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9" d="100"/>
          <a:sy n="69" d="100"/>
        </p:scale>
        <p:origin x="-1296" y="-2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AA309A6D-C09C-4548-B29A-6CF363A7E532}" type="datetimeFigureOut">
              <a:rPr lang="fr-FR" smtClean="0"/>
              <a:pPr/>
              <a:t>26/01/2021</a:t>
            </a:fld>
            <a:endParaRPr lang="fr-BE" dirty="0"/>
          </a:p>
        </p:txBody>
      </p:sp>
      <p:sp>
        <p:nvSpPr>
          <p:cNvPr id="17" name="Espace réservé du pied de page 16"/>
          <p:cNvSpPr>
            <a:spLocks noGrp="1"/>
          </p:cNvSpPr>
          <p:nvPr>
            <p:ph type="ftr" sz="quarter" idx="11"/>
          </p:nvPr>
        </p:nvSpPr>
        <p:spPr/>
        <p:txBody>
          <a:bodyPr/>
          <a:lstStyle/>
          <a:p>
            <a:endParaRPr lang="fr-BE" dirty="0"/>
          </a:p>
        </p:txBody>
      </p:sp>
      <p:sp>
        <p:nvSpPr>
          <p:cNvPr id="29" name="Espace réservé du numéro de diapositive 28"/>
          <p:cNvSpPr>
            <a:spLocks noGrp="1"/>
          </p:cNvSpPr>
          <p:nvPr>
            <p:ph type="sldNum" sz="quarter" idx="12"/>
          </p:nvPr>
        </p:nvSpPr>
        <p:spPr/>
        <p:txBody>
          <a:bodyPr/>
          <a:lstStyle/>
          <a:p>
            <a:fld id="{CF4668DC-857F-487D-BFFA-8C0CA5037977}" type="slidenum">
              <a:rPr lang="fr-BE" smtClean="0"/>
              <a:pPr/>
              <a:t>‹N°›</a:t>
            </a:fld>
            <a:endParaRPr lang="fr-BE" dirty="0"/>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26/01/2021</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26/01/2021</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26/01/2021</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26/01/2021</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a:xfrm>
            <a:off x="7924800" y="6416675"/>
            <a:ext cx="762000" cy="365125"/>
          </a:xfrm>
        </p:spPr>
        <p:txBody>
          <a:bodyPr/>
          <a:lstStyle/>
          <a:p>
            <a:fld id="{CF4668DC-857F-487D-BFFA-8C0CA5037977}" type="slidenum">
              <a:rPr lang="fr-BE" smtClean="0"/>
              <a:pPr/>
              <a:t>‹N°›</a:t>
            </a:fld>
            <a:endParaRPr lang="fr-BE"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26/01/2021</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26/01/2021</a:t>
            </a:fld>
            <a:endParaRPr lang="fr-BE" dirty="0"/>
          </a:p>
        </p:txBody>
      </p:sp>
      <p:sp>
        <p:nvSpPr>
          <p:cNvPr id="8" name="Espace réservé du pied de page 7"/>
          <p:cNvSpPr>
            <a:spLocks noGrp="1"/>
          </p:cNvSpPr>
          <p:nvPr>
            <p:ph type="ftr" sz="quarter" idx="11"/>
          </p:nvPr>
        </p:nvSpPr>
        <p:spPr/>
        <p:txBody>
          <a:bodyPr/>
          <a:lstStyle/>
          <a:p>
            <a:endParaRPr lang="fr-BE" dirty="0"/>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26/01/2021</a:t>
            </a:fld>
            <a:endParaRPr lang="fr-BE" dirty="0"/>
          </a:p>
        </p:txBody>
      </p:sp>
      <p:sp>
        <p:nvSpPr>
          <p:cNvPr id="4" name="Espace réservé du pied de page 3"/>
          <p:cNvSpPr>
            <a:spLocks noGrp="1"/>
          </p:cNvSpPr>
          <p:nvPr>
            <p:ph type="ftr" sz="quarter" idx="11"/>
          </p:nvPr>
        </p:nvSpPr>
        <p:spPr/>
        <p:txBody>
          <a:bodyPr/>
          <a:lstStyle/>
          <a:p>
            <a:endParaRPr lang="fr-BE"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26/01/2021</a:t>
            </a:fld>
            <a:endParaRPr lang="fr-BE" dirty="0"/>
          </a:p>
        </p:txBody>
      </p:sp>
      <p:sp>
        <p:nvSpPr>
          <p:cNvPr id="3" name="Espace réservé du pied de page 2"/>
          <p:cNvSpPr>
            <a:spLocks noGrp="1"/>
          </p:cNvSpPr>
          <p:nvPr>
            <p:ph type="ftr" sz="quarter" idx="11"/>
          </p:nvPr>
        </p:nvSpPr>
        <p:spPr/>
        <p:txBody>
          <a:bodyPr/>
          <a:lstStyle/>
          <a:p>
            <a:endParaRPr lang="fr-BE"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26/01/2021</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dirty="0"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26/01/2021</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A309A6D-C09C-4548-B29A-6CF363A7E532}" type="datetimeFigureOut">
              <a:rPr lang="fr-FR" smtClean="0"/>
              <a:pPr/>
              <a:t>26/01/2021</a:t>
            </a:fld>
            <a:endParaRPr lang="fr-BE" dirty="0"/>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BE" dirty="0"/>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F4668DC-857F-487D-BFFA-8C0CA5037977}" type="slidenum">
              <a:rPr lang="fr-BE" smtClean="0"/>
              <a:pPr/>
              <a:t>‹N°›</a:t>
            </a:fld>
            <a:endParaRPr lang="fr-BE" dirty="0"/>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786050" y="3214686"/>
            <a:ext cx="3929090" cy="58477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r" rtl="1"/>
            <a:r>
              <a:rPr lang="ar-DZ" sz="3200" dirty="0" smtClean="0"/>
              <a:t>بحث حول التكوين </a:t>
            </a:r>
            <a:r>
              <a:rPr lang="ar-DZ" sz="3200" dirty="0" smtClean="0"/>
              <a:t>(</a:t>
            </a:r>
            <a:r>
              <a:rPr lang="ar-DZ" sz="3200" dirty="0" smtClean="0"/>
              <a:t>التدريب)</a:t>
            </a:r>
            <a:endParaRPr lang="fr-FR" sz="3200" dirty="0"/>
          </a:p>
        </p:txBody>
      </p:sp>
      <p:sp>
        <p:nvSpPr>
          <p:cNvPr id="3" name="ZoneTexte 2"/>
          <p:cNvSpPr txBox="1"/>
          <p:nvPr/>
        </p:nvSpPr>
        <p:spPr>
          <a:xfrm>
            <a:off x="2571736" y="214290"/>
            <a:ext cx="4286280"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r" rtl="1"/>
            <a:r>
              <a:rPr lang="ar-DZ" sz="2400" dirty="0" smtClean="0"/>
              <a:t>الجمهورية الجزائرية الديموقراطة الشعبية</a:t>
            </a:r>
            <a:endParaRPr lang="fr-FR" sz="2400" dirty="0"/>
          </a:p>
        </p:txBody>
      </p:sp>
      <p:sp>
        <p:nvSpPr>
          <p:cNvPr id="4" name="ZoneTexte 3"/>
          <p:cNvSpPr txBox="1"/>
          <p:nvPr/>
        </p:nvSpPr>
        <p:spPr>
          <a:xfrm>
            <a:off x="3643306" y="1142984"/>
            <a:ext cx="2357454" cy="369332"/>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r" rtl="1"/>
            <a:r>
              <a:rPr lang="ar-DZ" dirty="0" smtClean="0"/>
              <a:t>معهد علوم والتقنيات التطبيقية </a:t>
            </a:r>
            <a:endParaRPr lang="fr-FR" dirty="0"/>
          </a:p>
        </p:txBody>
      </p:sp>
      <p:sp>
        <p:nvSpPr>
          <p:cNvPr id="5" name="ZoneTexte 4"/>
          <p:cNvSpPr txBox="1"/>
          <p:nvPr/>
        </p:nvSpPr>
        <p:spPr>
          <a:xfrm>
            <a:off x="3357554" y="1928802"/>
            <a:ext cx="3000396" cy="369332"/>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r" rtl="1"/>
            <a:r>
              <a:rPr lang="ar-DZ" dirty="0" smtClean="0"/>
              <a:t>قسم تسير إدارات ومؤسسات</a:t>
            </a:r>
            <a:r>
              <a:rPr lang="fr-FR" dirty="0" smtClean="0"/>
              <a:t>GRH:</a:t>
            </a:r>
            <a:endParaRPr lang="fr-FR" dirty="0"/>
          </a:p>
        </p:txBody>
      </p:sp>
      <p:sp>
        <p:nvSpPr>
          <p:cNvPr id="6" name="ZoneTexte 5"/>
          <p:cNvSpPr txBox="1"/>
          <p:nvPr/>
        </p:nvSpPr>
        <p:spPr>
          <a:xfrm>
            <a:off x="214282" y="5286388"/>
            <a:ext cx="2000264" cy="923330"/>
          </a:xfrm>
          <a:prstGeom prst="rect">
            <a:avLst/>
          </a:prstGeom>
          <a:noFill/>
        </p:spPr>
        <p:txBody>
          <a:bodyPr wrap="square" rtlCol="0">
            <a:spAutoFit/>
          </a:bodyPr>
          <a:lstStyle/>
          <a:p>
            <a:pPr algn="r" rtl="1"/>
            <a:r>
              <a:rPr lang="ar-DZ" u="sng" dirty="0" smtClean="0"/>
              <a:t>من إعداد</a:t>
            </a:r>
            <a:r>
              <a:rPr lang="fr-FR" dirty="0" smtClean="0"/>
              <a:t>:</a:t>
            </a:r>
          </a:p>
          <a:p>
            <a:pPr algn="r" rtl="1"/>
            <a:r>
              <a:rPr lang="fr-FR" dirty="0" smtClean="0"/>
              <a:t>-</a:t>
            </a:r>
            <a:r>
              <a:rPr lang="ar-DZ" dirty="0" smtClean="0"/>
              <a:t>بن شنوف عائشة باية .</a:t>
            </a:r>
          </a:p>
          <a:p>
            <a:pPr algn="r" rtl="1"/>
            <a:r>
              <a:rPr lang="ar-DZ" dirty="0" smtClean="0"/>
              <a:t>-مرابطي اية.</a:t>
            </a:r>
            <a:endParaRPr lang="fr-FR" dirty="0"/>
          </a:p>
        </p:txBody>
      </p:sp>
      <p:sp>
        <p:nvSpPr>
          <p:cNvPr id="8" name="ZoneTexte 7"/>
          <p:cNvSpPr txBox="1"/>
          <p:nvPr/>
        </p:nvSpPr>
        <p:spPr>
          <a:xfrm>
            <a:off x="7072330" y="5286388"/>
            <a:ext cx="1500198" cy="923330"/>
          </a:xfrm>
          <a:prstGeom prst="rect">
            <a:avLst/>
          </a:prstGeom>
          <a:noFill/>
        </p:spPr>
        <p:txBody>
          <a:bodyPr wrap="square" rtlCol="0">
            <a:spAutoFit/>
          </a:bodyPr>
          <a:lstStyle/>
          <a:p>
            <a:pPr algn="r" rtl="1"/>
            <a:r>
              <a:rPr lang="ar-DZ" dirty="0" smtClean="0"/>
              <a:t>-</a:t>
            </a:r>
            <a:r>
              <a:rPr lang="ar-DZ" u="sng" dirty="0" smtClean="0"/>
              <a:t>تحت إشراف </a:t>
            </a:r>
            <a:r>
              <a:rPr lang="fr-FR" u="sng" dirty="0" smtClean="0"/>
              <a:t>:</a:t>
            </a:r>
          </a:p>
          <a:p>
            <a:pPr algn="r" rtl="1"/>
            <a:r>
              <a:rPr lang="ar-DZ" u="sng" dirty="0" smtClean="0"/>
              <a:t>-تليلاني .</a:t>
            </a:r>
            <a:endParaRPr lang="fr-FR" u="sng" dirty="0" smtClean="0"/>
          </a:p>
          <a:p>
            <a:pPr algn="r" rtl="1"/>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357290" y="1357298"/>
            <a:ext cx="6786610" cy="3416320"/>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r" rtl="1"/>
            <a:r>
              <a:rPr lang="ar-DZ" sz="2400" dirty="0" smtClean="0"/>
              <a:t/>
            </a:r>
            <a:br>
              <a:rPr lang="ar-DZ" sz="2400" dirty="0" smtClean="0"/>
            </a:br>
            <a:r>
              <a:rPr lang="ar-DZ" sz="2400" dirty="0" smtClean="0"/>
              <a:t>زاد الاهتمام بموضوع التكوين في السنوات الأخيرة بالدول المصنعة نتيجة التغير التكنولوجي السريع و تطور المهارات المطلوبة في تقنيات الإنتاج ، أما في الدول النامية و منها الجزائر فأهمية التكوين في تزايد نتيجة الرغبة في التصنيع السريع و الانتقال من اقتصاد راكد إلى اقتصاد صناعي متطور خلال مدة زمنية محدودة وما يتطلب ذلك من يد عاملة مؤهلة ، قادرة على استيعاب التقنيات المتطورة المستوردة.</a:t>
            </a:r>
            <a:br>
              <a:rPr lang="ar-DZ" sz="2400" dirty="0" smtClean="0"/>
            </a:br>
            <a:endParaRPr lang="fr-FR" sz="2400" dirty="0"/>
          </a:p>
        </p:txBody>
      </p:sp>
      <p:sp>
        <p:nvSpPr>
          <p:cNvPr id="3" name="ZoneTexte 2"/>
          <p:cNvSpPr txBox="1"/>
          <p:nvPr/>
        </p:nvSpPr>
        <p:spPr>
          <a:xfrm>
            <a:off x="4214810" y="214290"/>
            <a:ext cx="928694" cy="40011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r" rtl="1"/>
            <a:r>
              <a:rPr lang="ar-DZ" sz="2000" dirty="0" smtClean="0"/>
              <a:t>الخاتمة :</a:t>
            </a:r>
            <a:endParaRPr lang="fr-FR"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143372" y="571480"/>
            <a:ext cx="1071570" cy="52322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r" rtl="1"/>
            <a:r>
              <a:rPr lang="ar-DZ" sz="2800" u="sng" dirty="0" smtClean="0">
                <a:latin typeface="Angsana New" pitchFamily="18" charset="-34"/>
              </a:rPr>
              <a:t>مقدمة</a:t>
            </a:r>
            <a:r>
              <a:rPr lang="fr-FR" sz="2400" dirty="0" smtClean="0"/>
              <a:t>:</a:t>
            </a:r>
            <a:endParaRPr lang="fr-FR" sz="2400" dirty="0"/>
          </a:p>
        </p:txBody>
      </p:sp>
      <p:sp>
        <p:nvSpPr>
          <p:cNvPr id="5" name="ZoneTexte 4"/>
          <p:cNvSpPr txBox="1"/>
          <p:nvPr/>
        </p:nvSpPr>
        <p:spPr>
          <a:xfrm>
            <a:off x="428596" y="1714488"/>
            <a:ext cx="8286808" cy="4154984"/>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r" rtl="1"/>
            <a:r>
              <a:rPr lang="ar-DZ" sz="2400" dirty="0" smtClean="0"/>
              <a:t>عرفت المجتمعات القبلية التكوين المهني منذ القديم ، حيث كان آنذاك يقتصر على تدريب أفرادها على حرفة معينة ، و التي كانت الغاية منها الحفاظ على بقاء القبيلة و استمرار حياتها ، و في القرون الوسطى أصبح التكوين يقوم به المعلمون في مختلف الحرف حيث يقدمون نوعا من التعليم لصبيان الحرف ، فكان التكوين يسير بطرق ارتجالية و لم تكن له أهداف واضحة و محددة .</a:t>
            </a:r>
            <a:br>
              <a:rPr lang="ar-DZ" sz="2400" dirty="0" smtClean="0"/>
            </a:br>
            <a:r>
              <a:rPr lang="ar-DZ" sz="2400" dirty="0" smtClean="0"/>
              <a:t>  و لكن في الوقت الحالي زاد الإهتمام بموضوع التكوين و خاصة في السنوات الأخيرة بالدول المصنعة نتيجة التغير التكنولوجي و تطور المهارات المطلوبة في تقنيات الإنتاج ، أما في الدول النامية فأهمية التكوين في تزايد نتيجة الرغبة في التصنيع السريع و الإنتقال من اقتصاد فلاحي متخلف إلى اقتصاد صناعي متطور خلال مدة زمنية محدودة و ما يتطلب ذلك من يد عاملة مؤهلة ، قادرة على إستيعاب التقنيات المتطورة .</a:t>
            </a:r>
            <a:endParaRPr lang="fr-F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928662" y="1000108"/>
            <a:ext cx="7143800" cy="5632311"/>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r" rtl="1"/>
            <a:r>
              <a:rPr lang="ar-DZ" sz="2000" dirty="0" smtClean="0"/>
              <a:t>-التكوين هو تلك الجهود الهادفة إلى تزويد الموظف بالمعلومات و المعارف التي تكسبه مهارة في أداء العمل، أو تنمية وتطوير ما لديه من مهارات ومعارف وخبرات، مما يزيد من كفاءته في أداء عمله الحالي أو بعده لأداء أعمال ذات مستوى أعلى في المستقبل.</a:t>
            </a:r>
          </a:p>
          <a:p>
            <a:pPr algn="r" rtl="1"/>
            <a:r>
              <a:rPr lang="ar-DZ" sz="2000" dirty="0" smtClean="0"/>
              <a:t/>
            </a:r>
            <a:br>
              <a:rPr lang="ar-DZ" sz="2000" dirty="0" smtClean="0"/>
            </a:br>
            <a:r>
              <a:rPr lang="ar-DZ" sz="2000" dirty="0" smtClean="0"/>
              <a:t>-أما التعريف الذي نراه الأنسب وهو الذي يعرف التكوين بأنه:</a:t>
            </a:r>
            <a:br>
              <a:rPr lang="ar-DZ" sz="2000" dirty="0" smtClean="0"/>
            </a:br>
            <a:r>
              <a:rPr lang="ar-DZ" sz="2000" dirty="0" smtClean="0"/>
              <a:t>" عملية منظمة ومستمرة، محورها الفرد في مجمله ، تهدف إلى إحداث تغييرات محددة سلوكية وفنية وذهنية لمقابلة إحتياجات محدد حالية أو مستقبلية، يتطلبها الفرد و العمل الذي يؤديه و المؤسسة التي يعمل فيها و المجتمع الكبير"</a:t>
            </a:r>
            <a:br>
              <a:rPr lang="ar-DZ" sz="2000" dirty="0" smtClean="0"/>
            </a:br>
            <a:r>
              <a:rPr lang="ar-DZ" sz="2000" dirty="0" smtClean="0"/>
              <a:t>ويعتبر هذا التعريف من أفضل التعاريف التي وردت في التدريب وذلك للإعتبارات التالية:</a:t>
            </a:r>
            <a:br>
              <a:rPr lang="ar-DZ" sz="2000" dirty="0" smtClean="0"/>
            </a:br>
            <a:r>
              <a:rPr lang="ar-DZ" sz="2000" dirty="0" smtClean="0"/>
              <a:t>1- أوضح هذا التعريف أن التكوين عملية منظمة، وهذا لأنه نشاط يقوم على أساس التخطيط و التنظيم، أي إتباع منهجية عملية </a:t>
            </a:r>
            <a:r>
              <a:rPr lang="ar-DZ" sz="2000" dirty="0" smtClean="0"/>
              <a:t>مبتعدا عن </a:t>
            </a:r>
            <a:r>
              <a:rPr lang="ar-DZ" sz="2000" dirty="0" smtClean="0"/>
              <a:t>إنتهاج أسلوب المحاولة و الخطأ.</a:t>
            </a:r>
            <a:br>
              <a:rPr lang="ar-DZ" sz="2000" dirty="0" smtClean="0"/>
            </a:br>
            <a:r>
              <a:rPr lang="ar-DZ" sz="2000" dirty="0" smtClean="0"/>
              <a:t>2- أوضح التعريف أن التكوين عملية مستمرة، بحيث يكون ملازما للفرد منذ تعيينه حتى نهاية حياته العملية.</a:t>
            </a:r>
            <a:br>
              <a:rPr lang="ar-DZ" sz="2000" dirty="0" smtClean="0"/>
            </a:br>
            <a:r>
              <a:rPr lang="ar-DZ" sz="2000" dirty="0" smtClean="0"/>
              <a:t>3- أبرز التعريف أن التكوين محوره الأساسي هو الفرد و بهذا يمكن أن نفرق بين التكوين و التعليم، فالأول يهتم بالفرد نفسه، أما الثاني فيهتم بموضوع التعليم.</a:t>
            </a:r>
            <a:br>
              <a:rPr lang="ar-DZ" sz="2000" dirty="0" smtClean="0"/>
            </a:br>
            <a:r>
              <a:rPr lang="ar-DZ" sz="2000" dirty="0" smtClean="0"/>
              <a:t>4- أوضح التعريف أن التكوين عمليه هادفة، فالتكوين يجب أن يكون له هدف دقيق ومحدد واضح، إذ أن التكوين وسيلة وليس غاية في حد ذاته.</a:t>
            </a:r>
            <a:endParaRPr lang="fr-FR" sz="2000" dirty="0"/>
          </a:p>
        </p:txBody>
      </p:sp>
      <p:sp>
        <p:nvSpPr>
          <p:cNvPr id="3" name="ZoneTexte 2"/>
          <p:cNvSpPr txBox="1"/>
          <p:nvPr/>
        </p:nvSpPr>
        <p:spPr>
          <a:xfrm>
            <a:off x="3500430" y="285728"/>
            <a:ext cx="2214578" cy="46166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r" rtl="1"/>
            <a:r>
              <a:rPr lang="ar-DZ" sz="2400" u="sng" dirty="0" smtClean="0"/>
              <a:t>-1</a:t>
            </a:r>
            <a:r>
              <a:rPr lang="fr-FR" sz="2400" u="sng" dirty="0" smtClean="0"/>
              <a:t>:</a:t>
            </a:r>
            <a:r>
              <a:rPr lang="ar-DZ" sz="2400" u="sng" dirty="0" smtClean="0"/>
              <a:t>تعريف التكوين</a:t>
            </a:r>
            <a:r>
              <a:rPr lang="fr-FR" sz="2400" u="sng" dirty="0" smtClean="0"/>
              <a:t>:</a:t>
            </a:r>
            <a:endParaRPr lang="fr-FR" sz="2400" u="sng"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42976" y="1643050"/>
            <a:ext cx="7286676" cy="3477875"/>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r" rtl="1"/>
            <a:r>
              <a:rPr lang="ar-DZ" sz="2000" dirty="0" smtClean="0"/>
              <a:t>2- تفرقة مفهوم التكوين مع مفاهيم أخرى :</a:t>
            </a:r>
            <a:br>
              <a:rPr lang="ar-DZ" sz="2000" dirty="0" smtClean="0"/>
            </a:br>
            <a:r>
              <a:rPr lang="ar-DZ" sz="2000" dirty="0" smtClean="0"/>
              <a:t>بعد تحديد مفهوم التكوين من خلال التعاريف السابقة نقوم بمقارنته ببعض المفاهيم المشابهة و التي تدخل في ميدان التربية و التكوين</a:t>
            </a:r>
            <a:br>
              <a:rPr lang="ar-DZ" sz="2000" dirty="0" smtClean="0"/>
            </a:br>
            <a:r>
              <a:rPr lang="ar-DZ" sz="2000" dirty="0" smtClean="0"/>
              <a:t>-التكوين_التدريب :اشتقت كلمة التكوين من فعل كون (</a:t>
            </a:r>
            <a:r>
              <a:rPr lang="fr-FR" sz="2000" dirty="0" smtClean="0"/>
              <a:t>former)  </a:t>
            </a:r>
            <a:r>
              <a:rPr lang="ar-DZ" sz="2000" dirty="0" smtClean="0"/>
              <a:t>ذات المصدر اللاتيني و لغويا يعني إعطاء الشيء شكلا ، و يقابل هذا المفهوم في اللغة الإنجليزية مفهوم (</a:t>
            </a:r>
            <a:r>
              <a:rPr lang="fr-FR" sz="2000" dirty="0" smtClean="0"/>
              <a:t>training) </a:t>
            </a:r>
            <a:r>
              <a:rPr lang="ar-DZ" sz="2000" dirty="0" smtClean="0"/>
              <a:t>الذي ترجمه مختلف العلماء و الباحثون العرب بمفهوم التدريب لأن اللغة الإنجليزية لا تستعمل المفهوم الفرنسي للتكوين (</a:t>
            </a:r>
            <a:r>
              <a:rPr lang="fr-FR" sz="2000" dirty="0" smtClean="0"/>
              <a:t>formation) ، </a:t>
            </a:r>
            <a:r>
              <a:rPr lang="ar-DZ" sz="2000" dirty="0" smtClean="0"/>
              <a:t>و لا بد من الإشارة في هذا الشأن أن التشريع الجزائري يستخدم مصطلح التكوين خلافا لكلمة تدريب المتداولة في المشرق العربي .</a:t>
            </a:r>
            <a:br>
              <a:rPr lang="ar-DZ" sz="2000" dirty="0" smtClean="0"/>
            </a:br>
            <a:r>
              <a:rPr lang="ar-DZ" sz="2000" dirty="0" smtClean="0"/>
              <a:t>و هكذا لم نجد فرقا بين المصطلحين ، و لهذا استخدمنا مفهوم التكوين مرادفا لمفهوم التدريب.</a:t>
            </a:r>
            <a:endParaRPr lang="fr-FR"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57158" y="428604"/>
            <a:ext cx="8429652" cy="6124754"/>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r" rtl="1"/>
            <a:r>
              <a:rPr lang="ar-DZ" sz="2000" dirty="0" smtClean="0"/>
              <a:t>-لاشك أن أهداف أي برنامج تكويني تختلف من مؤسسة لأخرى تبعا لاحتياجات التكوين في كل مؤسسة </a:t>
            </a:r>
            <a:r>
              <a:rPr lang="fr-FR" sz="2000" dirty="0" smtClean="0"/>
              <a:t>;</a:t>
            </a:r>
            <a:r>
              <a:rPr lang="ar-DZ" sz="2000" dirty="0" smtClean="0"/>
              <a:t> و بالرغم من ذلك، فإنه يمكننا صياغة مجموعة من الأهداف العامة التي يجب أن تراعيها أي مؤسسة عند إعدادها للبرنامج التكويني.</a:t>
            </a:r>
          </a:p>
          <a:p>
            <a:pPr algn="r" rtl="1"/>
            <a:r>
              <a:rPr lang="ar-DZ" u="sng" dirty="0" smtClean="0">
                <a:solidFill>
                  <a:srgbClr val="0070C0"/>
                </a:solidFill>
              </a:rPr>
              <a:t>-</a:t>
            </a:r>
            <a:r>
              <a:rPr lang="ar-DZ" sz="2000" u="sng" dirty="0" smtClean="0">
                <a:solidFill>
                  <a:srgbClr val="0070C0"/>
                </a:solidFill>
              </a:rPr>
              <a:t>1-اهداف إدارية</a:t>
            </a:r>
            <a:r>
              <a:rPr lang="fr-FR" sz="2000" u="sng" dirty="0" smtClean="0">
                <a:solidFill>
                  <a:srgbClr val="0070C0"/>
                </a:solidFill>
              </a:rPr>
              <a:t>:</a:t>
            </a:r>
            <a:endParaRPr lang="ar-DZ" sz="2000" u="sng" dirty="0" smtClean="0">
              <a:solidFill>
                <a:srgbClr val="0070C0"/>
              </a:solidFill>
            </a:endParaRPr>
          </a:p>
          <a:p>
            <a:pPr algn="r" rtl="1"/>
            <a:r>
              <a:rPr lang="ar-DZ" sz="2000" dirty="0" smtClean="0"/>
              <a:t>-ويعني هذا النوع من الأهداف لخدمة الإدارة بكافة مستوياتها بحيث تعمل بكفاءة أعلى.و فيما يلي الأهداف الإدارية التي يجب أن يحققها أي برنامج تكويني بصفة عامة.</a:t>
            </a:r>
          </a:p>
          <a:p>
            <a:pPr algn="r" rtl="1"/>
            <a:r>
              <a:rPr lang="ar-DZ" sz="2000" dirty="0" smtClean="0"/>
              <a:t>-ا- تخفيف العبء على المشرفين</a:t>
            </a:r>
            <a:r>
              <a:rPr lang="fr-FR" sz="2000" dirty="0" smtClean="0"/>
              <a:t>:</a:t>
            </a:r>
            <a:r>
              <a:rPr lang="ar-DZ" sz="2000" dirty="0" smtClean="0"/>
              <a:t> لأن المشرف يحتاج إلى وقت أقل في تصحيح أخطاء العاملين الذين تم تدربهم أو تكوينهم مقارنة مع غير المكونين، كما أنه لا يحتاج إلأى الملاحظة الدائمة إلى هؤلاء العاملين المكونين، وذلك ثقة في قدراتهم ومهارتهم التي إكتسبوها عن طريق التكوين.</a:t>
            </a:r>
          </a:p>
          <a:p>
            <a:pPr algn="r" rtl="1"/>
            <a:r>
              <a:rPr lang="ar-DZ" sz="2000" dirty="0" smtClean="0"/>
              <a:t>-أ- مساعدة الإدارة في اكتشاف الكفاءات لتحقيق مبدأ الرجل المناسب في المكان المناسب.</a:t>
            </a:r>
          </a:p>
          <a:p>
            <a:pPr algn="r" rtl="1"/>
            <a:r>
              <a:rPr lang="ar-DZ" sz="2000" dirty="0" smtClean="0"/>
              <a:t>- تحقيق المرونة و الإستقرار في التنظيم: يقصد بالمرونة مواجهة التغيرات المتوقعة في المدى القصير، سواء تعلق الأمر بأنماط السلوك الوظيفي أو المهارات اللازمة لأداء الأعمال، أما الإستقرار فيقصد به قدرة التنظيم على توفير المهارات اللازمة لشغل الوظائف الأعلى بصفة مستمرة.</a:t>
            </a:r>
          </a:p>
          <a:p>
            <a:pPr algn="r" rtl="1"/>
            <a:r>
              <a:rPr lang="ar-DZ" sz="2000" dirty="0" smtClean="0"/>
              <a:t>-</a:t>
            </a:r>
            <a:r>
              <a:rPr lang="ar-DZ" sz="2000" u="sng" dirty="0" smtClean="0">
                <a:solidFill>
                  <a:srgbClr val="0070C0"/>
                </a:solidFill>
              </a:rPr>
              <a:t>2-الاهداف الفنية</a:t>
            </a:r>
            <a:r>
              <a:rPr lang="fr-FR" sz="2000" dirty="0" smtClean="0">
                <a:solidFill>
                  <a:srgbClr val="0070C0"/>
                </a:solidFill>
              </a:rPr>
              <a:t>:</a:t>
            </a:r>
            <a:endParaRPr lang="ar-DZ" sz="2000" dirty="0" smtClean="0">
              <a:solidFill>
                <a:srgbClr val="0070C0"/>
              </a:solidFill>
            </a:endParaRPr>
          </a:p>
          <a:p>
            <a:pPr algn="r" rtl="1"/>
            <a:r>
              <a:rPr lang="ar-DZ" sz="2000" dirty="0" smtClean="0"/>
              <a:t>- تخفيض تكاليف صيانة الآلات وإصلاحها </a:t>
            </a:r>
            <a:r>
              <a:rPr lang="fr-FR" sz="2000" dirty="0" smtClean="0"/>
              <a:t>:</a:t>
            </a:r>
            <a:r>
              <a:rPr lang="ar-DZ" sz="2000" dirty="0" smtClean="0"/>
              <a:t>تساعد برامج التكوين على تخفيض تكاليف الصيانة وإصلاح الآلات.</a:t>
            </a:r>
          </a:p>
          <a:p>
            <a:pPr algn="r" rtl="1"/>
            <a:r>
              <a:rPr lang="ar-DZ" dirty="0" smtClean="0"/>
              <a:t/>
            </a:r>
            <a:br>
              <a:rPr lang="ar-DZ" dirty="0" smtClean="0"/>
            </a:br>
            <a:endParaRPr lang="fr-FR" dirty="0" smtClean="0"/>
          </a:p>
          <a:p>
            <a:pPr algn="r" rtl="1"/>
            <a:endParaRPr lang="ar-DZ" dirty="0" smtClean="0"/>
          </a:p>
          <a:p>
            <a:pPr algn="r" rtl="1"/>
            <a:endParaRPr lang="fr-FR" dirty="0"/>
          </a:p>
        </p:txBody>
      </p:sp>
      <p:sp>
        <p:nvSpPr>
          <p:cNvPr id="3" name="ZoneTexte 2"/>
          <p:cNvSpPr txBox="1"/>
          <p:nvPr/>
        </p:nvSpPr>
        <p:spPr>
          <a:xfrm>
            <a:off x="3714744" y="0"/>
            <a:ext cx="1714512"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r" rtl="1"/>
            <a:r>
              <a:rPr lang="ar-DZ" u="sng" dirty="0" smtClean="0"/>
              <a:t>اهداف التكوين</a:t>
            </a:r>
            <a:r>
              <a:rPr lang="fr-FR" u="sng" dirty="0" smtClean="0"/>
              <a:t>:</a:t>
            </a:r>
            <a:endParaRPr lang="fr-FR" u="sng"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71472" y="642918"/>
            <a:ext cx="7786742" cy="5324535"/>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r" rtl="1"/>
            <a:r>
              <a:rPr lang="ar-DZ" dirty="0" smtClean="0"/>
              <a:t>-</a:t>
            </a:r>
            <a:r>
              <a:rPr lang="ar-DZ" sz="2000" dirty="0" smtClean="0"/>
              <a:t> تخفيض حوادث العمل </a:t>
            </a:r>
            <a:r>
              <a:rPr lang="fr-FR" sz="2000" dirty="0" smtClean="0"/>
              <a:t>:</a:t>
            </a:r>
            <a:r>
              <a:rPr lang="ar-DZ" sz="2000" dirty="0" smtClean="0"/>
              <a:t>فأغلب الحوادث يكون سببها عدم كفاءة الأفراد فالتكوين يؤدي إلى تخفيض معدل تكرار الحادث، نتيجة فهم العامل لطبيعة العمل وسير حركة الآلات</a:t>
            </a:r>
            <a:r>
              <a:rPr lang="fr-FR" sz="2000" dirty="0" smtClean="0"/>
              <a:t>.</a:t>
            </a:r>
            <a:r>
              <a:rPr lang="ar-DZ" sz="2000" dirty="0" smtClean="0"/>
              <a:t/>
            </a:r>
            <a:br>
              <a:rPr lang="ar-DZ" sz="2000" dirty="0" smtClean="0"/>
            </a:br>
            <a:endParaRPr lang="ar-DZ" sz="2000" dirty="0" smtClean="0"/>
          </a:p>
          <a:p>
            <a:pPr algn="r" rtl="1"/>
            <a:r>
              <a:rPr lang="fr-FR" sz="2000" u="sng" dirty="0" smtClean="0">
                <a:solidFill>
                  <a:srgbClr val="0070C0"/>
                </a:solidFill>
              </a:rPr>
              <a:t>-3-</a:t>
            </a:r>
            <a:r>
              <a:rPr lang="ar-DZ" sz="2000" u="sng" dirty="0" smtClean="0">
                <a:solidFill>
                  <a:srgbClr val="0070C0"/>
                </a:solidFill>
              </a:rPr>
              <a:t>اهداف اقتصادية واجتماعية</a:t>
            </a:r>
            <a:r>
              <a:rPr lang="fr-FR" sz="2000" u="sng" dirty="0" smtClean="0">
                <a:solidFill>
                  <a:srgbClr val="0070C0"/>
                </a:solidFill>
              </a:rPr>
              <a:t>:</a:t>
            </a:r>
            <a:endParaRPr lang="ar-DZ" sz="2000" u="sng" dirty="0" smtClean="0">
              <a:solidFill>
                <a:srgbClr val="0070C0"/>
              </a:solidFill>
            </a:endParaRPr>
          </a:p>
          <a:p>
            <a:pPr algn="r" rtl="1"/>
            <a:r>
              <a:rPr lang="ar-DZ" sz="2000" dirty="0" smtClean="0"/>
              <a:t>إن تحقيق هذه الأهداف يؤدي إلى النهوض بالنواحي الإقتصادية للمؤسسة عن طريق تنمية القدرات الإقتصادية وتعظيم الربح في المؤسسة وضمان البقاء في السوق،</a:t>
            </a:r>
            <a:br>
              <a:rPr lang="ar-DZ" sz="2000" dirty="0" smtClean="0"/>
            </a:br>
            <a:r>
              <a:rPr lang="ar-DZ" sz="2000" dirty="0" smtClean="0"/>
              <a:t>ويمكن صياغة هذه الأهداف في عدة نقاط رئيسية كالآتي:</a:t>
            </a:r>
          </a:p>
          <a:p>
            <a:pPr algn="r" rtl="1"/>
            <a:r>
              <a:rPr lang="ar-DZ" sz="2000" dirty="0" smtClean="0"/>
              <a:t>-زيادة الكفاية الإنتاجية </a:t>
            </a:r>
            <a:r>
              <a:rPr lang="fr-FR" sz="2000" dirty="0" smtClean="0"/>
              <a:t>:</a:t>
            </a:r>
            <a:r>
              <a:rPr lang="ar-DZ" sz="2000" dirty="0" smtClean="0"/>
              <a:t>حيث تنعكس زيادة مهارة الفرد الناتجة عن التكوين على ارتفاع الإنتاج، وانخفاض التكاليف، وهذا يعني زيادة الكفاية الإنتاجية.</a:t>
            </a:r>
          </a:p>
          <a:p>
            <a:pPr algn="r" rtl="1"/>
            <a:r>
              <a:rPr lang="ar-DZ" sz="2000" dirty="0" smtClean="0"/>
              <a:t>-</a:t>
            </a:r>
            <a:r>
              <a:rPr lang="ar-DZ" sz="2000" b="1" dirty="0" smtClean="0"/>
              <a:t>إرتفاع الربح:</a:t>
            </a:r>
            <a:r>
              <a:rPr lang="ar-DZ" sz="2000" dirty="0" smtClean="0"/>
              <a:t> مع إرتفاع الإنتاج وإنخفاض التكاليف يمكن أن تزداد مبيعات المؤسسة فيرتفع رقم أعمالها ويزداد بذلك ربح المؤسسة.</a:t>
            </a:r>
          </a:p>
          <a:p>
            <a:pPr algn="r" rtl="1"/>
            <a:r>
              <a:rPr lang="ar-DZ" sz="2000" dirty="0" smtClean="0"/>
              <a:t>-زيادة القدرة التنافسية للمؤسسة: تزداد القدرة التنافسية للمؤسسة عن طريق تحسين الإنتاج، وإنخفاض التكاليف بواسطة تنمية كفاءة الأفراد، يمكن للمؤسسة رفع حصتها في السوق وبذلك تستطيع تحقيق أهدافها، النمو والبقاء.</a:t>
            </a:r>
          </a:p>
          <a:p>
            <a:pPr algn="r" rtl="1"/>
            <a:r>
              <a:rPr lang="ar-DZ" sz="2000" dirty="0" smtClean="0"/>
              <a:t>-</a:t>
            </a:r>
            <a:r>
              <a:rPr lang="ar-DZ" sz="2000" b="1" dirty="0" smtClean="0"/>
              <a:t>رفع معنويات الأفراد</a:t>
            </a:r>
            <a:r>
              <a:rPr lang="ar-DZ" sz="2000" dirty="0" smtClean="0"/>
              <a:t>: لاشك أن إكتساب القدر المناسب من المهارات يؤدي إلى ثقة الفرد بنفسه، يحقق له نوع من الإستقرار النفسي،ولاشك أن وجود برنامج للعلاقات الإنسانية مع التكوين المنظم والمستمر للأفراد لتوفير القدر المناسب من المهارات يؤديان إلى رفع الروح المعنوية للأفراد.</a:t>
            </a:r>
            <a:endParaRPr lang="fr-FR"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71472" y="571480"/>
            <a:ext cx="8072494" cy="5632311"/>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r" rtl="1"/>
            <a:r>
              <a:rPr lang="ar-DZ" sz="2000" u="sng" dirty="0" smtClean="0">
                <a:solidFill>
                  <a:srgbClr val="0070C0"/>
                </a:solidFill>
              </a:rPr>
              <a:t>أنواع التكوين :</a:t>
            </a:r>
            <a:r>
              <a:rPr lang="ar-DZ" sz="2000" dirty="0" smtClean="0"/>
              <a:t/>
            </a:r>
            <a:br>
              <a:rPr lang="ar-DZ" sz="2000" dirty="0" smtClean="0"/>
            </a:br>
            <a:r>
              <a:rPr lang="ar-DZ" sz="2000" dirty="0" smtClean="0"/>
              <a:t>إن التكوين يتخذ صورا و أنواعا مختلفة تتباين في الأسلوب و الهدف حسب المواقف التكوينية المحددة ، و كما يلي أنواع التكوين حسب عدة معايير منها :</a:t>
            </a:r>
            <a:br>
              <a:rPr lang="ar-DZ" sz="2000" dirty="0" smtClean="0"/>
            </a:br>
            <a:r>
              <a:rPr lang="ar-DZ" sz="2000" u="sng" dirty="0" smtClean="0"/>
              <a:t>1/حسب مرحلة التوظيف:</a:t>
            </a:r>
            <a:r>
              <a:rPr lang="ar-DZ" sz="2000" dirty="0" smtClean="0"/>
              <a:t/>
            </a:r>
            <a:br>
              <a:rPr lang="ar-DZ" sz="2000" dirty="0" smtClean="0"/>
            </a:br>
            <a:r>
              <a:rPr lang="ar-DZ" sz="2000" dirty="0" smtClean="0"/>
              <a:t>أ- توجيه الموظف الجديد: يحتاج الموظف إلى مجموعة من المعلومات التي تقدمه إلى عمله الجديد،وتهدف برامج تقديم الموظفين الجدد للعمل إلى العديد من الأهداف منها:</a:t>
            </a:r>
            <a:br>
              <a:rPr lang="ar-DZ" sz="2000" dirty="0" smtClean="0"/>
            </a:br>
            <a:r>
              <a:rPr lang="ar-DZ" sz="2000" dirty="0" smtClean="0"/>
              <a:t>*الترحيب بالقادمين الجدد.</a:t>
            </a:r>
            <a:br>
              <a:rPr lang="ar-DZ" sz="2000" dirty="0" smtClean="0"/>
            </a:br>
            <a:r>
              <a:rPr lang="ar-DZ" sz="2000" dirty="0" smtClean="0"/>
              <a:t>*خلق توجه نفسي مقبول عن المشروع أو الوظيفة.</a:t>
            </a:r>
            <a:br>
              <a:rPr lang="ar-DZ" sz="2000" dirty="0" smtClean="0"/>
            </a:br>
            <a:r>
              <a:rPr lang="ar-DZ" sz="2000" dirty="0" smtClean="0"/>
              <a:t>*تهيئة الموظفين الجدد وتكوينهم على كيفية العمل،وتختلف طريقة تصميم برامج تقديم الموظف الجديد للعمل،فبعض المؤسسات تتبع أسلوب المحاضرات والبعض الأخرى تعتمد</a:t>
            </a:r>
            <a:br>
              <a:rPr lang="ar-DZ" sz="2000" dirty="0" smtClean="0"/>
            </a:br>
            <a:r>
              <a:rPr lang="ar-DZ" sz="2000" dirty="0" smtClean="0"/>
              <a:t>على مقابلات المشرفين المباشرين لهؤلاء الموظفين.والبعض الأخر تعتمد على كتيبات مطبوعة تحتوي على المعلومات المطلوبة أو الجمع بين الأسلوبين.</a:t>
            </a:r>
            <a:endParaRPr lang="fr-FR" sz="2000" dirty="0" smtClean="0"/>
          </a:p>
          <a:p>
            <a:pPr algn="r" rtl="1"/>
            <a:r>
              <a:rPr lang="fr-FR" sz="2000" dirty="0" smtClean="0"/>
              <a:t>-</a:t>
            </a:r>
            <a:r>
              <a:rPr lang="ar-DZ" sz="2000" dirty="0" smtClean="0"/>
              <a:t>2</a:t>
            </a:r>
            <a:r>
              <a:rPr lang="ar-DZ" sz="2000" u="sng" dirty="0" smtClean="0"/>
              <a:t>/- التكوين أثناء العمل</a:t>
            </a:r>
            <a:r>
              <a:rPr lang="ar-DZ" sz="2000" dirty="0" smtClean="0"/>
              <a:t>:ترغب المؤسسة أحيانا في تقديم التكوين في موقع العمل وليس في مكان آخر،حتى تضمن كفاءة عالية للتكوين،بحيث تسعى وتشجع المؤسسة على أن يقوم المشرفون المباشرون فيها بتقديم المعلومات والتكوين على مستوى فردي أو جماعي للمتكونين:هذا النوع من التكوين له إيجابيات منها أن التعقد الحالي للآلات يستوجب أن</a:t>
            </a:r>
            <a:br>
              <a:rPr lang="ar-DZ" sz="2000" dirty="0" smtClean="0"/>
            </a:br>
            <a:r>
              <a:rPr lang="ar-DZ" sz="2000" dirty="0" smtClean="0"/>
              <a:t>يتلقى العامل تكوينا مباشرا على الآلة نفسها،و من المشرف عليه،ومن سلبياته أنه لا يضمن التكوين الفعال ما لم يكن المشرف مكونا ماهرا ونموذجا يقتدى به</a:t>
            </a:r>
            <a:r>
              <a:rPr lang="ar-DZ" dirty="0" smtClean="0"/>
              <a:t>.</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57158" y="142852"/>
            <a:ext cx="8215370" cy="6524863"/>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r" rtl="1"/>
            <a:r>
              <a:rPr lang="ar-DZ" dirty="0" smtClean="0"/>
              <a:t> </a:t>
            </a:r>
            <a:r>
              <a:rPr lang="ar-DZ" sz="2000" dirty="0" smtClean="0"/>
              <a:t>التكوين بغرض تجديد المعارف و المهارات :حينما تتقادم معارف ومهارات الأفراد على الأخص حينما يكون هناك أساليب عمل وتكنولوجيا وأنظمة جديدة،يلزم الأمر تقديم التكوين المناسب لذلك .</a:t>
            </a:r>
            <a:br>
              <a:rPr lang="ar-DZ" sz="2000" dirty="0" smtClean="0"/>
            </a:br>
            <a:r>
              <a:rPr lang="ar-DZ" sz="2000" dirty="0" smtClean="0"/>
              <a:t>-التكوين من أجل الترقية والنقل:نعني بالترقية والنقل هو أن يكون هناك احتمال كبير لاختلاف المعارف والمهارات المطلوبة في الوظيفة التي سيرقى أو</a:t>
            </a:r>
            <a:r>
              <a:rPr lang="fr-FR" sz="2000" dirty="0" smtClean="0"/>
              <a:t> </a:t>
            </a:r>
            <a:r>
              <a:rPr lang="ar-DZ" sz="2000" dirty="0" smtClean="0"/>
              <a:t>سينقل إليها،وهذا الاختلاف أو الفرق مطلوب التكوين عليه لسد هذه الثغرة أو العجز في المهارات والمعارف.</a:t>
            </a:r>
            <a:endParaRPr lang="fr-FR" sz="2000" dirty="0" smtClean="0"/>
          </a:p>
          <a:p>
            <a:pPr algn="r" rtl="1"/>
            <a:endParaRPr lang="fr-FR" sz="2000" dirty="0" smtClean="0"/>
          </a:p>
          <a:p>
            <a:pPr algn="r" rtl="1"/>
            <a:r>
              <a:rPr lang="fr-FR" sz="2000" u="sng" dirty="0" smtClean="0"/>
              <a:t>-</a:t>
            </a:r>
            <a:r>
              <a:rPr lang="ar-DZ" sz="2000" u="sng" dirty="0" smtClean="0"/>
              <a:t>حسب الوظائف:</a:t>
            </a:r>
            <a:r>
              <a:rPr lang="ar-DZ" sz="2000" dirty="0" smtClean="0"/>
              <a:t/>
            </a:r>
            <a:br>
              <a:rPr lang="ar-DZ" sz="2000" dirty="0" smtClean="0"/>
            </a:br>
            <a:r>
              <a:rPr lang="ar-DZ" sz="2000" dirty="0" smtClean="0"/>
              <a:t>أ-التكوين المهني والفني:يتم هذا النوع بالمهارات  اليدوية والميكانيكية في الأعمال الفنية، ومن أمثلتها:النجارة ، الصيانة،الميكانيك، الكهرباء،أعمال البناء...الخ.</a:t>
            </a:r>
            <a:br>
              <a:rPr lang="ar-DZ" sz="2000" dirty="0" smtClean="0"/>
            </a:br>
            <a:r>
              <a:rPr lang="ar-DZ" sz="2000" dirty="0" smtClean="0"/>
              <a:t>ب-التكوين التخصصي:ويتضمن معارف و مهارات تخص وظائف أعلى من الوظائف المهنية والفنية، ويشمل عادة الأعمال المحاسبية الهندسات بمختلف أنواعها.....الخ.</a:t>
            </a:r>
            <a:br>
              <a:rPr lang="ar-DZ" sz="2000" dirty="0" smtClean="0"/>
            </a:br>
            <a:r>
              <a:rPr lang="ar-DZ" sz="2000" dirty="0" smtClean="0"/>
              <a:t>ج-التكوين الإداري:ويشتمل هذا التكوين على العمليات الإدارية من التخطيط،التنظيم المراقبة،المراقبة اتخاذ القرارات والتوجيه والقيادة،التنسيق والاتصال،إدارة العمال.</a:t>
            </a:r>
            <a:endParaRPr lang="fr-FR" sz="2000" dirty="0" smtClean="0"/>
          </a:p>
          <a:p>
            <a:pPr algn="r" rtl="1"/>
            <a:r>
              <a:rPr lang="fr-FR" sz="2000" dirty="0" smtClean="0"/>
              <a:t>-</a:t>
            </a:r>
            <a:r>
              <a:rPr lang="ar-DZ" sz="2000" dirty="0" smtClean="0"/>
              <a:t>/ </a:t>
            </a:r>
            <a:r>
              <a:rPr lang="ar-DZ" sz="2000" u="sng" dirty="0" smtClean="0"/>
              <a:t>حسب المكان:</a:t>
            </a:r>
            <a:r>
              <a:rPr lang="ar-DZ" sz="2000" dirty="0" smtClean="0"/>
              <a:t/>
            </a:r>
            <a:br>
              <a:rPr lang="ar-DZ" sz="2000" dirty="0" smtClean="0"/>
            </a:br>
            <a:r>
              <a:rPr lang="ar-DZ" sz="2000" dirty="0" smtClean="0"/>
              <a:t>أ-التكوين الداخلي: قد ترغب المؤسسة في تكوين أفرادها داخلها،سواء بالمكونين من داخلها أو من خارجها،وبالتالي يكون على المؤسسة تصميم البرامج،ودعوة المكونين للمساهمة في التصميم ثم الإشراف على التنفيذ،وهناك نوع آخر من التكوين الداخلي هو ما يسمى بالتكوين في موقع العمل.</a:t>
            </a:r>
            <a:br>
              <a:rPr lang="ar-DZ" sz="2000" dirty="0" smtClean="0"/>
            </a:br>
            <a:r>
              <a:rPr lang="ar-DZ" sz="2000" dirty="0" smtClean="0"/>
              <a:t>ب-التكوين الخارجي: تفضل بعض المؤسسات أن تنقل ولو جزء من نشاطها التكويني إلى خارج المؤسسة ذاتها إذا كانت الخبرة التكوينية وأدوات التكوين متاحة بشكل أفضل خارج</a:t>
            </a:r>
            <a:br>
              <a:rPr lang="ar-DZ" sz="2000" dirty="0" smtClean="0"/>
            </a:br>
            <a:r>
              <a:rPr lang="ar-DZ" sz="2000" dirty="0" smtClean="0"/>
              <a:t>المؤسسة مع اعتبار عامل الزمن والتكلفة </a:t>
            </a:r>
            <a:r>
              <a:rPr lang="ar-DZ" dirty="0" smtClean="0"/>
              <a:t/>
            </a:r>
            <a:br>
              <a:rPr lang="ar-DZ" dirty="0" smtClean="0"/>
            </a:b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285728"/>
            <a:ext cx="8572528" cy="6186309"/>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r" rtl="1"/>
            <a:r>
              <a:rPr lang="ar-DZ" sz="2000" u="sng" dirty="0" smtClean="0"/>
              <a:t>تصميم وتنفيذ برامج التكوين:</a:t>
            </a:r>
            <a:r>
              <a:rPr lang="ar-DZ" dirty="0" smtClean="0"/>
              <a:t/>
            </a:r>
            <a:br>
              <a:rPr lang="ar-DZ" dirty="0" smtClean="0"/>
            </a:br>
            <a:r>
              <a:rPr lang="ar-DZ" dirty="0" smtClean="0"/>
              <a:t>1 تحديد الاحتياجات:</a:t>
            </a:r>
            <a:br>
              <a:rPr lang="ar-DZ" dirty="0" smtClean="0"/>
            </a:br>
            <a:r>
              <a:rPr lang="ar-DZ" dirty="0" smtClean="0"/>
              <a:t>يمكن لاحتياجات التكوين أن تنبع بعدة طرق مختلفة،و ذلك التحليل التنظيمي،تحليل</a:t>
            </a:r>
            <a:br>
              <a:rPr lang="ar-DZ" dirty="0" smtClean="0"/>
            </a:br>
            <a:r>
              <a:rPr lang="ar-DZ" dirty="0" smtClean="0"/>
              <a:t>العمليات،والتحليلي الفردي،أو بصورة أدق يمكن أن نحدد الاحتياجات على المستوى</a:t>
            </a:r>
            <a:br>
              <a:rPr lang="ar-DZ" dirty="0" smtClean="0"/>
            </a:br>
            <a:r>
              <a:rPr lang="ar-DZ" dirty="0" smtClean="0"/>
              <a:t>المستقبلي والحالي والتنظيمي والمهني والفردي،وعلى العموم يمكن تحديد الاحتياجات بدقة</a:t>
            </a:r>
            <a:br>
              <a:rPr lang="ar-DZ" dirty="0" smtClean="0"/>
            </a:br>
            <a:r>
              <a:rPr lang="ar-DZ" dirty="0" smtClean="0"/>
              <a:t>من خلال:</a:t>
            </a:r>
            <a:br>
              <a:rPr lang="ar-DZ" dirty="0" smtClean="0"/>
            </a:br>
            <a:r>
              <a:rPr lang="ar-DZ" dirty="0" smtClean="0"/>
              <a:t>- وضع الأهداف.</a:t>
            </a:r>
            <a:br>
              <a:rPr lang="ar-DZ" dirty="0" smtClean="0"/>
            </a:br>
            <a:r>
              <a:rPr lang="ar-DZ" dirty="0" smtClean="0"/>
              <a:t>- تقييم و مراجع الأداء.</a:t>
            </a:r>
            <a:br>
              <a:rPr lang="ar-DZ" dirty="0" smtClean="0"/>
            </a:br>
            <a:r>
              <a:rPr lang="ar-DZ" dirty="0" smtClean="0"/>
              <a:t>- نتيجة الأخطاء التي يتم ارتكابها.</a:t>
            </a:r>
            <a:br>
              <a:rPr lang="ar-DZ" dirty="0" smtClean="0"/>
            </a:br>
            <a:r>
              <a:rPr lang="ar-DZ" dirty="0" smtClean="0"/>
              <a:t>- من الأداء السيئ،أي الفشل في الوصول للمستوى المطلوب.</a:t>
            </a:r>
            <a:br>
              <a:rPr lang="ar-DZ" dirty="0" smtClean="0"/>
            </a:br>
            <a:r>
              <a:rPr lang="ar-DZ" dirty="0" smtClean="0"/>
              <a:t>- من مراقبة الموظفين أثناء العمل.</a:t>
            </a:r>
            <a:br>
              <a:rPr lang="ar-DZ" dirty="0" smtClean="0"/>
            </a:br>
            <a:r>
              <a:rPr lang="ar-DZ" dirty="0" smtClean="0"/>
              <a:t>- من طلب </a:t>
            </a:r>
            <a:r>
              <a:rPr lang="ar-DZ" dirty="0" err="1" smtClean="0"/>
              <a:t>الألفراد</a:t>
            </a:r>
            <a:r>
              <a:rPr lang="ar-DZ" dirty="0" smtClean="0"/>
              <a:t> </a:t>
            </a:r>
            <a:r>
              <a:rPr lang="ar-DZ" dirty="0" smtClean="0"/>
              <a:t>للعون.</a:t>
            </a:r>
            <a:br>
              <a:rPr lang="ar-DZ" dirty="0" smtClean="0"/>
            </a:br>
            <a:r>
              <a:rPr lang="ar-DZ" dirty="0" smtClean="0"/>
              <a:t>- من شكاوي العملاء.</a:t>
            </a:r>
            <a:br>
              <a:rPr lang="ar-DZ" dirty="0" smtClean="0"/>
            </a:br>
            <a:r>
              <a:rPr lang="ar-DZ" dirty="0" smtClean="0"/>
              <a:t>- من الوقت المستهلك في القيام بمهمة ما(استهلاك وقت أطول من اللازم).</a:t>
            </a:r>
            <a:br>
              <a:rPr lang="ar-DZ" dirty="0" smtClean="0"/>
            </a:br>
            <a:r>
              <a:rPr lang="ar-DZ" dirty="0" smtClean="0"/>
              <a:t>من التغيير في القوانين وطرق العمل والنظم والإجراءات والتكنولوجيا وحتى مضمون</a:t>
            </a:r>
            <a:br>
              <a:rPr lang="ar-DZ" dirty="0" smtClean="0"/>
            </a:br>
            <a:r>
              <a:rPr lang="ar-DZ" dirty="0" smtClean="0"/>
              <a:t>الوظيفة ومسؤولياتها.</a:t>
            </a:r>
            <a:br>
              <a:rPr lang="ar-DZ" dirty="0" smtClean="0"/>
            </a:br>
            <a:r>
              <a:rPr lang="ar-DZ" dirty="0" smtClean="0"/>
              <a:t>2 تحديد الأهداف التكوينية.</a:t>
            </a:r>
            <a:br>
              <a:rPr lang="ar-DZ" dirty="0" smtClean="0"/>
            </a:br>
            <a:r>
              <a:rPr lang="ar-DZ" dirty="0" smtClean="0"/>
              <a:t>3 تحديد المشاركين في عملية التكوين.</a:t>
            </a:r>
            <a:br>
              <a:rPr lang="ar-DZ" dirty="0" smtClean="0"/>
            </a:br>
            <a:r>
              <a:rPr lang="ar-DZ" dirty="0" smtClean="0"/>
              <a:t>4 تحديد أماكن التكوين بالنظر إلى الأهداف وٕامكانيات المنظمة.</a:t>
            </a:r>
            <a:br>
              <a:rPr lang="ar-DZ" dirty="0" smtClean="0"/>
            </a:br>
            <a:r>
              <a:rPr lang="ar-DZ" dirty="0" smtClean="0"/>
              <a:t>5 إختيار أساليب التكوين ،كالمحاضرات ،المباريات،الندوات، أو ورشات العمل..........</a:t>
            </a:r>
            <a:br>
              <a:rPr lang="ar-DZ" dirty="0" smtClean="0"/>
            </a:br>
            <a:r>
              <a:rPr lang="ar-DZ" dirty="0" smtClean="0"/>
              <a:t/>
            </a:r>
            <a:br>
              <a:rPr lang="ar-DZ" dirty="0" smtClean="0"/>
            </a:b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286</TotalTime>
  <Words>200</Words>
  <PresentationFormat>Affichage à l'écran (4:3)</PresentationFormat>
  <Paragraphs>41</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Apex</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oudie pc</dc:creator>
  <cp:lastModifiedBy>oudie pc</cp:lastModifiedBy>
  <cp:revision>29</cp:revision>
  <dcterms:created xsi:type="dcterms:W3CDTF">2021-01-19T16:54:09Z</dcterms:created>
  <dcterms:modified xsi:type="dcterms:W3CDTF">2021-01-26T21:54:29Z</dcterms:modified>
</cp:coreProperties>
</file>