
<file path=[Content_Types].xml><?xml version="1.0" encoding="utf-8"?>
<Types xmlns="http://schemas.openxmlformats.org/package/2006/content-types">
  <Default Extension="png" ContentType="image/png"/>
  <Default Extension="tmp"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8" r:id="rId1"/>
  </p:sldMasterIdLst>
  <p:sldIdLst>
    <p:sldId id="256" r:id="rId2"/>
    <p:sldId id="258" r:id="rId3"/>
    <p:sldId id="259" r:id="rId4"/>
    <p:sldId id="260" r:id="rId5"/>
    <p:sldId id="264" r:id="rId6"/>
    <p:sldId id="265" r:id="rId7"/>
    <p:sldId id="266" r:id="rId8"/>
    <p:sldId id="267" r:id="rId9"/>
    <p:sldId id="271" r:id="rId10"/>
    <p:sldId id="276" r:id="rId11"/>
    <p:sldId id="277" r:id="rId12"/>
    <p:sldId id="278" r:id="rId13"/>
    <p:sldId id="272" r:id="rId14"/>
    <p:sldId id="279" r:id="rId15"/>
    <p:sldId id="273" r:id="rId16"/>
    <p:sldId id="268" r:id="rId17"/>
    <p:sldId id="274" r:id="rId18"/>
    <p:sldId id="275" r:id="rId19"/>
    <p:sldId id="269" r:id="rId20"/>
    <p:sldId id="280" r:id="rId21"/>
    <p:sldId id="261" r:id="rId22"/>
    <p:sldId id="257" r:id="rId23"/>
    <p:sldId id="263" r:id="rId24"/>
    <p:sldId id="270" r:id="rId25"/>
    <p:sldId id="262" r:id="rId26"/>
  </p:sldIdLst>
  <p:sldSz cx="12192000" cy="6858000"/>
  <p:notesSz cx="6858000" cy="9144000"/>
  <p:defaultText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2" d="100"/>
          <a:sy n="72" d="100"/>
        </p:scale>
        <p:origin x="-552"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r">
              <a:defRPr sz="48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r">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4/29/2023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21361984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ar-SA"/>
              <a:t>انقر فوق الأيقونة لإضافة صورة</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4/29/2023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66241181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4/29/2023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44507468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4/29/2023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0043190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4/29/2023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622187072"/>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48A87A34-81AB-432B-8DAE-1953F412C126}" type="datetimeFigureOut">
              <a:rPr lang="en-US" dirty="0"/>
              <a:t>4/29/2023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4223233382"/>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ar-SA"/>
              <a:t>انقر فوق الأيقونة لإضافة صورة</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ar-SA"/>
              <a:t>انقر فوق الأيقونة لإضافة صورة</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ar-SA"/>
              <a:t>انقر فوق الأيقونة لإضافة صورة</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48A87A34-81AB-432B-8DAE-1953F412C126}" type="datetimeFigureOut">
              <a:rPr lang="en-US" dirty="0"/>
              <a:t>4/29/2023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548810405"/>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608452102"/>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47975729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18345076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8A87A34-81AB-432B-8DAE-1953F412C126}" type="datetimeFigureOut">
              <a:rPr lang="en-US" dirty="0"/>
              <a:t>4/29/2023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00970661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53275129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141410" y="3073397"/>
            <a:ext cx="4878391" cy="2717801"/>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72200" y="3073397"/>
            <a:ext cx="4875210" cy="2717801"/>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73695952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823859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73460355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4/29/2023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9857181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4/29/2023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77346030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4/29/2023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r">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extLst>
      <p:ext uri="{BB962C8B-B14F-4D97-AF65-F5344CB8AC3E}">
        <p14:creationId xmlns:p14="http://schemas.microsoft.com/office/powerpoint/2010/main" val="3502786938"/>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ransition spd="slow">
    <p:fade/>
  </p:transition>
  <p:txStyles>
    <p:titleStyle>
      <a:lvl1pPr algn="r" defTabSz="914400" rtl="1"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 name="صورة 5">
            <a:extLst>
              <a:ext uri="{FF2B5EF4-FFF2-40B4-BE49-F238E27FC236}">
                <a16:creationId xmlns:a16="http://schemas.microsoft.com/office/drawing/2014/main" xmlns="" id="{63D58DF4-83B3-8F17-9D46-63B1E4F66125}"/>
              </a:ext>
            </a:extLst>
          </p:cNvPr>
          <p:cNvPicPr>
            <a:picLocks noChangeAspect="1"/>
          </p:cNvPicPr>
          <p:nvPr/>
        </p:nvPicPr>
        <p:blipFill>
          <a:blip r:embed="rId2"/>
          <a:srcRect/>
          <a:stretch/>
        </p:blipFill>
        <p:spPr>
          <a:xfrm>
            <a:off x="-84669" y="0"/>
            <a:ext cx="653143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مربع نص 5">
            <a:extLst>
              <a:ext uri="{FF2B5EF4-FFF2-40B4-BE49-F238E27FC236}">
                <a16:creationId xmlns:a16="http://schemas.microsoft.com/office/drawing/2014/main" xmlns="" id="{989C7E6C-44FA-5125-CE35-D7C1304E1F32}"/>
              </a:ext>
            </a:extLst>
          </p:cNvPr>
          <p:cNvSpPr txBox="1"/>
          <p:nvPr/>
        </p:nvSpPr>
        <p:spPr>
          <a:xfrm>
            <a:off x="-314478" y="151179"/>
            <a:ext cx="6531430" cy="6555641"/>
          </a:xfrm>
          <a:prstGeom prst="rect">
            <a:avLst/>
          </a:prstGeom>
          <a:noFill/>
        </p:spPr>
        <p:txBody>
          <a:bodyPr wrap="square" rtlCol="1" anchor="ctr">
            <a:spAutoFit/>
          </a:bodyPr>
          <a:lstStyle/>
          <a:p>
            <a:pPr algn="ctr"/>
            <a:r>
              <a:rPr lang="ar-SA" sz="2800" b="1" dirty="0">
                <a:solidFill>
                  <a:schemeClr val="bg1"/>
                </a:solidFill>
                <a:latin typeface="Simplified Arabic" panose="02020603050405020304" pitchFamily="18" charset="-78"/>
                <a:cs typeface="Simplified Arabic" panose="02020603050405020304" pitchFamily="18" charset="-78"/>
              </a:rPr>
              <a:t>الجمهورية الجزائرية الديمقراطية الشعبية</a:t>
            </a:r>
          </a:p>
          <a:p>
            <a:pPr algn="ctr"/>
            <a:r>
              <a:rPr lang="ar-SA" sz="2800" b="1" dirty="0">
                <a:solidFill>
                  <a:schemeClr val="bg1"/>
                </a:solidFill>
                <a:latin typeface="Simplified Arabic" panose="02020603050405020304" pitchFamily="18" charset="-78"/>
                <a:cs typeface="Simplified Arabic" panose="02020603050405020304" pitchFamily="18" charset="-78"/>
              </a:rPr>
              <a:t>وزارة التعليم العالي والبحث العلمي</a:t>
            </a:r>
          </a:p>
          <a:p>
            <a:pPr algn="ctr"/>
            <a:r>
              <a:rPr lang="ar-SA" sz="2800" b="1" dirty="0">
                <a:solidFill>
                  <a:schemeClr val="bg1"/>
                </a:solidFill>
                <a:latin typeface="Simplified Arabic" panose="02020603050405020304" pitchFamily="18" charset="-78"/>
                <a:cs typeface="Simplified Arabic" panose="02020603050405020304" pitchFamily="18" charset="-78"/>
              </a:rPr>
              <a:t>جامعة العربي بن مهيدي- أم البواقي</a:t>
            </a:r>
          </a:p>
          <a:p>
            <a:pPr algn="ctr"/>
            <a:r>
              <a:rPr lang="ar-SA" sz="2800" b="1" dirty="0">
                <a:solidFill>
                  <a:schemeClr val="bg1"/>
                </a:solidFill>
                <a:latin typeface="Simplified Arabic" panose="02020603050405020304" pitchFamily="18" charset="-78"/>
                <a:cs typeface="Simplified Arabic" panose="02020603050405020304" pitchFamily="18" charset="-78"/>
              </a:rPr>
              <a:t>كلية العوم الإنسانية والإجتماعية</a:t>
            </a:r>
          </a:p>
          <a:p>
            <a:pPr algn="ctr"/>
            <a:r>
              <a:rPr lang="ar-SA" sz="2800" b="1" dirty="0">
                <a:solidFill>
                  <a:schemeClr val="bg1"/>
                </a:solidFill>
                <a:latin typeface="Simplified Arabic" panose="02020603050405020304" pitchFamily="18" charset="-78"/>
                <a:cs typeface="Simplified Arabic" panose="02020603050405020304" pitchFamily="18" charset="-78"/>
              </a:rPr>
              <a:t>تخصص: علم النفس العيادي</a:t>
            </a:r>
          </a:p>
          <a:p>
            <a:r>
              <a:rPr lang="ar-SA" sz="2800" b="1" dirty="0">
                <a:solidFill>
                  <a:schemeClr val="bg1"/>
                </a:solidFill>
                <a:latin typeface="Simplified Arabic" panose="02020603050405020304" pitchFamily="18" charset="-78"/>
                <a:cs typeface="Simplified Arabic" panose="02020603050405020304" pitchFamily="18" charset="-78"/>
              </a:rPr>
              <a:t>فوج:02</a:t>
            </a:r>
          </a:p>
          <a:p>
            <a:pPr algn="r"/>
            <a:endParaRPr lang="ar-SA" sz="2800" b="1" dirty="0">
              <a:solidFill>
                <a:srgbClr val="FF0000"/>
              </a:solidFill>
              <a:latin typeface="Simplified Arabic" panose="02020603050405020304" pitchFamily="18" charset="-78"/>
              <a:cs typeface="Simplified Arabic" panose="02020603050405020304" pitchFamily="18" charset="-78"/>
            </a:endParaRPr>
          </a:p>
          <a:p>
            <a:pPr algn="ctr"/>
            <a:r>
              <a:rPr lang="ar-SA" sz="2800" b="1" dirty="0">
                <a:solidFill>
                  <a:srgbClr val="C00000"/>
                </a:solidFill>
                <a:latin typeface="Simplified Arabic" panose="02020603050405020304" pitchFamily="18" charset="-78"/>
                <a:cs typeface="Simplified Arabic" panose="02020603050405020304" pitchFamily="18" charset="-78"/>
              </a:rPr>
              <a:t>نظرية الإقتصاد السيكوسوماتي-بيار مارتي</a:t>
            </a:r>
          </a:p>
          <a:p>
            <a:pPr algn="ctr"/>
            <a:endParaRPr lang="ar-SA" sz="2800" b="1" dirty="0">
              <a:solidFill>
                <a:srgbClr val="FF0000"/>
              </a:solidFill>
              <a:latin typeface="Simplified Arabic" panose="02020603050405020304" pitchFamily="18" charset="-78"/>
              <a:cs typeface="Simplified Arabic" panose="02020603050405020304" pitchFamily="18" charset="-78"/>
            </a:endParaRPr>
          </a:p>
          <a:p>
            <a:pPr algn="ctr"/>
            <a:endParaRPr lang="ar-SA" sz="2800" b="1" dirty="0">
              <a:solidFill>
                <a:srgbClr val="FF0000"/>
              </a:solidFill>
              <a:latin typeface="Simplified Arabic" panose="02020603050405020304" pitchFamily="18" charset="-78"/>
              <a:cs typeface="Simplified Arabic" panose="02020603050405020304" pitchFamily="18" charset="-78"/>
            </a:endParaRPr>
          </a:p>
          <a:p>
            <a:pPr algn="r"/>
            <a:r>
              <a:rPr lang="ar-SA" sz="2800" b="1" dirty="0">
                <a:solidFill>
                  <a:schemeClr val="bg1"/>
                </a:solidFill>
                <a:latin typeface="Simplified Arabic" panose="02020603050405020304" pitchFamily="18" charset="-78"/>
                <a:cs typeface="Simplified Arabic" panose="02020603050405020304" pitchFamily="18" charset="-78"/>
              </a:rPr>
              <a:t>من إعداد الطالبات:               تحت إشراف الأستاذة:</a:t>
            </a:r>
          </a:p>
          <a:p>
            <a:pPr algn="r"/>
            <a:r>
              <a:rPr lang="ar-SA" sz="2800" b="1" dirty="0">
                <a:solidFill>
                  <a:schemeClr val="bg1"/>
                </a:solidFill>
                <a:latin typeface="Simplified Arabic" panose="02020603050405020304" pitchFamily="18" charset="-78"/>
                <a:cs typeface="Simplified Arabic" panose="02020603050405020304" pitchFamily="18" charset="-78"/>
              </a:rPr>
              <a:t>☆ سلاطني صورية                 د/عروج فضيلة</a:t>
            </a:r>
          </a:p>
          <a:p>
            <a:pPr algn="r"/>
            <a:r>
              <a:rPr lang="ar-SA" sz="2800" b="1" dirty="0">
                <a:solidFill>
                  <a:schemeClr val="bg1"/>
                </a:solidFill>
                <a:latin typeface="Simplified Arabic" panose="02020603050405020304" pitchFamily="18" charset="-78"/>
                <a:cs typeface="Simplified Arabic" panose="02020603050405020304" pitchFamily="18" charset="-78"/>
              </a:rPr>
              <a:t>☆ سدايرية عبير</a:t>
            </a:r>
          </a:p>
          <a:p>
            <a:pPr algn="ctr"/>
            <a:r>
              <a:rPr lang="ar-SA" sz="2800" b="1" dirty="0">
                <a:solidFill>
                  <a:schemeClr val="bg1"/>
                </a:solidFill>
                <a:latin typeface="Simplified Arabic" panose="02020603050405020304" pitchFamily="18" charset="-78"/>
                <a:cs typeface="Simplified Arabic" panose="02020603050405020304" pitchFamily="18" charset="-78"/>
              </a:rPr>
              <a:t>    </a:t>
            </a:r>
          </a:p>
          <a:p>
            <a:pPr algn="ctr"/>
            <a:r>
              <a:rPr lang="ar-SA" sz="2800" b="1" dirty="0">
                <a:solidFill>
                  <a:schemeClr val="bg1"/>
                </a:solidFill>
                <a:latin typeface="Simplified Arabic" panose="02020603050405020304" pitchFamily="18" charset="-78"/>
                <a:cs typeface="Simplified Arabic" panose="02020603050405020304" pitchFamily="18" charset="-78"/>
              </a:rPr>
              <a:t>السنة الجامعية:2022\2023</a:t>
            </a:r>
            <a:endParaRPr lang="ar-DZ" sz="2800" b="1" dirty="0">
              <a:solidFill>
                <a:schemeClr val="bg1"/>
              </a:solidFill>
              <a:latin typeface="Simplified Arabic" panose="02020603050405020304" pitchFamily="18" charset="-78"/>
              <a:cs typeface="Simplified Arabic" panose="02020603050405020304" pitchFamily="18" charset="-78"/>
            </a:endParaRPr>
          </a:p>
        </p:txBody>
      </p:sp>
      <p:pic>
        <p:nvPicPr>
          <p:cNvPr id="2" name="صورة 2">
            <a:extLst>
              <a:ext uri="{FF2B5EF4-FFF2-40B4-BE49-F238E27FC236}">
                <a16:creationId xmlns:a16="http://schemas.microsoft.com/office/drawing/2014/main" xmlns="" id="{8D0485A1-E0BB-661E-EF30-EC78DD280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761" y="0"/>
            <a:ext cx="5745238"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45237475"/>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xmlns="" id="{FCC5D787-6FAA-C0E1-CB18-0C96EC410ACF}"/>
              </a:ext>
            </a:extLst>
          </p:cNvPr>
          <p:cNvSpPr txBox="1"/>
          <p:nvPr/>
        </p:nvSpPr>
        <p:spPr>
          <a:xfrm>
            <a:off x="5826881" y="482884"/>
            <a:ext cx="6102046" cy="3666709"/>
          </a:xfrm>
          <a:prstGeom prst="rect">
            <a:avLst/>
          </a:prstGeom>
          <a:noFill/>
        </p:spPr>
        <p:txBody>
          <a:bodyPr wrap="square">
            <a:spAutoFit/>
          </a:bodyPr>
          <a:lstStyle/>
          <a:p>
            <a:pPr algn="just" rtl="1">
              <a:lnSpc>
                <a:spcPct val="107000"/>
              </a:lnSpc>
              <a:spcAft>
                <a:spcPts val="800"/>
              </a:spcAft>
            </a:pPr>
            <a:r>
              <a:rPr lang="ar-SA" sz="1800" b="1"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 النوزوغرافية الإقتصادية للأمراض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لا تنطبق النوزوغرافية الاقتصادية على النوزوغرافية الطبية الكلاسيكية. ويرى مارتي أن أغلب</a:t>
            </a:r>
            <a:endParaRPr lang="en-US" sz="1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الأعراض وعدد كبير من المتلازمات الأكثر كلاسيكية يمكن أن تؤسس انطلاقا من حركات اقتصادية مختلفة، وهو ما يفرض تشخيص مآل وعلاج مختلف وتضم النوزوغرافية الإقتصادية كما أوضحها مارتي  أربع أنظمة متسلسلة:</a:t>
            </a:r>
            <a:endParaRPr lang="en-US" sz="1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 عدم التنظيمات الظاهرة:</a:t>
            </a:r>
            <a:endParaRPr lang="en-US" sz="1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 اختلالات التنظيم التدريجية</a:t>
            </a:r>
            <a:endParaRPr lang="en-US" sz="1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 النكوصات العامة </a:t>
            </a:r>
            <a:endParaRPr lang="en-US" sz="1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 النكوصات الجزئية</a:t>
            </a:r>
            <a:r>
              <a:rPr lang="en-US"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  </a:t>
            </a:r>
            <a:endParaRPr lang="en-US" sz="1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2" name="صورة 2">
            <a:extLst>
              <a:ext uri="{FF2B5EF4-FFF2-40B4-BE49-F238E27FC236}">
                <a16:creationId xmlns:a16="http://schemas.microsoft.com/office/drawing/2014/main" xmlns="" id="{7D8FF2C5-CFD1-F4EC-457B-DA890CD5C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615" y="482884"/>
            <a:ext cx="4073146" cy="4953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صورة 3">
            <a:extLst>
              <a:ext uri="{FF2B5EF4-FFF2-40B4-BE49-F238E27FC236}">
                <a16:creationId xmlns:a16="http://schemas.microsoft.com/office/drawing/2014/main" xmlns="" id="{B396E323-00F7-7B55-7DC7-98B1CC3132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907" y="2592690"/>
            <a:ext cx="4444998" cy="378242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90793415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xmlns="" id="{A265E394-FE5F-A936-FAAD-FEB9558F33AF}"/>
              </a:ext>
            </a:extLst>
          </p:cNvPr>
          <p:cNvSpPr txBox="1"/>
          <p:nvPr/>
        </p:nvSpPr>
        <p:spPr>
          <a:xfrm>
            <a:off x="7341810" y="180455"/>
            <a:ext cx="4708070" cy="5361468"/>
          </a:xfrm>
          <a:prstGeom prst="rect">
            <a:avLst/>
          </a:prstGeom>
          <a:noFill/>
        </p:spPr>
        <p:txBody>
          <a:bodyPr wrap="square">
            <a:spAutoFit/>
          </a:bodyPr>
          <a:lstStyle/>
          <a:p>
            <a:pPr algn="just" rtl="1">
              <a:lnSpc>
                <a:spcPct val="107000"/>
              </a:lnSpc>
              <a:spcAft>
                <a:spcPts val="800"/>
              </a:spcAft>
            </a:pPr>
            <a:r>
              <a:rPr lang="ar-SA" sz="2000" b="1"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 عدم التنظيمات الظاهرة: </a:t>
            </a:r>
            <a:r>
              <a:rPr lang="ar-SA" sz="20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يتعلق الأمر بتنظيمات نفسية سيئة، ناتجة عن عوامل وراثية وعوامل نفسية نشوئية تميز التنظيمات الوظيفية النفسية السيئة ويضيف إليها مارتي بعض حالات التخلف العقلي. تنتج هذه الحالات عند افراد يعانون من سوء الإنبناء، تفرض العوامل الوراثية نفسها عندما نلاحظ أطفالا لا يعيشون في شروط نفسية عاطفية ومحيطية سيئة ولا من هشاشة على المستوى النفسي، الأمر الذي جعل مارتي يتحدث عن توزيع غير متساو للكمون الحيوي الغريزي على مستوى البرامج الأساسية للنمو الفردي. وقد يحدث أن تتطور عدم التنظيمات الظاهرة حلال الطفولة الأولى. تعود الأسباب النفسية النشوئية إلى الحرمان أو نقص مبكر في الوظيفة الأمومية التي لا تسمح بتكوين جهاز صاد إثارات كاف، وقد يظهر في الطفولة بشكل مبكرا ومتأخرا في سن المراهقة أو في سن الرشد تبعا لتعرضه لصدمة ما تحيي أثار ذكرى صدمة سابقة.</a:t>
            </a:r>
            <a:endParaRPr lang="en-US" sz="20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5" name="مربع نص 4">
            <a:extLst>
              <a:ext uri="{FF2B5EF4-FFF2-40B4-BE49-F238E27FC236}">
                <a16:creationId xmlns:a16="http://schemas.microsoft.com/office/drawing/2014/main" xmlns="" id="{BBFA87BA-0550-FAF4-DD72-25B85B81168C}"/>
              </a:ext>
            </a:extLst>
          </p:cNvPr>
          <p:cNvSpPr txBox="1"/>
          <p:nvPr/>
        </p:nvSpPr>
        <p:spPr>
          <a:xfrm>
            <a:off x="638024" y="180455"/>
            <a:ext cx="6102046" cy="3898503"/>
          </a:xfrm>
          <a:prstGeom prst="rect">
            <a:avLst/>
          </a:prstGeom>
          <a:noFill/>
        </p:spPr>
        <p:txBody>
          <a:bodyPr wrap="square">
            <a:spAutoFit/>
          </a:bodyPr>
          <a:lstStyle/>
          <a:p>
            <a:pPr algn="just" rtl="1">
              <a:lnSpc>
                <a:spcPct val="107000"/>
              </a:lnSpc>
              <a:spcAft>
                <a:spcPts val="800"/>
              </a:spcAft>
            </a:pPr>
            <a:r>
              <a:rPr lang="ar-SA" sz="20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وحدد مارتي 3 عوامل مفجرة لهذا الخلل: </a:t>
            </a:r>
            <a:endParaRPr lang="en-US" sz="20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20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 ● طبيعة الصدمة والمتعلقة بالتنظيمات الهشة المرتبطة بها وبالمناطق التي تكون غير مشبعة بالطاقة خلال النمو النفسي والتي تشكل بؤر تطور عدم التنظيمات</a:t>
            </a:r>
            <a:endParaRPr lang="en-US" sz="20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20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 درجة عدم التنظيمات</a:t>
            </a:r>
            <a:endParaRPr lang="en-US" sz="20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20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 كيفية تكيف الفرد مع الصدمة ومع محيطه.</a:t>
            </a:r>
            <a:endParaRPr lang="en-US" sz="20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20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تخص عدم التنظيمات الظاهرة عصابي السلوك الذين يتميزون بضعف في إرصاناتهم العقلية</a:t>
            </a:r>
            <a:endParaRPr lang="en-US" sz="20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20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وتوظيف عقلي سيئ يستجيبون للصدمات بالعرض الجسدي الذي يأخذ عندهم مسارا خطيرا يستدعي العلاج الدوائي الإستعجالي.</a:t>
            </a:r>
            <a:endParaRPr lang="en-US" sz="20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447514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xmlns="" id="{8D88FD78-D4D8-6207-5AAE-CD6A840B179A}"/>
              </a:ext>
            </a:extLst>
          </p:cNvPr>
          <p:cNvSpPr txBox="1"/>
          <p:nvPr/>
        </p:nvSpPr>
        <p:spPr>
          <a:xfrm>
            <a:off x="6688666" y="138279"/>
            <a:ext cx="5324927" cy="6122702"/>
          </a:xfrm>
          <a:prstGeom prst="rect">
            <a:avLst/>
          </a:prstGeom>
          <a:noFill/>
        </p:spPr>
        <p:txBody>
          <a:bodyPr wrap="square">
            <a:spAutoFit/>
          </a:bodyPr>
          <a:lstStyle/>
          <a:p>
            <a:pPr algn="just" rtl="1">
              <a:lnSpc>
                <a:spcPct val="107000"/>
              </a:lnSpc>
              <a:spcAft>
                <a:spcPts val="800"/>
              </a:spcAft>
            </a:pPr>
            <a:r>
              <a:rPr lang="ar-SA" sz="2000" dirty="0">
                <a:solidFill>
                  <a:srgbClr val="FF0000"/>
                </a:solidFill>
                <a:effectLst/>
                <a:latin typeface="Simplified Arabic" panose="02020603050405020304" pitchFamily="18" charset="-78"/>
                <a:ea typeface="Times New Roman" panose="02020603050405020304" pitchFamily="18" charset="0"/>
                <a:cs typeface="Simplified Arabic" panose="02020603050405020304" pitchFamily="18" charset="-78"/>
              </a:rPr>
              <a:t>● </a:t>
            </a:r>
            <a:r>
              <a:rPr lang="ar-SA" sz="2000" b="1" dirty="0">
                <a:solidFill>
                  <a:srgbClr val="FF0000"/>
                </a:solidFill>
                <a:effectLst/>
                <a:latin typeface="Simplified Arabic" panose="02020603050405020304" pitchFamily="18" charset="-78"/>
                <a:ea typeface="Times New Roman" panose="02020603050405020304" pitchFamily="18" charset="0"/>
                <a:cs typeface="Simplified Arabic" panose="02020603050405020304" pitchFamily="18" charset="-78"/>
              </a:rPr>
              <a:t>إختلالات التنظيم التدريجية:</a:t>
            </a:r>
            <a:r>
              <a:rPr lang="ar-SA" sz="2000"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rPr>
              <a:t> استعمل مارتي هذا المصطلح للدلالة على خلل التنظيم الذي يحدث على المستوى الجسدي وكذا على المستوى التوظيف العقلي والذي يسبق الأول. ويقصد به حركة تطورية دائمة عكس اتجاه النمو لا تجد ما يوقفها ناتجة عن صعوبات عاطفية شاهدة على سيطرة غرائز الموت نظرا لتنحي غرائز الحياة تتواجد بكثرة عند عصابيي السلوك كما يمكن أن تظهر عند عصابيي الطبع، وتأخذ فيها حركة التخريب مسيرة سريعة أو بطيئة وهذا حسب الأفراد وطبيعة الصدمة وحسب المرحلة التي تظهر فيها، وتشكل سهم التفككات والفوضى الوظائفية في هذه الحالات تصبح العلاجات الطبية والعلاجات النفسية الثقيلة عاجلة. وتعتبر فترة استمرار خلل التنظيم التدريجي متغيرة، قد تكون دائمة أو عابرة تصيب التنظيمة الوظيفية للموقعية الأولى عن طريق اختزال العلاقة مع اللاشعور الذي يعجز عن أرصان ،تمثيلاته فتصبح التمثيلات ما قبل الشعورية خارج الخدمة، الأمر الذي يؤدي إلى فقر في الحياة الهوامية الحلمية والعلائقية للفرد.</a:t>
            </a:r>
            <a:endParaRPr lang="en-US" sz="2000"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endParaRPr>
          </a:p>
          <a:p>
            <a:pPr algn="just" rtl="1">
              <a:lnSpc>
                <a:spcPct val="107000"/>
              </a:lnSpc>
              <a:spcAft>
                <a:spcPts val="800"/>
              </a:spcAft>
            </a:pPr>
            <a:r>
              <a:rPr lang="ar-SA" sz="2000"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rPr>
              <a:t>وتتعلق الأمراض القلبية الوعائية، الامراض المناعية والسرطانات بخلل تنظيم تدريجي لم يجد ما يوقفه.</a:t>
            </a:r>
            <a:endParaRPr lang="en-US" sz="2000"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endParaRPr>
          </a:p>
        </p:txBody>
      </p:sp>
      <p:sp>
        <p:nvSpPr>
          <p:cNvPr id="3" name="مربع نص 2">
            <a:extLst>
              <a:ext uri="{FF2B5EF4-FFF2-40B4-BE49-F238E27FC236}">
                <a16:creationId xmlns:a16="http://schemas.microsoft.com/office/drawing/2014/main" xmlns="" id="{26B298DF-FED0-4B6D-2A9A-79CA0CCF8CE3}"/>
              </a:ext>
            </a:extLst>
          </p:cNvPr>
          <p:cNvSpPr txBox="1"/>
          <p:nvPr/>
        </p:nvSpPr>
        <p:spPr>
          <a:xfrm>
            <a:off x="275168" y="138279"/>
            <a:ext cx="6102046" cy="4651786"/>
          </a:xfrm>
          <a:prstGeom prst="rect">
            <a:avLst/>
          </a:prstGeom>
          <a:noFill/>
        </p:spPr>
        <p:txBody>
          <a:bodyPr wrap="square">
            <a:spAutoFit/>
          </a:bodyPr>
          <a:lstStyle/>
          <a:p>
            <a:pPr algn="just" rtl="1">
              <a:lnSpc>
                <a:spcPct val="107000"/>
              </a:lnSpc>
              <a:spcAft>
                <a:spcPts val="800"/>
              </a:spcAft>
            </a:pPr>
            <a:r>
              <a:rPr lang="ar-SA" sz="1800"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a:t>
            </a:r>
            <a:r>
              <a:rPr lang="ar-SA" sz="1800" dirty="0">
                <a:effectLst/>
                <a:latin typeface="Calibri" panose="020F0502020204030204" pitchFamily="34" charset="0"/>
                <a:ea typeface="Times New Roman" panose="02020603050405020304" pitchFamily="18" charset="0"/>
                <a:cs typeface="Simplified Arabic" panose="02020603050405020304" pitchFamily="18" charset="-78"/>
              </a:rPr>
              <a:t> </a:t>
            </a:r>
            <a:r>
              <a:rPr lang="ar-SA" sz="1800" b="1"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النكوصات الجزئية:</a:t>
            </a:r>
            <a:r>
              <a:rPr lang="ar-SA" sz="1800" dirty="0">
                <a:effectLst/>
                <a:latin typeface="Calibri" panose="020F0502020204030204" pitchFamily="34" charset="0"/>
                <a:ea typeface="Times New Roman" panose="02020603050405020304" pitchFamily="18" charset="0"/>
                <a:cs typeface="Simplified Arabic" panose="02020603050405020304" pitchFamily="18" charset="-78"/>
              </a:rPr>
              <a:t> </a:t>
            </a: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هي نكوصات محدودة ومعزولة ومستقلة عن باقي النكوصات الكلية، ذات علاقة بالسلاسل التطورية الجانبية، يمكن أن تظهر في كل البنيات، وظهورها لا يغير التنظيمة العامة للفرد. تتميز بضعفها وعدم ،دوامها دورها يكون دفاعيا، ظهورها يكون على المستوى العقلي كما على المستوى الجسدي. كما يمكن للعرض أن ينتمي إلى حركتين:</a:t>
            </a:r>
            <a:endParaRPr lang="en-US" sz="1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 الحركة التطورية تهدف إلى إعادة التنظيم النكوصية تنشطها غرائز الحياة. </a:t>
            </a:r>
            <a:endParaRPr lang="en-US" sz="1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 الحركة ضد التطورية تهدف لخلل التنظيم وتتحكم فيها غرائز الموت.</a:t>
            </a:r>
            <a:endParaRPr lang="en-US" sz="1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إن عدم قدرة النكوصات الجزئية على استدراك خلل التنظيم والسماح لإعادة التنظيم التراجعي قد يؤدي إلى الموت عن طريق الجسدنة التي تحدث إثر ذلك، وحسب الخصائص النفسية لكل فرد وطبيعة العوامل المفجرة، يحدث خلل التنظيم بوتيرة سريعة أو بطيئة وتعتبر مرحلة الشيخوخة فترة مناسبة لخلل التنظيم بسبب تنحي غرائز الحياة.</a:t>
            </a:r>
            <a:endParaRPr lang="en-US" sz="1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1800"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 </a:t>
            </a:r>
            <a:r>
              <a:rPr lang="ar-SA" sz="1800" b="1"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النكوصات العامة:</a:t>
            </a: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 تخص البنيات القوية مثل العصابية والذهانية والعصابات جيدة التعقيل. تتميز بتثبيتات قوية ولا تهدد المآل الحيوي للفرد.</a:t>
            </a:r>
            <a:endParaRPr lang="en-US" sz="1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8326032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صورة 3">
            <a:extLst>
              <a:ext uri="{FF2B5EF4-FFF2-40B4-BE49-F238E27FC236}">
                <a16:creationId xmlns:a16="http://schemas.microsoft.com/office/drawing/2014/main" xmlns="" id="{2177F0E2-21DF-614E-26EC-18F8DFA6A9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97" y="129915"/>
            <a:ext cx="3295651" cy="505581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مربع نص 3">
            <a:extLst>
              <a:ext uri="{FF2B5EF4-FFF2-40B4-BE49-F238E27FC236}">
                <a16:creationId xmlns:a16="http://schemas.microsoft.com/office/drawing/2014/main" xmlns="" id="{F4166429-20F4-D963-FB13-FBED3CE56852}"/>
              </a:ext>
            </a:extLst>
          </p:cNvPr>
          <p:cNvSpPr txBox="1"/>
          <p:nvPr/>
        </p:nvSpPr>
        <p:spPr>
          <a:xfrm>
            <a:off x="4358822" y="129915"/>
            <a:ext cx="7659309" cy="6049028"/>
          </a:xfrm>
          <a:prstGeom prst="rect">
            <a:avLst/>
          </a:prstGeom>
          <a:noFill/>
        </p:spPr>
        <p:txBody>
          <a:bodyPr wrap="square">
            <a:spAutoFit/>
          </a:bodyPr>
          <a:lstStyle/>
          <a:p>
            <a:pPr algn="just" rtl="1">
              <a:lnSpc>
                <a:spcPct val="107000"/>
              </a:lnSpc>
              <a:spcAft>
                <a:spcPts val="800"/>
              </a:spcAft>
            </a:pPr>
            <a:r>
              <a:rPr lang="ar-SA" b="1" u="sng" dirty="0">
                <a:solidFill>
                  <a:srgbClr val="FF0000"/>
                </a:solidFill>
                <a:effectLst/>
                <a:latin typeface="Simplified Arabic" panose="02020603050405020304" pitchFamily="18" charset="-78"/>
                <a:ea typeface="Times New Roman" panose="02020603050405020304" pitchFamily="18" charset="0"/>
                <a:cs typeface="Simplified Arabic" panose="02020603050405020304" pitchFamily="18" charset="-78"/>
              </a:rPr>
              <a:t>تصنيف مارتي للبنيات الإنسانية</a:t>
            </a:r>
            <a:r>
              <a:rPr lang="ar-SA" b="1" dirty="0">
                <a:solidFill>
                  <a:srgbClr val="FF0000"/>
                </a:solidFill>
                <a:effectLst/>
                <a:latin typeface="Simplified Arabic" panose="02020603050405020304" pitchFamily="18" charset="-78"/>
                <a:ea typeface="Times New Roman" panose="02020603050405020304" pitchFamily="18" charset="0"/>
                <a:cs typeface="Simplified Arabic" panose="02020603050405020304" pitchFamily="18" charset="-78"/>
              </a:rPr>
              <a:t>:</a:t>
            </a:r>
            <a:endParaRPr lang="en-US" b="1" dirty="0">
              <a:solidFill>
                <a:srgbClr val="FF0000"/>
              </a:solidFill>
              <a:effectLst/>
              <a:latin typeface="Simplified Arabic" panose="02020603050405020304" pitchFamily="18" charset="-78"/>
              <a:ea typeface="Times New Roman" panose="02020603050405020304" pitchFamily="18" charset="0"/>
              <a:cs typeface="Simplified Arabic" panose="02020603050405020304" pitchFamily="18" charset="-78"/>
            </a:endParaRPr>
          </a:p>
          <a:p>
            <a:pPr algn="just" rtl="1">
              <a:lnSpc>
                <a:spcPct val="107000"/>
              </a:lnSpc>
              <a:spcAft>
                <a:spcPts val="800"/>
              </a:spcAft>
            </a:pPr>
            <a:r>
              <a:rPr lang="ar-SA"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rPr>
              <a:t>دون أن ينكر مارتي ما جاء به فرويد حول الأعصبة التقليدية، استطاع مارتي تحديد نوعين من الأعصبة غير النمطية </a:t>
            </a:r>
            <a:r>
              <a:rPr lang="en-US"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rPr>
              <a:t>Nevroses Atypiques </a:t>
            </a:r>
            <a:r>
              <a:rPr lang="ar-SA"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rPr>
              <a:t>التي ترافق عامة الإصابة بالأمراض النفسجسدية. هذه الأعصبة هي: الأعصبة الطبائعية والأعصبة السلوكية، كما اقترح مارتي مفهوم البنية الأساسية.</a:t>
            </a:r>
            <a:endParaRPr lang="en-US"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endParaRPr>
          </a:p>
          <a:p>
            <a:pPr algn="just" rtl="1">
              <a:lnSpc>
                <a:spcPct val="107000"/>
              </a:lnSpc>
              <a:spcAft>
                <a:spcPts val="800"/>
              </a:spcAft>
            </a:pPr>
            <a:r>
              <a:rPr lang="ar-SA"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rPr>
              <a:t>يكمن هدف تصنيف مارتي للبنيات الأساسية بأنه:</a:t>
            </a:r>
            <a:endParaRPr lang="en-US"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endParaRPr>
          </a:p>
          <a:p>
            <a:pPr algn="just" rtl="1">
              <a:lnSpc>
                <a:spcPct val="107000"/>
              </a:lnSpc>
              <a:spcAft>
                <a:spcPts val="800"/>
              </a:spcAft>
            </a:pPr>
            <a:r>
              <a:rPr lang="ar-SA"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rPr>
              <a:t>● يسمح لنا بالتنبؤ بنوعية ردود أفعال الأفراد المحتمل وقوعها أمام الصدمات.</a:t>
            </a:r>
            <a:endParaRPr lang="en-US"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endParaRPr>
          </a:p>
          <a:p>
            <a:pPr algn="just" rtl="1">
              <a:lnSpc>
                <a:spcPct val="107000"/>
              </a:lnSpc>
              <a:spcAft>
                <a:spcPts val="800"/>
              </a:spcAft>
            </a:pPr>
            <a:r>
              <a:rPr lang="ar-SA"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rPr>
              <a:t>● كما يسمح بمعرفة نوعية الكفالة العلاجية التي تتماشى مع النظام الإقتصادي العام للفرد. </a:t>
            </a:r>
            <a:endParaRPr lang="en-US"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endParaRPr>
          </a:p>
          <a:p>
            <a:pPr algn="just" rtl="1">
              <a:lnSpc>
                <a:spcPct val="107000"/>
              </a:lnSpc>
              <a:spcAft>
                <a:spcPts val="800"/>
              </a:spcAft>
            </a:pPr>
            <a:r>
              <a:rPr lang="ar-SA"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rPr>
              <a:t>وقد صنف مارتي هذه البنيات إلى:</a:t>
            </a:r>
            <a:endParaRPr lang="en-US"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endParaRPr>
          </a:p>
          <a:p>
            <a:pPr algn="just" rtl="1">
              <a:lnSpc>
                <a:spcPct val="107000"/>
              </a:lnSpc>
              <a:spcAft>
                <a:spcPts val="800"/>
              </a:spcAft>
            </a:pPr>
            <a:r>
              <a:rPr lang="ar-SA" dirty="0">
                <a:solidFill>
                  <a:srgbClr val="FF0000"/>
                </a:solidFill>
                <a:effectLst/>
                <a:latin typeface="Simplified Arabic" panose="02020603050405020304" pitchFamily="18" charset="-78"/>
                <a:ea typeface="Times New Roman" panose="02020603050405020304" pitchFamily="18" charset="0"/>
                <a:cs typeface="Simplified Arabic" panose="02020603050405020304" pitchFamily="18" charset="-78"/>
              </a:rPr>
              <a:t>●</a:t>
            </a:r>
            <a:r>
              <a:rPr lang="ar-SA"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rPr>
              <a:t> </a:t>
            </a:r>
            <a:r>
              <a:rPr lang="ar-SA" b="1" u="sng" dirty="0">
                <a:solidFill>
                  <a:srgbClr val="FF0000"/>
                </a:solidFill>
                <a:effectLst/>
                <a:latin typeface="Simplified Arabic" panose="02020603050405020304" pitchFamily="18" charset="-78"/>
                <a:ea typeface="Times New Roman" panose="02020603050405020304" pitchFamily="18" charset="0"/>
                <a:cs typeface="Simplified Arabic" panose="02020603050405020304" pitchFamily="18" charset="-78"/>
              </a:rPr>
              <a:t>الأعصبة والأذهنة الكلاسيكية:</a:t>
            </a:r>
            <a:r>
              <a:rPr lang="ar-SA"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rPr>
              <a:t> تكون فيها التنظيمة العقلية غنية بنقاط التثبيت المتموقعة على مدى مراحل النمو وبالتالي نلاحظ فيه قدرة الأفراد على الإرصان العقلي ومقاومة الإصابات الجسدية. تلك الموصوفة من قبل فرويد.</a:t>
            </a:r>
            <a:endParaRPr lang="en-US"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endParaRPr>
          </a:p>
          <a:p>
            <a:pPr algn="just" rtl="1">
              <a:lnSpc>
                <a:spcPct val="107000"/>
              </a:lnSpc>
              <a:spcAft>
                <a:spcPts val="800"/>
              </a:spcAft>
            </a:pPr>
            <a:r>
              <a:rPr lang="ar-SA" dirty="0">
                <a:solidFill>
                  <a:srgbClr val="FF0000"/>
                </a:solidFill>
                <a:effectLst/>
                <a:latin typeface="Simplified Arabic" panose="02020603050405020304" pitchFamily="18" charset="-78"/>
                <a:ea typeface="Times New Roman" panose="02020603050405020304" pitchFamily="18" charset="0"/>
                <a:cs typeface="Simplified Arabic" panose="02020603050405020304" pitchFamily="18" charset="-78"/>
              </a:rPr>
              <a:t>●</a:t>
            </a:r>
            <a:r>
              <a:rPr lang="ar-SA"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rPr>
              <a:t> </a:t>
            </a:r>
            <a:r>
              <a:rPr lang="ar-SA" b="1" u="sng" dirty="0">
                <a:solidFill>
                  <a:srgbClr val="FF0000"/>
                </a:solidFill>
                <a:effectLst/>
                <a:latin typeface="Simplified Arabic" panose="02020603050405020304" pitchFamily="18" charset="-78"/>
                <a:ea typeface="Times New Roman" panose="02020603050405020304" pitchFamily="18" charset="0"/>
                <a:cs typeface="Simplified Arabic" panose="02020603050405020304" pitchFamily="18" charset="-78"/>
              </a:rPr>
              <a:t>الأعصبة الطبائعية:</a:t>
            </a:r>
            <a:r>
              <a:rPr lang="ar-SA" b="1" dirty="0">
                <a:solidFill>
                  <a:srgbClr val="FF0000"/>
                </a:solidFill>
                <a:effectLst/>
                <a:latin typeface="Simplified Arabic" panose="02020603050405020304" pitchFamily="18" charset="-78"/>
                <a:ea typeface="Times New Roman" panose="02020603050405020304" pitchFamily="18" charset="0"/>
                <a:cs typeface="Simplified Arabic" panose="02020603050405020304" pitchFamily="18" charset="-78"/>
              </a:rPr>
              <a:t> </a:t>
            </a:r>
            <a:r>
              <a:rPr lang="ar-SA"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rPr>
              <a:t>تمثل البنيات الأكثر انتشارا عند أفراد المجتمع، ما يميزها هو عدم اكتسابها لنقاط تثبيت صلبة والتي من المفروض أن تنظم في المرحلة الشرجية الثانية حيث يتم في هذه المرحلة الاحتفاظ بالمواضيع واستدخالها. وبالموازاة مع هذا، فهم لا يقدمون توظيف مستمر على مستوى الموقعيتين :</a:t>
            </a:r>
            <a:endParaRPr lang="en-US"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endParaRPr>
          </a:p>
          <a:p>
            <a:pPr algn="just" rtl="1">
              <a:lnSpc>
                <a:spcPct val="107000"/>
              </a:lnSpc>
              <a:spcAft>
                <a:spcPts val="800"/>
              </a:spcAft>
            </a:pPr>
            <a:r>
              <a:rPr lang="ar-SA" dirty="0">
                <a:solidFill>
                  <a:srgbClr val="FF0000"/>
                </a:solidFill>
                <a:effectLst/>
                <a:latin typeface="Simplified Arabic" panose="02020603050405020304" pitchFamily="18" charset="-78"/>
                <a:ea typeface="Times New Roman" panose="02020603050405020304" pitchFamily="18" charset="0"/>
                <a:cs typeface="Simplified Arabic" panose="02020603050405020304" pitchFamily="18" charset="-78"/>
              </a:rPr>
              <a:t>●</a:t>
            </a:r>
            <a:r>
              <a:rPr lang="ar-SA"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rPr>
              <a:t> </a:t>
            </a:r>
            <a:r>
              <a:rPr lang="ar-SA" b="1" u="sng" dirty="0">
                <a:solidFill>
                  <a:srgbClr val="FF0000"/>
                </a:solidFill>
                <a:effectLst/>
                <a:latin typeface="Simplified Arabic" panose="02020603050405020304" pitchFamily="18" charset="-78"/>
                <a:ea typeface="Times New Roman" panose="02020603050405020304" pitchFamily="18" charset="0"/>
                <a:cs typeface="Simplified Arabic" panose="02020603050405020304" pitchFamily="18" charset="-78"/>
              </a:rPr>
              <a:t>على مستوى الموقعية الأولى:</a:t>
            </a:r>
            <a:r>
              <a:rPr lang="ar-SA"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rPr>
              <a:t> تتميز بتوظيف غير منتظم في الزمن، تفضي عن وجود ما قبل شعور قليل النفاذية ..</a:t>
            </a:r>
            <a:endParaRPr lang="en-US"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endParaRPr>
          </a:p>
          <a:p>
            <a:pPr algn="just" rtl="1">
              <a:lnSpc>
                <a:spcPct val="107000"/>
              </a:lnSpc>
              <a:spcAft>
                <a:spcPts val="800"/>
              </a:spcAft>
            </a:pPr>
            <a:r>
              <a:rPr lang="ar-SA" dirty="0">
                <a:solidFill>
                  <a:srgbClr val="FF0000"/>
                </a:solidFill>
                <a:effectLst/>
                <a:latin typeface="Simplified Arabic" panose="02020603050405020304" pitchFamily="18" charset="-78"/>
                <a:ea typeface="Times New Roman" panose="02020603050405020304" pitchFamily="18" charset="0"/>
                <a:cs typeface="Simplified Arabic" panose="02020603050405020304" pitchFamily="18" charset="-78"/>
              </a:rPr>
              <a:t>●</a:t>
            </a:r>
            <a:r>
              <a:rPr lang="ar-SA"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rPr>
              <a:t> </a:t>
            </a:r>
            <a:r>
              <a:rPr lang="ar-SA" b="1" u="sng" dirty="0">
                <a:solidFill>
                  <a:srgbClr val="FF0000"/>
                </a:solidFill>
                <a:effectLst/>
                <a:latin typeface="Simplified Arabic" panose="02020603050405020304" pitchFamily="18" charset="-78"/>
                <a:ea typeface="Times New Roman" panose="02020603050405020304" pitchFamily="18" charset="0"/>
                <a:cs typeface="Simplified Arabic" panose="02020603050405020304" pitchFamily="18" charset="-78"/>
              </a:rPr>
              <a:t>على مستوى الموقعية الثانية:</a:t>
            </a:r>
            <a:r>
              <a:rPr lang="ar-SA" b="1" dirty="0">
                <a:solidFill>
                  <a:srgbClr val="FF0000"/>
                </a:solidFill>
                <a:effectLst/>
                <a:latin typeface="Simplified Arabic" panose="02020603050405020304" pitchFamily="18" charset="-78"/>
                <a:ea typeface="Times New Roman" panose="02020603050405020304" pitchFamily="18" charset="0"/>
                <a:cs typeface="Simplified Arabic" panose="02020603050405020304" pitchFamily="18" charset="-78"/>
              </a:rPr>
              <a:t> </a:t>
            </a:r>
            <a:r>
              <a:rPr lang="ar-SA"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rPr>
              <a:t>تلف خاص على مستوى الأنا الأعلى الذي يظهر على شكل أنا مثالي.</a:t>
            </a:r>
            <a:endParaRPr lang="en-US"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3430634612"/>
      </p:ext>
    </p:extLst>
  </p:cSld>
  <p:clrMapOvr>
    <a:masterClrMapping/>
  </p:clrMapOvr>
  <p:transition spd="slow">
    <p:wedg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xmlns="" id="{BE6A8A3B-9320-215F-ED0A-DEBE9D11C0A6}"/>
              </a:ext>
            </a:extLst>
          </p:cNvPr>
          <p:cNvSpPr txBox="1"/>
          <p:nvPr/>
        </p:nvSpPr>
        <p:spPr>
          <a:xfrm>
            <a:off x="3737429" y="111425"/>
            <a:ext cx="8345714" cy="6635150"/>
          </a:xfrm>
          <a:prstGeom prst="rect">
            <a:avLst/>
          </a:prstGeom>
          <a:noFill/>
        </p:spPr>
        <p:txBody>
          <a:bodyPr wrap="square">
            <a:spAutoFit/>
          </a:bodyPr>
          <a:lstStyle/>
          <a:p>
            <a:pPr algn="just" rtl="1">
              <a:lnSpc>
                <a:spcPct val="107000"/>
              </a:lnSpc>
              <a:spcAft>
                <a:spcPts val="800"/>
              </a:spcAft>
            </a:pP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تعود تسمية هذه الاعصبة بالطبائعية إلى كون هذا العصاب قد توصل إلى تكييف وتنظيم آلياته الدفاعية بمجموعة من الطبائع الملازمة لنوع من أنواع الشخصية، دون أن يلتزم تماما بهذه الشخصية، والتي قد تشكل معطيات للجسدنة. تكون هذه الأعصبة على درجات متفاوتة من التعقيل وهو ما اعتمده مارتي لتقسيمها إلى ثلاثة أنواع:</a:t>
            </a:r>
            <a:endParaRPr lang="en-US" sz="1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1800"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 </a:t>
            </a:r>
            <a:r>
              <a:rPr lang="ar-SA" sz="1800" b="1" u="sng"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أعصبة طبع حسنة التعقيل:</a:t>
            </a:r>
            <a:r>
              <a:rPr lang="ar-SA" sz="1800" b="1"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 </a:t>
            </a: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تقترب من الأعصبة الكلاسيكية وهذا ما يعكس تعرض ما قبل الوعي لعدم كفاية وظيفية خفيفة وغالبا عابرة وانطلاقا من صلب نظرية مارتي التي تربط بين التعقيل والمرض الجسدي، يمكننا القول بأن حسن التعقيل هو من العلامات المبشرة بإمكانية شفاء أفضل.</a:t>
            </a:r>
            <a:endParaRPr lang="en-US" sz="1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1800" b="1"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 </a:t>
            </a:r>
            <a:r>
              <a:rPr lang="ar-SA" sz="1800" b="1" u="sng"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أعصبة طبع متوسطة التعقيل أو غير مؤكدة التعقيل</a:t>
            </a:r>
            <a:r>
              <a:rPr lang="ar-SA" sz="1800"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a:t>
            </a: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 تتوسط أعصبة الطبع حسنة التعقيل وأعصبة الطبع سيئة التعقيل فهي تقترب من كليهما وتتميز بفقر التصورات والأفكار.</a:t>
            </a:r>
            <a:endParaRPr lang="en-US" sz="1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1800"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 </a:t>
            </a:r>
            <a:r>
              <a:rPr lang="ar-SA" sz="1800" b="1" u="sng"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أعصبة الطبع سيئة التعقيل:</a:t>
            </a: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 تقترب من الأعصبة السلوكية وتمتاز بعقلنة سيئة ويكون الدفاع على المستوى السلوكي هام مقارنة بالمجموعتين الأولى والثانية.</a:t>
            </a:r>
            <a:endParaRPr lang="en-US" sz="1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1800"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 </a:t>
            </a:r>
            <a:r>
              <a:rPr lang="ar-SA" sz="1800" b="1" u="sng"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الأعصبة السلوكية :</a:t>
            </a: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 يفصلها مارتي عن سائر أنواع الأعصبة الطبائعية. وتحت تعريف العصاب السلوكي يندرج أولئك الأشخاص اللذين لم تتوطد وظائفهم النفسية بشكل ثابت وقوي. تتميز بصعوبات هامة فيما يخص الإرصان العقلي للصراعات تميزها عدم التنظيمات الظاهرية الناتجة عن عوامل نفسية نشوئية و/أو وراثية. والعصاب السلوكي ناشئ عن عجز ما قبل الوعي عن التدخل في سياق العمليات العقلية بحيث تتبدى الرغبات والأهواء اللاواعية مباشرة في الوعي دون تدخل ما قبل الوعي. وهذا هو السبب في ظهور الأحلام الفضة بكثرة عند هؤلاء المرضى. تكون التنظيمة العقلية خائرة نسبيا والجهاز النفسي بصفة عامة يكون ضعيفا في عمومه.</a:t>
            </a:r>
            <a:endParaRPr lang="en-US" sz="1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r>
              <a:rPr lang="ar-SA" sz="1800" b="1"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 </a:t>
            </a: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الأذهنة الطبائعية والأذهنة السلوكية وتشير إلى ذهانات سيئة التنظيم. في العادة لا تصل أعراض هذه الأذهنة إلى درجة الهذيان الذهاني، وبالتالي فإن هذه الأذهنة تعكس تنظيما ذهانيا غامضا. وباختصار فإن هذه الذهانات تعكس ما قبل وعي سيئ النوعية يسمح في فترة معينة لمكونات اللاوعي بالتبدي مباشرة في الوعي وبالهيمنة على شخصية المريض.</a:t>
            </a:r>
            <a:endParaRPr lang="en-US" sz="1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2" name="صورة 3">
            <a:extLst>
              <a:ext uri="{FF2B5EF4-FFF2-40B4-BE49-F238E27FC236}">
                <a16:creationId xmlns:a16="http://schemas.microsoft.com/office/drawing/2014/main" xmlns="" id="{1022FB8B-8908-4C64-E73E-AC61AAC078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81" y="634999"/>
            <a:ext cx="3253619" cy="54186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01751751"/>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xmlns="" id="{F8E2A485-6138-0197-EC01-8EDEFE407BCF}"/>
              </a:ext>
            </a:extLst>
          </p:cNvPr>
          <p:cNvSpPr txBox="1"/>
          <p:nvPr/>
        </p:nvSpPr>
        <p:spPr>
          <a:xfrm>
            <a:off x="6452808" y="0"/>
            <a:ext cx="5548691" cy="6532558"/>
          </a:xfrm>
          <a:prstGeom prst="rect">
            <a:avLst/>
          </a:prstGeom>
          <a:noFill/>
        </p:spPr>
        <p:txBody>
          <a:bodyPr wrap="square">
            <a:spAutoFit/>
          </a:bodyPr>
          <a:lstStyle/>
          <a:p>
            <a:pPr algn="just" rtl="1">
              <a:lnSpc>
                <a:spcPct val="107000"/>
              </a:lnSpc>
              <a:spcAft>
                <a:spcPts val="800"/>
              </a:spcAft>
            </a:pPr>
            <a:r>
              <a:rPr lang="ar-SA" sz="1800" b="1"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 بيار مارتي و خصوصية أحلام السيكوسوماتي:</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وقسم مارتي الأنماط الحلمية للسيكوسوماتي إلى:</a:t>
            </a:r>
            <a:endParaRPr lang="en-US" sz="1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1800" b="1"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 غياب الأحلام:</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en-US" sz="1800" dirty="0">
                <a:effectLst/>
                <a:latin typeface="Simplified Arabic" panose="02020603050405020304" pitchFamily="18" charset="-78"/>
                <a:ea typeface="Times New Roman" panose="02020603050405020304" pitchFamily="18" charset="0"/>
                <a:cs typeface="Arial" panose="020B0604020202020204" pitchFamily="34" charset="0"/>
              </a:rPr>
              <a:t> </a:t>
            </a:r>
            <a:r>
              <a:rPr lang="ar-SA"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ليس غيابا حقيقيا للحلم وإنما كبت الحالم لأحلامه ومحتوياتها قد يكون ناجما عن آليات دفاعية تمنعه من الظهور على ساحة الوعي. هذه الأحلام لا تعمل على تفريغ اللاشعور من الإستثارة الطاقوية السلبية بقدر ما تعمل على تعبئته بذلك، ما يوقع المريض في لا مخرجية مع لاشعوره ويشير عدم تذكر الحلم ونسيانه لهشاشة الأنا ووهنها فهي لا تسترجع سيادتها ولا تستلم وظيفتها مباشرة لحظة الإستيقاظ ليدل على عدم تماسكها وتجانسها.</a:t>
            </a:r>
            <a:endParaRPr lang="en-US" sz="1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1800" b="1"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 الأحلام العملياتية</a:t>
            </a:r>
            <a:r>
              <a:rPr lang="en-US" sz="1800" b="1" dirty="0">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يدعوها مارتي بالأحلام البيضاء، يرى فيه الحالم مشاهد من حياته اليومية ويعيد استعراض أحداث النهار السابق أو ذلك الحلم الذي قد يستبق أحداث الغد. تمتاز هذه الأحلام بموضوعيتها، واقعيتها، سذاجتها وغياب التحوير المعتاد في الأحلام. حيث تعكس هذه الأحلام فقرا في محتويات ما قبل الشعور ونقص في التمثيلات، وهذه الأحلام الناتجة عن بقايا الذاكرة قصيرة المدى لا تحتوي على الكثير من الآثار والبقايا النزوية وتعكس بعض التفاصيل الظاهرة في هذا النوع من الأحلام وجود خلل في تنظيم الجهاز النفسي للحالم، وناتجة عن قصور واضح في الحركة المساهمة في ربط التصورات بعضها بالبعض الآخر وتتميز كما يقول سامي علي بغياب التكثيف والإزاحة والترميز وبفقر التمثيلات الهوامية.</a:t>
            </a:r>
            <a:endParaRPr lang="en-US" sz="1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7" name="مربع نص 6">
            <a:extLst>
              <a:ext uri="{FF2B5EF4-FFF2-40B4-BE49-F238E27FC236}">
                <a16:creationId xmlns:a16="http://schemas.microsoft.com/office/drawing/2014/main" xmlns="" id="{150939B8-C648-D806-7B89-EDD1114C5559}"/>
              </a:ext>
            </a:extLst>
          </p:cNvPr>
          <p:cNvSpPr txBox="1"/>
          <p:nvPr/>
        </p:nvSpPr>
        <p:spPr>
          <a:xfrm>
            <a:off x="323548" y="147553"/>
            <a:ext cx="5415645" cy="5719707"/>
          </a:xfrm>
          <a:prstGeom prst="rect">
            <a:avLst/>
          </a:prstGeom>
          <a:noFill/>
        </p:spPr>
        <p:txBody>
          <a:bodyPr wrap="square">
            <a:spAutoFit/>
          </a:bodyPr>
          <a:lstStyle/>
          <a:p>
            <a:pPr algn="just" rtl="1">
              <a:lnSpc>
                <a:spcPct val="107000"/>
              </a:lnSpc>
              <a:spcAft>
                <a:spcPts val="800"/>
              </a:spcAft>
            </a:pPr>
            <a:r>
              <a:rPr lang="ar-SA" sz="1800" b="1"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 أحلام تكرارية:</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en-US" sz="1800" dirty="0">
                <a:effectLst/>
                <a:latin typeface="Simplified Arabic" panose="02020603050405020304" pitchFamily="18" charset="-78"/>
                <a:ea typeface="Times New Roman" panose="02020603050405020304" pitchFamily="18" charset="0"/>
                <a:cs typeface="Arial" panose="020B0604020202020204" pitchFamily="34" charset="0"/>
              </a:rPr>
              <a:t> </a:t>
            </a:r>
            <a:r>
              <a:rPr lang="ar-SA"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هي أحلام متكررة في شكلها تعكس زيادة في التهيج الذاكراتي، ناتجه عن تثبيت رضة حديثة العهد أو انعكاس حديث لتثبيتات عائدة إلى عهد الطفولة. وغالبا ما تأتي هذه الأحلام متكاملة ومرافقة للعصاب الصدمي، فهي كما يرى (2002)   </a:t>
            </a:r>
            <a:r>
              <a:rPr lang="en-US"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Raffy </a:t>
            </a:r>
            <a:r>
              <a:rPr lang="ar-SA"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تفريغات تميز العصاب الصدمي بإصابات جسدية حقيقية وجروح ظاهرة، إذ يعكس هذا النوع من الأحلام الركود وعدم كفاية التمثيلات.</a:t>
            </a: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1800"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a:t>
            </a:r>
            <a:r>
              <a:rPr lang="ar-SA" sz="1800" dirty="0">
                <a:effectLst/>
                <a:latin typeface="Calibri" panose="020F0502020204030204" pitchFamily="34" charset="0"/>
                <a:ea typeface="Times New Roman" panose="02020603050405020304" pitchFamily="18" charset="0"/>
                <a:cs typeface="Simplified Arabic" panose="02020603050405020304" pitchFamily="18" charset="-78"/>
              </a:rPr>
              <a:t> </a:t>
            </a:r>
            <a:r>
              <a:rPr lang="ar-SA" sz="1800" b="1"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الأحلام الفظة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en-US" sz="1800" dirty="0">
                <a:effectLst/>
                <a:latin typeface="Simplified Arabic" panose="02020603050405020304" pitchFamily="18" charset="-78"/>
                <a:ea typeface="Times New Roman" panose="02020603050405020304" pitchFamily="18" charset="0"/>
                <a:cs typeface="Arial" panose="020B0604020202020204" pitchFamily="34" charset="0"/>
              </a:rPr>
              <a:t> </a:t>
            </a:r>
            <a:r>
              <a:rPr lang="ar-SA"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يعود الفضل إلى </a:t>
            </a:r>
            <a:r>
              <a:rPr lang="en-US"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Rosine Debray </a:t>
            </a:r>
            <a:r>
              <a:rPr lang="ar-SA"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في تسميتها. وقد سميت بالأحلام الفظة بسبب غياب الدفاعات والرقابة النفسية تنتج عن الإثارة المبالغة والفاضحة للاشعور وتعكس بفظاظة محتوياته ومكونات الهو برغباته الغريزية وهي كما ترى (1983) </a:t>
            </a:r>
            <a:r>
              <a:rPr lang="en-US"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Debray </a:t>
            </a:r>
            <a:r>
              <a:rPr lang="ar-SA"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تحوي مشاهد مباشرة للدوافع النزوية للحالم كالرغبة للسيطرة والطاقة العدائية الفمية أو الشرجية أو الجنسية، ترى فيها مظاهر الإغواء، الخصاء أو زنا المحارم ... الخ . وسبب ذلك ليس غياب الصراع النفسي بل لعدم معالجة هذا الصراع من طرف الأنا حيث تم استبعاده من الساحة النفسية واختزاله مباشرة في الجسد ويرى (1998) </a:t>
            </a:r>
            <a:r>
              <a:rPr lang="en-US"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Marty </a:t>
            </a:r>
            <a:r>
              <a:rPr lang="ar-SA"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أنها تعكس عادة عصابا سيء التعقيل أو عصابا سلوكيا.</a:t>
            </a:r>
            <a:endParaRPr lang="en-US" sz="1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482031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xmlns="" id="{3B96753F-AB46-35FB-41B3-8A7D9AFE6200}"/>
              </a:ext>
            </a:extLst>
          </p:cNvPr>
          <p:cNvSpPr txBox="1"/>
          <p:nvPr/>
        </p:nvSpPr>
        <p:spPr>
          <a:xfrm>
            <a:off x="1233715" y="244783"/>
            <a:ext cx="10816166" cy="6387390"/>
          </a:xfrm>
          <a:prstGeom prst="rect">
            <a:avLst/>
          </a:prstGeom>
          <a:noFill/>
        </p:spPr>
        <p:txBody>
          <a:bodyPr wrap="square">
            <a:spAutoFit/>
          </a:bodyPr>
          <a:lstStyle/>
          <a:p>
            <a:pPr algn="just" rtl="1">
              <a:lnSpc>
                <a:spcPct val="107000"/>
              </a:lnSpc>
              <a:spcAft>
                <a:spcPts val="800"/>
              </a:spcAft>
            </a:pPr>
            <a:r>
              <a:rPr lang="ar-SA" sz="2000" b="1"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 الكشف السيكوسوماتي </a:t>
            </a:r>
            <a:r>
              <a:rPr lang="en-US" sz="2000" b="1" dirty="0">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Investigation psychosomatique</a:t>
            </a:r>
            <a:r>
              <a:rPr lang="ar-SA" sz="2000" b="1"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a:t>
            </a:r>
            <a:endParaRPr lang="ar-SA" sz="20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endParaRPr>
          </a:p>
          <a:p>
            <a:pPr algn="just" rtl="1">
              <a:lnSpc>
                <a:spcPct val="107000"/>
              </a:lnSpc>
              <a:spcAft>
                <a:spcPts val="800"/>
              </a:spcAft>
            </a:pPr>
            <a:r>
              <a:rPr lang="ar-SA" sz="20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 تم تخلى عن الطريقة التحليلية التقليدية وتم تبني الكشف السيكوسوماتي وذلك من أجل الإحاطة بالتوظيف العقلي للمريض السيكوسوماتي. يهدف الكشف السيكوسوماتي إلى فهم التوظيف العقلي للمريض:</a:t>
            </a:r>
            <a:endParaRPr lang="en-US" sz="20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2000" b="1"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 في المرحلة الأولى: </a:t>
            </a:r>
            <a:r>
              <a:rPr lang="ar-SA" sz="2000"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 </a:t>
            </a:r>
            <a:r>
              <a:rPr lang="ar-SA" sz="20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المقابلات الأولية تهدف إلى تقييم النظام العلائقي والتاريخ الشخصي للمريض حيث لا يمكن أخذ بعين الإعتبار مختلف الحوادث الماضية واضطرابات المريض إلا في سياق علائقي من خلال طريقة كلام المريض يمكننا استخلاص مجموعة من مميزات التوظيف العقلي للمريض السيكوسوماتي:</a:t>
            </a:r>
            <a:endParaRPr lang="en-US" sz="20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20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تواصله من عدمه مستوياته اللغوية والثقافية. </a:t>
            </a:r>
            <a:endParaRPr lang="en-US" sz="20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20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طبيعة علاقته: جد صريحة فارغة من أي محتوى عاطفي غياب لكل الدفاعات العصابية، وجود مظاهر اللاشعور ( فلتات اللسان كلام غير مؤكد...)</a:t>
            </a:r>
            <a:endParaRPr lang="en-US" sz="20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20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التعبيرات الجسدية الفرط العضلي الذي يشير إلى عدم تحمل الجهاز العقلي للمثيرات، ضحك وبكاء.</a:t>
            </a:r>
            <a:endParaRPr lang="en-US" sz="20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20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دفاعات تهدف إلى إخفاء الصراعات.</a:t>
            </a:r>
            <a:endParaRPr lang="en-US" sz="20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2000" b="1"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 في المرحلة الثانية: </a:t>
            </a:r>
            <a:r>
              <a:rPr lang="ar-SA" sz="20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إكمال المعلومات الخاصة بتاريخ الحالة ماهي الأعراض التي أصبت بها خلال حياتك؟ وما رأيك في ذلك؟</a:t>
            </a:r>
            <a:endParaRPr lang="en-US" sz="20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20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عند ظهور إيماءات مفاجئة نسأل المريض عن معناها.</a:t>
            </a:r>
            <a:endParaRPr lang="en-US" sz="20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20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النشاط الحلمي: قص علي حلما رأيته مؤخرا.</a:t>
            </a:r>
            <a:endParaRPr lang="en-US" sz="20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20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في آخر المقابلة يطلب من المريض ماذا حدث له منذ أصبح مع الأخصائي  وهي تعتبر مرحلة مهمة لكي يقوم الأخصائي بإجراء تركيب عام للمعطيات والكشف عن احتمال وجود منبع صراع غير مدرك.</a:t>
            </a:r>
            <a:endParaRPr lang="en-US" sz="20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2317239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xmlns="" id="{A2A5F4CE-5463-DDED-A4CF-D7521DE1D244}"/>
              </a:ext>
            </a:extLst>
          </p:cNvPr>
          <p:cNvSpPr txBox="1"/>
          <p:nvPr/>
        </p:nvSpPr>
        <p:spPr>
          <a:xfrm>
            <a:off x="6737048" y="92694"/>
            <a:ext cx="5454952" cy="6418552"/>
          </a:xfrm>
          <a:prstGeom prst="rect">
            <a:avLst/>
          </a:prstGeom>
          <a:noFill/>
        </p:spPr>
        <p:txBody>
          <a:bodyPr wrap="square">
            <a:spAutoFit/>
          </a:bodyPr>
          <a:lstStyle/>
          <a:p>
            <a:pPr algn="just" rtl="1">
              <a:lnSpc>
                <a:spcPct val="107000"/>
              </a:lnSpc>
              <a:spcAft>
                <a:spcPts val="800"/>
              </a:spcAft>
            </a:pPr>
            <a:r>
              <a:rPr lang="ar-SA" sz="1800"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 </a:t>
            </a:r>
            <a:r>
              <a:rPr lang="ar-SA" sz="1800" b="1"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نمط الشخصية "أ" </a:t>
            </a:r>
            <a:r>
              <a:rPr lang="en-US" sz="1800" b="1" dirty="0">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Type: A</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يشار إليه حاليا بمصطلح سلوك النمط "أ" والتي تنتظم في سمة أو نمط في الشخصية. يتميز هذا النمط بأنه مسؤول عن إستجابة مفرطة إزاء المواقف المجهدة، فهو نمط أكثر من كفاح متواصل مركب فعلي - انفعالي يستخدمه لمواجهة تحديات محيطهم. يتضمن هذا المركب مظاهر سلوكية كالعدوانية. فهم عدائيون وعدوانيون متسرعون لديهم رغبة شديدة في المنافسة والسيطرة، ورغبة قوية في الإنجاز. هم أشخاص نافذوا الصبر، ويشعرون بإلحاح الوقت يكون لديهم إحساس بأن الوقت يسرقهم وأن مسؤولياتهم كبيرة. يسيرون ويتحركون ويأكلون بسرعة يضعون عددا من الأعمال لإنجازها في وقت قصير تتجاوز قدرتهم، فهم في حاجة لتحقيق ذواتهم والتفوق عليها، يميلون إلى تأكيد بعض الكلمات في أحاديثهم والإستعجال في نهاية الجمل التي ينطقونها، يتميزون بأسلوب إنفجاري في الحديث وتوترات في عضلات وجوههم، يقاطعون من يحدثهم ويكملون كلامه فأصحاب النمط "أ" يجدون صعوبة في الإسترخاء بدون عمل، يهتمون بالعمل وإنجازه أكثر من التمتع بأدائه فهو نمط يحب السيطرة، يعبر عنه بواسطة العدوانية المفرطة اتجاه الآخرين. ومثل هذه الجهود المستمرة كما يشير إليه تنتج تنشيطا مفرطا للجهاز السمبثاوي، وتنجر عنه عواقب متعددة تتمثل في ارتفاع ضغط الدم، انقباض الأوعية الدموية، إفراز مفرط للأدرينالين. وهو ما لخصه (2013 </a:t>
            </a:r>
            <a:r>
              <a:rPr lang="en-US"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Consoli</a:t>
            </a: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 بأنهم اشخاص يمتازون بفرط في النشاط، دينامية وحركية عصبو هرمونية في مقابل الإجهاد، مرشحون أكثر من غيرهم للإصابة بأمراض الشريان التاجي</a:t>
            </a:r>
            <a:r>
              <a:rPr lang="ar-SA" sz="1800" dirty="0">
                <a:effectLst/>
                <a:latin typeface="Calibri" panose="020F0502020204030204" pitchFamily="34" charset="0"/>
                <a:ea typeface="Times New Roman" panose="02020603050405020304" pitchFamily="18" charset="0"/>
                <a:cs typeface="Simplified Arabic" panose="02020603050405020304" pitchFamily="18" charset="-78"/>
              </a:rPr>
              <a:t>.</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5" name="مربع نص 4">
            <a:extLst>
              <a:ext uri="{FF2B5EF4-FFF2-40B4-BE49-F238E27FC236}">
                <a16:creationId xmlns:a16="http://schemas.microsoft.com/office/drawing/2014/main" xmlns="" id="{232C1FFE-34A1-108F-06BE-EAC3DCE386F9}"/>
              </a:ext>
            </a:extLst>
          </p:cNvPr>
          <p:cNvSpPr txBox="1"/>
          <p:nvPr/>
        </p:nvSpPr>
        <p:spPr>
          <a:xfrm>
            <a:off x="157239" y="107634"/>
            <a:ext cx="6289524" cy="6403612"/>
          </a:xfrm>
          <a:prstGeom prst="rect">
            <a:avLst/>
          </a:prstGeom>
          <a:noFill/>
        </p:spPr>
        <p:txBody>
          <a:bodyPr wrap="square">
            <a:spAutoFit/>
          </a:bodyPr>
          <a:lstStyle/>
          <a:p>
            <a:pPr algn="just" rtl="1">
              <a:lnSpc>
                <a:spcPct val="107000"/>
              </a:lnSpc>
              <a:spcAft>
                <a:spcPts val="800"/>
              </a:spcAft>
            </a:pPr>
            <a:r>
              <a:rPr lang="ar-SA" sz="1800"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 </a:t>
            </a:r>
            <a:r>
              <a:rPr lang="ar-SA" sz="1800" b="1"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نمط الشخصية "ب" </a:t>
            </a:r>
            <a:r>
              <a:rPr lang="en-US" sz="1800" b="1" dirty="0">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Type </a:t>
            </a:r>
            <a:r>
              <a:rPr lang="ar-SA" sz="1800" b="1" dirty="0">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B</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في نفس المنحى الافتراضي لوجود نمط خاص من الشخصية الذي يقترن بأمراض جسدية محددة، قام كل من </a:t>
            </a:r>
            <a:r>
              <a:rPr lang="en-US"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Morris &amp; Greer </a:t>
            </a:r>
            <a:r>
              <a:rPr lang="ar-SA"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في 1980 لإدراج النمط "ج" « </a:t>
            </a:r>
            <a:r>
              <a:rPr lang="en-US"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C</a:t>
            </a: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 » أو ما يسمى بالشخصية المستهدفة للإصابة بمرض السرطان. (2006 ,</a:t>
            </a:r>
            <a:r>
              <a:rPr lang="en-US"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Vollrath</a:t>
            </a: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 استطاعت </a:t>
            </a:r>
            <a:r>
              <a:rPr lang="en-US"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Lydia Temoshok</a:t>
            </a: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في 1987 تمييز السلوك الانفعالي لمرضى السرطان والذي تعرفه على أنه عامل خطر في ظهور وتطور السرطان و وصفته على أنه نمط يتميز بقمع الإنفعالات خاصة السلبية منها كالغضب الميل للتضحية بالنفس دون التعبير عن المطالب الفردية. وسعت </a:t>
            </a:r>
            <a:r>
              <a:rPr lang="en-US"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Temoshok </a:t>
            </a:r>
            <a:r>
              <a:rPr lang="ar-SA"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و </a:t>
            </a:r>
            <a:r>
              <a:rPr lang="en-US"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Fox </a:t>
            </a:r>
            <a:r>
              <a:rPr lang="ar-SA"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لوصف المريض بطبيعة السلوك على أنه محب واجتماعي لطيف هادئ وصبور، فهو في حياة عملية متقن للعمل متقبل من المجتمع يتهرب من النزاعات الشخصية، يتمسك بالروتين وميال للموافقة والإنصياع يمتاز بالثبات أمام المصائب، ليس لديه الثقة في نفسه وغير مؤكد لذاته ومضحى بها، فهو شخص جد متعاون، يتميز بعدم المنافسة. الإستجابة لرغبات الآخرين وعدم</a:t>
            </a: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 التسلط، تجنب السلوكات التي يمكنها أن تحرج الآخرين، الإمتثال لمواصفات السلوك المتعارف عليه، والحفاظ على مظهر اللطف، نظرته إلى الواقع الخارجي تكون معقلنة ومجردة من العواطف. الميل إلي مشاعر العجز واليأس، العجز عن تفريغ التوتر والإفصاح عما يستبد به من انفعالات، يعجز عن التعبير عن غضبه وعدوانيته في وقت يسعى فيه للحفاظ على واجهة قوية وسعيدة. يتحكم في غضبه لأجل الحفاظ على العلاقات بين شخصية والحفاظ على صورة جيدة عن نفسه کشخص محبوب حتى لا يتم رفضه. (2008 ,</a:t>
            </a:r>
            <a:r>
              <a:rPr lang="en-US"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Adam &amp; Blatny</a:t>
            </a: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 . أما </a:t>
            </a:r>
            <a:r>
              <a:rPr lang="en-US"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Dunbar </a:t>
            </a:r>
            <a:r>
              <a:rPr lang="ar-SA"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في 2003 </a:t>
            </a:r>
            <a:r>
              <a:rPr lang="en-US"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Pongy et beau </a:t>
            </a:r>
            <a:r>
              <a:rPr lang="ar-SA"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فترى بأنهم أكثر تعرضا للإجهاد، جد متعاونيين، يتطلعون لإرضاء الغير واحترام السلطة، يتسمون بالحصر ومفرطي الإحساس</a:t>
            </a:r>
            <a:r>
              <a:rPr lang="ar-SA" sz="1800" dirty="0">
                <a:effectLst/>
                <a:latin typeface="Simplified Arabic" panose="02020603050405020304" pitchFamily="18" charset="-78"/>
                <a:ea typeface="Times New Roman" panose="02020603050405020304" pitchFamily="18" charset="0"/>
                <a:cs typeface="Arial" panose="020B0604020202020204" pitchFamily="34" charset="0"/>
              </a:rPr>
              <a:t>.</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759674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xmlns="" id="{EC0D0C19-8E18-1CD3-2AB7-E0379C343AD0}"/>
              </a:ext>
            </a:extLst>
          </p:cNvPr>
          <p:cNvSpPr txBox="1"/>
          <p:nvPr/>
        </p:nvSpPr>
        <p:spPr>
          <a:xfrm>
            <a:off x="665240" y="310595"/>
            <a:ext cx="11200190" cy="4549194"/>
          </a:xfrm>
          <a:prstGeom prst="rect">
            <a:avLst/>
          </a:prstGeom>
          <a:noFill/>
        </p:spPr>
        <p:txBody>
          <a:bodyPr wrap="square">
            <a:spAutoFit/>
          </a:bodyPr>
          <a:lstStyle/>
          <a:p>
            <a:pPr algn="just" rtl="1">
              <a:lnSpc>
                <a:spcPct val="107000"/>
              </a:lnSpc>
              <a:spcAft>
                <a:spcPts val="800"/>
              </a:spcAft>
            </a:pPr>
            <a:r>
              <a:rPr lang="ar-SA" sz="1800" b="1"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 نمط الشخصية "د" </a:t>
            </a:r>
            <a:r>
              <a:rPr lang="en-US" sz="1800" b="1" dirty="0">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Type: D</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طور مفهوم النمط د </a:t>
            </a:r>
            <a:r>
              <a:rPr lang="en-US"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type D </a:t>
            </a:r>
            <a:r>
              <a:rPr lang="ar-SA"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سنة 1998 من طرف </a:t>
            </a:r>
            <a:r>
              <a:rPr lang="en-US"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Johan Denollet</a:t>
            </a: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 يشير الحرف </a:t>
            </a:r>
            <a:r>
              <a:rPr lang="en-US"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D </a:t>
            </a:r>
            <a:r>
              <a:rPr lang="ar-SA"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إلى الكلمة الإنجليزية </a:t>
            </a:r>
            <a:r>
              <a:rPr lang="en-US"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distress </a:t>
            </a:r>
            <a:r>
              <a:rPr lang="ar-SA"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أي المحنة والتعاسة.</a:t>
            </a:r>
            <a:endParaRPr lang="en-US" sz="1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تعتبر العاطفة السلبية والتثبيط الإجتماعي من أكبر السمات المميزة لهذا النمط. وتشير العاطفة السلبية إلى انفعالات سلبية ذات طابع إكتئابي تمتاز بالغضب والقلق الحاد والأشخاص الذين لديهم عاطفة سلبية هم أشخاص لديهم ميل لاختبار المشاعر السلبية عبر الزمن يصعب تحملهم؛ فهم يمتازون بشعور غير سار ومثير للقلق، عدم الراحة العاطفية أو العقلية، لديهم أعراض حصرية، الإحساس بعدم الرضا والسخط التوتر والتهيج الإستياء، وفي بعض الأحيان اللامبالاة نحو المحيطين والإنسحابية والشعور بالوحدة رؤية سلبية وانفعالات سلبية نحو الذات يتحيزون للإهتمام أكثر بالمؤثرات السلبية، زيادة في استذكار الأحداث الضاغطة والمجهدة ومبالغة في تقييم العلاقات بين إنسانية بالسلبية. أما التثبيط الإجتماعي فيشير للميل إلى الكف عن التعبير عن الذات في التفاعلات الإجتماعية فهم متوترون كنتيجة لسوء الأحوال الإجتماعية التي يعيشونها نتيجة للشعور بعدم الأمن يتجنبون الخطر الموجود في التفاعلات الإجتماعية مثل الإنتقاد أو عدم الحصول على الموافقة من الآخر، لديهم مشكلة في تكوين الصداقات الخوف من الرفض أو المعارضة.</a:t>
            </a:r>
            <a:endParaRPr lang="en-US" sz="1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وعلى الرغم من أن أسباب ارتفاع المخاطر لدى نمط (د) غير واضحة بصفة نهائية إلا أن الباحثون في مجال الطب وعلم النفس الجسدي قد أكدوا أن الزيادة في هرمون الكورتيزول تزيد من التوتر والقلق بشكل مضاعف لأشخاص من نمط (د) أكثر من غيرها من الأنماط الأخرى ما يؤدي إلى تسريع دقات القلب، توسيع الأوعية الدموية، زيادة في ضغط الدم وزيادة في نسبة السكر في الدم، مما يجعل جهاز مناعة هذا النمط أكثر نشاطا مما كان وبالتالي المزيد من الإلتهابات، ما يؤدي إلى تلف الأوعية الدموية وتمزق لوحات تصلب الشرايين. وعليه يكون أصحاب النمط (د) أكثر عرضة لخطر الموت المفاجئ، فهم أكثر عرضة للجلطات والسكتات القلبية</a:t>
            </a:r>
            <a:r>
              <a:rPr lang="ar-SA" sz="1800" dirty="0">
                <a:effectLst/>
                <a:latin typeface="Calibri" panose="020F0502020204030204" pitchFamily="34" charset="0"/>
                <a:ea typeface="Times New Roman" panose="02020603050405020304" pitchFamily="18" charset="0"/>
                <a:cs typeface="Simplified Arabic" panose="02020603050405020304" pitchFamily="18" charset="-78"/>
              </a:rPr>
              <a:t>.</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55617930"/>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xmlns="" id="{F81459D4-3708-0940-95FF-90AD428F06D8}"/>
              </a:ext>
            </a:extLst>
          </p:cNvPr>
          <p:cNvSpPr txBox="1"/>
          <p:nvPr/>
        </p:nvSpPr>
        <p:spPr>
          <a:xfrm>
            <a:off x="6882190" y="223129"/>
            <a:ext cx="4998356" cy="3920047"/>
          </a:xfrm>
          <a:prstGeom prst="rect">
            <a:avLst/>
          </a:prstGeom>
          <a:noFill/>
        </p:spPr>
        <p:txBody>
          <a:bodyPr wrap="square">
            <a:spAutoFit/>
          </a:bodyPr>
          <a:lstStyle/>
          <a:p>
            <a:pPr algn="just" rtl="1">
              <a:lnSpc>
                <a:spcPct val="107000"/>
              </a:lnSpc>
              <a:spcAft>
                <a:spcPts val="800"/>
              </a:spcAft>
            </a:pPr>
            <a:r>
              <a:rPr lang="ar-SA" sz="2000" b="1" dirty="0">
                <a:solidFill>
                  <a:srgbClr val="FF0000"/>
                </a:solidFill>
                <a:effectLst/>
                <a:latin typeface="Simplified Arabic" panose="02020603050405020304" pitchFamily="18" charset="-78"/>
                <a:ea typeface="Times New Roman" panose="02020603050405020304" pitchFamily="18" charset="0"/>
                <a:cs typeface="Simplified Arabic" panose="02020603050405020304" pitchFamily="18" charset="-78"/>
              </a:rPr>
              <a:t>● السيرورة السوماتية حسب بيار مارتي:</a:t>
            </a:r>
            <a:endParaRPr lang="en-US" sz="2000" b="1" dirty="0">
              <a:solidFill>
                <a:srgbClr val="FF0000"/>
              </a:solidFill>
              <a:effectLst/>
              <a:latin typeface="Simplified Arabic" panose="02020603050405020304" pitchFamily="18" charset="-78"/>
              <a:ea typeface="Times New Roman" panose="02020603050405020304" pitchFamily="18" charset="0"/>
              <a:cs typeface="Simplified Arabic" panose="02020603050405020304" pitchFamily="18" charset="-78"/>
            </a:endParaRPr>
          </a:p>
          <a:p>
            <a:pPr algn="just" rtl="1">
              <a:lnSpc>
                <a:spcPct val="107000"/>
              </a:lnSpc>
              <a:spcAft>
                <a:spcPts val="800"/>
              </a:spcAft>
            </a:pPr>
            <a:r>
              <a:rPr lang="ar-SA" sz="2000" b="1" dirty="0">
                <a:solidFill>
                  <a:srgbClr val="FF0000"/>
                </a:solidFill>
                <a:effectLst/>
                <a:latin typeface="Simplified Arabic" panose="02020603050405020304" pitchFamily="18" charset="-78"/>
                <a:ea typeface="Times New Roman" panose="02020603050405020304" pitchFamily="18" charset="0"/>
                <a:cs typeface="Simplified Arabic" panose="02020603050405020304" pitchFamily="18" charset="-78"/>
              </a:rPr>
              <a:t>● السيرورة السوماتية من خلال النكوص: </a:t>
            </a:r>
            <a:r>
              <a:rPr lang="ar-SA" sz="2000"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rPr>
              <a:t>وهي سيرورة التي تؤدي إلى نوبات سوماتية حميدة وقابلة للشفاء مثلا نوبات الربو وآلام الرأس أو قرحة معدية. تحدث هاته الأشكال السوماتية عند الأفراد الذين يتمتعون بتوظيف نفسي عصابي قادر على الإعداد العقلي للصدمات والصراعات...</a:t>
            </a:r>
            <a:endParaRPr lang="en-US" sz="2000"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endParaRPr>
          </a:p>
          <a:p>
            <a:pPr algn="just" rtl="1">
              <a:lnSpc>
                <a:spcPct val="107000"/>
              </a:lnSpc>
              <a:spcAft>
                <a:spcPts val="800"/>
              </a:spcAft>
            </a:pPr>
            <a:r>
              <a:rPr lang="ar-SA" sz="2000" b="1">
                <a:solidFill>
                  <a:srgbClr val="FF0000"/>
                </a:solidFill>
                <a:effectLst/>
                <a:latin typeface="Simplified Arabic" panose="02020603050405020304" pitchFamily="18" charset="-78"/>
                <a:ea typeface="Times New Roman" panose="02020603050405020304" pitchFamily="18" charset="0"/>
                <a:cs typeface="Simplified Arabic" panose="02020603050405020304" pitchFamily="18" charset="-78"/>
              </a:rPr>
              <a:t>● السيرورة </a:t>
            </a:r>
            <a:r>
              <a:rPr lang="ar-SA" sz="2000" b="1" dirty="0">
                <a:solidFill>
                  <a:srgbClr val="FF0000"/>
                </a:solidFill>
                <a:effectLst/>
                <a:latin typeface="Simplified Arabic" panose="02020603050405020304" pitchFamily="18" charset="-78"/>
                <a:ea typeface="Times New Roman" panose="02020603050405020304" pitchFamily="18" charset="0"/>
                <a:cs typeface="Simplified Arabic" panose="02020603050405020304" pitchFamily="18" charset="-78"/>
              </a:rPr>
              <a:t>السوماتية من خلال التفكك النزوي:</a:t>
            </a:r>
            <a:r>
              <a:rPr lang="ar-SA" sz="2000"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rPr>
              <a:t> وهي السيرورة التي تؤدي إلى الإصابة بالأمراض الخطيرة والأمراض المناعية، وهي تحدث لدى الأفراد الذين لديهم إعداد عقلي سيء للصدمات والصراعات والذين تعرضوا إلى صدمات عملت على إحياء الجروح النرجسية العميقة والمبكرة.</a:t>
            </a:r>
            <a:endParaRPr lang="en-US" sz="2000"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endParaRPr>
          </a:p>
        </p:txBody>
      </p:sp>
      <p:pic>
        <p:nvPicPr>
          <p:cNvPr id="4" name="صورة 4">
            <a:extLst>
              <a:ext uri="{FF2B5EF4-FFF2-40B4-BE49-F238E27FC236}">
                <a16:creationId xmlns:a16="http://schemas.microsoft.com/office/drawing/2014/main" xmlns="" id="{BDDB6980-634C-28FD-D5B0-5B6D3C40EF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79" y="4282088"/>
            <a:ext cx="9426949" cy="23527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صورة 5">
            <a:extLst>
              <a:ext uri="{FF2B5EF4-FFF2-40B4-BE49-F238E27FC236}">
                <a16:creationId xmlns:a16="http://schemas.microsoft.com/office/drawing/2014/main" xmlns="" id="{01B1EA23-16DF-FF5A-2F0B-671139DCB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454" y="133048"/>
            <a:ext cx="6050641" cy="37495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6397493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 name="صورة 2">
            <a:extLst>
              <a:ext uri="{FF2B5EF4-FFF2-40B4-BE49-F238E27FC236}">
                <a16:creationId xmlns:a16="http://schemas.microsoft.com/office/drawing/2014/main" xmlns="" id="{70A6F64A-A0CB-DC60-A242-9B3360AE4421}"/>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836828436"/>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xmlns="" id="{9DF0E289-41B4-8050-3C4F-EC314F79E17C}"/>
              </a:ext>
            </a:extLst>
          </p:cNvPr>
          <p:cNvSpPr txBox="1"/>
          <p:nvPr/>
        </p:nvSpPr>
        <p:spPr>
          <a:xfrm>
            <a:off x="5790597" y="442047"/>
            <a:ext cx="6102046" cy="3784498"/>
          </a:xfrm>
          <a:prstGeom prst="rect">
            <a:avLst/>
          </a:prstGeom>
          <a:noFill/>
        </p:spPr>
        <p:txBody>
          <a:bodyPr wrap="square">
            <a:spAutoFit/>
          </a:bodyPr>
          <a:lstStyle/>
          <a:p>
            <a:pPr algn="just" rtl="1">
              <a:lnSpc>
                <a:spcPct val="107000"/>
              </a:lnSpc>
              <a:spcAft>
                <a:spcPts val="800"/>
              </a:spcAft>
            </a:pPr>
            <a:r>
              <a:rPr lang="ar-SA" sz="1800" b="1"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 </a:t>
            </a:r>
            <a:r>
              <a:rPr lang="ar-SA" sz="1800" b="1" u="sng"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إسهامات نظرية مارتي فيما تخص الربو</a:t>
            </a:r>
            <a:r>
              <a:rPr lang="ar-SA" sz="1800" b="1"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2000"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rPr>
              <a:t> تنظيمات الطفل المصاب بالربو يرى </a:t>
            </a:r>
            <a:r>
              <a:rPr lang="af-ZA" sz="2000"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rPr>
              <a:t>G.Szwer</a:t>
            </a:r>
            <a:r>
              <a:rPr lang="ar-SA" sz="2000"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rPr>
              <a:t> أن: « نوبة الربو عند الطفل يشكل نكوصا جسديا سبقه او زامنه نكوصا نفسيا مصحوبا بقلق واشتداد الأعراض العصبية مثل الخوف والوساوس وأيضا أعراض الطبع والسلوك، وتتجلى هذه الحركة بعد إثارة على المستوى النفس - عاطفي، ولها دورا صدمي، ويشكل الربو الإصابة الجسدية حيث يظهر على أنه إستجابة لظروف ذات إثارة مفرطة متراكمة والتي لم يتمكن الطفل من تفريغها عن طريق الإرصان (البناء العقلاني)، كما أن إعادة التنشيط المفرط للقصبات الهوية يعادل أيضا التثبيت في الجسد والذي سيستخدم كمرحلة للحركة النكوصية التي تتضمن مستوي تعبير جسدي». يتضح مما سبق، الأهمية التي يكتسبها كل من النكوص والتثبيت في ظهور الربو.</a:t>
            </a:r>
            <a:endParaRPr lang="en-US" sz="2000"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endParaRPr>
          </a:p>
        </p:txBody>
      </p:sp>
      <p:pic>
        <p:nvPicPr>
          <p:cNvPr id="6" name="صورة 6">
            <a:extLst>
              <a:ext uri="{FF2B5EF4-FFF2-40B4-BE49-F238E27FC236}">
                <a16:creationId xmlns:a16="http://schemas.microsoft.com/office/drawing/2014/main" xmlns="" id="{AF61C90D-9045-955F-1235-CCE0E7F031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229" y="442046"/>
            <a:ext cx="4243009" cy="27752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صورة 7">
            <a:extLst>
              <a:ext uri="{FF2B5EF4-FFF2-40B4-BE49-F238E27FC236}">
                <a16:creationId xmlns:a16="http://schemas.microsoft.com/office/drawing/2014/main" xmlns="" id="{D366247B-40A6-2857-EBFE-6AFE52D64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853" y="4027714"/>
            <a:ext cx="6320385" cy="263071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77378370"/>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 name="صورة 2">
            <a:extLst>
              <a:ext uri="{FF2B5EF4-FFF2-40B4-BE49-F238E27FC236}">
                <a16:creationId xmlns:a16="http://schemas.microsoft.com/office/drawing/2014/main" xmlns="" id="{6E5F762C-BF88-FFAD-C7BC-88E870EEAF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مربع نص 2">
            <a:extLst>
              <a:ext uri="{FF2B5EF4-FFF2-40B4-BE49-F238E27FC236}">
                <a16:creationId xmlns:a16="http://schemas.microsoft.com/office/drawing/2014/main" xmlns="" id="{9C662F5D-2FF2-F00B-0D55-E3BAA38BABA6}"/>
              </a:ext>
            </a:extLst>
          </p:cNvPr>
          <p:cNvSpPr txBox="1"/>
          <p:nvPr/>
        </p:nvSpPr>
        <p:spPr>
          <a:xfrm>
            <a:off x="4565952" y="3429000"/>
            <a:ext cx="2565400" cy="1569660"/>
          </a:xfrm>
          <a:prstGeom prst="rect">
            <a:avLst/>
          </a:prstGeom>
          <a:noFill/>
        </p:spPr>
        <p:txBody>
          <a:bodyPr wrap="square" rtlCol="1">
            <a:spAutoFit/>
          </a:bodyPr>
          <a:lstStyle/>
          <a:p>
            <a:pPr algn="ctr"/>
            <a:r>
              <a:rPr lang="ar-SA" sz="9600" b="1" dirty="0">
                <a:solidFill>
                  <a:srgbClr val="002060"/>
                </a:solidFill>
                <a:latin typeface="Simplified Arabic" panose="02020603050405020304" pitchFamily="18" charset="-78"/>
                <a:cs typeface="Simplified Arabic" panose="02020603050405020304" pitchFamily="18" charset="-78"/>
              </a:rPr>
              <a:t>خاتمة</a:t>
            </a:r>
            <a:endParaRPr lang="ar-DZ" sz="9600" b="1"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177195887"/>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xmlns="" id="{071D5D43-EEF8-4E5C-0723-37186CC58026}"/>
              </a:ext>
            </a:extLst>
          </p:cNvPr>
          <p:cNvSpPr txBox="1"/>
          <p:nvPr/>
        </p:nvSpPr>
        <p:spPr>
          <a:xfrm>
            <a:off x="5609168" y="561485"/>
            <a:ext cx="6102046" cy="3385542"/>
          </a:xfrm>
          <a:prstGeom prst="rect">
            <a:avLst/>
          </a:prstGeom>
          <a:noFill/>
        </p:spPr>
        <p:txBody>
          <a:bodyPr wrap="square">
            <a:spAutoFit/>
          </a:bodyPr>
          <a:lstStyle/>
          <a:p>
            <a:pPr algn="just" rtl="1">
              <a:lnSpc>
                <a:spcPct val="107000"/>
              </a:lnSpc>
              <a:spcAft>
                <a:spcPts val="800"/>
              </a:spcAft>
            </a:pPr>
            <a:r>
              <a:rPr lang="ar-SA" sz="20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وإذا ما أردنا إيجاز نظرية الإقتصاد السيكوسوماتي ومبدأ التنظيم برأي مارتي فإننا نقول بأن التنسيق التدريجي للجهاز النفسي- جسدي المعتمد على مبادئ البنية الأساسية، التنظيم واختلاله النكوصات ومسالك إعادة التنظيم، يستند إلى ثنائية العلاقة بين غريزتي الحياة والموت اللتان تتناوبان السيطرة على جهاز نفس جسد، بحيث تشجع غريزة الحياة التنظيم في حين تؤدي سيطرة غريزة الموت لخلل التنظيم، وبتفاعل هاتين الحركتين يتولد تنظيم سيكوسوماتي وتنظيم عقلي خاص بكل فرد يرجع لنقاط التثبيت التي تكونت لدى الفرد أثناء حركاته التطورية في السلسلة المركزية أو السلاسل التطورية الجانبية بحيث تكون مرجعا ينكص إليه الفرد حين تعرضه للصدمات لتؤمن له دفاعا فعالا</a:t>
            </a:r>
            <a:r>
              <a:rPr lang="en-US" sz="20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a:t>
            </a:r>
            <a:endParaRPr lang="en-US" sz="20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2" name="صورة 3">
            <a:extLst>
              <a:ext uri="{FF2B5EF4-FFF2-40B4-BE49-F238E27FC236}">
                <a16:creationId xmlns:a16="http://schemas.microsoft.com/office/drawing/2014/main" xmlns="" id="{41F3D4F5-E6C9-B192-9ACE-78B2CE9CA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405" y="561485"/>
            <a:ext cx="4234411" cy="52965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60578809"/>
      </p:ext>
    </p:extLst>
  </p:cSld>
  <p:clrMapOvr>
    <a:masterClrMapping/>
  </p:clrMapOvr>
  <p:transition spd="slow">
    <p:randomBa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 name="صورة 4">
            <a:extLst>
              <a:ext uri="{FF2B5EF4-FFF2-40B4-BE49-F238E27FC236}">
                <a16:creationId xmlns:a16="http://schemas.microsoft.com/office/drawing/2014/main" xmlns="" id="{24AE3839-8629-3DEE-3686-92134F392E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538623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xmlns="" id="{91F4F343-E315-D58E-7D05-4B470B5AA9F0}"/>
              </a:ext>
            </a:extLst>
          </p:cNvPr>
          <p:cNvSpPr txBox="1"/>
          <p:nvPr/>
        </p:nvSpPr>
        <p:spPr>
          <a:xfrm>
            <a:off x="0" y="230989"/>
            <a:ext cx="11720286" cy="3381375"/>
          </a:xfrm>
          <a:prstGeom prst="rect">
            <a:avLst/>
          </a:prstGeom>
          <a:noFill/>
        </p:spPr>
        <p:txBody>
          <a:bodyPr wrap="square" anchor="b">
            <a:spAutoFit/>
          </a:bodyPr>
          <a:lstStyle/>
          <a:p>
            <a:pPr rtl="1">
              <a:lnSpc>
                <a:spcPct val="107000"/>
              </a:lnSpc>
              <a:spcAft>
                <a:spcPts val="800"/>
              </a:spcAft>
            </a:pPr>
            <a:r>
              <a:rPr lang="ar-SA" sz="2400" b="1"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 سالمي حياة، محاضرات في مقياس الإضطرابات السيكوسوماتية، السنة أولى ماستر في علم النفس العيادي، كلية العلوم الإجتماعية و الإنسانية قسم علم النفس و علوم التربية.</a:t>
            </a:r>
            <a:endParaRPr lang="en-US" sz="2400" b="1"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rtl="1">
              <a:lnSpc>
                <a:spcPct val="107000"/>
              </a:lnSpc>
              <a:spcAft>
                <a:spcPts val="800"/>
              </a:spcAft>
            </a:pPr>
            <a:r>
              <a:rPr lang="ar-SA" sz="2400" b="1"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 حافري زهية غنية، محاضرات في مقياس الإضطرابات السيكوسوماتية، موجهة لطلبة السنة الثالثة ليسانس تخصص علم النفس العيادي (ل م د)،  جامعة محمد لمين دباغين – سطيف2، كلية العلوم الإنسانية والاجتماعية قسم علم النفس وعلوم التربية والأرطفونيا،2020/2019.</a:t>
            </a:r>
          </a:p>
          <a:p>
            <a:pPr rtl="1"/>
            <a:r>
              <a:rPr lang="ar-SA" sz="2400" b="1"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 بيار مارتي، بونجمان ستورا، محمد أحمد النابلسي، مبادئ البسيكوسوماتيك، وتصنيفاته، (مؤسسة الرسالة)، دار الهدى للطباعة والنشر والتوزيع، ط1، عين مليلة- الجزائر.</a:t>
            </a:r>
            <a:endParaRPr lang="en-US" sz="2400" b="1"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rtl="1"/>
            <a:r>
              <a:rPr lang="ar-SA" sz="2400" b="1"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 صالح معاليم، محاضرات في الأمراض النفسية الجسدية، ديوان المطبوعات الجامعية، 2008.</a:t>
            </a:r>
          </a:p>
        </p:txBody>
      </p:sp>
      <p:pic>
        <p:nvPicPr>
          <p:cNvPr id="2" name="صورة 3">
            <a:extLst>
              <a:ext uri="{FF2B5EF4-FFF2-40B4-BE49-F238E27FC236}">
                <a16:creationId xmlns:a16="http://schemas.microsoft.com/office/drawing/2014/main" xmlns="" id="{1C8B2688-7991-F4D8-069C-DAEAECD0C4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619" y="3820915"/>
            <a:ext cx="7523238" cy="28060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9204532"/>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صورة 4">
            <a:extLst>
              <a:ext uri="{FF2B5EF4-FFF2-40B4-BE49-F238E27FC236}">
                <a16:creationId xmlns:a16="http://schemas.microsoft.com/office/drawing/2014/main" xmlns="" id="{2789C20C-5DDA-A3ED-E92A-98C8019C8E1F}"/>
              </a:ext>
            </a:extLst>
          </p:cNvPr>
          <p:cNvPicPr>
            <a:picLocks noGrp="1" noChangeAspect="1"/>
          </p:cNvPicPr>
          <p:nvPr>
            <p:ph idx="1"/>
          </p:nvPr>
        </p:nvPicPr>
        <p:blipFill>
          <a:blip r:embed="rId2"/>
          <a:srcRect/>
          <a:stretch/>
        </p:blipFill>
        <p:spPr>
          <a:xfrm>
            <a:off x="-1" y="0"/>
            <a:ext cx="12192001"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مربع نص 3">
            <a:extLst>
              <a:ext uri="{FF2B5EF4-FFF2-40B4-BE49-F238E27FC236}">
                <a16:creationId xmlns:a16="http://schemas.microsoft.com/office/drawing/2014/main" xmlns="" id="{6AF26320-3DB5-36D7-CF5A-61264CF14A19}"/>
              </a:ext>
            </a:extLst>
          </p:cNvPr>
          <p:cNvSpPr txBox="1"/>
          <p:nvPr/>
        </p:nvSpPr>
        <p:spPr>
          <a:xfrm>
            <a:off x="3797904" y="1014792"/>
            <a:ext cx="5654523" cy="3785652"/>
          </a:xfrm>
          <a:prstGeom prst="rect">
            <a:avLst/>
          </a:prstGeom>
          <a:noFill/>
        </p:spPr>
        <p:txBody>
          <a:bodyPr wrap="square" rtlCol="1">
            <a:spAutoFit/>
          </a:bodyPr>
          <a:lstStyle/>
          <a:p>
            <a:pPr algn="r"/>
            <a:r>
              <a:rPr lang="ar-SA" sz="8000" dirty="0">
                <a:solidFill>
                  <a:srgbClr val="002060"/>
                </a:solidFill>
                <a:latin typeface="Simplified Arabic" panose="02020603050405020304" pitchFamily="18" charset="-78"/>
                <a:cs typeface="Simplified Arabic" panose="02020603050405020304" pitchFamily="18" charset="-78"/>
              </a:rPr>
              <a:t>أشكركم على حسن المتابعة والإصغاء</a:t>
            </a:r>
            <a:endParaRPr lang="ar-DZ" sz="8000"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4299761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xmlns="" id="{4376310B-AD1F-124D-6FD0-6662D54BDB56}"/>
              </a:ext>
            </a:extLst>
          </p:cNvPr>
          <p:cNvSpPr txBox="1"/>
          <p:nvPr/>
        </p:nvSpPr>
        <p:spPr>
          <a:xfrm>
            <a:off x="5887358" y="928878"/>
            <a:ext cx="6102046" cy="5172698"/>
          </a:xfrm>
          <a:prstGeom prst="rect">
            <a:avLst/>
          </a:prstGeom>
          <a:noFill/>
        </p:spPr>
        <p:txBody>
          <a:bodyPr wrap="square">
            <a:spAutoFit/>
          </a:bodyPr>
          <a:lstStyle/>
          <a:p>
            <a:pPr algn="just" rtl="1">
              <a:lnSpc>
                <a:spcPct val="107000"/>
              </a:lnSpc>
              <a:spcAft>
                <a:spcPts val="800"/>
              </a:spcAft>
            </a:pPr>
            <a:r>
              <a:rPr lang="ar-SA" sz="2000" b="1" dirty="0">
                <a:solidFill>
                  <a:schemeClr val="bg1"/>
                </a:solidFill>
                <a:latin typeface="Simplified Arabic" panose="02020603050405020304" pitchFamily="18" charset="-78"/>
                <a:ea typeface="Times New Roman" panose="02020603050405020304" pitchFamily="18" charset="0"/>
                <a:cs typeface="Simplified Arabic" panose="02020603050405020304" pitchFamily="18" charset="-78"/>
              </a:rPr>
              <a:t>         </a:t>
            </a:r>
            <a:r>
              <a:rPr lang="ar-SA" sz="2000" b="1" u="sng" dirty="0">
                <a:solidFill>
                  <a:schemeClr val="accent4">
                    <a:lumMod val="50000"/>
                  </a:schemeClr>
                </a:solidFill>
                <a:latin typeface="Simplified Arabic" panose="02020603050405020304" pitchFamily="18" charset="-78"/>
                <a:ea typeface="Times New Roman" panose="02020603050405020304" pitchFamily="18" charset="0"/>
                <a:cs typeface="Simplified Arabic" panose="02020603050405020304" pitchFamily="18" charset="-78"/>
              </a:rPr>
              <a:t>فهرس المحتويات:</a:t>
            </a:r>
          </a:p>
          <a:p>
            <a:pPr algn="just" rtl="1">
              <a:lnSpc>
                <a:spcPct val="107000"/>
              </a:lnSpc>
              <a:spcAft>
                <a:spcPts val="800"/>
              </a:spcAft>
            </a:pPr>
            <a:r>
              <a:rPr lang="ar-SA" sz="2000" b="1"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rPr>
              <a:t>☆ مقدمة</a:t>
            </a:r>
            <a:endParaRPr lang="en-US" sz="2000" b="1"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endParaRPr>
          </a:p>
          <a:p>
            <a:pPr algn="just" rtl="1">
              <a:lnSpc>
                <a:spcPct val="107000"/>
              </a:lnSpc>
              <a:spcAft>
                <a:spcPts val="800"/>
              </a:spcAft>
            </a:pPr>
            <a:r>
              <a:rPr lang="ar-SA" sz="2000" b="1"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rPr>
              <a:t>☆ ماذا يقصد بالإقتصاد السيكوسوماتي؟</a:t>
            </a:r>
            <a:endParaRPr lang="en-US" sz="2000"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endParaRPr>
          </a:p>
          <a:p>
            <a:pPr algn="just" rtl="1">
              <a:lnSpc>
                <a:spcPct val="107000"/>
              </a:lnSpc>
              <a:spcAft>
                <a:spcPts val="800"/>
              </a:spcAft>
            </a:pPr>
            <a:r>
              <a:rPr lang="ar-SA" sz="2000" b="1"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rPr>
              <a:t>☆ مبادئ نظرية بيار مارتي</a:t>
            </a:r>
            <a:endParaRPr lang="en-US" sz="2000"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endParaRPr>
          </a:p>
          <a:p>
            <a:pPr algn="just" rtl="1">
              <a:lnSpc>
                <a:spcPct val="107000"/>
              </a:lnSpc>
              <a:spcAft>
                <a:spcPts val="800"/>
              </a:spcAft>
            </a:pPr>
            <a:r>
              <a:rPr lang="ar-SA" sz="2000" b="1"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rPr>
              <a:t>☆ المفاهيم الأساسية الخاصة بنظرية بيار مارتي</a:t>
            </a:r>
            <a:endParaRPr lang="en-US" sz="2000"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endParaRPr>
          </a:p>
          <a:p>
            <a:pPr algn="just" rtl="1">
              <a:lnSpc>
                <a:spcPct val="107000"/>
              </a:lnSpc>
              <a:spcAft>
                <a:spcPts val="800"/>
              </a:spcAft>
            </a:pPr>
            <a:r>
              <a:rPr lang="ar-SA" sz="2000" b="1"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rPr>
              <a:t>☆ تصنيف مارتي للبنيات الإنسانية</a:t>
            </a:r>
            <a:endParaRPr lang="en-US" sz="2000"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endParaRPr>
          </a:p>
          <a:p>
            <a:pPr algn="just" rtl="1">
              <a:lnSpc>
                <a:spcPct val="107000"/>
              </a:lnSpc>
              <a:spcAft>
                <a:spcPts val="800"/>
              </a:spcAft>
            </a:pPr>
            <a:r>
              <a:rPr lang="ar-SA" sz="2000" b="1"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rPr>
              <a:t>☆ بيار مارتي وخصوصية أحلام السيكوسوماتي</a:t>
            </a:r>
            <a:endParaRPr lang="en-US" sz="2000"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endParaRPr>
          </a:p>
          <a:p>
            <a:pPr algn="just" rtl="1">
              <a:lnSpc>
                <a:spcPct val="107000"/>
              </a:lnSpc>
              <a:spcAft>
                <a:spcPts val="800"/>
              </a:spcAft>
            </a:pPr>
            <a:r>
              <a:rPr lang="ar-SA" sz="2000" b="1"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rPr>
              <a:t>☆ الكشف السيكوسوماتي</a:t>
            </a:r>
            <a:endParaRPr lang="en-US" sz="2000"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endParaRPr>
          </a:p>
          <a:p>
            <a:pPr algn="just" rtl="1">
              <a:lnSpc>
                <a:spcPct val="107000"/>
              </a:lnSpc>
              <a:spcAft>
                <a:spcPts val="800"/>
              </a:spcAft>
            </a:pPr>
            <a:r>
              <a:rPr lang="ar-SA" sz="2000" b="1"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rPr>
              <a:t>☆ أنماط الشخصية كعامل للإصابة بالإضطرابات السيكوسوماتية</a:t>
            </a:r>
            <a:endParaRPr lang="en-US" sz="2000"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endParaRPr>
          </a:p>
          <a:p>
            <a:pPr algn="just" rtl="1">
              <a:lnSpc>
                <a:spcPct val="107000"/>
              </a:lnSpc>
              <a:spcAft>
                <a:spcPts val="800"/>
              </a:spcAft>
            </a:pPr>
            <a:r>
              <a:rPr lang="ar-SA" sz="2000" b="1"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rPr>
              <a:t>☆ السيرورة السيكوسوماتية</a:t>
            </a:r>
          </a:p>
          <a:p>
            <a:pPr algn="just" rtl="1">
              <a:lnSpc>
                <a:spcPct val="107000"/>
              </a:lnSpc>
              <a:spcAft>
                <a:spcPts val="800"/>
              </a:spcAft>
            </a:pPr>
            <a:r>
              <a:rPr lang="ar-SA" sz="2000" b="1" dirty="0">
                <a:solidFill>
                  <a:schemeClr val="bg1"/>
                </a:solidFill>
                <a:latin typeface="Simplified Arabic" panose="02020603050405020304" pitchFamily="18" charset="-78"/>
                <a:ea typeface="Times New Roman" panose="02020603050405020304" pitchFamily="18" charset="0"/>
                <a:cs typeface="Simplified Arabic" panose="02020603050405020304" pitchFamily="18" charset="-78"/>
              </a:rPr>
              <a:t>☆ إسهامات مارتي فيما يخص الربو</a:t>
            </a:r>
          </a:p>
          <a:p>
            <a:pPr algn="just" rtl="1">
              <a:lnSpc>
                <a:spcPct val="107000"/>
              </a:lnSpc>
              <a:spcAft>
                <a:spcPts val="800"/>
              </a:spcAft>
            </a:pPr>
            <a:r>
              <a:rPr lang="ar-SA" sz="2000" b="1" dirty="0">
                <a:solidFill>
                  <a:schemeClr val="bg1"/>
                </a:solidFill>
                <a:latin typeface="Simplified Arabic" panose="02020603050405020304" pitchFamily="18" charset="-78"/>
                <a:ea typeface="Times New Roman" panose="02020603050405020304" pitchFamily="18" charset="0"/>
                <a:cs typeface="Simplified Arabic" panose="02020603050405020304" pitchFamily="18" charset="-78"/>
              </a:rPr>
              <a:t>☆ خاتمة</a:t>
            </a:r>
            <a:endParaRPr lang="en-US" sz="2000" dirty="0">
              <a:solidFill>
                <a:schemeClr val="bg1"/>
              </a:solidFill>
              <a:effectLst/>
              <a:latin typeface="Simplified Arabic" panose="02020603050405020304" pitchFamily="18" charset="-78"/>
              <a:ea typeface="Times New Roman" panose="02020603050405020304" pitchFamily="18" charset="0"/>
              <a:cs typeface="Simplified Arabic" panose="02020603050405020304" pitchFamily="18" charset="-78"/>
            </a:endParaRPr>
          </a:p>
        </p:txBody>
      </p:sp>
      <p:pic>
        <p:nvPicPr>
          <p:cNvPr id="4" name="صورة 4">
            <a:extLst>
              <a:ext uri="{FF2B5EF4-FFF2-40B4-BE49-F238E27FC236}">
                <a16:creationId xmlns:a16="http://schemas.microsoft.com/office/drawing/2014/main" xmlns="" id="{3B53A034-D74C-15B9-161D-78327A7F30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453" y="235858"/>
            <a:ext cx="3631595" cy="27429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صورة 5">
            <a:extLst>
              <a:ext uri="{FF2B5EF4-FFF2-40B4-BE49-F238E27FC236}">
                <a16:creationId xmlns:a16="http://schemas.microsoft.com/office/drawing/2014/main" xmlns="" id="{EF65B7C8-19FD-E7EF-DBC5-66F2D4337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2315" y="3695095"/>
            <a:ext cx="4121847" cy="27429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4214903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 name="صورة 2">
            <a:extLst>
              <a:ext uri="{FF2B5EF4-FFF2-40B4-BE49-F238E27FC236}">
                <a16:creationId xmlns:a16="http://schemas.microsoft.com/office/drawing/2014/main" xmlns="" id="{B8AB81D3-F513-FE0D-F928-94558367DF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346147574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صورة 2">
            <a:extLst>
              <a:ext uri="{FF2B5EF4-FFF2-40B4-BE49-F238E27FC236}">
                <a16:creationId xmlns:a16="http://schemas.microsoft.com/office/drawing/2014/main" xmlns="" id="{3DB0C0AD-DCE7-0F81-6E62-0C20ED8A40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913" y="979714"/>
            <a:ext cx="4557422" cy="52735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مربع نص 3">
            <a:extLst>
              <a:ext uri="{FF2B5EF4-FFF2-40B4-BE49-F238E27FC236}">
                <a16:creationId xmlns:a16="http://schemas.microsoft.com/office/drawing/2014/main" xmlns="" id="{5BFE3788-D922-A0B1-405E-278CB15E8CC7}"/>
              </a:ext>
            </a:extLst>
          </p:cNvPr>
          <p:cNvSpPr txBox="1"/>
          <p:nvPr/>
        </p:nvSpPr>
        <p:spPr>
          <a:xfrm>
            <a:off x="6942667" y="1247875"/>
            <a:ext cx="4759475" cy="3945054"/>
          </a:xfrm>
          <a:prstGeom prst="rect">
            <a:avLst/>
          </a:prstGeom>
          <a:noFill/>
        </p:spPr>
        <p:txBody>
          <a:bodyPr wrap="square">
            <a:spAutoFit/>
          </a:bodyPr>
          <a:lstStyle/>
          <a:p>
            <a:pPr algn="just" rtl="1">
              <a:lnSpc>
                <a:spcPct val="107000"/>
              </a:lnSpc>
              <a:spcAft>
                <a:spcPts val="800"/>
              </a:spcAft>
            </a:pP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تشكلت مدرسة باريس السيكوسوماتية، في أواخر الأربعينيات وأوائل الخمسينيات. جمعت عددًا من المحللين و من أبرزهم "مارتي </a:t>
            </a:r>
            <a:r>
              <a:rPr lang="en-US"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Marty </a:t>
            </a:r>
            <a:r>
              <a:rPr lang="ar-SA"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 و "فن" </a:t>
            </a:r>
            <a:r>
              <a:rPr lang="en-US"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Fain </a:t>
            </a:r>
            <a:r>
              <a:rPr lang="ar-SA"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و دي موزان </a:t>
            </a:r>
            <a:r>
              <a:rPr lang="en-US"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de MUzan </a:t>
            </a:r>
            <a:r>
              <a:rPr lang="ar-SA"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و دافيد" </a:t>
            </a:r>
            <a:r>
              <a:rPr lang="en-US"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David</a:t>
            </a: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 وكانت أول أعمالهم على أمراض الرأس (الصداع) أو آلام العمود الفقري أو أمراض           الحساسية. تعتمد نظرية مارتي على أسس التحليل النفسي الذي اعتبر ضروريا لدراسة الاقتصاد السيكوسوماتي من خلال المحورين الاقتصادي والدينامي لما وراء علم النفس. ويفترض أن التوازن السيكوسوماتي هو حصيلة التوازن بين غريزتي الحياة والموت. وبأن لكافة الامراض الجسدية من أبسط عرض إلى اعقد مرض اصوله وانعكاساته النفسية وسعى لإثبات أن خلل التنظيم الجسدي بالعادة تسبقه أو ترافقه فوضى نفسية، وان السير الحسن للجسد يدل على التوظيف المنظم للجهاز النفسي. </a:t>
            </a:r>
            <a:endParaRPr lang="en-US" sz="1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134656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xmlns="" id="{B1DEE484-7F4F-1B27-8A60-E235996DB696}"/>
              </a:ext>
            </a:extLst>
          </p:cNvPr>
          <p:cNvSpPr txBox="1"/>
          <p:nvPr/>
        </p:nvSpPr>
        <p:spPr>
          <a:xfrm>
            <a:off x="5742215" y="286461"/>
            <a:ext cx="6102046" cy="5566652"/>
          </a:xfrm>
          <a:prstGeom prst="rect">
            <a:avLst/>
          </a:prstGeom>
          <a:noFill/>
        </p:spPr>
        <p:txBody>
          <a:bodyPr wrap="square">
            <a:spAutoFit/>
          </a:bodyPr>
          <a:lstStyle/>
          <a:p>
            <a:pPr algn="just" rtl="1">
              <a:lnSpc>
                <a:spcPct val="107000"/>
              </a:lnSpc>
              <a:spcAft>
                <a:spcPts val="800"/>
              </a:spcAft>
            </a:pPr>
            <a:r>
              <a:rPr lang="ar-SA" sz="2000" b="1"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 فماذا يقصد بالإقتصاد السيكوسوماتي؟</a:t>
            </a:r>
            <a:endParaRPr lang="en-US" sz="20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20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يرى مارتي (1998) </a:t>
            </a:r>
            <a:r>
              <a:rPr lang="en-US" sz="20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Marty </a:t>
            </a:r>
            <a:r>
              <a:rPr lang="ar-SA" sz="20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أن الاقتصاد السيكوسوماتي يجمع مختلف العناصر الدينامية التي تحدد نشاط التنظيم، خلل التنظيم وإعادة التنظيم. ويخص ميدانه الأبعاد النفسية والبيوفيزيائية والسوسيولوجية تحت تسيير الحركات الفردية للحياة والموت، أو بالأحرى نزوة الحياة ونزوة الموت، حركات تختلف من فرد لآخر حسب سيطرة نزوة على أخرى. انطلق مارتي من مصطلحات التحليل النفسي لكنه تخلص من مصطلحي نزوة الحياة والموت ليعوضهما بغريزة الحياة والموت التي تبدو أكثر تكيفا مع فكره السيكوسوماتي.</a:t>
            </a:r>
            <a:endParaRPr lang="en-US" sz="20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20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ويشير الإقتصاد السيكوسوماتي إلى تناوب غريزتي الحياة والموت المسيطرة على التنظيم النفسي والتي على أساسها تنتج الصحة أو المرض السيكوسوماتي. ويفترض الإقتصاد السيكوسوماتي تواجد كمية كبيرة من الإثارة يعجز التوظيف العقلي عن تسييرها، فتؤدي إلى خلل في التنظيم قد يصل إلى الساحة الجسدية. وأي محاولة لإعادة التنظيم وكل توازن يدل على حركة غريزة الحياة، في حين يعكس الخلل في التنظيم حركية غريزة الموت.</a:t>
            </a:r>
            <a:endParaRPr lang="en-US" sz="20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2" name="صورة 2">
            <a:extLst>
              <a:ext uri="{FF2B5EF4-FFF2-40B4-BE49-F238E27FC236}">
                <a16:creationId xmlns:a16="http://schemas.microsoft.com/office/drawing/2014/main" xmlns="" id="{0E183656-89C0-DD5F-8965-E36985F40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191" y="824701"/>
            <a:ext cx="4269619" cy="54043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63386191"/>
      </p:ext>
    </p:extLst>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xmlns="" id="{BED82DAB-A38A-353D-9406-8BC8092C4ABB}"/>
              </a:ext>
            </a:extLst>
          </p:cNvPr>
          <p:cNvSpPr txBox="1"/>
          <p:nvPr/>
        </p:nvSpPr>
        <p:spPr>
          <a:xfrm>
            <a:off x="5975048" y="169334"/>
            <a:ext cx="5975046" cy="5377882"/>
          </a:xfrm>
          <a:prstGeom prst="rect">
            <a:avLst/>
          </a:prstGeom>
          <a:noFill/>
        </p:spPr>
        <p:txBody>
          <a:bodyPr wrap="square">
            <a:spAutoFit/>
          </a:bodyPr>
          <a:lstStyle/>
          <a:p>
            <a:pPr algn="just" rtl="1">
              <a:lnSpc>
                <a:spcPct val="107000"/>
              </a:lnSpc>
              <a:spcAft>
                <a:spcPts val="800"/>
              </a:spcAft>
            </a:pPr>
            <a:r>
              <a:rPr lang="ar-SA" sz="2000" b="1"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 </a:t>
            </a:r>
            <a:r>
              <a:rPr lang="ar-SA" sz="2000" b="1" u="sng"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مبادئ نظرية مارتي:</a:t>
            </a:r>
            <a:endParaRPr lang="en-US" sz="2000" u="sng"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20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اعتمد مارتي على عدد من المبادئ لطرح نظريته:</a:t>
            </a:r>
            <a:endParaRPr lang="en-US" sz="20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2000" b="1"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a:t>
            </a:r>
            <a:r>
              <a:rPr lang="ar-SA" sz="2000" b="1"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 </a:t>
            </a:r>
            <a:r>
              <a:rPr lang="ar-SA" sz="2000" b="1" u="sng"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مبدأ التطور:</a:t>
            </a:r>
            <a:r>
              <a:rPr lang="ar-SA" sz="2000" u="sng"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 </a:t>
            </a:r>
            <a:r>
              <a:rPr lang="ar-SA" sz="20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يولد الفرد عبارة عن مجموعة من الوظائف حيث تعمل كل وظيفة باستقلال عن الأخرى دون أن تشكل نسقا معينا ومستقلا وهذا ما يسميه «الفسيفساء»، ففي البدء يعتمد الطفل على أمه لتنسيق هاته الوظائف عن طريق لعبها بدور الوسيط مع العالم الخارجي حيث تقوم هي بدور الوعي وما قبل الوعي في أن واحد ثم يستقل الطفل شيئا فشيئا أثناء مراحل النمو اللاحقة، فتواصل الحركة التطورية مسارها إلى أن يكتمل النمو.</a:t>
            </a:r>
            <a:endParaRPr lang="en-US" sz="20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2000" b="1" dirty="0">
                <a:solidFill>
                  <a:srgbClr val="FF0000"/>
                </a:solidFill>
                <a:latin typeface="Calibri" panose="020F0502020204030204" pitchFamily="34" charset="0"/>
                <a:ea typeface="Times New Roman" panose="02020603050405020304" pitchFamily="18" charset="0"/>
                <a:cs typeface="Simplified Arabic" panose="02020603050405020304" pitchFamily="18" charset="-78"/>
              </a:rPr>
              <a:t>●</a:t>
            </a:r>
            <a:r>
              <a:rPr lang="ar-SA" sz="2000" b="1" dirty="0">
                <a:solidFill>
                  <a:schemeClr val="bg1"/>
                </a:solidFill>
                <a:latin typeface="Calibri" panose="020F0502020204030204" pitchFamily="34" charset="0"/>
                <a:ea typeface="Times New Roman" panose="02020603050405020304" pitchFamily="18" charset="0"/>
                <a:cs typeface="Simplified Arabic" panose="02020603050405020304" pitchFamily="18" charset="-78"/>
              </a:rPr>
              <a:t> </a:t>
            </a:r>
            <a:r>
              <a:rPr lang="ar-SA" sz="2000" b="1" u="sng"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مفهوم الصدمة</a:t>
            </a:r>
            <a:r>
              <a:rPr lang="ar-SA" sz="2000" u="sng"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 </a:t>
            </a:r>
            <a:r>
              <a:rPr lang="ar-SA" sz="20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تحصل الصدمة في أغلب الأحيان قبل نهاية النمو وهي ظاهرة ذات طبيعة وجدانية تمس التنظيمة العقلية بالدرجة الأولى، كما أن لنوعية الصدمة علاقة مباشرة بخلل التنظيم الذي تحدثه.</a:t>
            </a:r>
            <a:endParaRPr lang="en-US" sz="20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r>
              <a:rPr lang="ar-SA" sz="2000" b="1" dirty="0">
                <a:solidFill>
                  <a:srgbClr val="FF0000"/>
                </a:solidFill>
                <a:effectLst/>
                <a:ea typeface="Times New Roman" panose="02020603050405020304" pitchFamily="18" charset="0"/>
                <a:cs typeface="Simplified Arabic" panose="02020603050405020304" pitchFamily="18" charset="-78"/>
              </a:rPr>
              <a:t>●</a:t>
            </a:r>
            <a:r>
              <a:rPr lang="ar-SA" sz="2000" b="1" dirty="0">
                <a:solidFill>
                  <a:schemeClr val="bg1"/>
                </a:solidFill>
                <a:effectLst/>
                <a:ea typeface="Times New Roman" panose="02020603050405020304" pitchFamily="18" charset="0"/>
                <a:cs typeface="Simplified Arabic" panose="02020603050405020304" pitchFamily="18" charset="-78"/>
              </a:rPr>
              <a:t> </a:t>
            </a:r>
            <a:r>
              <a:rPr lang="ar-SA" sz="2000" b="1" u="sng" dirty="0">
                <a:solidFill>
                  <a:srgbClr val="FF0000"/>
                </a:solidFill>
                <a:effectLst/>
                <a:ea typeface="Times New Roman" panose="02020603050405020304" pitchFamily="18" charset="0"/>
                <a:cs typeface="Simplified Arabic" panose="02020603050405020304" pitchFamily="18" charset="-78"/>
              </a:rPr>
              <a:t>غرائز الحياة وغرائز الموت:</a:t>
            </a:r>
            <a:r>
              <a:rPr lang="ar-SA" sz="2000" u="sng" dirty="0">
                <a:solidFill>
                  <a:srgbClr val="FF0000"/>
                </a:solidFill>
                <a:effectLst/>
                <a:ea typeface="Times New Roman" panose="02020603050405020304" pitchFamily="18" charset="0"/>
                <a:cs typeface="Simplified Arabic" panose="02020603050405020304" pitchFamily="18" charset="-78"/>
              </a:rPr>
              <a:t> </a:t>
            </a:r>
            <a:r>
              <a:rPr lang="ar-SA" sz="2000" dirty="0">
                <a:solidFill>
                  <a:schemeClr val="bg1"/>
                </a:solidFill>
                <a:effectLst/>
                <a:ea typeface="Times New Roman" panose="02020603050405020304" pitchFamily="18" charset="0"/>
                <a:cs typeface="Simplified Arabic" panose="02020603050405020304" pitchFamily="18" charset="-78"/>
              </a:rPr>
              <a:t> في بداية حياة الفرد تسيطر غرائز الحياة على غرائز الموت ولكن هذه السيطرة لا تدوم، إذ قد تتفوق غرائز الموت على غرائز الحياة مؤدية إلى خلل التنظيم إما </a:t>
            </a:r>
            <a:endParaRPr lang="ar-DZ" sz="2000" dirty="0">
              <a:solidFill>
                <a:schemeClr val="bg1"/>
              </a:solidFill>
            </a:endParaRPr>
          </a:p>
        </p:txBody>
      </p:sp>
      <p:pic>
        <p:nvPicPr>
          <p:cNvPr id="2" name="صورة 2">
            <a:extLst>
              <a:ext uri="{FF2B5EF4-FFF2-40B4-BE49-F238E27FC236}">
                <a16:creationId xmlns:a16="http://schemas.microsoft.com/office/drawing/2014/main" xmlns="" id="{3CE92FD3-93FF-2432-972A-5BBCA51530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06" y="1003905"/>
            <a:ext cx="4378204" cy="43542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3991400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xmlns="" id="{033BB8AA-CCC0-1BE1-62A0-C0015FFBA11E}"/>
              </a:ext>
            </a:extLst>
          </p:cNvPr>
          <p:cNvSpPr txBox="1"/>
          <p:nvPr/>
        </p:nvSpPr>
        <p:spPr>
          <a:xfrm>
            <a:off x="580570" y="326571"/>
            <a:ext cx="11345333" cy="5998565"/>
          </a:xfrm>
          <a:prstGeom prst="rect">
            <a:avLst/>
          </a:prstGeom>
          <a:noFill/>
        </p:spPr>
        <p:txBody>
          <a:bodyPr wrap="square">
            <a:spAutoFit/>
          </a:bodyPr>
          <a:lstStyle/>
          <a:p>
            <a:pPr algn="just" rtl="1">
              <a:lnSpc>
                <a:spcPct val="107000"/>
              </a:lnSpc>
              <a:spcAft>
                <a:spcPts val="800"/>
              </a:spcAft>
            </a:pPr>
            <a:r>
              <a:rPr lang="ar-SA" sz="20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بسبب الضعف والتعب الناتجين عن التقدم في السن أو بفعل الصدمات التي يتعرض لها الفرد خلال مراحل نموه</a:t>
            </a:r>
            <a:r>
              <a:rPr lang="en-US" sz="20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a:t>
            </a:r>
            <a:endParaRPr lang="en-US" sz="20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2000" b="1"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 التثبيتات والنكوصات</a:t>
            </a:r>
            <a:r>
              <a:rPr lang="ar-SA" sz="2000" b="1"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a:t>
            </a:r>
            <a:r>
              <a:rPr lang="ar-SA" sz="20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 النكوص هو حركة لإعادة التنظيم ويحدث حول نظام وظيفي كان في وقت ما موضوع تثبيت، وهو ما يسمح بتقوية النظام الوظيفي ويصبح باستطاعته التصدي لخلل التنظيم مستقبلا.</a:t>
            </a:r>
            <a:endParaRPr lang="en-US" sz="20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20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وعليه، وتوضيحا لما طرحه مارتي في مبادئ نظريته، فإن حركات التنظيم، خلل التنظيم، إعادة التنظيم تأتي في تسلسلها المنطقي حسب هذه المبادئ.</a:t>
            </a:r>
            <a:endParaRPr lang="en-US" sz="20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20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نشير بداية إلى أن مع كل وحدة جسدية تتولد معها وحدة نفسية وهو ما يشكل التنظيم الذي يولد به أغلب الأطفال. فالطفل يأتي مزود في أغلب الأوقات بنزوة الحياة وتعمل الأم على تنسيق الوظائف المستقلة لطفلها في حركة تطورية أين يحدث انسجام واتساق بين الوحدات النفسية والجسدية، وهو ما يدعى بالتكامل أو الوحدة النفسجسدية. وعند تعرض الطفل لأزمات نفسية، توترات ... (وحدوثها ضروري) يحدث خلل في التنظيم ما يشير إلى حركية غريزة الموت. ثم ومن خلال تجاوز هذه الأزمات بمساعدة الأم لطفلها تحدث إعادة للتنظيم، تشير لحركية غريزة الحياة. وهكذا تتناوب الغريزتين في حركة تنظيم خلل التنظيم إعادة التنظيم... أين تعتبر غريزة الموت قوة دافعة وضرورية للنمو ( فعدم استجابة الأم لطفلها مثلا يساهم في انفصال الطفل عن أمه ليتشكل أناه الخاص فهي بمثابة الخطوة إلى الوراء التي تدفع بصاحبها إلى الأمام، فالنكوص يعتبر مظهرا مركزيا للنمو. ويتشكل من خلال هذه الحركية لخلل التنظيم بؤر طاقوية ونقاط تثبيت حيث يشكل النكوص إليها لأجل التزود بالطاقة النفسية حركة لإعادة التنظيم والذي يحدث حول نظام كان في وقت ما نقطة تثبيت غير أن الصدمات التي قد يتعرض لها الطفل في مرحلة ما دون القدرة على تجاوزها أو لم تتم معالجتها ستشكل نقاط تثبيت غير مشبعة بالطاقة، والنكوص إليها من خلال فك الترابط النزوي يؤدي للإصابة بالأمراض السيكوسوماتية، شرط أن تتوفر لدى الفرد ذو التنظيمة السيكوسوماتية بنية أساسية بدرجات تعقيل غير مؤكدة أو سيئة، فيحدث التفريغ على مستوى جسدي كونه لا يملك مخارج أخري نفسية أو سلوكية على أساس هذه البنية، إضافة إلى عوامل أخرى يكون نوع ودرجة خطورة المرض.</a:t>
            </a:r>
            <a:endParaRPr lang="en-US" sz="20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42950253"/>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xmlns="" id="{5BC98C12-9DD5-64CF-A2CD-C76F27547009}"/>
              </a:ext>
            </a:extLst>
          </p:cNvPr>
          <p:cNvSpPr txBox="1"/>
          <p:nvPr/>
        </p:nvSpPr>
        <p:spPr>
          <a:xfrm>
            <a:off x="6664476" y="129473"/>
            <a:ext cx="5415642" cy="7227876"/>
          </a:xfrm>
          <a:prstGeom prst="rect">
            <a:avLst/>
          </a:prstGeom>
          <a:noFill/>
        </p:spPr>
        <p:txBody>
          <a:bodyPr wrap="square">
            <a:spAutoFit/>
          </a:bodyPr>
          <a:lstStyle/>
          <a:p>
            <a:pPr algn="just" rtl="1">
              <a:lnSpc>
                <a:spcPct val="107000"/>
              </a:lnSpc>
              <a:spcAft>
                <a:spcPts val="800"/>
              </a:spcAft>
            </a:pPr>
            <a:r>
              <a:rPr lang="ar-SA" sz="1800" b="1"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 المفاهيم الأساسية الخاصة بنظرية بيار مارتي:</a:t>
            </a:r>
          </a:p>
          <a:p>
            <a:pPr algn="just" rtl="1">
              <a:lnSpc>
                <a:spcPct val="107000"/>
              </a:lnSpc>
              <a:spcAft>
                <a:spcPts val="800"/>
              </a:spcAft>
            </a:pPr>
            <a:r>
              <a:rPr lang="ar-SA" sz="1800" b="1"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 الإكتئاب الأساسي:</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يكون مرتبطا بالفكر الإجرائي وهو اكتئاب أبيض بدون أية أعراض صاخبة ولا مشاعر الذنب، ما يشعر به المريض هو انخفاض في الطاقة الحيوية المتمثلة في الشعور بالتعب وبالضغط العادي وبانزعاج .... المريض يكون غير واع بحالته وغير قادر على التعبير عن انفعالاته، حيث تختفي الحياة العقلية ويتم الاحتفاظ فقط بالنشاطات الآلية العادية المهنية والعائلية والاجتماعية والنشاطات الأساسية من نوم وأكل وعلاقات جنسية لكن بدون متعة ولا استمتاع .... يحدث الإكتئاب الأساسي جراء صدمة انفعالية كبيرة: فقدان عزيز فقدان وظيفة، فقدان وظيفة فزيولوجية ( بتر عضو حيوي انقطاع الحيض عند المرأة، فقدان وظيفة عقلية مثلا الشيخوخة الخ...</a:t>
            </a:r>
            <a:endParaRPr lang="en-US" sz="1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1800" b="1"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 العقلنة:</a:t>
            </a:r>
            <a:endParaRPr lang="en-US" sz="14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ذلك العمل (</a:t>
            </a:r>
            <a:r>
              <a:rPr lang="en-US"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Travail</a:t>
            </a: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 أو السياق (</a:t>
            </a:r>
            <a:r>
              <a:rPr lang="en-US"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Processus</a:t>
            </a: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 الذي يقوم به الجهاز النفسي لتسيير وتحويل وإرصان واحتواء وتنظيم الإستثارات التي تأتي من العالم الخارجي ومن العالم الداخلي المتمثل في العضوية المعقدة التجهيز والهيئات. فالعقلنة إذن تمثل مختلف النشاطات التي يقوم بها الجهاز النفسي للتعامل مع الطاقة التي يستقبلها نتيجة تواجده داخل كيان مركب من عدة أجهزة نطلق عليه بالعضوية من جهة ونتيجة تواجد هذه العضوية داخل عالم خارجي تصدر منه إثارات متعددة ومتنوعة.</a:t>
            </a:r>
            <a:endParaRPr lang="en-US" sz="1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1800" dirty="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5" name="مربع نص 4">
            <a:extLst>
              <a:ext uri="{FF2B5EF4-FFF2-40B4-BE49-F238E27FC236}">
                <a16:creationId xmlns:a16="http://schemas.microsoft.com/office/drawing/2014/main" xmlns="" id="{C4F7B460-707F-C87D-EAB8-6EBC236E4F50}"/>
              </a:ext>
            </a:extLst>
          </p:cNvPr>
          <p:cNvSpPr txBox="1"/>
          <p:nvPr/>
        </p:nvSpPr>
        <p:spPr>
          <a:xfrm>
            <a:off x="302381" y="286712"/>
            <a:ext cx="6102046" cy="5244513"/>
          </a:xfrm>
          <a:prstGeom prst="rect">
            <a:avLst/>
          </a:prstGeom>
          <a:noFill/>
        </p:spPr>
        <p:txBody>
          <a:bodyPr wrap="square">
            <a:spAutoFit/>
          </a:bodyPr>
          <a:lstStyle/>
          <a:p>
            <a:pPr algn="just" rtl="1">
              <a:lnSpc>
                <a:spcPct val="107000"/>
              </a:lnSpc>
              <a:spcAft>
                <a:spcPts val="800"/>
              </a:spcAft>
            </a:pPr>
            <a:r>
              <a:rPr lang="ar-SA" sz="1800" b="1" dirty="0">
                <a:solidFill>
                  <a:srgbClr val="FF0000"/>
                </a:solidFill>
                <a:effectLst/>
                <a:latin typeface="Calibri" panose="020F0502020204030204" pitchFamily="34" charset="0"/>
                <a:ea typeface="Times New Roman" panose="02020603050405020304" pitchFamily="18" charset="0"/>
                <a:cs typeface="Simplified Arabic" panose="02020603050405020304" pitchFamily="18" charset="-78"/>
              </a:rPr>
              <a:t>● الفكر العملي و الحياة العملية:</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ظهر مصطلح "الفكر العملي" سنة 1962 في ملتقى التحليل النفسي في (</a:t>
            </a:r>
            <a:r>
              <a:rPr lang="en-US"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Barcelone</a:t>
            </a: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 وقدمه كل من </a:t>
            </a:r>
            <a:r>
              <a:rPr lang="en-US"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Michel de M'Uzan </a:t>
            </a:r>
            <a:r>
              <a:rPr lang="ar-SA"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و </a:t>
            </a:r>
            <a:r>
              <a:rPr lang="en-US"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Pierre Marty </a:t>
            </a:r>
            <a:r>
              <a:rPr lang="ar-SA"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انطلاقا من توجه سيكوسوماتي. بالرجوع إلى القاموس العالمي للتحليل النفسي (2013) يتمثل الفكر العملي في " فكر ناقص (</a:t>
            </a:r>
            <a:r>
              <a:rPr lang="en-US"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une pensée déficitaire </a:t>
            </a:r>
            <a:r>
              <a:rPr lang="ar-SA"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واعي تقريبا بدون روابط جسدية مع وظائف الحلم، الهوامات أو الرمزية، فكر الي و يبعث لفكرة غياب العقلنة (</a:t>
            </a:r>
            <a:r>
              <a:rPr lang="en-US"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dementalisation</a:t>
            </a: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a:t>
            </a:r>
            <a:endParaRPr lang="en-US" sz="1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نلاحظ أن الفكر العملي هو فكر خال من الوجدانات الهوامات والرمزية، تسود فيه أفعال أوتوماتيكية وهذا دليل على وجود اضطراب في العقلنة، و التي ستكون إما عقلنة سيئة أو مشكوك فيها .</a:t>
            </a:r>
            <a:endParaRPr lang="en-US" sz="1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يوضح </a:t>
            </a:r>
            <a:r>
              <a:rPr lang="en-US"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Marty </a:t>
            </a:r>
            <a:r>
              <a:rPr lang="ar-SA"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أنه غالبا ما يرفق الفكر العملي بالإكتئاب الأساسي. هذا ما يأخذ معنى مؤشر مهم حيث وضح </a:t>
            </a:r>
            <a:r>
              <a:rPr lang="en-US"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Fine </a:t>
            </a:r>
            <a:r>
              <a:rPr lang="ar-SA" sz="1800" dirty="0">
                <a:solidFill>
                  <a:schemeClr val="bg1"/>
                </a:solidFill>
                <a:effectLst/>
                <a:latin typeface="Simplified Arabic" panose="02020603050405020304" pitchFamily="18" charset="-78"/>
                <a:ea typeface="Times New Roman" panose="02020603050405020304" pitchFamily="18" charset="0"/>
                <a:cs typeface="Arial" panose="020B0604020202020204" pitchFamily="34" charset="0"/>
              </a:rPr>
              <a:t>أنه " يمثل نظام دفاعي و ربما عنصر بنيوي مضاد للصدمات، لكن في هذا السجل يشارك في اختلال التنظيم الذي يمكن أن يصل إلى الإختلال الجسدي.</a:t>
            </a:r>
            <a:endParaRPr lang="en-US" sz="1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1800" dirty="0">
                <a:solidFill>
                  <a:schemeClr val="bg1"/>
                </a:solidFill>
                <a:effectLst/>
                <a:latin typeface="Calibri" panose="020F0502020204030204" pitchFamily="34" charset="0"/>
                <a:ea typeface="Times New Roman" panose="02020603050405020304" pitchFamily="18" charset="0"/>
                <a:cs typeface="Simplified Arabic" panose="02020603050405020304" pitchFamily="18" charset="-78"/>
              </a:rPr>
              <a:t>يتم الإنتقال من الفكر العملي، والذي إذا أصبح مع الوقت فكرا مزمنا إلى الحياة العملية. </a:t>
            </a:r>
            <a:endParaRPr lang="en-US" sz="1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5976226"/>
      </p:ext>
    </p:extLst>
  </p:cSld>
  <p:clrMapOvr>
    <a:masterClrMapping/>
  </p:clrMapOvr>
  <p:transition spd="slow">
    <p:comb/>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دارة">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0</TotalTime>
  <Words>4267</Words>
  <Application>Microsoft Office PowerPoint</Application>
  <PresentationFormat>Personnalisé</PresentationFormat>
  <Paragraphs>130</Paragraphs>
  <Slides>25</Slides>
  <Notes>0</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دارة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سلاطني صورية</dc:creator>
  <cp:lastModifiedBy>zapping</cp:lastModifiedBy>
  <cp:revision>41</cp:revision>
  <dcterms:created xsi:type="dcterms:W3CDTF">2023-02-01T22:00:35Z</dcterms:created>
  <dcterms:modified xsi:type="dcterms:W3CDTF">2023-04-29T09:50:12Z</dcterms:modified>
</cp:coreProperties>
</file>