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95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BD283-6F29-4D64-B5C5-EC8FA6551AF3}" type="datetimeFigureOut">
              <a:rPr lang="fr-FR" smtClean="0"/>
              <a:pPr/>
              <a:t>09/12/2017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77B1-2137-45E1-A49C-0BCFB360D95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BD283-6F29-4D64-B5C5-EC8FA6551AF3}" type="datetimeFigureOut">
              <a:rPr lang="fr-FR" smtClean="0"/>
              <a:pPr/>
              <a:t>09/12/2017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77B1-2137-45E1-A49C-0BCFB360D95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BD283-6F29-4D64-B5C5-EC8FA6551AF3}" type="datetimeFigureOut">
              <a:rPr lang="fr-FR" smtClean="0"/>
              <a:pPr/>
              <a:t>09/12/2017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77B1-2137-45E1-A49C-0BCFB360D95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BD283-6F29-4D64-B5C5-EC8FA6551AF3}" type="datetimeFigureOut">
              <a:rPr lang="fr-FR" smtClean="0"/>
              <a:pPr/>
              <a:t>09/12/2017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77B1-2137-45E1-A49C-0BCFB360D95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BD283-6F29-4D64-B5C5-EC8FA6551AF3}" type="datetimeFigureOut">
              <a:rPr lang="fr-FR" smtClean="0"/>
              <a:pPr/>
              <a:t>09/12/2017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77B1-2137-45E1-A49C-0BCFB360D95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BD283-6F29-4D64-B5C5-EC8FA6551AF3}" type="datetimeFigureOut">
              <a:rPr lang="fr-FR" smtClean="0"/>
              <a:pPr/>
              <a:t>09/12/2017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77B1-2137-45E1-A49C-0BCFB360D95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BD283-6F29-4D64-B5C5-EC8FA6551AF3}" type="datetimeFigureOut">
              <a:rPr lang="fr-FR" smtClean="0"/>
              <a:pPr/>
              <a:t>09/12/2017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77B1-2137-45E1-A49C-0BCFB360D95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BD283-6F29-4D64-B5C5-EC8FA6551AF3}" type="datetimeFigureOut">
              <a:rPr lang="fr-FR" smtClean="0"/>
              <a:pPr/>
              <a:t>09/12/2017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77B1-2137-45E1-A49C-0BCFB360D95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BD283-6F29-4D64-B5C5-EC8FA6551AF3}" type="datetimeFigureOut">
              <a:rPr lang="fr-FR" smtClean="0"/>
              <a:pPr/>
              <a:t>09/12/2017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77B1-2137-45E1-A49C-0BCFB360D95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BD283-6F29-4D64-B5C5-EC8FA6551AF3}" type="datetimeFigureOut">
              <a:rPr lang="fr-FR" smtClean="0"/>
              <a:pPr/>
              <a:t>09/12/2017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77B1-2137-45E1-A49C-0BCFB360D95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BD283-6F29-4D64-B5C5-EC8FA6551AF3}" type="datetimeFigureOut">
              <a:rPr lang="fr-FR" smtClean="0"/>
              <a:pPr/>
              <a:t>09/12/2017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77B1-2137-45E1-A49C-0BCFB360D95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CBD283-6F29-4D64-B5C5-EC8FA6551AF3}" type="datetimeFigureOut">
              <a:rPr lang="fr-FR" smtClean="0"/>
              <a:pPr/>
              <a:t>09/12/2017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9B77B1-2137-45E1-A49C-0BCFB360D95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85786" y="1331885"/>
            <a:ext cx="7500990" cy="95410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2000" b="1" dirty="0" smtClean="0">
                <a:solidFill>
                  <a:schemeClr val="tx2">
                    <a:lumMod val="75000"/>
                  </a:schemeClr>
                </a:solidFill>
              </a:rPr>
              <a:t>Résolution des équations non linéaires</a:t>
            </a:r>
          </a:p>
          <a:p>
            <a:pPr algn="ctr"/>
            <a:r>
              <a:rPr lang="fr-FR" dirty="0" smtClean="0">
                <a:solidFill>
                  <a:schemeClr val="tx2">
                    <a:lumMod val="75000"/>
                  </a:schemeClr>
                </a:solidFill>
              </a:rPr>
              <a:t>-  </a:t>
            </a:r>
            <a:r>
              <a:rPr lang="fr-FR" dirty="0" smtClean="0">
                <a:solidFill>
                  <a:srgbClr val="FF0000"/>
                </a:solidFill>
              </a:rPr>
              <a:t>Approximation successives </a:t>
            </a:r>
          </a:p>
          <a:p>
            <a:pPr algn="ctr"/>
            <a:r>
              <a:rPr lang="fr-FR" dirty="0" smtClean="0">
                <a:solidFill>
                  <a:srgbClr val="FF0000"/>
                </a:solidFill>
              </a:rPr>
              <a:t>-  Méthode Newton </a:t>
            </a:r>
            <a:r>
              <a:rPr lang="fr-FR" dirty="0" err="1" smtClean="0">
                <a:solidFill>
                  <a:srgbClr val="FF0000"/>
                </a:solidFill>
              </a:rPr>
              <a:t>Raphson</a:t>
            </a:r>
            <a:endParaRPr lang="fr-FR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285720" y="2345288"/>
            <a:ext cx="67151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1. Méthode des substitutions successives </a:t>
            </a:r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214282" y="2669441"/>
            <a:ext cx="86439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>
                <a:solidFill>
                  <a:srgbClr val="FF0000"/>
                </a:solidFill>
              </a:rPr>
              <a:t>1.1. Principe:</a:t>
            </a:r>
          </a:p>
          <a:p>
            <a:r>
              <a:rPr lang="fr-FR" sz="1600" dirty="0" smtClean="0"/>
              <a:t>Une équation (non linéaire) du type   </a:t>
            </a:r>
            <a:r>
              <a:rPr lang="fr-FR" sz="1600" dirty="0" smtClean="0">
                <a:solidFill>
                  <a:srgbClr val="FF0000"/>
                </a:solidFill>
              </a:rPr>
              <a:t>f(x)=0 </a:t>
            </a:r>
            <a:r>
              <a:rPr lang="fr-FR" sz="1600" dirty="0" smtClean="0"/>
              <a:t>peut toujours s’écrire sous la forme équivalente: </a:t>
            </a:r>
            <a:r>
              <a:rPr lang="fr-FR" sz="1600" dirty="0" smtClean="0">
                <a:solidFill>
                  <a:srgbClr val="FF0000"/>
                </a:solidFill>
              </a:rPr>
              <a:t>x=F(x)</a:t>
            </a:r>
          </a:p>
          <a:p>
            <a:r>
              <a:rPr lang="fr-FR" sz="1600" dirty="0" smtClean="0"/>
              <a:t>Où F(x) est nouvelle fonction de x</a:t>
            </a:r>
            <a:endParaRPr lang="fr-FR" sz="1600" dirty="0"/>
          </a:p>
        </p:txBody>
      </p:sp>
      <p:sp>
        <p:nvSpPr>
          <p:cNvPr id="8" name="ZoneTexte 7"/>
          <p:cNvSpPr txBox="1"/>
          <p:nvPr/>
        </p:nvSpPr>
        <p:spPr>
          <a:xfrm>
            <a:off x="214282" y="3500438"/>
            <a:ext cx="12144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/>
              <a:t>Exemple:</a:t>
            </a:r>
          </a:p>
          <a:p>
            <a:endParaRPr lang="fr-FR" sz="1600" dirty="0" smtClean="0"/>
          </a:p>
        </p:txBody>
      </p:sp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3" name="ZoneTexte 12"/>
          <p:cNvSpPr txBox="1"/>
          <p:nvPr/>
        </p:nvSpPr>
        <p:spPr>
          <a:xfrm>
            <a:off x="3071802" y="3571876"/>
            <a:ext cx="12144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/>
              <a:t>Peut s’écrire</a:t>
            </a:r>
          </a:p>
          <a:p>
            <a:endParaRPr lang="fr-FR" sz="1600" dirty="0" smtClean="0"/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11269" name="Picture 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rgbClr val="0070C0">
                <a:tint val="45000"/>
                <a:satMod val="400000"/>
              </a:srgbClr>
            </a:duotone>
          </a:blip>
          <a:srcRect/>
          <a:stretch>
            <a:fillRect/>
          </a:stretch>
        </p:blipFill>
        <p:spPr bwMode="auto">
          <a:xfrm>
            <a:off x="4572000" y="3643314"/>
            <a:ext cx="1733550" cy="209550"/>
          </a:xfrm>
          <a:prstGeom prst="rect">
            <a:avLst/>
          </a:prstGeom>
          <a:noFill/>
        </p:spPr>
      </p:pic>
      <p:sp>
        <p:nvSpPr>
          <p:cNvPr id="17" name="Accolade fermante 16"/>
          <p:cNvSpPr/>
          <p:nvPr/>
        </p:nvSpPr>
        <p:spPr>
          <a:xfrm rot="5400000">
            <a:off x="5357818" y="3429000"/>
            <a:ext cx="285752" cy="128588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27" name="Groupe 26"/>
          <p:cNvGrpSpPr/>
          <p:nvPr/>
        </p:nvGrpSpPr>
        <p:grpSpPr>
          <a:xfrm>
            <a:off x="5500694" y="3214686"/>
            <a:ext cx="2644794" cy="1214446"/>
            <a:chOff x="5571338" y="2501100"/>
            <a:chExt cx="2644794" cy="1214446"/>
          </a:xfrm>
        </p:grpSpPr>
        <p:cxnSp>
          <p:nvCxnSpPr>
            <p:cNvPr id="22" name="Connecteur droit 21"/>
            <p:cNvCxnSpPr/>
            <p:nvPr/>
          </p:nvCxnSpPr>
          <p:spPr>
            <a:xfrm flipV="1">
              <a:off x="5572132" y="3643314"/>
              <a:ext cx="2643206" cy="7143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Connecteur droit 23"/>
            <p:cNvCxnSpPr/>
            <p:nvPr/>
          </p:nvCxnSpPr>
          <p:spPr>
            <a:xfrm rot="5400000" flipH="1" flipV="1">
              <a:off x="5464975" y="3607595"/>
              <a:ext cx="214314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Connecteur droit avec flèche 25"/>
            <p:cNvCxnSpPr/>
            <p:nvPr/>
          </p:nvCxnSpPr>
          <p:spPr>
            <a:xfrm rot="5400000" flipH="1" flipV="1">
              <a:off x="7643834" y="3071810"/>
              <a:ext cx="1143008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ZoneTexte 27"/>
          <p:cNvSpPr txBox="1"/>
          <p:nvPr/>
        </p:nvSpPr>
        <p:spPr>
          <a:xfrm>
            <a:off x="357158" y="4071942"/>
            <a:ext cx="37862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/>
              <a:t>Elle peut s’écrire aussi sous autres formes: </a:t>
            </a:r>
          </a:p>
          <a:p>
            <a:endParaRPr lang="fr-FR" sz="1600" dirty="0" smtClean="0"/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11271" name="Picture 7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rgbClr val="0070C0">
                <a:tint val="45000"/>
                <a:satMod val="400000"/>
              </a:srgbClr>
            </a:duotone>
          </a:blip>
          <a:srcRect/>
          <a:stretch>
            <a:fillRect/>
          </a:stretch>
        </p:blipFill>
        <p:spPr bwMode="auto">
          <a:xfrm>
            <a:off x="428596" y="4857760"/>
            <a:ext cx="1143000" cy="238125"/>
          </a:xfrm>
          <a:prstGeom prst="rect">
            <a:avLst/>
          </a:prstGeom>
          <a:noFill/>
        </p:spPr>
      </p:pic>
      <p:sp>
        <p:nvSpPr>
          <p:cNvPr id="31" name="ZoneTexte 30"/>
          <p:cNvSpPr txBox="1"/>
          <p:nvPr/>
        </p:nvSpPr>
        <p:spPr>
          <a:xfrm>
            <a:off x="1928794" y="4714884"/>
            <a:ext cx="5000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/>
              <a:t>où</a:t>
            </a:r>
          </a:p>
          <a:p>
            <a:endParaRPr lang="fr-FR" sz="1600" dirty="0" smtClean="0"/>
          </a:p>
        </p:txBody>
      </p:sp>
      <p:sp>
        <p:nvSpPr>
          <p:cNvPr id="1127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11273" name="Picture 9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rgbClr val="0070C0">
                <a:tint val="45000"/>
                <a:satMod val="400000"/>
              </a:srgbClr>
            </a:duotone>
          </a:blip>
          <a:srcRect/>
          <a:stretch>
            <a:fillRect/>
          </a:stretch>
        </p:blipFill>
        <p:spPr bwMode="auto">
          <a:xfrm>
            <a:off x="2786050" y="4714884"/>
            <a:ext cx="1266825" cy="476250"/>
          </a:xfrm>
          <a:prstGeom prst="rect">
            <a:avLst/>
          </a:prstGeom>
          <a:noFill/>
        </p:spPr>
      </p:pic>
      <p:sp>
        <p:nvSpPr>
          <p:cNvPr id="34" name="ZoneTexte 33"/>
          <p:cNvSpPr txBox="1"/>
          <p:nvPr/>
        </p:nvSpPr>
        <p:spPr>
          <a:xfrm>
            <a:off x="214282" y="5214950"/>
            <a:ext cx="864399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 smtClean="0"/>
              <a:t>La méthode consiste à utiliser un estimé x</a:t>
            </a:r>
            <a:r>
              <a:rPr lang="fr-FR" sz="1600" b="1" baseline="30000" dirty="0" smtClean="0"/>
              <a:t>(0)</a:t>
            </a:r>
            <a:r>
              <a:rPr lang="fr-FR" sz="1600" b="1" dirty="0" smtClean="0"/>
              <a:t> de la solution exacte x* qui vérifie f(x*)=0 et donc x*=F(x*), cette valeur estimée étant alors substituée à x dans le terme de droite de l’équation. On obtient ainsi une nouvelle approximation x</a:t>
            </a:r>
            <a:r>
              <a:rPr lang="fr-FR" sz="1600" b="1" baseline="30000" dirty="0" smtClean="0"/>
              <a:t>(1)</a:t>
            </a:r>
            <a:r>
              <a:rPr lang="fr-FR" sz="1600" b="1" dirty="0" smtClean="0"/>
              <a:t> de x*:   x</a:t>
            </a:r>
            <a:r>
              <a:rPr lang="fr-FR" sz="1600" b="1" baseline="30000" dirty="0" smtClean="0"/>
              <a:t>(1)</a:t>
            </a:r>
            <a:r>
              <a:rPr lang="fr-FR" sz="1600" b="1" dirty="0" smtClean="0"/>
              <a:t>=F(x</a:t>
            </a:r>
            <a:r>
              <a:rPr lang="fr-FR" sz="1600" b="1" baseline="30000" dirty="0" smtClean="0"/>
              <a:t>(0)</a:t>
            </a:r>
            <a:r>
              <a:rPr lang="fr-FR" sz="1600" b="1" dirty="0" smtClean="0"/>
              <a:t>).</a:t>
            </a:r>
          </a:p>
          <a:p>
            <a:r>
              <a:rPr lang="fr-FR" sz="1600" b="1" dirty="0" smtClean="0"/>
              <a:t>De même on obtient: x</a:t>
            </a:r>
            <a:r>
              <a:rPr lang="fr-FR" sz="1600" b="1" baseline="30000" dirty="0" smtClean="0"/>
              <a:t>(2)</a:t>
            </a:r>
            <a:r>
              <a:rPr lang="fr-FR" sz="1600" b="1" dirty="0" smtClean="0"/>
              <a:t>=F(x</a:t>
            </a:r>
            <a:r>
              <a:rPr lang="fr-FR" sz="1600" b="1" baseline="30000" dirty="0" smtClean="0"/>
              <a:t>(1)</a:t>
            </a:r>
            <a:r>
              <a:rPr lang="fr-FR" sz="1600" b="1" dirty="0" smtClean="0"/>
              <a:t>) , x</a:t>
            </a:r>
            <a:r>
              <a:rPr lang="fr-FR" sz="1600" b="1" baseline="30000" dirty="0" smtClean="0"/>
              <a:t>(3)</a:t>
            </a:r>
            <a:r>
              <a:rPr lang="fr-FR" sz="1600" b="1" dirty="0" smtClean="0"/>
              <a:t>=F(x</a:t>
            </a:r>
            <a:r>
              <a:rPr lang="fr-FR" sz="1600" b="1" baseline="30000" dirty="0" smtClean="0"/>
              <a:t>(2)</a:t>
            </a:r>
            <a:r>
              <a:rPr lang="fr-FR" sz="1600" b="1" dirty="0" smtClean="0"/>
              <a:t>), ……</a:t>
            </a:r>
          </a:p>
          <a:p>
            <a:r>
              <a:rPr lang="fr-FR" sz="1600" b="1" dirty="0" smtClean="0"/>
              <a:t>Et de façon générale, à la </a:t>
            </a:r>
            <a:r>
              <a:rPr lang="fr-FR" sz="1600" b="1" dirty="0" err="1" smtClean="0"/>
              <a:t>n-ième</a:t>
            </a:r>
            <a:r>
              <a:rPr lang="fr-FR" sz="1600" b="1" dirty="0" smtClean="0"/>
              <a:t> itération: x</a:t>
            </a:r>
            <a:r>
              <a:rPr lang="fr-FR" sz="1600" b="1" baseline="30000" dirty="0" smtClean="0"/>
              <a:t>(n)</a:t>
            </a:r>
            <a:r>
              <a:rPr lang="fr-FR" sz="1600" b="1" dirty="0" smtClean="0"/>
              <a:t>=F(x</a:t>
            </a:r>
            <a:r>
              <a:rPr lang="fr-FR" sz="1600" b="1" baseline="30000" dirty="0" smtClean="0"/>
              <a:t>(n-1)</a:t>
            </a:r>
            <a:r>
              <a:rPr lang="fr-FR" sz="1600" b="1" dirty="0" smtClean="0"/>
              <a:t>).</a:t>
            </a:r>
            <a:endParaRPr lang="fr-FR" sz="1600" b="1" dirty="0"/>
          </a:p>
        </p:txBody>
      </p:sp>
      <p:sp>
        <p:nvSpPr>
          <p:cNvPr id="35" name="ZoneTexte 34"/>
          <p:cNvSpPr txBox="1"/>
          <p:nvPr/>
        </p:nvSpPr>
        <p:spPr>
          <a:xfrm>
            <a:off x="6572264" y="3571876"/>
            <a:ext cx="571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/>
              <a:t>(1)</a:t>
            </a:r>
          </a:p>
          <a:p>
            <a:endParaRPr lang="fr-FR" sz="1600" dirty="0" smtClean="0"/>
          </a:p>
        </p:txBody>
      </p:sp>
      <p:sp>
        <p:nvSpPr>
          <p:cNvPr id="25" name="ZoneTexte 24"/>
          <p:cNvSpPr txBox="1"/>
          <p:nvPr/>
        </p:nvSpPr>
        <p:spPr>
          <a:xfrm>
            <a:off x="1214414" y="3571876"/>
            <a:ext cx="18573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/>
              <a:t>f(x)=x</a:t>
            </a:r>
            <a:r>
              <a:rPr lang="fr-FR" sz="1600" baseline="30000" dirty="0" smtClean="0"/>
              <a:t>2</a:t>
            </a:r>
            <a:r>
              <a:rPr lang="fr-FR" sz="1600" dirty="0" smtClean="0"/>
              <a:t>+3e</a:t>
            </a:r>
            <a:r>
              <a:rPr lang="fr-FR" sz="1600" baseline="30000" dirty="0" smtClean="0"/>
              <a:t>x</a:t>
            </a:r>
            <a:r>
              <a:rPr lang="fr-FR" sz="1600" dirty="0" smtClean="0"/>
              <a:t>-12=0</a:t>
            </a:r>
            <a:endParaRPr lang="fr-FR" sz="1600" dirty="0"/>
          </a:p>
        </p:txBody>
      </p:sp>
      <p:sp>
        <p:nvSpPr>
          <p:cNvPr id="29" name="Rectangle 5"/>
          <p:cNvSpPr>
            <a:spLocks noChangeArrowheads="1"/>
          </p:cNvSpPr>
          <p:nvPr/>
        </p:nvSpPr>
        <p:spPr bwMode="auto">
          <a:xfrm>
            <a:off x="571472" y="214290"/>
            <a:ext cx="5286412" cy="92333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Prof. </a:t>
            </a:r>
            <a:r>
              <a:rPr kumimoji="0" lang="en-US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Abdelkader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NOUIRI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</a:p>
          <a:p>
            <a:r>
              <a:rPr lang="fr-FR" sz="1200" dirty="0" smtClean="0"/>
              <a:t>Département de sciences de la matière, Université  Oum El-</a:t>
            </a:r>
            <a:r>
              <a:rPr lang="fr-FR" sz="1200" dirty="0" err="1" smtClean="0"/>
              <a:t>Bouaghi</a:t>
            </a:r>
            <a:r>
              <a:rPr lang="fr-FR" sz="1200" dirty="0" smtClean="0"/>
              <a:t>,   Algérie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http://sites.google.com/site/nouirikader/</a:t>
            </a:r>
            <a:endParaRPr kumimoji="0" lang="fr-F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Email: 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nouiri_kader@yahoo.fr  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9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3" grpId="0"/>
      <p:bldP spid="17" grpId="0" animBg="1"/>
      <p:bldP spid="28" grpId="0"/>
      <p:bldP spid="31" grpId="0"/>
      <p:bldP spid="34" grpId="0"/>
      <p:bldP spid="35" grpId="0"/>
      <p:bldP spid="25" grpId="0"/>
      <p:bldP spid="2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42844" y="214290"/>
            <a:ext cx="85725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>
                <a:solidFill>
                  <a:srgbClr val="FF0000"/>
                </a:solidFill>
              </a:rPr>
              <a:t>1.2. Représentation géométrique:</a:t>
            </a:r>
          </a:p>
          <a:p>
            <a:r>
              <a:rPr lang="fr-FR" sz="1600" dirty="0" smtClean="0"/>
              <a:t>La relation (1) peut se décomposer en deux fonctions (deux courbes): Y</a:t>
            </a:r>
            <a:r>
              <a:rPr lang="fr-FR" sz="1600" baseline="-25000" dirty="0" smtClean="0"/>
              <a:t>1</a:t>
            </a:r>
            <a:r>
              <a:rPr lang="fr-FR" sz="1600" dirty="0" smtClean="0"/>
              <a:t>(x)=F(x)     et   Y</a:t>
            </a:r>
            <a:r>
              <a:rPr lang="fr-FR" sz="1600" baseline="-25000" dirty="0" smtClean="0"/>
              <a:t>2</a:t>
            </a:r>
            <a:r>
              <a:rPr lang="fr-FR" sz="1600" dirty="0" smtClean="0"/>
              <a:t>(x)=x</a:t>
            </a:r>
          </a:p>
          <a:p>
            <a:r>
              <a:rPr lang="fr-FR" sz="1600" dirty="0" smtClean="0"/>
              <a:t>La solution x* est obtenue quand  Y</a:t>
            </a:r>
            <a:r>
              <a:rPr lang="fr-FR" sz="1600" baseline="-25000" dirty="0" smtClean="0"/>
              <a:t>1</a:t>
            </a:r>
            <a:r>
              <a:rPr lang="fr-FR" sz="1600" dirty="0" smtClean="0"/>
              <a:t>=Y</a:t>
            </a:r>
            <a:r>
              <a:rPr lang="fr-FR" sz="1600" baseline="-25000" dirty="0" smtClean="0"/>
              <a:t>2</a:t>
            </a:r>
            <a:r>
              <a:rPr lang="fr-FR" sz="1600" dirty="0" smtClean="0"/>
              <a:t>, donc à l’intersection (x*, Y</a:t>
            </a:r>
            <a:r>
              <a:rPr lang="fr-FR" sz="1600" baseline="-25000" dirty="0" smtClean="0"/>
              <a:t>1</a:t>
            </a:r>
            <a:r>
              <a:rPr lang="fr-FR" sz="1600" dirty="0" smtClean="0"/>
              <a:t>(x*)) des courbes Y</a:t>
            </a:r>
            <a:r>
              <a:rPr lang="fr-FR" sz="1600" baseline="-25000" dirty="0" smtClean="0"/>
              <a:t>1</a:t>
            </a:r>
            <a:r>
              <a:rPr lang="fr-FR" sz="1600" dirty="0" smtClean="0"/>
              <a:t>(x)  et   Y</a:t>
            </a:r>
            <a:r>
              <a:rPr lang="fr-FR" sz="1600" baseline="-25000" dirty="0" smtClean="0"/>
              <a:t>2</a:t>
            </a:r>
            <a:r>
              <a:rPr lang="fr-FR" sz="1600" dirty="0" smtClean="0"/>
              <a:t>(x)</a:t>
            </a:r>
          </a:p>
          <a:p>
            <a:r>
              <a:rPr lang="fr-FR" sz="1600" u="sng" dirty="0" smtClean="0"/>
              <a:t>Suivant la forme de F(x), on peut rencontrer plusieurs cas de figures:</a:t>
            </a:r>
            <a:endParaRPr lang="fr-FR" sz="1600" u="sng" dirty="0"/>
          </a:p>
        </p:txBody>
      </p:sp>
      <p:cxnSp>
        <p:nvCxnSpPr>
          <p:cNvPr id="4" name="Connecteur droit 3"/>
          <p:cNvCxnSpPr/>
          <p:nvPr/>
        </p:nvCxnSpPr>
        <p:spPr>
          <a:xfrm rot="5400000">
            <a:off x="-71470" y="2357430"/>
            <a:ext cx="1571636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Connecteur droit 5"/>
          <p:cNvCxnSpPr/>
          <p:nvPr/>
        </p:nvCxnSpPr>
        <p:spPr>
          <a:xfrm>
            <a:off x="714348" y="3143248"/>
            <a:ext cx="2357454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" name="Arc 6"/>
          <p:cNvSpPr/>
          <p:nvPr/>
        </p:nvSpPr>
        <p:spPr>
          <a:xfrm rot="11308381">
            <a:off x="1260224" y="1524609"/>
            <a:ext cx="1377781" cy="1397383"/>
          </a:xfrm>
          <a:prstGeom prst="arc">
            <a:avLst>
              <a:gd name="adj1" fmla="val 15827876"/>
              <a:gd name="adj2" fmla="val 20957526"/>
            </a:avLst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9" name="Connecteur droit 8"/>
          <p:cNvCxnSpPr/>
          <p:nvPr/>
        </p:nvCxnSpPr>
        <p:spPr>
          <a:xfrm rot="5400000" flipH="1" flipV="1">
            <a:off x="714348" y="1643050"/>
            <a:ext cx="1500198" cy="150019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/>
        </p:nvCxnSpPr>
        <p:spPr>
          <a:xfrm rot="5400000" flipH="1" flipV="1">
            <a:off x="1071538" y="2857496"/>
            <a:ext cx="571504" cy="1588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5" name="Connecteur droit 34"/>
          <p:cNvCxnSpPr/>
          <p:nvPr/>
        </p:nvCxnSpPr>
        <p:spPr>
          <a:xfrm rot="10800000">
            <a:off x="1285852" y="2571744"/>
            <a:ext cx="71438" cy="1588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7" name="Connecteur droit 36"/>
          <p:cNvCxnSpPr/>
          <p:nvPr/>
        </p:nvCxnSpPr>
        <p:spPr>
          <a:xfrm rot="5400000" flipH="1" flipV="1">
            <a:off x="1214017" y="2500703"/>
            <a:ext cx="143670" cy="1588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9" name="Connecteur droit 38"/>
          <p:cNvCxnSpPr/>
          <p:nvPr/>
        </p:nvCxnSpPr>
        <p:spPr>
          <a:xfrm>
            <a:off x="1285852" y="2428868"/>
            <a:ext cx="142876" cy="1588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3" name="Connecteur droit 42"/>
          <p:cNvCxnSpPr/>
          <p:nvPr/>
        </p:nvCxnSpPr>
        <p:spPr>
          <a:xfrm rot="5400000">
            <a:off x="1286646" y="2570950"/>
            <a:ext cx="285752" cy="1588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5" name="Connecteur droit 44"/>
          <p:cNvCxnSpPr/>
          <p:nvPr/>
        </p:nvCxnSpPr>
        <p:spPr>
          <a:xfrm rot="10800000">
            <a:off x="1142976" y="2714620"/>
            <a:ext cx="285752" cy="1588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7" name="Connecteur droit 46"/>
          <p:cNvCxnSpPr/>
          <p:nvPr/>
        </p:nvCxnSpPr>
        <p:spPr>
          <a:xfrm rot="5400000" flipH="1" flipV="1">
            <a:off x="929456" y="2499512"/>
            <a:ext cx="428628" cy="1588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50" name="ZoneTexte 49"/>
          <p:cNvSpPr txBox="1"/>
          <p:nvPr/>
        </p:nvSpPr>
        <p:spPr>
          <a:xfrm>
            <a:off x="3143240" y="3071810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x</a:t>
            </a:r>
            <a:endParaRPr lang="fr-FR" dirty="0"/>
          </a:p>
        </p:txBody>
      </p:sp>
      <p:sp>
        <p:nvSpPr>
          <p:cNvPr id="51" name="ZoneTexte 50"/>
          <p:cNvSpPr txBox="1"/>
          <p:nvPr/>
        </p:nvSpPr>
        <p:spPr>
          <a:xfrm>
            <a:off x="428596" y="1428736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Y</a:t>
            </a:r>
            <a:endParaRPr lang="fr-FR" dirty="0"/>
          </a:p>
        </p:txBody>
      </p:sp>
      <p:sp>
        <p:nvSpPr>
          <p:cNvPr id="52" name="ZoneTexte 51"/>
          <p:cNvSpPr txBox="1"/>
          <p:nvPr/>
        </p:nvSpPr>
        <p:spPr>
          <a:xfrm>
            <a:off x="1285852" y="1714488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Y</a:t>
            </a:r>
            <a:r>
              <a:rPr lang="fr-FR" baseline="-25000" dirty="0" smtClean="0"/>
              <a:t>1</a:t>
            </a:r>
            <a:endParaRPr lang="fr-FR" baseline="-25000" dirty="0"/>
          </a:p>
        </p:txBody>
      </p:sp>
      <p:cxnSp>
        <p:nvCxnSpPr>
          <p:cNvPr id="54" name="Connecteur droit avec flèche 53"/>
          <p:cNvCxnSpPr/>
          <p:nvPr/>
        </p:nvCxnSpPr>
        <p:spPr>
          <a:xfrm rot="5400000">
            <a:off x="1285852" y="2071678"/>
            <a:ext cx="214314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ZoneTexte 54"/>
          <p:cNvSpPr txBox="1"/>
          <p:nvPr/>
        </p:nvSpPr>
        <p:spPr>
          <a:xfrm>
            <a:off x="2285984" y="1643050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Y</a:t>
            </a:r>
            <a:r>
              <a:rPr lang="fr-FR" baseline="-25000" dirty="0" smtClean="0"/>
              <a:t>2</a:t>
            </a:r>
            <a:endParaRPr lang="fr-FR" baseline="-25000" dirty="0"/>
          </a:p>
        </p:txBody>
      </p:sp>
      <p:cxnSp>
        <p:nvCxnSpPr>
          <p:cNvPr id="56" name="Connecteur droit avec flèche 55"/>
          <p:cNvCxnSpPr/>
          <p:nvPr/>
        </p:nvCxnSpPr>
        <p:spPr>
          <a:xfrm rot="10800000">
            <a:off x="2143108" y="1714488"/>
            <a:ext cx="142876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ZoneTexte 57"/>
          <p:cNvSpPr txBox="1"/>
          <p:nvPr/>
        </p:nvSpPr>
        <p:spPr>
          <a:xfrm>
            <a:off x="1285852" y="3214686"/>
            <a:ext cx="50006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X</a:t>
            </a:r>
            <a:r>
              <a:rPr lang="fr-FR" sz="1000" baseline="30000" dirty="0" smtClean="0"/>
              <a:t>(0)</a:t>
            </a:r>
            <a:endParaRPr lang="fr-FR" sz="1000" baseline="30000" dirty="0"/>
          </a:p>
        </p:txBody>
      </p:sp>
      <p:sp>
        <p:nvSpPr>
          <p:cNvPr id="59" name="ZoneTexte 58"/>
          <p:cNvSpPr txBox="1"/>
          <p:nvPr/>
        </p:nvSpPr>
        <p:spPr>
          <a:xfrm>
            <a:off x="1071538" y="3214686"/>
            <a:ext cx="35719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X</a:t>
            </a:r>
            <a:r>
              <a:rPr lang="fr-FR" sz="1000" baseline="30000" dirty="0" smtClean="0"/>
              <a:t>(1)</a:t>
            </a:r>
            <a:endParaRPr lang="fr-FR" sz="1000" baseline="30000" dirty="0"/>
          </a:p>
        </p:txBody>
      </p:sp>
      <p:cxnSp>
        <p:nvCxnSpPr>
          <p:cNvPr id="61" name="Connecteur droit 60"/>
          <p:cNvCxnSpPr/>
          <p:nvPr/>
        </p:nvCxnSpPr>
        <p:spPr>
          <a:xfrm rot="5400000">
            <a:off x="999306" y="2857496"/>
            <a:ext cx="572298" cy="794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2" name="Connecteur droit 61"/>
          <p:cNvCxnSpPr/>
          <p:nvPr/>
        </p:nvCxnSpPr>
        <p:spPr>
          <a:xfrm rot="5400000">
            <a:off x="929456" y="2928140"/>
            <a:ext cx="428628" cy="1588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64" name="ZoneTexte 63"/>
          <p:cNvSpPr txBox="1"/>
          <p:nvPr/>
        </p:nvSpPr>
        <p:spPr>
          <a:xfrm>
            <a:off x="785786" y="3214686"/>
            <a:ext cx="35719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X</a:t>
            </a:r>
            <a:r>
              <a:rPr lang="fr-FR" sz="1000" baseline="30000" dirty="0" smtClean="0"/>
              <a:t>(3)</a:t>
            </a:r>
            <a:endParaRPr lang="fr-FR" sz="1000" baseline="30000" dirty="0"/>
          </a:p>
        </p:txBody>
      </p:sp>
      <p:sp>
        <p:nvSpPr>
          <p:cNvPr id="185" name="Arc 184"/>
          <p:cNvSpPr/>
          <p:nvPr/>
        </p:nvSpPr>
        <p:spPr>
          <a:xfrm rot="4707391">
            <a:off x="334532" y="3663839"/>
            <a:ext cx="1585511" cy="1397383"/>
          </a:xfrm>
          <a:prstGeom prst="arc">
            <a:avLst>
              <a:gd name="adj1" fmla="val 15827876"/>
              <a:gd name="adj2" fmla="val 20957526"/>
            </a:avLst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83" name="Connecteur droit 182"/>
          <p:cNvCxnSpPr/>
          <p:nvPr/>
        </p:nvCxnSpPr>
        <p:spPr>
          <a:xfrm rot="5400000">
            <a:off x="-20815" y="4572008"/>
            <a:ext cx="1571636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4" name="Connecteur droit 183"/>
          <p:cNvCxnSpPr/>
          <p:nvPr/>
        </p:nvCxnSpPr>
        <p:spPr>
          <a:xfrm>
            <a:off x="765003" y="5357826"/>
            <a:ext cx="2357454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6" name="Connecteur droit 185"/>
          <p:cNvCxnSpPr/>
          <p:nvPr/>
        </p:nvCxnSpPr>
        <p:spPr>
          <a:xfrm rot="5400000" flipH="1" flipV="1">
            <a:off x="765003" y="3857628"/>
            <a:ext cx="1500198" cy="150019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7" name="Connecteur droit 186"/>
          <p:cNvCxnSpPr/>
          <p:nvPr/>
        </p:nvCxnSpPr>
        <p:spPr>
          <a:xfrm rot="5400000" flipH="1" flipV="1">
            <a:off x="1408739" y="4928404"/>
            <a:ext cx="857256" cy="1588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90" name="Connecteur droit 189"/>
          <p:cNvCxnSpPr/>
          <p:nvPr/>
        </p:nvCxnSpPr>
        <p:spPr>
          <a:xfrm>
            <a:off x="1622259" y="4500570"/>
            <a:ext cx="214314" cy="1588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91" name="Connecteur droit 190"/>
          <p:cNvCxnSpPr/>
          <p:nvPr/>
        </p:nvCxnSpPr>
        <p:spPr>
          <a:xfrm rot="5400000">
            <a:off x="1408739" y="4714090"/>
            <a:ext cx="428628" cy="1588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92" name="Connecteur droit 191"/>
          <p:cNvCxnSpPr/>
          <p:nvPr/>
        </p:nvCxnSpPr>
        <p:spPr>
          <a:xfrm rot="10800000">
            <a:off x="1193631" y="4929198"/>
            <a:ext cx="428628" cy="1588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4" name="ZoneTexte 193"/>
          <p:cNvSpPr txBox="1"/>
          <p:nvPr/>
        </p:nvSpPr>
        <p:spPr>
          <a:xfrm>
            <a:off x="3193895" y="5286388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x</a:t>
            </a:r>
            <a:endParaRPr lang="fr-FR" dirty="0"/>
          </a:p>
        </p:txBody>
      </p:sp>
      <p:sp>
        <p:nvSpPr>
          <p:cNvPr id="195" name="ZoneTexte 194"/>
          <p:cNvSpPr txBox="1"/>
          <p:nvPr/>
        </p:nvSpPr>
        <p:spPr>
          <a:xfrm>
            <a:off x="479251" y="3643314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Y</a:t>
            </a:r>
            <a:endParaRPr lang="fr-FR" dirty="0"/>
          </a:p>
        </p:txBody>
      </p:sp>
      <p:sp>
        <p:nvSpPr>
          <p:cNvPr id="196" name="ZoneTexte 195"/>
          <p:cNvSpPr txBox="1"/>
          <p:nvPr/>
        </p:nvSpPr>
        <p:spPr>
          <a:xfrm>
            <a:off x="1550821" y="3643314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Y</a:t>
            </a:r>
            <a:r>
              <a:rPr lang="fr-FR" baseline="-25000" dirty="0" smtClean="0"/>
              <a:t>1</a:t>
            </a:r>
            <a:endParaRPr lang="fr-FR" baseline="-25000" dirty="0"/>
          </a:p>
        </p:txBody>
      </p:sp>
      <p:cxnSp>
        <p:nvCxnSpPr>
          <p:cNvPr id="197" name="Connecteur droit avec flèche 196"/>
          <p:cNvCxnSpPr/>
          <p:nvPr/>
        </p:nvCxnSpPr>
        <p:spPr>
          <a:xfrm rot="5400000">
            <a:off x="1657978" y="4036223"/>
            <a:ext cx="21431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8" name="ZoneTexte 197"/>
          <p:cNvSpPr txBox="1"/>
          <p:nvPr/>
        </p:nvSpPr>
        <p:spPr>
          <a:xfrm>
            <a:off x="2336639" y="3857628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Y</a:t>
            </a:r>
            <a:r>
              <a:rPr lang="fr-FR" baseline="-25000" dirty="0" smtClean="0"/>
              <a:t>2</a:t>
            </a:r>
            <a:endParaRPr lang="fr-FR" baseline="-25000" dirty="0"/>
          </a:p>
        </p:txBody>
      </p:sp>
      <p:cxnSp>
        <p:nvCxnSpPr>
          <p:cNvPr id="199" name="Connecteur droit avec flèche 198"/>
          <p:cNvCxnSpPr/>
          <p:nvPr/>
        </p:nvCxnSpPr>
        <p:spPr>
          <a:xfrm rot="10800000">
            <a:off x="2193763" y="3929066"/>
            <a:ext cx="142876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0" name="ZoneTexte 199"/>
          <p:cNvSpPr txBox="1"/>
          <p:nvPr/>
        </p:nvSpPr>
        <p:spPr>
          <a:xfrm>
            <a:off x="1693697" y="5429264"/>
            <a:ext cx="35719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X</a:t>
            </a:r>
            <a:r>
              <a:rPr lang="fr-FR" sz="1000" baseline="30000" dirty="0" smtClean="0"/>
              <a:t>(0)</a:t>
            </a:r>
            <a:endParaRPr lang="fr-FR" sz="1000" baseline="30000" dirty="0"/>
          </a:p>
        </p:txBody>
      </p:sp>
      <p:sp>
        <p:nvSpPr>
          <p:cNvPr id="201" name="ZoneTexte 200"/>
          <p:cNvSpPr txBox="1"/>
          <p:nvPr/>
        </p:nvSpPr>
        <p:spPr>
          <a:xfrm>
            <a:off x="1479383" y="5429264"/>
            <a:ext cx="35719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X</a:t>
            </a:r>
            <a:r>
              <a:rPr lang="fr-FR" sz="1000" baseline="30000" dirty="0" smtClean="0"/>
              <a:t>(1)</a:t>
            </a:r>
            <a:endParaRPr lang="fr-FR" sz="1000" baseline="30000" dirty="0"/>
          </a:p>
        </p:txBody>
      </p:sp>
      <p:cxnSp>
        <p:nvCxnSpPr>
          <p:cNvPr id="202" name="Connecteur droit 201"/>
          <p:cNvCxnSpPr/>
          <p:nvPr/>
        </p:nvCxnSpPr>
        <p:spPr>
          <a:xfrm rot="5400000">
            <a:off x="978920" y="5143909"/>
            <a:ext cx="429422" cy="1588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03" name="Connecteur droit 202"/>
          <p:cNvCxnSpPr/>
          <p:nvPr/>
        </p:nvCxnSpPr>
        <p:spPr>
          <a:xfrm rot="5400000">
            <a:off x="1408739" y="5142718"/>
            <a:ext cx="428628" cy="1588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04" name="ZoneTexte 203"/>
          <p:cNvSpPr txBox="1"/>
          <p:nvPr/>
        </p:nvSpPr>
        <p:spPr>
          <a:xfrm>
            <a:off x="1050755" y="5429264"/>
            <a:ext cx="35719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X</a:t>
            </a:r>
            <a:r>
              <a:rPr lang="fr-FR" sz="1000" baseline="30000" dirty="0" smtClean="0"/>
              <a:t>(2)</a:t>
            </a:r>
            <a:endParaRPr lang="fr-FR" sz="1000" baseline="30000" dirty="0"/>
          </a:p>
        </p:txBody>
      </p:sp>
      <p:cxnSp>
        <p:nvCxnSpPr>
          <p:cNvPr id="160" name="Connecteur droit 159"/>
          <p:cNvCxnSpPr/>
          <p:nvPr/>
        </p:nvCxnSpPr>
        <p:spPr>
          <a:xfrm rot="5400000">
            <a:off x="4357686" y="2500306"/>
            <a:ext cx="1571636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1" name="Connecteur droit 160"/>
          <p:cNvCxnSpPr/>
          <p:nvPr/>
        </p:nvCxnSpPr>
        <p:spPr>
          <a:xfrm>
            <a:off x="5143504" y="3286124"/>
            <a:ext cx="2357454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2" name="Arc 161"/>
          <p:cNvSpPr/>
          <p:nvPr/>
        </p:nvSpPr>
        <p:spPr>
          <a:xfrm rot="11308381">
            <a:off x="5170759" y="1705198"/>
            <a:ext cx="2620249" cy="1377325"/>
          </a:xfrm>
          <a:prstGeom prst="arc">
            <a:avLst>
              <a:gd name="adj1" fmla="val 15827876"/>
              <a:gd name="adj2" fmla="val 21022823"/>
            </a:avLst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63" name="Connecteur droit 162"/>
          <p:cNvCxnSpPr/>
          <p:nvPr/>
        </p:nvCxnSpPr>
        <p:spPr>
          <a:xfrm rot="5400000" flipH="1" flipV="1">
            <a:off x="5143504" y="1785926"/>
            <a:ext cx="1500198" cy="150019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4" name="Connecteur droit 163"/>
          <p:cNvCxnSpPr/>
          <p:nvPr/>
        </p:nvCxnSpPr>
        <p:spPr>
          <a:xfrm rot="5400000" flipH="1" flipV="1">
            <a:off x="5929322" y="3143248"/>
            <a:ext cx="285752" cy="1588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65" name="Connecteur droit 164"/>
          <p:cNvCxnSpPr/>
          <p:nvPr/>
        </p:nvCxnSpPr>
        <p:spPr>
          <a:xfrm rot="10800000">
            <a:off x="5572132" y="2857496"/>
            <a:ext cx="142876" cy="1588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67" name="Connecteur droit 166"/>
          <p:cNvCxnSpPr/>
          <p:nvPr/>
        </p:nvCxnSpPr>
        <p:spPr>
          <a:xfrm>
            <a:off x="5429256" y="2714620"/>
            <a:ext cx="285752" cy="1588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68" name="Connecteur droit 167"/>
          <p:cNvCxnSpPr/>
          <p:nvPr/>
        </p:nvCxnSpPr>
        <p:spPr>
          <a:xfrm rot="5400000">
            <a:off x="5644364" y="2785264"/>
            <a:ext cx="142876" cy="1588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69" name="Connecteur droit 168"/>
          <p:cNvCxnSpPr/>
          <p:nvPr/>
        </p:nvCxnSpPr>
        <p:spPr>
          <a:xfrm rot="10800000">
            <a:off x="5429256" y="3000372"/>
            <a:ext cx="642942" cy="1588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70" name="Connecteur droit 169"/>
          <p:cNvCxnSpPr/>
          <p:nvPr/>
        </p:nvCxnSpPr>
        <p:spPr>
          <a:xfrm rot="5400000" flipH="1" flipV="1">
            <a:off x="5286380" y="2857496"/>
            <a:ext cx="285752" cy="1588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71" name="ZoneTexte 170"/>
          <p:cNvSpPr txBox="1"/>
          <p:nvPr/>
        </p:nvSpPr>
        <p:spPr>
          <a:xfrm>
            <a:off x="7572396" y="3214686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x</a:t>
            </a:r>
            <a:endParaRPr lang="fr-FR" dirty="0"/>
          </a:p>
        </p:txBody>
      </p:sp>
      <p:sp>
        <p:nvSpPr>
          <p:cNvPr id="172" name="ZoneTexte 171"/>
          <p:cNvSpPr txBox="1"/>
          <p:nvPr/>
        </p:nvSpPr>
        <p:spPr>
          <a:xfrm>
            <a:off x="4857752" y="1571612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Y</a:t>
            </a:r>
            <a:endParaRPr lang="fr-FR" dirty="0"/>
          </a:p>
        </p:txBody>
      </p:sp>
      <p:sp>
        <p:nvSpPr>
          <p:cNvPr id="173" name="ZoneTexte 172"/>
          <p:cNvSpPr txBox="1"/>
          <p:nvPr/>
        </p:nvSpPr>
        <p:spPr>
          <a:xfrm>
            <a:off x="5429256" y="1928802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Y</a:t>
            </a:r>
            <a:r>
              <a:rPr lang="fr-FR" baseline="-25000" dirty="0" smtClean="0"/>
              <a:t>1</a:t>
            </a:r>
            <a:endParaRPr lang="fr-FR" baseline="-25000" dirty="0"/>
          </a:p>
        </p:txBody>
      </p:sp>
      <p:cxnSp>
        <p:nvCxnSpPr>
          <p:cNvPr id="174" name="Connecteur droit avec flèche 173"/>
          <p:cNvCxnSpPr/>
          <p:nvPr/>
        </p:nvCxnSpPr>
        <p:spPr>
          <a:xfrm rot="5400000">
            <a:off x="5286380" y="2357430"/>
            <a:ext cx="214314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5" name="ZoneTexte 174"/>
          <p:cNvSpPr txBox="1"/>
          <p:nvPr/>
        </p:nvSpPr>
        <p:spPr>
          <a:xfrm>
            <a:off x="6715140" y="1785926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Y</a:t>
            </a:r>
            <a:r>
              <a:rPr lang="fr-FR" baseline="-25000" dirty="0" smtClean="0"/>
              <a:t>2</a:t>
            </a:r>
            <a:endParaRPr lang="fr-FR" baseline="-25000" dirty="0"/>
          </a:p>
        </p:txBody>
      </p:sp>
      <p:cxnSp>
        <p:nvCxnSpPr>
          <p:cNvPr id="176" name="Connecteur droit avec flèche 175"/>
          <p:cNvCxnSpPr/>
          <p:nvPr/>
        </p:nvCxnSpPr>
        <p:spPr>
          <a:xfrm rot="10800000">
            <a:off x="6572264" y="1857364"/>
            <a:ext cx="142876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7" name="ZoneTexte 176"/>
          <p:cNvSpPr txBox="1"/>
          <p:nvPr/>
        </p:nvSpPr>
        <p:spPr>
          <a:xfrm>
            <a:off x="6000760" y="3357562"/>
            <a:ext cx="35719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X</a:t>
            </a:r>
            <a:r>
              <a:rPr lang="fr-FR" sz="1000" baseline="30000" dirty="0" smtClean="0"/>
              <a:t>(0)</a:t>
            </a:r>
            <a:endParaRPr lang="fr-FR" sz="1000" baseline="30000" dirty="0"/>
          </a:p>
        </p:txBody>
      </p:sp>
      <p:sp>
        <p:nvSpPr>
          <p:cNvPr id="178" name="ZoneTexte 177"/>
          <p:cNvSpPr txBox="1"/>
          <p:nvPr/>
        </p:nvSpPr>
        <p:spPr>
          <a:xfrm>
            <a:off x="5286380" y="3357562"/>
            <a:ext cx="35719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X</a:t>
            </a:r>
            <a:r>
              <a:rPr lang="fr-FR" sz="1000" baseline="30000" dirty="0" smtClean="0"/>
              <a:t>(1)</a:t>
            </a:r>
            <a:endParaRPr lang="fr-FR" sz="1000" baseline="30000" dirty="0"/>
          </a:p>
        </p:txBody>
      </p:sp>
      <p:cxnSp>
        <p:nvCxnSpPr>
          <p:cNvPr id="179" name="Connecteur droit 178"/>
          <p:cNvCxnSpPr/>
          <p:nvPr/>
        </p:nvCxnSpPr>
        <p:spPr>
          <a:xfrm rot="5400000">
            <a:off x="5286777" y="3142851"/>
            <a:ext cx="285752" cy="794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81" name="ZoneTexte 180"/>
          <p:cNvSpPr txBox="1"/>
          <p:nvPr/>
        </p:nvSpPr>
        <p:spPr>
          <a:xfrm>
            <a:off x="5572132" y="3357562"/>
            <a:ext cx="35719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X</a:t>
            </a:r>
            <a:r>
              <a:rPr lang="fr-FR" sz="1000" baseline="30000" dirty="0" smtClean="0"/>
              <a:t>(2)</a:t>
            </a:r>
            <a:endParaRPr lang="fr-FR" sz="1000" baseline="30000" dirty="0"/>
          </a:p>
        </p:txBody>
      </p:sp>
      <p:cxnSp>
        <p:nvCxnSpPr>
          <p:cNvPr id="239" name="Connecteur droit 238"/>
          <p:cNvCxnSpPr/>
          <p:nvPr/>
        </p:nvCxnSpPr>
        <p:spPr>
          <a:xfrm rot="5400000">
            <a:off x="5501091" y="3071413"/>
            <a:ext cx="428628" cy="794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69" name="Arc 268"/>
          <p:cNvSpPr/>
          <p:nvPr/>
        </p:nvSpPr>
        <p:spPr>
          <a:xfrm rot="7023847">
            <a:off x="4506504" y="2864879"/>
            <a:ext cx="2107332" cy="2105324"/>
          </a:xfrm>
          <a:prstGeom prst="arc">
            <a:avLst>
              <a:gd name="adj1" fmla="val 15827876"/>
              <a:gd name="adj2" fmla="val 20957526"/>
            </a:avLst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71" name="Connecteur droit 270"/>
          <p:cNvCxnSpPr/>
          <p:nvPr/>
        </p:nvCxnSpPr>
        <p:spPr>
          <a:xfrm rot="5400000">
            <a:off x="4122589" y="4716985"/>
            <a:ext cx="1571636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2" name="Connecteur droit 271"/>
          <p:cNvCxnSpPr/>
          <p:nvPr/>
        </p:nvCxnSpPr>
        <p:spPr>
          <a:xfrm>
            <a:off x="4908407" y="5502803"/>
            <a:ext cx="2357454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3" name="Connecteur droit 272"/>
          <p:cNvCxnSpPr/>
          <p:nvPr/>
        </p:nvCxnSpPr>
        <p:spPr>
          <a:xfrm rot="5400000" flipH="1" flipV="1">
            <a:off x="4908407" y="4002605"/>
            <a:ext cx="1500198" cy="150019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4" name="Connecteur droit 273"/>
          <p:cNvCxnSpPr/>
          <p:nvPr/>
        </p:nvCxnSpPr>
        <p:spPr>
          <a:xfrm rot="5400000" flipH="1" flipV="1">
            <a:off x="5930116" y="4999842"/>
            <a:ext cx="1000132" cy="1588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75" name="Connecteur droit 274"/>
          <p:cNvCxnSpPr/>
          <p:nvPr/>
        </p:nvCxnSpPr>
        <p:spPr>
          <a:xfrm>
            <a:off x="5929322" y="4500570"/>
            <a:ext cx="520849" cy="1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76" name="Connecteur droit 275"/>
          <p:cNvCxnSpPr/>
          <p:nvPr/>
        </p:nvCxnSpPr>
        <p:spPr>
          <a:xfrm rot="16200000" flipH="1">
            <a:off x="5761375" y="4668517"/>
            <a:ext cx="355089" cy="19195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77" name="Connecteur droit 276"/>
          <p:cNvCxnSpPr/>
          <p:nvPr/>
        </p:nvCxnSpPr>
        <p:spPr>
          <a:xfrm rot="10800000">
            <a:off x="5572132" y="4857760"/>
            <a:ext cx="357190" cy="1588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78" name="ZoneTexte 277"/>
          <p:cNvSpPr txBox="1"/>
          <p:nvPr/>
        </p:nvSpPr>
        <p:spPr>
          <a:xfrm>
            <a:off x="7337299" y="5431365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x</a:t>
            </a:r>
            <a:endParaRPr lang="fr-FR" dirty="0"/>
          </a:p>
        </p:txBody>
      </p:sp>
      <p:sp>
        <p:nvSpPr>
          <p:cNvPr id="279" name="ZoneTexte 278"/>
          <p:cNvSpPr txBox="1"/>
          <p:nvPr/>
        </p:nvSpPr>
        <p:spPr>
          <a:xfrm>
            <a:off x="4622655" y="3788291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Y</a:t>
            </a:r>
            <a:endParaRPr lang="fr-FR" dirty="0"/>
          </a:p>
        </p:txBody>
      </p:sp>
      <p:sp>
        <p:nvSpPr>
          <p:cNvPr id="280" name="ZoneTexte 279"/>
          <p:cNvSpPr txBox="1"/>
          <p:nvPr/>
        </p:nvSpPr>
        <p:spPr>
          <a:xfrm>
            <a:off x="5143504" y="4214818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Y</a:t>
            </a:r>
            <a:r>
              <a:rPr lang="fr-FR" baseline="-25000" dirty="0" smtClean="0"/>
              <a:t>1</a:t>
            </a:r>
            <a:endParaRPr lang="fr-FR" baseline="-25000" dirty="0"/>
          </a:p>
        </p:txBody>
      </p:sp>
      <p:cxnSp>
        <p:nvCxnSpPr>
          <p:cNvPr id="281" name="Connecteur droit avec flèche 280"/>
          <p:cNvCxnSpPr/>
          <p:nvPr/>
        </p:nvCxnSpPr>
        <p:spPr>
          <a:xfrm rot="5400000">
            <a:off x="5180017" y="4749809"/>
            <a:ext cx="21431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2" name="ZoneTexte 281"/>
          <p:cNvSpPr txBox="1"/>
          <p:nvPr/>
        </p:nvSpPr>
        <p:spPr>
          <a:xfrm>
            <a:off x="6500826" y="3714752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Y</a:t>
            </a:r>
            <a:r>
              <a:rPr lang="fr-FR" baseline="-25000" dirty="0" smtClean="0"/>
              <a:t>2</a:t>
            </a:r>
            <a:endParaRPr lang="fr-FR" baseline="-25000" dirty="0"/>
          </a:p>
        </p:txBody>
      </p:sp>
      <p:cxnSp>
        <p:nvCxnSpPr>
          <p:cNvPr id="283" name="Connecteur droit avec flèche 282"/>
          <p:cNvCxnSpPr/>
          <p:nvPr/>
        </p:nvCxnSpPr>
        <p:spPr>
          <a:xfrm rot="10800000">
            <a:off x="6429388" y="4000504"/>
            <a:ext cx="21431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4" name="ZoneTexte 283"/>
          <p:cNvSpPr txBox="1"/>
          <p:nvPr/>
        </p:nvSpPr>
        <p:spPr>
          <a:xfrm>
            <a:off x="6286512" y="5572140"/>
            <a:ext cx="35719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X</a:t>
            </a:r>
            <a:r>
              <a:rPr lang="fr-FR" sz="1000" baseline="30000" dirty="0" smtClean="0"/>
              <a:t>(0)</a:t>
            </a:r>
            <a:endParaRPr lang="fr-FR" sz="1000" baseline="30000" dirty="0"/>
          </a:p>
        </p:txBody>
      </p:sp>
      <p:sp>
        <p:nvSpPr>
          <p:cNvPr id="285" name="ZoneTexte 284"/>
          <p:cNvSpPr txBox="1"/>
          <p:nvPr/>
        </p:nvSpPr>
        <p:spPr>
          <a:xfrm>
            <a:off x="5857884" y="5572140"/>
            <a:ext cx="35719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X</a:t>
            </a:r>
            <a:r>
              <a:rPr lang="fr-FR" sz="1000" baseline="30000" dirty="0" smtClean="0"/>
              <a:t>(1)</a:t>
            </a:r>
            <a:endParaRPr lang="fr-FR" sz="1000" baseline="30000" dirty="0"/>
          </a:p>
        </p:txBody>
      </p:sp>
      <p:cxnSp>
        <p:nvCxnSpPr>
          <p:cNvPr id="286" name="Connecteur droit 285"/>
          <p:cNvCxnSpPr/>
          <p:nvPr/>
        </p:nvCxnSpPr>
        <p:spPr>
          <a:xfrm rot="5400000">
            <a:off x="5358215" y="5214553"/>
            <a:ext cx="429422" cy="1588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87" name="Connecteur droit 286"/>
          <p:cNvCxnSpPr/>
          <p:nvPr/>
        </p:nvCxnSpPr>
        <p:spPr>
          <a:xfrm rot="5400000">
            <a:off x="5608645" y="5178437"/>
            <a:ext cx="642942" cy="1588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88" name="ZoneTexte 287"/>
          <p:cNvSpPr txBox="1"/>
          <p:nvPr/>
        </p:nvSpPr>
        <p:spPr>
          <a:xfrm>
            <a:off x="5429256" y="5572140"/>
            <a:ext cx="35719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X</a:t>
            </a:r>
            <a:r>
              <a:rPr lang="fr-FR" sz="1000" baseline="30000" dirty="0" smtClean="0"/>
              <a:t>(2)</a:t>
            </a:r>
            <a:endParaRPr lang="fr-FR" sz="1000" baseline="30000" dirty="0"/>
          </a:p>
        </p:txBody>
      </p:sp>
      <p:cxnSp>
        <p:nvCxnSpPr>
          <p:cNvPr id="293" name="Connecteur droit 292"/>
          <p:cNvCxnSpPr/>
          <p:nvPr/>
        </p:nvCxnSpPr>
        <p:spPr>
          <a:xfrm rot="5400000">
            <a:off x="5501488" y="4929198"/>
            <a:ext cx="142082" cy="794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01" name="Rectangle 300"/>
          <p:cNvSpPr/>
          <p:nvPr/>
        </p:nvSpPr>
        <p:spPr>
          <a:xfrm rot="20036120">
            <a:off x="2219446" y="2027515"/>
            <a:ext cx="125547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fr-FR" sz="1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Divergence: </a:t>
            </a:r>
          </a:p>
          <a:p>
            <a:pPr algn="ctr"/>
            <a:r>
              <a:rPr lang="fr-FR" sz="1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pas de solution</a:t>
            </a:r>
            <a:endParaRPr lang="fr-FR" sz="1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02" name="Rectangle 301"/>
          <p:cNvSpPr/>
          <p:nvPr/>
        </p:nvSpPr>
        <p:spPr>
          <a:xfrm rot="20036120">
            <a:off x="1978067" y="4323775"/>
            <a:ext cx="163264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fr-FR" sz="1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Divergence: </a:t>
            </a:r>
          </a:p>
          <a:p>
            <a:pPr algn="ctr"/>
            <a:r>
              <a:rPr lang="fr-FR" sz="1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pas de solution</a:t>
            </a:r>
            <a:endParaRPr lang="fr-FR" sz="1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cxnSp>
        <p:nvCxnSpPr>
          <p:cNvPr id="304" name="Connecteur droit 303"/>
          <p:cNvCxnSpPr/>
          <p:nvPr/>
        </p:nvCxnSpPr>
        <p:spPr>
          <a:xfrm rot="10800000" flipV="1">
            <a:off x="285720" y="3929066"/>
            <a:ext cx="2928958" cy="185738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06" name="Connecteur droit 305"/>
          <p:cNvCxnSpPr/>
          <p:nvPr/>
        </p:nvCxnSpPr>
        <p:spPr>
          <a:xfrm rot="16200000" flipH="1">
            <a:off x="500034" y="3714752"/>
            <a:ext cx="2571768" cy="2286016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07" name="Connecteur droit 306"/>
          <p:cNvCxnSpPr/>
          <p:nvPr/>
        </p:nvCxnSpPr>
        <p:spPr>
          <a:xfrm rot="10800000" flipV="1">
            <a:off x="500034" y="1571612"/>
            <a:ext cx="2786082" cy="1928826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08" name="Connecteur droit 307"/>
          <p:cNvCxnSpPr/>
          <p:nvPr/>
        </p:nvCxnSpPr>
        <p:spPr>
          <a:xfrm rot="16200000" flipH="1">
            <a:off x="750067" y="1535893"/>
            <a:ext cx="2214578" cy="2000264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15" name="Rectangle 314"/>
          <p:cNvSpPr/>
          <p:nvPr/>
        </p:nvSpPr>
        <p:spPr>
          <a:xfrm rot="20036120">
            <a:off x="6668462" y="2181145"/>
            <a:ext cx="128112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fr-FR" sz="1200" b="1" dirty="0" smtClean="0">
                <a:ln/>
              </a:rPr>
              <a:t>Convergence: </a:t>
            </a:r>
          </a:p>
          <a:p>
            <a:pPr algn="ctr"/>
            <a:r>
              <a:rPr lang="fr-FR" sz="1200" b="1" dirty="0" smtClean="0">
                <a:ln/>
              </a:rPr>
              <a:t>Solution possible</a:t>
            </a:r>
            <a:endParaRPr lang="fr-FR" sz="1200" b="1" dirty="0">
              <a:ln/>
            </a:endParaRPr>
          </a:p>
        </p:txBody>
      </p:sp>
      <p:sp>
        <p:nvSpPr>
          <p:cNvPr id="316" name="Rectangle 315"/>
          <p:cNvSpPr/>
          <p:nvPr/>
        </p:nvSpPr>
        <p:spPr>
          <a:xfrm rot="20036120">
            <a:off x="6728940" y="4353866"/>
            <a:ext cx="128112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fr-FR" sz="1200" b="1" dirty="0" smtClean="0">
                <a:ln/>
              </a:rPr>
              <a:t>Convergence: </a:t>
            </a:r>
          </a:p>
          <a:p>
            <a:pPr algn="ctr"/>
            <a:r>
              <a:rPr lang="fr-FR" sz="1200" b="1" dirty="0" smtClean="0">
                <a:ln/>
              </a:rPr>
              <a:t>Solution possible</a:t>
            </a:r>
            <a:endParaRPr lang="fr-FR" sz="1200" b="1" dirty="0">
              <a:ln/>
            </a:endParaRPr>
          </a:p>
        </p:txBody>
      </p:sp>
      <p:cxnSp>
        <p:nvCxnSpPr>
          <p:cNvPr id="318" name="Connecteur droit 317"/>
          <p:cNvCxnSpPr/>
          <p:nvPr/>
        </p:nvCxnSpPr>
        <p:spPr>
          <a:xfrm rot="16200000" flipH="1">
            <a:off x="7286644" y="2786058"/>
            <a:ext cx="285752" cy="285752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20" name="Connecteur droit 319"/>
          <p:cNvCxnSpPr/>
          <p:nvPr/>
        </p:nvCxnSpPr>
        <p:spPr>
          <a:xfrm rot="5400000" flipH="1" flipV="1">
            <a:off x="7429520" y="2285992"/>
            <a:ext cx="928694" cy="642942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21" name="Connecteur droit 320"/>
          <p:cNvCxnSpPr/>
          <p:nvPr/>
        </p:nvCxnSpPr>
        <p:spPr>
          <a:xfrm rot="16200000" flipH="1">
            <a:off x="7358082" y="5143512"/>
            <a:ext cx="285752" cy="285752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22" name="Connecteur droit 321"/>
          <p:cNvCxnSpPr/>
          <p:nvPr/>
        </p:nvCxnSpPr>
        <p:spPr>
          <a:xfrm rot="5400000" flipH="1" flipV="1">
            <a:off x="7500958" y="4643446"/>
            <a:ext cx="928694" cy="642942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323" name="ZoneTexte 322"/>
          <p:cNvSpPr txBox="1"/>
          <p:nvPr/>
        </p:nvSpPr>
        <p:spPr>
          <a:xfrm>
            <a:off x="3143240" y="2500306"/>
            <a:ext cx="642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Fig.1</a:t>
            </a:r>
            <a:endParaRPr lang="fr-FR" dirty="0"/>
          </a:p>
        </p:txBody>
      </p:sp>
      <p:sp>
        <p:nvSpPr>
          <p:cNvPr id="324" name="Ellipse 323"/>
          <p:cNvSpPr/>
          <p:nvPr/>
        </p:nvSpPr>
        <p:spPr>
          <a:xfrm>
            <a:off x="3143240" y="2428868"/>
            <a:ext cx="571504" cy="50006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5" name="ZoneTexte 324"/>
          <p:cNvSpPr txBox="1"/>
          <p:nvPr/>
        </p:nvSpPr>
        <p:spPr>
          <a:xfrm>
            <a:off x="7215206" y="1571612"/>
            <a:ext cx="642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Fig.2</a:t>
            </a:r>
            <a:endParaRPr lang="fr-FR" dirty="0"/>
          </a:p>
        </p:txBody>
      </p:sp>
      <p:sp>
        <p:nvSpPr>
          <p:cNvPr id="326" name="ZoneTexte 325"/>
          <p:cNvSpPr txBox="1"/>
          <p:nvPr/>
        </p:nvSpPr>
        <p:spPr>
          <a:xfrm>
            <a:off x="1571604" y="5857892"/>
            <a:ext cx="642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Fig.3</a:t>
            </a:r>
            <a:endParaRPr lang="fr-FR" dirty="0"/>
          </a:p>
        </p:txBody>
      </p:sp>
      <p:sp>
        <p:nvSpPr>
          <p:cNvPr id="327" name="ZoneTexte 326"/>
          <p:cNvSpPr txBox="1"/>
          <p:nvPr/>
        </p:nvSpPr>
        <p:spPr>
          <a:xfrm>
            <a:off x="6072198" y="5857892"/>
            <a:ext cx="642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Fig.4</a:t>
            </a:r>
            <a:endParaRPr lang="fr-FR" dirty="0"/>
          </a:p>
        </p:txBody>
      </p:sp>
      <p:sp>
        <p:nvSpPr>
          <p:cNvPr id="328" name="Ellipse 327"/>
          <p:cNvSpPr/>
          <p:nvPr/>
        </p:nvSpPr>
        <p:spPr>
          <a:xfrm>
            <a:off x="7215206" y="1500174"/>
            <a:ext cx="571504" cy="50006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9" name="Ellipse 328"/>
          <p:cNvSpPr/>
          <p:nvPr/>
        </p:nvSpPr>
        <p:spPr>
          <a:xfrm>
            <a:off x="1571604" y="5786454"/>
            <a:ext cx="571504" cy="50006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30" name="Ellipse 329"/>
          <p:cNvSpPr/>
          <p:nvPr/>
        </p:nvSpPr>
        <p:spPr>
          <a:xfrm>
            <a:off x="6072198" y="5786454"/>
            <a:ext cx="571504" cy="50006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8" dur="80"/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9" dur="80"/>
                                        <p:tgtEl>
                                          <p:spTgt spid="3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0" dur="80"/>
                                        <p:tgtEl>
                                          <p:spTgt spid="3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5" dur="500" fill="hold"/>
                                        <p:tgtEl>
                                          <p:spTgt spid="3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3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3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3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5" dur="500"/>
                                        <p:tgtEl>
                                          <p:spTgt spid="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8" dur="500"/>
                                        <p:tgtEl>
                                          <p:spTgt spid="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3" dur="10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4" dur="10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9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0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5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6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1" dur="5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2" dur="5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7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8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3" dur="5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4" dur="5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9" dur="5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0" dur="5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5" dur="20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0" dur="5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1" dur="5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6" dur="5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7" dur="5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2" dur="5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3" dur="5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>
                      <p:stCondLst>
                        <p:cond delay="indefinite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8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9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4" dur="5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5" dur="5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>
                      <p:stCondLst>
                        <p:cond delay="indefinite"/>
                      </p:stCondLst>
                      <p:childTnLst>
                        <p:par>
                          <p:cTn id="247" fill="hold">
                            <p:stCondLst>
                              <p:cond delay="0"/>
                            </p:stCondLst>
                            <p:childTnLst>
                              <p:par>
                                <p:cTn id="248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0" dur="5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1" dur="5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2" fill="hold">
                      <p:stCondLst>
                        <p:cond delay="indefinite"/>
                      </p:stCondLst>
                      <p:childTnLst>
                        <p:par>
                          <p:cTn id="253" fill="hold">
                            <p:stCondLst>
                              <p:cond delay="0"/>
                            </p:stCondLst>
                            <p:childTnLst>
                              <p:par>
                                <p:cTn id="2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6" dur="5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7" dur="5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8" fill="hold">
                      <p:stCondLst>
                        <p:cond delay="indefinite"/>
                      </p:stCondLst>
                      <p:childTnLst>
                        <p:par>
                          <p:cTn id="259" fill="hold">
                            <p:stCondLst>
                              <p:cond delay="0"/>
                            </p:stCondLst>
                            <p:childTnLst>
                              <p:par>
                                <p:cTn id="26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2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3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4" fill="hold">
                      <p:stCondLst>
                        <p:cond delay="indefinite"/>
                      </p:stCondLst>
                      <p:childTnLst>
                        <p:par>
                          <p:cTn id="265" fill="hold">
                            <p:stCondLst>
                              <p:cond delay="0"/>
                            </p:stCondLst>
                            <p:childTnLst>
                              <p:par>
                                <p:cTn id="26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8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9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0" fill="hold">
                      <p:stCondLst>
                        <p:cond delay="indefinite"/>
                      </p:stCondLst>
                      <p:childTnLst>
                        <p:par>
                          <p:cTn id="271" fill="hold">
                            <p:stCondLst>
                              <p:cond delay="0"/>
                            </p:stCondLst>
                            <p:childTnLst>
                              <p:par>
                                <p:cTn id="272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4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5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6" fill="hold">
                      <p:stCondLst>
                        <p:cond delay="indefinite"/>
                      </p:stCondLst>
                      <p:childTnLst>
                        <p:par>
                          <p:cTn id="277" fill="hold">
                            <p:stCondLst>
                              <p:cond delay="0"/>
                            </p:stCondLst>
                            <p:childTnLst>
                              <p:par>
                                <p:cTn id="278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0" dur="500" fill="hold"/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1" dur="500" fill="hold"/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2" fill="hold">
                      <p:stCondLst>
                        <p:cond delay="indefinite"/>
                      </p:stCondLst>
                      <p:childTnLst>
                        <p:par>
                          <p:cTn id="283" fill="hold">
                            <p:stCondLst>
                              <p:cond delay="0"/>
                            </p:stCondLst>
                            <p:childTnLst>
                              <p:par>
                                <p:cTn id="28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6" dur="5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7" dur="5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8" fill="hold">
                      <p:stCondLst>
                        <p:cond delay="indefinite"/>
                      </p:stCondLst>
                      <p:childTnLst>
                        <p:par>
                          <p:cTn id="289" fill="hold">
                            <p:stCondLst>
                              <p:cond delay="0"/>
                            </p:stCondLst>
                            <p:childTnLst>
                              <p:par>
                                <p:cTn id="29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2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3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4" fill="hold">
                      <p:stCondLst>
                        <p:cond delay="indefinite"/>
                      </p:stCondLst>
                      <p:childTnLst>
                        <p:par>
                          <p:cTn id="295" fill="hold">
                            <p:stCondLst>
                              <p:cond delay="0"/>
                            </p:stCondLst>
                            <p:childTnLst>
                              <p:par>
                                <p:cTn id="29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8" dur="80"/>
                                        <p:tgtEl>
                                          <p:spTgt spid="3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9" dur="80"/>
                                        <p:tgtEl>
                                          <p:spTgt spid="3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0" dur="80"/>
                                        <p:tgtEl>
                                          <p:spTgt spid="3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1" fill="hold">
                      <p:stCondLst>
                        <p:cond delay="indefinite"/>
                      </p:stCondLst>
                      <p:childTnLst>
                        <p:par>
                          <p:cTn id="302" fill="hold">
                            <p:stCondLst>
                              <p:cond delay="0"/>
                            </p:stCondLst>
                            <p:childTnLst>
                              <p:par>
                                <p:cTn id="30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5" dur="500" fill="hold"/>
                                        <p:tgtEl>
                                          <p:spTgt spid="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6" dur="500" fill="hold"/>
                                        <p:tgtEl>
                                          <p:spTgt spid="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9" dur="500" fill="hold"/>
                                        <p:tgtEl>
                                          <p:spTgt spid="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0" dur="500" fill="hold"/>
                                        <p:tgtEl>
                                          <p:spTgt spid="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1" fill="hold">
                      <p:stCondLst>
                        <p:cond delay="indefinite"/>
                      </p:stCondLst>
                      <p:childTnLst>
                        <p:par>
                          <p:cTn id="312" fill="hold">
                            <p:stCondLst>
                              <p:cond delay="0"/>
                            </p:stCondLst>
                            <p:childTnLst>
                              <p:par>
                                <p:cTn id="3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5" dur="500"/>
                                        <p:tgtEl>
                                          <p:spTgt spid="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8" dur="500"/>
                                        <p:tgtEl>
                                          <p:spTgt spid="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9" fill="hold">
                      <p:stCondLst>
                        <p:cond delay="indefinite"/>
                      </p:stCondLst>
                      <p:childTnLst>
                        <p:par>
                          <p:cTn id="320" fill="hold">
                            <p:stCondLst>
                              <p:cond delay="0"/>
                            </p:stCondLst>
                            <p:childTnLst>
                              <p:par>
                                <p:cTn id="3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3" dur="5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4" dur="5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5" fill="hold">
                      <p:stCondLst>
                        <p:cond delay="indefinite"/>
                      </p:stCondLst>
                      <p:childTnLst>
                        <p:par>
                          <p:cTn id="326" fill="hold">
                            <p:stCondLst>
                              <p:cond delay="0"/>
                            </p:stCondLst>
                            <p:childTnLst>
                              <p:par>
                                <p:cTn id="3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9" dur="500" fill="hold"/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0" dur="500" fill="hold"/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1" fill="hold">
                      <p:stCondLst>
                        <p:cond delay="indefinite"/>
                      </p:stCondLst>
                      <p:childTnLst>
                        <p:par>
                          <p:cTn id="332" fill="hold">
                            <p:stCondLst>
                              <p:cond delay="0"/>
                            </p:stCondLst>
                            <p:childTnLst>
                              <p:par>
                                <p:cTn id="3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5" dur="50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6" dur="50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7" fill="hold">
                      <p:stCondLst>
                        <p:cond delay="indefinite"/>
                      </p:stCondLst>
                      <p:childTnLst>
                        <p:par>
                          <p:cTn id="338" fill="hold">
                            <p:stCondLst>
                              <p:cond delay="0"/>
                            </p:stCondLst>
                            <p:childTnLst>
                              <p:par>
                                <p:cTn id="3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1" dur="5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2" dur="5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3" fill="hold">
                      <p:stCondLst>
                        <p:cond delay="indefinite"/>
                      </p:stCondLst>
                      <p:childTnLst>
                        <p:par>
                          <p:cTn id="344" fill="hold">
                            <p:stCondLst>
                              <p:cond delay="0"/>
                            </p:stCondLst>
                            <p:childTnLst>
                              <p:par>
                                <p:cTn id="3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7" dur="50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8" dur="50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9" fill="hold">
                      <p:stCondLst>
                        <p:cond delay="indefinite"/>
                      </p:stCondLst>
                      <p:childTnLst>
                        <p:par>
                          <p:cTn id="350" fill="hold">
                            <p:stCondLst>
                              <p:cond delay="0"/>
                            </p:stCondLst>
                            <p:childTnLst>
                              <p:par>
                                <p:cTn id="3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3" dur="500" fill="hold"/>
                                        <p:tgtEl>
                                          <p:spTgt spid="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4" dur="500" fill="hold"/>
                                        <p:tgtEl>
                                          <p:spTgt spid="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5" fill="hold">
                      <p:stCondLst>
                        <p:cond delay="indefinite"/>
                      </p:stCondLst>
                      <p:childTnLst>
                        <p:par>
                          <p:cTn id="356" fill="hold">
                            <p:stCondLst>
                              <p:cond delay="0"/>
                            </p:stCondLst>
                            <p:childTnLst>
                              <p:par>
                                <p:cTn id="3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9" dur="500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0" dur="500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1" fill="hold">
                      <p:stCondLst>
                        <p:cond delay="indefinite"/>
                      </p:stCondLst>
                      <p:childTnLst>
                        <p:par>
                          <p:cTn id="362" fill="hold">
                            <p:stCondLst>
                              <p:cond delay="0"/>
                            </p:stCondLst>
                            <p:childTnLst>
                              <p:par>
                                <p:cTn id="36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5" dur="20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6" dur="20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7" dur="20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8" dur="20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9" fill="hold">
                      <p:stCondLst>
                        <p:cond delay="indefinite"/>
                      </p:stCondLst>
                      <p:childTnLst>
                        <p:par>
                          <p:cTn id="370" fill="hold">
                            <p:stCondLst>
                              <p:cond delay="0"/>
                            </p:stCondLst>
                            <p:childTnLst>
                              <p:par>
                                <p:cTn id="3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3" dur="5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4" dur="5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5" fill="hold">
                      <p:stCondLst>
                        <p:cond delay="indefinite"/>
                      </p:stCondLst>
                      <p:childTnLst>
                        <p:par>
                          <p:cTn id="376" fill="hold">
                            <p:stCondLst>
                              <p:cond delay="0"/>
                            </p:stCondLst>
                            <p:childTnLst>
                              <p:par>
                                <p:cTn id="3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9" dur="5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0" dur="5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1" fill="hold">
                      <p:stCondLst>
                        <p:cond delay="indefinite"/>
                      </p:stCondLst>
                      <p:childTnLst>
                        <p:par>
                          <p:cTn id="382" fill="hold">
                            <p:stCondLst>
                              <p:cond delay="0"/>
                            </p:stCondLst>
                            <p:childTnLst>
                              <p:par>
                                <p:cTn id="3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5" dur="5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6" dur="5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7" fill="hold">
                      <p:stCondLst>
                        <p:cond delay="indefinite"/>
                      </p:stCondLst>
                      <p:childTnLst>
                        <p:par>
                          <p:cTn id="388" fill="hold">
                            <p:stCondLst>
                              <p:cond delay="0"/>
                            </p:stCondLst>
                            <p:childTnLst>
                              <p:par>
                                <p:cTn id="38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1" dur="50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2" dur="50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3" fill="hold">
                      <p:stCondLst>
                        <p:cond delay="indefinite"/>
                      </p:stCondLst>
                      <p:childTnLst>
                        <p:par>
                          <p:cTn id="394" fill="hold">
                            <p:stCondLst>
                              <p:cond delay="0"/>
                            </p:stCondLst>
                            <p:childTnLst>
                              <p:par>
                                <p:cTn id="39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7" dur="50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8" dur="50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9" fill="hold">
                      <p:stCondLst>
                        <p:cond delay="indefinite"/>
                      </p:stCondLst>
                      <p:childTnLst>
                        <p:par>
                          <p:cTn id="400" fill="hold">
                            <p:stCondLst>
                              <p:cond delay="0"/>
                            </p:stCondLst>
                            <p:childTnLst>
                              <p:par>
                                <p:cTn id="40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3" dur="500" fill="hold"/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4" dur="500" fill="hold"/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5" fill="hold">
                      <p:stCondLst>
                        <p:cond delay="indefinite"/>
                      </p:stCondLst>
                      <p:childTnLst>
                        <p:par>
                          <p:cTn id="406" fill="hold">
                            <p:stCondLst>
                              <p:cond delay="0"/>
                            </p:stCondLst>
                            <p:childTnLst>
                              <p:par>
                                <p:cTn id="40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9" dur="5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0" dur="5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1" fill="hold">
                      <p:stCondLst>
                        <p:cond delay="indefinite"/>
                      </p:stCondLst>
                      <p:childTnLst>
                        <p:par>
                          <p:cTn id="412" fill="hold">
                            <p:stCondLst>
                              <p:cond delay="0"/>
                            </p:stCondLst>
                            <p:childTnLst>
                              <p:par>
                                <p:cTn id="4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5" dur="5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6" dur="5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7" fill="hold">
                      <p:stCondLst>
                        <p:cond delay="indefinite"/>
                      </p:stCondLst>
                      <p:childTnLst>
                        <p:par>
                          <p:cTn id="418" fill="hold">
                            <p:stCondLst>
                              <p:cond delay="0"/>
                            </p:stCondLst>
                            <p:childTnLst>
                              <p:par>
                                <p:cTn id="41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1" dur="500" fill="hold"/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2" dur="500" fill="hold"/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3" fill="hold">
                      <p:stCondLst>
                        <p:cond delay="indefinite"/>
                      </p:stCondLst>
                      <p:childTnLst>
                        <p:par>
                          <p:cTn id="424" fill="hold">
                            <p:stCondLst>
                              <p:cond delay="0"/>
                            </p:stCondLst>
                            <p:childTnLst>
                              <p:par>
                                <p:cTn id="42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7" dur="50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8" dur="50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9" fill="hold">
                      <p:stCondLst>
                        <p:cond delay="indefinite"/>
                      </p:stCondLst>
                      <p:childTnLst>
                        <p:par>
                          <p:cTn id="430" fill="hold">
                            <p:stCondLst>
                              <p:cond delay="0"/>
                            </p:stCondLst>
                            <p:childTnLst>
                              <p:par>
                                <p:cTn id="4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3" dur="50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4" dur="50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5" fill="hold">
                      <p:stCondLst>
                        <p:cond delay="indefinite"/>
                      </p:stCondLst>
                      <p:childTnLst>
                        <p:par>
                          <p:cTn id="436" fill="hold">
                            <p:stCondLst>
                              <p:cond delay="0"/>
                            </p:stCondLst>
                            <p:childTnLst>
                              <p:par>
                                <p:cTn id="43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9" dur="80"/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0" dur="80"/>
                                        <p:tgtEl>
                                          <p:spTgt spid="3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1" dur="80"/>
                                        <p:tgtEl>
                                          <p:spTgt spid="3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2" fill="hold">
                      <p:stCondLst>
                        <p:cond delay="indefinite"/>
                      </p:stCondLst>
                      <p:childTnLst>
                        <p:par>
                          <p:cTn id="443" fill="hold">
                            <p:stCondLst>
                              <p:cond delay="0"/>
                            </p:stCondLst>
                            <p:childTnLst>
                              <p:par>
                                <p:cTn id="4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6" dur="500" fill="hold"/>
                                        <p:tgtEl>
                                          <p:spTgt spid="3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7" dur="500" fill="hold"/>
                                        <p:tgtEl>
                                          <p:spTgt spid="3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0" dur="500" fill="hold"/>
                                        <p:tgtEl>
                                          <p:spTgt spid="3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1" dur="500" fill="hold"/>
                                        <p:tgtEl>
                                          <p:spTgt spid="3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2" fill="hold">
                      <p:stCondLst>
                        <p:cond delay="indefinite"/>
                      </p:stCondLst>
                      <p:childTnLst>
                        <p:par>
                          <p:cTn id="453" fill="hold">
                            <p:stCondLst>
                              <p:cond delay="0"/>
                            </p:stCondLst>
                            <p:childTnLst>
                              <p:par>
                                <p:cTn id="45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6" dur="500"/>
                                        <p:tgtEl>
                                          <p:spTgt spid="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9" dur="500"/>
                                        <p:tgtEl>
                                          <p:spTgt spid="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0" fill="hold">
                      <p:stCondLst>
                        <p:cond delay="indefinite"/>
                      </p:stCondLst>
                      <p:childTnLst>
                        <p:par>
                          <p:cTn id="461" fill="hold">
                            <p:stCondLst>
                              <p:cond delay="0"/>
                            </p:stCondLst>
                            <p:childTnLst>
                              <p:par>
                                <p:cTn id="46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4" dur="500" fill="hold"/>
                                        <p:tgtEl>
                                          <p:spTgt spid="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5" dur="500" fill="hold"/>
                                        <p:tgtEl>
                                          <p:spTgt spid="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6" fill="hold">
                      <p:stCondLst>
                        <p:cond delay="indefinite"/>
                      </p:stCondLst>
                      <p:childTnLst>
                        <p:par>
                          <p:cTn id="467" fill="hold">
                            <p:stCondLst>
                              <p:cond delay="0"/>
                            </p:stCondLst>
                            <p:childTnLst>
                              <p:par>
                                <p:cTn id="4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0" dur="500" fill="hold"/>
                                        <p:tgtEl>
                                          <p:spTgt spid="2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1" dur="500" fill="hold"/>
                                        <p:tgtEl>
                                          <p:spTgt spid="2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2" fill="hold">
                      <p:stCondLst>
                        <p:cond delay="indefinite"/>
                      </p:stCondLst>
                      <p:childTnLst>
                        <p:par>
                          <p:cTn id="473" fill="hold">
                            <p:stCondLst>
                              <p:cond delay="0"/>
                            </p:stCondLst>
                            <p:childTnLst>
                              <p:par>
                                <p:cTn id="47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6" dur="500" fill="hold"/>
                                        <p:tgtEl>
                                          <p:spTgt spid="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7" dur="500" fill="hold"/>
                                        <p:tgtEl>
                                          <p:spTgt spid="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8" fill="hold">
                      <p:stCondLst>
                        <p:cond delay="indefinite"/>
                      </p:stCondLst>
                      <p:childTnLst>
                        <p:par>
                          <p:cTn id="479" fill="hold">
                            <p:stCondLst>
                              <p:cond delay="0"/>
                            </p:stCondLst>
                            <p:childTnLst>
                              <p:par>
                                <p:cTn id="48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2" dur="500" fill="hold"/>
                                        <p:tgtEl>
                                          <p:spTgt spid="2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3" dur="500" fill="hold"/>
                                        <p:tgtEl>
                                          <p:spTgt spid="2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4" fill="hold">
                      <p:stCondLst>
                        <p:cond delay="indefinite"/>
                      </p:stCondLst>
                      <p:childTnLst>
                        <p:par>
                          <p:cTn id="485" fill="hold">
                            <p:stCondLst>
                              <p:cond delay="0"/>
                            </p:stCondLst>
                            <p:childTnLst>
                              <p:par>
                                <p:cTn id="48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8" dur="500" fill="hold"/>
                                        <p:tgtEl>
                                          <p:spTgt spid="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9" dur="500" fill="hold"/>
                                        <p:tgtEl>
                                          <p:spTgt spid="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0" fill="hold">
                      <p:stCondLst>
                        <p:cond delay="indefinite"/>
                      </p:stCondLst>
                      <p:childTnLst>
                        <p:par>
                          <p:cTn id="491" fill="hold">
                            <p:stCondLst>
                              <p:cond delay="0"/>
                            </p:stCondLst>
                            <p:childTnLst>
                              <p:par>
                                <p:cTn id="49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4" dur="500" fill="hold"/>
                                        <p:tgtEl>
                                          <p:spTgt spid="2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5" dur="500" fill="hold"/>
                                        <p:tgtEl>
                                          <p:spTgt spid="2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6" fill="hold">
                      <p:stCondLst>
                        <p:cond delay="indefinite"/>
                      </p:stCondLst>
                      <p:childTnLst>
                        <p:par>
                          <p:cTn id="497" fill="hold">
                            <p:stCondLst>
                              <p:cond delay="0"/>
                            </p:stCondLst>
                            <p:childTnLst>
                              <p:par>
                                <p:cTn id="49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0" dur="500" fill="hold"/>
                                        <p:tgtEl>
                                          <p:spTgt spid="2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1" dur="500" fill="hold"/>
                                        <p:tgtEl>
                                          <p:spTgt spid="2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2" fill="hold">
                      <p:stCondLst>
                        <p:cond delay="indefinite"/>
                      </p:stCondLst>
                      <p:childTnLst>
                        <p:par>
                          <p:cTn id="503" fill="hold">
                            <p:stCondLst>
                              <p:cond delay="0"/>
                            </p:stCondLst>
                            <p:childTnLst>
                              <p:par>
                                <p:cTn id="504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6" dur="2000"/>
                                        <p:tgtEl>
                                          <p:spTgt spid="2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7" dur="2000" fill="hold"/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8" dur="2000" fill="hold"/>
                                        <p:tgtEl>
                                          <p:spTgt spid="2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9" dur="2000" fill="hold"/>
                                        <p:tgtEl>
                                          <p:spTgt spid="2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0" fill="hold">
                      <p:stCondLst>
                        <p:cond delay="indefinite"/>
                      </p:stCondLst>
                      <p:childTnLst>
                        <p:par>
                          <p:cTn id="511" fill="hold">
                            <p:stCondLst>
                              <p:cond delay="0"/>
                            </p:stCondLst>
                            <p:childTnLst>
                              <p:par>
                                <p:cTn id="5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4" dur="500" fill="hold"/>
                                        <p:tgtEl>
                                          <p:spTgt spid="2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5" dur="500" fill="hold"/>
                                        <p:tgtEl>
                                          <p:spTgt spid="2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6" fill="hold">
                      <p:stCondLst>
                        <p:cond delay="indefinite"/>
                      </p:stCondLst>
                      <p:childTnLst>
                        <p:par>
                          <p:cTn id="517" fill="hold">
                            <p:stCondLst>
                              <p:cond delay="0"/>
                            </p:stCondLst>
                            <p:childTnLst>
                              <p:par>
                                <p:cTn id="518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0" dur="500" fill="hold"/>
                                        <p:tgtEl>
                                          <p:spTgt spid="2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1" dur="500" fill="hold"/>
                                        <p:tgtEl>
                                          <p:spTgt spid="2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2" fill="hold">
                      <p:stCondLst>
                        <p:cond delay="indefinite"/>
                      </p:stCondLst>
                      <p:childTnLst>
                        <p:par>
                          <p:cTn id="523" fill="hold">
                            <p:stCondLst>
                              <p:cond delay="0"/>
                            </p:stCondLst>
                            <p:childTnLst>
                              <p:par>
                                <p:cTn id="5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6" dur="500" fill="hold"/>
                                        <p:tgtEl>
                                          <p:spTgt spid="2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7" dur="500" fill="hold"/>
                                        <p:tgtEl>
                                          <p:spTgt spid="2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8" fill="hold">
                      <p:stCondLst>
                        <p:cond delay="indefinite"/>
                      </p:stCondLst>
                      <p:childTnLst>
                        <p:par>
                          <p:cTn id="529" fill="hold">
                            <p:stCondLst>
                              <p:cond delay="0"/>
                            </p:stCondLst>
                            <p:childTnLst>
                              <p:par>
                                <p:cTn id="5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2" dur="500" fill="hold"/>
                                        <p:tgtEl>
                                          <p:spTgt spid="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3" dur="500" fill="hold"/>
                                        <p:tgtEl>
                                          <p:spTgt spid="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4" fill="hold">
                      <p:stCondLst>
                        <p:cond delay="indefinite"/>
                      </p:stCondLst>
                      <p:childTnLst>
                        <p:par>
                          <p:cTn id="535" fill="hold">
                            <p:stCondLst>
                              <p:cond delay="0"/>
                            </p:stCondLst>
                            <p:childTnLst>
                              <p:par>
                                <p:cTn id="53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8" dur="500" fill="hold"/>
                                        <p:tgtEl>
                                          <p:spTgt spid="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9" dur="500" fill="hold"/>
                                        <p:tgtEl>
                                          <p:spTgt spid="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0" fill="hold">
                      <p:stCondLst>
                        <p:cond delay="indefinite"/>
                      </p:stCondLst>
                      <p:childTnLst>
                        <p:par>
                          <p:cTn id="541" fill="hold">
                            <p:stCondLst>
                              <p:cond delay="0"/>
                            </p:stCondLst>
                            <p:childTnLst>
                              <p:par>
                                <p:cTn id="542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4" dur="500" fill="hold"/>
                                        <p:tgtEl>
                                          <p:spTgt spid="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5" dur="500" fill="hold"/>
                                        <p:tgtEl>
                                          <p:spTgt spid="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6" fill="hold">
                      <p:stCondLst>
                        <p:cond delay="indefinite"/>
                      </p:stCondLst>
                      <p:childTnLst>
                        <p:par>
                          <p:cTn id="547" fill="hold">
                            <p:stCondLst>
                              <p:cond delay="0"/>
                            </p:stCondLst>
                            <p:childTnLst>
                              <p:par>
                                <p:cTn id="548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0" dur="500" fill="hold"/>
                                        <p:tgtEl>
                                          <p:spTgt spid="2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1" dur="500" fill="hold"/>
                                        <p:tgtEl>
                                          <p:spTgt spid="2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2" fill="hold">
                      <p:stCondLst>
                        <p:cond delay="indefinite"/>
                      </p:stCondLst>
                      <p:childTnLst>
                        <p:par>
                          <p:cTn id="553" fill="hold">
                            <p:stCondLst>
                              <p:cond delay="0"/>
                            </p:stCondLst>
                            <p:childTnLst>
                              <p:par>
                                <p:cTn id="5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6" dur="500" fill="hold"/>
                                        <p:tgtEl>
                                          <p:spTgt spid="2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7" dur="500" fill="hold"/>
                                        <p:tgtEl>
                                          <p:spTgt spid="2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8" fill="hold">
                      <p:stCondLst>
                        <p:cond delay="indefinite"/>
                      </p:stCondLst>
                      <p:childTnLst>
                        <p:par>
                          <p:cTn id="559" fill="hold">
                            <p:stCondLst>
                              <p:cond delay="0"/>
                            </p:stCondLst>
                            <p:childTnLst>
                              <p:par>
                                <p:cTn id="56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2" dur="500" fill="hold"/>
                                        <p:tgtEl>
                                          <p:spTgt spid="2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3" dur="500" fill="hold"/>
                                        <p:tgtEl>
                                          <p:spTgt spid="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4" fill="hold">
                      <p:stCondLst>
                        <p:cond delay="indefinite"/>
                      </p:stCondLst>
                      <p:childTnLst>
                        <p:par>
                          <p:cTn id="565" fill="hold">
                            <p:stCondLst>
                              <p:cond delay="0"/>
                            </p:stCondLst>
                            <p:childTnLst>
                              <p:par>
                                <p:cTn id="566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8" dur="500" fill="hold"/>
                                        <p:tgtEl>
                                          <p:spTgt spid="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9" dur="500" fill="hold"/>
                                        <p:tgtEl>
                                          <p:spTgt spid="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0" fill="hold">
                      <p:stCondLst>
                        <p:cond delay="indefinite"/>
                      </p:stCondLst>
                      <p:childTnLst>
                        <p:par>
                          <p:cTn id="571" fill="hold">
                            <p:stCondLst>
                              <p:cond delay="0"/>
                            </p:stCondLst>
                            <p:childTnLst>
                              <p:par>
                                <p:cTn id="572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4" dur="500" fill="hold"/>
                                        <p:tgtEl>
                                          <p:spTgt spid="2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5" dur="500" fill="hold"/>
                                        <p:tgtEl>
                                          <p:spTgt spid="2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6" fill="hold">
                      <p:stCondLst>
                        <p:cond delay="indefinite"/>
                      </p:stCondLst>
                      <p:childTnLst>
                        <p:par>
                          <p:cTn id="577" fill="hold">
                            <p:stCondLst>
                              <p:cond delay="0"/>
                            </p:stCondLst>
                            <p:childTnLst>
                              <p:par>
                                <p:cTn id="57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0" dur="500" fill="hold"/>
                                        <p:tgtEl>
                                          <p:spTgt spid="2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1" dur="500" fill="hold"/>
                                        <p:tgtEl>
                                          <p:spTgt spid="2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2" fill="hold">
                      <p:stCondLst>
                        <p:cond delay="indefinite"/>
                      </p:stCondLst>
                      <p:childTnLst>
                        <p:par>
                          <p:cTn id="583" fill="hold">
                            <p:stCondLst>
                              <p:cond delay="0"/>
                            </p:stCondLst>
                            <p:childTnLst>
                              <p:par>
                                <p:cTn id="58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86" dur="80"/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87" dur="80"/>
                                        <p:tgtEl>
                                          <p:spTgt spid="3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8" dur="80"/>
                                        <p:tgtEl>
                                          <p:spTgt spid="3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9" fill="hold">
                      <p:stCondLst>
                        <p:cond delay="indefinite"/>
                      </p:stCondLst>
                      <p:childTnLst>
                        <p:par>
                          <p:cTn id="590" fill="hold">
                            <p:stCondLst>
                              <p:cond delay="0"/>
                            </p:stCondLst>
                            <p:childTnLst>
                              <p:par>
                                <p:cTn id="59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3" dur="500" fill="hold"/>
                                        <p:tgtEl>
                                          <p:spTgt spid="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4" dur="500" fill="hold"/>
                                        <p:tgtEl>
                                          <p:spTgt spid="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7" dur="500" fill="hold"/>
                                        <p:tgtEl>
                                          <p:spTgt spid="3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8" dur="500" fill="hold"/>
                                        <p:tgtEl>
                                          <p:spTgt spid="3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9" fill="hold">
                      <p:stCondLst>
                        <p:cond delay="indefinite"/>
                      </p:stCondLst>
                      <p:childTnLst>
                        <p:par>
                          <p:cTn id="600" fill="hold">
                            <p:stCondLst>
                              <p:cond delay="0"/>
                            </p:stCondLst>
                            <p:childTnLst>
                              <p:par>
                                <p:cTn id="60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3" dur="500"/>
                                        <p:tgtEl>
                                          <p:spTgt spid="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6" dur="500"/>
                                        <p:tgtEl>
                                          <p:spTgt spid="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animBg="1"/>
      <p:bldP spid="50" grpId="0"/>
      <p:bldP spid="51" grpId="0"/>
      <p:bldP spid="52" grpId="0"/>
      <p:bldP spid="55" grpId="0"/>
      <p:bldP spid="58" grpId="0"/>
      <p:bldP spid="59" grpId="0"/>
      <p:bldP spid="64" grpId="0"/>
      <p:bldP spid="185" grpId="0" animBg="1"/>
      <p:bldP spid="194" grpId="0"/>
      <p:bldP spid="195" grpId="0"/>
      <p:bldP spid="196" grpId="0"/>
      <p:bldP spid="198" grpId="0"/>
      <p:bldP spid="200" grpId="0"/>
      <p:bldP spid="201" grpId="0"/>
      <p:bldP spid="204" grpId="0"/>
      <p:bldP spid="162" grpId="0" animBg="1"/>
      <p:bldP spid="171" grpId="0"/>
      <p:bldP spid="172" grpId="0"/>
      <p:bldP spid="173" grpId="0"/>
      <p:bldP spid="175" grpId="0"/>
      <p:bldP spid="177" grpId="0"/>
      <p:bldP spid="178" grpId="0"/>
      <p:bldP spid="181" grpId="0"/>
      <p:bldP spid="269" grpId="0" animBg="1"/>
      <p:bldP spid="278" grpId="0"/>
      <p:bldP spid="279" grpId="0"/>
      <p:bldP spid="280" grpId="0"/>
      <p:bldP spid="282" grpId="0"/>
      <p:bldP spid="284" grpId="0"/>
      <p:bldP spid="285" grpId="0"/>
      <p:bldP spid="288" grpId="0"/>
      <p:bldP spid="301" grpId="0"/>
      <p:bldP spid="302" grpId="0"/>
      <p:bldP spid="315" grpId="0"/>
      <p:bldP spid="316" grpId="0"/>
      <p:bldP spid="323" grpId="0"/>
      <p:bldP spid="324" grpId="0" animBg="1"/>
      <p:bldP spid="325" grpId="0"/>
      <p:bldP spid="326" grpId="0"/>
      <p:bldP spid="327" grpId="0"/>
      <p:bldP spid="328" grpId="0" animBg="1"/>
      <p:bldP spid="329" grpId="0" animBg="1"/>
      <p:bldP spid="33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14282" y="0"/>
            <a:ext cx="878687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Dans les cas représentés par les figures 2 et 4, le procédé itératif génère une suite de pseudo-solutions, (x</a:t>
            </a:r>
            <a:r>
              <a:rPr lang="fr-FR" baseline="30000" dirty="0" smtClean="0"/>
              <a:t>(1)</a:t>
            </a:r>
            <a:r>
              <a:rPr lang="fr-FR" dirty="0" smtClean="0"/>
              <a:t>, x</a:t>
            </a:r>
            <a:r>
              <a:rPr lang="fr-FR" baseline="30000" dirty="0" smtClean="0"/>
              <a:t>(2)</a:t>
            </a:r>
            <a:r>
              <a:rPr lang="fr-FR" dirty="0" smtClean="0"/>
              <a:t>, ….. X</a:t>
            </a:r>
            <a:r>
              <a:rPr lang="fr-FR" baseline="30000" dirty="0" smtClean="0"/>
              <a:t>(n)</a:t>
            </a:r>
            <a:r>
              <a:rPr lang="fr-FR" dirty="0" smtClean="0"/>
              <a:t>) qui converge vers x* quand n tend vers l’infini </a:t>
            </a:r>
          </a:p>
          <a:p>
            <a:r>
              <a:rPr lang="fr-FR" dirty="0" smtClean="0"/>
              <a:t>- Si F’(x) est négative, on a une convergence en spirale vers la solution x*</a:t>
            </a:r>
          </a:p>
          <a:p>
            <a:r>
              <a:rPr lang="fr-FR" dirty="0" smtClean="0"/>
              <a:t>- Si F’(x) est positive, on a une convergence en escalier vers la solution x*</a:t>
            </a:r>
          </a:p>
          <a:p>
            <a:endParaRPr lang="fr-FR" dirty="0" smtClean="0"/>
          </a:p>
          <a:p>
            <a:r>
              <a:rPr lang="fr-FR" dirty="0" smtClean="0"/>
              <a:t>Par contre, les cas représentés par les figures 1 et 3, le procédé itératif génère une suite divergente, (x</a:t>
            </a:r>
            <a:r>
              <a:rPr lang="fr-FR" baseline="30000" dirty="0" smtClean="0"/>
              <a:t>(1)</a:t>
            </a:r>
            <a:r>
              <a:rPr lang="fr-FR" dirty="0" smtClean="0"/>
              <a:t>, x</a:t>
            </a:r>
            <a:r>
              <a:rPr lang="fr-FR" baseline="30000" dirty="0" smtClean="0"/>
              <a:t>(2)</a:t>
            </a:r>
            <a:r>
              <a:rPr lang="fr-FR" dirty="0" smtClean="0"/>
              <a:t>, ….. X</a:t>
            </a:r>
            <a:r>
              <a:rPr lang="fr-FR" baseline="30000" dirty="0" smtClean="0"/>
              <a:t>(n)</a:t>
            </a:r>
            <a:r>
              <a:rPr lang="fr-FR" dirty="0" smtClean="0"/>
              <a:t>) telle que x</a:t>
            </a:r>
            <a:r>
              <a:rPr lang="fr-FR" baseline="30000" dirty="0" smtClean="0"/>
              <a:t>(i)</a:t>
            </a:r>
            <a:r>
              <a:rPr lang="fr-FR" dirty="0" smtClean="0"/>
              <a:t> s’éloigne de plus en plus de la solution x* quand n augmente. Le procédé diverge</a:t>
            </a:r>
          </a:p>
          <a:p>
            <a:r>
              <a:rPr lang="fr-FR" dirty="0" smtClean="0"/>
              <a:t>- Si F’(x) est négative, on a une divergence en spirale.</a:t>
            </a:r>
          </a:p>
          <a:p>
            <a:r>
              <a:rPr lang="fr-FR" dirty="0" smtClean="0"/>
              <a:t> - Si F’(x) est positive, on a une divergence en escalier</a:t>
            </a:r>
          </a:p>
          <a:p>
            <a:endParaRPr lang="fr-FR" dirty="0"/>
          </a:p>
          <a:p>
            <a:r>
              <a:rPr lang="fr-FR" dirty="0" smtClean="0">
                <a:solidFill>
                  <a:srgbClr val="FF0000"/>
                </a:solidFill>
              </a:rPr>
              <a:t>La fonction Y</a:t>
            </a:r>
            <a:r>
              <a:rPr lang="fr-FR" baseline="-25000" dirty="0" smtClean="0">
                <a:solidFill>
                  <a:srgbClr val="FF0000"/>
                </a:solidFill>
              </a:rPr>
              <a:t>2</a:t>
            </a:r>
            <a:r>
              <a:rPr lang="fr-FR" dirty="0" smtClean="0">
                <a:solidFill>
                  <a:srgbClr val="FF0000"/>
                </a:solidFill>
              </a:rPr>
              <a:t>(x)=x était la même dans tous les cas, on conçoit que la condition de convergence est liée à la forme de F(x)</a:t>
            </a:r>
          </a:p>
          <a:p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214282" y="3714752"/>
            <a:ext cx="864399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>
                <a:solidFill>
                  <a:srgbClr val="FF0000"/>
                </a:solidFill>
              </a:rPr>
              <a:t>1.3. Arrêt des opérations:</a:t>
            </a:r>
          </a:p>
          <a:p>
            <a:r>
              <a:rPr lang="fr-FR" sz="1600" dirty="0" smtClean="0"/>
              <a:t>On a vu que (théoriquement) la solution n’est atteinte qu’après une infinité d’itérations (et si le processus converge). En pratique, on arrête les opérations par le test :</a:t>
            </a:r>
          </a:p>
          <a:p>
            <a:endParaRPr lang="fr-FR" sz="1600" dirty="0"/>
          </a:p>
        </p:txBody>
      </p:sp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14337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86050" y="4643446"/>
            <a:ext cx="2028825" cy="342900"/>
          </a:xfrm>
          <a:prstGeom prst="rect">
            <a:avLst/>
          </a:prstGeom>
          <a:noFill/>
        </p:spPr>
      </p:pic>
      <p:sp>
        <p:nvSpPr>
          <p:cNvPr id="7" name="ZoneTexte 6"/>
          <p:cNvSpPr txBox="1"/>
          <p:nvPr/>
        </p:nvSpPr>
        <p:spPr>
          <a:xfrm>
            <a:off x="5143504" y="4572008"/>
            <a:ext cx="23574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ym typeface="Symbol"/>
              </a:rPr>
              <a:t> est très petit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357158" y="5143512"/>
            <a:ext cx="4429156" cy="107721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1600" dirty="0" smtClean="0">
                <a:solidFill>
                  <a:srgbClr val="FF0000"/>
                </a:solidFill>
              </a:rPr>
              <a:t>1.4. Algorithme des substitutions successives:</a:t>
            </a:r>
          </a:p>
          <a:p>
            <a:r>
              <a:rPr lang="fr-FR" sz="1600" dirty="0" smtClean="0"/>
              <a:t>0) F(x), X</a:t>
            </a:r>
            <a:r>
              <a:rPr lang="fr-FR" sz="1600" baseline="30000" dirty="0" smtClean="0"/>
              <a:t>(0)</a:t>
            </a:r>
            <a:r>
              <a:rPr lang="fr-FR" sz="1600" dirty="0" smtClean="0"/>
              <a:t>, </a:t>
            </a:r>
            <a:r>
              <a:rPr lang="fr-FR" sz="1600" dirty="0" smtClean="0">
                <a:sym typeface="Symbol"/>
              </a:rPr>
              <a:t>, </a:t>
            </a:r>
            <a:r>
              <a:rPr lang="fr-FR" sz="1600" dirty="0" err="1" smtClean="0">
                <a:sym typeface="Symbol"/>
              </a:rPr>
              <a:t>n</a:t>
            </a:r>
            <a:r>
              <a:rPr lang="fr-FR" sz="1600" baseline="-25000" dirty="0" err="1" smtClean="0">
                <a:sym typeface="Symbol"/>
              </a:rPr>
              <a:t>max</a:t>
            </a:r>
            <a:r>
              <a:rPr lang="fr-FR" sz="1600" dirty="0" smtClean="0">
                <a:sym typeface="Symbol"/>
              </a:rPr>
              <a:t> </a:t>
            </a:r>
          </a:p>
          <a:p>
            <a:r>
              <a:rPr lang="fr-FR" sz="1600" dirty="0" smtClean="0">
                <a:sym typeface="Symbol"/>
              </a:rPr>
              <a:t>1) x</a:t>
            </a:r>
            <a:r>
              <a:rPr lang="fr-FR" sz="1600" baseline="30000" dirty="0" smtClean="0">
                <a:sym typeface="Symbol"/>
              </a:rPr>
              <a:t>(n+1)</a:t>
            </a:r>
            <a:r>
              <a:rPr lang="fr-FR" sz="1600" dirty="0" smtClean="0">
                <a:sym typeface="Symbol"/>
              </a:rPr>
              <a:t> = F(x</a:t>
            </a:r>
            <a:r>
              <a:rPr lang="fr-FR" sz="1600" baseline="30000" dirty="0" smtClean="0">
                <a:sym typeface="Symbol"/>
              </a:rPr>
              <a:t>(n)</a:t>
            </a:r>
            <a:r>
              <a:rPr lang="fr-FR" sz="1600" dirty="0" smtClean="0">
                <a:sym typeface="Symbol"/>
              </a:rPr>
              <a:t>)</a:t>
            </a:r>
          </a:p>
          <a:p>
            <a:r>
              <a:rPr lang="fr-FR" sz="1600" dirty="0" smtClean="0">
                <a:sym typeface="Symbol"/>
              </a:rPr>
              <a:t>2) Arrêter si                                         est vérifiés </a:t>
            </a:r>
          </a:p>
        </p:txBody>
      </p:sp>
      <p:pic>
        <p:nvPicPr>
          <p:cNvPr id="9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00166" y="5929330"/>
            <a:ext cx="1528759" cy="258382"/>
          </a:xfrm>
          <a:prstGeom prst="rect">
            <a:avLst/>
          </a:prstGeom>
          <a:noFill/>
        </p:spPr>
      </p:pic>
      <p:sp>
        <p:nvSpPr>
          <p:cNvPr id="10" name="ZoneTexte 9"/>
          <p:cNvSpPr txBox="1"/>
          <p:nvPr/>
        </p:nvSpPr>
        <p:spPr>
          <a:xfrm>
            <a:off x="5143504" y="5500702"/>
            <a:ext cx="21431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/>
              <a:t> n= 1, 2, 3, ……….</a:t>
            </a:r>
            <a:r>
              <a:rPr lang="fr-FR" sz="1600" dirty="0" err="1" smtClean="0"/>
              <a:t>n</a:t>
            </a:r>
            <a:r>
              <a:rPr lang="fr-FR" sz="1600" baseline="-25000" dirty="0" err="1" smtClean="0"/>
              <a:t>max</a:t>
            </a:r>
            <a:endParaRPr lang="fr-FR" sz="1600" baseline="-25000" dirty="0"/>
          </a:p>
        </p:txBody>
      </p:sp>
      <p:sp>
        <p:nvSpPr>
          <p:cNvPr id="11" name="Accolade ouvrante 10"/>
          <p:cNvSpPr/>
          <p:nvPr/>
        </p:nvSpPr>
        <p:spPr>
          <a:xfrm rot="10800000">
            <a:off x="4857752" y="5143512"/>
            <a:ext cx="285752" cy="107157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43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43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8" grpId="0" animBg="1"/>
      <p:bldP spid="10" grpId="0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57224" y="214290"/>
            <a:ext cx="7500990" cy="95410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2000" b="1" dirty="0" smtClean="0">
                <a:solidFill>
                  <a:schemeClr val="tx2">
                    <a:lumMod val="75000"/>
                  </a:schemeClr>
                </a:solidFill>
              </a:rPr>
              <a:t>Résolution des équations non linéaires </a:t>
            </a:r>
            <a:r>
              <a:rPr lang="fr-FR" sz="2000" b="1" dirty="0" smtClean="0">
                <a:solidFill>
                  <a:srgbClr val="FF0000"/>
                </a:solidFill>
              </a:rPr>
              <a:t>(suite)</a:t>
            </a:r>
          </a:p>
          <a:p>
            <a:pPr algn="ctr"/>
            <a:r>
              <a:rPr lang="fr-FR" dirty="0" smtClean="0">
                <a:solidFill>
                  <a:schemeClr val="tx2">
                    <a:lumMod val="75000"/>
                  </a:schemeClr>
                </a:solidFill>
              </a:rPr>
              <a:t>-  </a:t>
            </a:r>
            <a:r>
              <a:rPr lang="fr-FR" dirty="0" smtClean="0">
                <a:solidFill>
                  <a:srgbClr val="FF0000"/>
                </a:solidFill>
              </a:rPr>
              <a:t>Approximation successives </a:t>
            </a:r>
          </a:p>
          <a:p>
            <a:pPr algn="ctr"/>
            <a:r>
              <a:rPr lang="fr-FR" dirty="0" smtClean="0">
                <a:solidFill>
                  <a:srgbClr val="FF0000"/>
                </a:solidFill>
              </a:rPr>
              <a:t>-  Méthode Newton </a:t>
            </a:r>
            <a:r>
              <a:rPr lang="fr-FR" dirty="0" err="1" smtClean="0">
                <a:solidFill>
                  <a:srgbClr val="FF0000"/>
                </a:solidFill>
              </a:rPr>
              <a:t>Raphson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fr-FR" dirty="0" smtClean="0">
                <a:solidFill>
                  <a:schemeClr val="tx1"/>
                </a:solidFill>
              </a:rPr>
              <a:t>(x)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357158" y="1357298"/>
            <a:ext cx="6858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2. Méthode Newton </a:t>
            </a:r>
            <a:r>
              <a:rPr lang="fr-FR" dirty="0" err="1" smtClean="0">
                <a:solidFill>
                  <a:srgbClr val="FF0000"/>
                </a:solidFill>
              </a:rPr>
              <a:t>Raphson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428596" y="1857364"/>
            <a:ext cx="6000792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2.1. Principe.</a:t>
            </a:r>
          </a:p>
          <a:p>
            <a:r>
              <a:rPr lang="fr-FR" dirty="0" smtClean="0"/>
              <a:t>Le procédé le plus utilisé est lui de </a:t>
            </a:r>
            <a:r>
              <a:rPr lang="fr-FR" dirty="0" err="1" smtClean="0"/>
              <a:t>Newto</a:t>
            </a:r>
            <a:r>
              <a:rPr lang="fr-FR" dirty="0" smtClean="0"/>
              <a:t>-</a:t>
            </a:r>
            <a:r>
              <a:rPr lang="fr-FR" dirty="0" err="1" smtClean="0"/>
              <a:t>Raphson</a:t>
            </a:r>
            <a:r>
              <a:rPr lang="fr-FR" dirty="0" smtClean="0"/>
              <a:t>. Si f(x) est </a:t>
            </a:r>
            <a:r>
              <a:rPr lang="fr-FR" dirty="0" smtClean="0">
                <a:solidFill>
                  <a:srgbClr val="FF0000"/>
                </a:solidFill>
              </a:rPr>
              <a:t>continue</a:t>
            </a:r>
            <a:r>
              <a:rPr lang="fr-FR" dirty="0" smtClean="0"/>
              <a:t> et continument </a:t>
            </a:r>
            <a:r>
              <a:rPr lang="fr-FR" dirty="0" smtClean="0">
                <a:solidFill>
                  <a:srgbClr val="FF0000"/>
                </a:solidFill>
              </a:rPr>
              <a:t>dérivable </a:t>
            </a:r>
            <a:r>
              <a:rPr lang="fr-FR" dirty="0" smtClean="0"/>
              <a:t>dans le voisinage de x* alors le développement en série de Taylor autour d’estimé x</a:t>
            </a:r>
            <a:r>
              <a:rPr lang="fr-FR" baseline="30000" dirty="0" smtClean="0"/>
              <a:t>(n)</a:t>
            </a:r>
            <a:r>
              <a:rPr lang="fr-FR" dirty="0" smtClean="0"/>
              <a:t> s’écrit:</a:t>
            </a:r>
          </a:p>
          <a:p>
            <a:pPr algn="ctr"/>
            <a:endParaRPr lang="fr-FR" dirty="0" smtClean="0"/>
          </a:p>
          <a:p>
            <a:pPr algn="ctr"/>
            <a:r>
              <a:rPr lang="fr-FR" sz="2000" b="1" dirty="0" smtClean="0"/>
              <a:t>f(x*)=f(x</a:t>
            </a:r>
            <a:r>
              <a:rPr lang="fr-FR" sz="2000" b="1" baseline="30000" dirty="0" smtClean="0"/>
              <a:t>(n)</a:t>
            </a:r>
            <a:r>
              <a:rPr lang="fr-FR" sz="2000" b="1" dirty="0" smtClean="0"/>
              <a:t>)+f’(x</a:t>
            </a:r>
            <a:r>
              <a:rPr lang="fr-FR" sz="2000" b="1" baseline="30000" dirty="0" smtClean="0"/>
              <a:t>(n)</a:t>
            </a:r>
            <a:r>
              <a:rPr lang="fr-FR" sz="2000" b="1" dirty="0" smtClean="0"/>
              <a:t>)(x*-x</a:t>
            </a:r>
            <a:r>
              <a:rPr lang="fr-FR" sz="2000" b="1" baseline="30000" dirty="0" smtClean="0"/>
              <a:t>(n)</a:t>
            </a:r>
            <a:r>
              <a:rPr lang="fr-FR" sz="2000" b="1" dirty="0" smtClean="0"/>
              <a:t>)+[(x*-x(n))</a:t>
            </a:r>
            <a:r>
              <a:rPr lang="fr-FR" sz="2000" b="1" baseline="30000" dirty="0" smtClean="0"/>
              <a:t>2</a:t>
            </a:r>
            <a:r>
              <a:rPr lang="fr-FR" sz="2000" b="1" dirty="0" smtClean="0"/>
              <a:t>/2!]f’’(x</a:t>
            </a:r>
            <a:r>
              <a:rPr lang="fr-FR" sz="2000" b="1" baseline="30000" dirty="0" smtClean="0"/>
              <a:t>(n)</a:t>
            </a:r>
            <a:r>
              <a:rPr lang="fr-FR" sz="2000" b="1" dirty="0" smtClean="0"/>
              <a:t>)+……</a:t>
            </a:r>
          </a:p>
          <a:p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214282" y="4071942"/>
            <a:ext cx="52864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Si x</a:t>
            </a:r>
            <a:r>
              <a:rPr lang="fr-FR" baseline="30000" dirty="0" smtClean="0"/>
              <a:t>(n)</a:t>
            </a:r>
            <a:r>
              <a:rPr lang="fr-FR" dirty="0" smtClean="0"/>
              <a:t> est proche de x* alors    f(x*)=0 et les termes </a:t>
            </a:r>
          </a:p>
          <a:p>
            <a:r>
              <a:rPr lang="fr-FR" dirty="0" smtClean="0"/>
              <a:t>(x*-x</a:t>
            </a:r>
            <a:r>
              <a:rPr lang="fr-FR" baseline="30000" dirty="0" smtClean="0"/>
              <a:t>(n)</a:t>
            </a:r>
            <a:r>
              <a:rPr lang="fr-FR" dirty="0" smtClean="0"/>
              <a:t>) de degré supérieur sont négligeables </a:t>
            </a:r>
            <a:endParaRPr lang="fr-FR" dirty="0"/>
          </a:p>
        </p:txBody>
      </p:sp>
      <p:pic>
        <p:nvPicPr>
          <p:cNvPr id="6" name="Image 5" descr="Portrait d’Isaac Newton âgé de 46 ans par Godfrey Kneller (1689)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43702" y="1500174"/>
            <a:ext cx="2095500" cy="287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6286512" y="4429132"/>
            <a:ext cx="26519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/>
              <a:t>Isaac Newton (1643-1727)</a:t>
            </a:r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6929454" y="4929198"/>
            <a:ext cx="2043573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fr-FR" sz="1600" u="sng" dirty="0" smtClean="0"/>
              <a:t>Joseph </a:t>
            </a:r>
            <a:r>
              <a:rPr lang="fr-FR" sz="1600" u="sng" dirty="0" err="1" smtClean="0"/>
              <a:t>Raphson</a:t>
            </a:r>
            <a:endParaRPr lang="fr-FR" sz="1600" u="sng" dirty="0" smtClean="0"/>
          </a:p>
          <a:p>
            <a:r>
              <a:rPr lang="fr-FR" sz="1600" dirty="0" smtClean="0"/>
              <a:t>(peut-être 1648-1715)</a:t>
            </a:r>
            <a:endParaRPr lang="fr-FR" sz="1600" dirty="0"/>
          </a:p>
        </p:txBody>
      </p:sp>
      <p:cxnSp>
        <p:nvCxnSpPr>
          <p:cNvPr id="10" name="Connecteur droit 9"/>
          <p:cNvCxnSpPr/>
          <p:nvPr/>
        </p:nvCxnSpPr>
        <p:spPr>
          <a:xfrm rot="5400000">
            <a:off x="714348" y="3500438"/>
            <a:ext cx="428628" cy="42862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/>
        </p:nvCxnSpPr>
        <p:spPr>
          <a:xfrm rot="5400000">
            <a:off x="4000496" y="3500438"/>
            <a:ext cx="428628" cy="42862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Connecteur droit 11"/>
          <p:cNvCxnSpPr/>
          <p:nvPr/>
        </p:nvCxnSpPr>
        <p:spPr>
          <a:xfrm rot="5400000">
            <a:off x="5929322" y="3500438"/>
            <a:ext cx="428628" cy="42862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Connecteur droit 13"/>
          <p:cNvCxnSpPr/>
          <p:nvPr/>
        </p:nvCxnSpPr>
        <p:spPr>
          <a:xfrm>
            <a:off x="714348" y="3500438"/>
            <a:ext cx="500066" cy="42862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Connecteur droit 14"/>
          <p:cNvCxnSpPr/>
          <p:nvPr/>
        </p:nvCxnSpPr>
        <p:spPr>
          <a:xfrm>
            <a:off x="3929058" y="3500438"/>
            <a:ext cx="500066" cy="42862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Connecteur droit 15"/>
          <p:cNvCxnSpPr/>
          <p:nvPr/>
        </p:nvCxnSpPr>
        <p:spPr>
          <a:xfrm>
            <a:off x="5857884" y="3500438"/>
            <a:ext cx="500066" cy="42862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" name="ZoneTexte 16"/>
          <p:cNvSpPr txBox="1"/>
          <p:nvPr/>
        </p:nvSpPr>
        <p:spPr>
          <a:xfrm>
            <a:off x="142844" y="5072074"/>
            <a:ext cx="52864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On obtient la relation approximative:</a:t>
            </a:r>
          </a:p>
          <a:p>
            <a:pPr algn="ctr"/>
            <a:r>
              <a:rPr lang="fr-FR" b="1" dirty="0" smtClean="0"/>
              <a:t>0 </a:t>
            </a:r>
            <a:r>
              <a:rPr lang="fr-FR" b="1" dirty="0" smtClean="0"/>
              <a:t>=  f(x</a:t>
            </a:r>
            <a:r>
              <a:rPr lang="fr-FR" b="1" baseline="30000" dirty="0" smtClean="0"/>
              <a:t>(n)</a:t>
            </a:r>
            <a:r>
              <a:rPr lang="fr-FR" b="1" dirty="0" smtClean="0"/>
              <a:t>)+f’(x</a:t>
            </a:r>
            <a:r>
              <a:rPr lang="fr-FR" b="1" baseline="30000" dirty="0" smtClean="0"/>
              <a:t>(n)</a:t>
            </a:r>
            <a:r>
              <a:rPr lang="fr-FR" b="1" dirty="0" smtClean="0"/>
              <a:t>)(x*-x</a:t>
            </a:r>
            <a:r>
              <a:rPr lang="fr-FR" b="1" baseline="30000" dirty="0" smtClean="0"/>
              <a:t>(n</a:t>
            </a:r>
            <a:r>
              <a:rPr lang="fr-FR" b="1" baseline="30000" dirty="0" smtClean="0"/>
              <a:t>)</a:t>
            </a:r>
            <a:r>
              <a:rPr lang="fr-FR" b="1" dirty="0" smtClean="0"/>
              <a:t>)</a:t>
            </a:r>
            <a:endParaRPr lang="fr-FR" b="1" dirty="0" smtClean="0"/>
          </a:p>
        </p:txBody>
      </p:sp>
      <p:sp>
        <p:nvSpPr>
          <p:cNvPr id="18" name="ZoneTexte 17"/>
          <p:cNvSpPr txBox="1"/>
          <p:nvPr/>
        </p:nvSpPr>
        <p:spPr>
          <a:xfrm>
            <a:off x="285720" y="5786454"/>
            <a:ext cx="52864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Et une approximation de l’erreur:</a:t>
            </a:r>
          </a:p>
          <a:p>
            <a:pPr algn="ctr"/>
            <a:r>
              <a:rPr lang="fr-FR" b="1" dirty="0" smtClean="0"/>
              <a:t>(x*-x</a:t>
            </a:r>
            <a:r>
              <a:rPr lang="fr-FR" b="1" baseline="30000" dirty="0" smtClean="0"/>
              <a:t>(n</a:t>
            </a:r>
            <a:r>
              <a:rPr lang="fr-FR" b="1" baseline="30000" dirty="0" smtClean="0"/>
              <a:t>)</a:t>
            </a:r>
            <a:r>
              <a:rPr lang="fr-FR" b="1" dirty="0" smtClean="0"/>
              <a:t>)=-f(x</a:t>
            </a:r>
            <a:r>
              <a:rPr lang="fr-FR" b="1" baseline="30000" dirty="0" smtClean="0"/>
              <a:t>(n</a:t>
            </a:r>
            <a:r>
              <a:rPr lang="fr-FR" b="1" baseline="30000" dirty="0" smtClean="0"/>
              <a:t>)</a:t>
            </a:r>
            <a:r>
              <a:rPr lang="fr-FR" b="1" dirty="0" smtClean="0"/>
              <a:t>)/ f’(x</a:t>
            </a:r>
            <a:r>
              <a:rPr lang="fr-FR" b="1" baseline="30000" dirty="0" smtClean="0"/>
              <a:t>(n)</a:t>
            </a:r>
            <a:r>
              <a:rPr lang="fr-FR" b="1" dirty="0" smtClean="0"/>
              <a:t>)</a:t>
            </a:r>
            <a:r>
              <a:rPr lang="fr-FR" dirty="0" smtClean="0"/>
              <a:t> 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5" grpId="0"/>
      <p:bldP spid="17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071538" y="500042"/>
            <a:ext cx="507209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dirty="0" err="1" smtClean="0"/>
              <a:t>Algoritme</a:t>
            </a:r>
            <a:r>
              <a:rPr lang="fr-FR" u="sng" dirty="0" smtClean="0"/>
              <a:t> de Newton-</a:t>
            </a:r>
            <a:r>
              <a:rPr lang="fr-FR" u="sng" dirty="0" err="1" smtClean="0"/>
              <a:t>Raphson</a:t>
            </a:r>
            <a:r>
              <a:rPr lang="fr-FR" u="sng" dirty="0" smtClean="0"/>
              <a:t>: </a:t>
            </a:r>
          </a:p>
          <a:p>
            <a:endParaRPr lang="fr-FR" dirty="0" smtClean="0"/>
          </a:p>
          <a:p>
            <a:r>
              <a:rPr lang="fr-FR" b="1" dirty="0" smtClean="0"/>
              <a:t>X</a:t>
            </a:r>
            <a:r>
              <a:rPr lang="fr-FR" b="1" baseline="30000" dirty="0" smtClean="0"/>
              <a:t>(n+1)</a:t>
            </a:r>
            <a:r>
              <a:rPr lang="fr-FR" b="1" dirty="0" smtClean="0"/>
              <a:t> = x</a:t>
            </a:r>
            <a:r>
              <a:rPr lang="fr-FR" b="1" baseline="30000" dirty="0" smtClean="0"/>
              <a:t>(n)</a:t>
            </a:r>
            <a:r>
              <a:rPr lang="fr-FR" b="1" dirty="0" smtClean="0"/>
              <a:t> - f(x</a:t>
            </a:r>
            <a:r>
              <a:rPr lang="fr-FR" b="1" baseline="30000" dirty="0" smtClean="0"/>
              <a:t>(n)</a:t>
            </a:r>
            <a:r>
              <a:rPr lang="fr-FR" b="1" dirty="0" smtClean="0"/>
              <a:t>)/ f’(x</a:t>
            </a:r>
            <a:r>
              <a:rPr lang="fr-FR" b="1" baseline="30000" dirty="0" smtClean="0"/>
              <a:t>(n)</a:t>
            </a:r>
            <a:r>
              <a:rPr lang="fr-FR" b="1" dirty="0" smtClean="0"/>
              <a:t>)</a:t>
            </a:r>
            <a:r>
              <a:rPr lang="fr-FR" dirty="0" smtClean="0"/>
              <a:t> 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571472" y="3214686"/>
            <a:ext cx="40719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2.2. Représentation graphique</a:t>
            </a:r>
          </a:p>
        </p:txBody>
      </p:sp>
      <p:cxnSp>
        <p:nvCxnSpPr>
          <p:cNvPr id="5" name="Connecteur droit 4"/>
          <p:cNvCxnSpPr/>
          <p:nvPr/>
        </p:nvCxnSpPr>
        <p:spPr>
          <a:xfrm>
            <a:off x="5500694" y="3286124"/>
            <a:ext cx="2786082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" name="Connecteur droit 6"/>
          <p:cNvCxnSpPr/>
          <p:nvPr/>
        </p:nvCxnSpPr>
        <p:spPr>
          <a:xfrm rot="5400000" flipH="1" flipV="1">
            <a:off x="4179091" y="1964521"/>
            <a:ext cx="2643206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Arc 7"/>
          <p:cNvSpPr/>
          <p:nvPr/>
        </p:nvSpPr>
        <p:spPr>
          <a:xfrm rot="4123319">
            <a:off x="4174325" y="441694"/>
            <a:ext cx="2500330" cy="3615887"/>
          </a:xfrm>
          <a:prstGeom prst="arc">
            <a:avLst>
              <a:gd name="adj1" fmla="val 16003264"/>
              <a:gd name="adj2" fmla="val 0"/>
            </a:avLst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0" name="Connecteur droit 9"/>
          <p:cNvCxnSpPr/>
          <p:nvPr/>
        </p:nvCxnSpPr>
        <p:spPr>
          <a:xfrm rot="5400000" flipH="1" flipV="1">
            <a:off x="6571867" y="2715017"/>
            <a:ext cx="1143802" cy="1588"/>
          </a:xfrm>
          <a:prstGeom prst="line">
            <a:avLst/>
          </a:prstGeom>
          <a:ln>
            <a:prstDash val="lg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ZoneTexte 11"/>
          <p:cNvSpPr txBox="1"/>
          <p:nvPr/>
        </p:nvSpPr>
        <p:spPr>
          <a:xfrm>
            <a:off x="7000892" y="3357562"/>
            <a:ext cx="5000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/>
              <a:t>X</a:t>
            </a:r>
            <a:r>
              <a:rPr lang="fr-FR" sz="1200" baseline="30000" dirty="0" smtClean="0"/>
              <a:t>(0)</a:t>
            </a:r>
            <a:endParaRPr lang="fr-FR" sz="1200" baseline="30000" dirty="0"/>
          </a:p>
        </p:txBody>
      </p:sp>
      <p:cxnSp>
        <p:nvCxnSpPr>
          <p:cNvPr id="14" name="Connecteur droit 13"/>
          <p:cNvCxnSpPr/>
          <p:nvPr/>
        </p:nvCxnSpPr>
        <p:spPr>
          <a:xfrm rot="5400000">
            <a:off x="5965041" y="2178835"/>
            <a:ext cx="2214578" cy="57150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Connecteur droit 18"/>
          <p:cNvCxnSpPr/>
          <p:nvPr/>
        </p:nvCxnSpPr>
        <p:spPr>
          <a:xfrm rot="5400000" flipH="1" flipV="1">
            <a:off x="6495270" y="3077366"/>
            <a:ext cx="725492" cy="1588"/>
          </a:xfrm>
          <a:prstGeom prst="line">
            <a:avLst/>
          </a:prstGeom>
          <a:ln>
            <a:prstDash val="lg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ZoneTexte 20"/>
          <p:cNvSpPr txBox="1"/>
          <p:nvPr/>
        </p:nvSpPr>
        <p:spPr>
          <a:xfrm>
            <a:off x="6572264" y="3500438"/>
            <a:ext cx="5000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/>
              <a:t>X</a:t>
            </a:r>
            <a:r>
              <a:rPr lang="fr-FR" sz="1200" baseline="30000" dirty="0" smtClean="0"/>
              <a:t>(1)</a:t>
            </a:r>
            <a:endParaRPr lang="fr-FR" sz="1200" baseline="30000" dirty="0"/>
          </a:p>
        </p:txBody>
      </p:sp>
      <p:cxnSp>
        <p:nvCxnSpPr>
          <p:cNvPr id="23" name="Connecteur droit 22"/>
          <p:cNvCxnSpPr/>
          <p:nvPr/>
        </p:nvCxnSpPr>
        <p:spPr>
          <a:xfrm rot="5400000">
            <a:off x="6072198" y="2143116"/>
            <a:ext cx="1643074" cy="107157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ZoneTexte 23"/>
          <p:cNvSpPr txBox="1"/>
          <p:nvPr/>
        </p:nvSpPr>
        <p:spPr>
          <a:xfrm>
            <a:off x="5286380" y="285728"/>
            <a:ext cx="5000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/>
              <a:t>f(x)</a:t>
            </a:r>
            <a:endParaRPr lang="fr-FR" sz="1200" baseline="30000" dirty="0"/>
          </a:p>
        </p:txBody>
      </p:sp>
      <p:sp>
        <p:nvSpPr>
          <p:cNvPr id="25" name="ZoneTexte 24"/>
          <p:cNvSpPr txBox="1"/>
          <p:nvPr/>
        </p:nvSpPr>
        <p:spPr>
          <a:xfrm>
            <a:off x="8286776" y="3143248"/>
            <a:ext cx="5000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/>
              <a:t>X</a:t>
            </a:r>
            <a:endParaRPr lang="fr-FR" sz="1200" baseline="30000" dirty="0"/>
          </a:p>
        </p:txBody>
      </p:sp>
      <p:pic>
        <p:nvPicPr>
          <p:cNvPr id="1026" name="Picture 2" descr="x_{n+1} = x_n - \frac{f(x_n)}{f'(x_n)}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3" y="1571612"/>
            <a:ext cx="3357586" cy="9827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8" grpId="0" animBg="1"/>
      <p:bldP spid="12" grpId="0"/>
      <p:bldP spid="21" grpId="0"/>
      <p:bldP spid="24" grpId="0"/>
      <p:bldP spid="25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782</TotalTime>
  <Words>753</Words>
  <Application>Microsoft Office PowerPoint</Application>
  <PresentationFormat>Affichage à l'écran (4:3)</PresentationFormat>
  <Paragraphs>106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Thème Office</vt:lpstr>
      <vt:lpstr>Diapositive 1</vt:lpstr>
      <vt:lpstr>Diapositive 2</vt:lpstr>
      <vt:lpstr>Diapositive 3</vt:lpstr>
      <vt:lpstr>Diapositive 4</vt:lpstr>
      <vt:lpstr>Diapositive 5</vt:lpstr>
    </vt:vector>
  </TitlesOfParts>
  <Company>Conseil FSESNV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Nouiri</dc:creator>
  <cp:lastModifiedBy>nouiri</cp:lastModifiedBy>
  <cp:revision>92</cp:revision>
  <dcterms:created xsi:type="dcterms:W3CDTF">2011-11-13T09:30:05Z</dcterms:created>
  <dcterms:modified xsi:type="dcterms:W3CDTF">2017-12-09T14:48:15Z</dcterms:modified>
</cp:coreProperties>
</file>