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6" r:id="rId3"/>
    <p:sldId id="327" r:id="rId4"/>
    <p:sldId id="328" r:id="rId5"/>
    <p:sldId id="331" r:id="rId6"/>
    <p:sldId id="332" r:id="rId7"/>
    <p:sldId id="334" r:id="rId8"/>
    <p:sldId id="333" r:id="rId9"/>
    <p:sldId id="336" r:id="rId10"/>
    <p:sldId id="257" r:id="rId11"/>
    <p:sldId id="337" r:id="rId12"/>
    <p:sldId id="258" r:id="rId13"/>
    <p:sldId id="338" r:id="rId14"/>
    <p:sldId id="340" r:id="rId15"/>
    <p:sldId id="339" r:id="rId16"/>
    <p:sldId id="341" r:id="rId17"/>
    <p:sldId id="342" r:id="rId18"/>
    <p:sldId id="343" r:id="rId19"/>
    <p:sldId id="344" r:id="rId20"/>
    <p:sldId id="345" r:id="rId21"/>
    <p:sldId id="259" r:id="rId22"/>
    <p:sldId id="269" r:id="rId23"/>
    <p:sldId id="267" r:id="rId24"/>
    <p:sldId id="268" r:id="rId25"/>
    <p:sldId id="270" r:id="rId26"/>
    <p:sldId id="271" r:id="rId27"/>
    <p:sldId id="272" r:id="rId28"/>
    <p:sldId id="275" r:id="rId29"/>
    <p:sldId id="283" r:id="rId30"/>
    <p:sldId id="285" r:id="rId31"/>
    <p:sldId id="286" r:id="rId32"/>
    <p:sldId id="287"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0000"/>
    <a:srgbClr val="FFFF00"/>
    <a:srgbClr val="FFCCCC"/>
    <a:srgbClr val="0033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61" autoAdjust="0"/>
    <p:restoredTop sz="94624" autoAdjust="0"/>
  </p:normalViewPr>
  <p:slideViewPr>
    <p:cSldViewPr>
      <p:cViewPr>
        <p:scale>
          <a:sx n="66" d="100"/>
          <a:sy n="66" d="100"/>
        </p:scale>
        <p:origin x="-144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8685763" cy="3686857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613C058-61F6-4C6D-8A81-89ADBA523A37}"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1502AEE-06CD-4308-B407-8A4CB6F61131}"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8FAD040-BBE9-41E2-B981-40C462838D0D}"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9253157-6A86-467D-BBC8-DD09550BB614}"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5530CA9-915C-4F02-946C-178499807786}"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AB346374-C8B3-4306-A6DA-03EB64ED087E}"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4D31BFD1-7D4E-4F74-9865-EC3FD322E7F7}"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91DF3373-6DFD-4773-82EA-95248DE54382}"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B4B2442B-9DC1-48AC-8136-6921B94FB94A}"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CBF475B6-E8E4-4A74-9301-B2553E638A09}"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6FB6139-5866-4C39-8423-D96F2C3E64E8}"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C2C577-27AB-4CB2-B098-D3339FADE71E}"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608007" y="2708274"/>
            <a:ext cx="7282763" cy="923330"/>
          </a:xfrm>
          <a:prstGeom prst="rect">
            <a:avLst/>
          </a:prstGeom>
        </p:spPr>
        <p:txBody>
          <a:bodyPr wrap="none">
            <a:spAutoFit/>
          </a:bodyPr>
          <a:lstStyle/>
          <a:p>
            <a:r>
              <a:rPr lang="fr-FR" sz="5400" b="1" dirty="0" smtClean="0">
                <a:solidFill>
                  <a:srgbClr val="66FF33"/>
                </a:solidFill>
                <a:latin typeface="Times New Roman" pitchFamily="18" charset="0"/>
                <a:cs typeface="Times New Roman" pitchFamily="18" charset="0"/>
              </a:rPr>
              <a:t>Interactions biologiques</a:t>
            </a:r>
            <a:endParaRPr lang="fr-FR" sz="5400" b="1" dirty="0">
              <a:solidFill>
                <a:srgbClr val="66FF33"/>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0" scaled="1"/>
        </a:gra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50825" y="188913"/>
            <a:ext cx="8642350" cy="3970318"/>
          </a:xfrm>
          <a:prstGeom prst="rect">
            <a:avLst/>
          </a:prstGeom>
          <a:noFill/>
          <a:ln w="9525">
            <a:noFill/>
            <a:miter lim="800000"/>
            <a:headEnd/>
            <a:tailEnd/>
          </a:ln>
          <a:effectLst/>
        </p:spPr>
        <p:txBody>
          <a:bodyPr>
            <a:spAutoFit/>
          </a:bodyPr>
          <a:lstStyle/>
          <a:p>
            <a:pPr algn="ctr"/>
            <a:r>
              <a:rPr lang="fr-FR" sz="3200" b="1" dirty="0">
                <a:solidFill>
                  <a:srgbClr val="FF0000"/>
                </a:solidFill>
                <a:latin typeface="Times New Roman" pitchFamily="18" charset="0"/>
                <a:cs typeface="Times New Roman" pitchFamily="18" charset="0"/>
              </a:rPr>
              <a:t>Relations Intra-spécifiques</a:t>
            </a:r>
          </a:p>
          <a:p>
            <a:pPr algn="just"/>
            <a:r>
              <a:rPr lang="fr-FR" sz="2000" dirty="0">
                <a:solidFill>
                  <a:schemeClr val="bg1"/>
                </a:solidFill>
                <a:latin typeface="Times New Roman" pitchFamily="18" charset="0"/>
                <a:cs typeface="Times New Roman" pitchFamily="18" charset="0"/>
              </a:rPr>
              <a:t>	</a:t>
            </a:r>
          </a:p>
          <a:p>
            <a:pPr algn="just"/>
            <a:r>
              <a:rPr lang="fr-FR" sz="2000" dirty="0">
                <a:solidFill>
                  <a:schemeClr val="bg1"/>
                </a:solidFill>
                <a:latin typeface="Times New Roman" pitchFamily="18" charset="0"/>
                <a:cs typeface="Times New Roman" pitchFamily="18" charset="0"/>
              </a:rPr>
              <a:t>	Les interactions intra-spécifiques peuvent être caractérisées comme :</a:t>
            </a:r>
          </a:p>
          <a:p>
            <a:pPr algn="just"/>
            <a:r>
              <a:rPr lang="fr-FR" sz="2000" b="1" dirty="0" smtClean="0">
                <a:solidFill>
                  <a:srgbClr val="FF0000"/>
                </a:solidFill>
                <a:latin typeface="Times New Roman" pitchFamily="18" charset="0"/>
                <a:cs typeface="Times New Roman" pitchFamily="18" charset="0"/>
              </a:rPr>
              <a:t>négatives</a:t>
            </a:r>
            <a:r>
              <a:rPr lang="fr-FR" sz="2000" dirty="0" smtClean="0">
                <a:solidFill>
                  <a:schemeClr val="bg1"/>
                </a:solidFill>
                <a:latin typeface="Times New Roman" pitchFamily="18" charset="0"/>
                <a:cs typeface="Times New Roman" pitchFamily="18" charset="0"/>
              </a:rPr>
              <a:t> </a:t>
            </a:r>
            <a:r>
              <a:rPr lang="fr-FR" sz="2000" dirty="0">
                <a:solidFill>
                  <a:schemeClr val="bg1"/>
                </a:solidFill>
                <a:latin typeface="Times New Roman" pitchFamily="18" charset="0"/>
                <a:cs typeface="Times New Roman" pitchFamily="18" charset="0"/>
              </a:rPr>
              <a:t>lutte pour la nourriture = compétition </a:t>
            </a:r>
            <a:r>
              <a:rPr lang="fr-FR" sz="2000" dirty="0" smtClean="0">
                <a:solidFill>
                  <a:schemeClr val="bg1"/>
                </a:solidFill>
                <a:latin typeface="Times New Roman" pitchFamily="18" charset="0"/>
                <a:cs typeface="Times New Roman" pitchFamily="18" charset="0"/>
              </a:rPr>
              <a:t>intra-spécifique.</a:t>
            </a:r>
            <a:endParaRPr lang="fr-FR" sz="2000" dirty="0">
              <a:solidFill>
                <a:schemeClr val="bg1"/>
              </a:solidFill>
              <a:latin typeface="Times New Roman" pitchFamily="18" charset="0"/>
              <a:cs typeface="Times New Roman" pitchFamily="18" charset="0"/>
            </a:endParaRPr>
          </a:p>
          <a:p>
            <a:pPr algn="just"/>
            <a:r>
              <a:rPr lang="fr-FR" sz="2000" dirty="0">
                <a:solidFill>
                  <a:srgbClr val="FFFF00"/>
                </a:solidFill>
                <a:latin typeface="Times New Roman" pitchFamily="18" charset="0"/>
                <a:cs typeface="Times New Roman" pitchFamily="18" charset="0"/>
              </a:rPr>
              <a:t>ou</a:t>
            </a:r>
          </a:p>
          <a:p>
            <a:pPr algn="just"/>
            <a:r>
              <a:rPr lang="fr-FR" sz="2000" b="1" dirty="0">
                <a:solidFill>
                  <a:srgbClr val="66FF33"/>
                </a:solidFill>
                <a:latin typeface="Palatino Linotype" pitchFamily="18" charset="0"/>
                <a:cs typeface="Times New Roman" pitchFamily="18" charset="0"/>
              </a:rPr>
              <a:t>positives</a:t>
            </a:r>
            <a:r>
              <a:rPr lang="fr-FR" sz="2000" dirty="0">
                <a:solidFill>
                  <a:schemeClr val="bg1"/>
                </a:solidFill>
                <a:latin typeface="Palatino Linotype" pitchFamily="18" charset="0"/>
                <a:cs typeface="Times New Roman" pitchFamily="18" charset="0"/>
              </a:rPr>
              <a:t>, associations de 2 partenaires pour la reproduction </a:t>
            </a:r>
            <a:r>
              <a:rPr lang="fr-FR" sz="2000" dirty="0" smtClean="0">
                <a:solidFill>
                  <a:schemeClr val="bg1"/>
                </a:solidFill>
                <a:latin typeface="Palatino Linotype" pitchFamily="18" charset="0"/>
                <a:cs typeface="Times New Roman" pitchFamily="18" charset="0"/>
              </a:rPr>
              <a:t>,</a:t>
            </a:r>
            <a:r>
              <a:rPr lang="fr-FR" sz="2000" dirty="0" smtClean="0">
                <a:latin typeface="Palatino Linotype" pitchFamily="18" charset="0"/>
              </a:rPr>
              <a:t> </a:t>
            </a:r>
            <a:r>
              <a:rPr lang="fr-FR" sz="2000" dirty="0" smtClean="0">
                <a:solidFill>
                  <a:schemeClr val="bg1"/>
                </a:solidFill>
                <a:latin typeface="Palatino Linotype" pitchFamily="18" charset="0"/>
              </a:rPr>
              <a:t>Cela recouvre bien sûr les comportements de reproduction, de protection et de nourrissage des jeunes (notamment chez les oiseaux et les mammifères), la compétition pour les mêmes ressources quand elles viennent à manquer, les comportements sociaux (exemple d'insectes sociaux : abeilles, fourmis, termites).</a:t>
            </a:r>
            <a:endParaRPr lang="fr-FR" sz="2000" b="1" dirty="0">
              <a:solidFill>
                <a:schemeClr val="bg1"/>
              </a:solidFill>
              <a:latin typeface="Palatino Linotype" pitchFamily="18" charset="0"/>
              <a:cs typeface="Times New Roman" pitchFamily="18" charset="0"/>
            </a:endParaRPr>
          </a:p>
          <a:p>
            <a:pPr algn="just"/>
            <a:endParaRPr lang="fr-FR" sz="2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p:cTn id="7" dur="500" fill="hold"/>
                                        <p:tgtEl>
                                          <p:spTgt spid="307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07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076">
                                            <p:txEl>
                                              <p:pRg st="0" end="0"/>
                                            </p:txEl>
                                          </p:spTgt>
                                        </p:tgtEl>
                                      </p:cBhvr>
                                    </p:animEffect>
                                  </p:childTnLst>
                                </p:cTn>
                              </p:par>
                            </p:childTnLst>
                          </p:cTn>
                        </p:par>
                        <p:par>
                          <p:cTn id="10" fill="hold">
                            <p:stCondLst>
                              <p:cond delay="500"/>
                            </p:stCondLst>
                            <p:childTnLst>
                              <p:par>
                                <p:cTn id="11" presetID="7" presetClass="entr" presetSubtype="8" fill="hold" nodeType="after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anim calcmode="lin" valueType="num">
                                      <p:cBhvr additive="base">
                                        <p:cTn id="13" dur="500" fill="hold"/>
                                        <p:tgtEl>
                                          <p:spTgt spid="307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6">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7" presetClass="entr" presetSubtype="8" fill="hold" nodeType="afterEffect">
                                  <p:stCondLst>
                                    <p:cond delay="0"/>
                                  </p:stCondLst>
                                  <p:childTnLst>
                                    <p:set>
                                      <p:cBhvr>
                                        <p:cTn id="17" dur="1" fill="hold">
                                          <p:stCondLst>
                                            <p:cond delay="0"/>
                                          </p:stCondLst>
                                        </p:cTn>
                                        <p:tgtEl>
                                          <p:spTgt spid="3076">
                                            <p:txEl>
                                              <p:pRg st="3" end="3"/>
                                            </p:txEl>
                                          </p:spTgt>
                                        </p:tgtEl>
                                        <p:attrNameLst>
                                          <p:attrName>style.visibility</p:attrName>
                                        </p:attrNameLst>
                                      </p:cBhvr>
                                      <p:to>
                                        <p:strVal val="visible"/>
                                      </p:to>
                                    </p:set>
                                    <p:anim calcmode="lin" valueType="num">
                                      <p:cBhvr additive="base">
                                        <p:cTn id="18" dur="500" fill="hold"/>
                                        <p:tgtEl>
                                          <p:spTgt spid="3076">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076">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7" presetClass="entr" presetSubtype="8" fill="hold" nodeType="after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 calcmode="lin" valueType="num">
                                      <p:cBhvr additive="base">
                                        <p:cTn id="23" dur="500" fill="hold"/>
                                        <p:tgtEl>
                                          <p:spTgt spid="307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7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nodeType="clickEffect">
                                  <p:stCondLst>
                                    <p:cond delay="0"/>
                                  </p:stCondLst>
                                  <p:childTnLst>
                                    <p:set>
                                      <p:cBhvr>
                                        <p:cTn id="28" dur="1" fill="hold">
                                          <p:stCondLst>
                                            <p:cond delay="0"/>
                                          </p:stCondLst>
                                        </p:cTn>
                                        <p:tgtEl>
                                          <p:spTgt spid="3076">
                                            <p:txEl>
                                              <p:pRg st="5" end="5"/>
                                            </p:txEl>
                                          </p:spTgt>
                                        </p:tgtEl>
                                        <p:attrNameLst>
                                          <p:attrName>style.visibility</p:attrName>
                                        </p:attrNameLst>
                                      </p:cBhvr>
                                      <p:to>
                                        <p:strVal val="visible"/>
                                      </p:to>
                                    </p:set>
                                    <p:anim calcmode="lin" valueType="num">
                                      <p:cBhvr additive="base">
                                        <p:cTn id="29" dur="500" fill="hold"/>
                                        <p:tgtEl>
                                          <p:spTgt spid="307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07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247644" y="185733"/>
            <a:ext cx="338554" cy="461665"/>
          </a:xfrm>
          <a:prstGeom prst="rect">
            <a:avLst/>
          </a:prstGeom>
        </p:spPr>
        <p:txBody>
          <a:bodyPr wrap="none">
            <a:spAutoFit/>
          </a:bodyPr>
          <a:lstStyle/>
          <a:p>
            <a:r>
              <a:rPr lang="fr-FR" sz="2400" dirty="0" smtClean="0">
                <a:solidFill>
                  <a:srgbClr val="66FF33"/>
                </a:solidFill>
                <a:latin typeface="Times New Roman" pitchFamily="18" charset="0"/>
                <a:cs typeface="Times New Roman" pitchFamily="18" charset="0"/>
              </a:rPr>
              <a:t>  </a:t>
            </a:r>
            <a:endParaRPr lang="fr-FR" sz="2400" dirty="0">
              <a:solidFill>
                <a:srgbClr val="66FF33"/>
              </a:solidFill>
              <a:latin typeface="Times New Roman" pitchFamily="18" charset="0"/>
              <a:cs typeface="Times New Roman" pitchFamily="18" charset="0"/>
            </a:endParaRPr>
          </a:p>
        </p:txBody>
      </p:sp>
      <p:pic>
        <p:nvPicPr>
          <p:cNvPr id="6" name="Image 5" descr="interactionsbiotiques.jpg"/>
          <p:cNvPicPr>
            <a:picLocks noChangeAspect="1"/>
          </p:cNvPicPr>
          <p:nvPr/>
        </p:nvPicPr>
        <p:blipFill>
          <a:blip r:embed="rId2"/>
          <a:stretch>
            <a:fillRect/>
          </a:stretch>
        </p:blipFill>
        <p:spPr>
          <a:xfrm>
            <a:off x="467527" y="906459"/>
            <a:ext cx="8068466" cy="5045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2049459" y="906459"/>
            <a:ext cx="3894015"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La Symbiose </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التكافل</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Mutualisme </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a:t>
            </a:r>
            <a:r>
              <a:rPr kumimoji="0" lang="ar-SA" sz="2400" b="1" i="0" u="none" strike="noStrike" cap="none" normalizeH="0" baseline="0" dirty="0" err="1" smtClean="0">
                <a:ln>
                  <a:noFill/>
                </a:ln>
                <a:solidFill>
                  <a:schemeClr val="bg1"/>
                </a:solidFill>
                <a:effectLst/>
                <a:latin typeface="Palatino Linotype" pitchFamily="18" charset="0"/>
                <a:ea typeface="Calibri" pitchFamily="34" charset="0"/>
                <a:cs typeface="Arial" pitchFamily="34" charset="0"/>
              </a:rPr>
              <a:t>التقايض</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err="1" smtClean="0">
                <a:ln>
                  <a:noFill/>
                </a:ln>
                <a:solidFill>
                  <a:schemeClr val="bg1"/>
                </a:solidFill>
                <a:effectLst/>
                <a:latin typeface="Palatino Linotype" pitchFamily="18" charset="0"/>
                <a:ea typeface="Calibri" pitchFamily="34" charset="0"/>
                <a:cs typeface="Arial" pitchFamily="34" charset="0"/>
              </a:rPr>
              <a:t>التنافع</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Commensalisme</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المعايشة</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Parasitisme </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التطفل</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Pr</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dation</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 </a:t>
            </a:r>
            <a:r>
              <a:rPr kumimoji="0" lang="fr-FR"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افتراس</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Comp</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tition</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تنافس</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 </a:t>
            </a:r>
            <a:r>
              <a:rPr kumimoji="0" lang="fr-FR" sz="2400" b="1" i="0" u="none" strike="noStrike" cap="none" normalizeH="0" baseline="0" dirty="0" smtClean="0">
                <a:ln>
                  <a:noFill/>
                </a:ln>
                <a:solidFill>
                  <a:schemeClr val="bg1"/>
                </a:solidFill>
                <a:effectLst/>
                <a:latin typeface="Calibri" pitchFamily="34" charset="0"/>
                <a:ea typeface="Calibri" pitchFamily="34" charset="0"/>
                <a:cs typeface="Arial" pitchFamily="34" charset="0"/>
              </a:rPr>
              <a:t>·</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Neutralisme</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حياد</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err="1" smtClean="0">
                <a:ln>
                  <a:noFill/>
                </a:ln>
                <a:solidFill>
                  <a:schemeClr val="bg1"/>
                </a:solidFill>
                <a:effectLst/>
                <a:latin typeface="Palatino Linotype" pitchFamily="18" charset="0"/>
                <a:ea typeface="Calibri" pitchFamily="34" charset="0"/>
                <a:cs typeface="Arial" pitchFamily="34" charset="0"/>
              </a:rPr>
              <a:t>Inquinilsme</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وارش</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Phor</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é</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sie</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رحلان</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Amensalisme</a:t>
            </a:r>
            <a:r>
              <a:rPr kumimoji="0" lang="fr-FR" sz="2400" b="1" i="0" u="none" strike="noStrike" cap="none" normalizeH="0" baseline="0" dirty="0" smtClean="0">
                <a:ln>
                  <a:noFill/>
                </a:ln>
                <a:solidFill>
                  <a:schemeClr val="bg1"/>
                </a:solidFill>
                <a:effectLst/>
                <a:latin typeface="Calibri"/>
                <a:ea typeface="Calibri" pitchFamily="34" charset="0"/>
                <a:cs typeface="Arial" pitchFamily="34" charset="0"/>
              </a:rPr>
              <a:t>…</a:t>
            </a:r>
            <a:r>
              <a:rPr kumimoji="0" lang="fr-FR" sz="2400" b="1" i="0" u="none" strike="noStrike" cap="none" normalizeH="0" baseline="0" dirty="0" smtClean="0">
                <a:ln>
                  <a:noFill/>
                </a:ln>
                <a:solidFill>
                  <a:schemeClr val="bg1"/>
                </a:solidFill>
                <a:effectLst/>
                <a:latin typeface="Palatino Linotype" pitchFamily="18" charset="0"/>
                <a:ea typeface="Calibri" pitchFamily="34" charset="0"/>
                <a:cs typeface="Arial" pitchFamily="34" charset="0"/>
              </a:rPr>
              <a:t>.. </a:t>
            </a:r>
            <a:r>
              <a:rPr kumimoji="0" lang="ar-SA" sz="2400" b="1" i="0" u="none" strike="noStrike" cap="none" normalizeH="0" baseline="0" dirty="0" err="1" smtClean="0">
                <a:ln>
                  <a:noFill/>
                </a:ln>
                <a:solidFill>
                  <a:schemeClr val="bg1"/>
                </a:solidFill>
                <a:effectLst/>
                <a:latin typeface="Palatino Linotype" pitchFamily="18" charset="0"/>
                <a:ea typeface="Calibri" pitchFamily="34" charset="0"/>
                <a:cs typeface="Arial" pitchFamily="34" charset="0"/>
              </a:rPr>
              <a:t>تساغب</a:t>
            </a: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hizocarpo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ymbiose-2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493ebcbf64529def3eb694d63230d1c.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eetah-Hunting.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200-500492488-deer-fighting.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qdff.PN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90px-Ammophila_arenaria_en_Deña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608007" y="546096"/>
            <a:ext cx="7810151" cy="584775"/>
          </a:xfrm>
          <a:prstGeom prst="rect">
            <a:avLst/>
          </a:prstGeom>
        </p:spPr>
        <p:txBody>
          <a:bodyPr wrap="none">
            <a:spAutoFit/>
          </a:bodyPr>
          <a:lstStyle/>
          <a:p>
            <a:r>
              <a:rPr lang="fr-FR" sz="3200" b="1" dirty="0" smtClean="0">
                <a:solidFill>
                  <a:srgbClr val="FFFF00"/>
                </a:solidFill>
                <a:latin typeface="Times New Roman" pitchFamily="18" charset="0"/>
                <a:cs typeface="Times New Roman" pitchFamily="18" charset="0"/>
              </a:rPr>
              <a:t>Que es ce que une Interaction biologique ??</a:t>
            </a:r>
            <a:endParaRPr lang="fr-FR" sz="3200" b="1" dirty="0">
              <a:solidFill>
                <a:srgbClr val="FFFF00"/>
              </a:solidFill>
              <a:latin typeface="Times New Roman" pitchFamily="18" charset="0"/>
              <a:cs typeface="Times New Roman" pitchFamily="18" charset="0"/>
            </a:endParaRPr>
          </a:p>
        </p:txBody>
      </p:sp>
      <p:sp>
        <p:nvSpPr>
          <p:cNvPr id="6" name="Rectangle 5"/>
          <p:cNvSpPr/>
          <p:nvPr/>
        </p:nvSpPr>
        <p:spPr>
          <a:xfrm>
            <a:off x="247644" y="1627185"/>
            <a:ext cx="8288349" cy="1938992"/>
          </a:xfrm>
          <a:prstGeom prst="rect">
            <a:avLst/>
          </a:prstGeom>
        </p:spPr>
        <p:txBody>
          <a:bodyPr wrap="square">
            <a:spAutoFit/>
          </a:bodyPr>
          <a:lstStyle/>
          <a:p>
            <a:r>
              <a:rPr lang="fr-FR" sz="2400" dirty="0" smtClean="0">
                <a:solidFill>
                  <a:schemeClr val="bg1"/>
                </a:solidFill>
                <a:latin typeface="Times New Roman" pitchFamily="18" charset="0"/>
                <a:cs typeface="Times New Roman" pitchFamily="18" charset="0"/>
              </a:rPr>
              <a:t>Une interaction biologique désigne un </a:t>
            </a:r>
            <a:r>
              <a:rPr lang="fr-FR" sz="2400" b="1" dirty="0" smtClean="0">
                <a:solidFill>
                  <a:schemeClr val="bg1"/>
                </a:solidFill>
                <a:latin typeface="Times New Roman" pitchFamily="18" charset="0"/>
                <a:cs typeface="Times New Roman" pitchFamily="18" charset="0"/>
              </a:rPr>
              <a:t>processus </a:t>
            </a:r>
            <a:r>
              <a:rPr lang="fr-FR" sz="2400" dirty="0" smtClean="0">
                <a:solidFill>
                  <a:schemeClr val="bg1"/>
                </a:solidFill>
                <a:latin typeface="Times New Roman" pitchFamily="18" charset="0"/>
                <a:cs typeface="Times New Roman" pitchFamily="18" charset="0"/>
              </a:rPr>
              <a:t>impliquant des </a:t>
            </a:r>
            <a:r>
              <a:rPr lang="fr-FR" sz="2400" b="1" dirty="0" smtClean="0">
                <a:solidFill>
                  <a:schemeClr val="bg1"/>
                </a:solidFill>
                <a:latin typeface="Times New Roman" pitchFamily="18" charset="0"/>
                <a:cs typeface="Times New Roman" pitchFamily="18" charset="0"/>
              </a:rPr>
              <a:t>échanges</a:t>
            </a:r>
            <a:r>
              <a:rPr lang="fr-FR" sz="2400" dirty="0" smtClean="0">
                <a:solidFill>
                  <a:schemeClr val="bg1"/>
                </a:solidFill>
                <a:latin typeface="Times New Roman" pitchFamily="18" charset="0"/>
                <a:cs typeface="Times New Roman" pitchFamily="18" charset="0"/>
              </a:rPr>
              <a:t> ou relations </a:t>
            </a:r>
            <a:r>
              <a:rPr lang="fr-FR" sz="2400" b="1" dirty="0" smtClean="0">
                <a:solidFill>
                  <a:schemeClr val="bg1"/>
                </a:solidFill>
                <a:latin typeface="Times New Roman" pitchFamily="18" charset="0"/>
                <a:cs typeface="Times New Roman" pitchFamily="18" charset="0"/>
              </a:rPr>
              <a:t>réciproques</a:t>
            </a:r>
            <a:r>
              <a:rPr lang="fr-FR" sz="2400" dirty="0" smtClean="0">
                <a:solidFill>
                  <a:schemeClr val="bg1"/>
                </a:solidFill>
                <a:latin typeface="Times New Roman" pitchFamily="18" charset="0"/>
                <a:cs typeface="Times New Roman" pitchFamily="18" charset="0"/>
              </a:rPr>
              <a:t> entre plusieurs éléments biologiques (espèces, groupes, biocénoses) dans un écosystème (relations interspécifiques), ou entre deux ou plusieurs individus d'une même population (relations intraspécifiques). </a:t>
            </a:r>
            <a:endParaRPr lang="fr-FR" sz="2400"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mmensalisme-remoras-requi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124" name="Rectangle 4"/>
          <p:cNvSpPr>
            <a:spLocks noChangeArrowheads="1"/>
          </p:cNvSpPr>
          <p:nvPr/>
        </p:nvSpPr>
        <p:spPr bwMode="auto">
          <a:xfrm>
            <a:off x="611188" y="549275"/>
            <a:ext cx="7921625" cy="2987675"/>
          </a:xfrm>
          <a:prstGeom prst="rect">
            <a:avLst/>
          </a:prstGeom>
          <a:noFill/>
          <a:ln w="9525">
            <a:noFill/>
            <a:miter lim="800000"/>
            <a:headEnd/>
            <a:tailEnd/>
          </a:ln>
          <a:effectLst/>
        </p:spPr>
        <p:txBody>
          <a:bodyPr>
            <a:spAutoFit/>
          </a:bodyPr>
          <a:lstStyle/>
          <a:p>
            <a:pPr algn="ctr"/>
            <a:r>
              <a:rPr lang="fr-FR" sz="3200" b="1">
                <a:solidFill>
                  <a:srgbClr val="FF0000"/>
                </a:solidFill>
                <a:latin typeface="Times New Roman" pitchFamily="18" charset="0"/>
                <a:cs typeface="Times New Roman" pitchFamily="18" charset="0"/>
              </a:rPr>
              <a:t>Relations Interspécifiques</a:t>
            </a:r>
          </a:p>
          <a:p>
            <a:endParaRPr lang="fr-FR">
              <a:solidFill>
                <a:srgbClr val="FFFF00"/>
              </a:solidFill>
              <a:latin typeface="Times New Roman" pitchFamily="18" charset="0"/>
              <a:cs typeface="Times New Roman" pitchFamily="18" charset="0"/>
            </a:endParaRPr>
          </a:p>
          <a:p>
            <a:r>
              <a:rPr lang="fr-FR">
                <a:solidFill>
                  <a:srgbClr val="FFFF00"/>
                </a:solidFill>
                <a:latin typeface="Times New Roman" pitchFamily="18" charset="0"/>
                <a:cs typeface="Times New Roman" pitchFamily="18" charset="0"/>
              </a:rPr>
              <a:t>Interactions interspécifiques peuvent être caractérisées comme :</a:t>
            </a:r>
          </a:p>
          <a:p>
            <a:r>
              <a:rPr lang="fr-FR" sz="2400" b="1">
                <a:solidFill>
                  <a:srgbClr val="FF0000"/>
                </a:solidFill>
                <a:latin typeface="Times New Roman" pitchFamily="18" charset="0"/>
                <a:cs typeface="Times New Roman" pitchFamily="18" charset="0"/>
              </a:rPr>
              <a:t>négatives</a:t>
            </a:r>
            <a:r>
              <a:rPr lang="fr-FR">
                <a:solidFill>
                  <a:srgbClr val="FFFF00"/>
                </a:solidFill>
                <a:latin typeface="Times New Roman" pitchFamily="18" charset="0"/>
                <a:cs typeface="Times New Roman" pitchFamily="18" charset="0"/>
              </a:rPr>
              <a:t>, c’est à dire qu’il existe des conflits</a:t>
            </a:r>
          </a:p>
          <a:p>
            <a:pPr algn="ctr"/>
            <a:r>
              <a:rPr lang="fr-FR">
                <a:solidFill>
                  <a:schemeClr val="bg1"/>
                </a:solidFill>
                <a:latin typeface="Times New Roman" pitchFamily="18" charset="0"/>
                <a:cs typeface="Times New Roman" pitchFamily="18" charset="0"/>
              </a:rPr>
              <a:t>ou</a:t>
            </a:r>
          </a:p>
          <a:p>
            <a:r>
              <a:rPr lang="fr-FR" sz="2400" b="1">
                <a:solidFill>
                  <a:srgbClr val="66FF33"/>
                </a:solidFill>
                <a:latin typeface="Times New Roman" pitchFamily="18" charset="0"/>
                <a:cs typeface="Times New Roman" pitchFamily="18" charset="0"/>
              </a:rPr>
              <a:t>positives</a:t>
            </a:r>
            <a:r>
              <a:rPr lang="fr-FR" sz="2400">
                <a:solidFill>
                  <a:srgbClr val="66FF33"/>
                </a:solidFill>
                <a:latin typeface="Times New Roman" pitchFamily="18" charset="0"/>
                <a:cs typeface="Times New Roman" pitchFamily="18" charset="0"/>
              </a:rPr>
              <a:t>.</a:t>
            </a:r>
          </a:p>
          <a:p>
            <a:endParaRPr lang="fr-FR" b="1">
              <a:solidFill>
                <a:srgbClr val="FFFF00"/>
              </a:solidFill>
              <a:latin typeface="Times New Roman" pitchFamily="18" charset="0"/>
              <a:cs typeface="Times New Roman" pitchFamily="18" charset="0"/>
            </a:endParaRPr>
          </a:p>
          <a:p>
            <a:r>
              <a:rPr lang="fr-FR" sz="2000" b="1">
                <a:solidFill>
                  <a:srgbClr val="66FF33"/>
                </a:solidFill>
                <a:latin typeface="Times New Roman" pitchFamily="18" charset="0"/>
                <a:cs typeface="Times New Roman" pitchFamily="18" charset="0"/>
              </a:rPr>
              <a:t>Interactions positives</a:t>
            </a:r>
          </a:p>
          <a:p>
            <a:r>
              <a:rPr lang="fr-FR">
                <a:solidFill>
                  <a:srgbClr val="FFFF00"/>
                </a:solidFill>
                <a:latin typeface="Times New Roman" pitchFamily="18" charset="0"/>
                <a:cs typeface="Times New Roman" pitchFamily="18" charset="0"/>
              </a:rPr>
              <a:t>Commensalisme, Inquilinisme, Phorésie, Mutualisme, Symbiose</a:t>
            </a:r>
          </a:p>
        </p:txBody>
      </p:sp>
      <p:sp>
        <p:nvSpPr>
          <p:cNvPr id="5125" name="Rectangle 5"/>
          <p:cNvSpPr>
            <a:spLocks noChangeArrowheads="1"/>
          </p:cNvSpPr>
          <p:nvPr/>
        </p:nvSpPr>
        <p:spPr bwMode="auto">
          <a:xfrm>
            <a:off x="250825" y="4379913"/>
            <a:ext cx="8642350" cy="2014537"/>
          </a:xfrm>
          <a:prstGeom prst="rect">
            <a:avLst/>
          </a:prstGeom>
          <a:noFill/>
          <a:ln w="9525">
            <a:noFill/>
            <a:miter lim="800000"/>
            <a:headEnd/>
            <a:tailEnd/>
          </a:ln>
          <a:effectLst/>
        </p:spPr>
        <p:txBody>
          <a:bodyPr>
            <a:spAutoFit/>
          </a:bodyPr>
          <a:lstStyle/>
          <a:p>
            <a:pPr algn="just"/>
            <a:r>
              <a:rPr lang="fr-FR" b="1" u="sng">
                <a:solidFill>
                  <a:srgbClr val="FFFF00"/>
                </a:solidFill>
                <a:latin typeface="Times New Roman" pitchFamily="18" charset="0"/>
                <a:cs typeface="Times New Roman" pitchFamily="18" charset="0"/>
              </a:rPr>
              <a:t>Commensalisme</a:t>
            </a:r>
            <a:r>
              <a:rPr lang="fr-FR" b="1">
                <a:solidFill>
                  <a:srgbClr val="FFFF00"/>
                </a:solidFill>
                <a:latin typeface="Times New Roman" pitchFamily="18" charset="0"/>
                <a:cs typeface="Times New Roman" pitchFamily="18" charset="0"/>
              </a:rPr>
              <a:t> </a:t>
            </a:r>
            <a:r>
              <a:rPr lang="fr-FR">
                <a:solidFill>
                  <a:srgbClr val="FFFF00"/>
                </a:solidFill>
                <a:latin typeface="Times New Roman" pitchFamily="18" charset="0"/>
                <a:cs typeface="Times New Roman" pitchFamily="18" charset="0"/>
              </a:rPr>
              <a:t>: </a:t>
            </a:r>
            <a:r>
              <a:rPr lang="fr-FR">
                <a:solidFill>
                  <a:schemeClr val="bg1"/>
                </a:solidFill>
                <a:latin typeface="Times New Roman" pitchFamily="18" charset="0"/>
                <a:cs typeface="Times New Roman" pitchFamily="18" charset="0"/>
              </a:rPr>
              <a:t>exploitation non parasitaire d’une espèce vivante par une autre espèce.</a:t>
            </a:r>
          </a:p>
          <a:p>
            <a:pPr algn="just"/>
            <a:r>
              <a:rPr lang="fr-FR">
                <a:solidFill>
                  <a:schemeClr val="bg1"/>
                </a:solidFill>
                <a:latin typeface="Times New Roman" pitchFamily="18" charset="0"/>
                <a:cs typeface="Times New Roman" pitchFamily="18" charset="0"/>
              </a:rPr>
              <a:t>- </a:t>
            </a:r>
            <a:r>
              <a:rPr lang="fr-FR" b="1">
                <a:solidFill>
                  <a:schemeClr val="bg1"/>
                </a:solidFill>
                <a:latin typeface="Times New Roman" pitchFamily="18" charset="0"/>
                <a:cs typeface="Times New Roman" pitchFamily="18" charset="0"/>
              </a:rPr>
              <a:t>colonies d’insectes sociaux </a:t>
            </a:r>
            <a:r>
              <a:rPr lang="fr-FR">
                <a:solidFill>
                  <a:schemeClr val="bg1"/>
                </a:solidFill>
                <a:latin typeface="Times New Roman" pitchFamily="18" charset="0"/>
                <a:cs typeface="Times New Roman" pitchFamily="18" charset="0"/>
              </a:rPr>
              <a:t>: de nombreuses espèces commensales vivent souvent des</a:t>
            </a:r>
          </a:p>
          <a:p>
            <a:pPr algn="just"/>
            <a:r>
              <a:rPr lang="fr-FR">
                <a:solidFill>
                  <a:schemeClr val="bg1"/>
                </a:solidFill>
                <a:latin typeface="Times New Roman" pitchFamily="18" charset="0"/>
                <a:cs typeface="Times New Roman" pitchFamily="18" charset="0"/>
              </a:rPr>
              <a:t>résidus de la nourriture de ces derniers (nids de guêpes avec des larves de diverses espèces de Diptères: Syrphides se nourrissant en saprophage des détritus)</a:t>
            </a:r>
          </a:p>
          <a:p>
            <a:pPr algn="just"/>
            <a:r>
              <a:rPr lang="fr-FR">
                <a:solidFill>
                  <a:srgbClr val="FFFF00"/>
                </a:solidFill>
                <a:latin typeface="Times New Roman" pitchFamily="18" charset="0"/>
                <a:cs typeface="Times New Roman" pitchFamily="18" charset="0"/>
              </a:rPr>
              <a:t>- certaines espèces de </a:t>
            </a:r>
            <a:r>
              <a:rPr lang="fr-FR" b="1">
                <a:solidFill>
                  <a:srgbClr val="FFFF00"/>
                </a:solidFill>
                <a:latin typeface="Times New Roman" pitchFamily="18" charset="0"/>
                <a:cs typeface="Times New Roman" pitchFamily="18" charset="0"/>
              </a:rPr>
              <a:t>crabes </a:t>
            </a:r>
            <a:r>
              <a:rPr lang="fr-FR">
                <a:solidFill>
                  <a:srgbClr val="FFFF00"/>
                </a:solidFill>
                <a:latin typeface="Times New Roman" pitchFamily="18" charset="0"/>
                <a:cs typeface="Times New Roman" pitchFamily="18" charset="0"/>
              </a:rPr>
              <a:t>vivant à la base de la couronne de tentacules des </a:t>
            </a:r>
            <a:r>
              <a:rPr lang="fr-FR" b="1">
                <a:solidFill>
                  <a:srgbClr val="FFFF00"/>
                </a:solidFill>
                <a:latin typeface="Times New Roman" pitchFamily="18" charset="0"/>
                <a:cs typeface="Times New Roman" pitchFamily="18" charset="0"/>
              </a:rPr>
              <a:t>anémones de mer </a:t>
            </a:r>
            <a:r>
              <a:rPr lang="fr-FR">
                <a:solidFill>
                  <a:srgbClr val="FFFF00"/>
                </a:solidFill>
                <a:latin typeface="Times New Roman" pitchFamily="18" charset="0"/>
                <a:cs typeface="Times New Roman" pitchFamily="18" charset="0"/>
              </a:rPr>
              <a:t>: </a:t>
            </a:r>
            <a:r>
              <a:rPr lang="fr-FR" i="1">
                <a:solidFill>
                  <a:srgbClr val="FFFF00"/>
                </a:solidFill>
                <a:latin typeface="Times New Roman" pitchFamily="18" charset="0"/>
                <a:cs typeface="Times New Roman" pitchFamily="18" charset="0"/>
              </a:rPr>
              <a:t>Inachus</a:t>
            </a:r>
            <a:r>
              <a:rPr lang="fr-FR">
                <a:solidFill>
                  <a:srgbClr val="FFFF00"/>
                </a:solidFill>
                <a:latin typeface="Times New Roman" pitchFamily="18" charset="0"/>
                <a:cs typeface="Times New Roman" pitchFamily="18" charset="0"/>
              </a:rPr>
              <a:t> et </a:t>
            </a:r>
            <a:r>
              <a:rPr lang="fr-FR" i="1">
                <a:solidFill>
                  <a:srgbClr val="FFFF00"/>
                </a:solidFill>
                <a:latin typeface="Times New Roman" pitchFamily="18" charset="0"/>
                <a:cs typeface="Times New Roman" pitchFamily="18" charset="0"/>
              </a:rPr>
              <a:t>Anemonia</a:t>
            </a:r>
            <a:r>
              <a:rPr lang="fr-FR">
                <a:solidFill>
                  <a:srgbClr val="FFFF00"/>
                </a:solidFill>
                <a:latin typeface="Times New Roman" pitchFamily="18" charset="0"/>
                <a:cs typeface="Times New Roman" pitchFamily="18" charset="0"/>
              </a:rPr>
              <a:t>.</a:t>
            </a:r>
          </a:p>
          <a:p>
            <a:pPr algn="just"/>
            <a:r>
              <a:rPr lang="fr-FR">
                <a:solidFill>
                  <a:srgbClr val="66FF33"/>
                </a:solidFill>
                <a:latin typeface="Times New Roman" pitchFamily="18" charset="0"/>
                <a:cs typeface="Times New Roman" pitchFamily="18" charset="0"/>
              </a:rPr>
              <a:t>- associations </a:t>
            </a:r>
            <a:r>
              <a:rPr lang="fr-FR" b="1">
                <a:solidFill>
                  <a:srgbClr val="66FF33"/>
                </a:solidFill>
                <a:latin typeface="Times New Roman" pitchFamily="18" charset="0"/>
                <a:cs typeface="Times New Roman" pitchFamily="18" charset="0"/>
              </a:rPr>
              <a:t>requins </a:t>
            </a:r>
            <a:r>
              <a:rPr lang="fr-FR">
                <a:solidFill>
                  <a:srgbClr val="66FF33"/>
                </a:solidFill>
                <a:latin typeface="Times New Roman" pitchFamily="18" charset="0"/>
                <a:cs typeface="Times New Roman" pitchFamily="18" charset="0"/>
              </a:rPr>
              <a:t>et </a:t>
            </a:r>
            <a:r>
              <a:rPr lang="fr-FR" b="1">
                <a:solidFill>
                  <a:srgbClr val="66FF33"/>
                </a:solidFill>
                <a:latin typeface="Times New Roman" pitchFamily="18" charset="0"/>
                <a:cs typeface="Times New Roman" pitchFamily="18" charset="0"/>
              </a:rPr>
              <a:t>poissons pilotes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circle(in)">
                                      <p:cBhvr>
                                        <p:cTn id="7" dur="500"/>
                                        <p:tgtEl>
                                          <p:spTgt spid="512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animEffect transition="in" filter="blinds(horizontal)">
                                      <p:cBhvr>
                                        <p:cTn id="11" dur="500"/>
                                        <p:tgtEl>
                                          <p:spTgt spid="5124">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animEffect transition="in" filter="blinds(horizontal)">
                                      <p:cBhvr>
                                        <p:cTn id="15" dur="500"/>
                                        <p:tgtEl>
                                          <p:spTgt spid="512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124">
                                            <p:txEl>
                                              <p:pRg st="4" end="4"/>
                                            </p:txEl>
                                          </p:spTgt>
                                        </p:tgtEl>
                                        <p:attrNameLst>
                                          <p:attrName>style.visibility</p:attrName>
                                        </p:attrNameLst>
                                      </p:cBhvr>
                                      <p:to>
                                        <p:strVal val="visible"/>
                                      </p:to>
                                    </p:set>
                                    <p:animEffect transition="in" filter="circle(in)">
                                      <p:cBhvr>
                                        <p:cTn id="20" dur="500"/>
                                        <p:tgtEl>
                                          <p:spTgt spid="5124">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animEffect transition="in" filter="circle(in)">
                                      <p:cBhvr>
                                        <p:cTn id="23" dur="500"/>
                                        <p:tgtEl>
                                          <p:spTgt spid="512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5124">
                                            <p:txEl>
                                              <p:pRg st="7" end="7"/>
                                            </p:txEl>
                                          </p:spTgt>
                                        </p:tgtEl>
                                        <p:attrNameLst>
                                          <p:attrName>style.visibility</p:attrName>
                                        </p:attrNameLst>
                                      </p:cBhvr>
                                      <p:to>
                                        <p:strVal val="visible"/>
                                      </p:to>
                                    </p:set>
                                    <p:anim calcmode="lin" valueType="num">
                                      <p:cBhvr additive="base">
                                        <p:cTn id="28" dur="500" fill="hold"/>
                                        <p:tgtEl>
                                          <p:spTgt spid="5124">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2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0"/>
                                  </p:stCondLst>
                                  <p:childTnLst>
                                    <p:set>
                                      <p:cBhvr>
                                        <p:cTn id="33" dur="1" fill="hold">
                                          <p:stCondLst>
                                            <p:cond delay="0"/>
                                          </p:stCondLst>
                                        </p:cTn>
                                        <p:tgtEl>
                                          <p:spTgt spid="5124">
                                            <p:txEl>
                                              <p:pRg st="8" end="8"/>
                                            </p:txEl>
                                          </p:spTgt>
                                        </p:tgtEl>
                                        <p:attrNameLst>
                                          <p:attrName>style.visibility</p:attrName>
                                        </p:attrNameLst>
                                      </p:cBhvr>
                                      <p:to>
                                        <p:strVal val="visible"/>
                                      </p:to>
                                    </p:set>
                                    <p:anim calcmode="lin" valueType="num">
                                      <p:cBhvr additive="base">
                                        <p:cTn id="34" dur="5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5125">
                                            <p:txEl>
                                              <p:pRg st="0" end="0"/>
                                            </p:txEl>
                                          </p:spTgt>
                                        </p:tgtEl>
                                        <p:attrNameLst>
                                          <p:attrName>style.visibility</p:attrName>
                                        </p:attrNameLst>
                                      </p:cBhvr>
                                      <p:to>
                                        <p:strVal val="visible"/>
                                      </p:to>
                                    </p:set>
                                    <p:anim calcmode="lin" valueType="num">
                                      <p:cBhvr>
                                        <p:cTn id="40" dur="500" fill="hold"/>
                                        <p:tgtEl>
                                          <p:spTgt spid="5125">
                                            <p:txEl>
                                              <p:pRg st="0" end="0"/>
                                            </p:txEl>
                                          </p:spTgt>
                                        </p:tgtEl>
                                        <p:attrNameLst>
                                          <p:attrName>ppt_w</p:attrName>
                                        </p:attrNameLst>
                                      </p:cBhvr>
                                      <p:tavLst>
                                        <p:tav tm="0">
                                          <p:val>
                                            <p:strVal val="#ppt_w*0.70"/>
                                          </p:val>
                                        </p:tav>
                                        <p:tav tm="100000">
                                          <p:val>
                                            <p:strVal val="#ppt_w"/>
                                          </p:val>
                                        </p:tav>
                                      </p:tavLst>
                                    </p:anim>
                                    <p:anim calcmode="lin" valueType="num">
                                      <p:cBhvr>
                                        <p:cTn id="41" dur="500" fill="hold"/>
                                        <p:tgtEl>
                                          <p:spTgt spid="5125">
                                            <p:txEl>
                                              <p:pRg st="0" end="0"/>
                                            </p:txEl>
                                          </p:spTgt>
                                        </p:tgtEl>
                                        <p:attrNameLst>
                                          <p:attrName>ppt_h</p:attrName>
                                        </p:attrNameLst>
                                      </p:cBhvr>
                                      <p:tavLst>
                                        <p:tav tm="0">
                                          <p:val>
                                            <p:strVal val="#ppt_h"/>
                                          </p:val>
                                        </p:tav>
                                        <p:tav tm="100000">
                                          <p:val>
                                            <p:strVal val="#ppt_h"/>
                                          </p:val>
                                        </p:tav>
                                      </p:tavLst>
                                    </p:anim>
                                    <p:animEffect transition="in" filter="fade">
                                      <p:cBhvr>
                                        <p:cTn id="42" dur="500"/>
                                        <p:tgtEl>
                                          <p:spTgt spid="5125">
                                            <p:txEl>
                                              <p:pRg st="0" end="0"/>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5125">
                                            <p:txEl>
                                              <p:pRg st="1" end="1"/>
                                            </p:txEl>
                                          </p:spTgt>
                                        </p:tgtEl>
                                        <p:attrNameLst>
                                          <p:attrName>style.visibility</p:attrName>
                                        </p:attrNameLst>
                                      </p:cBhvr>
                                      <p:to>
                                        <p:strVal val="visible"/>
                                      </p:to>
                                    </p:set>
                                    <p:anim calcmode="lin" valueType="num">
                                      <p:cBhvr>
                                        <p:cTn id="45" dur="500" fill="hold"/>
                                        <p:tgtEl>
                                          <p:spTgt spid="5125">
                                            <p:txEl>
                                              <p:pRg st="1" end="1"/>
                                            </p:txEl>
                                          </p:spTgt>
                                        </p:tgtEl>
                                        <p:attrNameLst>
                                          <p:attrName>ppt_w</p:attrName>
                                        </p:attrNameLst>
                                      </p:cBhvr>
                                      <p:tavLst>
                                        <p:tav tm="0">
                                          <p:val>
                                            <p:strVal val="#ppt_w*0.70"/>
                                          </p:val>
                                        </p:tav>
                                        <p:tav tm="100000">
                                          <p:val>
                                            <p:strVal val="#ppt_w"/>
                                          </p:val>
                                        </p:tav>
                                      </p:tavLst>
                                    </p:anim>
                                    <p:anim calcmode="lin" valueType="num">
                                      <p:cBhvr>
                                        <p:cTn id="46" dur="500" fill="hold"/>
                                        <p:tgtEl>
                                          <p:spTgt spid="5125">
                                            <p:txEl>
                                              <p:pRg st="1" end="1"/>
                                            </p:txEl>
                                          </p:spTgt>
                                        </p:tgtEl>
                                        <p:attrNameLst>
                                          <p:attrName>ppt_h</p:attrName>
                                        </p:attrNameLst>
                                      </p:cBhvr>
                                      <p:tavLst>
                                        <p:tav tm="0">
                                          <p:val>
                                            <p:strVal val="#ppt_h"/>
                                          </p:val>
                                        </p:tav>
                                        <p:tav tm="100000">
                                          <p:val>
                                            <p:strVal val="#ppt_h"/>
                                          </p:val>
                                        </p:tav>
                                      </p:tavLst>
                                    </p:anim>
                                    <p:animEffect transition="in" filter="fade">
                                      <p:cBhvr>
                                        <p:cTn id="47" dur="500"/>
                                        <p:tgtEl>
                                          <p:spTgt spid="5125">
                                            <p:txEl>
                                              <p:pRg st="1" end="1"/>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5125">
                                            <p:txEl>
                                              <p:pRg st="2" end="2"/>
                                            </p:txEl>
                                          </p:spTgt>
                                        </p:tgtEl>
                                        <p:attrNameLst>
                                          <p:attrName>style.visibility</p:attrName>
                                        </p:attrNameLst>
                                      </p:cBhvr>
                                      <p:to>
                                        <p:strVal val="visible"/>
                                      </p:to>
                                    </p:set>
                                    <p:anim calcmode="lin" valueType="num">
                                      <p:cBhvr>
                                        <p:cTn id="50" dur="500" fill="hold"/>
                                        <p:tgtEl>
                                          <p:spTgt spid="5125">
                                            <p:txEl>
                                              <p:pRg st="2" end="2"/>
                                            </p:txEl>
                                          </p:spTgt>
                                        </p:tgtEl>
                                        <p:attrNameLst>
                                          <p:attrName>ppt_w</p:attrName>
                                        </p:attrNameLst>
                                      </p:cBhvr>
                                      <p:tavLst>
                                        <p:tav tm="0">
                                          <p:val>
                                            <p:strVal val="#ppt_w*0.70"/>
                                          </p:val>
                                        </p:tav>
                                        <p:tav tm="100000">
                                          <p:val>
                                            <p:strVal val="#ppt_w"/>
                                          </p:val>
                                        </p:tav>
                                      </p:tavLst>
                                    </p:anim>
                                    <p:anim calcmode="lin" valueType="num">
                                      <p:cBhvr>
                                        <p:cTn id="51" dur="500" fill="hold"/>
                                        <p:tgtEl>
                                          <p:spTgt spid="5125">
                                            <p:txEl>
                                              <p:pRg st="2" end="2"/>
                                            </p:txEl>
                                          </p:spTgt>
                                        </p:tgtEl>
                                        <p:attrNameLst>
                                          <p:attrName>ppt_h</p:attrName>
                                        </p:attrNameLst>
                                      </p:cBhvr>
                                      <p:tavLst>
                                        <p:tav tm="0">
                                          <p:val>
                                            <p:strVal val="#ppt_h"/>
                                          </p:val>
                                        </p:tav>
                                        <p:tav tm="100000">
                                          <p:val>
                                            <p:strVal val="#ppt_h"/>
                                          </p:val>
                                        </p:tav>
                                      </p:tavLst>
                                    </p:anim>
                                    <p:animEffect transition="in" filter="fade">
                                      <p:cBhvr>
                                        <p:cTn id="52" dur="500"/>
                                        <p:tgtEl>
                                          <p:spTgt spid="5125">
                                            <p:txEl>
                                              <p:pRg st="2" end="2"/>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5125">
                                            <p:txEl>
                                              <p:pRg st="3" end="3"/>
                                            </p:txEl>
                                          </p:spTgt>
                                        </p:tgtEl>
                                        <p:attrNameLst>
                                          <p:attrName>style.visibility</p:attrName>
                                        </p:attrNameLst>
                                      </p:cBhvr>
                                      <p:to>
                                        <p:strVal val="visible"/>
                                      </p:to>
                                    </p:set>
                                    <p:anim calcmode="lin" valueType="num">
                                      <p:cBhvr>
                                        <p:cTn id="55" dur="500" fill="hold"/>
                                        <p:tgtEl>
                                          <p:spTgt spid="5125">
                                            <p:txEl>
                                              <p:pRg st="3" end="3"/>
                                            </p:txEl>
                                          </p:spTgt>
                                        </p:tgtEl>
                                        <p:attrNameLst>
                                          <p:attrName>ppt_w</p:attrName>
                                        </p:attrNameLst>
                                      </p:cBhvr>
                                      <p:tavLst>
                                        <p:tav tm="0">
                                          <p:val>
                                            <p:strVal val="#ppt_w*0.70"/>
                                          </p:val>
                                        </p:tav>
                                        <p:tav tm="100000">
                                          <p:val>
                                            <p:strVal val="#ppt_w"/>
                                          </p:val>
                                        </p:tav>
                                      </p:tavLst>
                                    </p:anim>
                                    <p:anim calcmode="lin" valueType="num">
                                      <p:cBhvr>
                                        <p:cTn id="56" dur="500" fill="hold"/>
                                        <p:tgtEl>
                                          <p:spTgt spid="5125">
                                            <p:txEl>
                                              <p:pRg st="3" end="3"/>
                                            </p:txEl>
                                          </p:spTgt>
                                        </p:tgtEl>
                                        <p:attrNameLst>
                                          <p:attrName>ppt_h</p:attrName>
                                        </p:attrNameLst>
                                      </p:cBhvr>
                                      <p:tavLst>
                                        <p:tav tm="0">
                                          <p:val>
                                            <p:strVal val="#ppt_h"/>
                                          </p:val>
                                        </p:tav>
                                        <p:tav tm="100000">
                                          <p:val>
                                            <p:strVal val="#ppt_h"/>
                                          </p:val>
                                        </p:tav>
                                      </p:tavLst>
                                    </p:anim>
                                    <p:animEffect transition="in" filter="fade">
                                      <p:cBhvr>
                                        <p:cTn id="57" dur="500"/>
                                        <p:tgtEl>
                                          <p:spTgt spid="5125">
                                            <p:txEl>
                                              <p:pRg st="3" end="3"/>
                                            </p:txEl>
                                          </p:spTgt>
                                        </p:tgtEl>
                                      </p:cBhvr>
                                    </p:animEffect>
                                  </p:childTnLst>
                                </p:cTn>
                              </p:par>
                              <p:par>
                                <p:cTn id="58" presetID="55" presetClass="entr" presetSubtype="0" fill="hold" nodeType="withEffect">
                                  <p:stCondLst>
                                    <p:cond delay="0"/>
                                  </p:stCondLst>
                                  <p:childTnLst>
                                    <p:set>
                                      <p:cBhvr>
                                        <p:cTn id="59" dur="1" fill="hold">
                                          <p:stCondLst>
                                            <p:cond delay="0"/>
                                          </p:stCondLst>
                                        </p:cTn>
                                        <p:tgtEl>
                                          <p:spTgt spid="5125">
                                            <p:txEl>
                                              <p:pRg st="4" end="4"/>
                                            </p:txEl>
                                          </p:spTgt>
                                        </p:tgtEl>
                                        <p:attrNameLst>
                                          <p:attrName>style.visibility</p:attrName>
                                        </p:attrNameLst>
                                      </p:cBhvr>
                                      <p:to>
                                        <p:strVal val="visible"/>
                                      </p:to>
                                    </p:set>
                                    <p:anim calcmode="lin" valueType="num">
                                      <p:cBhvr>
                                        <p:cTn id="60" dur="500" fill="hold"/>
                                        <p:tgtEl>
                                          <p:spTgt spid="5125">
                                            <p:txEl>
                                              <p:pRg st="4" end="4"/>
                                            </p:txEl>
                                          </p:spTgt>
                                        </p:tgtEl>
                                        <p:attrNameLst>
                                          <p:attrName>ppt_w</p:attrName>
                                        </p:attrNameLst>
                                      </p:cBhvr>
                                      <p:tavLst>
                                        <p:tav tm="0">
                                          <p:val>
                                            <p:strVal val="#ppt_w*0.70"/>
                                          </p:val>
                                        </p:tav>
                                        <p:tav tm="100000">
                                          <p:val>
                                            <p:strVal val="#ppt_w"/>
                                          </p:val>
                                        </p:tav>
                                      </p:tavLst>
                                    </p:anim>
                                    <p:anim calcmode="lin" valueType="num">
                                      <p:cBhvr>
                                        <p:cTn id="61" dur="500" fill="hold"/>
                                        <p:tgtEl>
                                          <p:spTgt spid="5125">
                                            <p:txEl>
                                              <p:pRg st="4" end="4"/>
                                            </p:txEl>
                                          </p:spTgt>
                                        </p:tgtEl>
                                        <p:attrNameLst>
                                          <p:attrName>ppt_h</p:attrName>
                                        </p:attrNameLst>
                                      </p:cBhvr>
                                      <p:tavLst>
                                        <p:tav tm="0">
                                          <p:val>
                                            <p:strVal val="#ppt_h"/>
                                          </p:val>
                                        </p:tav>
                                        <p:tav tm="100000">
                                          <p:val>
                                            <p:strVal val="#ppt_h"/>
                                          </p:val>
                                        </p:tav>
                                      </p:tavLst>
                                    </p:anim>
                                    <p:animEffect transition="in" filter="fade">
                                      <p:cBhvr>
                                        <p:cTn id="62" dur="500"/>
                                        <p:tgtEl>
                                          <p:spTgt spid="5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50825" y="500063"/>
            <a:ext cx="8642350" cy="4483100"/>
          </a:xfrm>
          <a:prstGeom prst="rect">
            <a:avLst/>
          </a:prstGeom>
          <a:noFill/>
          <a:ln w="9525">
            <a:noFill/>
            <a:miter lim="800000"/>
            <a:headEnd/>
            <a:tailEnd/>
          </a:ln>
          <a:effectLst/>
        </p:spPr>
        <p:txBody>
          <a:bodyPr>
            <a:spAutoFit/>
          </a:bodyPr>
          <a:lstStyle/>
          <a:p>
            <a:pPr algn="ctr"/>
            <a:r>
              <a:rPr lang="fr-FR" sz="3200" b="1">
                <a:solidFill>
                  <a:srgbClr val="FF0000"/>
                </a:solidFill>
                <a:latin typeface="Times New Roman" pitchFamily="18" charset="0"/>
                <a:cs typeface="Times New Roman" pitchFamily="18" charset="0"/>
              </a:rPr>
              <a:t>Relations Interspécifiques</a:t>
            </a:r>
          </a:p>
          <a:p>
            <a:endParaRPr lang="fr-FR" sz="3200">
              <a:solidFill>
                <a:srgbClr val="FF0000"/>
              </a:solidFill>
              <a:latin typeface="Times New Roman" pitchFamily="18" charset="0"/>
              <a:cs typeface="Times New Roman" pitchFamily="18" charset="0"/>
            </a:endParaRPr>
          </a:p>
          <a:p>
            <a:r>
              <a:rPr lang="fr-FR">
                <a:solidFill>
                  <a:srgbClr val="FFFF00"/>
                </a:solidFill>
                <a:latin typeface="Times New Roman" pitchFamily="18" charset="0"/>
                <a:cs typeface="Times New Roman" pitchFamily="18" charset="0"/>
              </a:rPr>
              <a:t>Interactions interspécifiques peuvent être caractérisées comme </a:t>
            </a:r>
            <a:r>
              <a:rPr lang="fr-FR" sz="2000" b="1">
                <a:solidFill>
                  <a:srgbClr val="FF0000"/>
                </a:solidFill>
                <a:latin typeface="Times New Roman" pitchFamily="18" charset="0"/>
                <a:cs typeface="Times New Roman" pitchFamily="18" charset="0"/>
              </a:rPr>
              <a:t>négatives</a:t>
            </a:r>
            <a:r>
              <a:rPr lang="fr-FR">
                <a:solidFill>
                  <a:srgbClr val="FFFF00"/>
                </a:solidFill>
                <a:latin typeface="Times New Roman" pitchFamily="18" charset="0"/>
                <a:cs typeface="Times New Roman" pitchFamily="18" charset="0"/>
              </a:rPr>
              <a:t>, c’est-à-dire qu’il y’a existence de conflits ou </a:t>
            </a:r>
            <a:r>
              <a:rPr lang="fr-FR" sz="2000" b="1">
                <a:solidFill>
                  <a:srgbClr val="66FF33"/>
                </a:solidFill>
                <a:latin typeface="Times New Roman" pitchFamily="18" charset="0"/>
                <a:cs typeface="Times New Roman" pitchFamily="18" charset="0"/>
              </a:rPr>
              <a:t>positives</a:t>
            </a:r>
            <a:r>
              <a:rPr lang="fr-FR" sz="2000">
                <a:solidFill>
                  <a:srgbClr val="66FF33"/>
                </a:solidFill>
                <a:latin typeface="Times New Roman" pitchFamily="18" charset="0"/>
                <a:cs typeface="Times New Roman" pitchFamily="18" charset="0"/>
              </a:rPr>
              <a:t>.</a:t>
            </a:r>
          </a:p>
          <a:p>
            <a:pPr algn="ctr"/>
            <a:r>
              <a:rPr lang="fr-FR" sz="2200" b="1">
                <a:solidFill>
                  <a:srgbClr val="FF0000"/>
                </a:solidFill>
                <a:latin typeface="Times New Roman" pitchFamily="18" charset="0"/>
                <a:cs typeface="Times New Roman" pitchFamily="18" charset="0"/>
              </a:rPr>
              <a:t>Existence de conflits : Interactions négatives</a:t>
            </a:r>
          </a:p>
          <a:p>
            <a:r>
              <a:rPr lang="fr-FR" b="1">
                <a:solidFill>
                  <a:srgbClr val="66FF33"/>
                </a:solidFill>
                <a:latin typeface="Times New Roman" pitchFamily="18" charset="0"/>
                <a:cs typeface="Times New Roman" pitchFamily="18" charset="0"/>
              </a:rPr>
              <a:t>Conflits pour l’espace</a:t>
            </a:r>
          </a:p>
          <a:p>
            <a:r>
              <a:rPr lang="fr-FR" b="1">
                <a:solidFill>
                  <a:schemeClr val="bg1"/>
                </a:solidFill>
                <a:latin typeface="Times New Roman" pitchFamily="18" charset="0"/>
                <a:cs typeface="Times New Roman" pitchFamily="18" charset="0"/>
              </a:rPr>
              <a:t>Conflits pour la nourriture</a:t>
            </a:r>
            <a:r>
              <a:rPr lang="fr-FR" b="1">
                <a:solidFill>
                  <a:srgbClr val="FFFF00"/>
                </a:solidFill>
                <a:latin typeface="Times New Roman" pitchFamily="18" charset="0"/>
                <a:cs typeface="Times New Roman" pitchFamily="18" charset="0"/>
              </a:rPr>
              <a:t> </a:t>
            </a:r>
            <a:r>
              <a:rPr lang="fr-FR">
                <a:solidFill>
                  <a:srgbClr val="FFFF00"/>
                </a:solidFill>
                <a:latin typeface="Times New Roman" pitchFamily="18" charset="0"/>
                <a:cs typeface="Times New Roman" pitchFamily="18" charset="0"/>
              </a:rPr>
              <a:t>= </a:t>
            </a:r>
            <a:r>
              <a:rPr lang="fr-FR" b="1">
                <a:solidFill>
                  <a:srgbClr val="FFFF00"/>
                </a:solidFill>
                <a:latin typeface="Times New Roman" pitchFamily="18" charset="0"/>
                <a:cs typeface="Times New Roman" pitchFamily="18" charset="0"/>
              </a:rPr>
              <a:t>Compétition pour l’accès à une ressource exploitée de</a:t>
            </a:r>
          </a:p>
          <a:p>
            <a:r>
              <a:rPr lang="fr-FR" b="1">
                <a:solidFill>
                  <a:srgbClr val="FFFF00"/>
                </a:solidFill>
                <a:latin typeface="Times New Roman" pitchFamily="18" charset="0"/>
                <a:cs typeface="Times New Roman" pitchFamily="18" charset="0"/>
              </a:rPr>
              <a:t>façon simultanée</a:t>
            </a:r>
          </a:p>
          <a:p>
            <a:r>
              <a:rPr lang="fr-FR">
                <a:solidFill>
                  <a:srgbClr val="FFFF00"/>
                </a:solidFill>
                <a:latin typeface="Times New Roman" pitchFamily="18" charset="0"/>
                <a:cs typeface="Times New Roman" pitchFamily="18" charset="0"/>
              </a:rPr>
              <a:t>Ce sont les </a:t>
            </a:r>
            <a:r>
              <a:rPr lang="fr-FR" b="1">
                <a:solidFill>
                  <a:schemeClr val="bg1"/>
                </a:solidFill>
                <a:latin typeface="Times New Roman" pitchFamily="18" charset="0"/>
                <a:cs typeface="Times New Roman" pitchFamily="18" charset="0"/>
              </a:rPr>
              <a:t>relations proies-prédateurs</a:t>
            </a:r>
            <a:r>
              <a:rPr lang="fr-FR" b="1">
                <a:solidFill>
                  <a:srgbClr val="FFFF00"/>
                </a:solidFill>
                <a:latin typeface="Times New Roman" pitchFamily="18" charset="0"/>
                <a:cs typeface="Times New Roman" pitchFamily="18" charset="0"/>
              </a:rPr>
              <a:t> </a:t>
            </a:r>
            <a:r>
              <a:rPr lang="fr-FR">
                <a:solidFill>
                  <a:srgbClr val="FFFF00"/>
                </a:solidFill>
                <a:latin typeface="Times New Roman" pitchFamily="18" charset="0"/>
                <a:cs typeface="Times New Roman" pitchFamily="18" charset="0"/>
              </a:rPr>
              <a:t>dans le sens le plus large.</a:t>
            </a:r>
          </a:p>
          <a:p>
            <a:r>
              <a:rPr lang="fr-FR">
                <a:solidFill>
                  <a:srgbClr val="FFFF00"/>
                </a:solidFill>
                <a:latin typeface="Times New Roman" pitchFamily="18" charset="0"/>
                <a:cs typeface="Times New Roman" pitchFamily="18" charset="0"/>
              </a:rPr>
              <a:t>Trois niveaux :</a:t>
            </a:r>
          </a:p>
          <a:p>
            <a:r>
              <a:rPr lang="fr-FR" b="1">
                <a:solidFill>
                  <a:schemeClr val="bg1"/>
                </a:solidFill>
                <a:latin typeface="Times New Roman" pitchFamily="18" charset="0"/>
                <a:cs typeface="Times New Roman" pitchFamily="18" charset="0"/>
              </a:rPr>
              <a:t>a-Prédation sur espèces vivantes</a:t>
            </a:r>
          </a:p>
          <a:p>
            <a:r>
              <a:rPr lang="fr-FR">
                <a:solidFill>
                  <a:srgbClr val="FFFF00"/>
                </a:solidFill>
                <a:latin typeface="Times New Roman" pitchFamily="18" charset="0"/>
                <a:cs typeface="Times New Roman" pitchFamily="18" charset="0"/>
              </a:rPr>
              <a:t>b-Régimes </a:t>
            </a:r>
            <a:r>
              <a:rPr lang="fr-FR" b="1">
                <a:solidFill>
                  <a:srgbClr val="66FF33"/>
                </a:solidFill>
                <a:latin typeface="Times New Roman" pitchFamily="18" charset="0"/>
                <a:cs typeface="Times New Roman" pitchFamily="18" charset="0"/>
              </a:rPr>
              <a:t>saprophage</a:t>
            </a:r>
            <a:r>
              <a:rPr lang="fr-FR" b="1">
                <a:solidFill>
                  <a:srgbClr val="FFFF00"/>
                </a:solidFill>
                <a:latin typeface="Times New Roman" pitchFamily="18" charset="0"/>
                <a:cs typeface="Times New Roman" pitchFamily="18" charset="0"/>
              </a:rPr>
              <a:t> </a:t>
            </a:r>
            <a:r>
              <a:rPr lang="fr-FR">
                <a:solidFill>
                  <a:srgbClr val="FFFF00"/>
                </a:solidFill>
                <a:latin typeface="Times New Roman" pitchFamily="18" charset="0"/>
                <a:cs typeface="Times New Roman" pitchFamily="18" charset="0"/>
              </a:rPr>
              <a:t>(animal se nourrissant sur du matériel mort) et </a:t>
            </a:r>
            <a:r>
              <a:rPr lang="fr-FR" b="1">
                <a:solidFill>
                  <a:srgbClr val="66FF33"/>
                </a:solidFill>
                <a:latin typeface="Times New Roman" pitchFamily="18" charset="0"/>
                <a:cs typeface="Times New Roman" pitchFamily="18" charset="0"/>
              </a:rPr>
              <a:t>saprophyte</a:t>
            </a:r>
          </a:p>
          <a:p>
            <a:r>
              <a:rPr lang="fr-FR">
                <a:solidFill>
                  <a:srgbClr val="FFFF00"/>
                </a:solidFill>
                <a:latin typeface="Times New Roman" pitchFamily="18" charset="0"/>
                <a:cs typeface="Times New Roman" pitchFamily="18" charset="0"/>
              </a:rPr>
              <a:t>(végétal qui tire des nutriments de sols riches en matières organiques).</a:t>
            </a:r>
          </a:p>
          <a:p>
            <a:r>
              <a:rPr lang="fr-FR" b="1">
                <a:solidFill>
                  <a:srgbClr val="FF0000"/>
                </a:solidFill>
                <a:latin typeface="Times New Roman" pitchFamily="18" charset="0"/>
                <a:cs typeface="Times New Roman" pitchFamily="18" charset="0"/>
              </a:rPr>
              <a:t>c-Parasitisme</a:t>
            </a:r>
          </a:p>
        </p:txBody>
      </p:sp>
      <p:sp>
        <p:nvSpPr>
          <p:cNvPr id="15366" name="Rectangle 6"/>
          <p:cNvSpPr>
            <a:spLocks noChangeArrowheads="1"/>
          </p:cNvSpPr>
          <p:nvPr/>
        </p:nvSpPr>
        <p:spPr bwMode="auto">
          <a:xfrm>
            <a:off x="250825" y="5118100"/>
            <a:ext cx="8642350" cy="1190625"/>
          </a:xfrm>
          <a:prstGeom prst="rect">
            <a:avLst/>
          </a:prstGeom>
          <a:noFill/>
          <a:ln w="9525">
            <a:noFill/>
            <a:miter lim="800000"/>
            <a:headEnd/>
            <a:tailEnd/>
          </a:ln>
          <a:effectLst/>
        </p:spPr>
        <p:txBody>
          <a:bodyPr>
            <a:spAutoFit/>
          </a:bodyPr>
          <a:lstStyle/>
          <a:p>
            <a:pPr marL="342900" indent="-342900"/>
            <a:r>
              <a:rPr lang="fr-FR">
                <a:solidFill>
                  <a:schemeClr val="bg1"/>
                </a:solidFill>
                <a:latin typeface="Times New Roman" pitchFamily="18" charset="0"/>
                <a:cs typeface="Times New Roman" pitchFamily="18" charset="0"/>
              </a:rPr>
              <a:t>Dans les relations proies-prédateurs, il convient de distinguer :</a:t>
            </a:r>
          </a:p>
          <a:p>
            <a:pPr marL="342900" indent="-342900">
              <a:buFontTx/>
              <a:buAutoNum type="arabicPeriod"/>
            </a:pPr>
            <a:r>
              <a:rPr lang="fr-FR">
                <a:solidFill>
                  <a:schemeClr val="bg1"/>
                </a:solidFill>
                <a:latin typeface="Times New Roman" pitchFamily="18" charset="0"/>
                <a:cs typeface="Times New Roman" pitchFamily="18" charset="0"/>
              </a:rPr>
              <a:t>les réponses du prédateur vis à vis d’une proie,</a:t>
            </a:r>
          </a:p>
          <a:p>
            <a:pPr marL="342900" indent="-342900">
              <a:buFontTx/>
              <a:buAutoNum type="arabicPeriod"/>
            </a:pPr>
            <a:r>
              <a:rPr lang="fr-FR">
                <a:solidFill>
                  <a:schemeClr val="bg1"/>
                </a:solidFill>
                <a:latin typeface="Times New Roman" pitchFamily="18" charset="0"/>
                <a:cs typeface="Times New Roman" pitchFamily="18" charset="0"/>
              </a:rPr>
              <a:t>les effets de la prédation sur les populations de proies</a:t>
            </a:r>
          </a:p>
          <a:p>
            <a:pPr marL="342900" indent="-342900">
              <a:buFontTx/>
              <a:buAutoNum type="arabicPeriod"/>
            </a:pPr>
            <a:r>
              <a:rPr lang="fr-FR">
                <a:solidFill>
                  <a:schemeClr val="bg1"/>
                </a:solidFill>
                <a:latin typeface="Times New Roman" pitchFamily="18" charset="0"/>
                <a:cs typeface="Times New Roman" pitchFamily="18" charset="0"/>
              </a:rPr>
              <a:t>les rôles de la prédation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wheel(1)">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nodeType="clickEffect">
                                  <p:stCondLst>
                                    <p:cond delay="0"/>
                                  </p:stCondLst>
                                  <p:childTnLst>
                                    <p:set>
                                      <p:cBhvr>
                                        <p:cTn id="11" dur="1" fill="hold">
                                          <p:stCondLst>
                                            <p:cond delay="0"/>
                                          </p:stCondLst>
                                        </p:cTn>
                                        <p:tgtEl>
                                          <p:spTgt spid="15364">
                                            <p:txEl>
                                              <p:pRg st="2" end="2"/>
                                            </p:txEl>
                                          </p:spTgt>
                                        </p:tgtEl>
                                        <p:attrNameLst>
                                          <p:attrName>style.visibility</p:attrName>
                                        </p:attrNameLst>
                                      </p:cBhvr>
                                      <p:to>
                                        <p:strVal val="visible"/>
                                      </p:to>
                                    </p:set>
                                    <p:anim calcmode="lin" valueType="num">
                                      <p:cBhvr additive="base">
                                        <p:cTn id="12" dur="500" fill="hold"/>
                                        <p:tgtEl>
                                          <p:spTgt spid="1536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364">
                                            <p:txEl>
                                              <p:pRg st="2" end="2"/>
                                            </p:txEl>
                                          </p:spTgt>
                                        </p:tgtEl>
                                        <p:attrNameLst>
                                          <p:attrName>ppt_y</p:attrName>
                                        </p:attrNameLst>
                                      </p:cBhvr>
                                      <p:tavLst>
                                        <p:tav tm="0">
                                          <p:val>
                                            <p:strVal val="#ppt_y"/>
                                          </p:val>
                                        </p:tav>
                                        <p:tav tm="100000">
                                          <p:val>
                                            <p:strVal val="#ppt_y"/>
                                          </p:val>
                                        </p:tav>
                                      </p:tavLst>
                                    </p:anim>
                                  </p:childTnLst>
                                </p:cTn>
                              </p:par>
                              <p:par>
                                <p:cTn id="14" presetID="7" presetClass="entr" presetSubtype="8" fill="hold" nodeType="withEffect">
                                  <p:stCondLst>
                                    <p:cond delay="0"/>
                                  </p:stCondLst>
                                  <p:childTnLst>
                                    <p:set>
                                      <p:cBhvr>
                                        <p:cTn id="15" dur="1" fill="hold">
                                          <p:stCondLst>
                                            <p:cond delay="0"/>
                                          </p:stCondLst>
                                        </p:cTn>
                                        <p:tgtEl>
                                          <p:spTgt spid="15364">
                                            <p:txEl>
                                              <p:pRg st="3" end="3"/>
                                            </p:txEl>
                                          </p:spTgt>
                                        </p:tgtEl>
                                        <p:attrNameLst>
                                          <p:attrName>style.visibility</p:attrName>
                                        </p:attrNameLst>
                                      </p:cBhvr>
                                      <p:to>
                                        <p:strVal val="visible"/>
                                      </p:to>
                                    </p:set>
                                    <p:anim calcmode="lin" valueType="num">
                                      <p:cBhvr additive="base">
                                        <p:cTn id="16" dur="500" fill="hold"/>
                                        <p:tgtEl>
                                          <p:spTgt spid="15364">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5364">
                                            <p:txEl>
                                              <p:pRg st="3" end="3"/>
                                            </p:txEl>
                                          </p:spTgt>
                                        </p:tgtEl>
                                        <p:attrNameLst>
                                          <p:attrName>ppt_y</p:attrName>
                                        </p:attrNameLst>
                                      </p:cBhvr>
                                      <p:tavLst>
                                        <p:tav tm="0">
                                          <p:val>
                                            <p:strVal val="#ppt_y"/>
                                          </p:val>
                                        </p:tav>
                                        <p:tav tm="100000">
                                          <p:val>
                                            <p:strVal val="#ppt_y"/>
                                          </p:val>
                                        </p:tav>
                                      </p:tavLst>
                                    </p:anim>
                                  </p:childTnLst>
                                </p:cTn>
                              </p:par>
                              <p:par>
                                <p:cTn id="18" presetID="7" presetClass="entr" presetSubtype="8" fill="hold" nodeType="withEffect">
                                  <p:stCondLst>
                                    <p:cond delay="0"/>
                                  </p:stCondLst>
                                  <p:childTnLst>
                                    <p:set>
                                      <p:cBhvr>
                                        <p:cTn id="19" dur="1" fill="hold">
                                          <p:stCondLst>
                                            <p:cond delay="0"/>
                                          </p:stCondLst>
                                        </p:cTn>
                                        <p:tgtEl>
                                          <p:spTgt spid="15364">
                                            <p:txEl>
                                              <p:pRg st="4" end="4"/>
                                            </p:txEl>
                                          </p:spTgt>
                                        </p:tgtEl>
                                        <p:attrNameLst>
                                          <p:attrName>style.visibility</p:attrName>
                                        </p:attrNameLst>
                                      </p:cBhvr>
                                      <p:to>
                                        <p:strVal val="visible"/>
                                      </p:to>
                                    </p:set>
                                    <p:anim calcmode="lin" valueType="num">
                                      <p:cBhvr additive="base">
                                        <p:cTn id="20" dur="500" fill="hold"/>
                                        <p:tgtEl>
                                          <p:spTgt spid="15364">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5364">
                                            <p:txEl>
                                              <p:pRg st="4" end="4"/>
                                            </p:txEl>
                                          </p:spTgt>
                                        </p:tgtEl>
                                        <p:attrNameLst>
                                          <p:attrName>ppt_y</p:attrName>
                                        </p:attrNameLst>
                                      </p:cBhvr>
                                      <p:tavLst>
                                        <p:tav tm="0">
                                          <p:val>
                                            <p:strVal val="#ppt_y"/>
                                          </p:val>
                                        </p:tav>
                                        <p:tav tm="100000">
                                          <p:val>
                                            <p:strVal val="#ppt_y"/>
                                          </p:val>
                                        </p:tav>
                                      </p:tavLst>
                                    </p:anim>
                                  </p:childTnLst>
                                </p:cTn>
                              </p:par>
                              <p:par>
                                <p:cTn id="22" presetID="7" presetClass="entr" presetSubtype="8" fill="hold" nodeType="withEffect">
                                  <p:stCondLst>
                                    <p:cond delay="0"/>
                                  </p:stCondLst>
                                  <p:childTnLst>
                                    <p:set>
                                      <p:cBhvr>
                                        <p:cTn id="23" dur="1" fill="hold">
                                          <p:stCondLst>
                                            <p:cond delay="0"/>
                                          </p:stCondLst>
                                        </p:cTn>
                                        <p:tgtEl>
                                          <p:spTgt spid="15364">
                                            <p:txEl>
                                              <p:pRg st="5" end="5"/>
                                            </p:txEl>
                                          </p:spTgt>
                                        </p:tgtEl>
                                        <p:attrNameLst>
                                          <p:attrName>style.visibility</p:attrName>
                                        </p:attrNameLst>
                                      </p:cBhvr>
                                      <p:to>
                                        <p:strVal val="visible"/>
                                      </p:to>
                                    </p:set>
                                    <p:anim calcmode="lin" valueType="num">
                                      <p:cBhvr additive="base">
                                        <p:cTn id="24" dur="500" fill="hold"/>
                                        <p:tgtEl>
                                          <p:spTgt spid="15364">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364">
                                            <p:txEl>
                                              <p:pRg st="5" end="5"/>
                                            </p:txEl>
                                          </p:spTgt>
                                        </p:tgtEl>
                                        <p:attrNameLst>
                                          <p:attrName>ppt_y</p:attrName>
                                        </p:attrNameLst>
                                      </p:cBhvr>
                                      <p:tavLst>
                                        <p:tav tm="0">
                                          <p:val>
                                            <p:strVal val="#ppt_y"/>
                                          </p:val>
                                        </p:tav>
                                        <p:tav tm="100000">
                                          <p:val>
                                            <p:strVal val="#ppt_y"/>
                                          </p:val>
                                        </p:tav>
                                      </p:tavLst>
                                    </p:anim>
                                  </p:childTnLst>
                                </p:cTn>
                              </p:par>
                              <p:par>
                                <p:cTn id="26" presetID="7" presetClass="entr" presetSubtype="8" fill="hold" nodeType="withEffect">
                                  <p:stCondLst>
                                    <p:cond delay="0"/>
                                  </p:stCondLst>
                                  <p:childTnLst>
                                    <p:set>
                                      <p:cBhvr>
                                        <p:cTn id="27" dur="1" fill="hold">
                                          <p:stCondLst>
                                            <p:cond delay="0"/>
                                          </p:stCondLst>
                                        </p:cTn>
                                        <p:tgtEl>
                                          <p:spTgt spid="15364">
                                            <p:txEl>
                                              <p:pRg st="6" end="6"/>
                                            </p:txEl>
                                          </p:spTgt>
                                        </p:tgtEl>
                                        <p:attrNameLst>
                                          <p:attrName>style.visibility</p:attrName>
                                        </p:attrNameLst>
                                      </p:cBhvr>
                                      <p:to>
                                        <p:strVal val="visible"/>
                                      </p:to>
                                    </p:set>
                                    <p:anim calcmode="lin" valueType="num">
                                      <p:cBhvr additive="base">
                                        <p:cTn id="28" dur="500" fill="hold"/>
                                        <p:tgtEl>
                                          <p:spTgt spid="15364">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5364">
                                            <p:txEl>
                                              <p:pRg st="6" end="6"/>
                                            </p:txEl>
                                          </p:spTgt>
                                        </p:tgtEl>
                                        <p:attrNameLst>
                                          <p:attrName>ppt_y</p:attrName>
                                        </p:attrNameLst>
                                      </p:cBhvr>
                                      <p:tavLst>
                                        <p:tav tm="0">
                                          <p:val>
                                            <p:strVal val="#ppt_y"/>
                                          </p:val>
                                        </p:tav>
                                        <p:tav tm="100000">
                                          <p:val>
                                            <p:strVal val="#ppt_y"/>
                                          </p:val>
                                        </p:tav>
                                      </p:tavLst>
                                    </p:anim>
                                  </p:childTnLst>
                                </p:cTn>
                              </p:par>
                              <p:par>
                                <p:cTn id="30" presetID="7" presetClass="entr" presetSubtype="8" fill="hold" nodeType="withEffect">
                                  <p:stCondLst>
                                    <p:cond delay="0"/>
                                  </p:stCondLst>
                                  <p:childTnLst>
                                    <p:set>
                                      <p:cBhvr>
                                        <p:cTn id="31" dur="1" fill="hold">
                                          <p:stCondLst>
                                            <p:cond delay="0"/>
                                          </p:stCondLst>
                                        </p:cTn>
                                        <p:tgtEl>
                                          <p:spTgt spid="15364">
                                            <p:txEl>
                                              <p:pRg st="7" end="7"/>
                                            </p:txEl>
                                          </p:spTgt>
                                        </p:tgtEl>
                                        <p:attrNameLst>
                                          <p:attrName>style.visibility</p:attrName>
                                        </p:attrNameLst>
                                      </p:cBhvr>
                                      <p:to>
                                        <p:strVal val="visible"/>
                                      </p:to>
                                    </p:set>
                                    <p:anim calcmode="lin" valueType="num">
                                      <p:cBhvr additive="base">
                                        <p:cTn id="32" dur="500" fill="hold"/>
                                        <p:tgtEl>
                                          <p:spTgt spid="15364">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5364">
                                            <p:txEl>
                                              <p:pRg st="7" end="7"/>
                                            </p:txEl>
                                          </p:spTgt>
                                        </p:tgtEl>
                                        <p:attrNameLst>
                                          <p:attrName>ppt_y</p:attrName>
                                        </p:attrNameLst>
                                      </p:cBhvr>
                                      <p:tavLst>
                                        <p:tav tm="0">
                                          <p:val>
                                            <p:strVal val="#ppt_y"/>
                                          </p:val>
                                        </p:tav>
                                        <p:tav tm="100000">
                                          <p:val>
                                            <p:strVal val="#ppt_y"/>
                                          </p:val>
                                        </p:tav>
                                      </p:tavLst>
                                    </p:anim>
                                  </p:childTnLst>
                                </p:cTn>
                              </p:par>
                              <p:par>
                                <p:cTn id="34" presetID="7" presetClass="entr" presetSubtype="8" fill="hold" nodeType="withEffect">
                                  <p:stCondLst>
                                    <p:cond delay="0"/>
                                  </p:stCondLst>
                                  <p:childTnLst>
                                    <p:set>
                                      <p:cBhvr>
                                        <p:cTn id="35" dur="1" fill="hold">
                                          <p:stCondLst>
                                            <p:cond delay="0"/>
                                          </p:stCondLst>
                                        </p:cTn>
                                        <p:tgtEl>
                                          <p:spTgt spid="15364">
                                            <p:txEl>
                                              <p:pRg st="8" end="8"/>
                                            </p:txEl>
                                          </p:spTgt>
                                        </p:tgtEl>
                                        <p:attrNameLst>
                                          <p:attrName>style.visibility</p:attrName>
                                        </p:attrNameLst>
                                      </p:cBhvr>
                                      <p:to>
                                        <p:strVal val="visible"/>
                                      </p:to>
                                    </p:set>
                                    <p:anim calcmode="lin" valueType="num">
                                      <p:cBhvr additive="base">
                                        <p:cTn id="36" dur="500" fill="hold"/>
                                        <p:tgtEl>
                                          <p:spTgt spid="15364">
                                            <p:txEl>
                                              <p:pRg st="8" end="8"/>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5364">
                                            <p:txEl>
                                              <p:pRg st="8" end="8"/>
                                            </p:txEl>
                                          </p:spTgt>
                                        </p:tgtEl>
                                        <p:attrNameLst>
                                          <p:attrName>ppt_y</p:attrName>
                                        </p:attrNameLst>
                                      </p:cBhvr>
                                      <p:tavLst>
                                        <p:tav tm="0">
                                          <p:val>
                                            <p:strVal val="#ppt_y"/>
                                          </p:val>
                                        </p:tav>
                                        <p:tav tm="100000">
                                          <p:val>
                                            <p:strVal val="#ppt_y"/>
                                          </p:val>
                                        </p:tav>
                                      </p:tavLst>
                                    </p:anim>
                                  </p:childTnLst>
                                </p:cTn>
                              </p:par>
                              <p:par>
                                <p:cTn id="38" presetID="7" presetClass="entr" presetSubtype="8" fill="hold" nodeType="withEffect">
                                  <p:stCondLst>
                                    <p:cond delay="0"/>
                                  </p:stCondLst>
                                  <p:childTnLst>
                                    <p:set>
                                      <p:cBhvr>
                                        <p:cTn id="39" dur="1" fill="hold">
                                          <p:stCondLst>
                                            <p:cond delay="0"/>
                                          </p:stCondLst>
                                        </p:cTn>
                                        <p:tgtEl>
                                          <p:spTgt spid="15364">
                                            <p:txEl>
                                              <p:pRg st="9" end="9"/>
                                            </p:txEl>
                                          </p:spTgt>
                                        </p:tgtEl>
                                        <p:attrNameLst>
                                          <p:attrName>style.visibility</p:attrName>
                                        </p:attrNameLst>
                                      </p:cBhvr>
                                      <p:to>
                                        <p:strVal val="visible"/>
                                      </p:to>
                                    </p:set>
                                    <p:anim calcmode="lin" valueType="num">
                                      <p:cBhvr additive="base">
                                        <p:cTn id="40" dur="500" fill="hold"/>
                                        <p:tgtEl>
                                          <p:spTgt spid="15364">
                                            <p:txEl>
                                              <p:pRg st="9" end="9"/>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15364">
                                            <p:txEl>
                                              <p:pRg st="9" end="9"/>
                                            </p:txEl>
                                          </p:spTgt>
                                        </p:tgtEl>
                                        <p:attrNameLst>
                                          <p:attrName>ppt_y</p:attrName>
                                        </p:attrNameLst>
                                      </p:cBhvr>
                                      <p:tavLst>
                                        <p:tav tm="0">
                                          <p:val>
                                            <p:strVal val="#ppt_y"/>
                                          </p:val>
                                        </p:tav>
                                        <p:tav tm="100000">
                                          <p:val>
                                            <p:strVal val="#ppt_y"/>
                                          </p:val>
                                        </p:tav>
                                      </p:tavLst>
                                    </p:anim>
                                  </p:childTnLst>
                                </p:cTn>
                              </p:par>
                              <p:par>
                                <p:cTn id="42" presetID="7" presetClass="entr" presetSubtype="8" fill="hold" nodeType="withEffect">
                                  <p:stCondLst>
                                    <p:cond delay="0"/>
                                  </p:stCondLst>
                                  <p:childTnLst>
                                    <p:set>
                                      <p:cBhvr>
                                        <p:cTn id="43" dur="1" fill="hold">
                                          <p:stCondLst>
                                            <p:cond delay="0"/>
                                          </p:stCondLst>
                                        </p:cTn>
                                        <p:tgtEl>
                                          <p:spTgt spid="15364">
                                            <p:txEl>
                                              <p:pRg st="10" end="10"/>
                                            </p:txEl>
                                          </p:spTgt>
                                        </p:tgtEl>
                                        <p:attrNameLst>
                                          <p:attrName>style.visibility</p:attrName>
                                        </p:attrNameLst>
                                      </p:cBhvr>
                                      <p:to>
                                        <p:strVal val="visible"/>
                                      </p:to>
                                    </p:set>
                                    <p:anim calcmode="lin" valueType="num">
                                      <p:cBhvr additive="base">
                                        <p:cTn id="44" dur="500" fill="hold"/>
                                        <p:tgtEl>
                                          <p:spTgt spid="15364">
                                            <p:txEl>
                                              <p:pRg st="10" end="1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5364">
                                            <p:txEl>
                                              <p:pRg st="10" end="10"/>
                                            </p:txEl>
                                          </p:spTgt>
                                        </p:tgtEl>
                                        <p:attrNameLst>
                                          <p:attrName>ppt_y</p:attrName>
                                        </p:attrNameLst>
                                      </p:cBhvr>
                                      <p:tavLst>
                                        <p:tav tm="0">
                                          <p:val>
                                            <p:strVal val="#ppt_y"/>
                                          </p:val>
                                        </p:tav>
                                        <p:tav tm="100000">
                                          <p:val>
                                            <p:strVal val="#ppt_y"/>
                                          </p:val>
                                        </p:tav>
                                      </p:tavLst>
                                    </p:anim>
                                  </p:childTnLst>
                                </p:cTn>
                              </p:par>
                              <p:par>
                                <p:cTn id="46" presetID="7" presetClass="entr" presetSubtype="8" fill="hold" nodeType="withEffect">
                                  <p:stCondLst>
                                    <p:cond delay="0"/>
                                  </p:stCondLst>
                                  <p:childTnLst>
                                    <p:set>
                                      <p:cBhvr>
                                        <p:cTn id="47" dur="1" fill="hold">
                                          <p:stCondLst>
                                            <p:cond delay="0"/>
                                          </p:stCondLst>
                                        </p:cTn>
                                        <p:tgtEl>
                                          <p:spTgt spid="15364">
                                            <p:txEl>
                                              <p:pRg st="11" end="11"/>
                                            </p:txEl>
                                          </p:spTgt>
                                        </p:tgtEl>
                                        <p:attrNameLst>
                                          <p:attrName>style.visibility</p:attrName>
                                        </p:attrNameLst>
                                      </p:cBhvr>
                                      <p:to>
                                        <p:strVal val="visible"/>
                                      </p:to>
                                    </p:set>
                                    <p:anim calcmode="lin" valueType="num">
                                      <p:cBhvr additive="base">
                                        <p:cTn id="48" dur="500" fill="hold"/>
                                        <p:tgtEl>
                                          <p:spTgt spid="15364">
                                            <p:txEl>
                                              <p:pRg st="11" end="1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5364">
                                            <p:txEl>
                                              <p:pRg st="11" end="11"/>
                                            </p:txEl>
                                          </p:spTgt>
                                        </p:tgtEl>
                                        <p:attrNameLst>
                                          <p:attrName>ppt_y</p:attrName>
                                        </p:attrNameLst>
                                      </p:cBhvr>
                                      <p:tavLst>
                                        <p:tav tm="0">
                                          <p:val>
                                            <p:strVal val="#ppt_y"/>
                                          </p:val>
                                        </p:tav>
                                        <p:tav tm="100000">
                                          <p:val>
                                            <p:strVal val="#ppt_y"/>
                                          </p:val>
                                        </p:tav>
                                      </p:tavLst>
                                    </p:anim>
                                  </p:childTnLst>
                                </p:cTn>
                              </p:par>
                              <p:par>
                                <p:cTn id="50" presetID="7" presetClass="entr" presetSubtype="8" fill="hold" nodeType="withEffect">
                                  <p:stCondLst>
                                    <p:cond delay="0"/>
                                  </p:stCondLst>
                                  <p:childTnLst>
                                    <p:set>
                                      <p:cBhvr>
                                        <p:cTn id="51" dur="1" fill="hold">
                                          <p:stCondLst>
                                            <p:cond delay="0"/>
                                          </p:stCondLst>
                                        </p:cTn>
                                        <p:tgtEl>
                                          <p:spTgt spid="15364">
                                            <p:txEl>
                                              <p:pRg st="12" end="12"/>
                                            </p:txEl>
                                          </p:spTgt>
                                        </p:tgtEl>
                                        <p:attrNameLst>
                                          <p:attrName>style.visibility</p:attrName>
                                        </p:attrNameLst>
                                      </p:cBhvr>
                                      <p:to>
                                        <p:strVal val="visible"/>
                                      </p:to>
                                    </p:set>
                                    <p:anim calcmode="lin" valueType="num">
                                      <p:cBhvr additive="base">
                                        <p:cTn id="52" dur="500" fill="hold"/>
                                        <p:tgtEl>
                                          <p:spTgt spid="15364">
                                            <p:txEl>
                                              <p:pRg st="12" end="12"/>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536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366"/>
                                        </p:tgtEl>
                                        <p:attrNameLst>
                                          <p:attrName>style.visibility</p:attrName>
                                        </p:attrNameLst>
                                      </p:cBhvr>
                                      <p:to>
                                        <p:strVal val="visible"/>
                                      </p:to>
                                    </p:set>
                                    <p:animEffect transition="in" filter="blinds(horizontal)">
                                      <p:cBhvr>
                                        <p:cTn id="58"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250825" y="549275"/>
            <a:ext cx="8642350" cy="2928938"/>
          </a:xfrm>
          <a:prstGeom prst="rect">
            <a:avLst/>
          </a:prstGeom>
          <a:noFill/>
          <a:ln w="9525">
            <a:noFill/>
            <a:miter lim="800000"/>
            <a:headEnd/>
            <a:tailEnd/>
          </a:ln>
          <a:effectLst/>
        </p:spPr>
        <p:txBody>
          <a:bodyPr>
            <a:spAutoFit/>
          </a:bodyPr>
          <a:lstStyle/>
          <a:p>
            <a:pPr algn="ctr"/>
            <a:r>
              <a:rPr lang="fr-FR" sz="2000" b="1">
                <a:solidFill>
                  <a:srgbClr val="FF0000"/>
                </a:solidFill>
                <a:latin typeface="Times New Roman" pitchFamily="18" charset="0"/>
                <a:cs typeface="Times New Roman" pitchFamily="18" charset="0"/>
              </a:rPr>
              <a:t>Réponses d’un prédateur aux variations d’abondance d’une proie</a:t>
            </a:r>
          </a:p>
          <a:p>
            <a:endParaRPr lang="fr-FR">
              <a:solidFill>
                <a:schemeClr val="bg1"/>
              </a:solidFill>
              <a:latin typeface="Times New Roman" pitchFamily="18" charset="0"/>
              <a:cs typeface="Times New Roman" pitchFamily="18" charset="0"/>
            </a:endParaRPr>
          </a:p>
          <a:p>
            <a:r>
              <a:rPr lang="fr-FR">
                <a:solidFill>
                  <a:schemeClr val="bg1"/>
                </a:solidFill>
                <a:latin typeface="Times New Roman" pitchFamily="18" charset="0"/>
                <a:cs typeface="Times New Roman" pitchFamily="18" charset="0"/>
              </a:rPr>
              <a:t>On peut distinguer avec Holling 2 types de réponses :</a:t>
            </a:r>
          </a:p>
          <a:p>
            <a:endParaRPr lang="fr-FR">
              <a:solidFill>
                <a:schemeClr val="bg1"/>
              </a:solidFill>
              <a:latin typeface="Times New Roman" pitchFamily="18" charset="0"/>
              <a:cs typeface="Times New Roman" pitchFamily="18" charset="0"/>
            </a:endParaRPr>
          </a:p>
          <a:p>
            <a:r>
              <a:rPr lang="fr-FR" sz="2000">
                <a:solidFill>
                  <a:srgbClr val="FFFF00"/>
                </a:solidFill>
                <a:latin typeface="Times New Roman" pitchFamily="18" charset="0"/>
                <a:cs typeface="Times New Roman" pitchFamily="18" charset="0"/>
              </a:rPr>
              <a:t>- </a:t>
            </a:r>
            <a:r>
              <a:rPr lang="fr-FR" sz="2000" b="1">
                <a:solidFill>
                  <a:srgbClr val="FFFF00"/>
                </a:solidFill>
                <a:latin typeface="Times New Roman" pitchFamily="18" charset="0"/>
                <a:cs typeface="Times New Roman" pitchFamily="18" charset="0"/>
              </a:rPr>
              <a:t>réponse fonctionnelle</a:t>
            </a:r>
            <a:r>
              <a:rPr lang="fr-FR" sz="2000" b="1">
                <a:solidFill>
                  <a:schemeClr val="bg1"/>
                </a:solidFill>
                <a:latin typeface="Times New Roman" pitchFamily="18" charset="0"/>
                <a:cs typeface="Times New Roman" pitchFamily="18" charset="0"/>
              </a:rPr>
              <a:t> </a:t>
            </a:r>
            <a:r>
              <a:rPr lang="fr-FR" sz="2000">
                <a:solidFill>
                  <a:schemeClr val="bg1"/>
                </a:solidFill>
                <a:latin typeface="Times New Roman" pitchFamily="18" charset="0"/>
                <a:cs typeface="Times New Roman" pitchFamily="18" charset="0"/>
              </a:rPr>
              <a:t>:</a:t>
            </a:r>
            <a:r>
              <a:rPr lang="fr-FR">
                <a:solidFill>
                  <a:schemeClr val="bg1"/>
                </a:solidFill>
                <a:latin typeface="Times New Roman" pitchFamily="18" charset="0"/>
                <a:cs typeface="Times New Roman" pitchFamily="18" charset="0"/>
              </a:rPr>
              <a:t> augmentation du nombre de proies consommées lorsque la densité de la proie augmente;</a:t>
            </a:r>
          </a:p>
          <a:p>
            <a:endParaRPr lang="fr-FR">
              <a:solidFill>
                <a:schemeClr val="bg1"/>
              </a:solidFill>
              <a:latin typeface="Times New Roman" pitchFamily="18" charset="0"/>
              <a:cs typeface="Times New Roman" pitchFamily="18" charset="0"/>
            </a:endParaRPr>
          </a:p>
          <a:p>
            <a:r>
              <a:rPr lang="fr-FR" sz="2000">
                <a:solidFill>
                  <a:srgbClr val="66FF33"/>
                </a:solidFill>
                <a:latin typeface="Times New Roman" pitchFamily="18" charset="0"/>
                <a:cs typeface="Times New Roman" pitchFamily="18" charset="0"/>
              </a:rPr>
              <a:t>-</a:t>
            </a:r>
            <a:r>
              <a:rPr lang="fr-FR" sz="2000">
                <a:solidFill>
                  <a:schemeClr val="bg1"/>
                </a:solidFill>
                <a:latin typeface="Times New Roman" pitchFamily="18" charset="0"/>
                <a:cs typeface="Times New Roman" pitchFamily="18" charset="0"/>
              </a:rPr>
              <a:t> </a:t>
            </a:r>
            <a:r>
              <a:rPr lang="fr-FR" sz="2000" b="1">
                <a:solidFill>
                  <a:srgbClr val="66FF33"/>
                </a:solidFill>
                <a:latin typeface="Times New Roman" pitchFamily="18" charset="0"/>
                <a:cs typeface="Times New Roman" pitchFamily="18" charset="0"/>
              </a:rPr>
              <a:t>réponse(s) numérique(s)</a:t>
            </a:r>
            <a:r>
              <a:rPr lang="fr-FR" b="1">
                <a:solidFill>
                  <a:schemeClr val="bg1"/>
                </a:solidFill>
                <a:latin typeface="Times New Roman" pitchFamily="18" charset="0"/>
                <a:cs typeface="Times New Roman" pitchFamily="18" charset="0"/>
              </a:rPr>
              <a:t> </a:t>
            </a:r>
            <a:r>
              <a:rPr lang="fr-FR">
                <a:solidFill>
                  <a:schemeClr val="bg1"/>
                </a:solidFill>
                <a:latin typeface="Times New Roman" pitchFamily="18" charset="0"/>
                <a:cs typeface="Times New Roman" pitchFamily="18" charset="0"/>
              </a:rPr>
              <a:t>: changement de densité du prédateur lorsque le nombre de proie augmente.</a:t>
            </a:r>
          </a:p>
          <a:p>
            <a:r>
              <a:rPr lang="fr-FR">
                <a:solidFill>
                  <a:schemeClr val="bg1"/>
                </a:solidFill>
                <a:latin typeface="Times New Roman" pitchFamily="18" charset="0"/>
                <a:cs typeface="Times New Roman" pitchFamily="18" charset="0"/>
              </a:rPr>
              <a:t>	</a:t>
            </a:r>
          </a:p>
        </p:txBody>
      </p:sp>
      <p:sp>
        <p:nvSpPr>
          <p:cNvPr id="13317" name="Rectangle 5"/>
          <p:cNvSpPr>
            <a:spLocks noChangeArrowheads="1"/>
          </p:cNvSpPr>
          <p:nvPr/>
        </p:nvSpPr>
        <p:spPr bwMode="auto">
          <a:xfrm>
            <a:off x="250825" y="3676650"/>
            <a:ext cx="8642350" cy="1552575"/>
          </a:xfrm>
          <a:prstGeom prst="rect">
            <a:avLst/>
          </a:prstGeom>
          <a:noFill/>
          <a:ln w="9525">
            <a:noFill/>
            <a:miter lim="800000"/>
            <a:headEnd/>
            <a:tailEnd/>
          </a:ln>
          <a:effectLst/>
        </p:spPr>
        <p:txBody>
          <a:bodyPr>
            <a:spAutoFit/>
          </a:bodyPr>
          <a:lstStyle/>
          <a:p>
            <a:pPr algn="just"/>
            <a:r>
              <a:rPr lang="fr-FR" sz="2400" b="1">
                <a:solidFill>
                  <a:srgbClr val="FF0000"/>
                </a:solidFill>
                <a:latin typeface="Times New Roman" pitchFamily="18" charset="0"/>
                <a:cs typeface="Times New Roman" pitchFamily="18" charset="0"/>
              </a:rPr>
              <a:t>Cela revient à dire que le nombre de proies disponibles augmente, </a:t>
            </a:r>
            <a:r>
              <a:rPr lang="fr-FR" sz="2400" b="1">
                <a:solidFill>
                  <a:srgbClr val="66FF33"/>
                </a:solidFill>
                <a:latin typeface="Times New Roman" pitchFamily="18" charset="0"/>
                <a:cs typeface="Times New Roman" pitchFamily="18" charset="0"/>
              </a:rPr>
              <a:t>un prédateur peut d’abord réagir en modifiant son taux de prédation</a:t>
            </a:r>
            <a:r>
              <a:rPr lang="fr-FR" sz="2400" b="1">
                <a:solidFill>
                  <a:srgbClr val="FF0000"/>
                </a:solidFill>
                <a:latin typeface="Times New Roman" pitchFamily="18" charset="0"/>
                <a:cs typeface="Times New Roman" pitchFamily="18" charset="0"/>
              </a:rPr>
              <a:t> </a:t>
            </a:r>
            <a:r>
              <a:rPr lang="fr-FR" sz="2400" b="1">
                <a:solidFill>
                  <a:srgbClr val="66FF33"/>
                </a:solidFill>
                <a:latin typeface="Times New Roman" pitchFamily="18" charset="0"/>
                <a:cs typeface="Times New Roman" pitchFamily="18" charset="0"/>
              </a:rPr>
              <a:t>(réponse fonctionnelle)</a:t>
            </a:r>
            <a:r>
              <a:rPr lang="fr-FR" sz="2400" b="1">
                <a:solidFill>
                  <a:srgbClr val="FF0000"/>
                </a:solidFill>
                <a:latin typeface="Times New Roman" pitchFamily="18" charset="0"/>
                <a:cs typeface="Times New Roman" pitchFamily="18" charset="0"/>
              </a:rPr>
              <a:t>  et ensuite </a:t>
            </a:r>
            <a:r>
              <a:rPr lang="fr-FR" sz="2400" b="1">
                <a:solidFill>
                  <a:srgbClr val="FFFF00"/>
                </a:solidFill>
                <a:latin typeface="Times New Roman" pitchFamily="18" charset="0"/>
                <a:cs typeface="Times New Roman" pitchFamily="18" charset="0"/>
              </a:rPr>
              <a:t>augmenter ses effectifs (réponse numérique).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checkerboard(across)">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 calcmode="lin" valueType="num">
                                      <p:cBhvr additive="base">
                                        <p:cTn id="12"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6">
                                            <p:txEl>
                                              <p:pRg st="2" end="2"/>
                                            </p:txEl>
                                          </p:spTgt>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13316">
                                            <p:txEl>
                                              <p:pRg st="4" end="4"/>
                                            </p:txEl>
                                          </p:spTgt>
                                        </p:tgtEl>
                                        <p:attrNameLst>
                                          <p:attrName>style.visibility</p:attrName>
                                        </p:attrNameLst>
                                      </p:cBhvr>
                                      <p:to>
                                        <p:strVal val="visible"/>
                                      </p:to>
                                    </p:set>
                                    <p:anim calcmode="lin" valueType="num">
                                      <p:cBhvr additive="base">
                                        <p:cTn id="16"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8" fill="hold" nodeType="clickEffect">
                                  <p:stCondLst>
                                    <p:cond delay="0"/>
                                  </p:stCondLst>
                                  <p:childTnLst>
                                    <p:set>
                                      <p:cBhvr>
                                        <p:cTn id="21" dur="1" fill="hold">
                                          <p:stCondLst>
                                            <p:cond delay="0"/>
                                          </p:stCondLst>
                                        </p:cTn>
                                        <p:tgtEl>
                                          <p:spTgt spid="13316">
                                            <p:txEl>
                                              <p:pRg st="6" end="6"/>
                                            </p:txEl>
                                          </p:spTgt>
                                        </p:tgtEl>
                                        <p:attrNameLst>
                                          <p:attrName>style.visibility</p:attrName>
                                        </p:attrNameLst>
                                      </p:cBhvr>
                                      <p:to>
                                        <p:strVal val="visible"/>
                                      </p:to>
                                    </p:set>
                                    <p:anim calcmode="lin" valueType="num">
                                      <p:cBhvr additive="base">
                                        <p:cTn id="22" dur="500" fill="hold"/>
                                        <p:tgtEl>
                                          <p:spTgt spid="13316">
                                            <p:txEl>
                                              <p:pRg st="6" end="6"/>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316">
                                            <p:txEl>
                                              <p:pRg st="6" end="6"/>
                                            </p:txEl>
                                          </p:spTgt>
                                        </p:tgtEl>
                                        <p:attrNameLst>
                                          <p:attrName>ppt_y</p:attrName>
                                        </p:attrNameLst>
                                      </p:cBhvr>
                                      <p:tavLst>
                                        <p:tav tm="0">
                                          <p:val>
                                            <p:strVal val="#ppt_y"/>
                                          </p:val>
                                        </p:tav>
                                        <p:tav tm="100000">
                                          <p:val>
                                            <p:strVal val="#ppt_y"/>
                                          </p:val>
                                        </p:tav>
                                      </p:tavLst>
                                    </p:anim>
                                  </p:childTnLst>
                                </p:cTn>
                              </p:par>
                              <p:par>
                                <p:cTn id="24" presetID="7" presetClass="entr" presetSubtype="8" fill="hold" nodeType="withEffect">
                                  <p:stCondLst>
                                    <p:cond delay="0"/>
                                  </p:stCondLst>
                                  <p:childTnLst>
                                    <p:set>
                                      <p:cBhvr>
                                        <p:cTn id="25" dur="1" fill="hold">
                                          <p:stCondLst>
                                            <p:cond delay="0"/>
                                          </p:stCondLst>
                                        </p:cTn>
                                        <p:tgtEl>
                                          <p:spTgt spid="13316">
                                            <p:txEl>
                                              <p:pRg st="7" end="7"/>
                                            </p:txEl>
                                          </p:spTgt>
                                        </p:tgtEl>
                                        <p:attrNameLst>
                                          <p:attrName>style.visibility</p:attrName>
                                        </p:attrNameLst>
                                      </p:cBhvr>
                                      <p:to>
                                        <p:strVal val="visible"/>
                                      </p:to>
                                    </p:set>
                                    <p:anim calcmode="lin" valueType="num">
                                      <p:cBhvr additive="base">
                                        <p:cTn id="26" dur="500" fill="hold"/>
                                        <p:tgtEl>
                                          <p:spTgt spid="13316">
                                            <p:txEl>
                                              <p:pRg st="7" end="7"/>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31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3317"/>
                                        </p:tgtEl>
                                        <p:attrNameLst>
                                          <p:attrName>style.visibility</p:attrName>
                                        </p:attrNameLst>
                                      </p:cBhvr>
                                      <p:to>
                                        <p:strVal val="visible"/>
                                      </p:to>
                                    </p:set>
                                    <p:anim calcmode="lin" valueType="num">
                                      <p:cBhvr>
                                        <p:cTn id="32" dur="500" fill="hold"/>
                                        <p:tgtEl>
                                          <p:spTgt spid="13317"/>
                                        </p:tgtEl>
                                        <p:attrNameLst>
                                          <p:attrName>ppt_w</p:attrName>
                                        </p:attrNameLst>
                                      </p:cBhvr>
                                      <p:tavLst>
                                        <p:tav tm="0">
                                          <p:val>
                                            <p:strVal val="#ppt_w*0.70"/>
                                          </p:val>
                                        </p:tav>
                                        <p:tav tm="100000">
                                          <p:val>
                                            <p:strVal val="#ppt_w"/>
                                          </p:val>
                                        </p:tav>
                                      </p:tavLst>
                                    </p:anim>
                                    <p:anim calcmode="lin" valueType="num">
                                      <p:cBhvr>
                                        <p:cTn id="33" dur="500" fill="hold"/>
                                        <p:tgtEl>
                                          <p:spTgt spid="13317"/>
                                        </p:tgtEl>
                                        <p:attrNameLst>
                                          <p:attrName>ppt_h</p:attrName>
                                        </p:attrNameLst>
                                      </p:cBhvr>
                                      <p:tavLst>
                                        <p:tav tm="0">
                                          <p:val>
                                            <p:strVal val="#ppt_h"/>
                                          </p:val>
                                        </p:tav>
                                        <p:tav tm="100000">
                                          <p:val>
                                            <p:strVal val="#ppt_h"/>
                                          </p:val>
                                        </p:tav>
                                      </p:tavLst>
                                    </p:anim>
                                    <p:animEffect transition="in" filter="fade">
                                      <p:cBhvr>
                                        <p:cTn id="34"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639763" y="138113"/>
            <a:ext cx="7681912" cy="519112"/>
          </a:xfrm>
          <a:prstGeom prst="rect">
            <a:avLst/>
          </a:prstGeom>
          <a:noFill/>
          <a:ln w="9525">
            <a:noFill/>
            <a:miter lim="800000"/>
            <a:headEnd/>
            <a:tailEnd/>
          </a:ln>
          <a:effectLst/>
        </p:spPr>
        <p:txBody>
          <a:bodyPr wrap="none">
            <a:spAutoFit/>
          </a:bodyPr>
          <a:lstStyle/>
          <a:p>
            <a:r>
              <a:rPr lang="fr-FR" sz="2800" b="1">
                <a:solidFill>
                  <a:srgbClr val="FF0000"/>
                </a:solidFill>
                <a:latin typeface="Times New Roman" pitchFamily="18" charset="0"/>
                <a:cs typeface="Times New Roman" pitchFamily="18" charset="0"/>
              </a:rPr>
              <a:t>4 types de réponses fonctionnelles sont reconnus :</a:t>
            </a:r>
          </a:p>
        </p:txBody>
      </p:sp>
      <p:sp>
        <p:nvSpPr>
          <p:cNvPr id="14342" name="AutoShape 6"/>
          <p:cNvSpPr>
            <a:spLocks noChangeAspect="1" noChangeArrowheads="1" noTextEdit="1"/>
          </p:cNvSpPr>
          <p:nvPr/>
        </p:nvSpPr>
        <p:spPr bwMode="auto">
          <a:xfrm>
            <a:off x="250825" y="1268413"/>
            <a:ext cx="5749925" cy="4235450"/>
          </a:xfrm>
          <a:prstGeom prst="rect">
            <a:avLst/>
          </a:prstGeom>
          <a:noFill/>
          <a:ln w="9525">
            <a:noFill/>
            <a:miter lim="800000"/>
            <a:headEnd/>
            <a:tailEnd/>
          </a:ln>
        </p:spPr>
        <p:txBody>
          <a:bodyPr/>
          <a:lstStyle/>
          <a:p>
            <a:endParaRPr lang="fr-FR"/>
          </a:p>
        </p:txBody>
      </p:sp>
      <p:pic>
        <p:nvPicPr>
          <p:cNvPr id="14344" name="Picture 8"/>
          <p:cNvPicPr>
            <a:picLocks noChangeAspect="1" noChangeArrowheads="1"/>
          </p:cNvPicPr>
          <p:nvPr/>
        </p:nvPicPr>
        <p:blipFill>
          <a:blip r:embed="rId2"/>
          <a:srcRect/>
          <a:stretch>
            <a:fillRect/>
          </a:stretch>
        </p:blipFill>
        <p:spPr bwMode="auto">
          <a:xfrm>
            <a:off x="250825" y="908050"/>
            <a:ext cx="5040313" cy="3714750"/>
          </a:xfrm>
          <a:prstGeom prst="rect">
            <a:avLst/>
          </a:prstGeom>
          <a:noFill/>
          <a:ln w="9525">
            <a:noFill/>
            <a:miter lim="800000"/>
            <a:headEnd/>
            <a:tailEnd/>
          </a:ln>
        </p:spPr>
      </p:pic>
      <p:sp>
        <p:nvSpPr>
          <p:cNvPr id="14345" name="Rectangle 9"/>
          <p:cNvSpPr>
            <a:spLocks noChangeArrowheads="1"/>
          </p:cNvSpPr>
          <p:nvPr/>
        </p:nvSpPr>
        <p:spPr bwMode="auto">
          <a:xfrm>
            <a:off x="5292725" y="768350"/>
            <a:ext cx="3851275" cy="671513"/>
          </a:xfrm>
          <a:prstGeom prst="rect">
            <a:avLst/>
          </a:prstGeom>
          <a:noFill/>
          <a:ln w="9525">
            <a:noFill/>
            <a:miter lim="800000"/>
            <a:headEnd/>
            <a:tailEnd/>
          </a:ln>
          <a:effectLst/>
        </p:spPr>
        <p:txBody>
          <a:bodyPr>
            <a:spAutoFit/>
          </a:bodyPr>
          <a:lstStyle/>
          <a:p>
            <a:r>
              <a:rPr lang="fr-FR">
                <a:solidFill>
                  <a:srgbClr val="FFFF00"/>
                </a:solidFill>
                <a:latin typeface="Times New Roman" pitchFamily="18" charset="0"/>
                <a:cs typeface="Times New Roman" pitchFamily="18" charset="0"/>
              </a:rPr>
              <a:t>- Le nombre de proies est rapidement </a:t>
            </a:r>
            <a:r>
              <a:rPr lang="fr-FR" sz="2000">
                <a:solidFill>
                  <a:srgbClr val="FF0000"/>
                </a:solidFill>
                <a:latin typeface="Times New Roman" pitchFamily="18" charset="0"/>
                <a:cs typeface="Times New Roman" pitchFamily="18" charset="0"/>
              </a:rPr>
              <a:t>constant </a:t>
            </a:r>
            <a:r>
              <a:rPr lang="fr-FR">
                <a:solidFill>
                  <a:srgbClr val="FFFF00"/>
                </a:solidFill>
                <a:latin typeface="Times New Roman" pitchFamily="18" charset="0"/>
                <a:cs typeface="Times New Roman" pitchFamily="18" charset="0"/>
              </a:rPr>
              <a:t>(Thompson) - ex. Crustacés.</a:t>
            </a:r>
          </a:p>
        </p:txBody>
      </p:sp>
      <p:sp>
        <p:nvSpPr>
          <p:cNvPr id="14346" name="Rectangle 10"/>
          <p:cNvSpPr>
            <a:spLocks noChangeArrowheads="1"/>
          </p:cNvSpPr>
          <p:nvPr/>
        </p:nvSpPr>
        <p:spPr bwMode="auto">
          <a:xfrm>
            <a:off x="5400675" y="1628775"/>
            <a:ext cx="4572000" cy="1250950"/>
          </a:xfrm>
          <a:prstGeom prst="rect">
            <a:avLst/>
          </a:prstGeom>
          <a:noFill/>
          <a:ln w="9525">
            <a:noFill/>
            <a:miter lim="800000"/>
            <a:headEnd/>
            <a:tailEnd/>
          </a:ln>
          <a:effectLst/>
        </p:spPr>
        <p:txBody>
          <a:bodyPr>
            <a:spAutoFit/>
          </a:bodyPr>
          <a:lstStyle/>
          <a:p>
            <a:pPr>
              <a:buFontTx/>
              <a:buChar char="-"/>
            </a:pPr>
            <a:r>
              <a:rPr lang="fr-FR">
                <a:solidFill>
                  <a:schemeClr val="bg1"/>
                </a:solidFill>
                <a:latin typeface="Times New Roman" pitchFamily="18" charset="0"/>
                <a:cs typeface="Times New Roman" pitchFamily="18" charset="0"/>
              </a:rPr>
              <a:t>Le nombre de proies </a:t>
            </a:r>
            <a:r>
              <a:rPr lang="fr-FR" sz="2000">
                <a:solidFill>
                  <a:srgbClr val="FF0000"/>
                </a:solidFill>
                <a:latin typeface="Times New Roman" pitchFamily="18" charset="0"/>
                <a:cs typeface="Times New Roman" pitchFamily="18" charset="0"/>
              </a:rPr>
              <a:t>augmente proportionnellement</a:t>
            </a:r>
          </a:p>
          <a:p>
            <a:pPr>
              <a:buFontTx/>
              <a:buChar char="-"/>
            </a:pPr>
            <a:r>
              <a:rPr lang="fr-FR">
                <a:solidFill>
                  <a:schemeClr val="bg1"/>
                </a:solidFill>
                <a:latin typeface="Times New Roman" pitchFamily="18" charset="0"/>
                <a:cs typeface="Times New Roman" pitchFamily="18" charset="0"/>
              </a:rPr>
              <a:t> (Nicholson et Bailey) – </a:t>
            </a:r>
          </a:p>
          <a:p>
            <a:pPr>
              <a:buFontTx/>
              <a:buChar char="-"/>
            </a:pPr>
            <a:r>
              <a:rPr lang="fr-FR">
                <a:solidFill>
                  <a:schemeClr val="bg1"/>
                </a:solidFill>
                <a:latin typeface="Times New Roman" pitchFamily="18" charset="0"/>
                <a:cs typeface="Times New Roman" pitchFamily="18" charset="0"/>
              </a:rPr>
              <a:t>ex. Insectes parasites.</a:t>
            </a:r>
          </a:p>
        </p:txBody>
      </p:sp>
      <p:sp>
        <p:nvSpPr>
          <p:cNvPr id="14347" name="Rectangle 11"/>
          <p:cNvSpPr>
            <a:spLocks noChangeArrowheads="1"/>
          </p:cNvSpPr>
          <p:nvPr/>
        </p:nvSpPr>
        <p:spPr bwMode="auto">
          <a:xfrm>
            <a:off x="5400675" y="3068638"/>
            <a:ext cx="4572000" cy="976312"/>
          </a:xfrm>
          <a:prstGeom prst="rect">
            <a:avLst/>
          </a:prstGeom>
          <a:noFill/>
          <a:ln w="9525">
            <a:noFill/>
            <a:miter lim="800000"/>
            <a:headEnd/>
            <a:tailEnd/>
          </a:ln>
          <a:effectLst/>
        </p:spPr>
        <p:txBody>
          <a:bodyPr>
            <a:spAutoFit/>
          </a:bodyPr>
          <a:lstStyle/>
          <a:p>
            <a:pPr>
              <a:buFontTx/>
              <a:buChar char="-"/>
            </a:pPr>
            <a:r>
              <a:rPr lang="fr-FR">
                <a:solidFill>
                  <a:srgbClr val="66FF33"/>
                </a:solidFill>
                <a:latin typeface="Times New Roman" pitchFamily="18" charset="0"/>
                <a:cs typeface="Times New Roman" pitchFamily="18" charset="0"/>
              </a:rPr>
              <a:t>Le nombre de proies </a:t>
            </a:r>
            <a:r>
              <a:rPr lang="fr-FR" sz="2000">
                <a:solidFill>
                  <a:srgbClr val="FF0000"/>
                </a:solidFill>
                <a:latin typeface="Times New Roman" pitchFamily="18" charset="0"/>
                <a:cs typeface="Times New Roman" pitchFamily="18" charset="0"/>
              </a:rPr>
              <a:t>augmente puis </a:t>
            </a:r>
          </a:p>
          <a:p>
            <a:r>
              <a:rPr lang="fr-FR" sz="2000">
                <a:solidFill>
                  <a:srgbClr val="FF0000"/>
                </a:solidFill>
                <a:latin typeface="Times New Roman" pitchFamily="18" charset="0"/>
                <a:cs typeface="Times New Roman" pitchFamily="18" charset="0"/>
              </a:rPr>
              <a:t>se</a:t>
            </a:r>
            <a:r>
              <a:rPr lang="fr-FR">
                <a:solidFill>
                  <a:srgbClr val="66FF33"/>
                </a:solidFill>
                <a:latin typeface="Times New Roman" pitchFamily="18" charset="0"/>
                <a:cs typeface="Times New Roman" pitchFamily="18" charset="0"/>
              </a:rPr>
              <a:t> </a:t>
            </a:r>
            <a:r>
              <a:rPr lang="fr-FR" sz="2000">
                <a:solidFill>
                  <a:srgbClr val="FF0000"/>
                </a:solidFill>
                <a:latin typeface="Times New Roman" pitchFamily="18" charset="0"/>
                <a:cs typeface="Times New Roman" pitchFamily="18" charset="0"/>
              </a:rPr>
              <a:t>stabilise</a:t>
            </a:r>
            <a:r>
              <a:rPr lang="fr-FR">
                <a:solidFill>
                  <a:srgbClr val="66FF33"/>
                </a:solidFill>
                <a:latin typeface="Times New Roman" pitchFamily="18" charset="0"/>
                <a:cs typeface="Times New Roman" pitchFamily="18" charset="0"/>
              </a:rPr>
              <a:t>(curvilinéaire - Holling) </a:t>
            </a:r>
          </a:p>
          <a:p>
            <a:r>
              <a:rPr lang="fr-FR">
                <a:solidFill>
                  <a:srgbClr val="66FF33"/>
                </a:solidFill>
                <a:latin typeface="Times New Roman" pitchFamily="18" charset="0"/>
                <a:cs typeface="Times New Roman" pitchFamily="18" charset="0"/>
              </a:rPr>
              <a:t>- ex. la plupart desArthropodes.</a:t>
            </a:r>
          </a:p>
        </p:txBody>
      </p:sp>
      <p:sp>
        <p:nvSpPr>
          <p:cNvPr id="14348" name="Rectangle 12"/>
          <p:cNvSpPr>
            <a:spLocks noChangeArrowheads="1"/>
          </p:cNvSpPr>
          <p:nvPr/>
        </p:nvSpPr>
        <p:spPr bwMode="auto">
          <a:xfrm>
            <a:off x="250825" y="4654550"/>
            <a:ext cx="8642350" cy="946150"/>
          </a:xfrm>
          <a:prstGeom prst="rect">
            <a:avLst/>
          </a:prstGeom>
          <a:noFill/>
          <a:ln w="9525">
            <a:noFill/>
            <a:miter lim="800000"/>
            <a:headEnd/>
            <a:tailEnd/>
          </a:ln>
          <a:effectLst/>
        </p:spPr>
        <p:txBody>
          <a:bodyPr>
            <a:spAutoFit/>
          </a:bodyPr>
          <a:lstStyle/>
          <a:p>
            <a:pPr algn="just">
              <a:buFontTx/>
              <a:buChar char="-"/>
            </a:pPr>
            <a:r>
              <a:rPr lang="fr-FR">
                <a:solidFill>
                  <a:schemeClr val="bg1"/>
                </a:solidFill>
                <a:latin typeface="Times New Roman" pitchFamily="18" charset="0"/>
                <a:cs typeface="Times New Roman" pitchFamily="18" charset="0"/>
              </a:rPr>
              <a:t>La réponse </a:t>
            </a:r>
            <a:r>
              <a:rPr lang="fr-FR" sz="2000">
                <a:solidFill>
                  <a:srgbClr val="FF0000"/>
                </a:solidFill>
                <a:latin typeface="Times New Roman" pitchFamily="18" charset="0"/>
                <a:cs typeface="Times New Roman" pitchFamily="18" charset="0"/>
              </a:rPr>
              <a:t>sigmoïde</a:t>
            </a:r>
            <a:r>
              <a:rPr lang="fr-FR">
                <a:solidFill>
                  <a:schemeClr val="bg1"/>
                </a:solidFill>
                <a:latin typeface="Times New Roman" pitchFamily="18" charset="0"/>
                <a:cs typeface="Times New Roman" pitchFamily="18" charset="0"/>
              </a:rPr>
              <a:t> - prédation importante au-delà d’un certain seuil, puis stabilisation </a:t>
            </a:r>
          </a:p>
          <a:p>
            <a:pPr algn="just"/>
            <a:r>
              <a:rPr lang="fr-FR">
                <a:solidFill>
                  <a:schemeClr val="bg1"/>
                </a:solidFill>
                <a:latin typeface="Times New Roman" pitchFamily="18" charset="0"/>
                <a:cs typeface="Times New Roman" pitchFamily="18" charset="0"/>
              </a:rPr>
              <a:t>- ex. Vertébrés et Insectes parasites. Cette réponse implique souvent un </a:t>
            </a:r>
            <a:r>
              <a:rPr lang="fr-FR">
                <a:solidFill>
                  <a:srgbClr val="66FF33"/>
                </a:solidFill>
                <a:latin typeface="Times New Roman" pitchFamily="18" charset="0"/>
                <a:cs typeface="Times New Roman" pitchFamily="18" charset="0"/>
              </a:rPr>
              <a:t>changement de</a:t>
            </a:r>
          </a:p>
          <a:p>
            <a:pPr algn="just"/>
            <a:r>
              <a:rPr lang="fr-FR">
                <a:solidFill>
                  <a:srgbClr val="66FF33"/>
                </a:solidFill>
                <a:latin typeface="Times New Roman" pitchFamily="18" charset="0"/>
                <a:cs typeface="Times New Roman" pitchFamily="18" charset="0"/>
              </a:rPr>
              <a:t>comportement du prédateur vis à vis de la proie</a:t>
            </a:r>
            <a:r>
              <a:rPr lang="fr-FR">
                <a:solidFill>
                  <a:schemeClr val="bg1"/>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500"/>
                                        <p:tgtEl>
                                          <p:spTgt spid="1434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344"/>
                                        </p:tgtEl>
                                        <p:attrNameLst>
                                          <p:attrName>style.visibility</p:attrName>
                                        </p:attrNameLst>
                                      </p:cBhvr>
                                      <p:to>
                                        <p:strVal val="visible"/>
                                      </p:to>
                                    </p:set>
                                    <p:animEffect transition="in" filter="blinds(horizontal)">
                                      <p:cBhvr>
                                        <p:cTn id="11" dur="500"/>
                                        <p:tgtEl>
                                          <p:spTgt spid="14344"/>
                                        </p:tgtEl>
                                      </p:cBhvr>
                                    </p:animEffect>
                                  </p:childTnLst>
                                </p:cTn>
                              </p:par>
                            </p:childTnLst>
                          </p:cTn>
                        </p:par>
                        <p:par>
                          <p:cTn id="12" fill="hold">
                            <p:stCondLst>
                              <p:cond delay="1000"/>
                            </p:stCondLst>
                            <p:childTnLst>
                              <p:par>
                                <p:cTn id="13" presetID="7" presetClass="entr" presetSubtype="4" fill="hold" grpId="0" nodeType="afterEffect">
                                  <p:stCondLst>
                                    <p:cond delay="0"/>
                                  </p:stCondLst>
                                  <p:childTnLst>
                                    <p:set>
                                      <p:cBhvr>
                                        <p:cTn id="14" dur="1" fill="hold">
                                          <p:stCondLst>
                                            <p:cond delay="0"/>
                                          </p:stCondLst>
                                        </p:cTn>
                                        <p:tgtEl>
                                          <p:spTgt spid="14345"/>
                                        </p:tgtEl>
                                        <p:attrNameLst>
                                          <p:attrName>style.visibility</p:attrName>
                                        </p:attrNameLst>
                                      </p:cBhvr>
                                      <p:to>
                                        <p:strVal val="visible"/>
                                      </p:to>
                                    </p:set>
                                    <p:anim calcmode="lin" valueType="num">
                                      <p:cBhvr additive="base">
                                        <p:cTn id="15" dur="500" fill="hold"/>
                                        <p:tgtEl>
                                          <p:spTgt spid="14345"/>
                                        </p:tgtEl>
                                        <p:attrNameLst>
                                          <p:attrName>ppt_x</p:attrName>
                                        </p:attrNameLst>
                                      </p:cBhvr>
                                      <p:tavLst>
                                        <p:tav tm="0">
                                          <p:val>
                                            <p:strVal val="#ppt_x"/>
                                          </p:val>
                                        </p:tav>
                                        <p:tav tm="100000">
                                          <p:val>
                                            <p:strVal val="#ppt_x"/>
                                          </p:val>
                                        </p:tav>
                                      </p:tavLst>
                                    </p:anim>
                                    <p:anim calcmode="lin" valueType="num">
                                      <p:cBhvr additive="base">
                                        <p:cTn id="16"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4346"/>
                                        </p:tgtEl>
                                        <p:attrNameLst>
                                          <p:attrName>style.visibility</p:attrName>
                                        </p:attrNameLst>
                                      </p:cBhvr>
                                      <p:to>
                                        <p:strVal val="visible"/>
                                      </p:to>
                                    </p:set>
                                    <p:anim calcmode="lin" valueType="num">
                                      <p:cBhvr additive="base">
                                        <p:cTn id="21" dur="500" fill="hold"/>
                                        <p:tgtEl>
                                          <p:spTgt spid="14346"/>
                                        </p:tgtEl>
                                        <p:attrNameLst>
                                          <p:attrName>ppt_x</p:attrName>
                                        </p:attrNameLst>
                                      </p:cBhvr>
                                      <p:tavLst>
                                        <p:tav tm="0">
                                          <p:val>
                                            <p:strVal val="#ppt_x"/>
                                          </p:val>
                                        </p:tav>
                                        <p:tav tm="100000">
                                          <p:val>
                                            <p:strVal val="#ppt_x"/>
                                          </p:val>
                                        </p:tav>
                                      </p:tavLst>
                                    </p:anim>
                                    <p:anim calcmode="lin" valueType="num">
                                      <p:cBhvr additive="base">
                                        <p:cTn id="22"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anim calcmode="lin" valueType="num">
                                      <p:cBhvr additive="base">
                                        <p:cTn id="27" dur="500" fill="hold"/>
                                        <p:tgtEl>
                                          <p:spTgt spid="14347"/>
                                        </p:tgtEl>
                                        <p:attrNameLst>
                                          <p:attrName>ppt_x</p:attrName>
                                        </p:attrNameLst>
                                      </p:cBhvr>
                                      <p:tavLst>
                                        <p:tav tm="0">
                                          <p:val>
                                            <p:strVal val="#ppt_x"/>
                                          </p:val>
                                        </p:tav>
                                        <p:tav tm="100000">
                                          <p:val>
                                            <p:strVal val="#ppt_x"/>
                                          </p:val>
                                        </p:tav>
                                      </p:tavLst>
                                    </p:anim>
                                    <p:anim calcmode="lin" valueType="num">
                                      <p:cBhvr additive="base">
                                        <p:cTn id="28"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grpId="0" nodeType="clickEffect">
                                  <p:stCondLst>
                                    <p:cond delay="0"/>
                                  </p:stCondLst>
                                  <p:childTnLst>
                                    <p:set>
                                      <p:cBhvr>
                                        <p:cTn id="32" dur="1" fill="hold">
                                          <p:stCondLst>
                                            <p:cond delay="0"/>
                                          </p:stCondLst>
                                        </p:cTn>
                                        <p:tgtEl>
                                          <p:spTgt spid="14348"/>
                                        </p:tgtEl>
                                        <p:attrNameLst>
                                          <p:attrName>style.visibility</p:attrName>
                                        </p:attrNameLst>
                                      </p:cBhvr>
                                      <p:to>
                                        <p:strVal val="visible"/>
                                      </p:to>
                                    </p:set>
                                    <p:anim calcmode="lin" valueType="num">
                                      <p:cBhvr additive="base">
                                        <p:cTn id="33" dur="500" fill="hold"/>
                                        <p:tgtEl>
                                          <p:spTgt spid="14348"/>
                                        </p:tgtEl>
                                        <p:attrNameLst>
                                          <p:attrName>ppt_x</p:attrName>
                                        </p:attrNameLst>
                                      </p:cBhvr>
                                      <p:tavLst>
                                        <p:tav tm="0">
                                          <p:val>
                                            <p:strVal val="1+#ppt_w/2"/>
                                          </p:val>
                                        </p:tav>
                                        <p:tav tm="100000">
                                          <p:val>
                                            <p:strVal val="#ppt_x"/>
                                          </p:val>
                                        </p:tav>
                                      </p:tavLst>
                                    </p:anim>
                                    <p:anim calcmode="lin" valueType="num">
                                      <p:cBhvr additive="base">
                                        <p:cTn id="34"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5" grpId="0"/>
      <p:bldP spid="14346" grpId="0"/>
      <p:bldP spid="14347" grpId="0"/>
      <p:bldP spid="143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250825" y="266700"/>
            <a:ext cx="8642350" cy="641350"/>
          </a:xfrm>
          <a:prstGeom prst="rect">
            <a:avLst/>
          </a:prstGeom>
          <a:noFill/>
          <a:ln w="9525">
            <a:noFill/>
            <a:miter lim="800000"/>
            <a:headEnd/>
            <a:tailEnd/>
          </a:ln>
          <a:effectLst/>
        </p:spPr>
        <p:txBody>
          <a:bodyPr>
            <a:spAutoFit/>
          </a:bodyPr>
          <a:lstStyle/>
          <a:p>
            <a:pPr algn="just"/>
            <a:r>
              <a:rPr lang="fr-FR" b="1">
                <a:solidFill>
                  <a:srgbClr val="FFFF00"/>
                </a:solidFill>
                <a:latin typeface="Times New Roman" pitchFamily="18" charset="0"/>
                <a:cs typeface="Times New Roman" pitchFamily="18" charset="0"/>
              </a:rPr>
              <a:t>Actuellement, 3 types de réponse fonctionnelle seulement sont considérés comme fréquents (I, II et III)</a:t>
            </a:r>
          </a:p>
        </p:txBody>
      </p:sp>
      <p:grpSp>
        <p:nvGrpSpPr>
          <p:cNvPr id="16398" name="Group 14"/>
          <p:cNvGrpSpPr>
            <a:grpSpLocks/>
          </p:cNvGrpSpPr>
          <p:nvPr/>
        </p:nvGrpSpPr>
        <p:grpSpPr bwMode="auto">
          <a:xfrm>
            <a:off x="1331913" y="1989138"/>
            <a:ext cx="6119812" cy="3960812"/>
            <a:chOff x="839" y="1253"/>
            <a:chExt cx="3855" cy="2495"/>
          </a:xfrm>
        </p:grpSpPr>
        <p:sp>
          <p:nvSpPr>
            <p:cNvPr id="16391" name="Rectangle 7"/>
            <p:cNvSpPr>
              <a:spLocks noChangeArrowheads="1"/>
            </p:cNvSpPr>
            <p:nvPr/>
          </p:nvSpPr>
          <p:spPr bwMode="auto">
            <a:xfrm>
              <a:off x="839" y="1253"/>
              <a:ext cx="3855" cy="2495"/>
            </a:xfrm>
            <a:prstGeom prst="rect">
              <a:avLst/>
            </a:prstGeom>
            <a:noFill/>
            <a:ln w="9525">
              <a:solidFill>
                <a:schemeClr val="bg1"/>
              </a:solidFill>
              <a:miter lim="800000"/>
              <a:headEnd/>
              <a:tailEnd/>
            </a:ln>
            <a:effectLst/>
          </p:spPr>
          <p:txBody>
            <a:bodyPr wrap="none" anchor="ctr"/>
            <a:lstStyle/>
            <a:p>
              <a:endParaRPr lang="fr-FR"/>
            </a:p>
          </p:txBody>
        </p:sp>
        <p:sp>
          <p:nvSpPr>
            <p:cNvPr id="16393" name="Line 9"/>
            <p:cNvSpPr>
              <a:spLocks noChangeShapeType="1"/>
            </p:cNvSpPr>
            <p:nvPr/>
          </p:nvSpPr>
          <p:spPr bwMode="auto">
            <a:xfrm flipV="1">
              <a:off x="839" y="1480"/>
              <a:ext cx="1814" cy="2268"/>
            </a:xfrm>
            <a:prstGeom prst="line">
              <a:avLst/>
            </a:prstGeom>
            <a:noFill/>
            <a:ln w="38100">
              <a:solidFill>
                <a:srgbClr val="FF0000"/>
              </a:solidFill>
              <a:round/>
              <a:headEnd/>
              <a:tailEnd/>
            </a:ln>
            <a:effectLst/>
          </p:spPr>
          <p:txBody>
            <a:bodyPr/>
            <a:lstStyle/>
            <a:p>
              <a:endParaRPr lang="fr-FR"/>
            </a:p>
          </p:txBody>
        </p:sp>
        <p:sp>
          <p:nvSpPr>
            <p:cNvPr id="16396" name="Freeform 12"/>
            <p:cNvSpPr>
              <a:spLocks/>
            </p:cNvSpPr>
            <p:nvPr/>
          </p:nvSpPr>
          <p:spPr bwMode="auto">
            <a:xfrm>
              <a:off x="839" y="1786"/>
              <a:ext cx="3825" cy="1962"/>
            </a:xfrm>
            <a:custGeom>
              <a:avLst/>
              <a:gdLst/>
              <a:ahLst/>
              <a:cxnLst>
                <a:cxn ang="0">
                  <a:pos x="0" y="1962"/>
                </a:cxn>
                <a:cxn ang="0">
                  <a:pos x="2257" y="318"/>
                </a:cxn>
                <a:cxn ang="0">
                  <a:pos x="3825" y="54"/>
                </a:cxn>
              </a:cxnLst>
              <a:rect l="0" t="0" r="r" b="b"/>
              <a:pathLst>
                <a:path w="3825" h="1962">
                  <a:moveTo>
                    <a:pt x="0" y="1962"/>
                  </a:moveTo>
                  <a:cubicBezTo>
                    <a:pt x="376" y="1688"/>
                    <a:pt x="1619" y="636"/>
                    <a:pt x="2257" y="318"/>
                  </a:cubicBezTo>
                  <a:cubicBezTo>
                    <a:pt x="2895" y="0"/>
                    <a:pt x="3498" y="109"/>
                    <a:pt x="3825" y="54"/>
                  </a:cubicBezTo>
                </a:path>
              </a:pathLst>
            </a:custGeom>
            <a:noFill/>
            <a:ln w="38100" cmpd="sng">
              <a:solidFill>
                <a:srgbClr val="66FF33"/>
              </a:solidFill>
              <a:round/>
              <a:headEnd/>
              <a:tailEnd/>
            </a:ln>
            <a:effectLst/>
          </p:spPr>
          <p:txBody>
            <a:bodyPr/>
            <a:lstStyle/>
            <a:p>
              <a:endParaRPr lang="fr-FR"/>
            </a:p>
          </p:txBody>
        </p:sp>
        <p:sp>
          <p:nvSpPr>
            <p:cNvPr id="16397" name="Freeform 13"/>
            <p:cNvSpPr>
              <a:spLocks/>
            </p:cNvSpPr>
            <p:nvPr/>
          </p:nvSpPr>
          <p:spPr bwMode="auto">
            <a:xfrm>
              <a:off x="858" y="2089"/>
              <a:ext cx="3830" cy="1651"/>
            </a:xfrm>
            <a:custGeom>
              <a:avLst/>
              <a:gdLst/>
              <a:ahLst/>
              <a:cxnLst>
                <a:cxn ang="0">
                  <a:pos x="0" y="1651"/>
                </a:cxn>
                <a:cxn ang="0">
                  <a:pos x="1414" y="839"/>
                </a:cxn>
                <a:cxn ang="0">
                  <a:pos x="2334" y="135"/>
                </a:cxn>
                <a:cxn ang="0">
                  <a:pos x="3830" y="31"/>
                </a:cxn>
              </a:cxnLst>
              <a:rect l="0" t="0" r="r" b="b"/>
              <a:pathLst>
                <a:path w="3830" h="1651">
                  <a:moveTo>
                    <a:pt x="0" y="1651"/>
                  </a:moveTo>
                  <a:cubicBezTo>
                    <a:pt x="236" y="1516"/>
                    <a:pt x="1025" y="1092"/>
                    <a:pt x="1414" y="839"/>
                  </a:cubicBezTo>
                  <a:cubicBezTo>
                    <a:pt x="1803" y="586"/>
                    <a:pt x="1931" y="270"/>
                    <a:pt x="2334" y="135"/>
                  </a:cubicBezTo>
                  <a:cubicBezTo>
                    <a:pt x="2737" y="0"/>
                    <a:pt x="3518" y="53"/>
                    <a:pt x="3830" y="31"/>
                  </a:cubicBezTo>
                </a:path>
              </a:pathLst>
            </a:custGeom>
            <a:noFill/>
            <a:ln w="38100" cmpd="sng">
              <a:solidFill>
                <a:srgbClr val="FFFF00"/>
              </a:solidFill>
              <a:round/>
              <a:headEnd/>
              <a:tailEnd/>
            </a:ln>
            <a:effectLst/>
          </p:spPr>
          <p:txBody>
            <a:bodyPr/>
            <a:lstStyle/>
            <a:p>
              <a:endParaRPr lang="fr-FR"/>
            </a:p>
          </p:txBody>
        </p:sp>
      </p:grpSp>
      <p:sp>
        <p:nvSpPr>
          <p:cNvPr id="16399" name="Rectangle 15"/>
          <p:cNvSpPr>
            <a:spLocks noChangeArrowheads="1"/>
          </p:cNvSpPr>
          <p:nvPr/>
        </p:nvSpPr>
        <p:spPr bwMode="auto">
          <a:xfrm>
            <a:off x="4572000" y="3789363"/>
            <a:ext cx="3240088" cy="641350"/>
          </a:xfrm>
          <a:prstGeom prst="rect">
            <a:avLst/>
          </a:prstGeom>
          <a:noFill/>
          <a:ln w="9525">
            <a:noFill/>
            <a:miter lim="800000"/>
            <a:headEnd/>
            <a:tailEnd/>
          </a:ln>
          <a:effectLst/>
        </p:spPr>
        <p:txBody>
          <a:bodyPr>
            <a:spAutoFit/>
          </a:bodyPr>
          <a:lstStyle/>
          <a:p>
            <a:r>
              <a:rPr lang="fr-FR">
                <a:solidFill>
                  <a:srgbClr val="FFFF00"/>
                </a:solidFill>
                <a:latin typeface="Times New Roman" pitchFamily="18" charset="0"/>
                <a:cs typeface="Times New Roman" pitchFamily="18" charset="0"/>
              </a:rPr>
              <a:t>Type III (apprentissage/</a:t>
            </a:r>
          </a:p>
          <a:p>
            <a:r>
              <a:rPr lang="fr-FR">
                <a:solidFill>
                  <a:srgbClr val="FFFF00"/>
                </a:solidFill>
                <a:latin typeface="Times New Roman" pitchFamily="18" charset="0"/>
                <a:cs typeface="Times New Roman" pitchFamily="18" charset="0"/>
              </a:rPr>
              <a:t>changement de proies)</a:t>
            </a:r>
          </a:p>
        </p:txBody>
      </p:sp>
      <p:sp>
        <p:nvSpPr>
          <p:cNvPr id="16400" name="Rectangle 16"/>
          <p:cNvSpPr>
            <a:spLocks noChangeArrowheads="1"/>
          </p:cNvSpPr>
          <p:nvPr/>
        </p:nvSpPr>
        <p:spPr bwMode="auto">
          <a:xfrm>
            <a:off x="2771775" y="2351088"/>
            <a:ext cx="787400" cy="366712"/>
          </a:xfrm>
          <a:prstGeom prst="rect">
            <a:avLst/>
          </a:prstGeom>
          <a:noFill/>
          <a:ln w="9525">
            <a:noFill/>
            <a:miter lim="800000"/>
            <a:headEnd/>
            <a:tailEnd/>
          </a:ln>
          <a:effectLst/>
        </p:spPr>
        <p:txBody>
          <a:bodyPr wrap="none">
            <a:spAutoFit/>
          </a:bodyPr>
          <a:lstStyle/>
          <a:p>
            <a:r>
              <a:rPr lang="fr-FR">
                <a:solidFill>
                  <a:srgbClr val="FF0000"/>
                </a:solidFill>
                <a:latin typeface="Times New Roman" pitchFamily="18" charset="0"/>
                <a:cs typeface="Times New Roman" pitchFamily="18" charset="0"/>
              </a:rPr>
              <a:t>Type I</a:t>
            </a:r>
          </a:p>
        </p:txBody>
      </p:sp>
      <p:sp>
        <p:nvSpPr>
          <p:cNvPr id="16401" name="Rectangle 17"/>
          <p:cNvSpPr>
            <a:spLocks noChangeArrowheads="1"/>
          </p:cNvSpPr>
          <p:nvPr/>
        </p:nvSpPr>
        <p:spPr bwMode="auto">
          <a:xfrm>
            <a:off x="4932363" y="2351088"/>
            <a:ext cx="1974850" cy="366712"/>
          </a:xfrm>
          <a:prstGeom prst="rect">
            <a:avLst/>
          </a:prstGeom>
          <a:noFill/>
          <a:ln w="9525">
            <a:noFill/>
            <a:miter lim="800000"/>
            <a:headEnd/>
            <a:tailEnd/>
          </a:ln>
          <a:effectLst/>
        </p:spPr>
        <p:txBody>
          <a:bodyPr wrap="none">
            <a:spAutoFit/>
          </a:bodyPr>
          <a:lstStyle/>
          <a:p>
            <a:r>
              <a:rPr lang="fr-FR">
                <a:solidFill>
                  <a:srgbClr val="66FF33"/>
                </a:solidFill>
                <a:latin typeface="Times New Roman" pitchFamily="18" charset="0"/>
                <a:cs typeface="Times New Roman" pitchFamily="18" charset="0"/>
              </a:rPr>
              <a:t>Type II (saturation)</a:t>
            </a:r>
          </a:p>
        </p:txBody>
      </p:sp>
      <p:sp>
        <p:nvSpPr>
          <p:cNvPr id="16402" name="Rectangle 18"/>
          <p:cNvSpPr>
            <a:spLocks noChangeArrowheads="1"/>
          </p:cNvSpPr>
          <p:nvPr/>
        </p:nvSpPr>
        <p:spPr bwMode="auto">
          <a:xfrm>
            <a:off x="3132138" y="6027738"/>
            <a:ext cx="2519362" cy="641350"/>
          </a:xfrm>
          <a:prstGeom prst="rect">
            <a:avLst/>
          </a:prstGeom>
          <a:noFill/>
          <a:ln w="9525">
            <a:noFill/>
            <a:miter lim="800000"/>
            <a:headEnd/>
            <a:tailEnd/>
          </a:ln>
          <a:effectLst/>
        </p:spPr>
        <p:txBody>
          <a:bodyPr>
            <a:spAutoFit/>
          </a:bodyPr>
          <a:lstStyle/>
          <a:p>
            <a:r>
              <a:rPr lang="fr-FR">
                <a:solidFill>
                  <a:schemeClr val="bg1"/>
                </a:solidFill>
                <a:latin typeface="Times New Roman" pitchFamily="18" charset="0"/>
                <a:cs typeface="Times New Roman" pitchFamily="18" charset="0"/>
              </a:rPr>
              <a:t>Densité de Proies</a:t>
            </a:r>
          </a:p>
          <a:p>
            <a:endParaRPr lang="fr-FR">
              <a:solidFill>
                <a:schemeClr val="bg1"/>
              </a:solidFill>
              <a:latin typeface="Times New Roman" pitchFamily="18" charset="0"/>
              <a:cs typeface="Times New Roman" pitchFamily="18" charset="0"/>
            </a:endParaRPr>
          </a:p>
        </p:txBody>
      </p:sp>
      <p:sp>
        <p:nvSpPr>
          <p:cNvPr id="16403" name="Rectangle 19"/>
          <p:cNvSpPr>
            <a:spLocks noChangeArrowheads="1"/>
          </p:cNvSpPr>
          <p:nvPr/>
        </p:nvSpPr>
        <p:spPr bwMode="auto">
          <a:xfrm rot="16200000">
            <a:off x="-1145381" y="3682207"/>
            <a:ext cx="4013200" cy="366712"/>
          </a:xfrm>
          <a:prstGeom prst="rect">
            <a:avLst/>
          </a:prstGeom>
          <a:noFill/>
          <a:ln w="9525">
            <a:noFill/>
            <a:miter lim="800000"/>
            <a:headEnd/>
            <a:tailEnd/>
          </a:ln>
          <a:effectLst/>
        </p:spPr>
        <p:txBody>
          <a:bodyPr wrap="none">
            <a:spAutoFit/>
          </a:bodyPr>
          <a:lstStyle/>
          <a:p>
            <a:r>
              <a:rPr lang="fr-FR">
                <a:solidFill>
                  <a:schemeClr val="bg1"/>
                </a:solidFill>
                <a:latin typeface="Times New Roman" pitchFamily="18" charset="0"/>
                <a:cs typeface="Times New Roman" pitchFamily="18" charset="0"/>
              </a:rPr>
              <a:t>Nombre de proies capturées par prédateur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6398"/>
                                        </p:tgtEl>
                                        <p:attrNameLst>
                                          <p:attrName>style.visibility</p:attrName>
                                        </p:attrNameLst>
                                      </p:cBhvr>
                                      <p:to>
                                        <p:strVal val="visible"/>
                                      </p:to>
                                    </p:set>
                                    <p:anim calcmode="lin" valueType="num">
                                      <p:cBhvr additive="base">
                                        <p:cTn id="12" dur="500" fill="hold"/>
                                        <p:tgtEl>
                                          <p:spTgt spid="16398"/>
                                        </p:tgtEl>
                                        <p:attrNameLst>
                                          <p:attrName>ppt_x</p:attrName>
                                        </p:attrNameLst>
                                      </p:cBhvr>
                                      <p:tavLst>
                                        <p:tav tm="0">
                                          <p:val>
                                            <p:strVal val="#ppt_x"/>
                                          </p:val>
                                        </p:tav>
                                        <p:tav tm="100000">
                                          <p:val>
                                            <p:strVal val="#ppt_x"/>
                                          </p:val>
                                        </p:tav>
                                      </p:tavLst>
                                    </p:anim>
                                    <p:anim calcmode="lin" valueType="num">
                                      <p:cBhvr additive="base">
                                        <p:cTn id="13" dur="500" fill="hold"/>
                                        <p:tgtEl>
                                          <p:spTgt spid="16398"/>
                                        </p:tgtEl>
                                        <p:attrNameLst>
                                          <p:attrName>ppt_y</p:attrName>
                                        </p:attrNameLst>
                                      </p:cBhvr>
                                      <p:tavLst>
                                        <p:tav tm="0">
                                          <p:val>
                                            <p:strVal val="1+#ppt_h/2"/>
                                          </p:val>
                                        </p:tav>
                                        <p:tav tm="100000">
                                          <p:val>
                                            <p:strVal val="#ppt_y"/>
                                          </p:val>
                                        </p:tav>
                                      </p:tavLst>
                                    </p:anim>
                                  </p:childTnLst>
                                </p:cTn>
                              </p:par>
                              <p:par>
                                <p:cTn id="14" presetID="7" presetClass="entr" presetSubtype="4" fill="hold" grpId="0" nodeType="withEffect">
                                  <p:stCondLst>
                                    <p:cond delay="0"/>
                                  </p:stCondLst>
                                  <p:childTnLst>
                                    <p:set>
                                      <p:cBhvr>
                                        <p:cTn id="15" dur="1" fill="hold">
                                          <p:stCondLst>
                                            <p:cond delay="0"/>
                                          </p:stCondLst>
                                        </p:cTn>
                                        <p:tgtEl>
                                          <p:spTgt spid="16399"/>
                                        </p:tgtEl>
                                        <p:attrNameLst>
                                          <p:attrName>style.visibility</p:attrName>
                                        </p:attrNameLst>
                                      </p:cBhvr>
                                      <p:to>
                                        <p:strVal val="visible"/>
                                      </p:to>
                                    </p:set>
                                    <p:anim calcmode="lin" valueType="num">
                                      <p:cBhvr additive="base">
                                        <p:cTn id="16" dur="500" fill="hold"/>
                                        <p:tgtEl>
                                          <p:spTgt spid="16399"/>
                                        </p:tgtEl>
                                        <p:attrNameLst>
                                          <p:attrName>ppt_x</p:attrName>
                                        </p:attrNameLst>
                                      </p:cBhvr>
                                      <p:tavLst>
                                        <p:tav tm="0">
                                          <p:val>
                                            <p:strVal val="#ppt_x"/>
                                          </p:val>
                                        </p:tav>
                                        <p:tav tm="100000">
                                          <p:val>
                                            <p:strVal val="#ppt_x"/>
                                          </p:val>
                                        </p:tav>
                                      </p:tavLst>
                                    </p:anim>
                                    <p:anim calcmode="lin" valueType="num">
                                      <p:cBhvr additive="base">
                                        <p:cTn id="17" dur="500" fill="hold"/>
                                        <p:tgtEl>
                                          <p:spTgt spid="16399"/>
                                        </p:tgtEl>
                                        <p:attrNameLst>
                                          <p:attrName>ppt_y</p:attrName>
                                        </p:attrNameLst>
                                      </p:cBhvr>
                                      <p:tavLst>
                                        <p:tav tm="0">
                                          <p:val>
                                            <p:strVal val="1+#ppt_h/2"/>
                                          </p:val>
                                        </p:tav>
                                        <p:tav tm="100000">
                                          <p:val>
                                            <p:strVal val="#ppt_y"/>
                                          </p:val>
                                        </p:tav>
                                      </p:tavLst>
                                    </p:anim>
                                  </p:childTnLst>
                                </p:cTn>
                              </p:par>
                              <p:par>
                                <p:cTn id="18" presetID="7" presetClass="entr" presetSubtype="4" fill="hold" grpId="0" nodeType="withEffect">
                                  <p:stCondLst>
                                    <p:cond delay="0"/>
                                  </p:stCondLst>
                                  <p:childTnLst>
                                    <p:set>
                                      <p:cBhvr>
                                        <p:cTn id="19" dur="1" fill="hold">
                                          <p:stCondLst>
                                            <p:cond delay="0"/>
                                          </p:stCondLst>
                                        </p:cTn>
                                        <p:tgtEl>
                                          <p:spTgt spid="16400"/>
                                        </p:tgtEl>
                                        <p:attrNameLst>
                                          <p:attrName>style.visibility</p:attrName>
                                        </p:attrNameLst>
                                      </p:cBhvr>
                                      <p:to>
                                        <p:strVal val="visible"/>
                                      </p:to>
                                    </p:set>
                                    <p:anim calcmode="lin" valueType="num">
                                      <p:cBhvr additive="base">
                                        <p:cTn id="20" dur="500" fill="hold"/>
                                        <p:tgtEl>
                                          <p:spTgt spid="16400"/>
                                        </p:tgtEl>
                                        <p:attrNameLst>
                                          <p:attrName>ppt_x</p:attrName>
                                        </p:attrNameLst>
                                      </p:cBhvr>
                                      <p:tavLst>
                                        <p:tav tm="0">
                                          <p:val>
                                            <p:strVal val="#ppt_x"/>
                                          </p:val>
                                        </p:tav>
                                        <p:tav tm="100000">
                                          <p:val>
                                            <p:strVal val="#ppt_x"/>
                                          </p:val>
                                        </p:tav>
                                      </p:tavLst>
                                    </p:anim>
                                    <p:anim calcmode="lin" valueType="num">
                                      <p:cBhvr additive="base">
                                        <p:cTn id="21" dur="500" fill="hold"/>
                                        <p:tgtEl>
                                          <p:spTgt spid="16400"/>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6401"/>
                                        </p:tgtEl>
                                        <p:attrNameLst>
                                          <p:attrName>style.visibility</p:attrName>
                                        </p:attrNameLst>
                                      </p:cBhvr>
                                      <p:to>
                                        <p:strVal val="visible"/>
                                      </p:to>
                                    </p:set>
                                    <p:anim calcmode="lin" valueType="num">
                                      <p:cBhvr additive="base">
                                        <p:cTn id="24" dur="500" fill="hold"/>
                                        <p:tgtEl>
                                          <p:spTgt spid="16401"/>
                                        </p:tgtEl>
                                        <p:attrNameLst>
                                          <p:attrName>ppt_x</p:attrName>
                                        </p:attrNameLst>
                                      </p:cBhvr>
                                      <p:tavLst>
                                        <p:tav tm="0">
                                          <p:val>
                                            <p:strVal val="#ppt_x"/>
                                          </p:val>
                                        </p:tav>
                                        <p:tav tm="100000">
                                          <p:val>
                                            <p:strVal val="#ppt_x"/>
                                          </p:val>
                                        </p:tav>
                                      </p:tavLst>
                                    </p:anim>
                                    <p:anim calcmode="lin" valueType="num">
                                      <p:cBhvr additive="base">
                                        <p:cTn id="25" dur="500" fill="hold"/>
                                        <p:tgtEl>
                                          <p:spTgt spid="16401"/>
                                        </p:tgtEl>
                                        <p:attrNameLst>
                                          <p:attrName>ppt_y</p:attrName>
                                        </p:attrNameLst>
                                      </p:cBhvr>
                                      <p:tavLst>
                                        <p:tav tm="0">
                                          <p:val>
                                            <p:strVal val="1+#ppt_h/2"/>
                                          </p:val>
                                        </p:tav>
                                        <p:tav tm="100000">
                                          <p:val>
                                            <p:strVal val="#ppt_y"/>
                                          </p:val>
                                        </p:tav>
                                      </p:tavLst>
                                    </p:anim>
                                  </p:childTnLst>
                                </p:cTn>
                              </p:par>
                              <p:par>
                                <p:cTn id="26" presetID="7" presetClass="entr" presetSubtype="4" fill="hold" grpId="0" nodeType="withEffect">
                                  <p:stCondLst>
                                    <p:cond delay="0"/>
                                  </p:stCondLst>
                                  <p:childTnLst>
                                    <p:set>
                                      <p:cBhvr>
                                        <p:cTn id="27" dur="1" fill="hold">
                                          <p:stCondLst>
                                            <p:cond delay="0"/>
                                          </p:stCondLst>
                                        </p:cTn>
                                        <p:tgtEl>
                                          <p:spTgt spid="16402"/>
                                        </p:tgtEl>
                                        <p:attrNameLst>
                                          <p:attrName>style.visibility</p:attrName>
                                        </p:attrNameLst>
                                      </p:cBhvr>
                                      <p:to>
                                        <p:strVal val="visible"/>
                                      </p:to>
                                    </p:set>
                                    <p:anim calcmode="lin" valueType="num">
                                      <p:cBhvr additive="base">
                                        <p:cTn id="28" dur="500" fill="hold"/>
                                        <p:tgtEl>
                                          <p:spTgt spid="16402"/>
                                        </p:tgtEl>
                                        <p:attrNameLst>
                                          <p:attrName>ppt_x</p:attrName>
                                        </p:attrNameLst>
                                      </p:cBhvr>
                                      <p:tavLst>
                                        <p:tav tm="0">
                                          <p:val>
                                            <p:strVal val="#ppt_x"/>
                                          </p:val>
                                        </p:tav>
                                        <p:tav tm="100000">
                                          <p:val>
                                            <p:strVal val="#ppt_x"/>
                                          </p:val>
                                        </p:tav>
                                      </p:tavLst>
                                    </p:anim>
                                    <p:anim calcmode="lin" valueType="num">
                                      <p:cBhvr additive="base">
                                        <p:cTn id="29" dur="500" fill="hold"/>
                                        <p:tgtEl>
                                          <p:spTgt spid="16402"/>
                                        </p:tgtEl>
                                        <p:attrNameLst>
                                          <p:attrName>ppt_y</p:attrName>
                                        </p:attrNameLst>
                                      </p:cBhvr>
                                      <p:tavLst>
                                        <p:tav tm="0">
                                          <p:val>
                                            <p:strVal val="1+#ppt_h/2"/>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16403"/>
                                        </p:tgtEl>
                                        <p:attrNameLst>
                                          <p:attrName>style.visibility</p:attrName>
                                        </p:attrNameLst>
                                      </p:cBhvr>
                                      <p:to>
                                        <p:strVal val="visible"/>
                                      </p:to>
                                    </p:set>
                                    <p:anim calcmode="lin" valueType="num">
                                      <p:cBhvr additive="base">
                                        <p:cTn id="32" dur="500" fill="hold"/>
                                        <p:tgtEl>
                                          <p:spTgt spid="16403"/>
                                        </p:tgtEl>
                                        <p:attrNameLst>
                                          <p:attrName>ppt_x</p:attrName>
                                        </p:attrNameLst>
                                      </p:cBhvr>
                                      <p:tavLst>
                                        <p:tav tm="0">
                                          <p:val>
                                            <p:strVal val="#ppt_x"/>
                                          </p:val>
                                        </p:tav>
                                        <p:tav tm="100000">
                                          <p:val>
                                            <p:strVal val="#ppt_x"/>
                                          </p:val>
                                        </p:tav>
                                      </p:tavLst>
                                    </p:anim>
                                    <p:anim calcmode="lin" valueType="num">
                                      <p:cBhvr additive="base">
                                        <p:cTn id="33" dur="500" fill="hold"/>
                                        <p:tgtEl>
                                          <p:spTgt spid="16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9" grpId="0"/>
      <p:bldP spid="16400" grpId="0"/>
      <p:bldP spid="16401" grpId="0"/>
      <p:bldP spid="16402" grpId="0"/>
      <p:bldP spid="1640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50825" y="188913"/>
            <a:ext cx="8642350" cy="915987"/>
          </a:xfrm>
          <a:prstGeom prst="rect">
            <a:avLst/>
          </a:prstGeom>
          <a:noFill/>
          <a:ln w="9525">
            <a:noFill/>
            <a:miter lim="800000"/>
            <a:headEnd/>
            <a:tailEnd/>
          </a:ln>
          <a:effectLst/>
        </p:spPr>
        <p:txBody>
          <a:bodyPr>
            <a:spAutoFit/>
          </a:bodyPr>
          <a:lstStyle/>
          <a:p>
            <a:r>
              <a:rPr lang="fr-FR" b="1">
                <a:solidFill>
                  <a:srgbClr val="FFFF00"/>
                </a:solidFill>
                <a:latin typeface="Times New Roman" pitchFamily="18" charset="0"/>
                <a:cs typeface="Times New Roman" pitchFamily="18" charset="0"/>
              </a:rPr>
              <a:t>Autre type de réaction fonctionnelle</a:t>
            </a:r>
          </a:p>
          <a:p>
            <a:r>
              <a:rPr lang="fr-FR">
                <a:solidFill>
                  <a:schemeClr val="bg1"/>
                </a:solidFill>
                <a:latin typeface="Times New Roman" pitchFamily="18" charset="0"/>
                <a:cs typeface="Times New Roman" pitchFamily="18" charset="0"/>
              </a:rPr>
              <a:t>Intervenir des proies secondaires - </a:t>
            </a:r>
            <a:r>
              <a:rPr lang="fr-FR" b="1">
                <a:solidFill>
                  <a:srgbClr val="66FF33"/>
                </a:solidFill>
                <a:latin typeface="Times New Roman" pitchFamily="18" charset="0"/>
                <a:cs typeface="Times New Roman" pitchFamily="18" charset="0"/>
              </a:rPr>
              <a:t>Effet de bascule </a:t>
            </a:r>
            <a:r>
              <a:rPr lang="fr-FR">
                <a:solidFill>
                  <a:srgbClr val="66FF33"/>
                </a:solidFill>
                <a:latin typeface="Times New Roman" pitchFamily="18" charset="0"/>
                <a:cs typeface="Times New Roman" pitchFamily="18" charset="0"/>
              </a:rPr>
              <a:t>ou </a:t>
            </a:r>
            <a:r>
              <a:rPr lang="fr-FR" b="1">
                <a:solidFill>
                  <a:srgbClr val="66FF33"/>
                </a:solidFill>
                <a:latin typeface="Times New Roman" pitchFamily="18" charset="0"/>
                <a:cs typeface="Times New Roman" pitchFamily="18" charset="0"/>
              </a:rPr>
              <a:t>Switching </a:t>
            </a:r>
            <a:r>
              <a:rPr lang="fr-FR">
                <a:solidFill>
                  <a:srgbClr val="66FF33"/>
                </a:solidFill>
                <a:latin typeface="Times New Roman" pitchFamily="18" charset="0"/>
                <a:cs typeface="Times New Roman" pitchFamily="18" charset="0"/>
              </a:rPr>
              <a:t>: </a:t>
            </a:r>
            <a:r>
              <a:rPr lang="fr-FR">
                <a:solidFill>
                  <a:schemeClr val="bg1"/>
                </a:solidFill>
                <a:latin typeface="Times New Roman" pitchFamily="18" charset="0"/>
                <a:cs typeface="Times New Roman" pitchFamily="18" charset="0"/>
              </a:rPr>
              <a:t>si une proie n’est pas fortement disponible, une proie secondaire est préférée</a:t>
            </a:r>
          </a:p>
        </p:txBody>
      </p:sp>
      <p:pic>
        <p:nvPicPr>
          <p:cNvPr id="17413" name="Picture 5"/>
          <p:cNvPicPr>
            <a:picLocks noChangeAspect="1" noChangeArrowheads="1"/>
          </p:cNvPicPr>
          <p:nvPr/>
        </p:nvPicPr>
        <p:blipFill>
          <a:blip r:embed="rId2"/>
          <a:srcRect/>
          <a:stretch>
            <a:fillRect/>
          </a:stretch>
        </p:blipFill>
        <p:spPr bwMode="auto">
          <a:xfrm>
            <a:off x="250825" y="1758950"/>
            <a:ext cx="4443413" cy="4191000"/>
          </a:xfrm>
          <a:prstGeom prst="rect">
            <a:avLst/>
          </a:prstGeom>
          <a:noFill/>
          <a:ln w="9525">
            <a:noFill/>
            <a:miter lim="800000"/>
            <a:headEnd/>
            <a:tailEnd/>
          </a:ln>
          <a:effectLst/>
        </p:spPr>
      </p:pic>
      <p:sp>
        <p:nvSpPr>
          <p:cNvPr id="17414" name="Rectangle 6"/>
          <p:cNvSpPr>
            <a:spLocks noChangeArrowheads="1"/>
          </p:cNvSpPr>
          <p:nvPr/>
        </p:nvSpPr>
        <p:spPr bwMode="auto">
          <a:xfrm>
            <a:off x="4932363" y="2349500"/>
            <a:ext cx="3960812" cy="2044700"/>
          </a:xfrm>
          <a:prstGeom prst="rect">
            <a:avLst/>
          </a:prstGeom>
          <a:noFill/>
          <a:ln w="9525">
            <a:noFill/>
            <a:miter lim="800000"/>
            <a:headEnd/>
            <a:tailEnd/>
          </a:ln>
          <a:effectLst/>
        </p:spPr>
        <p:txBody>
          <a:bodyPr>
            <a:spAutoFit/>
          </a:bodyPr>
          <a:lstStyle/>
          <a:p>
            <a:r>
              <a:rPr lang="fr-FR">
                <a:solidFill>
                  <a:srgbClr val="FFFF00"/>
                </a:solidFill>
                <a:latin typeface="Times New Roman" pitchFamily="18" charset="0"/>
                <a:cs typeface="Times New Roman" pitchFamily="18" charset="0"/>
              </a:rPr>
              <a:t>Consommation de Proies = </a:t>
            </a:r>
            <a:r>
              <a:rPr lang="fr-FR">
                <a:solidFill>
                  <a:schemeClr val="bg1"/>
                </a:solidFill>
                <a:latin typeface="Times New Roman" pitchFamily="18" charset="0"/>
                <a:cs typeface="Times New Roman" pitchFamily="18" charset="0"/>
              </a:rPr>
              <a:t>C</a:t>
            </a:r>
            <a:r>
              <a:rPr lang="fr-FR" baseline="-25000">
                <a:solidFill>
                  <a:schemeClr val="bg1"/>
                </a:solidFill>
                <a:latin typeface="Times New Roman" pitchFamily="18" charset="0"/>
                <a:cs typeface="Times New Roman" pitchFamily="18" charset="0"/>
              </a:rPr>
              <a:t>1</a:t>
            </a:r>
            <a:r>
              <a:rPr lang="fr-FR">
                <a:solidFill>
                  <a:schemeClr val="bg1"/>
                </a:solidFill>
                <a:latin typeface="Times New Roman" pitchFamily="18" charset="0"/>
                <a:cs typeface="Times New Roman" pitchFamily="18" charset="0"/>
              </a:rPr>
              <a:t> </a:t>
            </a:r>
            <a:r>
              <a:rPr lang="fr-FR">
                <a:solidFill>
                  <a:srgbClr val="FFFF00"/>
                </a:solidFill>
                <a:latin typeface="Times New Roman" pitchFamily="18" charset="0"/>
                <a:cs typeface="Times New Roman" pitchFamily="18" charset="0"/>
              </a:rPr>
              <a:t>et </a:t>
            </a:r>
            <a:r>
              <a:rPr lang="fr-FR">
                <a:solidFill>
                  <a:schemeClr val="bg1"/>
                </a:solidFill>
                <a:latin typeface="Times New Roman" pitchFamily="18" charset="0"/>
                <a:cs typeface="Times New Roman" pitchFamily="18" charset="0"/>
              </a:rPr>
              <a:t>C</a:t>
            </a:r>
            <a:r>
              <a:rPr lang="fr-FR" baseline="-25000">
                <a:solidFill>
                  <a:schemeClr val="bg1"/>
                </a:solidFill>
                <a:latin typeface="Times New Roman" pitchFamily="18" charset="0"/>
                <a:cs typeface="Times New Roman" pitchFamily="18" charset="0"/>
              </a:rPr>
              <a:t>2</a:t>
            </a:r>
          </a:p>
          <a:p>
            <a:r>
              <a:rPr lang="fr-FR">
                <a:solidFill>
                  <a:srgbClr val="FFFF00"/>
                </a:solidFill>
                <a:latin typeface="Times New Roman" pitchFamily="18" charset="0"/>
                <a:cs typeface="Times New Roman" pitchFamily="18" charset="0"/>
              </a:rPr>
              <a:t>Nombre de Proies = </a:t>
            </a:r>
            <a:r>
              <a:rPr lang="fr-FR">
                <a:solidFill>
                  <a:srgbClr val="66FF33"/>
                </a:solidFill>
                <a:latin typeface="Times New Roman" pitchFamily="18" charset="0"/>
                <a:cs typeface="Times New Roman" pitchFamily="18" charset="0"/>
              </a:rPr>
              <a:t>N</a:t>
            </a:r>
            <a:r>
              <a:rPr lang="fr-FR" baseline="-25000">
                <a:solidFill>
                  <a:srgbClr val="66FF33"/>
                </a:solidFill>
                <a:latin typeface="Times New Roman" pitchFamily="18" charset="0"/>
                <a:cs typeface="Times New Roman" pitchFamily="18" charset="0"/>
              </a:rPr>
              <a:t>1</a:t>
            </a:r>
            <a:r>
              <a:rPr lang="fr-FR">
                <a:solidFill>
                  <a:srgbClr val="FFFF00"/>
                </a:solidFill>
                <a:latin typeface="Times New Roman" pitchFamily="18" charset="0"/>
                <a:cs typeface="Times New Roman" pitchFamily="18" charset="0"/>
              </a:rPr>
              <a:t> et </a:t>
            </a:r>
            <a:r>
              <a:rPr lang="fr-FR">
                <a:solidFill>
                  <a:srgbClr val="66FF33"/>
                </a:solidFill>
                <a:latin typeface="Times New Roman" pitchFamily="18" charset="0"/>
                <a:cs typeface="Times New Roman" pitchFamily="18" charset="0"/>
              </a:rPr>
              <a:t>N</a:t>
            </a:r>
            <a:r>
              <a:rPr lang="fr-FR" baseline="-25000">
                <a:solidFill>
                  <a:srgbClr val="66FF33"/>
                </a:solidFill>
                <a:latin typeface="Times New Roman" pitchFamily="18" charset="0"/>
                <a:cs typeface="Times New Roman" pitchFamily="18" charset="0"/>
              </a:rPr>
              <a:t>2</a:t>
            </a:r>
          </a:p>
          <a:p>
            <a:r>
              <a:rPr lang="fr-FR">
                <a:solidFill>
                  <a:srgbClr val="FFFF00"/>
                </a:solidFill>
                <a:latin typeface="Times New Roman" pitchFamily="18" charset="0"/>
                <a:cs typeface="Times New Roman" pitchFamily="18" charset="0"/>
              </a:rPr>
              <a:t>Absence de Switching :</a:t>
            </a:r>
          </a:p>
          <a:p>
            <a:pPr algn="ctr"/>
            <a:r>
              <a:rPr lang="fr-FR" sz="2000">
                <a:solidFill>
                  <a:srgbClr val="FF0000"/>
                </a:solidFill>
                <a:latin typeface="Times New Roman" pitchFamily="18" charset="0"/>
                <a:cs typeface="Times New Roman" pitchFamily="18" charset="0"/>
              </a:rPr>
              <a:t>C1/C2 = N</a:t>
            </a:r>
            <a:r>
              <a:rPr lang="fr-FR" sz="2000" baseline="-25000">
                <a:solidFill>
                  <a:srgbClr val="FF0000"/>
                </a:solidFill>
                <a:latin typeface="Times New Roman" pitchFamily="18" charset="0"/>
                <a:cs typeface="Times New Roman" pitchFamily="18" charset="0"/>
              </a:rPr>
              <a:t>1</a:t>
            </a:r>
            <a:r>
              <a:rPr lang="fr-FR" sz="2000">
                <a:solidFill>
                  <a:srgbClr val="FF0000"/>
                </a:solidFill>
                <a:latin typeface="Times New Roman" pitchFamily="18" charset="0"/>
                <a:cs typeface="Times New Roman" pitchFamily="18" charset="0"/>
              </a:rPr>
              <a:t>/N</a:t>
            </a:r>
            <a:r>
              <a:rPr lang="fr-FR" sz="2000" baseline="-25000">
                <a:solidFill>
                  <a:srgbClr val="FF0000"/>
                </a:solidFill>
                <a:latin typeface="Times New Roman" pitchFamily="18" charset="0"/>
                <a:cs typeface="Times New Roman" pitchFamily="18" charset="0"/>
              </a:rPr>
              <a:t>2</a:t>
            </a:r>
          </a:p>
          <a:p>
            <a:r>
              <a:rPr lang="fr-FR">
                <a:solidFill>
                  <a:srgbClr val="FFFF00"/>
                </a:solidFill>
                <a:latin typeface="Times New Roman" pitchFamily="18" charset="0"/>
                <a:cs typeface="Times New Roman" pitchFamily="18" charset="0"/>
              </a:rPr>
              <a:t>En cas de Switching :</a:t>
            </a:r>
          </a:p>
          <a:p>
            <a:r>
              <a:rPr lang="fr-FR">
                <a:solidFill>
                  <a:srgbClr val="FFFF00"/>
                </a:solidFill>
                <a:latin typeface="Times New Roman" pitchFamily="18" charset="0"/>
                <a:cs typeface="Times New Roman" pitchFamily="18" charset="0"/>
              </a:rPr>
              <a:t>C</a:t>
            </a:r>
            <a:r>
              <a:rPr lang="fr-FR" baseline="-25000">
                <a:solidFill>
                  <a:srgbClr val="FFFF00"/>
                </a:solidFill>
                <a:latin typeface="Times New Roman" pitchFamily="18" charset="0"/>
                <a:cs typeface="Times New Roman" pitchFamily="18" charset="0"/>
              </a:rPr>
              <a:t>1</a:t>
            </a:r>
            <a:r>
              <a:rPr lang="fr-FR">
                <a:solidFill>
                  <a:srgbClr val="FFFF00"/>
                </a:solidFill>
                <a:latin typeface="Times New Roman" pitchFamily="18" charset="0"/>
                <a:cs typeface="Times New Roman" pitchFamily="18" charset="0"/>
              </a:rPr>
              <a:t>/C</a:t>
            </a:r>
            <a:r>
              <a:rPr lang="fr-FR" baseline="-25000">
                <a:solidFill>
                  <a:srgbClr val="FFFF00"/>
                </a:solidFill>
                <a:latin typeface="Times New Roman" pitchFamily="18" charset="0"/>
                <a:cs typeface="Times New Roman" pitchFamily="18" charset="0"/>
              </a:rPr>
              <a:t>2</a:t>
            </a:r>
            <a:r>
              <a:rPr lang="fr-FR">
                <a:solidFill>
                  <a:srgbClr val="FFFF00"/>
                </a:solidFill>
                <a:latin typeface="Times New Roman" pitchFamily="18" charset="0"/>
                <a:cs typeface="Times New Roman" pitchFamily="18" charset="0"/>
              </a:rPr>
              <a:t> = p N</a:t>
            </a:r>
            <a:r>
              <a:rPr lang="fr-FR" baseline="-25000">
                <a:solidFill>
                  <a:srgbClr val="FFFF00"/>
                </a:solidFill>
                <a:latin typeface="Times New Roman" pitchFamily="18" charset="0"/>
                <a:cs typeface="Times New Roman" pitchFamily="18" charset="0"/>
              </a:rPr>
              <a:t>1</a:t>
            </a:r>
            <a:r>
              <a:rPr lang="fr-FR">
                <a:solidFill>
                  <a:srgbClr val="FFFF00"/>
                </a:solidFill>
                <a:latin typeface="Times New Roman" pitchFamily="18" charset="0"/>
                <a:cs typeface="Times New Roman" pitchFamily="18" charset="0"/>
              </a:rPr>
              <a:t>/N</a:t>
            </a:r>
            <a:r>
              <a:rPr lang="fr-FR" baseline="-25000">
                <a:solidFill>
                  <a:srgbClr val="FFFF00"/>
                </a:solidFill>
                <a:latin typeface="Times New Roman" pitchFamily="18" charset="0"/>
                <a:cs typeface="Times New Roman" pitchFamily="18" charset="0"/>
              </a:rPr>
              <a:t>2</a:t>
            </a:r>
          </a:p>
          <a:p>
            <a:r>
              <a:rPr lang="fr-FR">
                <a:solidFill>
                  <a:srgbClr val="FFFF00"/>
                </a:solidFill>
                <a:latin typeface="Times New Roman" pitchFamily="18" charset="0"/>
                <a:cs typeface="Times New Roman" pitchFamily="18" charset="0"/>
              </a:rPr>
              <a:t>avec p variable : p = f(N1, N2)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1+#ppt_w/2"/>
                                          </p:val>
                                        </p:tav>
                                        <p:tav tm="100000">
                                          <p:val>
                                            <p:strVal val="#ppt_x"/>
                                          </p:val>
                                        </p:tav>
                                      </p:tavLst>
                                    </p:anim>
                                    <p:anim calcmode="lin" valueType="num">
                                      <p:cBhvr additive="base">
                                        <p:cTn id="13" dur="500" fill="hold"/>
                                        <p:tgtEl>
                                          <p:spTgt spid="17413"/>
                                        </p:tgtEl>
                                        <p:attrNameLst>
                                          <p:attrName>ppt_y</p:attrName>
                                        </p:attrNameLst>
                                      </p:cBhvr>
                                      <p:tavLst>
                                        <p:tav tm="0">
                                          <p:val>
                                            <p:strVal val="#ppt_y"/>
                                          </p:val>
                                        </p:tav>
                                        <p:tav tm="100000">
                                          <p:val>
                                            <p:strVal val="#ppt_y"/>
                                          </p:val>
                                        </p:tav>
                                      </p:tavLst>
                                    </p:anim>
                                  </p:childTnLst>
                                </p:cTn>
                              </p:par>
                              <p:par>
                                <p:cTn id="14" presetID="7" presetClass="entr" presetSubtype="2" fill="hold" grpId="0" nodeType="withEffect">
                                  <p:stCondLst>
                                    <p:cond delay="0"/>
                                  </p:stCondLst>
                                  <p:childTnLst>
                                    <p:set>
                                      <p:cBhvr>
                                        <p:cTn id="15" dur="1" fill="hold">
                                          <p:stCondLst>
                                            <p:cond delay="0"/>
                                          </p:stCondLst>
                                        </p:cTn>
                                        <p:tgtEl>
                                          <p:spTgt spid="17414"/>
                                        </p:tgtEl>
                                        <p:attrNameLst>
                                          <p:attrName>style.visibility</p:attrName>
                                        </p:attrNameLst>
                                      </p:cBhvr>
                                      <p:to>
                                        <p:strVal val="visible"/>
                                      </p:to>
                                    </p:set>
                                    <p:anim calcmode="lin" valueType="num">
                                      <p:cBhvr additive="base">
                                        <p:cTn id="16" dur="500" fill="hold"/>
                                        <p:tgtEl>
                                          <p:spTgt spid="17414"/>
                                        </p:tgtEl>
                                        <p:attrNameLst>
                                          <p:attrName>ppt_x</p:attrName>
                                        </p:attrNameLst>
                                      </p:cBhvr>
                                      <p:tavLst>
                                        <p:tav tm="0">
                                          <p:val>
                                            <p:strVal val="1+#ppt_w/2"/>
                                          </p:val>
                                        </p:tav>
                                        <p:tav tm="100000">
                                          <p:val>
                                            <p:strVal val="#ppt_x"/>
                                          </p:val>
                                        </p:tav>
                                      </p:tavLst>
                                    </p:anim>
                                    <p:anim calcmode="lin" valueType="num">
                                      <p:cBhvr additive="base">
                                        <p:cTn id="17"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50825" y="549275"/>
            <a:ext cx="8642350" cy="5203825"/>
          </a:xfrm>
          <a:prstGeom prst="rect">
            <a:avLst/>
          </a:prstGeom>
          <a:noFill/>
          <a:ln w="9525">
            <a:noFill/>
            <a:miter lim="800000"/>
            <a:headEnd/>
            <a:tailEnd/>
          </a:ln>
          <a:effectLst/>
        </p:spPr>
        <p:txBody>
          <a:bodyPr>
            <a:spAutoFit/>
          </a:bodyPr>
          <a:lstStyle/>
          <a:p>
            <a:pPr algn="just"/>
            <a:r>
              <a:rPr lang="fr-FR" sz="2400">
                <a:solidFill>
                  <a:schemeClr val="bg1"/>
                </a:solidFill>
                <a:latin typeface="Times New Roman" pitchFamily="18" charset="0"/>
                <a:cs typeface="Times New Roman" pitchFamily="18" charset="0"/>
              </a:rPr>
              <a:t>	Autre type de réponse du prédateur à la densité des proies</a:t>
            </a:r>
          </a:p>
          <a:p>
            <a:pPr algn="just"/>
            <a:r>
              <a:rPr lang="fr-FR" sz="2400" b="1">
                <a:solidFill>
                  <a:srgbClr val="FFFF00"/>
                </a:solidFill>
                <a:latin typeface="Times New Roman" pitchFamily="18" charset="0"/>
                <a:cs typeface="Times New Roman" pitchFamily="18" charset="0"/>
              </a:rPr>
              <a:t>Réponse agrégative</a:t>
            </a:r>
            <a:r>
              <a:rPr lang="fr-FR" sz="2400" b="1">
                <a:solidFill>
                  <a:schemeClr val="bg1"/>
                </a:solidFill>
                <a:latin typeface="Times New Roman" pitchFamily="18" charset="0"/>
                <a:cs typeface="Times New Roman" pitchFamily="18" charset="0"/>
              </a:rPr>
              <a:t> </a:t>
            </a:r>
            <a:endParaRPr lang="fr-FR" sz="2400">
              <a:solidFill>
                <a:schemeClr val="bg1"/>
              </a:solidFill>
              <a:latin typeface="Times New Roman" pitchFamily="18" charset="0"/>
              <a:cs typeface="Times New Roman" pitchFamily="18" charset="0"/>
            </a:endParaRPr>
          </a:p>
          <a:p>
            <a:pPr algn="just"/>
            <a:r>
              <a:rPr lang="fr-FR" sz="2400">
                <a:solidFill>
                  <a:schemeClr val="bg1"/>
                </a:solidFill>
                <a:latin typeface="Times New Roman" pitchFamily="18" charset="0"/>
                <a:cs typeface="Times New Roman" pitchFamily="18" charset="0"/>
              </a:rPr>
              <a:t>	Ce type de réponse n'est pas toujours mentionné dans les autres livres classiques d'écologie (en français). S'apparente à la théorie anglaise très en vogue, celle de </a:t>
            </a:r>
            <a:r>
              <a:rPr lang="fr-FR" sz="2400">
                <a:solidFill>
                  <a:srgbClr val="66FF33"/>
                </a:solidFill>
                <a:latin typeface="Times New Roman" pitchFamily="18" charset="0"/>
                <a:cs typeface="Times New Roman" pitchFamily="18" charset="0"/>
              </a:rPr>
              <a:t>l'optimal </a:t>
            </a:r>
            <a:r>
              <a:rPr lang="fr-FR" sz="2400" b="1">
                <a:solidFill>
                  <a:srgbClr val="66FF33"/>
                </a:solidFill>
                <a:latin typeface="Times New Roman" pitchFamily="18" charset="0"/>
                <a:cs typeface="Times New Roman" pitchFamily="18" charset="0"/>
              </a:rPr>
              <a:t>foraging</a:t>
            </a:r>
            <a:r>
              <a:rPr lang="fr-FR" sz="2400">
                <a:solidFill>
                  <a:srgbClr val="66FF33"/>
                </a:solidFill>
                <a:latin typeface="Times New Roman" pitchFamily="18" charset="0"/>
                <a:cs typeface="Times New Roman" pitchFamily="18" charset="0"/>
              </a:rPr>
              <a:t>.</a:t>
            </a:r>
          </a:p>
          <a:p>
            <a:pPr algn="just"/>
            <a:r>
              <a:rPr lang="fr-FR" sz="2400">
                <a:solidFill>
                  <a:schemeClr val="bg1"/>
                </a:solidFill>
                <a:latin typeface="Times New Roman" pitchFamily="18" charset="0"/>
                <a:cs typeface="Times New Roman" pitchFamily="18" charset="0"/>
              </a:rPr>
              <a:t>Quand les proies ont une distribution groupée, les prédateurs sélectionnent de préférence les zones où la densité des proies est maximale (réponse agrégative).</a:t>
            </a:r>
          </a:p>
          <a:p>
            <a:pPr algn="just"/>
            <a:r>
              <a:rPr lang="fr-FR" sz="2400">
                <a:solidFill>
                  <a:schemeClr val="bg1"/>
                </a:solidFill>
                <a:latin typeface="Times New Roman" pitchFamily="18" charset="0"/>
                <a:cs typeface="Times New Roman" pitchFamily="18" charset="0"/>
              </a:rPr>
              <a:t>La théorie de </a:t>
            </a:r>
            <a:r>
              <a:rPr lang="fr-FR" sz="2400" b="1">
                <a:solidFill>
                  <a:srgbClr val="FF0000"/>
                </a:solidFill>
                <a:latin typeface="Times New Roman" pitchFamily="18" charset="0"/>
                <a:cs typeface="Times New Roman" pitchFamily="18" charset="0"/>
              </a:rPr>
              <a:t>l'optimal foraging</a:t>
            </a:r>
            <a:r>
              <a:rPr lang="fr-FR" sz="2400">
                <a:solidFill>
                  <a:schemeClr val="bg1"/>
                </a:solidFill>
                <a:latin typeface="Times New Roman" pitchFamily="18" charset="0"/>
                <a:cs typeface="Times New Roman" pitchFamily="18" charset="0"/>
              </a:rPr>
              <a:t>, complète cette réponse en lui associant une notion </a:t>
            </a:r>
            <a:r>
              <a:rPr lang="fr-FR" sz="2400" b="1">
                <a:solidFill>
                  <a:srgbClr val="66FF33"/>
                </a:solidFill>
                <a:latin typeface="Times New Roman" pitchFamily="18" charset="0"/>
                <a:cs typeface="Times New Roman" pitchFamily="18" charset="0"/>
              </a:rPr>
              <a:t>énergétique</a:t>
            </a:r>
            <a:r>
              <a:rPr lang="fr-FR" sz="2400" b="1">
                <a:solidFill>
                  <a:schemeClr val="bg1"/>
                </a:solidFill>
                <a:latin typeface="Times New Roman" pitchFamily="18" charset="0"/>
                <a:cs typeface="Times New Roman" pitchFamily="18" charset="0"/>
              </a:rPr>
              <a:t> </a:t>
            </a:r>
            <a:r>
              <a:rPr lang="fr-FR" sz="2400">
                <a:solidFill>
                  <a:schemeClr val="bg1"/>
                </a:solidFill>
                <a:latin typeface="Times New Roman" pitchFamily="18" charset="0"/>
                <a:cs typeface="Times New Roman" pitchFamily="18" charset="0"/>
              </a:rPr>
              <a:t>: le prédateur doit optimiser son gain d'énergie (nourriture) en fonction de ses dépenses (ex : trajets réalisés sans se nourrir, pour aller chercher de la nourriture).</a:t>
            </a:r>
          </a:p>
          <a:p>
            <a:pPr algn="ctr"/>
            <a:r>
              <a:rPr lang="fr-FR" sz="2400" b="1">
                <a:solidFill>
                  <a:srgbClr val="FF0000"/>
                </a:solidFill>
                <a:latin typeface="Times New Roman" pitchFamily="18" charset="0"/>
                <a:cs typeface="Times New Roman" pitchFamily="18" charset="0"/>
              </a:rPr>
              <a:t>Ce type de comportement subit les pressions de sélection et le comportement optimal est sélectionné.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p:cTn id="7" dur="500" fill="hold"/>
                                        <p:tgtEl>
                                          <p:spTgt spid="1843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843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8436">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8436">
                                            <p:txEl>
                                              <p:pRg st="1" end="1"/>
                                            </p:txEl>
                                          </p:spTgt>
                                        </p:tgtEl>
                                        <p:attrNameLst>
                                          <p:attrName>style.visibility</p:attrName>
                                        </p:attrNameLst>
                                      </p:cBhvr>
                                      <p:to>
                                        <p:strVal val="visible"/>
                                      </p:to>
                                    </p:set>
                                    <p:anim calcmode="lin" valueType="num">
                                      <p:cBhvr>
                                        <p:cTn id="13" dur="500" fill="hold"/>
                                        <p:tgtEl>
                                          <p:spTgt spid="18436">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18436">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18436">
                                            <p:txEl>
                                              <p:pRg st="1" end="1"/>
                                            </p:txEl>
                                          </p:spTgt>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 calcmode="lin" valueType="num">
                                      <p:cBhvr>
                                        <p:cTn id="19" dur="500" fill="hold"/>
                                        <p:tgtEl>
                                          <p:spTgt spid="18436">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18436">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18436">
                                            <p:txEl>
                                              <p:pRg st="2" end="2"/>
                                            </p:txEl>
                                          </p:spTgt>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 calcmode="lin" valueType="num">
                                      <p:cBhvr>
                                        <p:cTn id="25" dur="500" fill="hold"/>
                                        <p:tgtEl>
                                          <p:spTgt spid="18436">
                                            <p:txEl>
                                              <p:pRg st="3" end="3"/>
                                            </p:txEl>
                                          </p:spTgt>
                                        </p:tgtEl>
                                        <p:attrNameLst>
                                          <p:attrName>ppt_w</p:attrName>
                                        </p:attrNameLst>
                                      </p:cBhvr>
                                      <p:tavLst>
                                        <p:tav tm="0">
                                          <p:val>
                                            <p:strVal val="#ppt_w*0.70"/>
                                          </p:val>
                                        </p:tav>
                                        <p:tav tm="100000">
                                          <p:val>
                                            <p:strVal val="#ppt_w"/>
                                          </p:val>
                                        </p:tav>
                                      </p:tavLst>
                                    </p:anim>
                                    <p:anim calcmode="lin" valueType="num">
                                      <p:cBhvr>
                                        <p:cTn id="26" dur="500" fill="hold"/>
                                        <p:tgtEl>
                                          <p:spTgt spid="18436">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18436">
                                            <p:txEl>
                                              <p:pRg st="3" end="3"/>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18436">
                                            <p:txEl>
                                              <p:pRg st="4" end="4"/>
                                            </p:txEl>
                                          </p:spTgt>
                                        </p:tgtEl>
                                        <p:attrNameLst>
                                          <p:attrName>style.visibility</p:attrName>
                                        </p:attrNameLst>
                                      </p:cBhvr>
                                      <p:to>
                                        <p:strVal val="visible"/>
                                      </p:to>
                                    </p:set>
                                    <p:anim calcmode="lin" valueType="num">
                                      <p:cBhvr>
                                        <p:cTn id="31" dur="500" fill="hold"/>
                                        <p:tgtEl>
                                          <p:spTgt spid="18436">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18436">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18436">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18436">
                                            <p:txEl>
                                              <p:pRg st="5" end="5"/>
                                            </p:txEl>
                                          </p:spTgt>
                                        </p:tgtEl>
                                        <p:attrNameLst>
                                          <p:attrName>style.visibility</p:attrName>
                                        </p:attrNameLst>
                                      </p:cBhvr>
                                      <p:to>
                                        <p:strVal val="visible"/>
                                      </p:to>
                                    </p:set>
                                    <p:anim calcmode="lin" valueType="num">
                                      <p:cBhvr additive="base">
                                        <p:cTn id="38" dur="500" fill="hold"/>
                                        <p:tgtEl>
                                          <p:spTgt spid="1843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84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250825" y="188913"/>
            <a:ext cx="8642350" cy="5608637"/>
          </a:xfrm>
          <a:prstGeom prst="rect">
            <a:avLst/>
          </a:prstGeom>
          <a:noFill/>
          <a:ln w="9525">
            <a:noFill/>
            <a:miter lim="800000"/>
            <a:headEnd/>
            <a:tailEnd/>
          </a:ln>
          <a:effectLst/>
        </p:spPr>
        <p:txBody>
          <a:bodyPr>
            <a:spAutoFit/>
          </a:bodyPr>
          <a:lstStyle/>
          <a:p>
            <a:pPr algn="ctr"/>
            <a:r>
              <a:rPr lang="fr-FR" sz="2200" b="1">
                <a:solidFill>
                  <a:srgbClr val="66FF33"/>
                </a:solidFill>
                <a:latin typeface="Times New Roman" pitchFamily="18" charset="0"/>
                <a:cs typeface="Times New Roman" pitchFamily="18" charset="0"/>
              </a:rPr>
              <a:t>Réponses d'un prédateur aux variations d'abondance d'une proie</a:t>
            </a:r>
          </a:p>
          <a:p>
            <a:pPr algn="just"/>
            <a:endParaRPr lang="fr-FR" sz="2000">
              <a:solidFill>
                <a:srgbClr val="FFFF00"/>
              </a:solidFill>
              <a:latin typeface="Times New Roman" pitchFamily="18" charset="0"/>
              <a:cs typeface="Times New Roman" pitchFamily="18" charset="0"/>
            </a:endParaRPr>
          </a:p>
          <a:p>
            <a:pPr algn="just"/>
            <a:r>
              <a:rPr lang="fr-FR" sz="2000">
                <a:solidFill>
                  <a:srgbClr val="FFFF00"/>
                </a:solidFill>
                <a:latin typeface="Times New Roman" pitchFamily="18" charset="0"/>
                <a:cs typeface="Times New Roman" pitchFamily="18" charset="0"/>
              </a:rPr>
              <a:t>On peut distinguer avec </a:t>
            </a:r>
            <a:r>
              <a:rPr lang="fr-FR" sz="2000">
                <a:solidFill>
                  <a:schemeClr val="bg1"/>
                </a:solidFill>
                <a:latin typeface="Times New Roman" pitchFamily="18" charset="0"/>
                <a:cs typeface="Times New Roman" pitchFamily="18" charset="0"/>
              </a:rPr>
              <a:t>Holling 2 types de réponses</a:t>
            </a:r>
            <a:r>
              <a:rPr lang="fr-FR" sz="2000">
                <a:solidFill>
                  <a:srgbClr val="FFFF00"/>
                </a:solidFill>
                <a:latin typeface="Times New Roman" pitchFamily="18" charset="0"/>
                <a:cs typeface="Times New Roman" pitchFamily="18" charset="0"/>
              </a:rPr>
              <a:t> :</a:t>
            </a:r>
          </a:p>
          <a:p>
            <a:pPr algn="just"/>
            <a:r>
              <a:rPr lang="fr-FR" sz="2000">
                <a:solidFill>
                  <a:srgbClr val="FFFF00"/>
                </a:solidFill>
                <a:latin typeface="Times New Roman" pitchFamily="18" charset="0"/>
                <a:cs typeface="Times New Roman" pitchFamily="18" charset="0"/>
              </a:rPr>
              <a:t>- </a:t>
            </a:r>
            <a:r>
              <a:rPr lang="fr-FR" sz="2000" b="1">
                <a:solidFill>
                  <a:srgbClr val="FF0000"/>
                </a:solidFill>
                <a:latin typeface="Times New Roman" pitchFamily="18" charset="0"/>
                <a:cs typeface="Times New Roman" pitchFamily="18" charset="0"/>
              </a:rPr>
              <a:t>réponse fonctionnelle</a:t>
            </a:r>
            <a:r>
              <a:rPr lang="fr-FR" sz="2000">
                <a:solidFill>
                  <a:srgbClr val="FFFF00"/>
                </a:solidFill>
                <a:latin typeface="Times New Roman" pitchFamily="18" charset="0"/>
                <a:cs typeface="Times New Roman" pitchFamily="18" charset="0"/>
              </a:rPr>
              <a:t> : augmentation du nombre de proies consommées lorsque la densité de la proie augmente;</a:t>
            </a:r>
          </a:p>
          <a:p>
            <a:pPr algn="just"/>
            <a:r>
              <a:rPr lang="fr-FR" sz="2000">
                <a:solidFill>
                  <a:srgbClr val="FFFF00"/>
                </a:solidFill>
                <a:latin typeface="Times New Roman" pitchFamily="18" charset="0"/>
                <a:cs typeface="Times New Roman" pitchFamily="18" charset="0"/>
              </a:rPr>
              <a:t>- </a:t>
            </a:r>
            <a:r>
              <a:rPr lang="fr-FR" sz="2000" b="1">
                <a:solidFill>
                  <a:srgbClr val="FF0000"/>
                </a:solidFill>
                <a:latin typeface="Times New Roman" pitchFamily="18" charset="0"/>
                <a:cs typeface="Times New Roman" pitchFamily="18" charset="0"/>
              </a:rPr>
              <a:t>réponse(s) numérique(s)</a:t>
            </a:r>
            <a:r>
              <a:rPr lang="fr-FR" sz="2000">
                <a:solidFill>
                  <a:srgbClr val="FFFF00"/>
                </a:solidFill>
                <a:latin typeface="Times New Roman" pitchFamily="18" charset="0"/>
                <a:cs typeface="Times New Roman" pitchFamily="18" charset="0"/>
              </a:rPr>
              <a:t> : </a:t>
            </a:r>
            <a:r>
              <a:rPr lang="fr-FR" sz="2000">
                <a:solidFill>
                  <a:schemeClr val="bg1"/>
                </a:solidFill>
                <a:latin typeface="Times New Roman" pitchFamily="18" charset="0"/>
                <a:cs typeface="Times New Roman" pitchFamily="18" charset="0"/>
              </a:rPr>
              <a:t>changement de densité du prédateur lorsque le nombre de proie augmente.</a:t>
            </a:r>
          </a:p>
          <a:p>
            <a:pPr algn="just"/>
            <a:r>
              <a:rPr lang="fr-FR" sz="2000" b="1">
                <a:solidFill>
                  <a:srgbClr val="66FF33"/>
                </a:solidFill>
                <a:latin typeface="Times New Roman" pitchFamily="18" charset="0"/>
                <a:cs typeface="Times New Roman" pitchFamily="18" charset="0"/>
              </a:rPr>
              <a:t>Réponses numériques </a:t>
            </a:r>
            <a:r>
              <a:rPr lang="fr-FR" sz="2000">
                <a:solidFill>
                  <a:srgbClr val="66FF33"/>
                </a:solidFill>
                <a:latin typeface="Times New Roman" pitchFamily="18" charset="0"/>
                <a:cs typeface="Times New Roman" pitchFamily="18" charset="0"/>
              </a:rPr>
              <a:t>:</a:t>
            </a:r>
          </a:p>
          <a:p>
            <a:pPr algn="just"/>
            <a:r>
              <a:rPr lang="fr-FR" sz="2000">
                <a:solidFill>
                  <a:srgbClr val="FFFF00"/>
                </a:solidFill>
                <a:latin typeface="Times New Roman" pitchFamily="18" charset="0"/>
                <a:cs typeface="Times New Roman" pitchFamily="18" charset="0"/>
              </a:rPr>
              <a:t>En réponse aux variations d'abondance des proies, la population de prédateur peut voir ses effectifs variés.</a:t>
            </a:r>
          </a:p>
          <a:p>
            <a:pPr algn="just"/>
            <a:r>
              <a:rPr lang="fr-FR" sz="2000" u="sng">
                <a:solidFill>
                  <a:srgbClr val="66FF33"/>
                </a:solidFill>
                <a:latin typeface="Times New Roman" pitchFamily="18" charset="0"/>
                <a:cs typeface="Times New Roman" pitchFamily="18" charset="0"/>
              </a:rPr>
              <a:t>Il n'y a pas une réponse numérique et une seule, mais plusieurs éléments peuvent être modifiés pour déclencher une augmentation numérique de l'abondance de prédateurs :</a:t>
            </a:r>
          </a:p>
          <a:p>
            <a:pPr algn="just"/>
            <a:r>
              <a:rPr lang="fr-FR" sz="2000">
                <a:solidFill>
                  <a:schemeClr val="bg1"/>
                </a:solidFill>
                <a:latin typeface="Times New Roman" pitchFamily="18" charset="0"/>
                <a:cs typeface="Times New Roman" pitchFamily="18" charset="0"/>
              </a:rPr>
              <a:t>- variations du taux de croissance individuel</a:t>
            </a:r>
          </a:p>
          <a:p>
            <a:pPr algn="just"/>
            <a:r>
              <a:rPr lang="fr-FR" sz="2000">
                <a:solidFill>
                  <a:schemeClr val="bg1"/>
                </a:solidFill>
                <a:latin typeface="Times New Roman" pitchFamily="18" charset="0"/>
                <a:cs typeface="Times New Roman" pitchFamily="18" charset="0"/>
              </a:rPr>
              <a:t>- variations de la durée de développement</a:t>
            </a:r>
          </a:p>
          <a:p>
            <a:pPr algn="just"/>
            <a:r>
              <a:rPr lang="fr-FR" sz="2000">
                <a:solidFill>
                  <a:schemeClr val="bg1"/>
                </a:solidFill>
                <a:latin typeface="Times New Roman" pitchFamily="18" charset="0"/>
                <a:cs typeface="Times New Roman" pitchFamily="18" charset="0"/>
              </a:rPr>
              <a:t>- variations de la fécondité (taille des pontes ou fréquence de la reproduction)</a:t>
            </a:r>
          </a:p>
          <a:p>
            <a:pPr algn="just"/>
            <a:r>
              <a:rPr lang="fr-FR" sz="2000">
                <a:solidFill>
                  <a:schemeClr val="bg1"/>
                </a:solidFill>
                <a:latin typeface="Times New Roman" pitchFamily="18" charset="0"/>
                <a:cs typeface="Times New Roman" pitchFamily="18" charset="0"/>
              </a:rPr>
              <a:t>- variations des taux de mortalité</a:t>
            </a:r>
          </a:p>
          <a:p>
            <a:pPr algn="just"/>
            <a:r>
              <a:rPr lang="fr-FR" sz="2000">
                <a:solidFill>
                  <a:schemeClr val="bg1"/>
                </a:solidFill>
                <a:latin typeface="Times New Roman" pitchFamily="18" charset="0"/>
                <a:cs typeface="Times New Roman" pitchFamily="18" charset="0"/>
              </a:rPr>
              <a:t>- variations des taux d'émigration ou d'immigration.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strVal val="(6*min(max(#ppt_w*#ppt_h,.3),1)-7.4)/-.7*#ppt_w"/>
                                          </p:val>
                                        </p:tav>
                                        <p:tav tm="100000">
                                          <p:val>
                                            <p:strVal val="#ppt_w"/>
                                          </p:val>
                                        </p:tav>
                                      </p:tavLst>
                                    </p:anim>
                                    <p:anim calcmode="lin" valueType="num">
                                      <p:cBhvr>
                                        <p:cTn id="8" dur="500" fill="hold"/>
                                        <p:tgtEl>
                                          <p:spTgt spid="21508"/>
                                        </p:tgtEl>
                                        <p:attrNameLst>
                                          <p:attrName>ppt_h</p:attrName>
                                        </p:attrNameLst>
                                      </p:cBhvr>
                                      <p:tavLst>
                                        <p:tav tm="0">
                                          <p:val>
                                            <p:strVal val="(6*min(max(#ppt_w*#ppt_h,.3),1)-7.4)/-.7*#ppt_h"/>
                                          </p:val>
                                        </p:tav>
                                        <p:tav tm="100000">
                                          <p:val>
                                            <p:strVal val="#ppt_h"/>
                                          </p:val>
                                        </p:tav>
                                      </p:tavLst>
                                    </p:anim>
                                    <p:anim calcmode="lin" valueType="num">
                                      <p:cBhvr>
                                        <p:cTn id="9" dur="500" fill="hold"/>
                                        <p:tgtEl>
                                          <p:spTgt spid="21508"/>
                                        </p:tgtEl>
                                        <p:attrNameLst>
                                          <p:attrName>ppt_x</p:attrName>
                                        </p:attrNameLst>
                                      </p:cBhvr>
                                      <p:tavLst>
                                        <p:tav tm="0">
                                          <p:val>
                                            <p:fltVal val="0.5"/>
                                          </p:val>
                                        </p:tav>
                                        <p:tav tm="100000">
                                          <p:val>
                                            <p:strVal val="#ppt_x"/>
                                          </p:val>
                                        </p:tav>
                                      </p:tavLst>
                                    </p:anim>
                                    <p:anim calcmode="lin" valueType="num">
                                      <p:cBhvr>
                                        <p:cTn id="10" dur="500" fill="hold"/>
                                        <p:tgtEl>
                                          <p:spTgt spid="2150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50825" y="3787775"/>
            <a:ext cx="8642350" cy="2928938"/>
          </a:xfrm>
          <a:prstGeom prst="rect">
            <a:avLst/>
          </a:prstGeom>
          <a:noFill/>
          <a:ln w="9525">
            <a:noFill/>
            <a:miter lim="800000"/>
            <a:headEnd/>
            <a:tailEnd/>
          </a:ln>
          <a:effectLst/>
        </p:spPr>
        <p:txBody>
          <a:bodyPr anchor="ctr">
            <a:spAutoFit/>
          </a:bodyPr>
          <a:lstStyle/>
          <a:p>
            <a:r>
              <a:rPr lang="fr-FR">
                <a:solidFill>
                  <a:schemeClr val="bg1"/>
                </a:solidFill>
                <a:latin typeface="Times New Roman" pitchFamily="18" charset="0"/>
                <a:cs typeface="Times New Roman" pitchFamily="18" charset="0"/>
              </a:rPr>
              <a:t>Une classification des courbes de survie. </a:t>
            </a:r>
          </a:p>
          <a:p>
            <a:r>
              <a:rPr lang="fr-FR" sz="2000" b="1">
                <a:solidFill>
                  <a:srgbClr val="FFFF00"/>
                </a:solidFill>
                <a:latin typeface="Times New Roman" pitchFamily="18" charset="0"/>
                <a:cs typeface="Times New Roman" pitchFamily="18" charset="0"/>
              </a:rPr>
              <a:t>Type I</a:t>
            </a:r>
            <a:r>
              <a:rPr lang="fr-FR">
                <a:solidFill>
                  <a:schemeClr val="bg1"/>
                </a:solidFill>
                <a:latin typeface="Times New Roman" pitchFamily="18" charset="0"/>
                <a:cs typeface="Times New Roman" pitchFamily="18" charset="0"/>
              </a:rPr>
              <a:t> (convexe) - incarné peut-être par l'être humain dans les pays riches, les animaux dorlotés dans un zoo ou de feuilles sur une plante - décrit la situation dans laquelle la mortalité est concentrée à la fin de la durée de vie maximale. </a:t>
            </a:r>
          </a:p>
          <a:p>
            <a:r>
              <a:rPr lang="fr-FR" sz="2000" b="1">
                <a:solidFill>
                  <a:srgbClr val="66FF33"/>
                </a:solidFill>
                <a:latin typeface="Times New Roman" pitchFamily="18" charset="0"/>
                <a:cs typeface="Times New Roman" pitchFamily="18" charset="0"/>
              </a:rPr>
              <a:t>Type II</a:t>
            </a:r>
            <a:r>
              <a:rPr lang="fr-FR">
                <a:solidFill>
                  <a:schemeClr val="bg1"/>
                </a:solidFill>
                <a:latin typeface="Times New Roman" pitchFamily="18" charset="0"/>
                <a:cs typeface="Times New Roman" pitchFamily="18" charset="0"/>
              </a:rPr>
              <a:t> (droite) indique que la probabilité de décès reste constante avec l'âge, et peut très bien s'appliquer à des banques de semences enfouies des populations végétales. </a:t>
            </a:r>
          </a:p>
          <a:p>
            <a:r>
              <a:rPr lang="fr-FR" sz="2000" b="1">
                <a:solidFill>
                  <a:srgbClr val="FF0000"/>
                </a:solidFill>
                <a:latin typeface="Times New Roman" pitchFamily="18" charset="0"/>
                <a:cs typeface="Times New Roman" pitchFamily="18" charset="0"/>
              </a:rPr>
              <a:t>Type III</a:t>
            </a:r>
            <a:r>
              <a:rPr lang="fr-FR">
                <a:solidFill>
                  <a:schemeClr val="bg1"/>
                </a:solidFill>
                <a:latin typeface="Times New Roman" pitchFamily="18" charset="0"/>
                <a:cs typeface="Times New Roman" pitchFamily="18" charset="0"/>
              </a:rPr>
              <a:t> (concave) indique une vaste mortalité précoce, avec ceux qui restent ayant un taux élevé de survie par la suite. Cela est vrai, par exemple, de nombreux poissons marins, qui produisent des millions d'œufs dont très peu survivent à devenir des adultes. (Après Pearl, 1928;. Deevey, 1947) </a:t>
            </a:r>
          </a:p>
        </p:txBody>
      </p:sp>
      <p:pic>
        <p:nvPicPr>
          <p:cNvPr id="29701" name="Picture 5"/>
          <p:cNvPicPr>
            <a:picLocks noChangeAspect="1" noChangeArrowheads="1"/>
          </p:cNvPicPr>
          <p:nvPr/>
        </p:nvPicPr>
        <p:blipFill>
          <a:blip r:embed="rId2"/>
          <a:srcRect/>
          <a:stretch>
            <a:fillRect/>
          </a:stretch>
        </p:blipFill>
        <p:spPr bwMode="auto">
          <a:xfrm>
            <a:off x="2051050" y="188913"/>
            <a:ext cx="4949825" cy="33813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7644" y="546096"/>
            <a:ext cx="8648712" cy="1938992"/>
          </a:xfrm>
          <a:prstGeom prst="rect">
            <a:avLst/>
          </a:prstGeom>
        </p:spPr>
        <p:txBody>
          <a:bodyPr wrap="square">
            <a:spAutoFit/>
          </a:bodyPr>
          <a:lstStyle/>
          <a:p>
            <a:r>
              <a:rPr lang="fr-FR" sz="2400" dirty="0" smtClean="0">
                <a:solidFill>
                  <a:schemeClr val="bg1"/>
                </a:solidFill>
                <a:latin typeface="Palatino Linotype" pitchFamily="18" charset="0"/>
                <a:cs typeface="Times New Roman" pitchFamily="18" charset="0"/>
              </a:rPr>
              <a:t>Au sein d'une biocénose, différents types d'interactions sont observés entre individus d'espèces différentes (interactions interspécifiques) ou de la même espèce (interactions intraspécifiques). </a:t>
            </a:r>
          </a:p>
          <a:p>
            <a:endParaRPr lang="fr-FR" sz="2400" dirty="0">
              <a:solidFill>
                <a:schemeClr val="bg1"/>
              </a:solidFill>
              <a:latin typeface="Palatino Linotype" pitchFamily="18" charset="0"/>
              <a:cs typeface="Times New Roman" pitchFamily="18" charset="0"/>
            </a:endParaRPr>
          </a:p>
        </p:txBody>
      </p:sp>
      <p:sp>
        <p:nvSpPr>
          <p:cNvPr id="7" name="Rectangle 6"/>
          <p:cNvSpPr/>
          <p:nvPr/>
        </p:nvSpPr>
        <p:spPr>
          <a:xfrm>
            <a:off x="247644" y="2708274"/>
            <a:ext cx="8648712" cy="830997"/>
          </a:xfrm>
          <a:prstGeom prst="rect">
            <a:avLst/>
          </a:prstGeom>
        </p:spPr>
        <p:txBody>
          <a:bodyPr wrap="square">
            <a:spAutoFit/>
          </a:bodyPr>
          <a:lstStyle/>
          <a:p>
            <a:r>
              <a:rPr lang="fr-FR" sz="2400" dirty="0" smtClean="0">
                <a:solidFill>
                  <a:schemeClr val="bg1"/>
                </a:solidFill>
                <a:latin typeface="Palatino Linotype" pitchFamily="18" charset="0"/>
                <a:cs typeface="Times New Roman" pitchFamily="18" charset="0"/>
              </a:rPr>
              <a:t>Ces interactions peuvent être </a:t>
            </a:r>
            <a:r>
              <a:rPr lang="fr-FR" sz="2400" b="1" dirty="0" smtClean="0">
                <a:solidFill>
                  <a:schemeClr val="bg1"/>
                </a:solidFill>
                <a:latin typeface="Palatino Linotype" pitchFamily="18" charset="0"/>
                <a:cs typeface="Times New Roman" pitchFamily="18" charset="0"/>
              </a:rPr>
              <a:t>nuisibles</a:t>
            </a:r>
            <a:r>
              <a:rPr lang="fr-FR" sz="2400" dirty="0" smtClean="0">
                <a:solidFill>
                  <a:schemeClr val="bg1"/>
                </a:solidFill>
                <a:latin typeface="Palatino Linotype" pitchFamily="18" charset="0"/>
                <a:cs typeface="Times New Roman" pitchFamily="18" charset="0"/>
              </a:rPr>
              <a:t>, </a:t>
            </a:r>
            <a:r>
              <a:rPr lang="fr-FR" sz="2400" b="1" dirty="0" smtClean="0">
                <a:solidFill>
                  <a:schemeClr val="bg1"/>
                </a:solidFill>
                <a:latin typeface="Palatino Linotype" pitchFamily="18" charset="0"/>
                <a:cs typeface="Times New Roman" pitchFamily="18" charset="0"/>
              </a:rPr>
              <a:t>neutres</a:t>
            </a:r>
            <a:r>
              <a:rPr lang="fr-FR" sz="2400" dirty="0" smtClean="0">
                <a:solidFill>
                  <a:schemeClr val="bg1"/>
                </a:solidFill>
                <a:latin typeface="Palatino Linotype" pitchFamily="18" charset="0"/>
                <a:cs typeface="Times New Roman" pitchFamily="18" charset="0"/>
              </a:rPr>
              <a:t> ou </a:t>
            </a:r>
            <a:r>
              <a:rPr lang="fr-FR" sz="2400" b="1" dirty="0" smtClean="0">
                <a:solidFill>
                  <a:schemeClr val="bg1"/>
                </a:solidFill>
                <a:latin typeface="Palatino Linotype" pitchFamily="18" charset="0"/>
                <a:cs typeface="Times New Roman" pitchFamily="18" charset="0"/>
              </a:rPr>
              <a:t>bénéfiques</a:t>
            </a:r>
            <a:endParaRPr lang="fr-FR" sz="2400" b="1" dirty="0"/>
          </a:p>
        </p:txBody>
      </p:sp>
      <p:sp>
        <p:nvSpPr>
          <p:cNvPr id="8" name="Rectangle 7"/>
          <p:cNvSpPr/>
          <p:nvPr/>
        </p:nvSpPr>
        <p:spPr>
          <a:xfrm>
            <a:off x="247644" y="4510089"/>
            <a:ext cx="8648712" cy="830997"/>
          </a:xfrm>
          <a:prstGeom prst="rect">
            <a:avLst/>
          </a:prstGeom>
        </p:spPr>
        <p:txBody>
          <a:bodyPr wrap="square">
            <a:spAutoFit/>
          </a:bodyPr>
          <a:lstStyle/>
          <a:p>
            <a:r>
              <a:rPr lang="fr-FR" sz="2400" dirty="0" smtClean="0">
                <a:solidFill>
                  <a:schemeClr val="bg1"/>
                </a:solidFill>
                <a:latin typeface="Palatino Linotype" pitchFamily="18" charset="0"/>
              </a:rPr>
              <a:t>Les principales interactions interspécifiques sont les suivantes : </a:t>
            </a:r>
            <a:endParaRPr lang="fr-FR" sz="2400"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4)">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from="(-#ppt_w/2)" to="(#ppt_x)" calcmode="lin" valueType="num">
                                      <p:cBhvr>
                                        <p:cTn id="21" dur="600" fill="hold">
                                          <p:stCondLst>
                                            <p:cond delay="0"/>
                                          </p:stCondLst>
                                        </p:cTn>
                                        <p:tgtEl>
                                          <p:spTgt spid="8"/>
                                        </p:tgtEl>
                                        <p:attrNameLst>
                                          <p:attrName>ppt_x</p:attrName>
                                        </p:attrNameLst>
                                      </p:cBhvr>
                                    </p:anim>
                                    <p:anim from="0" to="-1.0" calcmode="lin" valueType="num">
                                      <p:cBhvr>
                                        <p:cTn id="22" dur="200" decel="50000" autoRev="1" fill="hold">
                                          <p:stCondLst>
                                            <p:cond delay="600"/>
                                          </p:stCondLst>
                                        </p:cTn>
                                        <p:tgtEl>
                                          <p:spTgt spid="8"/>
                                        </p:tgtEl>
                                        <p:attrNameLst>
                                          <p:attrName>xshear</p:attrName>
                                        </p:attrNameLst>
                                      </p:cBhvr>
                                    </p:anim>
                                    <p:animScale>
                                      <p:cBhvr>
                                        <p:cTn id="23" dur="200" decel="100000" autoRev="1" fill="hold">
                                          <p:stCondLst>
                                            <p:cond delay="600"/>
                                          </p:stCondLst>
                                        </p:cTn>
                                        <p:tgtEl>
                                          <p:spTgt spid="8"/>
                                        </p:tgtEl>
                                      </p:cBhvr>
                                      <p:from x="100000" y="100000"/>
                                      <p:to x="80000" y="100000"/>
                                    </p:animScale>
                                    <p:anim by="(#ppt_h/3+#ppt_w*0.1)" calcmode="lin" valueType="num">
                                      <p:cBhvr additive="sum">
                                        <p:cTn id="24"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a:srcRect/>
          <a:stretch>
            <a:fillRect/>
          </a:stretch>
        </p:blipFill>
        <p:spPr bwMode="auto">
          <a:xfrm>
            <a:off x="5292725" y="908050"/>
            <a:ext cx="2319338" cy="1284288"/>
          </a:xfrm>
          <a:prstGeom prst="rect">
            <a:avLst/>
          </a:prstGeom>
          <a:noFill/>
          <a:ln w="9525">
            <a:noFill/>
            <a:miter lim="800000"/>
            <a:headEnd/>
            <a:tailEnd/>
          </a:ln>
          <a:effectLst/>
        </p:spPr>
      </p:pic>
      <p:pic>
        <p:nvPicPr>
          <p:cNvPr id="31749" name="Picture 5"/>
          <p:cNvPicPr>
            <a:picLocks noChangeAspect="1" noChangeArrowheads="1"/>
          </p:cNvPicPr>
          <p:nvPr/>
        </p:nvPicPr>
        <p:blipFill>
          <a:blip r:embed="rId3"/>
          <a:srcRect/>
          <a:stretch>
            <a:fillRect/>
          </a:stretch>
        </p:blipFill>
        <p:spPr bwMode="auto">
          <a:xfrm>
            <a:off x="3492500" y="2349500"/>
            <a:ext cx="1881188" cy="990600"/>
          </a:xfrm>
          <a:prstGeom prst="rect">
            <a:avLst/>
          </a:prstGeom>
          <a:noFill/>
          <a:ln w="9525">
            <a:noFill/>
            <a:miter lim="800000"/>
            <a:headEnd/>
            <a:tailEnd/>
          </a:ln>
          <a:effectLst/>
        </p:spPr>
      </p:pic>
      <p:pic>
        <p:nvPicPr>
          <p:cNvPr id="31750" name="Picture 6"/>
          <p:cNvPicPr>
            <a:picLocks noChangeAspect="1" noChangeArrowheads="1"/>
          </p:cNvPicPr>
          <p:nvPr/>
        </p:nvPicPr>
        <p:blipFill>
          <a:blip r:embed="rId4"/>
          <a:srcRect/>
          <a:stretch>
            <a:fillRect/>
          </a:stretch>
        </p:blipFill>
        <p:spPr bwMode="auto">
          <a:xfrm>
            <a:off x="4211638" y="3789363"/>
            <a:ext cx="4545012" cy="2676525"/>
          </a:xfrm>
          <a:prstGeom prst="rect">
            <a:avLst/>
          </a:prstGeom>
          <a:noFill/>
          <a:ln w="9525">
            <a:noFill/>
            <a:miter lim="800000"/>
            <a:headEnd/>
            <a:tailEnd/>
          </a:ln>
          <a:effectLst/>
        </p:spPr>
      </p:pic>
      <p:sp>
        <p:nvSpPr>
          <p:cNvPr id="31751" name="Rectangle 7"/>
          <p:cNvSpPr>
            <a:spLocks noChangeArrowheads="1"/>
          </p:cNvSpPr>
          <p:nvPr/>
        </p:nvSpPr>
        <p:spPr bwMode="auto">
          <a:xfrm>
            <a:off x="971550" y="1270000"/>
            <a:ext cx="3670300" cy="366713"/>
          </a:xfrm>
          <a:prstGeom prst="rect">
            <a:avLst/>
          </a:prstGeom>
          <a:noFill/>
          <a:ln w="9525">
            <a:noFill/>
            <a:miter lim="800000"/>
            <a:headEnd/>
            <a:tailEnd/>
          </a:ln>
          <a:effectLst/>
        </p:spPr>
        <p:txBody>
          <a:bodyPr wrap="none">
            <a:spAutoFit/>
          </a:bodyPr>
          <a:lstStyle/>
          <a:p>
            <a:r>
              <a:rPr lang="fr-FR">
                <a:solidFill>
                  <a:schemeClr val="bg1"/>
                </a:solidFill>
                <a:latin typeface="Times New Roman" pitchFamily="18" charset="0"/>
                <a:cs typeface="Times New Roman" pitchFamily="18" charset="0"/>
              </a:rPr>
              <a:t>L’intégration de cette formule donne :</a:t>
            </a:r>
          </a:p>
        </p:txBody>
      </p:sp>
      <p:sp>
        <p:nvSpPr>
          <p:cNvPr id="31752" name="Rectangle 8"/>
          <p:cNvSpPr>
            <a:spLocks noChangeArrowheads="1"/>
          </p:cNvSpPr>
          <p:nvPr/>
        </p:nvSpPr>
        <p:spPr bwMode="auto">
          <a:xfrm>
            <a:off x="2411413" y="2709863"/>
            <a:ext cx="412750" cy="366712"/>
          </a:xfrm>
          <a:prstGeom prst="rect">
            <a:avLst/>
          </a:prstGeom>
          <a:noFill/>
          <a:ln w="9525">
            <a:noFill/>
            <a:miter lim="800000"/>
            <a:headEnd/>
            <a:tailEnd/>
          </a:ln>
          <a:effectLst/>
        </p:spPr>
        <p:txBody>
          <a:bodyPr wrap="none">
            <a:spAutoFit/>
          </a:bodyPr>
          <a:lstStyle/>
          <a:p>
            <a:r>
              <a:rPr lang="fr-FR">
                <a:solidFill>
                  <a:schemeClr val="bg1"/>
                </a:solidFill>
                <a:latin typeface="Times New Roman" pitchFamily="18" charset="0"/>
                <a:cs typeface="Times New Roman" pitchFamily="18" charset="0"/>
              </a:rPr>
              <a:t>où</a:t>
            </a:r>
          </a:p>
        </p:txBody>
      </p:sp>
      <p:sp>
        <p:nvSpPr>
          <p:cNvPr id="31753" name="Rectangle 9"/>
          <p:cNvSpPr>
            <a:spLocks noChangeArrowheads="1"/>
          </p:cNvSpPr>
          <p:nvPr/>
        </p:nvSpPr>
        <p:spPr bwMode="auto">
          <a:xfrm>
            <a:off x="250825" y="3956050"/>
            <a:ext cx="3851275" cy="1739900"/>
          </a:xfrm>
          <a:prstGeom prst="rect">
            <a:avLst/>
          </a:prstGeom>
          <a:noFill/>
          <a:ln w="9525">
            <a:noFill/>
            <a:miter lim="800000"/>
            <a:headEnd/>
            <a:tailEnd/>
          </a:ln>
          <a:effectLst/>
        </p:spPr>
        <p:txBody>
          <a:bodyPr>
            <a:spAutoFit/>
          </a:bodyPr>
          <a:lstStyle/>
          <a:p>
            <a:r>
              <a:rPr lang="fr-FR">
                <a:solidFill>
                  <a:schemeClr val="bg1"/>
                </a:solidFill>
                <a:latin typeface="Times New Roman" pitchFamily="18" charset="0"/>
                <a:cs typeface="Times New Roman" pitchFamily="18" charset="0"/>
              </a:rPr>
              <a:t>C’est l’équation de la </a:t>
            </a:r>
            <a:r>
              <a:rPr lang="fr-FR" b="1">
                <a:solidFill>
                  <a:srgbClr val="FF0000"/>
                </a:solidFill>
                <a:latin typeface="Times New Roman" pitchFamily="18" charset="0"/>
                <a:cs typeface="Times New Roman" pitchFamily="18" charset="0"/>
              </a:rPr>
              <a:t>courbe logistique.</a:t>
            </a:r>
          </a:p>
          <a:p>
            <a:r>
              <a:rPr lang="fr-FR">
                <a:solidFill>
                  <a:schemeClr val="bg1"/>
                </a:solidFill>
                <a:latin typeface="Times New Roman" pitchFamily="18" charset="0"/>
                <a:cs typeface="Times New Roman" pitchFamily="18" charset="0"/>
              </a:rPr>
              <a:t>La différence entre</a:t>
            </a:r>
          </a:p>
          <a:p>
            <a:r>
              <a:rPr lang="fr-FR">
                <a:solidFill>
                  <a:schemeClr val="bg1"/>
                </a:solidFill>
                <a:latin typeface="Times New Roman" pitchFamily="18" charset="0"/>
                <a:cs typeface="Times New Roman" pitchFamily="18" charset="0"/>
              </a:rPr>
              <a:t>la courbe bleue </a:t>
            </a:r>
            <a:r>
              <a:rPr lang="fr-FR">
                <a:solidFill>
                  <a:schemeClr val="hlink"/>
                </a:solidFill>
                <a:latin typeface="Times New Roman" pitchFamily="18" charset="0"/>
                <a:cs typeface="Times New Roman" pitchFamily="18" charset="0"/>
              </a:rPr>
              <a:t>(exponentielle = pas de</a:t>
            </a:r>
          </a:p>
          <a:p>
            <a:r>
              <a:rPr lang="fr-FR">
                <a:solidFill>
                  <a:schemeClr val="hlink"/>
                </a:solidFill>
                <a:latin typeface="Times New Roman" pitchFamily="18" charset="0"/>
                <a:cs typeface="Times New Roman" pitchFamily="18" charset="0"/>
              </a:rPr>
              <a:t>facteur limitant)</a:t>
            </a:r>
            <a:r>
              <a:rPr lang="fr-FR">
                <a:solidFill>
                  <a:schemeClr val="bg1"/>
                </a:solidFill>
                <a:latin typeface="Times New Roman" pitchFamily="18" charset="0"/>
                <a:cs typeface="Times New Roman" pitchFamily="18" charset="0"/>
              </a:rPr>
              <a:t> correspond à la résistance du milieu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344613" y="434975"/>
            <a:ext cx="6284912" cy="457200"/>
          </a:xfrm>
          <a:prstGeom prst="rect">
            <a:avLst/>
          </a:prstGeom>
          <a:noFill/>
          <a:ln w="9525">
            <a:noFill/>
            <a:miter lim="800000"/>
            <a:headEnd/>
            <a:tailEnd/>
          </a:ln>
          <a:effectLst/>
        </p:spPr>
        <p:txBody>
          <a:bodyPr wrap="none">
            <a:spAutoFit/>
          </a:bodyPr>
          <a:lstStyle/>
          <a:p>
            <a:r>
              <a:rPr lang="fr-FR" sz="2400" b="1">
                <a:solidFill>
                  <a:srgbClr val="FFFF00"/>
                </a:solidFill>
                <a:latin typeface="Times New Roman" pitchFamily="18" charset="0"/>
                <a:cs typeface="Times New Roman" pitchFamily="18" charset="0"/>
              </a:rPr>
              <a:t>Taux d’accroissement, de mortalité, de natalité</a:t>
            </a:r>
          </a:p>
        </p:txBody>
      </p:sp>
      <p:sp>
        <p:nvSpPr>
          <p:cNvPr id="32773" name="Rectangle 5"/>
          <p:cNvSpPr>
            <a:spLocks noChangeArrowheads="1"/>
          </p:cNvSpPr>
          <p:nvPr/>
        </p:nvSpPr>
        <p:spPr bwMode="auto">
          <a:xfrm>
            <a:off x="390525" y="1347788"/>
            <a:ext cx="8281988" cy="641350"/>
          </a:xfrm>
          <a:prstGeom prst="rect">
            <a:avLst/>
          </a:prstGeom>
          <a:noFill/>
          <a:ln w="9525">
            <a:noFill/>
            <a:miter lim="800000"/>
            <a:headEnd/>
            <a:tailEnd/>
          </a:ln>
          <a:effectLst/>
        </p:spPr>
        <p:txBody>
          <a:bodyPr>
            <a:spAutoFit/>
          </a:bodyPr>
          <a:lstStyle/>
          <a:p>
            <a:r>
              <a:rPr lang="fr-FR">
                <a:solidFill>
                  <a:schemeClr val="bg1"/>
                </a:solidFill>
                <a:latin typeface="Times New Roman" pitchFamily="18" charset="0"/>
                <a:cs typeface="Times New Roman" pitchFamily="18" charset="0"/>
              </a:rPr>
              <a:t>Si </a:t>
            </a:r>
            <a:r>
              <a:rPr lang="fr-FR">
                <a:solidFill>
                  <a:srgbClr val="FFFF00"/>
                </a:solidFill>
                <a:latin typeface="Times New Roman" pitchFamily="18" charset="0"/>
                <a:cs typeface="Times New Roman" pitchFamily="18" charset="0"/>
              </a:rPr>
              <a:t>b</a:t>
            </a:r>
            <a:r>
              <a:rPr lang="fr-FR">
                <a:solidFill>
                  <a:schemeClr val="bg1"/>
                </a:solidFill>
                <a:latin typeface="Times New Roman" pitchFamily="18" charset="0"/>
                <a:cs typeface="Times New Roman" pitchFamily="18" charset="0"/>
              </a:rPr>
              <a:t> = taux de natalité et </a:t>
            </a:r>
            <a:r>
              <a:rPr lang="fr-FR">
                <a:solidFill>
                  <a:srgbClr val="FFFF00"/>
                </a:solidFill>
                <a:latin typeface="Times New Roman" pitchFamily="18" charset="0"/>
                <a:cs typeface="Times New Roman" pitchFamily="18" charset="0"/>
              </a:rPr>
              <a:t>m</a:t>
            </a:r>
            <a:r>
              <a:rPr lang="fr-FR">
                <a:solidFill>
                  <a:schemeClr val="bg1"/>
                </a:solidFill>
                <a:latin typeface="Times New Roman" pitchFamily="18" charset="0"/>
                <a:cs typeface="Times New Roman" pitchFamily="18" charset="0"/>
              </a:rPr>
              <a:t> = taux de mortalité, on a : </a:t>
            </a:r>
            <a:r>
              <a:rPr lang="fr-FR" sz="3600" i="1">
                <a:solidFill>
                  <a:schemeClr val="bg1"/>
                </a:solidFill>
                <a:latin typeface="Times New Roman" pitchFamily="18" charset="0"/>
                <a:cs typeface="Times New Roman" pitchFamily="18" charset="0"/>
              </a:rPr>
              <a:t>r </a:t>
            </a:r>
            <a:r>
              <a:rPr lang="fr-FR" sz="3600">
                <a:solidFill>
                  <a:schemeClr val="bg1"/>
                </a:solidFill>
                <a:latin typeface="Times New Roman" pitchFamily="18" charset="0"/>
                <a:cs typeface="Times New Roman" pitchFamily="18" charset="0"/>
              </a:rPr>
              <a:t>= </a:t>
            </a:r>
            <a:r>
              <a:rPr lang="fr-FR" sz="3600" i="1">
                <a:solidFill>
                  <a:schemeClr val="bg1"/>
                </a:solidFill>
                <a:latin typeface="Times New Roman" pitchFamily="18" charset="0"/>
                <a:cs typeface="Times New Roman" pitchFamily="18" charset="0"/>
              </a:rPr>
              <a:t>b </a:t>
            </a:r>
            <a:r>
              <a:rPr lang="fr-FR" sz="3600">
                <a:solidFill>
                  <a:schemeClr val="bg1"/>
                </a:solidFill>
                <a:latin typeface="Times New Roman" pitchFamily="18" charset="0"/>
                <a:cs typeface="Times New Roman" pitchFamily="18" charset="0"/>
              </a:rPr>
              <a:t>− </a:t>
            </a:r>
            <a:r>
              <a:rPr lang="fr-FR" sz="3600" i="1">
                <a:solidFill>
                  <a:schemeClr val="bg1"/>
                </a:solidFill>
                <a:latin typeface="Times New Roman" pitchFamily="18" charset="0"/>
                <a:cs typeface="Times New Roman" pitchFamily="18" charset="0"/>
              </a:rPr>
              <a:t>m</a:t>
            </a:r>
          </a:p>
        </p:txBody>
      </p:sp>
      <p:sp>
        <p:nvSpPr>
          <p:cNvPr id="32774" name="Rectangle 6"/>
          <p:cNvSpPr>
            <a:spLocks noChangeArrowheads="1"/>
          </p:cNvSpPr>
          <p:nvPr/>
        </p:nvSpPr>
        <p:spPr bwMode="auto">
          <a:xfrm>
            <a:off x="250825" y="2066925"/>
            <a:ext cx="8642350" cy="641350"/>
          </a:xfrm>
          <a:prstGeom prst="rect">
            <a:avLst/>
          </a:prstGeom>
          <a:noFill/>
          <a:ln w="9525">
            <a:noFill/>
            <a:miter lim="800000"/>
            <a:headEnd/>
            <a:tailEnd/>
          </a:ln>
          <a:effectLst/>
        </p:spPr>
        <p:txBody>
          <a:bodyPr>
            <a:spAutoFit/>
          </a:bodyPr>
          <a:lstStyle/>
          <a:p>
            <a:r>
              <a:rPr lang="fr-FR">
                <a:solidFill>
                  <a:srgbClr val="FFFF00"/>
                </a:solidFill>
                <a:latin typeface="Times New Roman" pitchFamily="18" charset="0"/>
                <a:cs typeface="Times New Roman" pitchFamily="18" charset="0"/>
              </a:rPr>
              <a:t>Dans ce cas, le raisonnement ne change pas et </a:t>
            </a:r>
            <a:r>
              <a:rPr lang="fr-FR">
                <a:solidFill>
                  <a:schemeClr val="bg1"/>
                </a:solidFill>
                <a:latin typeface="Times New Roman" pitchFamily="18" charset="0"/>
                <a:cs typeface="Times New Roman" pitchFamily="18" charset="0"/>
              </a:rPr>
              <a:t>r</a:t>
            </a:r>
            <a:r>
              <a:rPr lang="fr-FR">
                <a:solidFill>
                  <a:srgbClr val="FFFF00"/>
                </a:solidFill>
                <a:latin typeface="Times New Roman" pitchFamily="18" charset="0"/>
                <a:cs typeface="Times New Roman" pitchFamily="18" charset="0"/>
              </a:rPr>
              <a:t>, le potentiel biotique, représente la différence entre le taux de natalité et de mortalité.</a:t>
            </a:r>
          </a:p>
        </p:txBody>
      </p:sp>
      <p:sp>
        <p:nvSpPr>
          <p:cNvPr id="32775" name="Rectangle 7"/>
          <p:cNvSpPr>
            <a:spLocks noChangeArrowheads="1"/>
          </p:cNvSpPr>
          <p:nvPr/>
        </p:nvSpPr>
        <p:spPr bwMode="auto">
          <a:xfrm>
            <a:off x="250825" y="2833688"/>
            <a:ext cx="8642350" cy="641350"/>
          </a:xfrm>
          <a:prstGeom prst="rect">
            <a:avLst/>
          </a:prstGeom>
          <a:noFill/>
          <a:ln w="9525">
            <a:noFill/>
            <a:miter lim="800000"/>
            <a:headEnd/>
            <a:tailEnd/>
          </a:ln>
          <a:effectLst/>
        </p:spPr>
        <p:txBody>
          <a:bodyPr>
            <a:spAutoFit/>
          </a:bodyPr>
          <a:lstStyle/>
          <a:p>
            <a:r>
              <a:rPr lang="fr-FR">
                <a:solidFill>
                  <a:schemeClr val="bg1"/>
                </a:solidFill>
                <a:latin typeface="Times New Roman" pitchFamily="18" charset="0"/>
                <a:cs typeface="Times New Roman" pitchFamily="18" charset="0"/>
              </a:rPr>
              <a:t>En l’</a:t>
            </a:r>
            <a:r>
              <a:rPr lang="fr-FR">
                <a:solidFill>
                  <a:srgbClr val="FF0000"/>
                </a:solidFill>
                <a:latin typeface="Times New Roman" pitchFamily="18" charset="0"/>
                <a:cs typeface="Times New Roman" pitchFamily="18" charset="0"/>
              </a:rPr>
              <a:t>absence de facteur limitant</a:t>
            </a:r>
            <a:r>
              <a:rPr lang="fr-FR">
                <a:solidFill>
                  <a:schemeClr val="bg1"/>
                </a:solidFill>
                <a:latin typeface="Times New Roman" pitchFamily="18" charset="0"/>
                <a:cs typeface="Times New Roman" pitchFamily="18" charset="0"/>
              </a:rPr>
              <a:t> (nourriture, compétition, etc), ces taux restent constants et la croissance est toujours </a:t>
            </a:r>
            <a:r>
              <a:rPr lang="fr-FR">
                <a:solidFill>
                  <a:srgbClr val="FF0000"/>
                </a:solidFill>
                <a:latin typeface="Times New Roman" pitchFamily="18" charset="0"/>
                <a:cs typeface="Times New Roman" pitchFamily="18" charset="0"/>
              </a:rPr>
              <a:t>exponentielle.</a:t>
            </a:r>
          </a:p>
        </p:txBody>
      </p:sp>
      <p:sp>
        <p:nvSpPr>
          <p:cNvPr id="32776" name="Rectangle 8"/>
          <p:cNvSpPr>
            <a:spLocks noChangeArrowheads="1"/>
          </p:cNvSpPr>
          <p:nvPr/>
        </p:nvSpPr>
        <p:spPr bwMode="auto">
          <a:xfrm>
            <a:off x="250825" y="3508375"/>
            <a:ext cx="8642350" cy="641350"/>
          </a:xfrm>
          <a:prstGeom prst="rect">
            <a:avLst/>
          </a:prstGeom>
          <a:noFill/>
          <a:ln w="9525">
            <a:noFill/>
            <a:miter lim="800000"/>
            <a:headEnd/>
            <a:tailEnd/>
          </a:ln>
          <a:effectLst/>
        </p:spPr>
        <p:txBody>
          <a:bodyPr>
            <a:spAutoFit/>
          </a:bodyPr>
          <a:lstStyle/>
          <a:p>
            <a:r>
              <a:rPr lang="fr-FR">
                <a:solidFill>
                  <a:srgbClr val="FFFF00"/>
                </a:solidFill>
                <a:latin typeface="Times New Roman" pitchFamily="18" charset="0"/>
                <a:cs typeface="Times New Roman" pitchFamily="18" charset="0"/>
              </a:rPr>
              <a:t>En présence </a:t>
            </a:r>
            <a:r>
              <a:rPr lang="fr-FR">
                <a:solidFill>
                  <a:srgbClr val="FF0000"/>
                </a:solidFill>
                <a:latin typeface="Times New Roman" pitchFamily="18" charset="0"/>
                <a:cs typeface="Times New Roman" pitchFamily="18" charset="0"/>
              </a:rPr>
              <a:t>de facteur limitant</a:t>
            </a:r>
            <a:r>
              <a:rPr lang="fr-FR">
                <a:solidFill>
                  <a:srgbClr val="FFFF00"/>
                </a:solidFill>
                <a:latin typeface="Times New Roman" pitchFamily="18" charset="0"/>
                <a:cs typeface="Times New Roman" pitchFamily="18" charset="0"/>
              </a:rPr>
              <a:t>, le taux de natalité va diminuer et le taux de mortalité va augmenter.</a:t>
            </a:r>
          </a:p>
        </p:txBody>
      </p:sp>
      <p:sp>
        <p:nvSpPr>
          <p:cNvPr id="32777" name="Rectangle 9"/>
          <p:cNvSpPr>
            <a:spLocks noChangeArrowheads="1"/>
          </p:cNvSpPr>
          <p:nvPr/>
        </p:nvSpPr>
        <p:spPr bwMode="auto">
          <a:xfrm>
            <a:off x="250825" y="4227513"/>
            <a:ext cx="8642350" cy="641350"/>
          </a:xfrm>
          <a:prstGeom prst="rect">
            <a:avLst/>
          </a:prstGeom>
          <a:noFill/>
          <a:ln w="9525">
            <a:noFill/>
            <a:miter lim="800000"/>
            <a:headEnd/>
            <a:tailEnd/>
          </a:ln>
          <a:effectLst/>
        </p:spPr>
        <p:txBody>
          <a:bodyPr>
            <a:spAutoFit/>
          </a:bodyPr>
          <a:lstStyle/>
          <a:p>
            <a:r>
              <a:rPr lang="fr-FR">
                <a:solidFill>
                  <a:srgbClr val="66FF33"/>
                </a:solidFill>
                <a:latin typeface="Times New Roman" pitchFamily="18" charset="0"/>
                <a:cs typeface="Times New Roman" pitchFamily="18" charset="0"/>
              </a:rPr>
              <a:t>La croissance de la population n’est plus exponentielle, mais tend vers une limite; la courbe est en forme de « S » ou </a:t>
            </a:r>
            <a:r>
              <a:rPr lang="fr-FR">
                <a:solidFill>
                  <a:srgbClr val="FF0000"/>
                </a:solidFill>
                <a:latin typeface="Times New Roman" pitchFamily="18" charset="0"/>
                <a:cs typeface="Times New Roman" pitchFamily="18" charset="0"/>
              </a:rPr>
              <a:t>sigmoïde.</a:t>
            </a:r>
          </a:p>
        </p:txBody>
      </p:sp>
      <p:sp>
        <p:nvSpPr>
          <p:cNvPr id="32778" name="Rectangle 10"/>
          <p:cNvSpPr>
            <a:spLocks noChangeArrowheads="1"/>
          </p:cNvSpPr>
          <p:nvPr/>
        </p:nvSpPr>
        <p:spPr bwMode="auto">
          <a:xfrm>
            <a:off x="250825" y="5033963"/>
            <a:ext cx="8642350" cy="915987"/>
          </a:xfrm>
          <a:prstGeom prst="rect">
            <a:avLst/>
          </a:prstGeom>
          <a:noFill/>
          <a:ln w="9525">
            <a:noFill/>
            <a:miter lim="800000"/>
            <a:headEnd/>
            <a:tailEnd/>
          </a:ln>
          <a:effectLst/>
        </p:spPr>
        <p:txBody>
          <a:bodyPr>
            <a:spAutoFit/>
          </a:bodyPr>
          <a:lstStyle/>
          <a:p>
            <a:r>
              <a:rPr lang="fr-FR">
                <a:solidFill>
                  <a:schemeClr val="bg1"/>
                </a:solidFill>
                <a:latin typeface="Times New Roman" pitchFamily="18" charset="0"/>
                <a:cs typeface="Times New Roman" pitchFamily="18" charset="0"/>
              </a:rPr>
              <a:t>L’effectif de la population atteindra un maximum, une </a:t>
            </a:r>
            <a:r>
              <a:rPr lang="fr-FR" b="1">
                <a:solidFill>
                  <a:schemeClr val="accent1"/>
                </a:solidFill>
                <a:latin typeface="Times New Roman" pitchFamily="18" charset="0"/>
                <a:cs typeface="Times New Roman" pitchFamily="18" charset="0"/>
              </a:rPr>
              <a:t>valeur asymptotique</a:t>
            </a:r>
            <a:r>
              <a:rPr lang="fr-FR">
                <a:solidFill>
                  <a:schemeClr val="accent1"/>
                </a:solidFill>
                <a:latin typeface="Times New Roman" pitchFamily="18" charset="0"/>
                <a:cs typeface="Times New Roman" pitchFamily="18" charset="0"/>
              </a:rPr>
              <a:t>.</a:t>
            </a:r>
          </a:p>
          <a:p>
            <a:r>
              <a:rPr lang="fr-FR">
                <a:solidFill>
                  <a:schemeClr val="bg1"/>
                </a:solidFill>
                <a:latin typeface="Times New Roman" pitchFamily="18" charset="0"/>
                <a:cs typeface="Times New Roman" pitchFamily="18" charset="0"/>
              </a:rPr>
              <a:t>C’est l’effectif maximal que peut supporter le milieu considéré = </a:t>
            </a:r>
            <a:r>
              <a:rPr lang="fr-FR" b="1">
                <a:solidFill>
                  <a:srgbClr val="FF0000"/>
                </a:solidFill>
                <a:latin typeface="Times New Roman" pitchFamily="18" charset="0"/>
                <a:cs typeface="Times New Roman" pitchFamily="18" charset="0"/>
              </a:rPr>
              <a:t>capacité limite du milieu </a:t>
            </a:r>
            <a:r>
              <a:rPr lang="fr-FR">
                <a:solidFill>
                  <a:srgbClr val="FF0000"/>
                </a:solidFill>
                <a:latin typeface="Times New Roman" pitchFamily="18" charset="0"/>
                <a:cs typeface="Times New Roman" pitchFamily="18" charset="0"/>
              </a:rPr>
              <a:t>= </a:t>
            </a:r>
            <a:r>
              <a:rPr lang="fr-FR" b="1">
                <a:solidFill>
                  <a:srgbClr val="FF0000"/>
                </a:solidFill>
                <a:latin typeface="Times New Roman" pitchFamily="18" charset="0"/>
                <a:cs typeface="Times New Roman" pitchFamily="18" charset="0"/>
              </a:rPr>
              <a:t>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250825" y="549275"/>
            <a:ext cx="8642350" cy="915988"/>
          </a:xfrm>
          <a:prstGeom prst="rect">
            <a:avLst/>
          </a:prstGeom>
          <a:noFill/>
          <a:ln w="9525">
            <a:noFill/>
            <a:miter lim="800000"/>
            <a:headEnd/>
            <a:tailEnd/>
          </a:ln>
          <a:effectLst/>
        </p:spPr>
        <p:txBody>
          <a:bodyPr>
            <a:spAutoFit/>
          </a:bodyPr>
          <a:lstStyle/>
          <a:p>
            <a:r>
              <a:rPr lang="fr-FR">
                <a:solidFill>
                  <a:srgbClr val="FFFF00"/>
                </a:solidFill>
                <a:latin typeface="Times New Roman" pitchFamily="18" charset="0"/>
                <a:cs typeface="Times New Roman" pitchFamily="18" charset="0"/>
              </a:rPr>
              <a:t>Calculer le(s) </a:t>
            </a:r>
            <a:r>
              <a:rPr lang="fr-FR">
                <a:solidFill>
                  <a:srgbClr val="FF0000"/>
                </a:solidFill>
                <a:latin typeface="Times New Roman" pitchFamily="18" charset="0"/>
                <a:cs typeface="Times New Roman" pitchFamily="18" charset="0"/>
              </a:rPr>
              <a:t>maximum(s)</a:t>
            </a:r>
            <a:r>
              <a:rPr lang="fr-FR">
                <a:solidFill>
                  <a:srgbClr val="FFFF00"/>
                </a:solidFill>
                <a:latin typeface="Times New Roman" pitchFamily="18" charset="0"/>
                <a:cs typeface="Times New Roman" pitchFamily="18" charset="0"/>
              </a:rPr>
              <a:t> de la courbe f(N) = dN/dt pour la croissance selon le modèle logistique.</a:t>
            </a:r>
          </a:p>
          <a:p>
            <a:r>
              <a:rPr lang="fr-FR">
                <a:solidFill>
                  <a:schemeClr val="bg1"/>
                </a:solidFill>
                <a:latin typeface="Times New Roman" pitchFamily="18" charset="0"/>
                <a:cs typeface="Times New Roman" pitchFamily="18" charset="0"/>
              </a:rPr>
              <a:t>Rappel : maximum atteint quand la dérivée première s’annule</a:t>
            </a:r>
          </a:p>
        </p:txBody>
      </p:sp>
      <p:sp>
        <p:nvSpPr>
          <p:cNvPr id="33797" name="Rectangle 5"/>
          <p:cNvSpPr>
            <a:spLocks noChangeArrowheads="1"/>
          </p:cNvSpPr>
          <p:nvPr/>
        </p:nvSpPr>
        <p:spPr bwMode="auto">
          <a:xfrm>
            <a:off x="250825" y="1628775"/>
            <a:ext cx="8642350" cy="641350"/>
          </a:xfrm>
          <a:prstGeom prst="rect">
            <a:avLst/>
          </a:prstGeom>
          <a:noFill/>
          <a:ln w="9525">
            <a:noFill/>
            <a:miter lim="800000"/>
            <a:headEnd/>
            <a:tailEnd/>
          </a:ln>
          <a:effectLst/>
        </p:spPr>
        <p:txBody>
          <a:bodyPr>
            <a:spAutoFit/>
          </a:bodyPr>
          <a:lstStyle/>
          <a:p>
            <a:pPr algn="ctr"/>
            <a:r>
              <a:rPr lang="fr-FR" b="1">
                <a:solidFill>
                  <a:schemeClr val="hlink"/>
                </a:solidFill>
                <a:latin typeface="Times New Roman" pitchFamily="18" charset="0"/>
                <a:cs typeface="Times New Roman" pitchFamily="18" charset="0"/>
              </a:rPr>
              <a:t>Logistique :</a:t>
            </a:r>
            <a:r>
              <a:rPr lang="fr-FR">
                <a:solidFill>
                  <a:schemeClr val="bg1"/>
                </a:solidFill>
                <a:latin typeface="Times New Roman" pitchFamily="18" charset="0"/>
                <a:cs typeface="Times New Roman" pitchFamily="18" charset="0"/>
              </a:rPr>
              <a:t> f(N)=r.N.(1-N/K)=r.N-r.N²/K</a:t>
            </a:r>
          </a:p>
          <a:p>
            <a:pPr algn="ctr"/>
            <a:r>
              <a:rPr lang="fr-FR">
                <a:solidFill>
                  <a:schemeClr val="bg1"/>
                </a:solidFill>
                <a:latin typeface="Times New Roman" pitchFamily="18" charset="0"/>
                <a:cs typeface="Times New Roman" pitchFamily="18" charset="0"/>
              </a:rPr>
              <a:t>f’(N)=r-2.r.N/K=0 d’où 1=2.N/K et N=K/2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47644" y="906459"/>
            <a:ext cx="8648712" cy="1200329"/>
          </a:xfrm>
          <a:prstGeom prst="rect">
            <a:avLst/>
          </a:prstGeom>
        </p:spPr>
        <p:txBody>
          <a:bodyPr wrap="square">
            <a:spAutoFit/>
          </a:bodyPr>
          <a:lstStyle/>
          <a:p>
            <a:r>
              <a:rPr lang="fr-FR" sz="2400" dirty="0" smtClean="0">
                <a:solidFill>
                  <a:schemeClr val="bg1"/>
                </a:solidFill>
                <a:latin typeface="Palatino Linotype" pitchFamily="18" charset="0"/>
              </a:rPr>
              <a:t>Relation écologique obligatoire à bénéfices réciproques qu'entretiennent des organismes d'espèce différente vivant en contact direct les uns avec les autres </a:t>
            </a:r>
            <a:endParaRPr lang="fr-FR" sz="2400" dirty="0">
              <a:solidFill>
                <a:schemeClr val="bg1"/>
              </a:solidFill>
              <a:latin typeface="Palatino Linotype" pitchFamily="18" charset="0"/>
            </a:endParaRPr>
          </a:p>
        </p:txBody>
      </p:sp>
      <p:sp>
        <p:nvSpPr>
          <p:cNvPr id="6" name="Rectangle 5"/>
          <p:cNvSpPr/>
          <p:nvPr/>
        </p:nvSpPr>
        <p:spPr>
          <a:xfrm>
            <a:off x="247644" y="185733"/>
            <a:ext cx="2669320" cy="584775"/>
          </a:xfrm>
          <a:prstGeom prst="rect">
            <a:avLst/>
          </a:prstGeom>
        </p:spPr>
        <p:txBody>
          <a:bodyPr wrap="none">
            <a:spAutoFit/>
          </a:bodyPr>
          <a:lstStyle/>
          <a:p>
            <a:r>
              <a:rPr lang="fr-FR" sz="3200" b="1" dirty="0" smtClean="0">
                <a:solidFill>
                  <a:srgbClr val="66FF33"/>
                </a:solidFill>
                <a:latin typeface="Times New Roman" pitchFamily="18" charset="0"/>
                <a:cs typeface="Times New Roman" pitchFamily="18" charset="0"/>
              </a:rPr>
              <a:t>La Symbiose :</a:t>
            </a:r>
            <a:endParaRPr lang="fr-FR" sz="3200" b="1" dirty="0">
              <a:solidFill>
                <a:srgbClr val="66FF33"/>
              </a:solidFill>
              <a:latin typeface="Times New Roman" pitchFamily="18" charset="0"/>
              <a:cs typeface="Times New Roman" pitchFamily="18" charset="0"/>
            </a:endParaRPr>
          </a:p>
        </p:txBody>
      </p:sp>
      <p:sp>
        <p:nvSpPr>
          <p:cNvPr id="10" name="Rectangle 9"/>
          <p:cNvSpPr/>
          <p:nvPr/>
        </p:nvSpPr>
        <p:spPr>
          <a:xfrm>
            <a:off x="247644" y="2347911"/>
            <a:ext cx="8648712" cy="4154984"/>
          </a:xfrm>
          <a:prstGeom prst="rect">
            <a:avLst/>
          </a:prstGeom>
        </p:spPr>
        <p:txBody>
          <a:bodyPr wrap="square">
            <a:spAutoFit/>
          </a:bodyPr>
          <a:lstStyle/>
          <a:p>
            <a:r>
              <a:rPr lang="fr-FR" sz="2400" b="1" u="sng" dirty="0" smtClean="0">
                <a:solidFill>
                  <a:schemeClr val="bg1"/>
                </a:solidFill>
                <a:latin typeface="Palatino Linotype" pitchFamily="18" charset="0"/>
              </a:rPr>
              <a:t>Difficulté de la symbiose </a:t>
            </a:r>
            <a:r>
              <a:rPr lang="fr-FR" sz="2400" dirty="0" smtClean="0">
                <a:solidFill>
                  <a:schemeClr val="bg1"/>
                </a:solidFill>
                <a:latin typeface="Palatino Linotype" pitchFamily="18" charset="0"/>
              </a:rPr>
              <a:t>: une fois la symbiose effectué, les organismes en faisant partie sont incapables de se dissocier. </a:t>
            </a:r>
          </a:p>
          <a:p>
            <a:endParaRPr lang="fr-FR" sz="2400" dirty="0" smtClean="0">
              <a:solidFill>
                <a:schemeClr val="bg1"/>
              </a:solidFill>
              <a:latin typeface="Palatino Linotype" pitchFamily="18" charset="0"/>
            </a:endParaRPr>
          </a:p>
          <a:p>
            <a:r>
              <a:rPr lang="fr-FR" sz="2400" b="1" u="sng" dirty="0" smtClean="0">
                <a:solidFill>
                  <a:schemeClr val="bg1"/>
                </a:solidFill>
                <a:latin typeface="Palatino Linotype" pitchFamily="18" charset="0"/>
              </a:rPr>
              <a:t> Limite de la symbiose : </a:t>
            </a:r>
            <a:r>
              <a:rPr lang="fr-FR" sz="2400" dirty="0" smtClean="0">
                <a:solidFill>
                  <a:schemeClr val="bg1"/>
                </a:solidFill>
                <a:latin typeface="Palatino Linotype" pitchFamily="18" charset="0"/>
              </a:rPr>
              <a:t>la symbiose s’arrête lorsqu'une espèce ne tire plus partie de l'association. </a:t>
            </a:r>
          </a:p>
          <a:p>
            <a:r>
              <a:rPr lang="fr-FR" sz="2400" b="1" u="sng" dirty="0" smtClean="0">
                <a:solidFill>
                  <a:schemeClr val="bg1"/>
                </a:solidFill>
                <a:latin typeface="Palatino Linotype" pitchFamily="18" charset="0"/>
              </a:rPr>
              <a:t>Exemple</a:t>
            </a:r>
          </a:p>
          <a:p>
            <a:r>
              <a:rPr lang="fr-FR" sz="2400" dirty="0" smtClean="0">
                <a:solidFill>
                  <a:schemeClr val="bg1"/>
                </a:solidFill>
                <a:latin typeface="Palatino Linotype" pitchFamily="18" charset="0"/>
              </a:rPr>
              <a:t> l'association entre une algue et un champignon, formant les lichens ; l'association entre les racines d'un arbre et d’un champignon (ex :bolet du chêne). Dans les deux cas, l'espèce (algue, arbre) procure les sucres à l'hétérotrophe (champignon), qui lui procure l'eau et les ions minéraux.</a:t>
            </a:r>
            <a:endParaRPr lang="fr-FR" sz="2400"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47644" y="185733"/>
            <a:ext cx="2794355" cy="584775"/>
          </a:xfrm>
          <a:prstGeom prst="rect">
            <a:avLst/>
          </a:prstGeom>
        </p:spPr>
        <p:txBody>
          <a:bodyPr wrap="none">
            <a:spAutoFit/>
          </a:bodyPr>
          <a:lstStyle/>
          <a:p>
            <a:r>
              <a:rPr lang="fr-FR" sz="3200" b="1" dirty="0" smtClean="0">
                <a:solidFill>
                  <a:srgbClr val="FFFF00"/>
                </a:solidFill>
                <a:latin typeface="Times New Roman" pitchFamily="18" charset="0"/>
                <a:cs typeface="Times New Roman" pitchFamily="18" charset="0"/>
              </a:rPr>
              <a:t>Le mutualisme</a:t>
            </a:r>
            <a:endParaRPr lang="fr-FR" sz="3200" b="1" dirty="0">
              <a:solidFill>
                <a:srgbClr val="FFFF00"/>
              </a:solidFill>
              <a:latin typeface="Times New Roman" pitchFamily="18" charset="0"/>
              <a:cs typeface="Times New Roman" pitchFamily="18" charset="0"/>
            </a:endParaRPr>
          </a:p>
        </p:txBody>
      </p:sp>
      <p:sp>
        <p:nvSpPr>
          <p:cNvPr id="8" name="Rectangle 7"/>
          <p:cNvSpPr/>
          <p:nvPr/>
        </p:nvSpPr>
        <p:spPr>
          <a:xfrm>
            <a:off x="247644" y="906459"/>
            <a:ext cx="8648712" cy="830997"/>
          </a:xfrm>
          <a:prstGeom prst="rect">
            <a:avLst/>
          </a:prstGeom>
        </p:spPr>
        <p:txBody>
          <a:bodyPr wrap="square">
            <a:spAutoFit/>
          </a:bodyPr>
          <a:lstStyle/>
          <a:p>
            <a:r>
              <a:rPr lang="fr-FR" sz="2400" dirty="0" smtClean="0">
                <a:solidFill>
                  <a:schemeClr val="bg1"/>
                </a:solidFill>
                <a:latin typeface="Palatino Linotype" pitchFamily="18" charset="0"/>
              </a:rPr>
              <a:t>association bénéfique et facultative entre deux espèces vivantes. </a:t>
            </a:r>
            <a:endParaRPr lang="fr-FR" sz="2400" dirty="0">
              <a:solidFill>
                <a:schemeClr val="bg1"/>
              </a:solidFill>
              <a:latin typeface="Palatino Linotype" pitchFamily="18" charset="0"/>
            </a:endParaRPr>
          </a:p>
        </p:txBody>
      </p:sp>
      <p:sp>
        <p:nvSpPr>
          <p:cNvPr id="9" name="Rectangle 8"/>
          <p:cNvSpPr/>
          <p:nvPr/>
        </p:nvSpPr>
        <p:spPr>
          <a:xfrm>
            <a:off x="247644" y="1720840"/>
            <a:ext cx="8648712" cy="2677656"/>
          </a:xfrm>
          <a:prstGeom prst="rect">
            <a:avLst/>
          </a:prstGeom>
        </p:spPr>
        <p:txBody>
          <a:bodyPr wrap="square">
            <a:spAutoFit/>
          </a:bodyPr>
          <a:lstStyle/>
          <a:p>
            <a:r>
              <a:rPr lang="fr-FR" sz="2400" b="1" u="sng" dirty="0" smtClean="0">
                <a:solidFill>
                  <a:schemeClr val="bg1"/>
                </a:solidFill>
                <a:latin typeface="Palatino Linotype" pitchFamily="18" charset="0"/>
              </a:rPr>
              <a:t>Intérêts du mutualisme </a:t>
            </a:r>
            <a:r>
              <a:rPr lang="fr-FR" sz="2400" dirty="0" smtClean="0">
                <a:solidFill>
                  <a:schemeClr val="bg1"/>
                </a:solidFill>
                <a:latin typeface="Palatino Linotype" pitchFamily="18" charset="0"/>
              </a:rPr>
              <a:t>: Le mutualisme améliore les conditions de vie des espèces s’y rapportant. De plus, le mutualisme ne génère aucune obligation d'association </a:t>
            </a:r>
          </a:p>
          <a:p>
            <a:endParaRPr lang="fr-FR" sz="2400" dirty="0" smtClean="0">
              <a:solidFill>
                <a:schemeClr val="bg1"/>
              </a:solidFill>
              <a:latin typeface="Palatino Linotype" pitchFamily="18" charset="0"/>
            </a:endParaRPr>
          </a:p>
          <a:p>
            <a:r>
              <a:rPr lang="fr-FR" sz="2400" b="1" u="sng" dirty="0" smtClean="0">
                <a:solidFill>
                  <a:schemeClr val="bg1"/>
                </a:solidFill>
                <a:latin typeface="Palatino Linotype" pitchFamily="18" charset="0"/>
              </a:rPr>
              <a:t>Exemples</a:t>
            </a:r>
            <a:r>
              <a:rPr lang="fr-FR" sz="2400" b="1" dirty="0" smtClean="0">
                <a:solidFill>
                  <a:schemeClr val="bg1"/>
                </a:solidFill>
                <a:latin typeface="Palatino Linotype" pitchFamily="18" charset="0"/>
              </a:rPr>
              <a:t> </a:t>
            </a:r>
            <a:r>
              <a:rPr lang="fr-FR" sz="2400" dirty="0" smtClean="0">
                <a:solidFill>
                  <a:schemeClr val="bg1"/>
                </a:solidFill>
                <a:latin typeface="Palatino Linotype" pitchFamily="18" charset="0"/>
              </a:rPr>
              <a:t>: Le héron pic bœuf qui trouve sa nourriture en débarrassant les grands mammifères (buffle, girafes...) de leurs parasites.</a:t>
            </a:r>
            <a:endParaRPr lang="fr-FR" sz="2400"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247644" y="185733"/>
            <a:ext cx="4109444" cy="584775"/>
          </a:xfrm>
          <a:prstGeom prst="rect">
            <a:avLst/>
          </a:prstGeom>
        </p:spPr>
        <p:txBody>
          <a:bodyPr wrap="square">
            <a:spAutoFit/>
          </a:bodyPr>
          <a:lstStyle/>
          <a:p>
            <a:r>
              <a:rPr lang="fr-FR" sz="3200" dirty="0" smtClean="0">
                <a:solidFill>
                  <a:srgbClr val="FF0000"/>
                </a:solidFill>
                <a:latin typeface="Times New Roman" pitchFamily="18" charset="0"/>
                <a:cs typeface="Times New Roman" pitchFamily="18" charset="0"/>
              </a:rPr>
              <a:t>Le commensalisme</a:t>
            </a:r>
            <a:endParaRPr lang="fr-FR" sz="3200" dirty="0">
              <a:solidFill>
                <a:srgbClr val="FF0000"/>
              </a:solidFill>
              <a:latin typeface="Times New Roman" pitchFamily="18" charset="0"/>
              <a:cs typeface="Times New Roman" pitchFamily="18" charset="0"/>
            </a:endParaRPr>
          </a:p>
        </p:txBody>
      </p:sp>
      <p:sp>
        <p:nvSpPr>
          <p:cNvPr id="6" name="Rectangle 5"/>
          <p:cNvSpPr/>
          <p:nvPr/>
        </p:nvSpPr>
        <p:spPr>
          <a:xfrm>
            <a:off x="247644" y="1266822"/>
            <a:ext cx="8648712" cy="830997"/>
          </a:xfrm>
          <a:prstGeom prst="rect">
            <a:avLst/>
          </a:prstGeom>
        </p:spPr>
        <p:txBody>
          <a:bodyPr wrap="square">
            <a:spAutoFit/>
          </a:bodyPr>
          <a:lstStyle/>
          <a:p>
            <a:r>
              <a:rPr lang="fr-FR" sz="2400" dirty="0" smtClean="0">
                <a:solidFill>
                  <a:schemeClr val="bg1"/>
                </a:solidFill>
                <a:latin typeface="Palatino Linotype" pitchFamily="18" charset="0"/>
              </a:rPr>
              <a:t>association entre deux espèces dont une seule tire profit sans pour autant nuire à l'autre. </a:t>
            </a:r>
            <a:endParaRPr lang="fr-FR" sz="2400" dirty="0">
              <a:solidFill>
                <a:schemeClr val="bg1"/>
              </a:solidFill>
              <a:latin typeface="Palatino Linotype" pitchFamily="18" charset="0"/>
            </a:endParaRPr>
          </a:p>
        </p:txBody>
      </p:sp>
      <p:sp>
        <p:nvSpPr>
          <p:cNvPr id="10" name="ZoneTexte 9"/>
          <p:cNvSpPr txBox="1"/>
          <p:nvPr/>
        </p:nvSpPr>
        <p:spPr>
          <a:xfrm>
            <a:off x="247644" y="3068637"/>
            <a:ext cx="8648713" cy="1200329"/>
          </a:xfrm>
          <a:prstGeom prst="rect">
            <a:avLst/>
          </a:prstGeom>
          <a:noFill/>
        </p:spPr>
        <p:txBody>
          <a:bodyPr wrap="square" rtlCol="0">
            <a:spAutoFit/>
          </a:bodyPr>
          <a:lstStyle/>
          <a:p>
            <a:r>
              <a:rPr lang="fr-FR" sz="2400" b="1" u="sng" dirty="0" smtClean="0">
                <a:solidFill>
                  <a:schemeClr val="bg1"/>
                </a:solidFill>
                <a:latin typeface="Palatino Linotype" pitchFamily="18" charset="0"/>
              </a:rPr>
              <a:t>Particularité</a:t>
            </a:r>
          </a:p>
          <a:p>
            <a:r>
              <a:rPr lang="fr-FR" sz="2400" dirty="0" smtClean="0">
                <a:solidFill>
                  <a:schemeClr val="bg1"/>
                </a:solidFill>
                <a:latin typeface="Palatino Linotype" pitchFamily="18" charset="0"/>
              </a:rPr>
              <a:t>association entre deux espèces dont une seule tire profit sans pour autant nuire à l'autre. </a:t>
            </a:r>
            <a:endParaRPr lang="fr-FR" sz="2400" dirty="0">
              <a:solidFill>
                <a:schemeClr val="bg1"/>
              </a:solidFill>
              <a:latin typeface="Palatino Linotype" pitchFamily="18" charset="0"/>
            </a:endParaRPr>
          </a:p>
        </p:txBody>
      </p:sp>
      <p:sp>
        <p:nvSpPr>
          <p:cNvPr id="11" name="Rectangle 10"/>
          <p:cNvSpPr/>
          <p:nvPr/>
        </p:nvSpPr>
        <p:spPr>
          <a:xfrm>
            <a:off x="247644" y="4870452"/>
            <a:ext cx="8648712" cy="1200329"/>
          </a:xfrm>
          <a:prstGeom prst="rect">
            <a:avLst/>
          </a:prstGeom>
        </p:spPr>
        <p:txBody>
          <a:bodyPr wrap="square">
            <a:spAutoFit/>
          </a:bodyPr>
          <a:lstStyle/>
          <a:p>
            <a:r>
              <a:rPr lang="fr-FR" sz="2400" b="1" u="sng" dirty="0" smtClean="0">
                <a:solidFill>
                  <a:schemeClr val="bg1"/>
                </a:solidFill>
                <a:latin typeface="Palatino Linotype" pitchFamily="18" charset="0"/>
              </a:rPr>
              <a:t>Exemples</a:t>
            </a:r>
            <a:r>
              <a:rPr lang="fr-FR" sz="2400" b="1" dirty="0" smtClean="0">
                <a:solidFill>
                  <a:schemeClr val="bg1"/>
                </a:solidFill>
                <a:latin typeface="Palatino Linotype" pitchFamily="18" charset="0"/>
              </a:rPr>
              <a:t> </a:t>
            </a:r>
            <a:r>
              <a:rPr lang="fr-FR" sz="2400" dirty="0" smtClean="0">
                <a:solidFill>
                  <a:schemeClr val="bg1"/>
                </a:solidFill>
                <a:latin typeface="Palatino Linotype" pitchFamily="18" charset="0"/>
              </a:rPr>
              <a:t>: certaines bactéries de la flore intestinale, le moineau; le pigeon, le goéland argenté, la souris ou le rat et d'autres animaux sauvages vivant auprès des humains</a:t>
            </a:r>
            <a:endParaRPr lang="fr-FR" sz="2400"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47644" y="906459"/>
            <a:ext cx="8401068" cy="707886"/>
          </a:xfrm>
          <a:prstGeom prst="rect">
            <a:avLst/>
          </a:prstGeom>
        </p:spPr>
        <p:txBody>
          <a:bodyPr wrap="square">
            <a:spAutoFit/>
          </a:bodyPr>
          <a:lstStyle/>
          <a:p>
            <a:r>
              <a:rPr lang="fr-FR" sz="2000" dirty="0" smtClean="0">
                <a:solidFill>
                  <a:schemeClr val="bg1"/>
                </a:solidFill>
                <a:latin typeface="Palatino Linotype" pitchFamily="18" charset="0"/>
              </a:rPr>
              <a:t>association où un vivant tue et mange un autre vivant.  </a:t>
            </a:r>
          </a:p>
          <a:p>
            <a:r>
              <a:rPr lang="fr-FR" sz="2000" b="1" u="sng" dirty="0" smtClean="0">
                <a:solidFill>
                  <a:schemeClr val="bg1"/>
                </a:solidFill>
                <a:latin typeface="Palatino Linotype" pitchFamily="18" charset="0"/>
              </a:rPr>
              <a:t>exemple:</a:t>
            </a:r>
            <a:r>
              <a:rPr lang="fr-FR" sz="2000" dirty="0" smtClean="0">
                <a:solidFill>
                  <a:schemeClr val="bg1"/>
                </a:solidFill>
                <a:latin typeface="Palatino Linotype" pitchFamily="18" charset="0"/>
              </a:rPr>
              <a:t> un loup qui mange un lièvre ou un lion qui mange une gazelle.</a:t>
            </a:r>
            <a:endParaRPr lang="fr-FR" sz="2000" dirty="0">
              <a:solidFill>
                <a:schemeClr val="bg1"/>
              </a:solidFill>
              <a:latin typeface="Palatino Linotype" pitchFamily="18" charset="0"/>
            </a:endParaRPr>
          </a:p>
        </p:txBody>
      </p:sp>
      <p:sp>
        <p:nvSpPr>
          <p:cNvPr id="8" name="Rectangle 7"/>
          <p:cNvSpPr/>
          <p:nvPr/>
        </p:nvSpPr>
        <p:spPr>
          <a:xfrm>
            <a:off x="247644" y="185733"/>
            <a:ext cx="338554" cy="461665"/>
          </a:xfrm>
          <a:prstGeom prst="rect">
            <a:avLst/>
          </a:prstGeom>
        </p:spPr>
        <p:txBody>
          <a:bodyPr wrap="none">
            <a:spAutoFit/>
          </a:bodyPr>
          <a:lstStyle/>
          <a:p>
            <a:r>
              <a:rPr lang="fr-FR" sz="2400" dirty="0" smtClean="0">
                <a:solidFill>
                  <a:srgbClr val="66FF33"/>
                </a:solidFill>
                <a:latin typeface="Times New Roman" pitchFamily="18" charset="0"/>
                <a:cs typeface="Times New Roman" pitchFamily="18" charset="0"/>
              </a:rPr>
              <a:t>  </a:t>
            </a:r>
            <a:endParaRPr lang="fr-FR" sz="2400" dirty="0">
              <a:solidFill>
                <a:srgbClr val="66FF33"/>
              </a:solidFill>
              <a:latin typeface="Times New Roman" pitchFamily="18" charset="0"/>
              <a:cs typeface="Times New Roman" pitchFamily="18" charset="0"/>
            </a:endParaRPr>
          </a:p>
        </p:txBody>
      </p:sp>
      <p:sp>
        <p:nvSpPr>
          <p:cNvPr id="9" name="Rectangle 8"/>
          <p:cNvSpPr/>
          <p:nvPr/>
        </p:nvSpPr>
        <p:spPr>
          <a:xfrm>
            <a:off x="247644" y="185733"/>
            <a:ext cx="2106667" cy="523220"/>
          </a:xfrm>
          <a:prstGeom prst="rect">
            <a:avLst/>
          </a:prstGeom>
        </p:spPr>
        <p:txBody>
          <a:bodyPr wrap="none">
            <a:spAutoFit/>
          </a:bodyPr>
          <a:lstStyle/>
          <a:p>
            <a:r>
              <a:rPr lang="fr-FR" sz="2800" dirty="0" smtClean="0">
                <a:solidFill>
                  <a:srgbClr val="FFC000"/>
                </a:solidFill>
                <a:latin typeface="Times New Roman" pitchFamily="18" charset="0"/>
                <a:cs typeface="Times New Roman" pitchFamily="18" charset="0"/>
              </a:rPr>
              <a:t>La prédation:</a:t>
            </a:r>
          </a:p>
        </p:txBody>
      </p:sp>
      <p:sp>
        <p:nvSpPr>
          <p:cNvPr id="12" name="Rectangle 11"/>
          <p:cNvSpPr/>
          <p:nvPr/>
        </p:nvSpPr>
        <p:spPr>
          <a:xfrm>
            <a:off x="247644" y="2347911"/>
            <a:ext cx="8648712" cy="1754326"/>
          </a:xfrm>
          <a:prstGeom prst="rect">
            <a:avLst/>
          </a:prstGeom>
        </p:spPr>
        <p:txBody>
          <a:bodyPr wrap="square">
            <a:spAutoFit/>
          </a:bodyPr>
          <a:lstStyle/>
          <a:p>
            <a:r>
              <a:rPr lang="fr-FR" sz="2800" dirty="0" smtClean="0">
                <a:solidFill>
                  <a:srgbClr val="FFC000"/>
                </a:solidFill>
                <a:latin typeface="Times New Roman" pitchFamily="18" charset="0"/>
                <a:cs typeface="Times New Roman" pitchFamily="18" charset="0"/>
              </a:rPr>
              <a:t>La compétition</a:t>
            </a:r>
          </a:p>
          <a:p>
            <a:r>
              <a:rPr lang="fr-FR" sz="2000" dirty="0" smtClean="0">
                <a:solidFill>
                  <a:schemeClr val="bg1"/>
                </a:solidFill>
                <a:latin typeface="Palatino Linotype" pitchFamily="18" charset="0"/>
              </a:rPr>
              <a:t>La compétition concerne deux espèces qui recherchent la même ressource, dans la même niche écologique. </a:t>
            </a:r>
          </a:p>
          <a:p>
            <a:r>
              <a:rPr lang="fr-FR" sz="2000" b="1" u="sng" dirty="0" smtClean="0">
                <a:solidFill>
                  <a:schemeClr val="bg1"/>
                </a:solidFill>
                <a:latin typeface="Palatino Linotype" pitchFamily="18" charset="0"/>
              </a:rPr>
              <a:t>Exemple</a:t>
            </a:r>
            <a:r>
              <a:rPr lang="fr-FR" sz="2000" dirty="0" smtClean="0">
                <a:solidFill>
                  <a:schemeClr val="bg1"/>
                </a:solidFill>
                <a:latin typeface="Palatino Linotype" pitchFamily="18" charset="0"/>
              </a:rPr>
              <a:t> : la compétition des plantes herbacées pour la lumière en milieu forestier</a:t>
            </a:r>
            <a:r>
              <a:rPr lang="fr-FR" dirty="0" smtClean="0">
                <a:solidFill>
                  <a:schemeClr val="bg1"/>
                </a:solidFill>
                <a:latin typeface="Palatino Linotype" pitchFamily="18" charset="0"/>
              </a:rPr>
              <a:t>. </a:t>
            </a:r>
            <a:endParaRPr lang="fr-FR" dirty="0">
              <a:solidFill>
                <a:schemeClr val="bg1"/>
              </a:solidFill>
              <a:latin typeface="Palatino Linotype" pitchFamily="18" charset="0"/>
            </a:endParaRPr>
          </a:p>
        </p:txBody>
      </p:sp>
      <p:sp>
        <p:nvSpPr>
          <p:cNvPr id="13" name="Rectangle 12"/>
          <p:cNvSpPr/>
          <p:nvPr/>
        </p:nvSpPr>
        <p:spPr>
          <a:xfrm>
            <a:off x="247644" y="4510089"/>
            <a:ext cx="8648712" cy="1815882"/>
          </a:xfrm>
          <a:prstGeom prst="rect">
            <a:avLst/>
          </a:prstGeom>
        </p:spPr>
        <p:txBody>
          <a:bodyPr wrap="square">
            <a:spAutoFit/>
          </a:bodyPr>
          <a:lstStyle/>
          <a:p>
            <a:r>
              <a:rPr lang="fr-FR" sz="2800" dirty="0" smtClean="0">
                <a:solidFill>
                  <a:srgbClr val="FFC000"/>
                </a:solidFill>
                <a:latin typeface="Times New Roman" pitchFamily="18" charset="0"/>
                <a:cs typeface="Times New Roman" pitchFamily="18" charset="0"/>
              </a:rPr>
              <a:t>Le neutralisme: </a:t>
            </a:r>
          </a:p>
          <a:p>
            <a:r>
              <a:rPr lang="fr-FR" sz="2000" dirty="0" smtClean="0">
                <a:solidFill>
                  <a:schemeClr val="bg1"/>
                </a:solidFill>
                <a:latin typeface="Palatino Linotype" pitchFamily="18" charset="0"/>
              </a:rPr>
              <a:t>Le neutralisme, ou l'indifférence, ce dit d’espèce cohabitant sur le même territoire qu'une autre sans l'influencer. </a:t>
            </a:r>
          </a:p>
          <a:p>
            <a:endParaRPr lang="fr-FR" sz="2000" dirty="0" smtClean="0">
              <a:solidFill>
                <a:schemeClr val="bg1"/>
              </a:solidFill>
              <a:latin typeface="Palatino Linotype" pitchFamily="18" charset="0"/>
            </a:endParaRPr>
          </a:p>
          <a:p>
            <a:pPr algn="ctr"/>
            <a:r>
              <a:rPr lang="fr-FR" sz="2400" dirty="0" smtClean="0">
                <a:solidFill>
                  <a:schemeClr val="bg1"/>
                </a:solidFill>
                <a:latin typeface="Palatino Linotype" pitchFamily="18" charset="0"/>
              </a:rPr>
              <a:t>Le mutualisme= absence d'interaction.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47643" y="906459"/>
            <a:ext cx="8288349" cy="1200329"/>
          </a:xfrm>
          <a:prstGeom prst="rect">
            <a:avLst/>
          </a:prstGeom>
        </p:spPr>
        <p:txBody>
          <a:bodyPr wrap="square">
            <a:spAutoFit/>
          </a:bodyPr>
          <a:lstStyle/>
          <a:p>
            <a:r>
              <a:rPr lang="fr-FR" sz="2400" dirty="0" smtClean="0">
                <a:solidFill>
                  <a:schemeClr val="bg1"/>
                </a:solidFill>
                <a:latin typeface="Palatino Linotype" pitchFamily="18" charset="0"/>
              </a:rPr>
              <a:t>Le parasitisme est une association étroite entre deux espèces dont l'une, l'hôte, héberge la seconde qui vit à ses dépens</a:t>
            </a:r>
            <a:endParaRPr lang="fr-FR" sz="2400" dirty="0">
              <a:solidFill>
                <a:schemeClr val="bg1"/>
              </a:solidFill>
              <a:latin typeface="Palatino Linotype" pitchFamily="18" charset="0"/>
            </a:endParaRPr>
          </a:p>
        </p:txBody>
      </p:sp>
      <p:sp>
        <p:nvSpPr>
          <p:cNvPr id="9" name="Rectangle 8"/>
          <p:cNvSpPr/>
          <p:nvPr/>
        </p:nvSpPr>
        <p:spPr>
          <a:xfrm>
            <a:off x="247644" y="185733"/>
            <a:ext cx="2962671" cy="584775"/>
          </a:xfrm>
          <a:prstGeom prst="rect">
            <a:avLst/>
          </a:prstGeom>
        </p:spPr>
        <p:txBody>
          <a:bodyPr wrap="none">
            <a:spAutoFit/>
          </a:bodyPr>
          <a:lstStyle/>
          <a:p>
            <a:r>
              <a:rPr lang="fr-FR" sz="3200" dirty="0" smtClean="0">
                <a:solidFill>
                  <a:srgbClr val="00B0F0"/>
                </a:solidFill>
                <a:latin typeface="Palatino Linotype" pitchFamily="18" charset="0"/>
              </a:rPr>
              <a:t>Le parasitisme </a:t>
            </a:r>
            <a:endParaRPr lang="fr-FR" sz="3200" dirty="0">
              <a:solidFill>
                <a:srgbClr val="00B0F0"/>
              </a:solidFill>
              <a:latin typeface="Palatino Linotype" pitchFamily="18" charset="0"/>
            </a:endParaRPr>
          </a:p>
        </p:txBody>
      </p:sp>
      <p:sp>
        <p:nvSpPr>
          <p:cNvPr id="12" name="Rectangle 11"/>
          <p:cNvSpPr/>
          <p:nvPr/>
        </p:nvSpPr>
        <p:spPr>
          <a:xfrm>
            <a:off x="247644" y="5230815"/>
            <a:ext cx="8648712" cy="830997"/>
          </a:xfrm>
          <a:prstGeom prst="rect">
            <a:avLst/>
          </a:prstGeom>
        </p:spPr>
        <p:txBody>
          <a:bodyPr wrap="square">
            <a:spAutoFit/>
          </a:bodyPr>
          <a:lstStyle/>
          <a:p>
            <a:r>
              <a:rPr lang="fr-FR" sz="2400" b="1" u="sng" dirty="0" smtClean="0">
                <a:solidFill>
                  <a:schemeClr val="bg1"/>
                </a:solidFill>
                <a:latin typeface="Palatino Linotype" pitchFamily="18" charset="0"/>
              </a:rPr>
              <a:t>Exemples </a:t>
            </a:r>
            <a:r>
              <a:rPr lang="fr-FR" sz="2400" dirty="0" smtClean="0">
                <a:solidFill>
                  <a:schemeClr val="bg1"/>
                </a:solidFill>
                <a:latin typeface="Palatino Linotype" pitchFamily="18" charset="0"/>
              </a:rPr>
              <a:t>: certains parasites sont externes (la tique du chien) d'autres internes (le ténia).</a:t>
            </a:r>
            <a:endParaRPr lang="fr-FR" sz="2400" dirty="0">
              <a:solidFill>
                <a:schemeClr val="bg1"/>
              </a:solidFill>
              <a:latin typeface="Palatino Linotype" pitchFamily="18" charset="0"/>
            </a:endParaRPr>
          </a:p>
        </p:txBody>
      </p:sp>
      <p:sp>
        <p:nvSpPr>
          <p:cNvPr id="13" name="Rectangle 12"/>
          <p:cNvSpPr/>
          <p:nvPr/>
        </p:nvSpPr>
        <p:spPr>
          <a:xfrm>
            <a:off x="247644" y="2708274"/>
            <a:ext cx="8288349" cy="1938992"/>
          </a:xfrm>
          <a:prstGeom prst="rect">
            <a:avLst/>
          </a:prstGeom>
        </p:spPr>
        <p:txBody>
          <a:bodyPr wrap="square">
            <a:spAutoFit/>
          </a:bodyPr>
          <a:lstStyle/>
          <a:p>
            <a:r>
              <a:rPr lang="fr-FR" sz="2400" b="1" u="sng" dirty="0" smtClean="0">
                <a:solidFill>
                  <a:schemeClr val="bg1"/>
                </a:solidFill>
                <a:latin typeface="Palatino Linotype" pitchFamily="18" charset="0"/>
              </a:rPr>
              <a:t>Difficulté du parasitisme </a:t>
            </a:r>
            <a:r>
              <a:rPr lang="fr-FR" sz="2400" dirty="0" smtClean="0">
                <a:solidFill>
                  <a:schemeClr val="bg1"/>
                </a:solidFill>
                <a:latin typeface="Palatino Linotype" pitchFamily="18" charset="0"/>
              </a:rPr>
              <a:t>: le parasitisme oppose deux êtres-vivants et l'un lutte constamment pour se débarrasser de l'autre. </a:t>
            </a:r>
          </a:p>
          <a:p>
            <a:r>
              <a:rPr lang="fr-FR" sz="2400" b="1" u="sng" dirty="0" smtClean="0">
                <a:solidFill>
                  <a:schemeClr val="bg1"/>
                </a:solidFill>
                <a:latin typeface="Palatino Linotype" pitchFamily="18" charset="0"/>
              </a:rPr>
              <a:t>Limite du parasitisme : </a:t>
            </a:r>
            <a:r>
              <a:rPr lang="fr-FR" sz="2400" dirty="0" smtClean="0">
                <a:solidFill>
                  <a:schemeClr val="bg1"/>
                </a:solidFill>
                <a:latin typeface="Palatino Linotype" pitchFamily="18" charset="0"/>
              </a:rPr>
              <a:t>si l'hôte meurt, le parasite ne peut plus se développer ou se multiplier et disparaît à son tour.</a:t>
            </a:r>
            <a:endParaRPr lang="fr-FR" sz="2400"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247644" y="185733"/>
            <a:ext cx="338554" cy="461665"/>
          </a:xfrm>
          <a:prstGeom prst="rect">
            <a:avLst/>
          </a:prstGeom>
        </p:spPr>
        <p:txBody>
          <a:bodyPr wrap="none">
            <a:spAutoFit/>
          </a:bodyPr>
          <a:lstStyle/>
          <a:p>
            <a:r>
              <a:rPr lang="fr-FR" sz="2400" dirty="0" smtClean="0">
                <a:solidFill>
                  <a:srgbClr val="66FF33"/>
                </a:solidFill>
                <a:latin typeface="Times New Roman" pitchFamily="18" charset="0"/>
                <a:cs typeface="Times New Roman" pitchFamily="18" charset="0"/>
              </a:rPr>
              <a:t>  </a:t>
            </a:r>
            <a:endParaRPr lang="fr-FR" sz="2400" dirty="0">
              <a:solidFill>
                <a:srgbClr val="66FF33"/>
              </a:solidFill>
              <a:latin typeface="Times New Roman" pitchFamily="18" charset="0"/>
              <a:cs typeface="Times New Roman" pitchFamily="18" charset="0"/>
            </a:endParaRPr>
          </a:p>
        </p:txBody>
      </p:sp>
      <p:sp>
        <p:nvSpPr>
          <p:cNvPr id="10" name="Rectangle 4"/>
          <p:cNvSpPr>
            <a:spLocks noChangeArrowheads="1"/>
          </p:cNvSpPr>
          <p:nvPr/>
        </p:nvSpPr>
        <p:spPr bwMode="auto">
          <a:xfrm>
            <a:off x="247644" y="185733"/>
            <a:ext cx="8642350" cy="1384995"/>
          </a:xfrm>
          <a:prstGeom prst="rect">
            <a:avLst/>
          </a:prstGeom>
          <a:noFill/>
          <a:ln w="9525">
            <a:noFill/>
            <a:miter lim="800000"/>
            <a:headEnd/>
            <a:tailEnd/>
          </a:ln>
          <a:effectLst/>
        </p:spPr>
        <p:txBody>
          <a:bodyPr>
            <a:spAutoFit/>
          </a:bodyPr>
          <a:lstStyle/>
          <a:p>
            <a:pPr algn="just"/>
            <a:r>
              <a:rPr lang="fr-FR" sz="2400" b="1" dirty="0" smtClean="0">
                <a:solidFill>
                  <a:srgbClr val="66FF33"/>
                </a:solidFill>
                <a:latin typeface="Times New Roman" pitchFamily="18" charset="0"/>
                <a:cs typeface="Times New Roman" pitchFamily="18" charset="0"/>
              </a:rPr>
              <a:t>Inquilinisme </a:t>
            </a:r>
            <a:r>
              <a:rPr lang="fr-FR" sz="2400" dirty="0" smtClean="0">
                <a:solidFill>
                  <a:srgbClr val="66FF33"/>
                </a:solidFill>
                <a:latin typeface="Times New Roman" pitchFamily="18" charset="0"/>
                <a:cs typeface="Times New Roman" pitchFamily="18" charset="0"/>
              </a:rPr>
              <a:t>:</a:t>
            </a:r>
            <a:endParaRPr lang="fr-FR" sz="2400" dirty="0" smtClean="0">
              <a:solidFill>
                <a:srgbClr val="FFFF00"/>
              </a:solidFill>
              <a:latin typeface="Times New Roman" pitchFamily="18" charset="0"/>
              <a:cs typeface="Times New Roman" pitchFamily="18" charset="0"/>
            </a:endParaRPr>
          </a:p>
          <a:p>
            <a:pPr algn="just"/>
            <a:r>
              <a:rPr lang="fr-FR" sz="2000" dirty="0" smtClean="0">
                <a:solidFill>
                  <a:schemeClr val="bg1"/>
                </a:solidFill>
                <a:latin typeface="Palatino Linotype" pitchFamily="18" charset="0"/>
                <a:cs typeface="Times New Roman" pitchFamily="18" charset="0"/>
              </a:rPr>
              <a:t>type </a:t>
            </a:r>
            <a:r>
              <a:rPr lang="fr-FR" sz="2000" dirty="0">
                <a:solidFill>
                  <a:schemeClr val="bg1"/>
                </a:solidFill>
                <a:latin typeface="Palatino Linotype" pitchFamily="18" charset="0"/>
                <a:cs typeface="Times New Roman" pitchFamily="18" charset="0"/>
              </a:rPr>
              <a:t>de commensalisme pour lequel une espèce ne demande à son hôte qu’un abri sans prélever à ses dépends aucun aliment</a:t>
            </a:r>
          </a:p>
          <a:p>
            <a:pPr algn="just"/>
            <a:endParaRPr lang="fr-FR" sz="2000" b="1" dirty="0">
              <a:solidFill>
                <a:srgbClr val="FFFF00"/>
              </a:solidFill>
              <a:latin typeface="Palatino Linotype" pitchFamily="18" charset="0"/>
              <a:cs typeface="Times New Roman" pitchFamily="18" charset="0"/>
            </a:endParaRPr>
          </a:p>
        </p:txBody>
      </p:sp>
      <p:sp>
        <p:nvSpPr>
          <p:cNvPr id="11" name="Rectangle 10"/>
          <p:cNvSpPr/>
          <p:nvPr/>
        </p:nvSpPr>
        <p:spPr>
          <a:xfrm>
            <a:off x="247644" y="1627185"/>
            <a:ext cx="8648712" cy="2000548"/>
          </a:xfrm>
          <a:prstGeom prst="rect">
            <a:avLst/>
          </a:prstGeom>
        </p:spPr>
        <p:txBody>
          <a:bodyPr wrap="square">
            <a:spAutoFit/>
          </a:bodyPr>
          <a:lstStyle/>
          <a:p>
            <a:r>
              <a:rPr lang="fr-FR" sz="2400" b="1" dirty="0" smtClean="0">
                <a:solidFill>
                  <a:srgbClr val="66FF33"/>
                </a:solidFill>
                <a:latin typeface="Times New Roman" pitchFamily="18" charset="0"/>
                <a:cs typeface="Times New Roman" pitchFamily="18" charset="0"/>
              </a:rPr>
              <a:t>La phorésie</a:t>
            </a:r>
            <a:r>
              <a:rPr lang="fr-FR" dirty="0" smtClean="0">
                <a:solidFill>
                  <a:srgbClr val="66FF33"/>
                </a:solidFill>
                <a:latin typeface="Times New Roman" pitchFamily="18" charset="0"/>
                <a:cs typeface="Times New Roman" pitchFamily="18" charset="0"/>
              </a:rPr>
              <a:t> </a:t>
            </a:r>
          </a:p>
          <a:p>
            <a:r>
              <a:rPr lang="fr-FR" sz="2000" dirty="0" smtClean="0">
                <a:solidFill>
                  <a:schemeClr val="bg1"/>
                </a:solidFill>
                <a:latin typeface="Palatino Linotype" pitchFamily="18" charset="0"/>
              </a:rPr>
              <a:t>est un type d'interactions où un individu (le phoronte) est transporté par un autre (l'hôte).Il s’agit d’une association libre (les sources de nourriture de l’un et l’autre partenaires étant indépendantes) et non destructrice (le transport en question n’occasionne pas de dommages physiologiques particuliers). L'espèce transportée est dite « phorétique ».</a:t>
            </a:r>
            <a:endParaRPr lang="fr-FR" sz="2000" dirty="0">
              <a:solidFill>
                <a:schemeClr val="bg1"/>
              </a:solidFill>
              <a:latin typeface="Palatino Linotype" pitchFamily="18" charset="0"/>
            </a:endParaRPr>
          </a:p>
        </p:txBody>
      </p:sp>
      <p:sp>
        <p:nvSpPr>
          <p:cNvPr id="14" name="Rectangle 13"/>
          <p:cNvSpPr/>
          <p:nvPr/>
        </p:nvSpPr>
        <p:spPr>
          <a:xfrm>
            <a:off x="247644" y="3789363"/>
            <a:ext cx="8648712" cy="2616101"/>
          </a:xfrm>
          <a:prstGeom prst="rect">
            <a:avLst/>
          </a:prstGeom>
        </p:spPr>
        <p:txBody>
          <a:bodyPr wrap="square">
            <a:spAutoFit/>
          </a:bodyPr>
          <a:lstStyle/>
          <a:p>
            <a:r>
              <a:rPr lang="fr-FR" sz="2400" dirty="0" smtClean="0">
                <a:solidFill>
                  <a:srgbClr val="66FF33"/>
                </a:solidFill>
                <a:latin typeface="Times New Roman" pitchFamily="18" charset="0"/>
                <a:cs typeface="Times New Roman" pitchFamily="18" charset="0"/>
              </a:rPr>
              <a:t>L'</a:t>
            </a:r>
            <a:r>
              <a:rPr lang="fr-FR" sz="2400" b="1" dirty="0" smtClean="0">
                <a:solidFill>
                  <a:srgbClr val="66FF33"/>
                </a:solidFill>
                <a:latin typeface="Times New Roman" pitchFamily="18" charset="0"/>
                <a:cs typeface="Times New Roman" pitchFamily="18" charset="0"/>
              </a:rPr>
              <a:t>amensalisme</a:t>
            </a:r>
            <a:r>
              <a:rPr lang="fr-FR" sz="2400" dirty="0" smtClean="0">
                <a:solidFill>
                  <a:srgbClr val="66FF33"/>
                </a:solidFill>
                <a:latin typeface="Times New Roman" pitchFamily="18" charset="0"/>
                <a:cs typeface="Times New Roman" pitchFamily="18" charset="0"/>
              </a:rPr>
              <a:t> </a:t>
            </a:r>
          </a:p>
          <a:p>
            <a:r>
              <a:rPr lang="fr-FR" sz="2000" dirty="0" smtClean="0">
                <a:solidFill>
                  <a:schemeClr val="bg1"/>
                </a:solidFill>
                <a:latin typeface="Palatino Linotype" pitchFamily="18" charset="0"/>
              </a:rPr>
              <a:t>L'amensalisme est une interaction biologique , dans laquelle l'interaction se révèle négative  pour l'un des partenaires alors qu'elle est neutre pour l'autre partenaire.</a:t>
            </a:r>
          </a:p>
          <a:p>
            <a:r>
              <a:rPr lang="fr-FR" sz="2000" b="1" u="sng" dirty="0" smtClean="0">
                <a:solidFill>
                  <a:schemeClr val="bg1"/>
                </a:solidFill>
                <a:latin typeface="Palatino Linotype" pitchFamily="18" charset="0"/>
              </a:rPr>
              <a:t>Exemple: </a:t>
            </a:r>
            <a:r>
              <a:rPr lang="fr-FR" sz="2000" dirty="0" smtClean="0">
                <a:solidFill>
                  <a:schemeClr val="bg1"/>
                </a:solidFill>
                <a:latin typeface="Palatino Linotype" pitchFamily="18" charset="0"/>
              </a:rPr>
              <a:t>piétinement de l'oyat par les touristes sur les dunes de Bretagne est un exemple d'amensalisme. Il induit un coût important pour l'oyat qui disparaît car il ne résiste pas au piétinement, alors qu'il n'implique ni coût, ni bénéfice </a:t>
            </a:r>
            <a:r>
              <a:rPr lang="fr-FR" sz="2000" dirty="0" smtClean="0"/>
              <a:t>pour l'humain qui piétine.</a:t>
            </a:r>
            <a:endParaRPr lang="fr-FR" sz="2000" b="1" u="sng" dirty="0">
              <a:solidFill>
                <a:schemeClr val="bg1"/>
              </a:solidFill>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diamond(in)">
                                      <p:cBhvr>
                                        <p:cTn id="36" dur="2000"/>
                                        <p:tgtEl>
                                          <p:spTgt spid="14">
                                            <p:txEl>
                                              <p:pRg st="1" end="1"/>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diamond(in)">
                                      <p:cBhvr>
                                        <p:cTn id="39" dur="2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Modèle par défaut">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1378</TotalTime>
  <Words>1605</Words>
  <Application>Microsoft Office PowerPoint</Application>
  <PresentationFormat>Affichage à l'écran (4:3)</PresentationFormat>
  <Paragraphs>172</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Modèle par défaut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DR KHIARI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 KHIARI</dc:creator>
  <cp:lastModifiedBy>pc</cp:lastModifiedBy>
  <cp:revision>113</cp:revision>
  <dcterms:created xsi:type="dcterms:W3CDTF">2012-03-28T10:45:45Z</dcterms:created>
  <dcterms:modified xsi:type="dcterms:W3CDTF">2020-04-19T13:27:43Z</dcterms:modified>
</cp:coreProperties>
</file>