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57" r:id="rId5"/>
    <p:sldId id="259" r:id="rId6"/>
    <p:sldId id="268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  <p:embeddedFont>
      <p:font typeface="Sakkal Majalla" panose="02000000000000000000" pitchFamily="2" charset="-78"/>
      <p:regular r:id="rId12"/>
      <p:bold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2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E5F91-AED8-97C4-656F-97C0C38B7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75A70-A8C4-E8F0-F5C3-79F1E0CF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999C3-A1D9-1BF9-70A9-A7C61C2D5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03CF9-45BE-DCC5-6B23-0DB5FD631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2333" y="3777314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ar-DZ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ماهية </a:t>
            </a:r>
            <a:r>
              <a:rPr lang="en-US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علم الإجتماعي السياسي</a:t>
            </a:r>
            <a:endParaRPr lang="en-US" sz="4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3471029" y="632082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837C7A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3563957" y="6453515"/>
            <a:ext cx="11168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rf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1350943" y="6320820"/>
            <a:ext cx="200941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ar-DZ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</a:rPr>
              <a:t>تقديم أستاذ المادة: </a:t>
            </a:r>
            <a:r>
              <a:rPr lang="ar-DZ" sz="2200" b="1" kern="0" spc="-36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</a:rPr>
              <a:t>د/ فريجة عبد الرحمان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F9D828-2EAB-A4CD-B64E-F21F16E9E013}"/>
              </a:ext>
            </a:extLst>
          </p:cNvPr>
          <p:cNvSpPr/>
          <p:nvPr/>
        </p:nvSpPr>
        <p:spPr>
          <a:xfrm>
            <a:off x="6825793" y="3557944"/>
            <a:ext cx="6645236" cy="12144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9A4A7E70-F5AC-7C40-531D-1996BB97982D}"/>
              </a:ext>
            </a:extLst>
          </p:cNvPr>
          <p:cNvSpPr/>
          <p:nvPr/>
        </p:nvSpPr>
        <p:spPr>
          <a:xfrm>
            <a:off x="6889374" y="2331577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ar-DZ" sz="4400" b="1" kern="0" spc="-98" dirty="0"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المحاضرة الأولى: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52F6503-58A7-CF62-A11E-292B1073EA1C}"/>
              </a:ext>
            </a:extLst>
          </p:cNvPr>
          <p:cNvSpPr/>
          <p:nvPr/>
        </p:nvSpPr>
        <p:spPr>
          <a:xfrm>
            <a:off x="6664643" y="101552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ar-DZ" sz="2400" b="1" kern="0" spc="-98" dirty="0"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كلية الحقوق والعلوم السياسية، جامعة أم البواقي</a:t>
            </a:r>
          </a:p>
          <a:p>
            <a:pPr marL="0" indent="0" algn="ctr">
              <a:lnSpc>
                <a:spcPts val="6100"/>
              </a:lnSpc>
              <a:buNone/>
            </a:pPr>
            <a:endParaRPr lang="ar-DZ" sz="2400" b="1" kern="0" spc="-98" dirty="0">
              <a:latin typeface="Sakkal Majalla" panose="02000000000000000000" pitchFamily="2" charset="-78"/>
              <a:ea typeface="Petrona Bold" pitchFamily="34" charset="-122"/>
              <a:cs typeface="Sakkal Majalla" panose="02000000000000000000" pitchFamily="2" charset="-78"/>
            </a:endParaRPr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780AEA98-C2F9-7E92-3BD7-3D77EFABAE3B}"/>
              </a:ext>
            </a:extLst>
          </p:cNvPr>
          <p:cNvSpPr/>
          <p:nvPr/>
        </p:nvSpPr>
        <p:spPr>
          <a:xfrm>
            <a:off x="6664643" y="590865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6100"/>
              </a:lnSpc>
            </a:pPr>
            <a:r>
              <a:rPr lang="ar-DZ" sz="2400" b="1" kern="0" spc="-98" dirty="0"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قسم العلوم السياسية</a:t>
            </a:r>
          </a:p>
          <a:p>
            <a:pPr marL="0" indent="0" algn="ctr">
              <a:lnSpc>
                <a:spcPts val="6100"/>
              </a:lnSpc>
              <a:buNone/>
            </a:pPr>
            <a:endParaRPr lang="ar-DZ" sz="2400" b="1" kern="0" spc="-98" dirty="0">
              <a:latin typeface="Sakkal Majalla" panose="02000000000000000000" pitchFamily="2" charset="-78"/>
              <a:ea typeface="Petrona Bold" pitchFamily="34" charset="-122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41B1-7C23-FD12-A8FA-87EAC2013061}"/>
              </a:ext>
            </a:extLst>
          </p:cNvPr>
          <p:cNvSpPr txBox="1"/>
          <p:nvPr/>
        </p:nvSpPr>
        <p:spPr>
          <a:xfrm>
            <a:off x="6237684" y="4991752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DZ" b="1" dirty="0"/>
              <a:t>الفئة</a:t>
            </a:r>
            <a:r>
              <a:rPr lang="ar-DZ" dirty="0"/>
              <a:t> </a:t>
            </a:r>
            <a:r>
              <a:rPr lang="ar-DZ" b="1" dirty="0"/>
              <a:t>المستهدفة</a:t>
            </a:r>
            <a:r>
              <a:rPr lang="ar-DZ" dirty="0"/>
              <a:t>: </a:t>
            </a:r>
            <a:r>
              <a:rPr lang="ar-SA" dirty="0"/>
              <a:t>طلبة السنة الأولى  ليسانس علوم سياسية تخصص جذع مشترك</a:t>
            </a:r>
            <a:endParaRPr lang="ar-DZ" dirty="0"/>
          </a:p>
          <a:p>
            <a:pPr algn="ctr" rtl="1"/>
            <a:r>
              <a:rPr lang="ar-SA" dirty="0"/>
              <a:t> السداسي الثاني</a:t>
            </a:r>
            <a:r>
              <a:rPr lang="ar-DZ" dirty="0"/>
              <a:t>، للسنة الجامعية (2025/2024)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0827" y="1740337"/>
            <a:ext cx="626578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Inter" panose="020B0604020202020204" charset="0"/>
                <a:cs typeface="Sakkal Majalla" panose="02000000000000000000" pitchFamily="2" charset="-78"/>
              </a:rPr>
              <a:t>نشأة علم الاجتماع السياسي</a:t>
            </a:r>
            <a:endParaRPr lang="en-US" sz="4900" dirty="0">
              <a:latin typeface="Sakkal Majalla" panose="02000000000000000000" pitchFamily="2" charset="-78"/>
              <a:ea typeface="Inter" panose="020B0604020202020204" charset="0"/>
              <a:cs typeface="Sakkal Majalla" panose="02000000000000000000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3481209" y="2860119"/>
            <a:ext cx="30480" cy="3629025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5" name="Shape 2"/>
          <p:cNvSpPr/>
          <p:nvPr/>
        </p:nvSpPr>
        <p:spPr>
          <a:xfrm>
            <a:off x="12477988" y="33551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6" name="Shape 3"/>
          <p:cNvSpPr/>
          <p:nvPr/>
        </p:nvSpPr>
        <p:spPr>
          <a:xfrm>
            <a:off x="13241298" y="31152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420130" y="3183255"/>
            <a:ext cx="152757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6280190" y="308693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ar-SA" sz="2400" b="1" kern="0" spc="-3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ظهر أواخر النصف الأول من القرن 20م (1945م)،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2477988" y="439852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10" name="Shape 7"/>
          <p:cNvSpPr/>
          <p:nvPr/>
        </p:nvSpPr>
        <p:spPr>
          <a:xfrm>
            <a:off x="13241298" y="4158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394055" y="4226600"/>
            <a:ext cx="204787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900" dirty="0"/>
          </a:p>
        </p:txBody>
      </p:sp>
      <p:sp>
        <p:nvSpPr>
          <p:cNvPr id="12" name="Text 9"/>
          <p:cNvSpPr/>
          <p:nvPr/>
        </p:nvSpPr>
        <p:spPr>
          <a:xfrm>
            <a:off x="6092792" y="4130278"/>
            <a:ext cx="6156120" cy="538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ar-SA" sz="2400" b="1" kern="0" spc="-3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يهتم بالعلاقة بين السياسة والمجتمع كوعاء يحتوي النظم السياسية والاجتماعية والثقافية.</a:t>
            </a:r>
          </a:p>
        </p:txBody>
      </p:sp>
      <p:sp>
        <p:nvSpPr>
          <p:cNvPr id="13" name="Shape 10"/>
          <p:cNvSpPr/>
          <p:nvPr/>
        </p:nvSpPr>
        <p:spPr>
          <a:xfrm>
            <a:off x="12477988" y="580477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14" name="Shape 11"/>
          <p:cNvSpPr/>
          <p:nvPr/>
        </p:nvSpPr>
        <p:spPr>
          <a:xfrm>
            <a:off x="13241298" y="55648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3394293" y="5632847"/>
            <a:ext cx="204430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900" dirty="0"/>
          </a:p>
        </p:txBody>
      </p:sp>
      <p:sp>
        <p:nvSpPr>
          <p:cNvPr id="16" name="Text 13"/>
          <p:cNvSpPr/>
          <p:nvPr/>
        </p:nvSpPr>
        <p:spPr>
          <a:xfrm>
            <a:off x="6280190" y="553652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850"/>
              </a:lnSpc>
              <a:buNone/>
            </a:pPr>
            <a:r>
              <a:rPr lang="ar-SA" sz="2400" b="1" kern="0" spc="-3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يهدف إلى تفسير النشاط السياسي في إطار المجتمع الكلي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-2977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690" y="597694"/>
            <a:ext cx="7934131" cy="1494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ar-DZ" sz="4700" b="1" kern="0" spc="-94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تاريخ </a:t>
            </a:r>
            <a:r>
              <a:rPr lang="en-US" sz="4700" b="1" kern="0" spc="-94" dirty="0" err="1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العلاقة</a:t>
            </a:r>
            <a:r>
              <a:rPr lang="en-US" sz="4700" b="1" kern="0" spc="-94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 بين علم الاجتماع والعلوم السياسية</a:t>
            </a:r>
            <a:endParaRPr lang="en-US" sz="4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507" y="2418159"/>
            <a:ext cx="1086803" cy="17389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44804" y="3232479"/>
            <a:ext cx="2988707" cy="373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ar-SA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نقد الاتجاه التقليدي وظهور المدرسة السلوكية</a:t>
            </a:r>
            <a:endParaRPr lang="en-US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507" y="4157067"/>
            <a:ext cx="1086803" cy="17389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44804" y="4916576"/>
            <a:ext cx="2988707" cy="373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ar-DZ" sz="2400" b="1" kern="0" spc="-4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نشأة وتأسيس علم الاجتماع السياسي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507" y="5895975"/>
            <a:ext cx="1086803" cy="17389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083210" y="6617137"/>
            <a:ext cx="2988707" cy="373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ar-DZ" sz="2400" b="1" kern="0" spc="-4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تكامل الدراسات السياسية والاجتماعية</a:t>
            </a:r>
            <a:endParaRPr lang="en-US" sz="24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60690" y="6617137"/>
            <a:ext cx="6209824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06B4B-7498-7D52-6881-CB7D03C7C2CD}"/>
              </a:ext>
            </a:extLst>
          </p:cNvPr>
          <p:cNvSpPr txBox="1"/>
          <p:nvPr/>
        </p:nvSpPr>
        <p:spPr>
          <a:xfrm>
            <a:off x="760690" y="1403553"/>
            <a:ext cx="6209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kern="0" spc="-34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أدى ظهور المدرسة السلوكية إلى تقارب بين العلمين، فعلم السياسة الذي ركز في البداية على</a:t>
            </a:r>
            <a:r>
              <a:rPr lang="ar-DZ" sz="2400" kern="0" spc="-34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 </a:t>
            </a:r>
            <a:r>
              <a:rPr lang="ar-SA" sz="2400" kern="0" spc="-34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المؤسسات الرسمية، توسعه ليشمل السلوك السياسي والتأثيرات الاجتماعي ساهمت في نشأة</a:t>
            </a:r>
            <a:r>
              <a:rPr lang="ar-DZ" sz="2400" kern="0" spc="-34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 الفرع</a:t>
            </a:r>
          </a:p>
          <a:p>
            <a:pPr algn="just" rtl="1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001" y="464376"/>
            <a:ext cx="675239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تعريف علم الاجتماع السياسي</a:t>
            </a:r>
            <a:endParaRPr lang="en-US" sz="4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409" y="0"/>
            <a:ext cx="5540991" cy="82296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12004" y="1249434"/>
            <a:ext cx="51006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400" b="1" kern="0" spc="-3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أهم التعريفات المقدمة لتحديد علم الاجتماع السياسي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D7EA9-5DD2-E008-4D9F-EF68490B7DEA}"/>
              </a:ext>
            </a:extLst>
          </p:cNvPr>
          <p:cNvSpPr txBox="1"/>
          <p:nvPr/>
        </p:nvSpPr>
        <p:spPr>
          <a:xfrm>
            <a:off x="1808305" y="4033345"/>
            <a:ext cx="408610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علم دراسة القوة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DZ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DZ" sz="2000" dirty="0">
                <a:latin typeface="Sakkal Majalla" panose="02000000000000000000" pitchFamily="2" charset="-78"/>
                <a:ea typeface="Inter" panose="020B0604020202020204" charset="0"/>
                <a:cs typeface="Sakkal Majalla" panose="02000000000000000000" pitchFamily="2" charset="-78"/>
              </a:rPr>
              <a:t>يرى آخرون أن علم الاجتماع السياسي هو علم دراسة القوة، يركز على دراسة العلاقات بين الحاكم والمحكوم</a:t>
            </a:r>
            <a:r>
              <a:rPr lang="ar-DZ" sz="2000" dirty="0">
                <a:latin typeface="Inter" panose="020B0604020202020204" charset="0"/>
                <a:ea typeface="Inter" panose="020B0604020202020204" charset="0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S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DC98C-E501-20C0-CF88-A4C8E03467D2}"/>
              </a:ext>
            </a:extLst>
          </p:cNvPr>
          <p:cNvSpPr txBox="1"/>
          <p:nvPr/>
        </p:nvSpPr>
        <p:spPr>
          <a:xfrm>
            <a:off x="2019269" y="2155908"/>
            <a:ext cx="40861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علم دراسة 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الدولة: </a:t>
            </a:r>
            <a:endParaRPr lang="ar-DZ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DZ" sz="2000" dirty="0">
                <a:latin typeface="Sakkal Majalla" panose="02000000000000000000" pitchFamily="2" charset="-78"/>
                <a:ea typeface="Inter" panose="020B0604020202020204" charset="0"/>
                <a:cs typeface="Sakkal Majalla" panose="02000000000000000000" pitchFamily="2" charset="-78"/>
              </a:rPr>
              <a:t>يرى بعض العلماء أن علم الاجتماع السياسي هو علم الدولة، يركز على دراسة الدولة كنمط حديث للمجتمع السياسي.</a:t>
            </a:r>
          </a:p>
          <a:p>
            <a:pPr algn="r" rtl="1"/>
            <a:endParaRPr lang="ar-S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9E556-4124-1926-E790-7040E0C65297}"/>
              </a:ext>
            </a:extLst>
          </p:cNvPr>
          <p:cNvSpPr txBox="1"/>
          <p:nvPr/>
        </p:nvSpPr>
        <p:spPr>
          <a:xfrm>
            <a:off x="1709431" y="6224519"/>
            <a:ext cx="428385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تعريفات تؤكد على تكامل البنية السياسية والاجتماعية</a:t>
            </a:r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fr-FR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أهمهم: بندكس وليبست، أنتوني </a:t>
            </a:r>
            <a:r>
              <a:rPr lang="ar-DZ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اموريم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فرانسيس </a:t>
            </a:r>
            <a:r>
              <a:rPr lang="ar-DZ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كاستلز،وآخلاون</a:t>
            </a:r>
            <a:r>
              <a:rPr lang="ar-DZ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endParaRPr lang="ar-DZ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99892" y="728067"/>
            <a:ext cx="803671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أهمية دراسة علم الاجتماع السياسي</a:t>
            </a:r>
            <a:endParaRPr lang="en-US" sz="4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959" y="1961317"/>
            <a:ext cx="1614011" cy="13425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8100" y="2573060"/>
            <a:ext cx="11572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000000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23303" y="218813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ar-DZ" sz="24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ودراسة تأثير السياسة على المجتمع</a:t>
            </a:r>
            <a:endParaRPr lang="en-US" sz="24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50463" y="3316962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AFCBF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953" y="3360539"/>
            <a:ext cx="3228022" cy="13425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498455" y="3804999"/>
            <a:ext cx="15501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616297" y="358735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50"/>
              </a:lnSpc>
              <a:buNone/>
            </a:pPr>
            <a:r>
              <a:rPr lang="ar-SA" sz="2400" b="1" kern="0" spc="-49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تحليل توزيع السلطة والموارد:</a:t>
            </a:r>
            <a:endParaRPr lang="en-US" sz="24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147780" y="4113371"/>
            <a:ext cx="45873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endParaRPr lang="en-US" sz="2000" b="1" dirty="0"/>
          </a:p>
        </p:txBody>
      </p:sp>
      <p:sp>
        <p:nvSpPr>
          <p:cNvPr id="12" name="Shape 8"/>
          <p:cNvSpPr/>
          <p:nvPr/>
        </p:nvSpPr>
        <p:spPr>
          <a:xfrm>
            <a:off x="850463" y="4716185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D8AFF8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948" y="4759762"/>
            <a:ext cx="4842034" cy="13425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498574" y="5204222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4809292" y="498657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ar-SA" sz="2400" b="1" kern="0" spc="-49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تفسير السلوك السياسي للأفراد والجماعات</a:t>
            </a:r>
            <a:endParaRPr lang="en-US" sz="24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850463" y="611540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FFD1A7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942" y="6158984"/>
            <a:ext cx="6456164" cy="13425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502503" y="6603444"/>
            <a:ext cx="1471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7D421AD5-0C47-52F7-E43B-DA8E935D1CD2}"/>
              </a:ext>
            </a:extLst>
          </p:cNvPr>
          <p:cNvSpPr/>
          <p:nvPr/>
        </p:nvSpPr>
        <p:spPr>
          <a:xfrm>
            <a:off x="4136083" y="635128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ar-SA" sz="2400" b="1" kern="0" spc="-49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فهم ديناميكيات الأنظمة السياسية</a:t>
            </a:r>
            <a:endParaRPr lang="en-US" sz="24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3BCD4-5754-D0A7-ED60-FEFCC6345A8C}"/>
              </a:ext>
            </a:extLst>
          </p:cNvPr>
          <p:cNvSpPr txBox="1"/>
          <p:nvPr/>
        </p:nvSpPr>
        <p:spPr>
          <a:xfrm>
            <a:off x="753091" y="2797206"/>
            <a:ext cx="852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 كيفية تأثير السياسات الحكومية على البنية الاجتماعية والقيم الثقافية،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 فعالية السياسات العامة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B1852D-2D88-41FE-67C6-1F360256F453}"/>
              </a:ext>
            </a:extLst>
          </p:cNvPr>
          <p:cNvSpPr txBox="1"/>
          <p:nvPr/>
        </p:nvSpPr>
        <p:spPr>
          <a:xfrm>
            <a:off x="-126682" y="4303509"/>
            <a:ext cx="805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دور السلطة في توزيع الموارد والفرص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المجتمع،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 التفاوتات الاجتماعية والاقتصادية.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93A07A-CBAB-3911-CDEC-76927C47F659}"/>
              </a:ext>
            </a:extLst>
          </p:cNvPr>
          <p:cNvSpPr txBox="1"/>
          <p:nvPr/>
        </p:nvSpPr>
        <p:spPr>
          <a:xfrm>
            <a:off x="-1212089" y="5693126"/>
            <a:ext cx="805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 دوافع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سلوكيات الأفراد والجماعات في السياقات السياسية،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تحليل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سوسيولوجيا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34BF11-D49F-C8F4-FDF7-678D64B4A367}"/>
              </a:ext>
            </a:extLst>
          </p:cNvPr>
          <p:cNvSpPr txBox="1"/>
          <p:nvPr/>
        </p:nvSpPr>
        <p:spPr>
          <a:xfrm>
            <a:off x="-1937574" y="6874808"/>
            <a:ext cx="805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يساعد في تحليل تشكل النظم السياسية وتطورها، إلى تأثيرها على الأفراد والجماعات.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52939-55A4-E6ED-AF50-9A87CA77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39E5C63-3273-C55E-A4BF-D95B30487E03}"/>
              </a:ext>
            </a:extLst>
          </p:cNvPr>
          <p:cNvSpPr/>
          <p:nvPr/>
        </p:nvSpPr>
        <p:spPr>
          <a:xfrm>
            <a:off x="3087635" y="582573"/>
            <a:ext cx="1087731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الموضوعات الرئيسية في علم الاجتماع السياسي</a:t>
            </a:r>
            <a:endParaRPr lang="en-US" sz="4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5710C36-34E8-40AD-0C8C-DDEA5E41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62713" y="2237046"/>
            <a:ext cx="6164773" cy="4081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E332DB-6A1D-16EF-1ED8-92E4D6A4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3123" y="2237046"/>
            <a:ext cx="6163540" cy="408186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6C55F81-D7DF-361C-E0E1-D496B8E64389}"/>
              </a:ext>
            </a:extLst>
          </p:cNvPr>
          <p:cNvCxnSpPr>
            <a:cxnSpLocks/>
          </p:cNvCxnSpPr>
          <p:nvPr/>
        </p:nvCxnSpPr>
        <p:spPr>
          <a:xfrm>
            <a:off x="7090611" y="2250710"/>
            <a:ext cx="36052" cy="406820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64610" y="559713"/>
            <a:ext cx="4798933" cy="556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kern="0" spc="-70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اهداف علم الاجتماع السياسي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449" y="1359337"/>
            <a:ext cx="2279094" cy="14085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836598" y="2970252"/>
            <a:ext cx="2226945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فهم القوى الاجتماعية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836598" y="3345656"/>
            <a:ext cx="2226946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يهدف علم الاجتماع السياسي إلى فهم القوى الاجتماعية التي تؤثر على الحياة السياسية.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96" y="1359337"/>
            <a:ext cx="2279213" cy="14086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401764" y="2970371"/>
            <a:ext cx="2226945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تحليل السلوك السياسي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4"/>
          <p:cNvSpPr/>
          <p:nvPr/>
        </p:nvSpPr>
        <p:spPr>
          <a:xfrm>
            <a:off x="8349496" y="3345775"/>
            <a:ext cx="2279214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يسعى علم الاجتماع السياسي إلى تحليل سلوك الأفراد والجماعات في المجال السياسي.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62" y="1359337"/>
            <a:ext cx="2279094" cy="14085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270653" y="2970252"/>
            <a:ext cx="2923103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دراسة العلاقات بين المجتمع والدولة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6"/>
          <p:cNvSpPr/>
          <p:nvPr/>
        </p:nvSpPr>
        <p:spPr>
          <a:xfrm>
            <a:off x="4914662" y="3345656"/>
            <a:ext cx="2279095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يهتم علم الاجتماع السياسي بدراسة العلاقات المتبادلة بين المجتمع والدولة والأنظمة السياسية.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267" y="1409879"/>
            <a:ext cx="2279213" cy="140862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2841" y="2970371"/>
            <a:ext cx="2676081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الوصول إلى القوانين التي تحكم الظواهر في علم الاجتماع السياسي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311267" y="3624024"/>
            <a:ext cx="2217313" cy="490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الوصول إلى مجموعة من القوانين والتصورات العامة والأفكار المجردة ل</a:t>
            </a:r>
            <a:r>
              <a:rPr lang="ar-DZ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ل</a:t>
            </a:r>
            <a:r>
              <a:rPr lang="en-US" sz="1400" kern="0" spc="-26" dirty="0" err="1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تحليل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449" y="4628078"/>
            <a:ext cx="2279094" cy="140850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233427" y="6238994"/>
            <a:ext cx="3073004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150"/>
              </a:lnSpc>
              <a:buNone/>
            </a:pPr>
            <a:r>
              <a:rPr lang="en-US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تبني المناهج السوسيولجية في علم السياسة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1538284" y="6638924"/>
            <a:ext cx="252525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يسعى علم الاجتماع السياسي لتبني المناهج السوسيولوجية التي يستخدمها علماء الاجتماع في مختلف تخصصاتهم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96" y="4628078"/>
            <a:ext cx="2279213" cy="140862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555706" y="6239113"/>
            <a:ext cx="3073003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دراسة الانساق السياسة ببعد اجتماعي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7909875" y="6614517"/>
            <a:ext cx="2718834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دراسة الظواهر والعمليات والانساق السياسية من حيث بناءاتها ووظائفها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62" y="4628078"/>
            <a:ext cx="2279094" cy="1408509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966811" y="6238994"/>
            <a:ext cx="2226945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دراسة التغير المجتمعي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14"/>
          <p:cNvSpPr/>
          <p:nvPr/>
        </p:nvSpPr>
        <p:spPr>
          <a:xfrm>
            <a:off x="3528580" y="6590110"/>
            <a:ext cx="3191947" cy="259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دراسة طبيعة التغير المستمر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09" y="4628078"/>
            <a:ext cx="2279213" cy="1408628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531977" y="6239113"/>
            <a:ext cx="2226945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35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معالجة التغيرات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16"/>
          <p:cNvSpPr/>
          <p:nvPr/>
        </p:nvSpPr>
        <p:spPr>
          <a:xfrm>
            <a:off x="1311267" y="6599634"/>
            <a:ext cx="2217313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000"/>
              </a:lnSpc>
              <a:buNone/>
            </a:pPr>
            <a:r>
              <a:rPr lang="en-US" sz="1400" kern="0" spc="-26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بمعالجة التغيرات المستمرة على نوعية الأيديولوجيات السياسية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43724" y="471726"/>
            <a:ext cx="5186243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b="1" kern="0" spc="-74" dirty="0">
                <a:solidFill>
                  <a:srgbClr val="F95F88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وظائف علم الاجتماع السياسي</a:t>
            </a:r>
            <a:endParaRPr lang="en-US" sz="3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693" y="1404461"/>
            <a:ext cx="2393275" cy="14791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409428" y="3079192"/>
            <a:ext cx="289012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التفسير العلمي للظواهر السياسية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272327" y="3495922"/>
            <a:ext cx="3164324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150"/>
              </a:lnSpc>
              <a:buNone/>
            </a:pPr>
            <a:r>
              <a:rPr lang="en-US" sz="14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تفسير الظواهر السياسية بطريقة علمية ومنهجية.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282" y="1404461"/>
            <a:ext cx="2393394" cy="14791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60385" y="3043544"/>
            <a:ext cx="31644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المنهج السوسيولوجي في دراسة السياسة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4"/>
          <p:cNvSpPr/>
          <p:nvPr/>
        </p:nvSpPr>
        <p:spPr>
          <a:xfrm>
            <a:off x="7958282" y="3582183"/>
            <a:ext cx="2393394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150"/>
              </a:lnSpc>
              <a:buNone/>
            </a:pPr>
            <a:r>
              <a:rPr lang="en-US" sz="16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اعتماد المناهج السوسيولوجية لفهم الظواهر السياسية.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63" y="1418928"/>
            <a:ext cx="2393394" cy="14791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22169" y="3098006"/>
            <a:ext cx="31644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التفاعل بين النظم السياسية والاجتماعية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6"/>
          <p:cNvSpPr/>
          <p:nvPr/>
        </p:nvSpPr>
        <p:spPr>
          <a:xfrm>
            <a:off x="4316820" y="3565922"/>
            <a:ext cx="2592706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16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دراسة التفاعل بين الأنظمة السياسية والأنظمة الاجتماعية.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16" y="1404461"/>
            <a:ext cx="2393394" cy="147911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58822" y="3098006"/>
            <a:ext cx="2592705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دراسة وتحليل النظم السياسية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146651" y="3524978"/>
            <a:ext cx="2709843" cy="823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150"/>
              </a:lnSpc>
              <a:buNone/>
            </a:pPr>
            <a:r>
              <a:rPr lang="en-US" sz="16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تحليل التغيرات البنيوية والوظيفية في المؤسسات السياسية، ومقارنة النظم السياسية عبر الزمن.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692" y="4853940"/>
            <a:ext cx="2393275" cy="1479113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865644" y="6547485"/>
            <a:ext cx="342173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التأثيرات الاجتماعية والاقتصادية على السياسة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1262340" y="7084764"/>
            <a:ext cx="3037211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150"/>
              </a:lnSpc>
              <a:buNone/>
            </a:pPr>
            <a:r>
              <a:rPr lang="en-US" sz="14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بحث تأثير العوامل الثقافية والاقتصادية على البنى السياسية.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576" y="4853940"/>
            <a:ext cx="2393394" cy="1479113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560385" y="6547485"/>
            <a:ext cx="31644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إطار البحث العلمي في علم الاجتماع السياسي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7958282" y="7002254"/>
            <a:ext cx="2778715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150"/>
              </a:lnSpc>
              <a:buNone/>
            </a:pPr>
            <a:r>
              <a:rPr lang="en-US" sz="14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وضع أطر البحث العلمي في هذا المجال، من الناحية النظرية والتطبيقية والمنهجية.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18" y="4853940"/>
            <a:ext cx="2393394" cy="1479113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21846" y="6547485"/>
            <a:ext cx="250102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2000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تأثير الأيديولوجيات السياسية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14"/>
          <p:cNvSpPr/>
          <p:nvPr/>
        </p:nvSpPr>
        <p:spPr>
          <a:xfrm>
            <a:off x="4685585" y="6945154"/>
            <a:ext cx="2501027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150"/>
              </a:lnSpc>
              <a:buNone/>
            </a:pPr>
            <a:r>
              <a:rPr lang="en-US" sz="14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تحليل تأثير الأيديولوجيات السياسية )الشيوعية، الرأسمالية، الليبرالية، إلخ(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481" y="4853940"/>
            <a:ext cx="2393394" cy="1479113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945475" y="6547485"/>
            <a:ext cx="281940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2000" b="1" kern="0" spc="-37" dirty="0">
                <a:solidFill>
                  <a:schemeClr val="accent1"/>
                </a:solidFill>
                <a:latin typeface="Sakkal Majalla" panose="02000000000000000000" pitchFamily="2" charset="-78"/>
                <a:ea typeface="Petrona Bold" pitchFamily="34" charset="-122"/>
                <a:cs typeface="Sakkal Majalla" panose="02000000000000000000" pitchFamily="2" charset="-78"/>
              </a:rPr>
              <a:t>قضايا التنمية والتنشئة السياسية</a:t>
            </a:r>
            <a:endParaRPr lang="en-US" sz="20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16"/>
          <p:cNvSpPr/>
          <p:nvPr/>
        </p:nvSpPr>
        <p:spPr>
          <a:xfrm>
            <a:off x="1371482" y="6945154"/>
            <a:ext cx="2397184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2150"/>
              </a:lnSpc>
              <a:buNone/>
            </a:pPr>
            <a:r>
              <a:rPr lang="en-US" sz="1600" b="1" kern="0" spc="-27" dirty="0">
                <a:solidFill>
                  <a:srgbClr val="272525"/>
                </a:solidFill>
                <a:latin typeface="Sakkal Majalla" panose="02000000000000000000" pitchFamily="2" charset="-78"/>
                <a:ea typeface="Inter" pitchFamily="34" charset="-122"/>
                <a:cs typeface="Sakkal Majalla" panose="02000000000000000000" pitchFamily="2" charset="-78"/>
              </a:rPr>
              <a:t>دراسة قضايا التنمية السياسية وآليات التنشئة السياسية.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566</Words>
  <Application>Microsoft Office PowerPoint</Application>
  <PresentationFormat>Custom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Inter Bold</vt:lpstr>
      <vt:lpstr>Arial</vt:lpstr>
      <vt:lpstr>Petrona Bold</vt:lpstr>
      <vt:lpstr>Sakkal Majalla</vt:lpstr>
      <vt:lpstr>Inter Medium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ASUS-D540Y</cp:lastModifiedBy>
  <cp:revision>8</cp:revision>
  <dcterms:created xsi:type="dcterms:W3CDTF">2025-01-31T14:41:24Z</dcterms:created>
  <dcterms:modified xsi:type="dcterms:W3CDTF">2025-02-01T23:02:44Z</dcterms:modified>
</cp:coreProperties>
</file>