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notesMasterIdLst>
    <p:notesMasterId r:id="rId34"/>
  </p:notesMasterIdLst>
  <p:handoutMasterIdLst>
    <p:handoutMasterId r:id="rId35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8" r:id="rId13"/>
    <p:sldId id="267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نمط متوسط 2 - تميي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نمط متوسط 2 - تمييز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380"/>
    <p:restoredTop sz="91021" autoAdjust="0"/>
  </p:normalViewPr>
  <p:slideViewPr>
    <p:cSldViewPr>
      <p:cViewPr varScale="1">
        <p:scale>
          <a:sx n="62" d="100"/>
          <a:sy n="62" d="100"/>
        </p:scale>
        <p:origin x="1542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r>
              <a:rPr lang="ar-SA"/>
              <a:t>سنة 1 ماستر : مقياس التحليل المالي وإدارة المشاريع</a:t>
            </a:r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quarter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E7D9A0D1-1D81-49EC-B623-AC8A99847BB9}" type="datetime1">
              <a:rPr lang="ar-SA" smtClean="0"/>
              <a:t>09/07/1446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2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r>
              <a:rPr lang="ar-SA"/>
              <a:t>سنة 1 ماستر : مقياس التحليل المالي وإدارة المشاريع</a:t>
            </a:r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3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60B0B514-7A89-4DA0-BF76-98CD9C4D2DCA}" type="slidenum">
              <a:rPr lang="ar-SA" smtClean="0"/>
              <a:pPr/>
              <a:t>‹N°›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  <p:hf hd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r>
              <a:rPr lang="ar-SA"/>
              <a:t>سنة 1 ماستر : مقياس التحليل المالي وإدارة المشاريع</a:t>
            </a:r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B5902585-E54B-411F-8E05-5E6FF6937CE4}" type="datetime1">
              <a:rPr lang="ar-SA" smtClean="0"/>
              <a:t>09/07/1446</a:t>
            </a:fld>
            <a:endParaRPr lang="ar-SA"/>
          </a:p>
        </p:txBody>
      </p:sp>
      <p:sp>
        <p:nvSpPr>
          <p:cNvPr id="4" name="عنصر نائب لصورة الشريحة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SA"/>
          </a:p>
        </p:txBody>
      </p:sp>
      <p:sp>
        <p:nvSpPr>
          <p:cNvPr id="5" name="عنصر نائب للملاحظات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r>
              <a:rPr lang="ar-SA"/>
              <a:t>سنة 1 ماستر : مقياس التحليل المالي وإدارة المشاريع</a:t>
            </a:r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FB73E826-EACB-4D8F-9C61-D9C04F3F5B58}" type="slidenum">
              <a:rPr lang="ar-SA" smtClean="0"/>
              <a:pPr/>
              <a:t>‹N°›</a:t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73E826-EACB-4D8F-9C61-D9C04F3F5B58}" type="slidenum">
              <a:rPr lang="ar-SA" smtClean="0"/>
              <a:pPr/>
              <a:t>1</a:t>
            </a:fld>
            <a:endParaRPr lang="ar-SA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fld id="{F3A83E3F-9133-4A60-8F87-8B3DB8999508}" type="datetime1">
              <a:rPr lang="ar-SA" smtClean="0"/>
              <a:t>09/07/1446</a:t>
            </a:fld>
            <a:endParaRPr lang="ar-SA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8F0E5C03-9A02-4050-944B-0B7CBBF9495E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ar-SA"/>
              <a:t>سنة 1 ماستر : مقياس التحليل المالي وإدارة المشاريع</a:t>
            </a: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73E826-EACB-4D8F-9C61-D9C04F3F5B58}" type="slidenum">
              <a:rPr lang="ar-SA" smtClean="0"/>
              <a:pPr/>
              <a:t>29</a:t>
            </a:fld>
            <a:endParaRPr lang="ar-SA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fld id="{A6E93E58-5BE6-4D9B-AE52-8C0C7373DAE1}" type="datetime1">
              <a:rPr lang="ar-SA" smtClean="0"/>
              <a:t>09/07/1446</a:t>
            </a:fld>
            <a:endParaRPr lang="ar-SA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30AE8C63-5ABB-493A-805D-DAB2B5D3E374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ar-SA"/>
              <a:t>سنة 1 ماستر : مقياس التحليل المالي وإدارة المشاريع</a:t>
            </a: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73E826-EACB-4D8F-9C61-D9C04F3F5B58}" type="slidenum">
              <a:rPr lang="ar-SA" smtClean="0"/>
              <a:pPr/>
              <a:t>30</a:t>
            </a:fld>
            <a:endParaRPr lang="ar-SA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fld id="{63A47480-F67B-47A7-8A6E-E354F470C588}" type="datetime1">
              <a:rPr lang="ar-SA" smtClean="0"/>
              <a:t>09/07/1446</a:t>
            </a:fld>
            <a:endParaRPr lang="ar-SA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04345BA6-6955-4136-8EAC-A6EFF0F9BC11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ar-SA"/>
              <a:t>سنة 1 ماستر : مقياس التحليل المالي وإدارة المشاريع</a:t>
            </a: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73E826-EACB-4D8F-9C61-D9C04F3F5B58}" type="slidenum">
              <a:rPr lang="ar-SA" smtClean="0"/>
              <a:pPr/>
              <a:t>31</a:t>
            </a:fld>
            <a:endParaRPr lang="ar-SA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fld id="{31F564B6-B974-44D6-A94C-EB15253D39D8}" type="datetime1">
              <a:rPr lang="ar-SA" smtClean="0"/>
              <a:t>09/07/1446</a:t>
            </a:fld>
            <a:endParaRPr lang="ar-SA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7F7CDB55-5896-40EA-B553-F570D6B73D04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ar-SA"/>
              <a:t>سنة 1 ماستر : مقياس التحليل المالي وإدارة المشاريع</a:t>
            </a: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73E826-EACB-4D8F-9C61-D9C04F3F5B58}" type="slidenum">
              <a:rPr lang="ar-SA" smtClean="0"/>
              <a:pPr/>
              <a:t>32</a:t>
            </a:fld>
            <a:endParaRPr lang="ar-SA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fld id="{320C48F2-B595-42EE-9A93-46C0EED07445}" type="datetime1">
              <a:rPr lang="ar-SA" smtClean="0"/>
              <a:t>09/07/1446</a:t>
            </a:fld>
            <a:endParaRPr lang="ar-SA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08347C04-C390-4DB2-8E41-50B5984E44B1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ar-SA"/>
              <a:t>سنة 1 ماستر : مقياس التحليل المالي وإدارة المشاريع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73E826-EACB-4D8F-9C61-D9C04F3F5B58}" type="slidenum">
              <a:rPr lang="ar-SA" smtClean="0"/>
              <a:pPr/>
              <a:t>2</a:t>
            </a:fld>
            <a:endParaRPr lang="ar-SA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fld id="{36C7F662-BE38-42B3-9DFB-5416E698A83E}" type="datetime1">
              <a:rPr lang="ar-SA" smtClean="0"/>
              <a:t>09/07/1446</a:t>
            </a:fld>
            <a:endParaRPr lang="ar-SA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A56AE4BC-2F11-4690-9D67-E253D0ACFF69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ar-SA"/>
              <a:t>سنة 1 ماستر : مقياس التحليل المالي وإدارة المشاريع</a:t>
            </a: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73E826-EACB-4D8F-9C61-D9C04F3F5B58}" type="slidenum">
              <a:rPr lang="ar-SA" smtClean="0"/>
              <a:pPr/>
              <a:t>4</a:t>
            </a:fld>
            <a:endParaRPr lang="ar-SA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fld id="{C342693F-5784-423B-B23C-F27F95618EDA}" type="datetime1">
              <a:rPr lang="ar-SA" smtClean="0"/>
              <a:t>09/07/1446</a:t>
            </a:fld>
            <a:endParaRPr lang="ar-SA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9B9DAC1F-AC58-4198-A69F-3458089CB6A2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ar-SA"/>
              <a:t>سنة 1 ماستر : مقياس التحليل المالي وإدارة المشاريع</a:t>
            </a: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ar-SA" dirty="0"/>
          </a:p>
          <a:p>
            <a:r>
              <a:rPr lang="ar-SA" dirty="0"/>
              <a:t>ملاحظات: </a:t>
            </a:r>
          </a:p>
          <a:p>
            <a:r>
              <a:rPr lang="ar-SA" dirty="0"/>
              <a:t>باستخدام جدول القيمة الحالية للمبالغ الغير متساوية يمكن الوصول  إلى</a:t>
            </a:r>
            <a:r>
              <a:rPr lang="ar-SA" baseline="0" dirty="0"/>
              <a:t> نفس النتيجة </a:t>
            </a:r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73E826-EACB-4D8F-9C61-D9C04F3F5B58}" type="slidenum">
              <a:rPr lang="ar-SA" smtClean="0"/>
              <a:pPr/>
              <a:t>8</a:t>
            </a:fld>
            <a:endParaRPr lang="ar-SA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fld id="{7B0F2815-C46E-4A86-9F19-9B339C7A4598}" type="datetime1">
              <a:rPr lang="ar-SA" smtClean="0"/>
              <a:t>09/07/1446</a:t>
            </a:fld>
            <a:endParaRPr lang="ar-SA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1EA706F1-E994-4E9E-AA93-0C5B55244EBF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ar-SA"/>
              <a:t>سنة 1 ماستر : مقياس التحليل المالي وإدارة المشاريع</a:t>
            </a: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73E826-EACB-4D8F-9C61-D9C04F3F5B58}" type="slidenum">
              <a:rPr lang="ar-SA" smtClean="0"/>
              <a:pPr/>
              <a:t>10</a:t>
            </a:fld>
            <a:endParaRPr lang="ar-SA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fld id="{7F121689-BF4A-4952-ADB2-12B6B3DC9D44}" type="datetime1">
              <a:rPr lang="ar-SA" smtClean="0"/>
              <a:t>09/07/1446</a:t>
            </a:fld>
            <a:endParaRPr lang="ar-SA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1646892B-0117-426E-B547-989ABBB84A24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ar-SA"/>
              <a:t>سنة 1 ماستر : مقياس التحليل المالي وإدارة المشاريع</a:t>
            </a: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ar-SA" dirty="0"/>
              <a:t>ملاحظات : تتميز طريقة مؤشر الربحية</a:t>
            </a:r>
            <a:r>
              <a:rPr lang="ar-SA" baseline="0" dirty="0"/>
              <a:t> بعدة مزايا منها ،</a:t>
            </a:r>
            <a:r>
              <a:rPr lang="ar-SA" dirty="0"/>
              <a:t> </a:t>
            </a:r>
          </a:p>
          <a:p>
            <a:r>
              <a:rPr lang="ar-SA" dirty="0"/>
              <a:t>1- لها نفس مزايا</a:t>
            </a:r>
            <a:r>
              <a:rPr lang="ar-SA" baseline="0" dirty="0"/>
              <a:t> طريقة </a:t>
            </a:r>
            <a:r>
              <a:rPr lang="en-US" baseline="0" dirty="0"/>
              <a:t>NPV</a:t>
            </a:r>
            <a:r>
              <a:rPr lang="ar-SA" baseline="0" dirty="0"/>
              <a:t> تقريبا </a:t>
            </a:r>
            <a:r>
              <a:rPr lang="ar-SA" baseline="0" dirty="0" err="1"/>
              <a:t>و</a:t>
            </a:r>
            <a:r>
              <a:rPr lang="ar-SA" baseline="0" dirty="0"/>
              <a:t> تؤديان إلى نفس القرار فيما يتعلق باختيار المشروعات.</a:t>
            </a:r>
          </a:p>
          <a:p>
            <a:r>
              <a:rPr lang="ar-SA" baseline="0" dirty="0"/>
              <a:t>2- تتفوق طريقة </a:t>
            </a:r>
            <a:r>
              <a:rPr lang="en-US" baseline="0" dirty="0"/>
              <a:t>PI</a:t>
            </a:r>
            <a:r>
              <a:rPr lang="ar-SA" baseline="0" dirty="0"/>
              <a:t> على </a:t>
            </a:r>
            <a:r>
              <a:rPr lang="en-US" baseline="0" dirty="0"/>
              <a:t>NPV</a:t>
            </a:r>
            <a:r>
              <a:rPr lang="ar-SA" baseline="0" dirty="0"/>
              <a:t> من حيث أنها تمثل معيارا نسبيا مرتبطا بتكلفة الاستثمار.</a:t>
            </a:r>
          </a:p>
          <a:p>
            <a:r>
              <a:rPr lang="ar-SA" baseline="0" dirty="0"/>
              <a:t>3- تتميز بسهولة الفهم والحساب.</a:t>
            </a:r>
          </a:p>
          <a:p>
            <a:r>
              <a:rPr lang="ar-SA" baseline="0" dirty="0"/>
              <a:t>4- يمكن أن تستخدم في المفاضلة بين المشروعات في حالة محدودية التمويل (التقنين الرأسمالي)</a:t>
            </a:r>
          </a:p>
          <a:p>
            <a:endParaRPr lang="ar-SA" baseline="0" dirty="0"/>
          </a:p>
          <a:p>
            <a:r>
              <a:rPr lang="ar-SA" baseline="0" dirty="0"/>
              <a:t>أما العيوب، فيمكن حصرها في كونها تعتبر معدل الخصم ثابت </a:t>
            </a:r>
            <a:r>
              <a:rPr lang="ar-SA" baseline="0" dirty="0" err="1"/>
              <a:t>و</a:t>
            </a:r>
            <a:r>
              <a:rPr lang="ar-SA" baseline="0" dirty="0"/>
              <a:t> </a:t>
            </a:r>
            <a:r>
              <a:rPr lang="ar-SA" baseline="0" dirty="0" err="1"/>
              <a:t>معلروف</a:t>
            </a:r>
            <a:r>
              <a:rPr lang="ar-SA" baseline="0" dirty="0"/>
              <a:t> مسبقا.</a:t>
            </a:r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73E826-EACB-4D8F-9C61-D9C04F3F5B58}" type="slidenum">
              <a:rPr lang="ar-SA" smtClean="0"/>
              <a:pPr/>
              <a:t>25</a:t>
            </a:fld>
            <a:endParaRPr lang="ar-SA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fld id="{6ABFFE48-68D9-45BB-ABEA-96D760593F3C}" type="datetime1">
              <a:rPr lang="ar-SA" smtClean="0"/>
              <a:t>09/07/1446</a:t>
            </a:fld>
            <a:endParaRPr lang="ar-SA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8A9137C1-BCCE-4267-B7F9-FEC47E44F8F3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ar-SA"/>
              <a:t>سنة 1 ماستر : مقياس التحليل المالي وإدارة المشاريع</a:t>
            </a: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73E826-EACB-4D8F-9C61-D9C04F3F5B58}" type="slidenum">
              <a:rPr lang="ar-SA" smtClean="0"/>
              <a:pPr/>
              <a:t>26</a:t>
            </a:fld>
            <a:endParaRPr lang="ar-SA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fld id="{07A461ED-3F20-4F23-AC93-3C2F6A451517}" type="datetime1">
              <a:rPr lang="ar-SA" smtClean="0"/>
              <a:t>09/07/1446</a:t>
            </a:fld>
            <a:endParaRPr lang="ar-SA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ED2FD471-F0C3-41FE-8CE4-7BCFC2166F5A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ar-SA"/>
              <a:t>سنة 1 ماستر : مقياس التحليل المالي وإدارة المشاريع</a:t>
            </a: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73E826-EACB-4D8F-9C61-D9C04F3F5B58}" type="slidenum">
              <a:rPr lang="ar-SA" smtClean="0"/>
              <a:pPr/>
              <a:t>27</a:t>
            </a:fld>
            <a:endParaRPr lang="ar-SA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fld id="{B4226C85-7A5B-42A4-B03B-630F22079019}" type="datetime1">
              <a:rPr lang="ar-SA" smtClean="0"/>
              <a:t>09/07/1446</a:t>
            </a:fld>
            <a:endParaRPr lang="ar-SA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77DCADF1-37C7-47B2-9E9D-010B97F363EF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ar-SA"/>
              <a:t>سنة 1 ماستر : مقياس التحليل المالي وإدارة المشاريع</a:t>
            </a: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73E826-EACB-4D8F-9C61-D9C04F3F5B58}" type="slidenum">
              <a:rPr lang="ar-SA" smtClean="0"/>
              <a:pPr/>
              <a:t>28</a:t>
            </a:fld>
            <a:endParaRPr lang="ar-SA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fld id="{0ACCA355-7C08-4799-9D4E-A0E525923711}" type="datetime1">
              <a:rPr lang="ar-SA" smtClean="0"/>
              <a:t>09/07/1446</a:t>
            </a:fld>
            <a:endParaRPr lang="ar-SA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38A19B3D-BF02-455C-A439-92BD7F8FEA30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ar-SA"/>
              <a:t>سنة 1 ماستر : مقياس التحليل المالي وإدارة المشاريع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/>
              <a:t>انقر لتحرير نمط العنوان الثانوي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B0442F-28E3-4206-B562-00FE9E607DAD}" type="datetime1">
              <a:rPr lang="en-GB" smtClean="0"/>
              <a:t>08/01/2025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SA"/>
              <a:t>جامعة أم البواقي- كلية العلوم الاقتصادية  - قسم المحاسبة والعلوم  المالية – سنة 3 محاسبة - أ. د. عبدالجليل بوداح</a:t>
            </a:r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6048D-71DC-43B6-93CE-25AB079A92A0}" type="slidenum">
              <a:rPr lang="ar-SA" smtClean="0"/>
              <a:pPr/>
              <a:t>‹N°›</a:t>
            </a:fld>
            <a:endParaRPr lang="ar-S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7E570E-8948-4D0F-89C9-0FC175EEE5E8}" type="datetime1">
              <a:rPr lang="en-GB" smtClean="0"/>
              <a:t>08/01/2025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SA"/>
              <a:t>جامعة أم البواقي- كلية العلوم الاقتصادية  - قسم المحاسبة والعلوم  المالية – سنة 3 محاسبة - أ. د. عبدالجليل بوداح</a:t>
            </a:r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6048D-71DC-43B6-93CE-25AB079A92A0}" type="slidenum">
              <a:rPr lang="ar-SA" smtClean="0"/>
              <a:pPr/>
              <a:t>‹N°›</a:t>
            </a:fld>
            <a:endParaRPr lang="ar-S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3F0E3-9720-4C47-A04C-3EC2170414D7}" type="datetime1">
              <a:rPr lang="en-GB" smtClean="0"/>
              <a:t>08/01/2025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SA"/>
              <a:t>جامعة أم البواقي- كلية العلوم الاقتصادية  - قسم المحاسبة والعلوم  المالية – سنة 3 محاسبة - أ. د. عبدالجليل بوداح</a:t>
            </a:r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6048D-71DC-43B6-93CE-25AB079A92A0}" type="slidenum">
              <a:rPr lang="ar-SA" smtClean="0"/>
              <a:pPr/>
              <a:t>‹N°›</a:t>
            </a:fld>
            <a:endParaRPr lang="ar-S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349B4-F14E-4FBC-BC24-1D9A184E6692}" type="datetime1">
              <a:rPr lang="en-GB" smtClean="0"/>
              <a:t>08/01/2025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SA"/>
              <a:t>جامعة أم البواقي- كلية العلوم الاقتصادية  - قسم المحاسبة والعلوم  المالية – سنة 3 محاسبة - أ. د. عبدالجليل بوداح</a:t>
            </a:r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6048D-71DC-43B6-93CE-25AB079A92A0}" type="slidenum">
              <a:rPr lang="ar-SA" smtClean="0"/>
              <a:pPr/>
              <a:t>‹N°›</a:t>
            </a:fld>
            <a:endParaRPr lang="ar-S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AF873-A022-4EBE-B906-4EB451B5A5CD}" type="datetime1">
              <a:rPr lang="en-GB" smtClean="0"/>
              <a:t>08/01/2025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SA"/>
              <a:t>جامعة أم البواقي- كلية العلوم الاقتصادية  - قسم المحاسبة والعلوم  المالية – سنة 3 محاسبة - أ. د. عبدالجليل بوداح</a:t>
            </a:r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6048D-71DC-43B6-93CE-25AB079A92A0}" type="slidenum">
              <a:rPr lang="ar-SA" smtClean="0"/>
              <a:pPr/>
              <a:t>‹N°›</a:t>
            </a:fld>
            <a:endParaRPr lang="ar-S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E6962E-B555-487C-86B0-46F7917297BD}" type="datetime1">
              <a:rPr lang="en-GB" smtClean="0"/>
              <a:t>08/01/2025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SA"/>
              <a:t>جامعة أم البواقي- كلية العلوم الاقتصادية  - قسم المحاسبة والعلوم  المالية – سنة 3 محاسبة - أ. د. عبدالجليل بوداح</a:t>
            </a:r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6048D-71DC-43B6-93CE-25AB079A92A0}" type="slidenum">
              <a:rPr lang="ar-SA" smtClean="0"/>
              <a:pPr/>
              <a:t>‹N°›</a:t>
            </a:fld>
            <a:endParaRPr lang="ar-S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534A1E-AB6E-4CE7-AB70-2F37C0D8239E}" type="datetime1">
              <a:rPr lang="en-GB" smtClean="0"/>
              <a:t>08/01/2025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SA"/>
              <a:t>جامعة أم البواقي- كلية العلوم الاقتصادية  - قسم المحاسبة والعلوم  المالية – سنة 3 محاسبة - أ. د. عبدالجليل بوداح</a:t>
            </a:r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6048D-71DC-43B6-93CE-25AB079A92A0}" type="slidenum">
              <a:rPr lang="ar-SA" smtClean="0"/>
              <a:pPr/>
              <a:t>‹N°›</a:t>
            </a:fld>
            <a:endParaRPr lang="ar-S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F5675F-BCE9-41EC-B464-EDD67B20DDC6}" type="datetime1">
              <a:rPr lang="en-GB" smtClean="0"/>
              <a:t>08/01/2025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SA"/>
              <a:t>جامعة أم البواقي- كلية العلوم الاقتصادية  - قسم المحاسبة والعلوم  المالية – سنة 3 محاسبة - أ. د. عبدالجليل بوداح</a:t>
            </a:r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6048D-71DC-43B6-93CE-25AB079A92A0}" type="slidenum">
              <a:rPr lang="ar-SA" smtClean="0"/>
              <a:pPr/>
              <a:t>‹N°›</a:t>
            </a:fld>
            <a:endParaRPr lang="ar-S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7A9EB-B4BC-4473-A73A-DC69F543A902}" type="datetime1">
              <a:rPr lang="en-GB" smtClean="0"/>
              <a:t>08/01/2025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SA"/>
              <a:t>جامعة أم البواقي- كلية العلوم الاقتصادية  - قسم المحاسبة والعلوم  المالية – سنة 3 محاسبة - أ. د. عبدالجليل بوداح</a:t>
            </a:r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6048D-71DC-43B6-93CE-25AB079A92A0}" type="slidenum">
              <a:rPr lang="ar-SA" smtClean="0"/>
              <a:pPr/>
              <a:t>‹N°›</a:t>
            </a:fld>
            <a:endParaRPr lang="ar-S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A39F51-2E96-4540-8414-75A25BCC0C7F}" type="datetime1">
              <a:rPr lang="en-GB" smtClean="0"/>
              <a:t>08/01/2025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SA"/>
              <a:t>جامعة أم البواقي- كلية العلوم الاقتصادية  - قسم المحاسبة والعلوم  المالية – سنة 3 محاسبة - أ. د. عبدالجليل بوداح</a:t>
            </a:r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6048D-71DC-43B6-93CE-25AB079A92A0}" type="slidenum">
              <a:rPr lang="ar-SA" smtClean="0"/>
              <a:pPr/>
              <a:t>‹N°›</a:t>
            </a:fld>
            <a:endParaRPr lang="ar-S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5FA793-8968-4570-B466-F14E871A2581}" type="datetime1">
              <a:rPr lang="en-GB" smtClean="0"/>
              <a:t>08/01/2025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SA"/>
              <a:t>جامعة أم البواقي- كلية العلوم الاقتصادية  - قسم المحاسبة والعلوم  المالية – سنة 3 محاسبة - أ. د. عبدالجليل بوداح</a:t>
            </a:r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6048D-71DC-43B6-93CE-25AB079A92A0}" type="slidenum">
              <a:rPr lang="ar-SA" smtClean="0"/>
              <a:pPr/>
              <a:t>‹N°›</a:t>
            </a:fld>
            <a:endParaRPr lang="ar-S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8C1640-D680-43B5-8A24-07D1E3496814}" type="datetime1">
              <a:rPr lang="en-GB" smtClean="0"/>
              <a:t>08/01/2025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ar-SA"/>
              <a:t>جامعة أم البواقي- كلية العلوم الاقتصادية  - قسم المحاسبة والعلوم  المالية – سنة 3 محاسبة - أ. د. عبدالجليل بوداح</a:t>
            </a:r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E6048D-71DC-43B6-93CE-25AB079A92A0}" type="slidenum">
              <a:rPr lang="ar-SA" smtClean="0"/>
              <a:pPr/>
              <a:t>‹N°›</a:t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png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عنوان 3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ar-SA" sz="5400" b="1" dirty="0"/>
              <a:t>الفصل </a:t>
            </a:r>
            <a:r>
              <a:rPr lang="ar-DZ" sz="5400" b="1" dirty="0"/>
              <a:t>السابع</a:t>
            </a:r>
            <a:endParaRPr lang="ar-SA" sz="5400" b="1" dirty="0"/>
          </a:p>
        </p:txBody>
      </p:sp>
      <p:sp>
        <p:nvSpPr>
          <p:cNvPr id="5" name="عنصر نائب للمحتوى 4"/>
          <p:cNvSpPr>
            <a:spLocks noGrp="1"/>
          </p:cNvSpPr>
          <p:nvPr>
            <p:ph idx="1"/>
          </p:nvPr>
        </p:nvSpPr>
        <p:spPr>
          <a:xfrm>
            <a:off x="323528" y="1600201"/>
            <a:ext cx="8496944" cy="4071938"/>
          </a:xfr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/>
          <a:lstStyle/>
          <a:p>
            <a:pPr marL="0" algn="ctr" rtl="0">
              <a:lnSpc>
                <a:spcPts val="4000"/>
              </a:lnSpc>
              <a:spcBef>
                <a:spcPts val="0"/>
              </a:spcBef>
              <a:buNone/>
            </a:pPr>
            <a:endParaRPr lang="ar-DZ" sz="3600" b="1" dirty="0"/>
          </a:p>
          <a:p>
            <a:pPr marL="0" algn="ctr" rtl="0">
              <a:lnSpc>
                <a:spcPts val="4000"/>
              </a:lnSpc>
              <a:spcBef>
                <a:spcPts val="0"/>
              </a:spcBef>
              <a:buNone/>
            </a:pPr>
            <a:r>
              <a:rPr lang="ar-DZ" sz="4000" b="1" dirty="0"/>
              <a:t>معايير اختيار وتقييم المشاريع الاستثمارية </a:t>
            </a:r>
            <a:endParaRPr lang="en-GB" sz="4000" b="1" dirty="0"/>
          </a:p>
          <a:p>
            <a:pPr marL="0" algn="ctr" rtl="0">
              <a:lnSpc>
                <a:spcPts val="4000"/>
              </a:lnSpc>
              <a:spcBef>
                <a:spcPts val="0"/>
              </a:spcBef>
              <a:buNone/>
            </a:pPr>
            <a:r>
              <a:rPr lang="en-US" sz="2600" b="1" dirty="0">
                <a:solidFill>
                  <a:schemeClr val="accent2"/>
                </a:solidFill>
              </a:rPr>
              <a:t>Criteria for selecting and Evaluating Investment Projects </a:t>
            </a:r>
            <a:r>
              <a:rPr lang="ar-SA" sz="2600" b="1" dirty="0">
                <a:solidFill>
                  <a:schemeClr val="accent2"/>
                </a:solidFill>
              </a:rPr>
              <a:t> </a:t>
            </a:r>
          </a:p>
        </p:txBody>
      </p:sp>
      <p:sp>
        <p:nvSpPr>
          <p:cNvPr id="6" name="شكل بيضاوي 5"/>
          <p:cNvSpPr/>
          <p:nvPr/>
        </p:nvSpPr>
        <p:spPr>
          <a:xfrm>
            <a:off x="1763688" y="3429000"/>
            <a:ext cx="5357850" cy="207170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pic>
        <p:nvPicPr>
          <p:cNvPr id="1026" name="Picture 2" descr="C:\Program Files\Microsoft Office\MEDIA\CAGCAT10\j0300840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419872" y="3645024"/>
            <a:ext cx="1814512" cy="1528763"/>
          </a:xfrm>
          <a:prstGeom prst="rect">
            <a:avLst/>
          </a:prstGeom>
          <a:noFill/>
        </p:spPr>
      </p:pic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6048D-71DC-43B6-93CE-25AB079A92A0}" type="slidenum">
              <a:rPr lang="ar-SA" smtClean="0"/>
              <a:pPr/>
              <a:t>1</a:t>
            </a:fld>
            <a:endParaRPr lang="ar-SA" dirty="0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>
          <a:xfrm>
            <a:off x="736386" y="5854702"/>
            <a:ext cx="7940069" cy="434955"/>
          </a:xfrm>
        </p:spPr>
        <p:txBody>
          <a:bodyPr/>
          <a:lstStyle/>
          <a:p>
            <a:r>
              <a:rPr lang="ar-SA" sz="1600" b="1" dirty="0">
                <a:solidFill>
                  <a:schemeClr val="tx1"/>
                </a:solidFill>
              </a:rPr>
              <a:t>جامعة أم البواقي- كلية العلوم الاقتصادية  - قسم المحاسبة والعلوم  المالية – سنة 3 محاسبة - أ. د. عبدالجليل </a:t>
            </a:r>
            <a:r>
              <a:rPr lang="ar-SA" sz="1600" b="1" dirty="0" err="1">
                <a:solidFill>
                  <a:schemeClr val="tx1"/>
                </a:solidFill>
              </a:rPr>
              <a:t>بوداح</a:t>
            </a:r>
            <a:endParaRPr lang="ar-SA" sz="1600" b="1" dirty="0">
              <a:solidFill>
                <a:schemeClr val="tx1"/>
              </a:solidFill>
            </a:endParaRPr>
          </a:p>
        </p:txBody>
      </p:sp>
      <p:sp>
        <p:nvSpPr>
          <p:cNvPr id="9" name="عنصر نائب للتاريخ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E36932-048F-4DE6-B6FC-9B1152FF3EDD}" type="datetime1">
              <a:rPr lang="en-GB" smtClean="0"/>
              <a:t>08/01/2025</a:t>
            </a:fld>
            <a:endParaRPr lang="ar-SA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  <p:bldP spid="8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ذييل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SA"/>
              <a:t>جامعة أم البواقي- كلية العلوم الاقتصادية  - قسم المحاسبة والعلوم  المالية – سنة 3 محاسبة - أ. د. عبدالجليل بوداح</a:t>
            </a:r>
          </a:p>
        </p:txBody>
      </p:sp>
      <p:sp>
        <p:nvSpPr>
          <p:cNvPr id="3" name="عنصر نائب لرقم الشريحة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6048D-71DC-43B6-93CE-25AB079A92A0}" type="slidenum">
              <a:rPr lang="ar-SA" smtClean="0"/>
              <a:pPr/>
              <a:t>10</a:t>
            </a:fld>
            <a:endParaRPr lang="ar-SA"/>
          </a:p>
        </p:txBody>
      </p:sp>
      <p:graphicFrame>
        <p:nvGraphicFramePr>
          <p:cNvPr id="4" name="جدول 3"/>
          <p:cNvGraphicFramePr>
            <a:graphicFrameLocks noGrp="1"/>
          </p:cNvGraphicFramePr>
          <p:nvPr/>
        </p:nvGraphicFramePr>
        <p:xfrm>
          <a:off x="928662" y="500042"/>
          <a:ext cx="7072364" cy="560832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137046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7867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5513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6809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785818">
                <a:tc gridSpan="4"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2800" dirty="0"/>
                        <a:t>صافي</a:t>
                      </a:r>
                      <a:r>
                        <a:rPr lang="ar-SA" sz="2800" baseline="0" dirty="0"/>
                        <a:t> القيمة الحالية للمشروع (ص) معدل الخصم </a:t>
                      </a:r>
                      <a:r>
                        <a:rPr lang="en-US" sz="2800" b="1" dirty="0"/>
                        <a:t>10</a:t>
                      </a:r>
                      <a:r>
                        <a:rPr lang="ar-SA" sz="2800" b="1" dirty="0"/>
                        <a:t> %</a:t>
                      </a:r>
                    </a:p>
                    <a:p>
                      <a:pPr algn="ctr" rtl="1"/>
                      <a:endParaRPr lang="ar-SA" sz="28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rtl="1"/>
                      <a:endParaRPr lang="ar-SA" sz="28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rtl="1"/>
                      <a:endParaRPr lang="ar-SA" sz="28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rtl="1"/>
                      <a:endParaRPr lang="ar-SA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5670">
                <a:tc>
                  <a:txBody>
                    <a:bodyPr/>
                    <a:lstStyle/>
                    <a:p>
                      <a:pPr algn="ctr" rtl="1"/>
                      <a:r>
                        <a:rPr lang="ar-SA" sz="2800" b="1" dirty="0"/>
                        <a:t>السنة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2800" b="1" dirty="0"/>
                        <a:t>التدفق النقدي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2800" b="1" dirty="0"/>
                        <a:t>المعامل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2800" b="1" dirty="0"/>
                        <a:t>القيمة</a:t>
                      </a:r>
                      <a:r>
                        <a:rPr lang="ar-SA" sz="2800" b="1" baseline="0" dirty="0"/>
                        <a:t> الحالية</a:t>
                      </a:r>
                      <a:endParaRPr lang="ar-SA" sz="28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5670">
                <a:tc>
                  <a:txBody>
                    <a:bodyPr/>
                    <a:lstStyle/>
                    <a:p>
                      <a:pPr algn="ctr" rtl="1"/>
                      <a:r>
                        <a:rPr lang="en-US" sz="2800" dirty="0"/>
                        <a:t>0</a:t>
                      </a:r>
                      <a:endParaRPr lang="ar-SA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800" dirty="0"/>
                        <a:t>-500</a:t>
                      </a:r>
                      <a:endParaRPr lang="ar-SA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800" dirty="0"/>
                        <a:t>1</a:t>
                      </a:r>
                      <a:endParaRPr lang="ar-SA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800" dirty="0"/>
                        <a:t>-500</a:t>
                      </a:r>
                      <a:endParaRPr lang="ar-SA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5670">
                <a:tc>
                  <a:txBody>
                    <a:bodyPr/>
                    <a:lstStyle/>
                    <a:p>
                      <a:pPr algn="ctr" rtl="1"/>
                      <a:r>
                        <a:rPr lang="en-US" sz="2800" dirty="0"/>
                        <a:t>1</a:t>
                      </a:r>
                      <a:endParaRPr lang="ar-SA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800" dirty="0"/>
                        <a:t>-500</a:t>
                      </a:r>
                      <a:endParaRPr lang="ar-SA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800" dirty="0"/>
                        <a:t>0.909</a:t>
                      </a:r>
                      <a:endParaRPr lang="ar-SA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800" dirty="0"/>
                        <a:t>-454.5</a:t>
                      </a:r>
                      <a:endParaRPr lang="ar-SA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55670">
                <a:tc>
                  <a:txBody>
                    <a:bodyPr/>
                    <a:lstStyle/>
                    <a:p>
                      <a:pPr algn="ctr" rtl="1"/>
                      <a:r>
                        <a:rPr lang="en-US" sz="2800" dirty="0"/>
                        <a:t>2</a:t>
                      </a:r>
                      <a:endParaRPr lang="ar-SA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800" dirty="0"/>
                        <a:t>500</a:t>
                      </a:r>
                      <a:endParaRPr lang="ar-SA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800" dirty="0"/>
                        <a:t>0.826</a:t>
                      </a:r>
                      <a:endParaRPr lang="ar-SA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800" dirty="0"/>
                        <a:t>413</a:t>
                      </a:r>
                      <a:endParaRPr lang="ar-SA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55670">
                <a:tc>
                  <a:txBody>
                    <a:bodyPr/>
                    <a:lstStyle/>
                    <a:p>
                      <a:pPr algn="ctr" rtl="1"/>
                      <a:r>
                        <a:rPr lang="en-US" sz="2800" dirty="0"/>
                        <a:t>3</a:t>
                      </a:r>
                      <a:endParaRPr lang="ar-SA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800" dirty="0"/>
                        <a:t>400</a:t>
                      </a:r>
                      <a:endParaRPr lang="ar-SA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800" dirty="0"/>
                        <a:t>0.751</a:t>
                      </a:r>
                      <a:endParaRPr lang="ar-SA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800" dirty="0"/>
                        <a:t>300.4</a:t>
                      </a:r>
                      <a:endParaRPr lang="ar-SA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55670">
                <a:tc>
                  <a:txBody>
                    <a:bodyPr/>
                    <a:lstStyle/>
                    <a:p>
                      <a:pPr algn="ctr" rtl="1"/>
                      <a:r>
                        <a:rPr lang="en-US" sz="2800" dirty="0"/>
                        <a:t>4</a:t>
                      </a:r>
                      <a:endParaRPr lang="ar-SA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800" dirty="0"/>
                        <a:t>300</a:t>
                      </a:r>
                      <a:endParaRPr lang="ar-SA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800" dirty="0"/>
                        <a:t>0.683</a:t>
                      </a:r>
                      <a:endParaRPr lang="ar-SA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800" dirty="0"/>
                        <a:t>204.9</a:t>
                      </a:r>
                      <a:endParaRPr lang="ar-SA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55670">
                <a:tc>
                  <a:txBody>
                    <a:bodyPr/>
                    <a:lstStyle/>
                    <a:p>
                      <a:pPr algn="ctr" rtl="1"/>
                      <a:r>
                        <a:rPr lang="en-US" sz="2800" dirty="0"/>
                        <a:t>5</a:t>
                      </a:r>
                      <a:endParaRPr lang="ar-SA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800" dirty="0"/>
                        <a:t>200</a:t>
                      </a:r>
                      <a:endParaRPr lang="ar-SA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800" dirty="0"/>
                        <a:t>0.621</a:t>
                      </a:r>
                      <a:endParaRPr lang="ar-SA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800" dirty="0"/>
                        <a:t>124.2</a:t>
                      </a:r>
                      <a:endParaRPr lang="ar-SA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55670">
                <a:tc>
                  <a:txBody>
                    <a:bodyPr/>
                    <a:lstStyle/>
                    <a:p>
                      <a:pPr algn="ctr" rtl="1"/>
                      <a:r>
                        <a:rPr lang="en-US" sz="2800" dirty="0"/>
                        <a:t>6</a:t>
                      </a:r>
                      <a:endParaRPr lang="ar-SA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800" dirty="0"/>
                        <a:t>100</a:t>
                      </a:r>
                      <a:endParaRPr lang="ar-SA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800" dirty="0"/>
                        <a:t>0.565</a:t>
                      </a:r>
                      <a:endParaRPr lang="ar-SA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800" dirty="0"/>
                        <a:t>56.5</a:t>
                      </a:r>
                      <a:endParaRPr lang="ar-SA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55670">
                <a:tc>
                  <a:txBody>
                    <a:bodyPr/>
                    <a:lstStyle/>
                    <a:p>
                      <a:pPr algn="ctr" rtl="1"/>
                      <a:r>
                        <a:rPr lang="en-US" sz="2800" b="1" dirty="0"/>
                        <a:t>NPV</a:t>
                      </a:r>
                      <a:endParaRPr lang="ar-SA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800" b="1" dirty="0"/>
                        <a:t>144.5</a:t>
                      </a:r>
                      <a:endParaRPr lang="ar-SA" sz="28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365675-0827-4A60-992F-FEFAFB1807D4}" type="datetime1">
              <a:rPr lang="en-GB" smtClean="0"/>
              <a:t>08/01/2025</a:t>
            </a:fld>
            <a:endParaRPr lang="ar-SA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عنوان 3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ar-SA" b="1" dirty="0"/>
              <a:t>طريقة صافي القيمة الحالية </a:t>
            </a:r>
            <a:r>
              <a:rPr lang="en-US" sz="4000" b="1" dirty="0"/>
              <a:t>NPV</a:t>
            </a:r>
            <a:r>
              <a:rPr lang="ar-SA" sz="4000" b="1" dirty="0"/>
              <a:t> (تابع)</a:t>
            </a:r>
            <a:endParaRPr lang="ar-SA" dirty="0"/>
          </a:p>
        </p:txBody>
      </p:sp>
      <p:sp>
        <p:nvSpPr>
          <p:cNvPr id="5" name="عنصر نائب للمحتوى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A" b="1" dirty="0"/>
              <a:t>الحل (تابع)</a:t>
            </a:r>
          </a:p>
          <a:p>
            <a:r>
              <a:rPr lang="ar-SA" sz="2800" b="1" dirty="0"/>
              <a:t>التعليق على النتيجة بالنسبة للمشروعين (س وص) </a:t>
            </a:r>
          </a:p>
          <a:p>
            <a:pPr indent="17463" algn="just">
              <a:buNone/>
            </a:pPr>
            <a:r>
              <a:rPr lang="ar-SA" sz="2400" b="1" dirty="0"/>
              <a:t>-</a:t>
            </a:r>
            <a:r>
              <a:rPr lang="ar-SA" sz="2400" dirty="0"/>
              <a:t> بما أن صافي القيمة الحالية للمشروعين موجبة فإن القرار سيكون بقبول المشروعين، </a:t>
            </a:r>
            <a:r>
              <a:rPr lang="ar-SA" sz="2400" dirty="0" err="1"/>
              <a:t>و</a:t>
            </a:r>
            <a:r>
              <a:rPr lang="ar-SA" sz="2400" dirty="0"/>
              <a:t> لكن إذا كان الاختيار ضروري بين المشروعين على اعتبار أنهما يشكلان بديلين لبعضهما البعض عندها يكون القرار باختيار </a:t>
            </a:r>
            <a:r>
              <a:rPr lang="ar-SA" sz="2400" b="1" dirty="0"/>
              <a:t>المشروع</a:t>
            </a:r>
            <a:r>
              <a:rPr lang="ar-SA" sz="2400" dirty="0"/>
              <a:t> (</a:t>
            </a:r>
            <a:r>
              <a:rPr lang="ar-SA" sz="2400" b="1" dirty="0"/>
              <a:t>ص)</a:t>
            </a:r>
            <a:r>
              <a:rPr lang="ar-SA" sz="2400" dirty="0"/>
              <a:t>؛ لأن صافي القيم الحالية له أكبر مقارنة </a:t>
            </a:r>
            <a:r>
              <a:rPr lang="ar-SA" sz="2400" b="1" dirty="0"/>
              <a:t>بالمشروع (س) .</a:t>
            </a:r>
          </a:p>
          <a:p>
            <a:pPr marL="0" indent="0" algn="just"/>
            <a:r>
              <a:rPr lang="ar-SA" sz="2400" b="1" dirty="0"/>
              <a:t>  و بصفة عامة ينبني قرار الاستثمار باستخدام صافي القيمة الحالية كمايلي:</a:t>
            </a:r>
          </a:p>
          <a:p>
            <a:pPr marL="269875" indent="0" algn="just">
              <a:buNone/>
            </a:pPr>
            <a:r>
              <a:rPr lang="ar-SA" sz="2400" b="1" dirty="0"/>
              <a:t>-  </a:t>
            </a:r>
            <a:r>
              <a:rPr lang="ar-SA" sz="2400" dirty="0"/>
              <a:t>يعتبر المشروع مقبولا إذا كان </a:t>
            </a:r>
            <a:r>
              <a:rPr lang="en-US" sz="2400" dirty="0"/>
              <a:t>NPV &gt;0</a:t>
            </a:r>
            <a:r>
              <a:rPr lang="ar-SA" sz="2400" dirty="0"/>
              <a:t> ، </a:t>
            </a:r>
            <a:r>
              <a:rPr lang="ar-SA" sz="2400" dirty="0" err="1"/>
              <a:t>و</a:t>
            </a:r>
            <a:r>
              <a:rPr lang="ar-SA" sz="2400" dirty="0"/>
              <a:t> مرفوضا إذا كان </a:t>
            </a:r>
            <a:r>
              <a:rPr lang="en-US" sz="2400" dirty="0"/>
              <a:t>NPV &lt;0</a:t>
            </a:r>
          </a:p>
          <a:p>
            <a:pPr marL="269875" indent="0" algn="just">
              <a:buNone/>
            </a:pPr>
            <a:r>
              <a:rPr lang="ar-SA" sz="2400" b="1" dirty="0"/>
              <a:t>-  إ</a:t>
            </a:r>
            <a:r>
              <a:rPr lang="ar-SA" sz="2400" dirty="0"/>
              <a:t>ذا كان المشروعين بديلين </a:t>
            </a:r>
            <a:r>
              <a:rPr lang="ar-SA" sz="2400" dirty="0" err="1"/>
              <a:t>و</a:t>
            </a:r>
            <a:r>
              <a:rPr lang="ar-SA" sz="2400" dirty="0"/>
              <a:t> لهما </a:t>
            </a:r>
            <a:r>
              <a:rPr lang="en-US" sz="2400" dirty="0"/>
              <a:t>NPV &gt;0</a:t>
            </a:r>
            <a:r>
              <a:rPr lang="ar-SA" sz="2400" dirty="0"/>
              <a:t> ، فإن القرار يكون للمشروع الأكبر من حيث صافي القيمة الحالية.</a:t>
            </a:r>
          </a:p>
          <a:p>
            <a:endParaRPr lang="ar-SA" b="1" dirty="0"/>
          </a:p>
        </p:txBody>
      </p:sp>
      <p:sp>
        <p:nvSpPr>
          <p:cNvPr id="2" name="عنصر نائب للتذييل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SA"/>
              <a:t>جامعة أم البواقي- كلية العلوم الاقتصادية  - قسم المحاسبة والعلوم  المالية – سنة 3 محاسبة - أ. د. عبدالجليل بوداح</a:t>
            </a:r>
          </a:p>
        </p:txBody>
      </p:sp>
      <p:sp>
        <p:nvSpPr>
          <p:cNvPr id="3" name="عنصر نائب لرقم الشريحة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6048D-71DC-43B6-93CE-25AB079A92A0}" type="slidenum">
              <a:rPr lang="ar-SA" smtClean="0"/>
              <a:pPr/>
              <a:t>11</a:t>
            </a:fld>
            <a:endParaRPr lang="ar-SA"/>
          </a:p>
        </p:txBody>
      </p:sp>
      <p:sp>
        <p:nvSpPr>
          <p:cNvPr id="6" name="عنصر نائب للتاريخ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E5F4E1-DDAA-4BCE-B6A0-F653E8491EA6}" type="datetime1">
              <a:rPr lang="en-GB" smtClean="0"/>
              <a:t>08/01/2025</a:t>
            </a:fld>
            <a:endParaRPr lang="ar-SA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ar-SA" b="1" dirty="0"/>
              <a:t>طريقة صافي القيمة الحالية </a:t>
            </a:r>
            <a:r>
              <a:rPr lang="en-US" sz="4000" b="1" dirty="0"/>
              <a:t>NPV</a:t>
            </a:r>
            <a:r>
              <a:rPr lang="ar-SA" sz="4000" b="1" dirty="0"/>
              <a:t> (تابع)</a:t>
            </a:r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ar-SA" sz="4100" b="1" dirty="0"/>
              <a:t>مثال آخر : </a:t>
            </a:r>
            <a:r>
              <a:rPr lang="ar-SA" sz="2400" b="1" dirty="0"/>
              <a:t>إذا توفرت المعطيات المبينة بالجدول أدناه،</a:t>
            </a:r>
          </a:p>
          <a:p>
            <a:pPr>
              <a:buNone/>
            </a:pPr>
            <a:endParaRPr lang="ar-SA" sz="2400" b="1" dirty="0"/>
          </a:p>
          <a:p>
            <a:endParaRPr lang="ar-SA" sz="2400" b="1" dirty="0"/>
          </a:p>
          <a:p>
            <a:endParaRPr lang="ar-SA" sz="2400" b="1" dirty="0"/>
          </a:p>
          <a:p>
            <a:endParaRPr lang="ar-SA" sz="2400" b="1" dirty="0"/>
          </a:p>
          <a:p>
            <a:endParaRPr lang="ar-SA" sz="2400" b="1" dirty="0"/>
          </a:p>
          <a:p>
            <a:endParaRPr lang="ar-SA" sz="2400" b="1" dirty="0"/>
          </a:p>
          <a:p>
            <a:endParaRPr lang="ar-SA" sz="2400" b="1" dirty="0"/>
          </a:p>
          <a:p>
            <a:endParaRPr lang="ar-SA" sz="2400" b="1" dirty="0"/>
          </a:p>
          <a:p>
            <a:endParaRPr lang="ar-SA" sz="2400" b="1" dirty="0"/>
          </a:p>
          <a:p>
            <a:endParaRPr lang="ar-SA" sz="2400" b="1" dirty="0"/>
          </a:p>
          <a:p>
            <a:endParaRPr lang="ar-SA" sz="2400" b="1" dirty="0"/>
          </a:p>
          <a:p>
            <a:endParaRPr lang="ar-SA" sz="2400" b="1" dirty="0"/>
          </a:p>
          <a:p>
            <a:r>
              <a:rPr lang="ar-SA" sz="2400" b="1" dirty="0"/>
              <a:t>المطلوب: ما هو المشروع الذي يجب على الشركة قبوله ؟</a:t>
            </a:r>
            <a:endParaRPr lang="ar-SA" sz="4100" b="1" dirty="0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SA"/>
              <a:t>جامعة أم البواقي- كلية العلوم الاقتصادية  - قسم المحاسبة والعلوم  المالية – سنة 3 محاسبة - أ. د. عبدالجليل بوداح</a:t>
            </a:r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6048D-71DC-43B6-93CE-25AB079A92A0}" type="slidenum">
              <a:rPr lang="ar-SA" smtClean="0"/>
              <a:pPr/>
              <a:t>12</a:t>
            </a:fld>
            <a:endParaRPr lang="ar-SA"/>
          </a:p>
        </p:txBody>
      </p:sp>
      <p:graphicFrame>
        <p:nvGraphicFramePr>
          <p:cNvPr id="6" name="جدول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48474452"/>
              </p:ext>
            </p:extLst>
          </p:nvPr>
        </p:nvGraphicFramePr>
        <p:xfrm>
          <a:off x="785785" y="2285992"/>
          <a:ext cx="7572429" cy="323596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195602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0031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91608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 rowSpan="2">
                  <a:txBody>
                    <a:bodyPr/>
                    <a:lstStyle/>
                    <a:p>
                      <a:pPr algn="ctr" rtl="1"/>
                      <a:endParaRPr lang="ar-SA" dirty="0"/>
                    </a:p>
                    <a:p>
                      <a:pPr algn="ctr" rtl="1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ar-SA" sz="2400" dirty="0"/>
                        <a:t>السنة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dirty="0"/>
                        <a:t>المشروع الأول (إحلال منتج</a:t>
                      </a:r>
                      <a:r>
                        <a:rPr lang="ar-SA" baseline="0" dirty="0"/>
                        <a:t> جديد</a:t>
                      </a:r>
                      <a:r>
                        <a:rPr lang="ar-SA" dirty="0"/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dirty="0"/>
                        <a:t>المشروع الثاني (توسيع خط الإنتاج)</a:t>
                      </a:r>
                    </a:p>
                    <a:p>
                      <a:pPr algn="ctr" rtl="1"/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b="1" dirty="0"/>
                        <a:t>التدفق النقدي السنوي (</a:t>
                      </a:r>
                      <a:r>
                        <a:rPr lang="ar-DZ" b="1" dirty="0"/>
                        <a:t>دج</a:t>
                      </a:r>
                      <a:r>
                        <a:rPr lang="ar-SA" b="1" dirty="0"/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b="1" dirty="0"/>
                        <a:t>التدفق النقدي السنوي (</a:t>
                      </a:r>
                      <a:r>
                        <a:rPr lang="ar-DZ" b="1" dirty="0"/>
                        <a:t>دج</a:t>
                      </a:r>
                      <a:r>
                        <a:rPr lang="ar-SA" b="1" dirty="0"/>
                        <a:t>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en-US" dirty="0"/>
                        <a:t>1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/>
                        <a:t>4200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/>
                        <a:t>6800</a:t>
                      </a:r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en-US" dirty="0"/>
                        <a:t>2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/>
                        <a:t>4200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/>
                        <a:t>6800</a:t>
                      </a:r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en-US" dirty="0"/>
                        <a:t>3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/>
                        <a:t>4200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/>
                        <a:t>6800</a:t>
                      </a:r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en-US" dirty="0"/>
                        <a:t>4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/>
                        <a:t>----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/>
                        <a:t>10500</a:t>
                      </a:r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dirty="0"/>
                        <a:t>تكلفة</a:t>
                      </a:r>
                      <a:r>
                        <a:rPr lang="ar-SA" baseline="0" dirty="0"/>
                        <a:t> الاستثمار 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/>
                        <a:t>10000</a:t>
                      </a:r>
                      <a:r>
                        <a:rPr lang="ar-SA" baseline="0" dirty="0"/>
                        <a:t> 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/>
                        <a:t>21500</a:t>
                      </a:r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dirty="0"/>
                        <a:t>معدل الخصم السائد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/>
                        <a:t>10</a:t>
                      </a:r>
                      <a:r>
                        <a:rPr lang="ar-SA" baseline="0" dirty="0"/>
                        <a:t> %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/>
                        <a:t>10</a:t>
                      </a:r>
                      <a:r>
                        <a:rPr lang="ar-SA" dirty="0"/>
                        <a:t> 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F35DF0-EDBA-4946-9721-8882D140C9DE}" type="datetime1">
              <a:rPr lang="en-GB" smtClean="0"/>
              <a:t>08/01/2025</a:t>
            </a:fld>
            <a:endParaRPr lang="ar-SA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ar-SA" b="1" dirty="0"/>
              <a:t>طريقة صافي القيمة الحالية </a:t>
            </a:r>
            <a:r>
              <a:rPr lang="en-US" sz="4000" b="1" dirty="0"/>
              <a:t>NPV</a:t>
            </a:r>
            <a:r>
              <a:rPr lang="ar-SA" sz="4000" b="1" dirty="0"/>
              <a:t> (تابع)</a:t>
            </a:r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ar-SA" sz="4100" b="1" dirty="0"/>
              <a:t>الحل </a:t>
            </a:r>
            <a:endParaRPr lang="ar-SA" sz="2400" b="1" dirty="0"/>
          </a:p>
          <a:p>
            <a:r>
              <a:rPr lang="ar-SA" sz="2400" b="1" u="sng" dirty="0"/>
              <a:t>صافي القيمة الحالية للمشروع الأول</a:t>
            </a:r>
          </a:p>
          <a:p>
            <a:pPr>
              <a:buNone/>
            </a:pPr>
            <a:endParaRPr lang="ar-SA" sz="4100" dirty="0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SA"/>
              <a:t>جامعة أم البواقي- كلية العلوم الاقتصادية  - قسم المحاسبة والعلوم  المالية – سنة 3 محاسبة - أ. د. عبدالجليل بوداح</a:t>
            </a:r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6048D-71DC-43B6-93CE-25AB079A92A0}" type="slidenum">
              <a:rPr lang="ar-SA" smtClean="0"/>
              <a:pPr/>
              <a:t>13</a:t>
            </a:fld>
            <a:endParaRPr lang="ar-SA"/>
          </a:p>
        </p:txBody>
      </p:sp>
      <p:graphicFrame>
        <p:nvGraphicFramePr>
          <p:cNvPr id="6" name="جدول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61258836"/>
              </p:ext>
            </p:extLst>
          </p:nvPr>
        </p:nvGraphicFramePr>
        <p:xfrm>
          <a:off x="500032" y="3000372"/>
          <a:ext cx="8072496" cy="259588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231578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139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52462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1812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dirty="0"/>
                        <a:t>السنة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dirty="0"/>
                        <a:t>التدفق النقدي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dirty="0"/>
                        <a:t>المعامل</a:t>
                      </a:r>
                      <a:r>
                        <a:rPr lang="ar-SA" baseline="0" dirty="0"/>
                        <a:t> لمعدل خصم </a:t>
                      </a:r>
                      <a:r>
                        <a:rPr lang="en-US" baseline="0" dirty="0"/>
                        <a:t>10</a:t>
                      </a:r>
                      <a:r>
                        <a:rPr lang="ar-SA" baseline="0" dirty="0"/>
                        <a:t> %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dirty="0"/>
                        <a:t>القيمة الحالية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en-US" dirty="0"/>
                        <a:t>1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/>
                        <a:t>4200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/>
                        <a:t>0.909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/>
                        <a:t>3818</a:t>
                      </a:r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en-US" dirty="0"/>
                        <a:t>2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/>
                        <a:t>4200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/>
                        <a:t>0.826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/>
                        <a:t>3469</a:t>
                      </a:r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en-US" dirty="0"/>
                        <a:t>3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/>
                        <a:t>4200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/>
                        <a:t>0.751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/>
                        <a:t>3154</a:t>
                      </a:r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dirty="0"/>
                        <a:t>مجموع القيمة الحالية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/>
                        <a:t>----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/>
                        <a:t>----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/>
                        <a:t>10441</a:t>
                      </a:r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dirty="0"/>
                        <a:t>القيمة الحالية لتكلفة الاستثمار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/>
                        <a:t>- 10000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/>
                        <a:t>1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>
                        <a:buFontTx/>
                        <a:buChar char="-"/>
                      </a:pPr>
                      <a:r>
                        <a:rPr lang="en-US" dirty="0"/>
                        <a:t>10000</a:t>
                      </a:r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b="1" dirty="0"/>
                        <a:t>صافي القيمة الحالية</a:t>
                      </a:r>
                      <a:r>
                        <a:rPr lang="en-US" b="1" dirty="0"/>
                        <a:t> (NPV)</a:t>
                      </a:r>
                      <a:endParaRPr lang="ar-SA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/>
                        <a:t>----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/>
                        <a:t>----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b="1" dirty="0"/>
                        <a:t>441</a:t>
                      </a:r>
                      <a:r>
                        <a:rPr lang="ar-SA" b="1" dirty="0"/>
                        <a:t> </a:t>
                      </a:r>
                      <a:r>
                        <a:rPr lang="ar-DZ" b="1" dirty="0"/>
                        <a:t>دج</a:t>
                      </a:r>
                      <a:endParaRPr lang="ar-SA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769484-66F4-411F-9AFE-E203ED988A4C}" type="datetime1">
              <a:rPr lang="en-GB" smtClean="0"/>
              <a:t>08/01/2025</a:t>
            </a:fld>
            <a:endParaRPr lang="ar-SA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ar-SA" b="1" dirty="0"/>
              <a:t>طريقة صافي القيمة الحالية </a:t>
            </a:r>
            <a:r>
              <a:rPr lang="en-US" sz="4000" b="1" dirty="0"/>
              <a:t>NPV</a:t>
            </a:r>
            <a:r>
              <a:rPr lang="ar-SA" sz="4000" b="1" dirty="0"/>
              <a:t> (تابع)</a:t>
            </a:r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158" y="1643050"/>
            <a:ext cx="8229600" cy="4757758"/>
          </a:xfrm>
        </p:spPr>
        <p:txBody>
          <a:bodyPr/>
          <a:lstStyle/>
          <a:p>
            <a:r>
              <a:rPr lang="ar-SA" sz="4100" b="1" dirty="0"/>
              <a:t>الحل : </a:t>
            </a:r>
            <a:r>
              <a:rPr lang="ar-SA" sz="2400" b="1" u="sng" dirty="0"/>
              <a:t>صافي القيمة الحالية للمشروع الثاني</a:t>
            </a:r>
          </a:p>
          <a:p>
            <a:endParaRPr lang="ar-SA" sz="2400" b="1" dirty="0"/>
          </a:p>
          <a:p>
            <a:endParaRPr lang="ar-SA" sz="2400" b="1" dirty="0"/>
          </a:p>
          <a:p>
            <a:endParaRPr lang="ar-SA" sz="2400" b="1" dirty="0"/>
          </a:p>
          <a:p>
            <a:endParaRPr lang="ar-SA" sz="2400" b="1" dirty="0"/>
          </a:p>
          <a:p>
            <a:endParaRPr lang="ar-SA" sz="2400" b="1" dirty="0"/>
          </a:p>
          <a:p>
            <a:endParaRPr lang="ar-SA" sz="2400" b="1" dirty="0"/>
          </a:p>
          <a:p>
            <a:endParaRPr lang="ar-SA" sz="2400" b="1" dirty="0"/>
          </a:p>
          <a:p>
            <a:endParaRPr lang="ar-SA" sz="2400" b="1" dirty="0"/>
          </a:p>
          <a:p>
            <a:r>
              <a:rPr lang="ar-SA" sz="2400" b="1" dirty="0">
                <a:solidFill>
                  <a:srgbClr val="FF0000"/>
                </a:solidFill>
              </a:rPr>
              <a:t>المشروع الأكثر قبولا هو المشروع الثاني لأن صافي القيمة الحالية له أكبر.</a:t>
            </a:r>
          </a:p>
          <a:p>
            <a:endParaRPr lang="ar-SA" sz="2400" b="1" dirty="0"/>
          </a:p>
          <a:p>
            <a:endParaRPr lang="ar-SA" sz="2400" b="1" dirty="0"/>
          </a:p>
          <a:p>
            <a:endParaRPr lang="ar-SA" sz="2400" b="1" dirty="0"/>
          </a:p>
          <a:p>
            <a:endParaRPr lang="ar-SA" sz="2400" b="1" dirty="0"/>
          </a:p>
          <a:p>
            <a:endParaRPr lang="ar-SA" sz="2400" b="1" dirty="0"/>
          </a:p>
          <a:p>
            <a:endParaRPr lang="ar-SA" sz="2400" b="1" dirty="0"/>
          </a:p>
          <a:p>
            <a:endParaRPr lang="ar-SA" sz="2400" b="1" dirty="0"/>
          </a:p>
          <a:p>
            <a:endParaRPr lang="ar-SA" sz="2400" b="1" dirty="0"/>
          </a:p>
          <a:p>
            <a:pPr fontAlgn="t"/>
            <a:endParaRPr lang="ar-SA" b="1" dirty="0"/>
          </a:p>
          <a:p>
            <a:pPr fontAlgn="t"/>
            <a:endParaRPr lang="ar-SA" b="1" dirty="0"/>
          </a:p>
          <a:p>
            <a:pPr fontAlgn="t"/>
            <a:endParaRPr lang="ar-SA" b="1" dirty="0"/>
          </a:p>
          <a:p>
            <a:pPr fontAlgn="t"/>
            <a:endParaRPr lang="ar-SA" b="1" dirty="0"/>
          </a:p>
          <a:p>
            <a:pPr fontAlgn="t"/>
            <a:endParaRPr lang="ar-SA" dirty="0"/>
          </a:p>
          <a:p>
            <a:pPr fontAlgn="t"/>
            <a:endParaRPr lang="ar-SA" dirty="0"/>
          </a:p>
          <a:p>
            <a:pPr fontAlgn="t"/>
            <a:endParaRPr lang="ar-SA" dirty="0"/>
          </a:p>
          <a:p>
            <a:pPr fontAlgn="t"/>
            <a:endParaRPr lang="ar-SA" dirty="0"/>
          </a:p>
          <a:p>
            <a:pPr fontAlgn="t"/>
            <a:endParaRPr lang="ar-SA" dirty="0"/>
          </a:p>
          <a:p>
            <a:pPr fontAlgn="t"/>
            <a:endParaRPr lang="ar-SA" dirty="0"/>
          </a:p>
          <a:p>
            <a:pPr fontAlgn="t"/>
            <a:endParaRPr lang="ar-SA" dirty="0"/>
          </a:p>
          <a:p>
            <a:pPr fontAlgn="t"/>
            <a:endParaRPr lang="ar-SA" dirty="0"/>
          </a:p>
          <a:p>
            <a:pPr fontAlgn="t"/>
            <a:endParaRPr lang="ar-SA" dirty="0"/>
          </a:p>
          <a:p>
            <a:pPr fontAlgn="t"/>
            <a:endParaRPr lang="ar-SA" dirty="0"/>
          </a:p>
          <a:p>
            <a:pPr fontAlgn="t"/>
            <a:endParaRPr lang="ar-SA" dirty="0"/>
          </a:p>
          <a:p>
            <a:pPr fontAlgn="t"/>
            <a:endParaRPr lang="ar-SA" dirty="0"/>
          </a:p>
          <a:p>
            <a:pPr fontAlgn="t"/>
            <a:endParaRPr lang="ar-SA" dirty="0"/>
          </a:p>
          <a:p>
            <a:pPr fontAlgn="t"/>
            <a:endParaRPr lang="ar-SA" dirty="0"/>
          </a:p>
          <a:p>
            <a:pPr fontAlgn="t"/>
            <a:endParaRPr lang="ar-SA" dirty="0"/>
          </a:p>
          <a:p>
            <a:pPr fontAlgn="t"/>
            <a:endParaRPr lang="ar-SA" dirty="0"/>
          </a:p>
          <a:p>
            <a:pPr fontAlgn="t"/>
            <a:endParaRPr lang="ar-SA" dirty="0"/>
          </a:p>
          <a:p>
            <a:pPr fontAlgn="t"/>
            <a:endParaRPr lang="ar-SA" dirty="0"/>
          </a:p>
          <a:p>
            <a:pPr fontAlgn="t"/>
            <a:endParaRPr lang="ar-SA" dirty="0"/>
          </a:p>
          <a:p>
            <a:pPr fontAlgn="t"/>
            <a:endParaRPr lang="ar-SA" dirty="0"/>
          </a:p>
          <a:p>
            <a:pPr fontAlgn="t"/>
            <a:endParaRPr lang="ar-SA" dirty="0"/>
          </a:p>
          <a:p>
            <a:pPr fontAlgn="t"/>
            <a:endParaRPr lang="ar-SA" dirty="0"/>
          </a:p>
          <a:p>
            <a:pPr fontAlgn="t"/>
            <a:endParaRPr lang="ar-SA" dirty="0"/>
          </a:p>
          <a:p>
            <a:pPr fontAlgn="t"/>
            <a:endParaRPr lang="ar-SA" dirty="0"/>
          </a:p>
          <a:p>
            <a:endParaRPr lang="ar-SA" dirty="0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SA"/>
              <a:t>جامعة أم البواقي- كلية العلوم الاقتصادية  - قسم المحاسبة والعلوم  المالية – سنة 3 محاسبة - أ. د. عبدالجليل بوداح</a:t>
            </a:r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6048D-71DC-43B6-93CE-25AB079A92A0}" type="slidenum">
              <a:rPr lang="ar-SA" smtClean="0"/>
              <a:pPr/>
              <a:t>14</a:t>
            </a:fld>
            <a:endParaRPr lang="ar-SA"/>
          </a:p>
        </p:txBody>
      </p:sp>
      <p:graphicFrame>
        <p:nvGraphicFramePr>
          <p:cNvPr id="6" name="جدول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84167606"/>
              </p:ext>
            </p:extLst>
          </p:nvPr>
        </p:nvGraphicFramePr>
        <p:xfrm>
          <a:off x="428596" y="2428868"/>
          <a:ext cx="7931122" cy="320040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24797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6233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4945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3959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34738">
                <a:tc>
                  <a:txBody>
                    <a:bodyPr/>
                    <a:lstStyle/>
                    <a:p>
                      <a:pPr algn="ctr" rtl="1"/>
                      <a:r>
                        <a:rPr lang="ar-SA" dirty="0"/>
                        <a:t>السنة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dirty="0"/>
                        <a:t>التدفق النقدي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dirty="0"/>
                        <a:t>المعامل</a:t>
                      </a:r>
                      <a:r>
                        <a:rPr lang="ar-SA" baseline="0" dirty="0"/>
                        <a:t> لمعدل خصم </a:t>
                      </a:r>
                      <a:r>
                        <a:rPr lang="en-US" baseline="0" dirty="0"/>
                        <a:t>10</a:t>
                      </a:r>
                      <a:r>
                        <a:rPr lang="ar-SA" baseline="0" dirty="0"/>
                        <a:t> %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dirty="0"/>
                        <a:t>القيمة الحالية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4738">
                <a:tc>
                  <a:txBody>
                    <a:bodyPr/>
                    <a:lstStyle/>
                    <a:p>
                      <a:pPr algn="ctr" rtl="1"/>
                      <a:r>
                        <a:rPr lang="en-US" dirty="0"/>
                        <a:t>1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/>
                        <a:t>6800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/>
                        <a:t>0.909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/>
                        <a:t>6181</a:t>
                      </a:r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4738">
                <a:tc>
                  <a:txBody>
                    <a:bodyPr/>
                    <a:lstStyle/>
                    <a:p>
                      <a:pPr algn="ctr" rtl="1"/>
                      <a:r>
                        <a:rPr lang="en-US" dirty="0"/>
                        <a:t>2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/>
                        <a:t>6800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/>
                        <a:t>0.826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/>
                        <a:t>5617</a:t>
                      </a:r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34738">
                <a:tc>
                  <a:txBody>
                    <a:bodyPr/>
                    <a:lstStyle/>
                    <a:p>
                      <a:pPr algn="ctr" rtl="1"/>
                      <a:r>
                        <a:rPr lang="en-US" dirty="0"/>
                        <a:t>3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/>
                        <a:t>6800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/>
                        <a:t>0.751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/>
                        <a:t>5107</a:t>
                      </a:r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34738">
                <a:tc>
                  <a:txBody>
                    <a:bodyPr/>
                    <a:lstStyle/>
                    <a:p>
                      <a:pPr algn="ctr" rtl="1"/>
                      <a:r>
                        <a:rPr lang="en-US" dirty="0"/>
                        <a:t>4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/>
                        <a:t>10500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/>
                        <a:t>0.683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/>
                        <a:t>7171</a:t>
                      </a:r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34738">
                <a:tc>
                  <a:txBody>
                    <a:bodyPr/>
                    <a:lstStyle/>
                    <a:p>
                      <a:pPr algn="ctr" rtl="1"/>
                      <a:r>
                        <a:rPr lang="ar-SA" dirty="0"/>
                        <a:t>مجموع القيمة الحالية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/>
                        <a:t>----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/>
                        <a:t>----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/>
                        <a:t>24076</a:t>
                      </a:r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34738">
                <a:tc>
                  <a:txBody>
                    <a:bodyPr/>
                    <a:lstStyle/>
                    <a:p>
                      <a:pPr algn="ctr" rtl="1"/>
                      <a:r>
                        <a:rPr lang="ar-SA" dirty="0"/>
                        <a:t>القيمة الحالية لتكلفة الاستثمار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/>
                        <a:t>- 21500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/>
                        <a:t>1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>
                        <a:buFontTx/>
                        <a:buNone/>
                      </a:pPr>
                      <a:r>
                        <a:rPr lang="en-US" dirty="0"/>
                        <a:t>-</a:t>
                      </a:r>
                      <a:r>
                        <a:rPr lang="en-US" baseline="0" dirty="0"/>
                        <a:t> 21500</a:t>
                      </a:r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97200"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b="1" dirty="0"/>
                        <a:t>صافي القيمة الحالية</a:t>
                      </a:r>
                      <a:r>
                        <a:rPr lang="en-US" b="1" dirty="0"/>
                        <a:t>(NPV) </a:t>
                      </a:r>
                      <a:endParaRPr lang="ar-SA" b="1" dirty="0"/>
                    </a:p>
                    <a:p>
                      <a:pPr algn="ctr" rtl="1"/>
                      <a:endParaRPr lang="ar-SA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/>
                        <a:t>----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/>
                        <a:t>----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b="1" dirty="0"/>
                        <a:t>2576</a:t>
                      </a:r>
                      <a:r>
                        <a:rPr lang="ar-SA" b="1" dirty="0"/>
                        <a:t> </a:t>
                      </a:r>
                      <a:r>
                        <a:rPr lang="ar-DZ" b="1" dirty="0"/>
                        <a:t>دج</a:t>
                      </a:r>
                      <a:endParaRPr lang="ar-SA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1EFC92-51B3-4C77-A8C6-88C74900D99C}" type="datetime1">
              <a:rPr lang="en-GB" smtClean="0"/>
              <a:t>08/01/2025</a:t>
            </a:fld>
            <a:endParaRPr lang="ar-SA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ar-SA" b="1" dirty="0"/>
              <a:t>طريقة صافي القيمة الحالية </a:t>
            </a:r>
            <a:r>
              <a:rPr lang="en-US" sz="4000" b="1" dirty="0"/>
              <a:t>NPV</a:t>
            </a:r>
            <a:r>
              <a:rPr lang="ar-SA" sz="4000" b="1" dirty="0"/>
              <a:t> (تابع)</a:t>
            </a:r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28596" y="1643050"/>
            <a:ext cx="8229600" cy="4429156"/>
          </a:xfrm>
        </p:spPr>
        <p:txBody>
          <a:bodyPr>
            <a:normAutofit fontScale="92500" lnSpcReduction="20000"/>
          </a:bodyPr>
          <a:lstStyle/>
          <a:p>
            <a:r>
              <a:rPr lang="ar-SA" sz="4100" b="1" dirty="0"/>
              <a:t>مثال : </a:t>
            </a:r>
            <a:r>
              <a:rPr lang="ar-SA" sz="2400" b="1" dirty="0"/>
              <a:t>بافتراض المعطيات الموضحة بالجدول أدناه، </a:t>
            </a:r>
          </a:p>
          <a:p>
            <a:endParaRPr lang="ar-SA" sz="2400" b="1" dirty="0"/>
          </a:p>
          <a:p>
            <a:endParaRPr lang="ar-SA" sz="2400" b="1" dirty="0"/>
          </a:p>
          <a:p>
            <a:endParaRPr lang="ar-SA" sz="2400" b="1" dirty="0"/>
          </a:p>
          <a:p>
            <a:endParaRPr lang="ar-SA" sz="2400" b="1" dirty="0"/>
          </a:p>
          <a:p>
            <a:endParaRPr lang="ar-SA" sz="2400" b="1" dirty="0"/>
          </a:p>
          <a:p>
            <a:endParaRPr lang="ar-SA" sz="2400" b="1" dirty="0"/>
          </a:p>
          <a:p>
            <a:endParaRPr lang="ar-SA" sz="2400" b="1" dirty="0"/>
          </a:p>
          <a:p>
            <a:endParaRPr lang="ar-SA" sz="2400" b="1" dirty="0"/>
          </a:p>
          <a:p>
            <a:endParaRPr lang="ar-SA" sz="2400" b="1" dirty="0"/>
          </a:p>
          <a:p>
            <a:endParaRPr lang="ar-SA" sz="2400" b="1" dirty="0"/>
          </a:p>
          <a:p>
            <a:r>
              <a:rPr lang="ar-SA" sz="2400" b="1" dirty="0"/>
              <a:t>المطلوب:حساب </a:t>
            </a:r>
            <a:r>
              <a:rPr lang="en-US" sz="2400" b="1" dirty="0"/>
              <a:t>NPV</a:t>
            </a:r>
            <a:r>
              <a:rPr lang="ar-SA" sz="2400" b="1" dirty="0"/>
              <a:t> عند معدلات الخصم </a:t>
            </a:r>
            <a:r>
              <a:rPr lang="en-US" sz="2400" b="1" dirty="0"/>
              <a:t>12</a:t>
            </a:r>
            <a:r>
              <a:rPr lang="ar-SA" sz="2400" b="1" dirty="0"/>
              <a:t> %، </a:t>
            </a:r>
            <a:r>
              <a:rPr lang="en-US" sz="2400" b="1" dirty="0"/>
              <a:t>14 </a:t>
            </a:r>
            <a:r>
              <a:rPr lang="ar-SA" sz="2400" b="1" dirty="0"/>
              <a:t> % ، </a:t>
            </a:r>
            <a:r>
              <a:rPr lang="ar-SA" sz="2400" b="1" dirty="0" err="1"/>
              <a:t>و</a:t>
            </a:r>
            <a:r>
              <a:rPr lang="ar-SA" sz="2400" b="1" dirty="0"/>
              <a:t> </a:t>
            </a:r>
            <a:r>
              <a:rPr lang="en-US" sz="2400" b="1" dirty="0"/>
              <a:t>15</a:t>
            </a:r>
            <a:r>
              <a:rPr lang="ar-SA" sz="2400" b="1" dirty="0"/>
              <a:t> %.</a:t>
            </a:r>
            <a:endParaRPr lang="ar-SA" sz="4100" b="1" dirty="0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SA"/>
              <a:t>جامعة أم البواقي- كلية العلوم الاقتصادية  - قسم المحاسبة والعلوم  المالية – سنة 3 محاسبة - أ. د. عبدالجليل بوداح</a:t>
            </a:r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6048D-71DC-43B6-93CE-25AB079A92A0}" type="slidenum">
              <a:rPr lang="ar-SA" smtClean="0"/>
              <a:pPr/>
              <a:t>15</a:t>
            </a:fld>
            <a:endParaRPr lang="ar-SA"/>
          </a:p>
        </p:txBody>
      </p:sp>
      <p:graphicFrame>
        <p:nvGraphicFramePr>
          <p:cNvPr id="6" name="جدول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51543330"/>
              </p:ext>
            </p:extLst>
          </p:nvPr>
        </p:nvGraphicFramePr>
        <p:xfrm>
          <a:off x="1000100" y="2143116"/>
          <a:ext cx="6786610" cy="3399986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339330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39330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97125">
                <a:tc gridSpan="2">
                  <a:txBody>
                    <a:bodyPr/>
                    <a:lstStyle/>
                    <a:p>
                      <a:pPr algn="ctr" rtl="1"/>
                      <a:r>
                        <a:rPr lang="ar-SA" sz="2800" dirty="0"/>
                        <a:t>التدفقات النقدية السنوية ل</a:t>
                      </a:r>
                      <a:r>
                        <a:rPr lang="ar-DZ" sz="2800" dirty="0"/>
                        <a:t>ل</a:t>
                      </a:r>
                      <a:r>
                        <a:rPr lang="ar-SA" sz="2800" dirty="0"/>
                        <a:t>مشروع </a:t>
                      </a:r>
                      <a:r>
                        <a:rPr lang="ar-DZ" sz="2800" dirty="0"/>
                        <a:t>س</a:t>
                      </a:r>
                      <a:endParaRPr lang="ar-SA" sz="28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38640">
                <a:tc>
                  <a:txBody>
                    <a:bodyPr/>
                    <a:lstStyle/>
                    <a:p>
                      <a:pPr algn="ctr" rtl="1"/>
                      <a:r>
                        <a:rPr lang="ar-SA" sz="2400" b="1" dirty="0"/>
                        <a:t>السنة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2400" b="1" dirty="0"/>
                        <a:t>التدفقات النقدية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38640">
                <a:tc>
                  <a:txBody>
                    <a:bodyPr/>
                    <a:lstStyle/>
                    <a:p>
                      <a:pPr algn="ctr" rtl="1"/>
                      <a:r>
                        <a:rPr lang="en-US" sz="2400" b="0" dirty="0"/>
                        <a:t>0</a:t>
                      </a:r>
                      <a:endParaRPr lang="ar-SA" sz="2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400" b="0" dirty="0"/>
                        <a:t>- 150000</a:t>
                      </a:r>
                      <a:endParaRPr lang="ar-SA" sz="24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38640">
                <a:tc>
                  <a:txBody>
                    <a:bodyPr/>
                    <a:lstStyle/>
                    <a:p>
                      <a:pPr algn="ctr" rtl="1"/>
                      <a:r>
                        <a:rPr lang="en-US" sz="2400" b="0" dirty="0"/>
                        <a:t>1</a:t>
                      </a:r>
                      <a:endParaRPr lang="ar-SA" sz="2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400" b="0" dirty="0"/>
                        <a:t>30000</a:t>
                      </a:r>
                      <a:endParaRPr lang="ar-SA" sz="24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38640">
                <a:tc>
                  <a:txBody>
                    <a:bodyPr/>
                    <a:lstStyle/>
                    <a:p>
                      <a:pPr algn="ctr" rtl="1"/>
                      <a:r>
                        <a:rPr lang="en-US" sz="2400" b="0" dirty="0"/>
                        <a:t>2</a:t>
                      </a:r>
                      <a:endParaRPr lang="ar-SA" sz="2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400" b="0" dirty="0"/>
                        <a:t>50000</a:t>
                      </a:r>
                      <a:endParaRPr lang="ar-SA" sz="24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95826">
                <a:tc>
                  <a:txBody>
                    <a:bodyPr/>
                    <a:lstStyle/>
                    <a:p>
                      <a:pPr algn="ctr" rtl="1"/>
                      <a:r>
                        <a:rPr lang="en-US" sz="2400" b="0" dirty="0"/>
                        <a:t>3</a:t>
                      </a:r>
                      <a:endParaRPr lang="ar-SA" sz="2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400" b="0" dirty="0"/>
                        <a:t>60000</a:t>
                      </a:r>
                      <a:endParaRPr lang="ar-SA" sz="24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38640">
                <a:tc>
                  <a:txBody>
                    <a:bodyPr/>
                    <a:lstStyle/>
                    <a:p>
                      <a:pPr algn="ctr" rtl="1"/>
                      <a:r>
                        <a:rPr lang="en-US" sz="2400" b="0" dirty="0"/>
                        <a:t>4</a:t>
                      </a:r>
                      <a:endParaRPr lang="ar-SA" sz="2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400" b="0" dirty="0"/>
                        <a:t>75000</a:t>
                      </a:r>
                      <a:endParaRPr lang="ar-SA" sz="24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7BE857-C490-4BBB-B4DC-2254CD3F251F}" type="datetime1">
              <a:rPr lang="en-GB" smtClean="0"/>
              <a:t>08/01/2025</a:t>
            </a:fld>
            <a:endParaRPr lang="ar-SA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ar-SA" b="1" dirty="0"/>
              <a:t>طريقة صافي القيمة الحالية </a:t>
            </a:r>
            <a:r>
              <a:rPr lang="en-US" sz="4000" b="1" dirty="0"/>
              <a:t>NPV</a:t>
            </a:r>
            <a:r>
              <a:rPr lang="ar-SA" sz="4000" b="1" dirty="0"/>
              <a:t> (تابع)</a:t>
            </a:r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ar-SA" sz="4100" b="1" dirty="0"/>
              <a:t>الحل : </a:t>
            </a:r>
          </a:p>
          <a:p>
            <a:endParaRPr lang="ar-SA" sz="4100" dirty="0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SA"/>
              <a:t>جامعة أم البواقي- كلية العلوم الاقتصادية  - قسم المحاسبة والعلوم  المالية – سنة 3 محاسبة - أ. د. عبدالجليل بوداح</a:t>
            </a:r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6048D-71DC-43B6-93CE-25AB079A92A0}" type="slidenum">
              <a:rPr lang="ar-SA" smtClean="0"/>
              <a:pPr/>
              <a:t>16</a:t>
            </a:fld>
            <a:endParaRPr lang="ar-SA"/>
          </a:p>
        </p:txBody>
      </p:sp>
      <p:graphicFrame>
        <p:nvGraphicFramePr>
          <p:cNvPr id="6" name="جدول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13942689"/>
              </p:ext>
            </p:extLst>
          </p:nvPr>
        </p:nvGraphicFramePr>
        <p:xfrm>
          <a:off x="285716" y="2357430"/>
          <a:ext cx="8429688" cy="3715248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67695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3853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8398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1699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5399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15181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082178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025244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446488">
                <a:tc gridSpan="8"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2400" dirty="0"/>
                        <a:t>صافي القيمة</a:t>
                      </a:r>
                      <a:r>
                        <a:rPr lang="ar-SA" sz="2400" baseline="0" dirty="0"/>
                        <a:t> الحالية </a:t>
                      </a:r>
                      <a:r>
                        <a:rPr lang="ar-DZ" sz="2400" baseline="0" dirty="0"/>
                        <a:t>ل</a:t>
                      </a:r>
                      <a:r>
                        <a:rPr lang="ar-SA" sz="2400" baseline="0" dirty="0"/>
                        <a:t>لمشروع</a:t>
                      </a:r>
                      <a:r>
                        <a:rPr lang="ar-DZ" sz="2400" baseline="0" dirty="0"/>
                        <a:t> س</a:t>
                      </a:r>
                      <a:endParaRPr lang="ar-SA" sz="2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46488">
                <a:tc>
                  <a:txBody>
                    <a:bodyPr/>
                    <a:lstStyle/>
                    <a:p>
                      <a:pPr algn="ctr" rtl="1"/>
                      <a:r>
                        <a:rPr lang="ar-SA" b="1" dirty="0"/>
                        <a:t>السنة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b="1" dirty="0"/>
                        <a:t>ت نقدي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/>
                        <a:t>المعامل لمعدل خصم </a:t>
                      </a:r>
                      <a:r>
                        <a:rPr lang="en-US" sz="1600" b="1" dirty="0"/>
                        <a:t>12</a:t>
                      </a:r>
                      <a:r>
                        <a:rPr lang="ar-SA" sz="1600" b="1" baseline="0" dirty="0"/>
                        <a:t> %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b="1" dirty="0"/>
                        <a:t>PV</a:t>
                      </a:r>
                      <a:endParaRPr lang="ar-SA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/>
                        <a:t>المعامل لمعدل خصم </a:t>
                      </a:r>
                      <a:r>
                        <a:rPr lang="en-US" sz="1600" b="1" dirty="0"/>
                        <a:t>14</a:t>
                      </a:r>
                      <a:r>
                        <a:rPr lang="ar-SA" sz="1600" b="1" baseline="0" dirty="0"/>
                        <a:t> %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b="1" dirty="0"/>
                        <a:t>PV</a:t>
                      </a:r>
                      <a:endParaRPr lang="ar-SA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/>
                        <a:t>المعامل لمعدل </a:t>
                      </a:r>
                      <a:r>
                        <a:rPr lang="ar-SA" sz="1600" b="1"/>
                        <a:t>خصم </a:t>
                      </a:r>
                      <a:r>
                        <a:rPr lang="en-US" sz="1600" b="1"/>
                        <a:t>15</a:t>
                      </a:r>
                      <a:r>
                        <a:rPr lang="ar-SA" sz="1600" b="1" baseline="0"/>
                        <a:t> %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b="1" dirty="0"/>
                        <a:t>PV</a:t>
                      </a:r>
                      <a:endParaRPr lang="ar-SA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46488">
                <a:tc>
                  <a:txBody>
                    <a:bodyPr/>
                    <a:lstStyle/>
                    <a:p>
                      <a:pPr algn="ctr" rtl="1"/>
                      <a:r>
                        <a:rPr lang="en-US" dirty="0"/>
                        <a:t>0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/>
                        <a:t>- 150000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/>
                        <a:t>1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/>
                        <a:t>- 150000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/>
                        <a:t>1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/>
                        <a:t>- 150000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/>
                        <a:t>1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- 150000</a:t>
                      </a:r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46488">
                <a:tc>
                  <a:txBody>
                    <a:bodyPr/>
                    <a:lstStyle/>
                    <a:p>
                      <a:pPr algn="ctr" rtl="1"/>
                      <a:r>
                        <a:rPr lang="en-US" dirty="0"/>
                        <a:t>1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/>
                        <a:t>30000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/>
                        <a:t>0.893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/>
                        <a:t>26790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/>
                        <a:t>0.877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/>
                        <a:t>26310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/>
                        <a:t>0.87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/>
                        <a:t>26100</a:t>
                      </a:r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46488">
                <a:tc>
                  <a:txBody>
                    <a:bodyPr/>
                    <a:lstStyle/>
                    <a:p>
                      <a:pPr algn="ctr" rtl="1"/>
                      <a:r>
                        <a:rPr lang="en-US" dirty="0"/>
                        <a:t>2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/>
                        <a:t>50000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/>
                        <a:t>0.797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/>
                        <a:t>39850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/>
                        <a:t>0.770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/>
                        <a:t>38500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/>
                        <a:t>0.756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/>
                        <a:t>37800</a:t>
                      </a:r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46488">
                <a:tc>
                  <a:txBody>
                    <a:bodyPr/>
                    <a:lstStyle/>
                    <a:p>
                      <a:pPr algn="ctr" rtl="1"/>
                      <a:r>
                        <a:rPr lang="en-US" dirty="0"/>
                        <a:t>3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/>
                        <a:t>60000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/>
                        <a:t>0.712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/>
                        <a:t>42720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/>
                        <a:t>0.675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/>
                        <a:t>33750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/>
                        <a:t>0.658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/>
                        <a:t>39480</a:t>
                      </a:r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46488">
                <a:tc>
                  <a:txBody>
                    <a:bodyPr/>
                    <a:lstStyle/>
                    <a:p>
                      <a:pPr algn="ctr" rtl="1"/>
                      <a:r>
                        <a:rPr lang="en-US"/>
                        <a:t>4</a:t>
                      </a:r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/>
                        <a:t>75000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/>
                        <a:t>0.636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/>
                        <a:t>47700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/>
                        <a:t>0.592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/>
                        <a:t>44400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/>
                        <a:t>0.572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/>
                        <a:t>42900</a:t>
                      </a:r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46488">
                <a:tc>
                  <a:txBody>
                    <a:bodyPr/>
                    <a:lstStyle/>
                    <a:p>
                      <a:pPr algn="ctr" rtl="1"/>
                      <a:r>
                        <a:rPr lang="en-US" b="1" dirty="0"/>
                        <a:t>NPV</a:t>
                      </a:r>
                      <a:endParaRPr lang="ar-SA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b="1" dirty="0"/>
                        <a:t>7060</a:t>
                      </a:r>
                      <a:endParaRPr lang="ar-SA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b="1" dirty="0"/>
                        <a:t>-7040</a:t>
                      </a:r>
                      <a:endParaRPr lang="ar-SA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b="1" dirty="0"/>
                        <a:t>- 3720</a:t>
                      </a:r>
                      <a:endParaRPr lang="ar-SA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5B5706-0376-468A-B5DB-922D20223A07}" type="datetime1">
              <a:rPr lang="en-GB" smtClean="0"/>
              <a:t>08/01/2025</a:t>
            </a:fld>
            <a:endParaRPr lang="ar-SA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prstGeom prst="cub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ar-SA" b="1" dirty="0"/>
              <a:t>طريقة فترة الاسترداد المخصومة </a:t>
            </a:r>
            <a:r>
              <a:rPr lang="en-US" sz="4000" b="1" dirty="0"/>
              <a:t>DPP</a:t>
            </a:r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prstGeom prst="cube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>
            <a:normAutofit fontScale="92500" lnSpcReduction="10000"/>
          </a:bodyPr>
          <a:lstStyle/>
          <a:p>
            <a:pPr algn="just">
              <a:buNone/>
            </a:pPr>
            <a:endParaRPr lang="ar-SA" sz="2400" dirty="0"/>
          </a:p>
          <a:p>
            <a:pPr algn="just"/>
            <a:r>
              <a:rPr lang="ar-SA" sz="2800" b="1" dirty="0"/>
              <a:t>يقصد بفترة الاسترداد المخصومة الفترة الزمنية اللازمة لاسترداد رأس مال المشروع المقترح، أي عندما تتساوى القيمة الحالية للتدفقات النقدية الواردة (الداخلة) بالقيمة الحالية للتدفقات النقدية الصادرة (الخارجة).</a:t>
            </a:r>
          </a:p>
          <a:p>
            <a:pPr algn="just"/>
            <a:endParaRPr lang="ar-SA" sz="2800" b="1" dirty="0"/>
          </a:p>
          <a:p>
            <a:pPr algn="just"/>
            <a:r>
              <a:rPr lang="ar-SA" sz="2800" b="1" dirty="0"/>
              <a:t>وتستمد فكرة الاسترداد المخصومة حول تفضيل المشروع الاستثماري الذي يسترد أمواله المبدئية في فترة زمنية أقصر.</a:t>
            </a:r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SA"/>
              <a:t>جامعة أم البواقي- كلية العلوم الاقتصادية  - قسم المحاسبة والعلوم  المالية – سنة 3 محاسبة - أ. د. عبدالجليل بوداح</a:t>
            </a:r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6048D-71DC-43B6-93CE-25AB079A92A0}" type="slidenum">
              <a:rPr lang="ar-SA" smtClean="0"/>
              <a:pPr/>
              <a:t>17</a:t>
            </a:fld>
            <a:endParaRPr lang="ar-SA"/>
          </a:p>
        </p:txBody>
      </p:sp>
      <p:sp>
        <p:nvSpPr>
          <p:cNvPr id="6" name="عنصر نائب للتاريخ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C90587-2F94-42BE-BB6B-C526EF387E90}" type="datetime1">
              <a:rPr lang="en-GB" smtClean="0"/>
              <a:t>08/01/2025</a:t>
            </a:fld>
            <a:endParaRPr lang="ar-SA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ar-SA" b="1" dirty="0"/>
              <a:t>طريقة فترة الاسترداد المخصومة </a:t>
            </a:r>
            <a:r>
              <a:rPr lang="ar-SA" sz="4000" b="1" dirty="0"/>
              <a:t>(تابع)</a:t>
            </a:r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ar-SA" sz="4000" b="1" dirty="0"/>
              <a:t>مثال: </a:t>
            </a:r>
            <a:r>
              <a:rPr lang="ar-SA" sz="2400" dirty="0"/>
              <a:t>بافتراض المعطيات للتدفقات النقدية الموضحة بالجدول أدناه،</a:t>
            </a:r>
          </a:p>
          <a:p>
            <a:pPr indent="0" algn="just">
              <a:lnSpc>
                <a:spcPts val="3000"/>
              </a:lnSpc>
              <a:spcBef>
                <a:spcPts val="0"/>
              </a:spcBef>
            </a:pPr>
            <a:endParaRPr lang="ar-SA" sz="2800" b="1" dirty="0"/>
          </a:p>
          <a:p>
            <a:pPr indent="0" algn="just">
              <a:lnSpc>
                <a:spcPts val="3000"/>
              </a:lnSpc>
              <a:spcBef>
                <a:spcPts val="0"/>
              </a:spcBef>
            </a:pPr>
            <a:endParaRPr lang="ar-SA" sz="2800" b="1" dirty="0"/>
          </a:p>
          <a:p>
            <a:pPr indent="0" algn="just">
              <a:lnSpc>
                <a:spcPts val="3000"/>
              </a:lnSpc>
              <a:spcBef>
                <a:spcPts val="0"/>
              </a:spcBef>
            </a:pPr>
            <a:endParaRPr lang="ar-SA" sz="2800" b="1" dirty="0"/>
          </a:p>
          <a:p>
            <a:pPr indent="0" algn="just">
              <a:lnSpc>
                <a:spcPts val="3000"/>
              </a:lnSpc>
              <a:spcBef>
                <a:spcPts val="0"/>
              </a:spcBef>
            </a:pPr>
            <a:endParaRPr lang="ar-SA" sz="2800" b="1" dirty="0"/>
          </a:p>
          <a:p>
            <a:pPr indent="0" algn="just">
              <a:lnSpc>
                <a:spcPts val="3000"/>
              </a:lnSpc>
              <a:spcBef>
                <a:spcPts val="0"/>
              </a:spcBef>
            </a:pPr>
            <a:endParaRPr lang="ar-SA" sz="2800" b="1" dirty="0"/>
          </a:p>
          <a:p>
            <a:pPr indent="0" algn="just">
              <a:lnSpc>
                <a:spcPts val="3000"/>
              </a:lnSpc>
              <a:spcBef>
                <a:spcPts val="0"/>
              </a:spcBef>
            </a:pPr>
            <a:endParaRPr lang="ar-SA" sz="2800" b="1" dirty="0"/>
          </a:p>
          <a:p>
            <a:pPr indent="0" algn="just">
              <a:lnSpc>
                <a:spcPts val="3000"/>
              </a:lnSpc>
              <a:spcBef>
                <a:spcPts val="0"/>
              </a:spcBef>
            </a:pPr>
            <a:endParaRPr lang="ar-SA" sz="2800" b="1" dirty="0"/>
          </a:p>
          <a:p>
            <a:pPr indent="0" algn="just">
              <a:lnSpc>
                <a:spcPts val="3000"/>
              </a:lnSpc>
              <a:spcBef>
                <a:spcPts val="0"/>
              </a:spcBef>
              <a:buNone/>
            </a:pPr>
            <a:endParaRPr lang="ar-SA" sz="2800" b="1" dirty="0"/>
          </a:p>
          <a:p>
            <a:pPr indent="0" algn="just">
              <a:lnSpc>
                <a:spcPts val="3000"/>
              </a:lnSpc>
              <a:spcBef>
                <a:spcPts val="0"/>
              </a:spcBef>
            </a:pPr>
            <a:r>
              <a:rPr lang="ar-SA" sz="2800" b="1" dirty="0"/>
              <a:t>المطلوب : </a:t>
            </a:r>
            <a:r>
              <a:rPr lang="ar-SA" sz="2000" b="1" dirty="0"/>
              <a:t>حساب فترة الاسترداد المخصومة إذا علمت أن الاستثمار المبدئي يساوي </a:t>
            </a:r>
            <a:r>
              <a:rPr lang="en-US" sz="2000" b="1" dirty="0"/>
              <a:t>150.000</a:t>
            </a:r>
            <a:r>
              <a:rPr lang="ar-SA" sz="2000" b="1" dirty="0"/>
              <a:t> </a:t>
            </a:r>
            <a:r>
              <a:rPr lang="ar-DZ" sz="2000" b="1" dirty="0"/>
              <a:t>دج</a:t>
            </a:r>
            <a:r>
              <a:rPr lang="ar-SA" sz="2000" b="1" dirty="0"/>
              <a:t> ، وأن معدل الخصم يساوي </a:t>
            </a:r>
            <a:r>
              <a:rPr lang="en-US" sz="2000" b="1" dirty="0"/>
              <a:t>10</a:t>
            </a:r>
            <a:r>
              <a:rPr lang="ar-SA" sz="2000" b="1" dirty="0"/>
              <a:t> %.</a:t>
            </a:r>
            <a:r>
              <a:rPr lang="ar-SA" sz="3600" b="1" dirty="0"/>
              <a:t> </a:t>
            </a:r>
          </a:p>
          <a:p>
            <a:pPr>
              <a:buNone/>
            </a:pPr>
            <a:endParaRPr lang="ar-SA" sz="2400" dirty="0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SA"/>
              <a:t>جامعة أم البواقي- كلية العلوم الاقتصادية  - قسم المحاسبة والعلوم  المالية – سنة 3 محاسبة - أ. د. عبدالجليل بوداح</a:t>
            </a:r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6048D-71DC-43B6-93CE-25AB079A92A0}" type="slidenum">
              <a:rPr lang="ar-SA" smtClean="0"/>
              <a:pPr/>
              <a:t>18</a:t>
            </a:fld>
            <a:endParaRPr lang="ar-SA"/>
          </a:p>
        </p:txBody>
      </p:sp>
      <p:graphicFrame>
        <p:nvGraphicFramePr>
          <p:cNvPr id="6" name="جدول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98104062"/>
              </p:ext>
            </p:extLst>
          </p:nvPr>
        </p:nvGraphicFramePr>
        <p:xfrm>
          <a:off x="1643042" y="2357430"/>
          <a:ext cx="6096000" cy="2865120"/>
        </p:xfrm>
        <a:graphic>
          <a:graphicData uri="http://schemas.openxmlformats.org/drawingml/2006/table">
            <a:tbl>
              <a:tblPr rtl="1" firstRow="1" bandRow="1">
                <a:tableStyleId>{00A15C55-8517-42AA-B614-E9B94910E393}</a:tableStyleId>
              </a:tblPr>
              <a:tblGrid>
                <a:gridCol w="3048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48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sz="3200" dirty="0"/>
                        <a:t>السنة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2800" dirty="0"/>
                        <a:t>التدفق النقدي</a:t>
                      </a:r>
                      <a:r>
                        <a:rPr lang="en-US" sz="2800" dirty="0"/>
                        <a:t> </a:t>
                      </a:r>
                      <a:r>
                        <a:rPr lang="ar-SA" sz="2800" dirty="0"/>
                        <a:t> (</a:t>
                      </a:r>
                      <a:r>
                        <a:rPr lang="ar-DZ" sz="2800" b="1" dirty="0"/>
                        <a:t>دج</a:t>
                      </a:r>
                      <a:r>
                        <a:rPr lang="ar-SA" sz="2800" dirty="0"/>
                        <a:t>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en-US" sz="2400" b="1" dirty="0"/>
                        <a:t>1</a:t>
                      </a:r>
                      <a:endParaRPr lang="ar-SA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400" b="1" dirty="0"/>
                        <a:t>60.000</a:t>
                      </a:r>
                      <a:endParaRPr lang="ar-SA" sz="2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en-US" sz="2400" b="1" dirty="0"/>
                        <a:t>2</a:t>
                      </a:r>
                      <a:endParaRPr lang="ar-SA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400" b="1" dirty="0"/>
                        <a:t>50.000</a:t>
                      </a:r>
                      <a:endParaRPr lang="ar-SA" sz="2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en-US" sz="2400" b="1" dirty="0"/>
                        <a:t>3</a:t>
                      </a:r>
                      <a:endParaRPr lang="ar-SA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400" b="1" dirty="0"/>
                        <a:t>40.000</a:t>
                      </a:r>
                      <a:endParaRPr lang="ar-SA" sz="2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en-US" sz="2400" b="1" dirty="0"/>
                        <a:t>4</a:t>
                      </a:r>
                      <a:endParaRPr lang="ar-SA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400" b="1" dirty="0"/>
                        <a:t>30.000</a:t>
                      </a:r>
                      <a:endParaRPr lang="ar-SA" sz="2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en-US" sz="2400" b="1" dirty="0"/>
                        <a:t>5</a:t>
                      </a:r>
                      <a:endParaRPr lang="ar-SA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400" b="1" dirty="0"/>
                        <a:t>30.000</a:t>
                      </a:r>
                      <a:endParaRPr lang="ar-SA" sz="2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6AAC0F-2D6F-4619-B535-C223D76DC5F2}" type="datetime1">
              <a:rPr lang="en-GB" smtClean="0"/>
              <a:t>08/01/2025</a:t>
            </a:fld>
            <a:endParaRPr lang="ar-SA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ar-SA" b="1" dirty="0"/>
              <a:t>طريقة فترة الاسترداد المخصومة </a:t>
            </a:r>
            <a:r>
              <a:rPr lang="ar-SA" sz="4000" b="1" dirty="0"/>
              <a:t>(تابع)</a:t>
            </a:r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ar-SA" sz="4000" b="1" dirty="0"/>
              <a:t>الحل: </a:t>
            </a:r>
            <a:r>
              <a:rPr lang="ar-SA" sz="2400" b="1" dirty="0">
                <a:solidFill>
                  <a:schemeClr val="accent1"/>
                </a:solidFill>
              </a:rPr>
              <a:t>الخطوة الأولى: </a:t>
            </a:r>
            <a:r>
              <a:rPr lang="ar-SA" sz="2400" dirty="0"/>
              <a:t>تتمثل في إيجاد القيمة الحالية للتدفقات النقدية السنوية.</a:t>
            </a:r>
          </a:p>
          <a:p>
            <a:pPr indent="0" algn="just">
              <a:lnSpc>
                <a:spcPts val="3000"/>
              </a:lnSpc>
              <a:spcBef>
                <a:spcPts val="0"/>
              </a:spcBef>
            </a:pPr>
            <a:endParaRPr lang="ar-SA" sz="2800" b="1" dirty="0"/>
          </a:p>
          <a:p>
            <a:pPr indent="0" algn="just">
              <a:lnSpc>
                <a:spcPts val="3000"/>
              </a:lnSpc>
              <a:spcBef>
                <a:spcPts val="0"/>
              </a:spcBef>
            </a:pPr>
            <a:endParaRPr lang="ar-SA" sz="2800" b="1" dirty="0"/>
          </a:p>
          <a:p>
            <a:pPr indent="0" algn="just">
              <a:lnSpc>
                <a:spcPts val="3000"/>
              </a:lnSpc>
              <a:spcBef>
                <a:spcPts val="0"/>
              </a:spcBef>
            </a:pPr>
            <a:endParaRPr lang="ar-SA" sz="2800" b="1" dirty="0"/>
          </a:p>
          <a:p>
            <a:pPr indent="0" algn="just">
              <a:lnSpc>
                <a:spcPts val="3000"/>
              </a:lnSpc>
              <a:spcBef>
                <a:spcPts val="0"/>
              </a:spcBef>
            </a:pPr>
            <a:endParaRPr lang="ar-SA" sz="2800" b="1" dirty="0"/>
          </a:p>
          <a:p>
            <a:pPr indent="0" algn="just">
              <a:lnSpc>
                <a:spcPts val="3000"/>
              </a:lnSpc>
              <a:spcBef>
                <a:spcPts val="0"/>
              </a:spcBef>
            </a:pPr>
            <a:endParaRPr lang="ar-SA" sz="2800" b="1" dirty="0"/>
          </a:p>
          <a:p>
            <a:pPr indent="0" algn="just">
              <a:lnSpc>
                <a:spcPts val="3000"/>
              </a:lnSpc>
              <a:spcBef>
                <a:spcPts val="0"/>
              </a:spcBef>
            </a:pPr>
            <a:endParaRPr lang="ar-SA" sz="2800" b="1" dirty="0"/>
          </a:p>
          <a:p>
            <a:pPr indent="0" algn="just">
              <a:lnSpc>
                <a:spcPts val="3000"/>
              </a:lnSpc>
              <a:spcBef>
                <a:spcPts val="0"/>
              </a:spcBef>
            </a:pPr>
            <a:endParaRPr lang="ar-SA" sz="2800" b="1" dirty="0"/>
          </a:p>
          <a:p>
            <a:pPr indent="0" algn="just">
              <a:lnSpc>
                <a:spcPts val="3000"/>
              </a:lnSpc>
              <a:spcBef>
                <a:spcPts val="0"/>
              </a:spcBef>
              <a:buNone/>
            </a:pPr>
            <a:endParaRPr lang="ar-SA" sz="2800" b="1" dirty="0"/>
          </a:p>
          <a:p>
            <a:pPr>
              <a:buNone/>
            </a:pPr>
            <a:endParaRPr lang="ar-SA" sz="2400" dirty="0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SA"/>
              <a:t>جامعة أم البواقي- كلية العلوم الاقتصادية  - قسم المحاسبة والعلوم  المالية – سنة 3 محاسبة - أ. د. عبدالجليل بوداح</a:t>
            </a:r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6048D-71DC-43B6-93CE-25AB079A92A0}" type="slidenum">
              <a:rPr lang="ar-SA" smtClean="0"/>
              <a:pPr/>
              <a:t>19</a:t>
            </a:fld>
            <a:endParaRPr lang="ar-SA"/>
          </a:p>
        </p:txBody>
      </p:sp>
      <p:graphicFrame>
        <p:nvGraphicFramePr>
          <p:cNvPr id="6" name="جدول 5"/>
          <p:cNvGraphicFramePr>
            <a:graphicFrameLocks noGrp="1"/>
          </p:cNvGraphicFramePr>
          <p:nvPr/>
        </p:nvGraphicFramePr>
        <p:xfrm>
          <a:off x="214282" y="2643182"/>
          <a:ext cx="8572560" cy="2743200"/>
        </p:xfrm>
        <a:graphic>
          <a:graphicData uri="http://schemas.openxmlformats.org/drawingml/2006/table">
            <a:tbl>
              <a:tblPr rtl="1" firstRow="1" bandRow="1">
                <a:tableStyleId>{00A15C55-8517-42AA-B614-E9B94910E393}</a:tableStyleId>
              </a:tblPr>
              <a:tblGrid>
                <a:gridCol w="284764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6245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86245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sz="2400" dirty="0"/>
                        <a:t>التدفق السنوي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2000" dirty="0"/>
                        <a:t>المعامل</a:t>
                      </a:r>
                      <a:r>
                        <a:rPr lang="ar-SA" sz="2000" baseline="0" dirty="0"/>
                        <a:t> عند معدل خصم </a:t>
                      </a:r>
                      <a:r>
                        <a:rPr lang="en-US" sz="2000" baseline="0" dirty="0"/>
                        <a:t>10</a:t>
                      </a:r>
                      <a:r>
                        <a:rPr lang="ar-SA" sz="2000" baseline="0" dirty="0"/>
                        <a:t> %</a:t>
                      </a:r>
                      <a:endParaRPr lang="ar-SA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2000" dirty="0"/>
                        <a:t>القيمة الحالية للتدفقات النقدية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en-US" sz="2400" b="1" dirty="0"/>
                        <a:t>60.000</a:t>
                      </a:r>
                      <a:endParaRPr lang="ar-SA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/>
                        <a:t>0.909</a:t>
                      </a:r>
                      <a:endParaRPr lang="ar-SA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400" b="1" dirty="0"/>
                        <a:t>54540</a:t>
                      </a:r>
                      <a:endParaRPr lang="ar-SA" sz="2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en-US" sz="2400" b="1" dirty="0"/>
                        <a:t>50.000</a:t>
                      </a:r>
                      <a:endParaRPr lang="ar-SA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/>
                        <a:t>0.826</a:t>
                      </a:r>
                      <a:endParaRPr lang="ar-SA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400" b="1" dirty="0"/>
                        <a:t>41300</a:t>
                      </a:r>
                      <a:endParaRPr lang="ar-SA" sz="2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en-US" sz="2400" b="1" dirty="0"/>
                        <a:t>40.000</a:t>
                      </a:r>
                      <a:endParaRPr lang="ar-SA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/>
                        <a:t>0.751</a:t>
                      </a:r>
                      <a:endParaRPr lang="ar-SA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400" b="1" dirty="0"/>
                        <a:t>30040</a:t>
                      </a:r>
                      <a:endParaRPr lang="ar-SA" sz="2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en-US" sz="2400" b="1" dirty="0"/>
                        <a:t>30.000</a:t>
                      </a:r>
                      <a:endParaRPr lang="ar-SA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/>
                        <a:t>0.683</a:t>
                      </a:r>
                      <a:endParaRPr lang="ar-SA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400" b="1" dirty="0"/>
                        <a:t>20490</a:t>
                      </a:r>
                      <a:endParaRPr lang="ar-SA" sz="2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en-US" sz="2400" b="1" dirty="0"/>
                        <a:t>30.000</a:t>
                      </a:r>
                      <a:endParaRPr lang="ar-SA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/>
                        <a:t>0.621</a:t>
                      </a:r>
                      <a:endParaRPr lang="ar-SA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400" b="1" dirty="0"/>
                        <a:t>18630</a:t>
                      </a:r>
                      <a:endParaRPr lang="ar-SA" sz="2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0C5BE0-462F-40C7-B14D-B6C18C4A9E02}" type="datetime1">
              <a:rPr lang="en-GB" smtClean="0"/>
              <a:t>08/01/2025</a:t>
            </a:fld>
            <a:endParaRPr lang="ar-SA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ar-SA" b="1" dirty="0"/>
              <a:t>مقدمة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prstGeom prst="plaque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rmAutofit fontScale="92500" lnSpcReduction="10000"/>
          </a:bodyPr>
          <a:lstStyle/>
          <a:p>
            <a:pPr algn="justLow"/>
            <a:r>
              <a:rPr lang="ar-SA" sz="2400" b="1" dirty="0"/>
              <a:t>تقوم الموازنة الرأسمالية مفهوم التكلفة والمنفعة. فمقارنة تكاليف الاستثمار مع المنافع المادية التي تحققها المنشأة هي التي تمكن من الحكم على المشروع بالقبول أو الرفض.</a:t>
            </a:r>
          </a:p>
          <a:p>
            <a:pPr algn="justLow">
              <a:buNone/>
            </a:pPr>
            <a:endParaRPr lang="ar-SA" sz="2400" b="1" dirty="0"/>
          </a:p>
          <a:p>
            <a:pPr algn="justLow"/>
            <a:r>
              <a:rPr lang="ar-SA" sz="2400" b="1" dirty="0"/>
              <a:t>و حتى تتمكن المنشأة من الحكم على المشروع لابد من استخدام بعض الطرق المساعدة في ذلك، وهذا ليس للحكم فقط على معرفة مدى ربحية المشروع</a:t>
            </a:r>
            <a:r>
              <a:rPr lang="ar-DZ" sz="2400" b="1" dirty="0"/>
              <a:t>،</a:t>
            </a:r>
            <a:r>
              <a:rPr lang="ar-SA" sz="2400" b="1" dirty="0"/>
              <a:t> ولكن أيضا للتمكين من ترتيب المشروعات حسب الأولوية.</a:t>
            </a:r>
          </a:p>
          <a:p>
            <a:pPr algn="justLow">
              <a:buNone/>
            </a:pPr>
            <a:endParaRPr lang="ar-SA" sz="2400" b="1" dirty="0"/>
          </a:p>
          <a:p>
            <a:pPr algn="justLow"/>
            <a:r>
              <a:rPr lang="ar-SA" sz="2400" b="1" dirty="0"/>
              <a:t> الهدف من ترتيب المشروعات هو العمل على التمييز في ما بينها من حيث قدرتها على خلق وتعظيم الثروة بالنسبة لملاك</a:t>
            </a:r>
            <a:r>
              <a:rPr lang="ar-DZ" sz="2400" b="1" dirty="0"/>
              <a:t> المنشأة</a:t>
            </a:r>
            <a:r>
              <a:rPr lang="ar-SA" sz="2400" b="1" dirty="0"/>
              <a:t>.</a:t>
            </a:r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6048D-71DC-43B6-93CE-25AB079A92A0}" type="slidenum">
              <a:rPr lang="ar-SA" smtClean="0"/>
              <a:pPr/>
              <a:t>2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SA"/>
              <a:t>جامعة أم البواقي- كلية العلوم الاقتصادية  - قسم المحاسبة والعلوم  المالية – سنة 3 محاسبة - أ. د. عبدالجليل بوداح</a:t>
            </a:r>
            <a:endParaRPr lang="ar-SA" dirty="0"/>
          </a:p>
        </p:txBody>
      </p:sp>
      <p:sp>
        <p:nvSpPr>
          <p:cNvPr id="6" name="عنصر نائب للتاريخ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269B7-4EDB-4137-955C-3E5CA5A2D7F7}" type="datetime1">
              <a:rPr lang="en-GB" smtClean="0"/>
              <a:t>08/01/2025</a:t>
            </a:fld>
            <a:endParaRPr lang="ar-SA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ar-SA" b="1" dirty="0"/>
              <a:t>طريقة فترة الاسترداد المخصومة </a:t>
            </a:r>
            <a:r>
              <a:rPr lang="ar-SA" sz="4000" b="1" dirty="0"/>
              <a:t>(تابع)</a:t>
            </a:r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ar-SA" sz="4000" b="1" dirty="0"/>
              <a:t>الحل </a:t>
            </a:r>
            <a:r>
              <a:rPr lang="ar-SA" b="1" dirty="0"/>
              <a:t>(تابع) </a:t>
            </a:r>
            <a:r>
              <a:rPr lang="ar-SA" sz="2400" b="1" dirty="0">
                <a:solidFill>
                  <a:schemeClr val="accent1"/>
                </a:solidFill>
              </a:rPr>
              <a:t>الخطوة الثانية : </a:t>
            </a:r>
            <a:r>
              <a:rPr lang="ar-SA" sz="2400" dirty="0"/>
              <a:t>نحسب الفترة الزمنية اللازمة لاسترداد رأس المال باستخدام طريقة التدفقات النقدية المتجمعة على النحو التالي:</a:t>
            </a:r>
          </a:p>
          <a:p>
            <a:pPr indent="0" algn="just">
              <a:lnSpc>
                <a:spcPts val="3000"/>
              </a:lnSpc>
              <a:spcBef>
                <a:spcPts val="0"/>
              </a:spcBef>
            </a:pPr>
            <a:endParaRPr lang="ar-SA" sz="2800" b="1" dirty="0"/>
          </a:p>
          <a:p>
            <a:pPr indent="0" algn="just">
              <a:lnSpc>
                <a:spcPts val="3000"/>
              </a:lnSpc>
              <a:spcBef>
                <a:spcPts val="0"/>
              </a:spcBef>
            </a:pPr>
            <a:endParaRPr lang="ar-SA" sz="2800" b="1" dirty="0"/>
          </a:p>
          <a:p>
            <a:pPr indent="0" algn="just">
              <a:lnSpc>
                <a:spcPts val="3000"/>
              </a:lnSpc>
              <a:spcBef>
                <a:spcPts val="0"/>
              </a:spcBef>
            </a:pPr>
            <a:endParaRPr lang="ar-SA" sz="2800" b="1" dirty="0"/>
          </a:p>
          <a:p>
            <a:pPr indent="0" algn="just">
              <a:lnSpc>
                <a:spcPts val="3000"/>
              </a:lnSpc>
              <a:spcBef>
                <a:spcPts val="0"/>
              </a:spcBef>
            </a:pPr>
            <a:endParaRPr lang="ar-SA" sz="2800" b="1" dirty="0"/>
          </a:p>
          <a:p>
            <a:pPr indent="0" algn="just">
              <a:lnSpc>
                <a:spcPts val="3000"/>
              </a:lnSpc>
              <a:spcBef>
                <a:spcPts val="0"/>
              </a:spcBef>
            </a:pPr>
            <a:endParaRPr lang="ar-SA" sz="2800" b="1" dirty="0"/>
          </a:p>
          <a:p>
            <a:pPr indent="0" algn="just">
              <a:lnSpc>
                <a:spcPts val="3000"/>
              </a:lnSpc>
              <a:spcBef>
                <a:spcPts val="0"/>
              </a:spcBef>
            </a:pPr>
            <a:endParaRPr lang="ar-SA" sz="2800" b="1" dirty="0"/>
          </a:p>
          <a:p>
            <a:pPr indent="0" algn="just">
              <a:lnSpc>
                <a:spcPts val="3000"/>
              </a:lnSpc>
              <a:spcBef>
                <a:spcPts val="0"/>
              </a:spcBef>
            </a:pPr>
            <a:endParaRPr lang="ar-SA" sz="2800" b="1" dirty="0"/>
          </a:p>
          <a:p>
            <a:pPr indent="0" algn="just">
              <a:lnSpc>
                <a:spcPts val="3000"/>
              </a:lnSpc>
              <a:spcBef>
                <a:spcPts val="0"/>
              </a:spcBef>
              <a:buNone/>
            </a:pPr>
            <a:endParaRPr lang="ar-SA" sz="2800" b="1" dirty="0"/>
          </a:p>
          <a:p>
            <a:pPr>
              <a:buNone/>
            </a:pPr>
            <a:endParaRPr lang="ar-SA" sz="2400" dirty="0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SA"/>
              <a:t>جامعة أم البواقي- كلية العلوم الاقتصادية  - قسم المحاسبة والعلوم  المالية – سنة 3 محاسبة - أ. د. عبدالجليل بوداح</a:t>
            </a:r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6048D-71DC-43B6-93CE-25AB079A92A0}" type="slidenum">
              <a:rPr lang="ar-SA" smtClean="0"/>
              <a:pPr/>
              <a:t>20</a:t>
            </a:fld>
            <a:endParaRPr lang="ar-SA"/>
          </a:p>
        </p:txBody>
      </p:sp>
      <p:graphicFrame>
        <p:nvGraphicFramePr>
          <p:cNvPr id="6" name="جدول 5"/>
          <p:cNvGraphicFramePr>
            <a:graphicFrameLocks noGrp="1"/>
          </p:cNvGraphicFramePr>
          <p:nvPr/>
        </p:nvGraphicFramePr>
        <p:xfrm>
          <a:off x="642910" y="2857496"/>
          <a:ext cx="7929618" cy="2712720"/>
        </p:xfrm>
        <a:graphic>
          <a:graphicData uri="http://schemas.openxmlformats.org/drawingml/2006/table">
            <a:tbl>
              <a:tblPr rtl="1" firstRow="1" bandRow="1">
                <a:tableStyleId>{00A15C55-8517-42AA-B614-E9B94910E393}</a:tableStyleId>
              </a:tblPr>
              <a:tblGrid>
                <a:gridCol w="264320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4320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4320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sz="2200" dirty="0"/>
                        <a:t>السنة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2200" dirty="0"/>
                        <a:t>التدفق النقدي</a:t>
                      </a:r>
                      <a:r>
                        <a:rPr lang="en-US" sz="2200" dirty="0"/>
                        <a:t> </a:t>
                      </a:r>
                      <a:r>
                        <a:rPr lang="ar-SA" sz="2200" dirty="0"/>
                        <a:t> (</a:t>
                      </a:r>
                      <a:r>
                        <a:rPr lang="ar-SA" sz="2200" b="1" dirty="0"/>
                        <a:t>ريال</a:t>
                      </a:r>
                      <a:r>
                        <a:rPr lang="ar-SA" sz="2200" dirty="0"/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2200" dirty="0"/>
                        <a:t>التدفقات النقدية المتجمعة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en-US" sz="2400" b="1" dirty="0"/>
                        <a:t>1</a:t>
                      </a:r>
                      <a:endParaRPr lang="ar-SA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400" b="1" dirty="0"/>
                        <a:t>54540</a:t>
                      </a:r>
                      <a:endParaRPr lang="ar-SA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400" b="1" dirty="0"/>
                        <a:t>54540</a:t>
                      </a:r>
                      <a:endParaRPr lang="ar-SA" sz="2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en-US" sz="2400" b="1" dirty="0"/>
                        <a:t>2</a:t>
                      </a:r>
                      <a:endParaRPr lang="ar-SA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400" b="1" dirty="0"/>
                        <a:t>41300</a:t>
                      </a:r>
                      <a:endParaRPr lang="ar-SA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400" b="1" dirty="0"/>
                        <a:t>95840</a:t>
                      </a:r>
                      <a:endParaRPr lang="ar-SA" sz="2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en-US" sz="2400" b="1" dirty="0"/>
                        <a:t>3</a:t>
                      </a:r>
                      <a:endParaRPr lang="ar-SA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400" b="1" dirty="0"/>
                        <a:t>30040</a:t>
                      </a:r>
                      <a:endParaRPr lang="ar-SA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400" b="1" dirty="0"/>
                        <a:t>125880</a:t>
                      </a:r>
                      <a:endParaRPr lang="ar-SA" sz="2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en-US" sz="2400" b="1" dirty="0"/>
                        <a:t>4</a:t>
                      </a:r>
                      <a:endParaRPr lang="ar-SA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400" b="1" dirty="0"/>
                        <a:t>20490</a:t>
                      </a:r>
                      <a:endParaRPr lang="ar-SA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400" b="1" dirty="0"/>
                        <a:t>146370</a:t>
                      </a:r>
                      <a:endParaRPr lang="ar-SA" sz="2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en-US" sz="2400" b="1" dirty="0"/>
                        <a:t>5</a:t>
                      </a:r>
                      <a:endParaRPr lang="ar-SA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400" b="1" dirty="0"/>
                        <a:t>18630</a:t>
                      </a:r>
                      <a:endParaRPr lang="ar-SA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400" b="1" dirty="0"/>
                        <a:t>165000</a:t>
                      </a:r>
                      <a:endParaRPr lang="ar-SA" sz="2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E4B789-203F-4CBD-8CD7-A05BD330EB1F}" type="datetime1">
              <a:rPr lang="en-GB" smtClean="0"/>
              <a:t>08/01/2025</a:t>
            </a:fld>
            <a:endParaRPr lang="ar-SA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ar-SA" b="1" dirty="0"/>
              <a:t>طريقة فترة الاسترداد المخصومة </a:t>
            </a:r>
            <a:r>
              <a:rPr lang="ar-SA" sz="4000" b="1" dirty="0"/>
              <a:t>(تابع)</a:t>
            </a:r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ar-SA" sz="4000" b="1" dirty="0"/>
              <a:t>الحل </a:t>
            </a:r>
            <a:r>
              <a:rPr lang="ar-SA" b="1" dirty="0"/>
              <a:t>(تابع) </a:t>
            </a:r>
            <a:r>
              <a:rPr lang="ar-SA" sz="2400" b="1" dirty="0">
                <a:solidFill>
                  <a:schemeClr val="accent1"/>
                </a:solidFill>
              </a:rPr>
              <a:t>التعليق على النتائج: </a:t>
            </a:r>
          </a:p>
          <a:p>
            <a:pPr marL="358775" indent="1588" algn="just">
              <a:buNone/>
            </a:pPr>
            <a:r>
              <a:rPr lang="ar-SA" sz="2400" b="1" dirty="0"/>
              <a:t>كما هو واضح </a:t>
            </a:r>
            <a:r>
              <a:rPr lang="ar-SA" sz="2400" dirty="0"/>
              <a:t>من الجدول أعلاه ، أن الفترة الزمنية اللازمة لاسترداد رأس المال المقدر </a:t>
            </a:r>
            <a:r>
              <a:rPr lang="ar-SA" sz="2400" dirty="0" err="1"/>
              <a:t>بـ</a:t>
            </a:r>
            <a:r>
              <a:rPr lang="ar-SA" sz="2400" dirty="0"/>
              <a:t> </a:t>
            </a:r>
            <a:r>
              <a:rPr lang="en-US" sz="2400" dirty="0"/>
              <a:t>150.000 </a:t>
            </a:r>
            <a:r>
              <a:rPr lang="ar-SA" sz="2400" dirty="0"/>
              <a:t> </a:t>
            </a:r>
            <a:r>
              <a:rPr lang="ar-DZ" sz="2400" dirty="0"/>
              <a:t>دج</a:t>
            </a:r>
            <a:r>
              <a:rPr lang="ar-SA" sz="2400" dirty="0"/>
              <a:t> هي ما بين أربع و خمس سنوات.</a:t>
            </a:r>
          </a:p>
          <a:p>
            <a:pPr marL="358775" indent="1588" algn="just">
              <a:buNone/>
            </a:pPr>
            <a:r>
              <a:rPr lang="ar-SA" sz="2400" b="1" dirty="0"/>
              <a:t>في السنة الرابعة </a:t>
            </a:r>
            <a:r>
              <a:rPr lang="ar-SA" sz="2400" dirty="0"/>
              <a:t>يحصل المشروع على تدفقات نقدية تبلغ قيمتها الحالية </a:t>
            </a:r>
            <a:r>
              <a:rPr lang="en-US" sz="2400" dirty="0"/>
              <a:t>146370 </a:t>
            </a:r>
            <a:r>
              <a:rPr lang="ar-SA" sz="2400" dirty="0"/>
              <a:t> </a:t>
            </a:r>
            <a:r>
              <a:rPr lang="ar-DZ" sz="2400" dirty="0"/>
              <a:t>دج</a:t>
            </a:r>
            <a:r>
              <a:rPr lang="ar-SA" sz="2400" dirty="0"/>
              <a:t>، مما يعني أن هناك مبلغا قدره </a:t>
            </a:r>
            <a:r>
              <a:rPr lang="en-US" sz="2400" dirty="0"/>
              <a:t>3630</a:t>
            </a:r>
            <a:r>
              <a:rPr lang="ar-SA" sz="2400" dirty="0"/>
              <a:t> </a:t>
            </a:r>
            <a:r>
              <a:rPr lang="ar-DZ" sz="2400" dirty="0"/>
              <a:t>دج</a:t>
            </a:r>
            <a:r>
              <a:rPr lang="ar-SA" sz="2400" dirty="0"/>
              <a:t> يتم استرداده في السنة الخامسة و هو عبارة عن الفرق بين </a:t>
            </a:r>
            <a:r>
              <a:rPr lang="en-US" sz="2400" dirty="0"/>
              <a:t>150.000</a:t>
            </a:r>
            <a:r>
              <a:rPr lang="ar-SA" sz="2400" dirty="0"/>
              <a:t> مبلغ رأس المال </a:t>
            </a:r>
            <a:r>
              <a:rPr lang="ar-SA" sz="2400" dirty="0" err="1"/>
              <a:t>و</a:t>
            </a:r>
            <a:r>
              <a:rPr lang="ar-SA" sz="2400" dirty="0"/>
              <a:t> القيمة الحالية لمبلغ التدفقات عند السنة الرابعة </a:t>
            </a:r>
            <a:r>
              <a:rPr lang="en-US" sz="2400" dirty="0"/>
              <a:t>146370</a:t>
            </a:r>
            <a:r>
              <a:rPr lang="ar-SA" sz="2400" dirty="0"/>
              <a:t>.</a:t>
            </a:r>
          </a:p>
          <a:p>
            <a:pPr indent="0" algn="just">
              <a:lnSpc>
                <a:spcPts val="3000"/>
              </a:lnSpc>
              <a:spcBef>
                <a:spcPts val="0"/>
              </a:spcBef>
              <a:buNone/>
            </a:pPr>
            <a:r>
              <a:rPr lang="ar-SA" sz="2400" b="1" dirty="0"/>
              <a:t>و لحساب </a:t>
            </a:r>
            <a:r>
              <a:rPr lang="ar-SA" sz="2400" dirty="0"/>
              <a:t>المدة الزمنية وبالدقة المطلوبة لاسترداد المبلغ المستثم، نحدد المدة الزمنية اللازمة لاسترداد مبلغ </a:t>
            </a:r>
            <a:r>
              <a:rPr lang="en-US" sz="2400" dirty="0"/>
              <a:t>3630</a:t>
            </a:r>
            <a:r>
              <a:rPr lang="ar-SA" sz="2400" dirty="0"/>
              <a:t> </a:t>
            </a:r>
            <a:r>
              <a:rPr lang="ar-DZ" sz="2400" dirty="0"/>
              <a:t>دج</a:t>
            </a:r>
            <a:r>
              <a:rPr lang="ar-SA" sz="2400" dirty="0"/>
              <a:t> في السنة الخامسة، مع إضافة مدة الأربع سنوات المعروفة سلفا.</a:t>
            </a:r>
          </a:p>
          <a:p>
            <a:pPr indent="0" algn="just">
              <a:lnSpc>
                <a:spcPts val="3000"/>
              </a:lnSpc>
              <a:spcBef>
                <a:spcPts val="0"/>
              </a:spcBef>
              <a:buNone/>
            </a:pPr>
            <a:r>
              <a:rPr lang="ar-SA" sz="2400" dirty="0"/>
              <a:t> </a:t>
            </a:r>
            <a:endParaRPr lang="ar-SA" sz="2400" b="1" dirty="0"/>
          </a:p>
          <a:p>
            <a:pPr indent="0" algn="just">
              <a:lnSpc>
                <a:spcPts val="3000"/>
              </a:lnSpc>
              <a:spcBef>
                <a:spcPts val="0"/>
              </a:spcBef>
              <a:buNone/>
            </a:pPr>
            <a:r>
              <a:rPr lang="ar-SA" sz="2400" b="1" dirty="0"/>
              <a:t>أي </a:t>
            </a:r>
            <a:r>
              <a:rPr lang="en-US" sz="2400" b="1" dirty="0"/>
              <a:t>4</a:t>
            </a:r>
            <a:r>
              <a:rPr lang="ar-SA" sz="2400" b="1" dirty="0"/>
              <a:t> سنوات وشهرين </a:t>
            </a:r>
            <a:r>
              <a:rPr lang="ar-SA" sz="2400" b="1" dirty="0" err="1"/>
              <a:t>و</a:t>
            </a:r>
            <a:r>
              <a:rPr lang="ar-SA" sz="2400" b="1" dirty="0"/>
              <a:t> </a:t>
            </a:r>
            <a:r>
              <a:rPr lang="en-US" sz="2400" b="1" dirty="0"/>
              <a:t>10 </a:t>
            </a:r>
            <a:r>
              <a:rPr lang="ar-SA" sz="2400" b="1" dirty="0"/>
              <a:t> أيام </a:t>
            </a:r>
          </a:p>
          <a:p>
            <a:pPr indent="0" algn="just">
              <a:lnSpc>
                <a:spcPts val="3000"/>
              </a:lnSpc>
              <a:spcBef>
                <a:spcPts val="0"/>
              </a:spcBef>
            </a:pPr>
            <a:endParaRPr lang="ar-SA" sz="2800" b="1" dirty="0"/>
          </a:p>
          <a:p>
            <a:pPr indent="0" algn="just">
              <a:lnSpc>
                <a:spcPts val="3000"/>
              </a:lnSpc>
              <a:spcBef>
                <a:spcPts val="0"/>
              </a:spcBef>
            </a:pPr>
            <a:endParaRPr lang="ar-SA" sz="2800" b="1" dirty="0"/>
          </a:p>
          <a:p>
            <a:pPr indent="0" algn="just">
              <a:lnSpc>
                <a:spcPts val="3000"/>
              </a:lnSpc>
              <a:spcBef>
                <a:spcPts val="0"/>
              </a:spcBef>
            </a:pPr>
            <a:endParaRPr lang="ar-SA" sz="2800" b="1" dirty="0"/>
          </a:p>
          <a:p>
            <a:pPr indent="0" algn="just">
              <a:lnSpc>
                <a:spcPts val="3000"/>
              </a:lnSpc>
              <a:spcBef>
                <a:spcPts val="0"/>
              </a:spcBef>
            </a:pPr>
            <a:endParaRPr lang="ar-SA" sz="2800" b="1" dirty="0"/>
          </a:p>
          <a:p>
            <a:pPr indent="0" algn="just">
              <a:lnSpc>
                <a:spcPts val="3000"/>
              </a:lnSpc>
              <a:spcBef>
                <a:spcPts val="0"/>
              </a:spcBef>
              <a:buNone/>
            </a:pPr>
            <a:endParaRPr lang="ar-SA" sz="2800" b="1" dirty="0"/>
          </a:p>
          <a:p>
            <a:pPr>
              <a:buNone/>
            </a:pPr>
            <a:endParaRPr lang="ar-SA" sz="2400" dirty="0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SA"/>
              <a:t>جامعة أم البواقي- كلية العلوم الاقتصادية  - قسم المحاسبة والعلوم  المالية – سنة 3 محاسبة - أ. د. عبدالجليل بوداح</a:t>
            </a:r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6048D-71DC-43B6-93CE-25AB079A92A0}" type="slidenum">
              <a:rPr lang="ar-SA" smtClean="0"/>
              <a:pPr/>
              <a:t>21</a:t>
            </a:fld>
            <a:endParaRPr lang="ar-SA"/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ar-SA"/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ar-SA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500298" y="4929198"/>
            <a:ext cx="4064024" cy="576000"/>
          </a:xfrm>
          <a:prstGeom prst="rect">
            <a:avLst/>
          </a:prstGeom>
          <a:noFill/>
        </p:spPr>
      </p:pic>
      <p:sp>
        <p:nvSpPr>
          <p:cNvPr id="9" name="عنصر نائب للتاريخ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8CB037-4B20-45E1-94A1-61A55FFB9DD5}" type="datetime1">
              <a:rPr lang="en-GB" smtClean="0"/>
              <a:t>08/01/2025</a:t>
            </a:fld>
            <a:endParaRPr lang="ar-SA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prstGeom prst="wedgeRoundRectCallou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 algn="just">
              <a:lnSpc>
                <a:spcPts val="3000"/>
              </a:lnSpc>
              <a:spcBef>
                <a:spcPts val="0"/>
              </a:spcBef>
              <a:buFont typeface="Wingdings" pitchFamily="2" charset="2"/>
              <a:buChar char="q"/>
              <a:tabLst>
                <a:tab pos="90488" algn="l"/>
              </a:tabLst>
            </a:pPr>
            <a:r>
              <a:rPr lang="ar-SA" sz="2800" b="1" dirty="0"/>
              <a:t>   </a:t>
            </a:r>
            <a:r>
              <a:rPr lang="ar-SA" sz="2400" b="1" dirty="0"/>
              <a:t>هو مؤشر نسبي لربحية المشروع، وهو عبارة عن قسمة القيمة الحالية للتدفقات النقدية على القيمة الحالية لتكلفة الاستثمار الرأسمالي، ويمكن التعبير عنه بالمعادلة التالية، </a:t>
            </a:r>
          </a:p>
          <a:p>
            <a:pPr marL="2517775" indent="0" algn="just">
              <a:lnSpc>
                <a:spcPts val="3000"/>
              </a:lnSpc>
              <a:spcBef>
                <a:spcPts val="0"/>
              </a:spcBef>
              <a:buNone/>
              <a:tabLst>
                <a:tab pos="90488" algn="l"/>
              </a:tabLst>
            </a:pPr>
            <a:endParaRPr lang="ar-SA" sz="2800" dirty="0"/>
          </a:p>
          <a:p>
            <a:pPr indent="0" algn="just">
              <a:lnSpc>
                <a:spcPts val="3000"/>
              </a:lnSpc>
              <a:spcBef>
                <a:spcPts val="0"/>
              </a:spcBef>
            </a:pPr>
            <a:endParaRPr lang="ar-SA" sz="2800" b="1" dirty="0"/>
          </a:p>
          <a:p>
            <a:pPr indent="0" algn="just">
              <a:lnSpc>
                <a:spcPts val="3000"/>
              </a:lnSpc>
              <a:spcBef>
                <a:spcPts val="0"/>
              </a:spcBef>
              <a:buNone/>
            </a:pPr>
            <a:r>
              <a:rPr lang="ar-SA" sz="2400" b="1" dirty="0"/>
              <a:t>حيث أن : </a:t>
            </a:r>
            <a:r>
              <a:rPr lang="en-US" sz="2400" b="1" dirty="0"/>
              <a:t>PI</a:t>
            </a:r>
            <a:r>
              <a:rPr lang="ar-SA" sz="2400" b="1" dirty="0"/>
              <a:t> = مؤشر الربحية</a:t>
            </a:r>
          </a:p>
          <a:p>
            <a:pPr indent="0" algn="just">
              <a:lnSpc>
                <a:spcPts val="3000"/>
              </a:lnSpc>
              <a:spcBef>
                <a:spcPts val="0"/>
              </a:spcBef>
              <a:buNone/>
            </a:pPr>
            <a:r>
              <a:rPr lang="ar-SA" sz="2400" b="1" dirty="0"/>
              <a:t>	      </a:t>
            </a:r>
            <a:r>
              <a:rPr lang="en-US" sz="2400" b="1" dirty="0"/>
              <a:t>PVCF</a:t>
            </a:r>
            <a:r>
              <a:rPr lang="ar-SA" sz="2400" b="1" dirty="0"/>
              <a:t> = مجموع القيمة الحالية للتدفقات النقدية السنوية</a:t>
            </a:r>
          </a:p>
          <a:p>
            <a:pPr indent="0" algn="just">
              <a:lnSpc>
                <a:spcPts val="3000"/>
              </a:lnSpc>
              <a:spcBef>
                <a:spcPts val="0"/>
              </a:spcBef>
              <a:buNone/>
            </a:pPr>
            <a:r>
              <a:rPr lang="ar-SA" sz="2400" b="1" dirty="0"/>
              <a:t>		</a:t>
            </a:r>
            <a:r>
              <a:rPr lang="en-US" sz="2400" b="1" dirty="0"/>
              <a:t>PVK</a:t>
            </a:r>
            <a:r>
              <a:rPr lang="ar-SA" sz="2400" b="1" dirty="0"/>
              <a:t> = مجموع القيمة الحالية لتكلفة الاستثمار</a:t>
            </a:r>
          </a:p>
          <a:p>
            <a:pPr indent="0" algn="just">
              <a:lnSpc>
                <a:spcPts val="3000"/>
              </a:lnSpc>
              <a:spcBef>
                <a:spcPts val="0"/>
              </a:spcBef>
              <a:buNone/>
            </a:pPr>
            <a:r>
              <a:rPr lang="ar-SA" sz="2400" b="1" dirty="0"/>
              <a:t>  </a:t>
            </a:r>
          </a:p>
          <a:p>
            <a:pPr indent="0" algn="just">
              <a:lnSpc>
                <a:spcPts val="3000"/>
              </a:lnSpc>
              <a:spcBef>
                <a:spcPts val="0"/>
              </a:spcBef>
            </a:pPr>
            <a:endParaRPr lang="ar-SA" sz="2800" b="1" dirty="0"/>
          </a:p>
          <a:p>
            <a:pPr indent="0" algn="just">
              <a:lnSpc>
                <a:spcPts val="3000"/>
              </a:lnSpc>
              <a:spcBef>
                <a:spcPts val="0"/>
              </a:spcBef>
              <a:buNone/>
            </a:pPr>
            <a:endParaRPr lang="ar-SA" sz="2800" b="1" dirty="0"/>
          </a:p>
          <a:p>
            <a:pPr indent="0" algn="just">
              <a:lnSpc>
                <a:spcPts val="3000"/>
              </a:lnSpc>
              <a:spcBef>
                <a:spcPts val="0"/>
              </a:spcBef>
            </a:pPr>
            <a:endParaRPr lang="ar-SA" sz="2800" b="1" dirty="0"/>
          </a:p>
          <a:p>
            <a:pPr indent="0" algn="just">
              <a:lnSpc>
                <a:spcPts val="3000"/>
              </a:lnSpc>
              <a:spcBef>
                <a:spcPts val="0"/>
              </a:spcBef>
              <a:buNone/>
            </a:pPr>
            <a:endParaRPr lang="ar-SA" sz="2800" b="1" dirty="0"/>
          </a:p>
          <a:p>
            <a:pPr>
              <a:buNone/>
            </a:pPr>
            <a:endParaRPr lang="ar-SA" sz="2400" dirty="0"/>
          </a:p>
        </p:txBody>
      </p:sp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prstGeom prst="cub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/>
          <a:lstStyle/>
          <a:p>
            <a:r>
              <a:rPr lang="ar-SA" b="1" dirty="0"/>
              <a:t>طريقة مؤشر الربحية </a:t>
            </a:r>
            <a:r>
              <a:rPr lang="en-US" b="1" dirty="0"/>
              <a:t>PI</a:t>
            </a:r>
            <a:r>
              <a:rPr lang="ar-SA" b="1" dirty="0"/>
              <a:t> </a:t>
            </a:r>
            <a:endParaRPr lang="ar-SA" dirty="0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SA"/>
              <a:t>جامعة أم البواقي- كلية العلوم الاقتصادية  - قسم المحاسبة والعلوم  المالية – سنة 3 محاسبة - أ. د. عبدالجليل بوداح</a:t>
            </a:r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6048D-71DC-43B6-93CE-25AB079A92A0}" type="slidenum">
              <a:rPr lang="ar-SA" smtClean="0"/>
              <a:pPr/>
              <a:t>22</a:t>
            </a:fld>
            <a:endParaRPr lang="ar-SA"/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ar-SA"/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ar-SA"/>
          </a:p>
        </p:txBody>
      </p:sp>
      <p:sp>
        <p:nvSpPr>
          <p:cNvPr id="3993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ar-SA"/>
          </a:p>
        </p:txBody>
      </p:sp>
      <p:pic>
        <p:nvPicPr>
          <p:cNvPr id="39937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000100" y="2786058"/>
            <a:ext cx="2448000" cy="659362"/>
          </a:xfrm>
          <a:prstGeom prst="rect">
            <a:avLst/>
          </a:prstGeom>
          <a:noFill/>
        </p:spPr>
      </p:pic>
      <p:sp>
        <p:nvSpPr>
          <p:cNvPr id="10" name="عنصر نائب للتاريخ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4F831-05A5-4BD4-834C-A72D90099C6E}" type="datetime1">
              <a:rPr lang="en-GB" smtClean="0"/>
              <a:t>08/01/2025</a:t>
            </a:fld>
            <a:endParaRPr lang="ar-SA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prstGeom prst="flowChartProcess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/>
          <a:lstStyle/>
          <a:p>
            <a:r>
              <a:rPr lang="ar-SA" b="1" dirty="0"/>
              <a:t>طريقة مؤشر الربحية (تابع)</a:t>
            </a:r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prstGeom prst="flowChartProcess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 algn="just">
              <a:lnSpc>
                <a:spcPts val="3000"/>
              </a:lnSpc>
              <a:spcBef>
                <a:spcPts val="0"/>
              </a:spcBef>
              <a:buFont typeface="Wingdings" pitchFamily="2" charset="2"/>
              <a:buChar char="q"/>
              <a:tabLst>
                <a:tab pos="90488" algn="l"/>
              </a:tabLst>
            </a:pPr>
            <a:r>
              <a:rPr lang="ar-SA" sz="2800" b="1" dirty="0"/>
              <a:t> </a:t>
            </a:r>
            <a:r>
              <a:rPr lang="ar-SA" sz="2400" b="1" dirty="0"/>
              <a:t>و باستخدام طريقة مؤشر الربحية، فإن قاعدة اتخاذ القرار في المشروعات الاستثمارية تكون على النحو التالي ،  </a:t>
            </a:r>
            <a:endParaRPr lang="ar-SA" sz="2800" dirty="0"/>
          </a:p>
          <a:p>
            <a:pPr indent="0" algn="just">
              <a:lnSpc>
                <a:spcPts val="3000"/>
              </a:lnSpc>
              <a:spcBef>
                <a:spcPts val="0"/>
              </a:spcBef>
              <a:buNone/>
            </a:pPr>
            <a:r>
              <a:rPr lang="ar-SA" sz="2800" b="1" dirty="0"/>
              <a:t> </a:t>
            </a:r>
          </a:p>
          <a:p>
            <a:pPr indent="0" algn="just">
              <a:lnSpc>
                <a:spcPts val="3000"/>
              </a:lnSpc>
              <a:spcBef>
                <a:spcPts val="0"/>
              </a:spcBef>
              <a:buNone/>
            </a:pPr>
            <a:r>
              <a:rPr lang="en-US" sz="2400" b="1" dirty="0"/>
              <a:t>1</a:t>
            </a:r>
            <a:r>
              <a:rPr lang="ar-SA" sz="2400" b="1" dirty="0"/>
              <a:t> - </a:t>
            </a:r>
            <a:r>
              <a:rPr lang="ar-SA" sz="2400" dirty="0"/>
              <a:t>كلما كان مؤشر الربحية أكبر من الواحد الصحيح ؛ اعتبر المشروع مربحا   </a:t>
            </a:r>
            <a:r>
              <a:rPr lang="ar-SA" sz="2400" dirty="0" err="1"/>
              <a:t>و</a:t>
            </a:r>
            <a:r>
              <a:rPr lang="ar-SA" sz="2400" dirty="0"/>
              <a:t> العكس صحيح، أي أنه كلما كان مؤشر الربحية أقل من الواحد الصحيح ؛ اعتبر المشروع خاسرا.</a:t>
            </a:r>
          </a:p>
          <a:p>
            <a:pPr indent="0" algn="just">
              <a:lnSpc>
                <a:spcPts val="3000"/>
              </a:lnSpc>
              <a:spcBef>
                <a:spcPts val="0"/>
              </a:spcBef>
              <a:buNone/>
            </a:pPr>
            <a:r>
              <a:rPr lang="en-US" sz="2400" b="1" dirty="0"/>
              <a:t>2</a:t>
            </a:r>
            <a:r>
              <a:rPr lang="ar-SA" sz="2400" b="1" dirty="0"/>
              <a:t> - </a:t>
            </a:r>
            <a:r>
              <a:rPr lang="ar-SA" sz="2400" dirty="0"/>
              <a:t>إذا كان على المنشأة أن تختار من بين أكثر من مشروع يصلح كل واحد منها أن يحل محل الآخر، فيجب عليها اختيار المشروع الذي يتمتع بأعلى مؤشر ربحية. </a:t>
            </a:r>
          </a:p>
          <a:p>
            <a:pPr indent="0" algn="just">
              <a:lnSpc>
                <a:spcPts val="3000"/>
              </a:lnSpc>
              <a:spcBef>
                <a:spcPts val="0"/>
              </a:spcBef>
              <a:buNone/>
            </a:pPr>
            <a:r>
              <a:rPr lang="en-US" sz="2400" b="1" dirty="0"/>
              <a:t>3</a:t>
            </a:r>
            <a:r>
              <a:rPr lang="ar-SA" sz="2400" b="1" dirty="0"/>
              <a:t> - إ</a:t>
            </a:r>
            <a:r>
              <a:rPr lang="ar-SA" sz="2400" dirty="0"/>
              <a:t>ذا كانت المنشأة تختار من بين مشروعات استثمارية مستقلة فيمكن لها قبول جميع المشروعات التي تزيد مؤشر ربحيتها عن الواحد الصحيح. </a:t>
            </a:r>
            <a:endParaRPr lang="ar-SA" sz="2800" dirty="0"/>
          </a:p>
          <a:p>
            <a:pPr indent="0" algn="just">
              <a:lnSpc>
                <a:spcPts val="3000"/>
              </a:lnSpc>
              <a:spcBef>
                <a:spcPts val="0"/>
              </a:spcBef>
              <a:buNone/>
            </a:pPr>
            <a:endParaRPr lang="ar-SA" sz="2400" b="1" dirty="0"/>
          </a:p>
          <a:p>
            <a:pPr indent="0" algn="just">
              <a:lnSpc>
                <a:spcPts val="3000"/>
              </a:lnSpc>
              <a:spcBef>
                <a:spcPts val="0"/>
              </a:spcBef>
            </a:pPr>
            <a:endParaRPr lang="ar-SA" sz="2800" b="1" dirty="0"/>
          </a:p>
          <a:p>
            <a:pPr indent="0" algn="just">
              <a:lnSpc>
                <a:spcPts val="3000"/>
              </a:lnSpc>
              <a:spcBef>
                <a:spcPts val="0"/>
              </a:spcBef>
              <a:buNone/>
            </a:pPr>
            <a:endParaRPr lang="ar-SA" sz="2800" b="1" dirty="0"/>
          </a:p>
          <a:p>
            <a:pPr indent="0" algn="just">
              <a:lnSpc>
                <a:spcPts val="3000"/>
              </a:lnSpc>
              <a:spcBef>
                <a:spcPts val="0"/>
              </a:spcBef>
            </a:pPr>
            <a:endParaRPr lang="ar-SA" sz="2800" b="1" dirty="0"/>
          </a:p>
          <a:p>
            <a:pPr indent="0" algn="just">
              <a:lnSpc>
                <a:spcPts val="3000"/>
              </a:lnSpc>
              <a:spcBef>
                <a:spcPts val="0"/>
              </a:spcBef>
              <a:buNone/>
            </a:pPr>
            <a:endParaRPr lang="ar-SA" sz="2800" b="1" dirty="0"/>
          </a:p>
          <a:p>
            <a:pPr>
              <a:buNone/>
            </a:pPr>
            <a:endParaRPr lang="ar-SA" sz="2400" dirty="0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SA"/>
              <a:t>جامعة أم البواقي- كلية العلوم الاقتصادية  - قسم المحاسبة والعلوم  المالية – سنة 3 محاسبة - أ. د. عبدالجليل بوداح</a:t>
            </a:r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6048D-71DC-43B6-93CE-25AB079A92A0}" type="slidenum">
              <a:rPr lang="ar-SA" smtClean="0"/>
              <a:pPr/>
              <a:t>23</a:t>
            </a:fld>
            <a:endParaRPr lang="ar-SA"/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ar-SA"/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ar-SA"/>
          </a:p>
        </p:txBody>
      </p:sp>
      <p:sp>
        <p:nvSpPr>
          <p:cNvPr id="3993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ar-SA"/>
          </a:p>
        </p:txBody>
      </p:sp>
      <p:sp>
        <p:nvSpPr>
          <p:cNvPr id="9" name="عنصر نائب للتاريخ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E124F7-EA71-406D-85BF-D2E3C70F0065}" type="datetime1">
              <a:rPr lang="en-GB" smtClean="0"/>
              <a:t>08/01/2025</a:t>
            </a:fld>
            <a:endParaRPr lang="ar-SA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prstGeom prst="flowChartProcess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/>
          <a:lstStyle/>
          <a:p>
            <a:r>
              <a:rPr lang="ar-SA" b="1" dirty="0"/>
              <a:t>طريقة مؤشر الربحية (تابع)</a:t>
            </a:r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prstGeom prst="flowChartProcess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>
            <a:normAutofit fontScale="92500"/>
          </a:bodyPr>
          <a:lstStyle/>
          <a:p>
            <a:pPr marL="0" indent="0" algn="just">
              <a:lnSpc>
                <a:spcPts val="3000"/>
              </a:lnSpc>
              <a:spcBef>
                <a:spcPts val="0"/>
              </a:spcBef>
              <a:buFont typeface="Wingdings" pitchFamily="2" charset="2"/>
              <a:buChar char="q"/>
              <a:tabLst>
                <a:tab pos="90488" algn="l"/>
              </a:tabLst>
            </a:pPr>
            <a:endParaRPr lang="ar-SA" sz="4000" b="1" dirty="0"/>
          </a:p>
          <a:p>
            <a:pPr marL="0" indent="0" algn="just">
              <a:lnSpc>
                <a:spcPts val="3000"/>
              </a:lnSpc>
              <a:spcBef>
                <a:spcPts val="0"/>
              </a:spcBef>
              <a:tabLst>
                <a:tab pos="90488" algn="l"/>
              </a:tabLst>
            </a:pPr>
            <a:r>
              <a:rPr lang="ar-SA" sz="4000" b="1" dirty="0"/>
              <a:t> مثال : </a:t>
            </a:r>
            <a:r>
              <a:rPr lang="ar-SA" sz="2400" dirty="0"/>
              <a:t>تواجه الشركة المتحدة الاختيار من بين مشروعين بديلين يمكن أن يحل كل واحد منهما الآخر. للمشروعين حياة اقتصادية واحدة تبلغ </a:t>
            </a:r>
            <a:r>
              <a:rPr lang="en-US" sz="2400" dirty="0"/>
              <a:t>3</a:t>
            </a:r>
            <a:r>
              <a:rPr lang="ar-SA" sz="2400" dirty="0"/>
              <a:t> سنوات، </a:t>
            </a:r>
            <a:r>
              <a:rPr lang="ar-SA" sz="2400" dirty="0" err="1"/>
              <a:t>و</a:t>
            </a:r>
            <a:r>
              <a:rPr lang="ar-SA" sz="2400" dirty="0"/>
              <a:t> أن التكلفة المبدئية للمشروع </a:t>
            </a:r>
            <a:r>
              <a:rPr lang="en-US" sz="2400" dirty="0"/>
              <a:t>10.000</a:t>
            </a:r>
            <a:r>
              <a:rPr lang="ar-SA" sz="2400" dirty="0"/>
              <a:t> </a:t>
            </a:r>
            <a:r>
              <a:rPr lang="ar-DZ" sz="2400" dirty="0"/>
              <a:t>دج</a:t>
            </a:r>
            <a:r>
              <a:rPr lang="ar-SA" sz="2400" dirty="0"/>
              <a:t>، ومعدل الخصم </a:t>
            </a:r>
            <a:r>
              <a:rPr lang="en-US" sz="2400" dirty="0"/>
              <a:t>10</a:t>
            </a:r>
            <a:r>
              <a:rPr lang="ar-SA" sz="2400" dirty="0"/>
              <a:t> % . </a:t>
            </a:r>
          </a:p>
          <a:p>
            <a:pPr marL="0" indent="0" algn="just">
              <a:lnSpc>
                <a:spcPts val="3000"/>
              </a:lnSpc>
              <a:spcBef>
                <a:spcPts val="0"/>
              </a:spcBef>
              <a:buNone/>
              <a:tabLst>
                <a:tab pos="90488" algn="l"/>
              </a:tabLst>
            </a:pPr>
            <a:endParaRPr lang="ar-SA" sz="2800" dirty="0"/>
          </a:p>
          <a:p>
            <a:pPr indent="0" algn="just">
              <a:lnSpc>
                <a:spcPts val="3000"/>
              </a:lnSpc>
              <a:spcBef>
                <a:spcPts val="0"/>
              </a:spcBef>
              <a:buNone/>
            </a:pPr>
            <a:r>
              <a:rPr lang="ar-SA" sz="2800" b="1" dirty="0"/>
              <a:t> </a:t>
            </a:r>
          </a:p>
          <a:p>
            <a:pPr indent="0" algn="just">
              <a:lnSpc>
                <a:spcPts val="3000"/>
              </a:lnSpc>
              <a:spcBef>
                <a:spcPts val="0"/>
              </a:spcBef>
              <a:buNone/>
            </a:pPr>
            <a:endParaRPr lang="ar-SA" sz="2400" b="1" dirty="0"/>
          </a:p>
          <a:p>
            <a:pPr indent="0" algn="just">
              <a:lnSpc>
                <a:spcPts val="3000"/>
              </a:lnSpc>
              <a:spcBef>
                <a:spcPts val="0"/>
              </a:spcBef>
            </a:pPr>
            <a:endParaRPr lang="ar-SA" sz="2800" b="1" dirty="0"/>
          </a:p>
          <a:p>
            <a:pPr indent="0" algn="just">
              <a:lnSpc>
                <a:spcPts val="3000"/>
              </a:lnSpc>
              <a:spcBef>
                <a:spcPts val="0"/>
              </a:spcBef>
              <a:buNone/>
            </a:pPr>
            <a:endParaRPr lang="ar-SA" sz="2800" b="1" dirty="0"/>
          </a:p>
          <a:p>
            <a:pPr indent="0" algn="just">
              <a:lnSpc>
                <a:spcPts val="3000"/>
              </a:lnSpc>
              <a:spcBef>
                <a:spcPts val="0"/>
              </a:spcBef>
            </a:pPr>
            <a:endParaRPr lang="ar-SA" sz="2800" b="1" dirty="0"/>
          </a:p>
          <a:p>
            <a:pPr indent="0" algn="just">
              <a:lnSpc>
                <a:spcPts val="3000"/>
              </a:lnSpc>
              <a:spcBef>
                <a:spcPts val="0"/>
              </a:spcBef>
              <a:buNone/>
            </a:pPr>
            <a:r>
              <a:rPr lang="ar-SA" sz="2800" b="1" dirty="0"/>
              <a:t>المطلوب : </a:t>
            </a:r>
            <a:r>
              <a:rPr lang="ar-SA" sz="2400" b="1" dirty="0"/>
              <a:t>حساب مؤشر الربحية لكل مشروع ، </a:t>
            </a:r>
            <a:r>
              <a:rPr lang="ar-SA" sz="2400" b="1" dirty="0" err="1"/>
              <a:t>و</a:t>
            </a:r>
            <a:r>
              <a:rPr lang="ar-SA" sz="2400" b="1" dirty="0"/>
              <a:t> منه اختيار المشروع الأنسب.</a:t>
            </a:r>
            <a:endParaRPr lang="ar-SA" sz="2800" b="1" dirty="0"/>
          </a:p>
          <a:p>
            <a:pPr>
              <a:buNone/>
            </a:pPr>
            <a:endParaRPr lang="ar-SA" sz="2400" dirty="0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SA"/>
              <a:t>جامعة أم البواقي- كلية العلوم الاقتصادية  - قسم المحاسبة والعلوم  المالية – سنة 3 محاسبة - أ. د. عبدالجليل بوداح</a:t>
            </a:r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6048D-71DC-43B6-93CE-25AB079A92A0}" type="slidenum">
              <a:rPr lang="ar-SA" smtClean="0"/>
              <a:pPr/>
              <a:t>24</a:t>
            </a:fld>
            <a:endParaRPr lang="ar-SA"/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ar-SA"/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ar-SA"/>
          </a:p>
        </p:txBody>
      </p:sp>
      <p:sp>
        <p:nvSpPr>
          <p:cNvPr id="3993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ar-SA"/>
          </a:p>
        </p:txBody>
      </p:sp>
      <p:graphicFrame>
        <p:nvGraphicFramePr>
          <p:cNvPr id="9" name="جدول 8"/>
          <p:cNvGraphicFramePr>
            <a:graphicFrameLocks noGrp="1"/>
          </p:cNvGraphicFramePr>
          <p:nvPr/>
        </p:nvGraphicFramePr>
        <p:xfrm>
          <a:off x="1714480" y="3214686"/>
          <a:ext cx="6096000" cy="2149802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 rowSpan="2">
                  <a:txBody>
                    <a:bodyPr/>
                    <a:lstStyle/>
                    <a:p>
                      <a:pPr algn="ctr" rtl="1"/>
                      <a:endParaRPr lang="ar-SA" dirty="0"/>
                    </a:p>
                    <a:p>
                      <a:pPr algn="ctr" rtl="1"/>
                      <a:r>
                        <a:rPr lang="ar-SA" sz="2800" dirty="0"/>
                        <a:t>السنة</a:t>
                      </a: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rtl="1"/>
                      <a:r>
                        <a:rPr lang="ar-SA" sz="2800" b="1" dirty="0"/>
                        <a:t>التدفقات النقدية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2000" b="1" dirty="0"/>
                        <a:t>المشروع </a:t>
                      </a:r>
                      <a:r>
                        <a:rPr lang="ar-SA" sz="2000" b="1" dirty="0" err="1"/>
                        <a:t>أ</a:t>
                      </a:r>
                      <a:r>
                        <a:rPr lang="ar-SA" sz="2000" b="1" dirty="0"/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2000" b="1" dirty="0"/>
                        <a:t>المشروع </a:t>
                      </a:r>
                      <a:r>
                        <a:rPr lang="ar-SA" sz="2000" b="1" dirty="0" err="1"/>
                        <a:t>ب</a:t>
                      </a:r>
                      <a:endParaRPr lang="ar-SA" sz="20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42922">
                <a:tc>
                  <a:txBody>
                    <a:bodyPr/>
                    <a:lstStyle/>
                    <a:p>
                      <a:pPr algn="ctr" rtl="1"/>
                      <a:r>
                        <a:rPr lang="en-US" sz="2000" b="1" dirty="0"/>
                        <a:t>1</a:t>
                      </a:r>
                      <a:endParaRPr lang="ar-SA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000" b="1" dirty="0"/>
                        <a:t>5000</a:t>
                      </a:r>
                      <a:endParaRPr lang="ar-SA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000" b="1" dirty="0"/>
                        <a:t>6000</a:t>
                      </a:r>
                      <a:endParaRPr lang="ar-SA" sz="20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en-US" sz="2000" b="1" dirty="0"/>
                        <a:t>2</a:t>
                      </a:r>
                      <a:endParaRPr lang="ar-SA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000" b="1" dirty="0"/>
                        <a:t>5000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000" b="1" dirty="0"/>
                        <a:t>3000</a:t>
                      </a:r>
                      <a:endParaRPr lang="ar-SA" sz="20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en-US" sz="2000" b="1" dirty="0"/>
                        <a:t>3</a:t>
                      </a:r>
                      <a:endParaRPr lang="ar-SA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000" b="1" dirty="0"/>
                        <a:t>5000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000" b="1" dirty="0"/>
                        <a:t>4000</a:t>
                      </a:r>
                      <a:endParaRPr lang="ar-SA" sz="20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10" name="عنصر نائب للتاريخ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A9D032-2EBC-4071-83F5-26041D4D7991}" type="datetime1">
              <a:rPr lang="en-GB" smtClean="0"/>
              <a:t>08/01/2025</a:t>
            </a:fld>
            <a:endParaRPr lang="ar-SA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prstGeom prst="flowChartProcess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/>
          <a:lstStyle/>
          <a:p>
            <a:r>
              <a:rPr lang="ar-SA" b="1" dirty="0"/>
              <a:t>طريقة مؤشر الربحية (انتهى)</a:t>
            </a:r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43444"/>
          </a:xfrm>
          <a:prstGeom prst="flowChartProcess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 algn="just">
              <a:lnSpc>
                <a:spcPts val="3000"/>
              </a:lnSpc>
              <a:spcBef>
                <a:spcPts val="0"/>
              </a:spcBef>
              <a:buFont typeface="Wingdings" pitchFamily="2" charset="2"/>
              <a:buChar char="q"/>
              <a:tabLst>
                <a:tab pos="90488" algn="l"/>
              </a:tabLst>
            </a:pPr>
            <a:r>
              <a:rPr lang="ar-SA" b="1" dirty="0"/>
              <a:t>الحل: </a:t>
            </a:r>
            <a:r>
              <a:rPr lang="ar-SA" sz="2400" b="1" dirty="0"/>
              <a:t>يُختار المشروع الأول لأن مؤشر الربحية أكبر من الواحد الصحيح ،    </a:t>
            </a:r>
            <a:r>
              <a:rPr lang="ar-SA" sz="2400" b="1" dirty="0" err="1"/>
              <a:t>و</a:t>
            </a:r>
            <a:r>
              <a:rPr lang="ar-SA" sz="2400" b="1" dirty="0"/>
              <a:t> أكبر من مؤشر الربحية للمشروع </a:t>
            </a:r>
            <a:r>
              <a:rPr lang="ar-SA" sz="2400" b="1" dirty="0" err="1"/>
              <a:t>ب</a:t>
            </a:r>
            <a:r>
              <a:rPr lang="ar-SA" sz="2400" b="1" dirty="0"/>
              <a:t>.</a:t>
            </a:r>
            <a:endParaRPr lang="ar-SA" sz="4400" b="1" dirty="0"/>
          </a:p>
          <a:p>
            <a:pPr marL="0" indent="0" algn="just">
              <a:lnSpc>
                <a:spcPts val="3000"/>
              </a:lnSpc>
              <a:spcBef>
                <a:spcPts val="0"/>
              </a:spcBef>
              <a:buNone/>
              <a:tabLst>
                <a:tab pos="90488" algn="l"/>
              </a:tabLst>
            </a:pPr>
            <a:endParaRPr lang="ar-SA" sz="4400" dirty="0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SA"/>
              <a:t>جامعة أم البواقي- كلية العلوم الاقتصادية  - قسم المحاسبة والعلوم  المالية – سنة 3 محاسبة - أ. د. عبدالجليل بوداح</a:t>
            </a:r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6048D-71DC-43B6-93CE-25AB079A92A0}" type="slidenum">
              <a:rPr lang="ar-SA" smtClean="0"/>
              <a:pPr/>
              <a:t>25</a:t>
            </a:fld>
            <a:endParaRPr lang="ar-SA"/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ar-SA"/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ar-SA"/>
          </a:p>
        </p:txBody>
      </p:sp>
      <p:sp>
        <p:nvSpPr>
          <p:cNvPr id="3993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ar-SA"/>
          </a:p>
        </p:txBody>
      </p:sp>
      <p:graphicFrame>
        <p:nvGraphicFramePr>
          <p:cNvPr id="10" name="جدول 9"/>
          <p:cNvGraphicFramePr>
            <a:graphicFrameLocks noGrp="1"/>
          </p:cNvGraphicFramePr>
          <p:nvPr/>
        </p:nvGraphicFramePr>
        <p:xfrm>
          <a:off x="500033" y="2500306"/>
          <a:ext cx="8072495" cy="360680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17735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1040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2241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0742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8806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1738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153214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370840">
                <a:tc rowSpan="2">
                  <a:txBody>
                    <a:bodyPr/>
                    <a:lstStyle/>
                    <a:p>
                      <a:pPr algn="ctr" rtl="1"/>
                      <a:r>
                        <a:rPr lang="ar-SA" sz="2000" b="1" dirty="0"/>
                        <a:t>السنة</a:t>
                      </a:r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rtl="1"/>
                      <a:r>
                        <a:rPr lang="ar-SA" sz="2000" dirty="0"/>
                        <a:t>المشروع </a:t>
                      </a:r>
                      <a:r>
                        <a:rPr lang="ar-SA" sz="2000" dirty="0" err="1"/>
                        <a:t>أ</a:t>
                      </a:r>
                      <a:endParaRPr lang="ar-SA" sz="20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rtl="1"/>
                      <a:r>
                        <a:rPr lang="ar-SA" sz="2000" dirty="0"/>
                        <a:t>المشروع ب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b="1" dirty="0"/>
                        <a:t>التدفق النقدي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b="1" dirty="0"/>
                        <a:t>المعامل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b="1" dirty="0"/>
                        <a:t>القيمة الحالية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b="1" dirty="0"/>
                        <a:t>التدفق النقدي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b="1" dirty="0"/>
                        <a:t>المعامل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b="1" dirty="0"/>
                        <a:t>القيمة الحالية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en-US" b="1" dirty="0"/>
                        <a:t>1</a:t>
                      </a:r>
                      <a:endParaRPr lang="ar-SA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000" b="1" dirty="0"/>
                        <a:t>5000</a:t>
                      </a:r>
                      <a:endParaRPr lang="ar-SA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/>
                        <a:t>0.909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/>
                        <a:t>4545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000" b="1" dirty="0"/>
                        <a:t>6000</a:t>
                      </a:r>
                      <a:endParaRPr lang="ar-SA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/>
                        <a:t>0.909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/>
                        <a:t>5454</a:t>
                      </a:r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en-US" b="1" dirty="0"/>
                        <a:t>2</a:t>
                      </a:r>
                      <a:endParaRPr lang="ar-SA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000" b="1" dirty="0"/>
                        <a:t>5000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/>
                        <a:t>0.826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/>
                        <a:t>4130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000" b="1" dirty="0"/>
                        <a:t>3000</a:t>
                      </a:r>
                      <a:endParaRPr lang="ar-SA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/>
                        <a:t>0.826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/>
                        <a:t>2478</a:t>
                      </a:r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en-US" b="1" dirty="0"/>
                        <a:t>3</a:t>
                      </a:r>
                      <a:endParaRPr lang="ar-SA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000" b="1" dirty="0"/>
                        <a:t>5000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/>
                        <a:t>0.751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/>
                        <a:t>3755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000" b="1" dirty="0"/>
                        <a:t>4000</a:t>
                      </a:r>
                      <a:endParaRPr lang="ar-SA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/>
                        <a:t>0.751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/>
                        <a:t>3004</a:t>
                      </a:r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dirty="0"/>
                        <a:t>القيمة</a:t>
                      </a:r>
                      <a:r>
                        <a:rPr lang="ar-SA" baseline="0" dirty="0"/>
                        <a:t> الحالية الإجمالية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b="1" dirty="0"/>
                        <a:t>12430</a:t>
                      </a:r>
                      <a:endParaRPr lang="ar-SA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b="1"/>
                        <a:t>10936</a:t>
                      </a:r>
                      <a:endParaRPr lang="ar-SA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dirty="0"/>
                        <a:t>كلفة الاستثمار</a:t>
                      </a:r>
                      <a:r>
                        <a:rPr lang="ar-SA" baseline="0" dirty="0"/>
                        <a:t> المبدئي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b="1" dirty="0"/>
                        <a:t>10000</a:t>
                      </a:r>
                      <a:endParaRPr lang="ar-SA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b="1" dirty="0"/>
                        <a:t>10000</a:t>
                      </a:r>
                      <a:endParaRPr lang="ar-SA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b="1" dirty="0"/>
                        <a:t>مؤشر الربحية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b="1" dirty="0"/>
                        <a:t>1.2430</a:t>
                      </a:r>
                      <a:endParaRPr lang="ar-SA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b="1" dirty="0"/>
                        <a:t>1.0936</a:t>
                      </a:r>
                      <a:endParaRPr lang="ar-SA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11" name="عنصر نائب للتاريخ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5D1D12-40F4-421D-AC42-FEAC8FD95E35}" type="datetime1">
              <a:rPr lang="en-GB" smtClean="0"/>
              <a:t>08/01/2025</a:t>
            </a:fld>
            <a:endParaRPr lang="ar-SA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prstGeom prst="cub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r>
              <a:rPr lang="ar-SA" b="1" dirty="0"/>
              <a:t>طريقة معدل العائد الداخلي </a:t>
            </a:r>
            <a:r>
              <a:rPr lang="en-US" b="1" dirty="0"/>
              <a:t>IRR</a:t>
            </a:r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1643050"/>
            <a:ext cx="8229600" cy="4500594"/>
          </a:xfrm>
          <a:prstGeom prst="wedgeRoundRectCallou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 algn="just">
              <a:lnSpc>
                <a:spcPts val="3000"/>
              </a:lnSpc>
              <a:spcBef>
                <a:spcPts val="0"/>
              </a:spcBef>
              <a:buFont typeface="Wingdings" pitchFamily="2" charset="2"/>
              <a:buChar char="q"/>
              <a:tabLst>
                <a:tab pos="90488" algn="l"/>
              </a:tabLst>
            </a:pPr>
            <a:r>
              <a:rPr lang="ar-SA" sz="2800" b="1" dirty="0"/>
              <a:t> </a:t>
            </a:r>
            <a:r>
              <a:rPr lang="ar-SA" sz="2600" b="1" dirty="0"/>
              <a:t>معدل العائد الداخلي هو المعدل الذي </a:t>
            </a:r>
            <a:r>
              <a:rPr lang="ar-SA" sz="2600" b="1" u="sng" dirty="0"/>
              <a:t>تتساوى فيه </a:t>
            </a:r>
            <a:r>
              <a:rPr lang="ar-SA" sz="2600" b="1" dirty="0"/>
              <a:t>القيمة الحالية للتدفقات النقدية للمشروع مع القيمة الحالية لتكلفة الاستثمار الرأسمالي.</a:t>
            </a:r>
          </a:p>
          <a:p>
            <a:pPr marL="0" indent="0" algn="just">
              <a:lnSpc>
                <a:spcPts val="3000"/>
              </a:lnSpc>
              <a:spcBef>
                <a:spcPts val="0"/>
              </a:spcBef>
              <a:buNone/>
              <a:tabLst>
                <a:tab pos="90488" algn="l"/>
              </a:tabLst>
            </a:pPr>
            <a:endParaRPr lang="ar-SA" sz="2400" dirty="0"/>
          </a:p>
          <a:p>
            <a:pPr marL="0" indent="0" algn="just">
              <a:lnSpc>
                <a:spcPts val="3000"/>
              </a:lnSpc>
              <a:spcBef>
                <a:spcPts val="0"/>
              </a:spcBef>
              <a:buFont typeface="Wingdings" pitchFamily="2" charset="2"/>
              <a:buChar char="q"/>
              <a:tabLst>
                <a:tab pos="90488" algn="l"/>
              </a:tabLst>
            </a:pPr>
            <a:r>
              <a:rPr lang="ar-SA" sz="2400" b="1" dirty="0"/>
              <a:t> </a:t>
            </a:r>
            <a:r>
              <a:rPr lang="ar-SA" sz="2600" b="1" dirty="0"/>
              <a:t>بعبارة أخرى، معدل العائد الداخلي، هو </a:t>
            </a:r>
            <a:r>
              <a:rPr lang="ar-SA" sz="2600" b="1" u="sng" dirty="0"/>
              <a:t>معدل الخصم</a:t>
            </a:r>
            <a:r>
              <a:rPr lang="ar-SA" sz="2600" b="1" dirty="0"/>
              <a:t> الذي يجعل </a:t>
            </a:r>
            <a:r>
              <a:rPr lang="ar-SA" sz="2600" b="1" u="sng" dirty="0"/>
              <a:t>صافي القيمة الحالية للتدفقات النقدية</a:t>
            </a:r>
            <a:r>
              <a:rPr lang="ar-SA" sz="2600" b="1" dirty="0"/>
              <a:t> </a:t>
            </a:r>
            <a:r>
              <a:rPr lang="ar-SA" sz="2600" b="1" u="sng" dirty="0"/>
              <a:t>مساويا</a:t>
            </a:r>
            <a:r>
              <a:rPr lang="ar-SA" sz="2600" b="1" dirty="0"/>
              <a:t> </a:t>
            </a:r>
            <a:r>
              <a:rPr lang="ar-SA" sz="2600" b="1" u="sng" dirty="0"/>
              <a:t>للصفر.</a:t>
            </a:r>
            <a:endParaRPr lang="ar-SA" sz="2400" b="1" u="sng" dirty="0"/>
          </a:p>
          <a:p>
            <a:pPr marL="0" indent="0" algn="just">
              <a:lnSpc>
                <a:spcPts val="3000"/>
              </a:lnSpc>
              <a:spcBef>
                <a:spcPts val="0"/>
              </a:spcBef>
              <a:buNone/>
              <a:tabLst>
                <a:tab pos="90488" algn="l"/>
              </a:tabLst>
            </a:pPr>
            <a:endParaRPr lang="ar-SA" sz="2400" dirty="0"/>
          </a:p>
          <a:p>
            <a:pPr marL="0" indent="0" algn="just">
              <a:lnSpc>
                <a:spcPts val="3000"/>
              </a:lnSpc>
              <a:spcBef>
                <a:spcPts val="0"/>
              </a:spcBef>
              <a:buFont typeface="Wingdings" pitchFamily="2" charset="2"/>
              <a:buChar char="q"/>
              <a:tabLst>
                <a:tab pos="90488" algn="l"/>
              </a:tabLst>
            </a:pPr>
            <a:r>
              <a:rPr lang="ar-SA" sz="2400" dirty="0"/>
              <a:t> </a:t>
            </a:r>
            <a:r>
              <a:rPr lang="ar-DZ" sz="2600" b="1" dirty="0"/>
              <a:t>تمت تسميت</a:t>
            </a:r>
            <a:r>
              <a:rPr lang="ar-SA" sz="2600" b="1" dirty="0"/>
              <a:t> معدل العائد الداخلي</a:t>
            </a:r>
            <a:r>
              <a:rPr lang="ar-DZ" sz="2600" b="1" dirty="0"/>
              <a:t> بهذا الاسم</a:t>
            </a:r>
            <a:r>
              <a:rPr lang="ar-SA" sz="2600" b="1"/>
              <a:t> </a:t>
            </a:r>
            <a:r>
              <a:rPr lang="ar-SA" sz="2600" b="1" dirty="0"/>
              <a:t>لأنه يعتمد </a:t>
            </a:r>
            <a:r>
              <a:rPr lang="ar-SA" sz="2600" b="1" u="sng" dirty="0"/>
              <a:t>أساسا</a:t>
            </a:r>
            <a:r>
              <a:rPr lang="ar-SA" sz="2600" b="1" dirty="0"/>
              <a:t> على </a:t>
            </a:r>
            <a:r>
              <a:rPr lang="ar-SA" sz="2600" b="1"/>
              <a:t>العوائد و</a:t>
            </a:r>
            <a:r>
              <a:rPr lang="ar-SA" sz="2600" b="1" u="sng"/>
              <a:t>التدفقات </a:t>
            </a:r>
            <a:r>
              <a:rPr lang="ar-SA" sz="2600" b="1" u="sng" dirty="0"/>
              <a:t>النقدية الناتجة عن المشروع</a:t>
            </a:r>
            <a:r>
              <a:rPr lang="ar-SA" sz="2600" b="1"/>
              <a:t>، و</a:t>
            </a:r>
            <a:r>
              <a:rPr lang="ar-SA" sz="2600" b="1" u="sng"/>
              <a:t>ليس</a:t>
            </a:r>
            <a:r>
              <a:rPr lang="ar-SA" sz="2600" b="1"/>
              <a:t> </a:t>
            </a:r>
            <a:r>
              <a:rPr lang="ar-SA" sz="2600" b="1" dirty="0"/>
              <a:t>على أساس </a:t>
            </a:r>
            <a:r>
              <a:rPr lang="ar-SA" sz="2600" b="1" u="sng" dirty="0"/>
              <a:t>معدل الخصم </a:t>
            </a:r>
            <a:r>
              <a:rPr lang="ar-SA" sz="2600" b="1" dirty="0"/>
              <a:t>الذي يتم اختياره خارجيا.  </a:t>
            </a:r>
            <a:endParaRPr lang="ar-SA" sz="3000" b="1" dirty="0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SA"/>
              <a:t>جامعة أم البواقي- كلية العلوم الاقتصادية  - قسم المحاسبة والعلوم  المالية – سنة 3 محاسبة - أ. د. عبدالجليل بوداح</a:t>
            </a:r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6048D-71DC-43B6-93CE-25AB079A92A0}" type="slidenum">
              <a:rPr lang="ar-SA" smtClean="0"/>
              <a:pPr/>
              <a:t>26</a:t>
            </a:fld>
            <a:endParaRPr lang="ar-SA"/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ar-SA"/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ar-SA"/>
          </a:p>
        </p:txBody>
      </p:sp>
      <p:sp>
        <p:nvSpPr>
          <p:cNvPr id="3993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ar-SA"/>
          </a:p>
        </p:txBody>
      </p:sp>
      <p:sp>
        <p:nvSpPr>
          <p:cNvPr id="9" name="عنصر نائب للتاريخ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9A4E5-6BA1-4C7E-9BA0-F5185E36BD2E}" type="datetime1">
              <a:rPr lang="en-GB" smtClean="0"/>
              <a:t>08/01/2025</a:t>
            </a:fld>
            <a:endParaRPr lang="ar-SA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prstGeom prst="flowChartProcess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r>
              <a:rPr lang="ar-SA" b="1" dirty="0"/>
              <a:t>طريقة معدل العائد الداخلي </a:t>
            </a:r>
            <a:r>
              <a:rPr lang="en-US" b="1" dirty="0"/>
              <a:t>IRR</a:t>
            </a:r>
            <a:r>
              <a:rPr lang="ar-SA" b="1" dirty="0"/>
              <a:t> (تابع)</a:t>
            </a:r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1643050"/>
            <a:ext cx="8229600" cy="4500594"/>
          </a:xfrm>
          <a:prstGeom prst="flowChartProcess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 algn="just">
              <a:lnSpc>
                <a:spcPts val="3000"/>
              </a:lnSpc>
              <a:spcBef>
                <a:spcPts val="0"/>
              </a:spcBef>
              <a:buFont typeface="Wingdings" pitchFamily="2" charset="2"/>
              <a:buChar char="q"/>
              <a:tabLst>
                <a:tab pos="90488" algn="l"/>
              </a:tabLst>
            </a:pPr>
            <a:r>
              <a:rPr lang="ar-SA" sz="2800" b="1" dirty="0"/>
              <a:t> </a:t>
            </a:r>
            <a:r>
              <a:rPr lang="ar-SA" sz="2400" b="1" dirty="0"/>
              <a:t>و يمكن التعبير عن معدل العائد الداخلي بالمعادلة التالية:</a:t>
            </a:r>
            <a:endParaRPr lang="ar-SA" sz="2400" dirty="0"/>
          </a:p>
          <a:p>
            <a:pPr marL="0" indent="0" algn="just">
              <a:lnSpc>
                <a:spcPts val="3000"/>
              </a:lnSpc>
              <a:spcBef>
                <a:spcPts val="0"/>
              </a:spcBef>
              <a:buNone/>
              <a:tabLst>
                <a:tab pos="90488" algn="l"/>
              </a:tabLst>
            </a:pPr>
            <a:endParaRPr lang="ar-SA" sz="2400" dirty="0"/>
          </a:p>
          <a:p>
            <a:pPr marL="0" indent="0" algn="just">
              <a:lnSpc>
                <a:spcPts val="3000"/>
              </a:lnSpc>
              <a:spcBef>
                <a:spcPts val="0"/>
              </a:spcBef>
              <a:buNone/>
              <a:tabLst>
                <a:tab pos="90488" algn="l"/>
              </a:tabLst>
            </a:pPr>
            <a:endParaRPr lang="ar-SA" sz="2400" dirty="0"/>
          </a:p>
          <a:p>
            <a:pPr marL="0" indent="0" algn="just">
              <a:lnSpc>
                <a:spcPts val="3000"/>
              </a:lnSpc>
              <a:spcBef>
                <a:spcPts val="0"/>
              </a:spcBef>
              <a:buNone/>
              <a:tabLst>
                <a:tab pos="90488" algn="l"/>
              </a:tabLst>
            </a:pPr>
            <a:endParaRPr lang="ar-SA" sz="2400" dirty="0"/>
          </a:p>
          <a:p>
            <a:pPr marL="0" indent="0" algn="just">
              <a:lnSpc>
                <a:spcPts val="3000"/>
              </a:lnSpc>
              <a:spcBef>
                <a:spcPts val="0"/>
              </a:spcBef>
              <a:buFont typeface="Wingdings" pitchFamily="2" charset="2"/>
              <a:buChar char="q"/>
              <a:tabLst>
                <a:tab pos="90488" algn="l"/>
                <a:tab pos="900113" algn="l"/>
              </a:tabLst>
            </a:pPr>
            <a:r>
              <a:rPr lang="ar-SA" sz="2400" b="1" dirty="0"/>
              <a:t> حيث أن: </a:t>
            </a:r>
            <a:r>
              <a:rPr lang="en-US" sz="2400" b="1" dirty="0"/>
              <a:t>K</a:t>
            </a:r>
            <a:r>
              <a:rPr lang="ar-SA" sz="2400" b="1" dirty="0"/>
              <a:t>   = </a:t>
            </a:r>
            <a:r>
              <a:rPr lang="ar-SA" sz="2400" dirty="0"/>
              <a:t>تكلفة الاستثمار.</a:t>
            </a:r>
          </a:p>
          <a:p>
            <a:pPr marL="1258888" indent="0" algn="just">
              <a:lnSpc>
                <a:spcPts val="3000"/>
              </a:lnSpc>
              <a:spcBef>
                <a:spcPts val="0"/>
              </a:spcBef>
              <a:buNone/>
              <a:tabLst>
                <a:tab pos="90488" algn="l"/>
              </a:tabLst>
            </a:pPr>
            <a:r>
              <a:rPr lang="en-US" sz="2400" b="1" dirty="0"/>
              <a:t>CF</a:t>
            </a:r>
            <a:r>
              <a:rPr lang="ar-SA" sz="2400" b="1" dirty="0"/>
              <a:t>  = </a:t>
            </a:r>
            <a:r>
              <a:rPr lang="ar-SA" sz="2400" dirty="0"/>
              <a:t>التدفق النقدي السنوي للمشروع.</a:t>
            </a:r>
          </a:p>
          <a:p>
            <a:pPr marL="1258888" indent="90488" algn="just">
              <a:lnSpc>
                <a:spcPts val="3000"/>
              </a:lnSpc>
              <a:spcBef>
                <a:spcPts val="0"/>
              </a:spcBef>
              <a:buNone/>
              <a:tabLst>
                <a:tab pos="90488" algn="l"/>
              </a:tabLst>
            </a:pPr>
            <a:r>
              <a:rPr lang="en-US" sz="2400" b="1" dirty="0" err="1"/>
              <a:t>i</a:t>
            </a:r>
            <a:r>
              <a:rPr lang="ar-SA" sz="2400" b="1" dirty="0"/>
              <a:t>    = </a:t>
            </a:r>
            <a:r>
              <a:rPr lang="ar-SA" sz="2400" dirty="0"/>
              <a:t>السنة </a:t>
            </a:r>
            <a:r>
              <a:rPr lang="ar-SA" sz="2400" dirty="0" err="1"/>
              <a:t>و</a:t>
            </a:r>
            <a:r>
              <a:rPr lang="ar-SA" sz="2400" dirty="0"/>
              <a:t> تتراوح بين </a:t>
            </a:r>
            <a:r>
              <a:rPr lang="en-US" sz="2400" dirty="0"/>
              <a:t>1</a:t>
            </a:r>
            <a:r>
              <a:rPr lang="ar-SA" sz="2400" dirty="0"/>
              <a:t> و </a:t>
            </a:r>
            <a:r>
              <a:rPr lang="en-US" sz="2400" dirty="0"/>
              <a:t>n</a:t>
            </a:r>
            <a:r>
              <a:rPr lang="ar-SA" sz="2400" dirty="0"/>
              <a:t>. </a:t>
            </a:r>
          </a:p>
          <a:p>
            <a:pPr marL="1258888" indent="90488" algn="just">
              <a:lnSpc>
                <a:spcPts val="3000"/>
              </a:lnSpc>
              <a:spcBef>
                <a:spcPts val="0"/>
              </a:spcBef>
              <a:buNone/>
              <a:tabLst>
                <a:tab pos="90488" algn="l"/>
              </a:tabLst>
            </a:pPr>
            <a:r>
              <a:rPr lang="en-US" sz="2400" b="1" dirty="0"/>
              <a:t>n</a:t>
            </a:r>
            <a:r>
              <a:rPr lang="ar-SA" sz="2400" b="1" dirty="0"/>
              <a:t>   = </a:t>
            </a:r>
            <a:r>
              <a:rPr lang="ar-SA" sz="2400" dirty="0"/>
              <a:t>عدد سنوات عمر المشروع.</a:t>
            </a:r>
          </a:p>
          <a:p>
            <a:pPr marL="1258888" indent="0" algn="just">
              <a:lnSpc>
                <a:spcPts val="3000"/>
              </a:lnSpc>
              <a:spcBef>
                <a:spcPts val="0"/>
              </a:spcBef>
              <a:buNone/>
            </a:pPr>
            <a:r>
              <a:rPr lang="en-US" sz="2400" b="1" dirty="0"/>
              <a:t>IRR</a:t>
            </a:r>
            <a:r>
              <a:rPr lang="ar-SA" sz="2400" b="1" dirty="0"/>
              <a:t> = </a:t>
            </a:r>
            <a:r>
              <a:rPr lang="ar-SA" sz="2400" dirty="0"/>
              <a:t>معدل العائد الداخلي.</a:t>
            </a:r>
            <a:endParaRPr lang="ar-SA" sz="2400" b="1" dirty="0"/>
          </a:p>
          <a:p>
            <a:pPr marL="1258888" indent="0" algn="just">
              <a:lnSpc>
                <a:spcPts val="3000"/>
              </a:lnSpc>
              <a:spcBef>
                <a:spcPts val="0"/>
              </a:spcBef>
              <a:buNone/>
            </a:pPr>
            <a:r>
              <a:rPr lang="ar-SA" sz="2400" b="1" dirty="0"/>
              <a:t> </a:t>
            </a:r>
            <a:r>
              <a:rPr lang="en-US" sz="2400" b="1" dirty="0"/>
              <a:t>SV</a:t>
            </a:r>
            <a:r>
              <a:rPr lang="ar-SA" sz="2400" b="1" dirty="0"/>
              <a:t> = </a:t>
            </a:r>
            <a:r>
              <a:rPr lang="ar-SA" sz="2400" dirty="0"/>
              <a:t>قيمة الخردة.</a:t>
            </a:r>
          </a:p>
          <a:p>
            <a:pPr marL="0" indent="0" algn="just">
              <a:lnSpc>
                <a:spcPts val="3000"/>
              </a:lnSpc>
              <a:spcBef>
                <a:spcPts val="0"/>
              </a:spcBef>
              <a:buNone/>
              <a:tabLst>
                <a:tab pos="90488" algn="l"/>
              </a:tabLst>
            </a:pPr>
            <a:r>
              <a:rPr lang="ar-SA" sz="2400" b="1" dirty="0"/>
              <a:t> </a:t>
            </a:r>
            <a:endParaRPr lang="ar-SA" sz="3000" b="1" dirty="0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SA"/>
              <a:t>جامعة أم البواقي- كلية العلوم الاقتصادية  - قسم المحاسبة والعلوم  المالية – سنة 3 محاسبة - أ. د. عبدالجليل بوداح</a:t>
            </a:r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6048D-71DC-43B6-93CE-25AB079A92A0}" type="slidenum">
              <a:rPr lang="ar-SA" smtClean="0"/>
              <a:pPr/>
              <a:t>27</a:t>
            </a:fld>
            <a:endParaRPr lang="ar-SA"/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ar-SA"/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ar-SA"/>
          </a:p>
        </p:txBody>
      </p:sp>
      <p:sp>
        <p:nvSpPr>
          <p:cNvPr id="3993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ar-SA"/>
          </a:p>
        </p:txBody>
      </p:sp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ar-SA"/>
          </a:p>
        </p:txBody>
      </p:sp>
      <p:pic>
        <p:nvPicPr>
          <p:cNvPr id="2049" name="Picture 1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142976" y="2428868"/>
            <a:ext cx="3636000" cy="871378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sp>
        <p:nvSpPr>
          <p:cNvPr id="11" name="عنصر نائب للتاريخ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1D5831-5AB5-4919-8BBA-E79FE43D3CE2}" type="datetime1">
              <a:rPr lang="en-GB" smtClean="0"/>
              <a:t>08/01/2025</a:t>
            </a:fld>
            <a:endParaRPr lang="ar-SA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prstGeom prst="flowChartProcess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r>
              <a:rPr lang="ar-SA" b="1" dirty="0"/>
              <a:t>طريقة معدل العائد الداخلي </a:t>
            </a:r>
            <a:r>
              <a:rPr lang="en-US" b="1" dirty="0"/>
              <a:t>IRR</a:t>
            </a:r>
            <a:r>
              <a:rPr lang="ar-SA" b="1" dirty="0"/>
              <a:t>(تابع)</a:t>
            </a:r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1643050"/>
            <a:ext cx="8229600" cy="4500594"/>
          </a:xfrm>
          <a:prstGeom prst="flowChartProcess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 algn="just">
              <a:lnSpc>
                <a:spcPts val="3000"/>
              </a:lnSpc>
              <a:spcBef>
                <a:spcPts val="0"/>
              </a:spcBef>
              <a:buFont typeface="Wingdings" pitchFamily="2" charset="2"/>
              <a:buChar char="q"/>
              <a:tabLst>
                <a:tab pos="90488" algn="l"/>
              </a:tabLst>
            </a:pPr>
            <a:r>
              <a:rPr lang="ar-SA" sz="2800" b="1" dirty="0"/>
              <a:t> </a:t>
            </a:r>
            <a:r>
              <a:rPr lang="ar-SA" sz="2400" dirty="0"/>
              <a:t>و لمعرفة معدل العائد الداخلي للاستثمار لابد </a:t>
            </a:r>
            <a:r>
              <a:rPr lang="ar-SA" sz="2400" dirty="0" err="1"/>
              <a:t>و</a:t>
            </a:r>
            <a:r>
              <a:rPr lang="ar-SA" sz="2400" dirty="0"/>
              <a:t> أن يكون الفرق بين مجموع القيمة الحالية للمشروع </a:t>
            </a:r>
            <a:r>
              <a:rPr lang="ar-SA" sz="2400" dirty="0" err="1"/>
              <a:t>و</a:t>
            </a:r>
            <a:r>
              <a:rPr lang="ar-SA" sz="2400" dirty="0"/>
              <a:t> القيمة الحالية لتكلفة الاستثمار تساوي صفر، حسب ما هو موضح في المعادلة أدناه بالمعادلة التالية:</a:t>
            </a:r>
            <a:endParaRPr lang="ar-SA" sz="1400" dirty="0"/>
          </a:p>
          <a:p>
            <a:pPr marL="0" indent="0" algn="just">
              <a:lnSpc>
                <a:spcPts val="3000"/>
              </a:lnSpc>
              <a:spcBef>
                <a:spcPts val="0"/>
              </a:spcBef>
              <a:buNone/>
              <a:tabLst>
                <a:tab pos="90488" algn="l"/>
              </a:tabLst>
            </a:pPr>
            <a:endParaRPr lang="ar-SA" sz="2400" dirty="0"/>
          </a:p>
          <a:p>
            <a:pPr marL="0" indent="0" algn="just">
              <a:lnSpc>
                <a:spcPts val="3000"/>
              </a:lnSpc>
              <a:spcBef>
                <a:spcPts val="0"/>
              </a:spcBef>
              <a:buNone/>
              <a:tabLst>
                <a:tab pos="90488" algn="l"/>
              </a:tabLst>
            </a:pPr>
            <a:endParaRPr lang="ar-SA" sz="2400" dirty="0"/>
          </a:p>
          <a:p>
            <a:pPr marL="0" indent="0" algn="just">
              <a:lnSpc>
                <a:spcPts val="3000"/>
              </a:lnSpc>
              <a:spcBef>
                <a:spcPts val="0"/>
              </a:spcBef>
              <a:buNone/>
              <a:tabLst>
                <a:tab pos="90488" algn="l"/>
              </a:tabLst>
            </a:pPr>
            <a:endParaRPr lang="ar-SA" sz="2400" dirty="0"/>
          </a:p>
          <a:p>
            <a:pPr marL="0" indent="0" algn="just">
              <a:lnSpc>
                <a:spcPts val="3000"/>
              </a:lnSpc>
              <a:spcBef>
                <a:spcPts val="0"/>
              </a:spcBef>
              <a:buFont typeface="Wingdings" pitchFamily="2" charset="2"/>
              <a:buChar char="q"/>
              <a:tabLst>
                <a:tab pos="90488" algn="l"/>
              </a:tabLst>
            </a:pPr>
            <a:endParaRPr lang="ar-SA" sz="2400" dirty="0"/>
          </a:p>
          <a:p>
            <a:pPr marL="90488" indent="-90488" algn="just">
              <a:lnSpc>
                <a:spcPts val="3000"/>
              </a:lnSpc>
              <a:spcBef>
                <a:spcPts val="0"/>
              </a:spcBef>
              <a:buFont typeface="Wingdings" pitchFamily="2" charset="2"/>
              <a:buChar char="q"/>
              <a:tabLst>
                <a:tab pos="90488" algn="l"/>
              </a:tabLst>
            </a:pPr>
            <a:r>
              <a:rPr lang="ar-SA" sz="2400" b="1" dirty="0"/>
              <a:t> </a:t>
            </a:r>
            <a:r>
              <a:rPr lang="ar-SA" sz="2400" dirty="0"/>
              <a:t>إن القاعدة في اتخاذ قرار الاستثمار لمشروع ما ، </a:t>
            </a:r>
            <a:r>
              <a:rPr lang="ar-SA" sz="2400" dirty="0" err="1"/>
              <a:t>و</a:t>
            </a:r>
            <a:r>
              <a:rPr lang="ar-SA" sz="2400" dirty="0"/>
              <a:t> باستخدام طريقة </a:t>
            </a:r>
            <a:r>
              <a:rPr lang="en-US" sz="2400" dirty="0"/>
              <a:t>IRR</a:t>
            </a:r>
            <a:r>
              <a:rPr lang="ar-SA" sz="2400" dirty="0"/>
              <a:t> تكون على النحو التالي:</a:t>
            </a:r>
          </a:p>
          <a:p>
            <a:pPr marL="90488" indent="-90488" algn="just">
              <a:lnSpc>
                <a:spcPts val="3000"/>
              </a:lnSpc>
              <a:spcBef>
                <a:spcPts val="0"/>
              </a:spcBef>
              <a:buNone/>
              <a:tabLst>
                <a:tab pos="90488" algn="l"/>
              </a:tabLst>
            </a:pPr>
            <a:r>
              <a:rPr lang="ar-SA" sz="2400" dirty="0"/>
              <a:t> </a:t>
            </a:r>
          </a:p>
          <a:p>
            <a:pPr marL="0" indent="0" algn="just">
              <a:lnSpc>
                <a:spcPts val="3000"/>
              </a:lnSpc>
              <a:spcBef>
                <a:spcPts val="0"/>
              </a:spcBef>
              <a:buNone/>
              <a:tabLst>
                <a:tab pos="90488" algn="l"/>
              </a:tabLst>
            </a:pPr>
            <a:r>
              <a:rPr lang="ar-SA" sz="2400" b="1" dirty="0"/>
              <a:t> </a:t>
            </a:r>
            <a:endParaRPr lang="ar-SA" sz="3000" b="1" dirty="0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SA"/>
              <a:t>جامعة أم البواقي- كلية العلوم الاقتصادية  - قسم المحاسبة والعلوم  المالية – سنة 3 محاسبة - أ. د. عبدالجليل بوداح</a:t>
            </a:r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6048D-71DC-43B6-93CE-25AB079A92A0}" type="slidenum">
              <a:rPr lang="ar-SA" smtClean="0"/>
              <a:pPr/>
              <a:t>28</a:t>
            </a:fld>
            <a:endParaRPr lang="ar-SA"/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ar-SA"/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ar-SA"/>
          </a:p>
        </p:txBody>
      </p:sp>
      <p:sp>
        <p:nvSpPr>
          <p:cNvPr id="3993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ar-SA"/>
          </a:p>
        </p:txBody>
      </p:sp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ar-SA"/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ar-SA"/>
          </a:p>
        </p:txBody>
      </p:sp>
      <p:pic>
        <p:nvPicPr>
          <p:cNvPr id="7" name="Picture 1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928794" y="3071810"/>
            <a:ext cx="5143500" cy="1047750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sp>
        <p:nvSpPr>
          <p:cNvPr id="12" name="عنصر نائب للتاريخ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CA84B4-D4BF-440C-AF3B-692FF091AC60}" type="datetime1">
              <a:rPr lang="en-GB" smtClean="0"/>
              <a:t>08/01/2025</a:t>
            </a:fld>
            <a:endParaRPr lang="ar-SA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prstGeom prst="flowChartProcess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r>
              <a:rPr lang="ar-SA" b="1" dirty="0"/>
              <a:t>طريقة معدل العائد الداخلي </a:t>
            </a:r>
            <a:r>
              <a:rPr lang="en-US" b="1" dirty="0"/>
              <a:t>IRR</a:t>
            </a:r>
            <a:r>
              <a:rPr lang="ar-SA" b="1" dirty="0"/>
              <a:t>(تابع)</a:t>
            </a:r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1643050"/>
            <a:ext cx="8229600" cy="4500594"/>
          </a:xfrm>
          <a:prstGeom prst="flowChartProcess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>
            <a:normAutofit fontScale="77500" lnSpcReduction="20000"/>
          </a:bodyPr>
          <a:lstStyle/>
          <a:p>
            <a:pPr marL="0" indent="0" algn="just">
              <a:lnSpc>
                <a:spcPts val="3000"/>
              </a:lnSpc>
              <a:spcBef>
                <a:spcPts val="0"/>
              </a:spcBef>
              <a:buFont typeface="Wingdings" pitchFamily="2" charset="2"/>
              <a:buChar char="q"/>
              <a:tabLst>
                <a:tab pos="90488" algn="l"/>
              </a:tabLst>
            </a:pPr>
            <a:r>
              <a:rPr lang="ar-SA" sz="2400" b="1" dirty="0"/>
              <a:t> </a:t>
            </a:r>
            <a:r>
              <a:rPr lang="ar-SA" sz="3400" b="1" dirty="0"/>
              <a:t>يكون المشروع مقبولا عندما يكون معدل العائد الداخلي </a:t>
            </a:r>
            <a:r>
              <a:rPr lang="ar-SA" sz="3400" b="1" u="sng" dirty="0"/>
              <a:t>أكبر</a:t>
            </a:r>
            <a:r>
              <a:rPr lang="ar-SA" sz="3400" b="1" dirty="0"/>
              <a:t> من معدل العائد المطلوب أو تكلفة رأس المال.</a:t>
            </a:r>
            <a:endParaRPr lang="ar-SA" sz="2600" b="1" dirty="0"/>
          </a:p>
          <a:p>
            <a:pPr marL="0" indent="0" algn="just">
              <a:lnSpc>
                <a:spcPts val="3000"/>
              </a:lnSpc>
              <a:spcBef>
                <a:spcPts val="0"/>
              </a:spcBef>
              <a:buFont typeface="Wingdings" pitchFamily="2" charset="2"/>
              <a:buChar char="q"/>
              <a:tabLst>
                <a:tab pos="90488" algn="l"/>
              </a:tabLst>
            </a:pPr>
            <a:r>
              <a:rPr lang="ar-SA" sz="2600" b="1" dirty="0"/>
              <a:t> </a:t>
            </a:r>
            <a:r>
              <a:rPr lang="ar-SA" sz="3400" b="1" dirty="0"/>
              <a:t>في حالة الاختيار بين </a:t>
            </a:r>
            <a:r>
              <a:rPr lang="ar-SA" sz="3400" b="1" u="sng" dirty="0"/>
              <a:t>مشروعين استثماريين بديلين</a:t>
            </a:r>
            <a:r>
              <a:rPr lang="ar-SA" sz="3400" b="1" dirty="0"/>
              <a:t>، يختار المشروع الذي يقدم أعلى معدل عائد داخلي، بشرط أن يكون أكبر من تكلفة رأس المال       أو معدل العائد المطلوب.</a:t>
            </a:r>
          </a:p>
          <a:p>
            <a:pPr marL="0" indent="0" algn="just">
              <a:lnSpc>
                <a:spcPts val="3000"/>
              </a:lnSpc>
              <a:spcBef>
                <a:spcPts val="0"/>
              </a:spcBef>
              <a:buFont typeface="Wingdings" pitchFamily="2" charset="2"/>
              <a:buChar char="q"/>
              <a:tabLst>
                <a:tab pos="90488" algn="l"/>
              </a:tabLst>
            </a:pPr>
            <a:r>
              <a:rPr lang="ar-SA" sz="3400" b="1" dirty="0"/>
              <a:t> في حالة </a:t>
            </a:r>
            <a:r>
              <a:rPr lang="ar-SA" sz="3400" b="1" u="sng" dirty="0"/>
              <a:t>الاختيار لأكثر من مشروع (مشروعات مستقلة)</a:t>
            </a:r>
            <a:r>
              <a:rPr lang="ar-SA" sz="3400" b="1" dirty="0"/>
              <a:t> ، يمكن اختيار جميع المشروعات التي يزيد معدل العائد الداخلي فيها عن تكلفة رأس المال أو معدل العائد المطلوب، </a:t>
            </a:r>
            <a:r>
              <a:rPr lang="ar-SA" sz="3400" b="1" dirty="0" err="1"/>
              <a:t>و</a:t>
            </a:r>
            <a:r>
              <a:rPr lang="ar-SA" sz="3400" b="1" dirty="0"/>
              <a:t> هذا في حالة توفر إمكانية التمويل.</a:t>
            </a:r>
          </a:p>
          <a:p>
            <a:pPr marL="0" indent="0" algn="just">
              <a:lnSpc>
                <a:spcPts val="3000"/>
              </a:lnSpc>
              <a:spcBef>
                <a:spcPts val="0"/>
              </a:spcBef>
              <a:buFont typeface="Wingdings" pitchFamily="2" charset="2"/>
              <a:buChar char="q"/>
              <a:tabLst>
                <a:tab pos="90488" algn="l"/>
              </a:tabLst>
            </a:pPr>
            <a:r>
              <a:rPr lang="ar-SA" sz="3400" b="1" dirty="0"/>
              <a:t> في حالة ما إذا كان معدل العائد الداخلي </a:t>
            </a:r>
            <a:r>
              <a:rPr lang="ar-SA" sz="3400" b="1" u="sng" dirty="0"/>
              <a:t>أقل</a:t>
            </a:r>
            <a:r>
              <a:rPr lang="ar-SA" sz="3400" b="1" dirty="0"/>
              <a:t> من معدل العائد المطلوب     أو تكلفة رأس المال ، يعتبر المشروع خاسرا، كما يعتبر حياديا إذا ما كان معدل العائد الداخلي يساوي تكلفة رأس المال.</a:t>
            </a:r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SA"/>
              <a:t>جامعة أم البواقي- كلية العلوم الاقتصادية  - قسم المحاسبة والعلوم  المالية – سنة 3 محاسبة - أ. د. عبدالجليل بوداح</a:t>
            </a:r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6048D-71DC-43B6-93CE-25AB079A92A0}" type="slidenum">
              <a:rPr lang="ar-SA" smtClean="0"/>
              <a:pPr/>
              <a:t>29</a:t>
            </a:fld>
            <a:endParaRPr lang="ar-SA"/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ar-SA"/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ar-SA"/>
          </a:p>
        </p:txBody>
      </p:sp>
      <p:sp>
        <p:nvSpPr>
          <p:cNvPr id="3993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ar-SA"/>
          </a:p>
        </p:txBody>
      </p:sp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ar-SA"/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ar-SA"/>
          </a:p>
        </p:txBody>
      </p:sp>
      <p:sp>
        <p:nvSpPr>
          <p:cNvPr id="11" name="عنصر نائب للتاريخ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BA1AF-A598-4284-B3E8-CCFEEE607181}" type="datetime1">
              <a:rPr lang="en-GB" smtClean="0"/>
              <a:t>08/01/2025</a:t>
            </a:fld>
            <a:endParaRPr lang="ar-SA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ar-SA" b="1" dirty="0"/>
              <a:t>طرق تقييم المشاريع الاستثمارية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half" idx="1"/>
          </p:nvPr>
        </p:nvSpPr>
        <p:spPr/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ar-SA" b="1" u="sng" dirty="0"/>
              <a:t>الطرق الحديثة</a:t>
            </a:r>
          </a:p>
          <a:p>
            <a:pPr>
              <a:buNone/>
            </a:pPr>
            <a:endParaRPr lang="ar-SA" b="1" u="sng" dirty="0"/>
          </a:p>
          <a:p>
            <a:pPr>
              <a:buNone/>
            </a:pPr>
            <a:r>
              <a:rPr lang="ar-SA" sz="2400" b="1" dirty="0"/>
              <a:t>1- طريقة صافي القيمة الحالية </a:t>
            </a:r>
            <a:r>
              <a:rPr lang="en-US" sz="2400" b="1" dirty="0"/>
              <a:t>NPV</a:t>
            </a:r>
            <a:r>
              <a:rPr lang="ar-SA" sz="2400" b="1" dirty="0"/>
              <a:t>.</a:t>
            </a:r>
          </a:p>
          <a:p>
            <a:pPr>
              <a:buNone/>
            </a:pPr>
            <a:r>
              <a:rPr lang="ar-SA" sz="2400" b="1" dirty="0"/>
              <a:t>2- طريقة فترة الاسترداد المخصومة </a:t>
            </a:r>
            <a:r>
              <a:rPr lang="en-US" sz="2400" b="1" dirty="0"/>
              <a:t>DPP</a:t>
            </a:r>
            <a:r>
              <a:rPr lang="ar-SA" sz="2400" b="1" dirty="0"/>
              <a:t>.</a:t>
            </a:r>
          </a:p>
          <a:p>
            <a:pPr>
              <a:buNone/>
            </a:pPr>
            <a:r>
              <a:rPr lang="ar-SA" sz="2400" b="1" dirty="0"/>
              <a:t>3- طريقة مؤشر الربحية </a:t>
            </a:r>
            <a:r>
              <a:rPr lang="en-US" sz="2400" b="1" dirty="0"/>
              <a:t>PI</a:t>
            </a:r>
            <a:r>
              <a:rPr lang="ar-SA" sz="2400" b="1" dirty="0"/>
              <a:t>.</a:t>
            </a:r>
          </a:p>
          <a:p>
            <a:pPr>
              <a:buNone/>
            </a:pPr>
            <a:r>
              <a:rPr lang="ar-SA" sz="2400" b="1" dirty="0"/>
              <a:t>4- طريقة معدل العائد الداخلي </a:t>
            </a:r>
            <a:r>
              <a:rPr lang="en-US" sz="2400" b="1" dirty="0"/>
              <a:t>IRR</a:t>
            </a:r>
            <a:r>
              <a:rPr lang="ar-SA" sz="2400" b="1" dirty="0"/>
              <a:t>.  </a:t>
            </a:r>
          </a:p>
          <a:p>
            <a:pPr algn="justLow">
              <a:buNone/>
            </a:pPr>
            <a:r>
              <a:rPr lang="ar-SA" sz="1800" b="1" dirty="0">
                <a:solidFill>
                  <a:srgbClr val="FF0000"/>
                </a:solidFill>
              </a:rPr>
              <a:t>ملاحظة هامة:</a:t>
            </a:r>
            <a:r>
              <a:rPr lang="ar-SA" sz="1800" b="1" dirty="0"/>
              <a:t> تتعامل هذه الطرق وفق مفهوم  القيمة الزمنية للنقود، حيث يتم خصم التدفقات النقدية من المشروع بمعدل خصم مناسب عند تقويمها للمشروع الاستثماري.</a:t>
            </a:r>
          </a:p>
          <a:p>
            <a:pPr algn="just">
              <a:buNone/>
            </a:pPr>
            <a:endParaRPr lang="ar-SA" sz="1800" b="1" dirty="0"/>
          </a:p>
        </p:txBody>
      </p:sp>
      <p:sp>
        <p:nvSpPr>
          <p:cNvPr id="7" name="عنصر نائب للمحتوى 6"/>
          <p:cNvSpPr>
            <a:spLocks noGrp="1"/>
          </p:cNvSpPr>
          <p:nvPr>
            <p:ph sz="half" idx="2"/>
          </p:nvPr>
        </p:nvSpPr>
        <p:spPr/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just"/>
            <a:r>
              <a:rPr lang="ar-SA" b="1" u="sng" dirty="0"/>
              <a:t>الطرق التقليدية</a:t>
            </a:r>
          </a:p>
          <a:p>
            <a:pPr algn="just"/>
            <a:endParaRPr lang="ar-SA" sz="2400" dirty="0"/>
          </a:p>
          <a:p>
            <a:pPr algn="just">
              <a:buNone/>
            </a:pPr>
            <a:r>
              <a:rPr lang="ar-SA" sz="2400" dirty="0"/>
              <a:t>1- </a:t>
            </a:r>
            <a:r>
              <a:rPr lang="ar-SA" sz="2400" b="1" dirty="0"/>
              <a:t>طريقة متوسط العائد على الاستثمار أو متوسط العائد المحاسبي.</a:t>
            </a:r>
            <a:r>
              <a:rPr lang="en-US" sz="2400" b="1" dirty="0"/>
              <a:t> </a:t>
            </a:r>
            <a:r>
              <a:rPr lang="en-US" sz="1800" b="1" dirty="0"/>
              <a:t>(AARR:</a:t>
            </a:r>
            <a:r>
              <a:rPr lang="en-US" sz="2400" b="1" dirty="0"/>
              <a:t> </a:t>
            </a:r>
            <a:r>
              <a:rPr lang="en-US" sz="1800" b="1" dirty="0"/>
              <a:t>Accounting Average Rate of Return </a:t>
            </a:r>
            <a:r>
              <a:rPr lang="ar-SA" sz="1800" b="1" dirty="0"/>
              <a:t> .</a:t>
            </a:r>
          </a:p>
          <a:p>
            <a:pPr algn="just">
              <a:buNone/>
            </a:pPr>
            <a:r>
              <a:rPr lang="ar-SA" sz="2400" b="1" dirty="0"/>
              <a:t>2- طريقة فترة الاسترداد </a:t>
            </a:r>
            <a:r>
              <a:rPr lang="ar-DZ" sz="2400" b="1" dirty="0"/>
              <a:t>البسيطة    </a:t>
            </a:r>
            <a:r>
              <a:rPr lang="ar-SA" sz="1800" b="1" dirty="0"/>
              <a:t>(</a:t>
            </a:r>
            <a:r>
              <a:rPr lang="en-US" sz="1800" b="1" dirty="0"/>
              <a:t>PP: Payback Period</a:t>
            </a:r>
            <a:r>
              <a:rPr lang="ar-SA" sz="1800" b="1" dirty="0"/>
              <a:t>).</a:t>
            </a:r>
          </a:p>
          <a:p>
            <a:pPr algn="just">
              <a:buNone/>
            </a:pPr>
            <a:endParaRPr lang="ar-SA" sz="1800" b="1" dirty="0"/>
          </a:p>
          <a:p>
            <a:pPr marL="0" indent="0" algn="justLow">
              <a:buNone/>
            </a:pPr>
            <a:r>
              <a:rPr lang="ar-SA" sz="1800" b="1" dirty="0">
                <a:solidFill>
                  <a:srgbClr val="FF0000"/>
                </a:solidFill>
              </a:rPr>
              <a:t>ملاحظة هامة: </a:t>
            </a:r>
            <a:r>
              <a:rPr lang="ar-SA" sz="1800" b="1" dirty="0"/>
              <a:t>تتجاهل هاتين الطريقتين القيمة الزمنية للنقود  و تتعامل مع موضوع التدفقات النقدية على أنها متساوية القيمة خلال حياة المشروع.</a:t>
            </a:r>
            <a:endParaRPr lang="ar-SA" sz="2400" b="1" dirty="0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SA"/>
              <a:t>جامعة أم البواقي- كلية العلوم الاقتصادية  - قسم المحاسبة والعلوم  المالية – سنة 3 محاسبة - أ. د. عبدالجليل بوداح</a:t>
            </a:r>
            <a:endParaRPr lang="ar-SA" dirty="0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6048D-71DC-43B6-93CE-25AB079A92A0}" type="slidenum">
              <a:rPr lang="ar-SA" smtClean="0"/>
              <a:pPr/>
              <a:t>3</a:t>
            </a:fld>
            <a:endParaRPr lang="ar-SA"/>
          </a:p>
        </p:txBody>
      </p:sp>
      <p:sp>
        <p:nvSpPr>
          <p:cNvPr id="8" name="عنصر نائب للتاريخ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C8B00E-9EEB-46FD-97AB-50F57F4C85CC}" type="datetime1">
              <a:rPr lang="en-GB" smtClean="0"/>
              <a:t>08/01/2025</a:t>
            </a:fld>
            <a:endParaRPr lang="ar-SA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10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10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2000" fill="hold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2000" fill="hold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2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2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2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2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2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2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2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2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20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20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20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20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6" grpId="0" build="p" animBg="1"/>
      <p:bldP spid="7" grpId="0" build="p" animBg="1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prstGeom prst="flowChartProcess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r>
              <a:rPr lang="ar-SA" b="1" dirty="0"/>
              <a:t>طريقة معدل العائد الداخلي </a:t>
            </a:r>
            <a:r>
              <a:rPr lang="en-US" b="1" dirty="0"/>
              <a:t>IRR</a:t>
            </a:r>
            <a:r>
              <a:rPr lang="ar-SA" b="1" dirty="0"/>
              <a:t>(تابع)</a:t>
            </a:r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28596" y="1571612"/>
            <a:ext cx="8229600" cy="4572032"/>
          </a:xfrm>
          <a:prstGeom prst="flowChartProcess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>
            <a:normAutofit fontScale="77500" lnSpcReduction="20000"/>
          </a:bodyPr>
          <a:lstStyle/>
          <a:p>
            <a:pPr marL="0" indent="0" algn="just">
              <a:lnSpc>
                <a:spcPts val="3100"/>
              </a:lnSpc>
              <a:spcBef>
                <a:spcPts val="600"/>
              </a:spcBef>
              <a:buFont typeface="Wingdings" pitchFamily="2" charset="2"/>
              <a:buChar char="q"/>
              <a:tabLst>
                <a:tab pos="90488" algn="l"/>
              </a:tabLst>
            </a:pPr>
            <a:r>
              <a:rPr lang="ar-SA" sz="3600" b="1" dirty="0"/>
              <a:t> مثال: </a:t>
            </a:r>
            <a:r>
              <a:rPr lang="ar-SA" sz="2400" b="1" dirty="0"/>
              <a:t>إذا كان لدينا مشروع عمره الإنتاجي سنة واحدة، </a:t>
            </a:r>
            <a:r>
              <a:rPr lang="ar-SA" sz="2400" b="1" dirty="0" err="1"/>
              <a:t>و</a:t>
            </a:r>
            <a:r>
              <a:rPr lang="ar-SA" sz="2400" b="1" dirty="0"/>
              <a:t> كانت تكلفة استثمار المشروع </a:t>
            </a:r>
            <a:r>
              <a:rPr lang="en-US" sz="2400" b="1" dirty="0"/>
              <a:t>100</a:t>
            </a:r>
            <a:r>
              <a:rPr lang="ar-SA" sz="2400" b="1" dirty="0"/>
              <a:t> ريال، وعائد نقدي في نهاية السنة يقدر </a:t>
            </a:r>
            <a:r>
              <a:rPr lang="ar-SA" sz="2400" b="1" dirty="0" err="1"/>
              <a:t>بـ</a:t>
            </a:r>
            <a:r>
              <a:rPr lang="ar-SA" sz="2400" b="1" dirty="0"/>
              <a:t> </a:t>
            </a:r>
            <a:r>
              <a:rPr lang="en-US" sz="2400" b="1" dirty="0"/>
              <a:t>110 </a:t>
            </a:r>
            <a:r>
              <a:rPr lang="ar-SA" sz="2400" b="1" dirty="0"/>
              <a:t> ريال.</a:t>
            </a:r>
          </a:p>
          <a:p>
            <a:pPr marL="0" indent="0" algn="just">
              <a:lnSpc>
                <a:spcPts val="3100"/>
              </a:lnSpc>
              <a:spcBef>
                <a:spcPts val="600"/>
              </a:spcBef>
              <a:buFont typeface="Wingdings" pitchFamily="2" charset="2"/>
              <a:buChar char="q"/>
              <a:tabLst>
                <a:tab pos="90488" algn="l"/>
              </a:tabLst>
            </a:pPr>
            <a:r>
              <a:rPr lang="ar-SA" sz="2800" b="1" dirty="0"/>
              <a:t> المطلوب: </a:t>
            </a:r>
            <a:r>
              <a:rPr lang="ar-SA" sz="2400" b="1" dirty="0"/>
              <a:t>حساب معدل العائد الداخلي</a:t>
            </a:r>
          </a:p>
          <a:p>
            <a:pPr marL="0" indent="0" algn="just">
              <a:lnSpc>
                <a:spcPts val="3100"/>
              </a:lnSpc>
              <a:spcBef>
                <a:spcPts val="600"/>
              </a:spcBef>
              <a:buFont typeface="Wingdings" pitchFamily="2" charset="2"/>
              <a:buChar char="q"/>
              <a:tabLst>
                <a:tab pos="90488" algn="l"/>
              </a:tabLst>
            </a:pPr>
            <a:r>
              <a:rPr lang="ar-SA" sz="2800" b="1" dirty="0"/>
              <a:t> الحل : </a:t>
            </a:r>
            <a:r>
              <a:rPr lang="ar-SA" sz="2400" dirty="0"/>
              <a:t>بتطبيق المعادلة                                           </a:t>
            </a:r>
            <a:r>
              <a:rPr lang="ar-SA" sz="2400" dirty="0" err="1"/>
              <a:t>و</a:t>
            </a:r>
            <a:r>
              <a:rPr lang="ar-SA" sz="2400" dirty="0"/>
              <a:t> التعويض بالأرقام نحصل على </a:t>
            </a:r>
            <a:r>
              <a:rPr lang="ar-SA" sz="2400" dirty="0" err="1"/>
              <a:t>مايلي</a:t>
            </a:r>
            <a:r>
              <a:rPr lang="ar-SA" sz="2400" dirty="0"/>
              <a:t>:</a:t>
            </a:r>
          </a:p>
          <a:p>
            <a:pPr marL="1798638" indent="0" algn="just">
              <a:lnSpc>
                <a:spcPts val="3100"/>
              </a:lnSpc>
              <a:spcBef>
                <a:spcPts val="600"/>
              </a:spcBef>
              <a:buNone/>
              <a:tabLst>
                <a:tab pos="90488" algn="l"/>
              </a:tabLst>
            </a:pPr>
            <a:r>
              <a:rPr lang="ar-SA" sz="2400" b="1" dirty="0"/>
              <a:t>    </a:t>
            </a:r>
            <a:r>
              <a:rPr lang="ar-SA" sz="2800" b="1" dirty="0"/>
              <a:t> </a:t>
            </a:r>
          </a:p>
          <a:p>
            <a:pPr marL="0" indent="0" algn="just">
              <a:lnSpc>
                <a:spcPts val="3100"/>
              </a:lnSpc>
              <a:spcBef>
                <a:spcPts val="600"/>
              </a:spcBef>
              <a:buNone/>
              <a:tabLst>
                <a:tab pos="90488" algn="l"/>
              </a:tabLst>
            </a:pPr>
            <a:r>
              <a:rPr lang="ar-SA" sz="2400" b="1" u="sng" dirty="0"/>
              <a:t>ملاحظة:</a:t>
            </a:r>
          </a:p>
          <a:p>
            <a:pPr marL="0" indent="0" algn="just">
              <a:lnSpc>
                <a:spcPts val="3100"/>
              </a:lnSpc>
              <a:spcBef>
                <a:spcPts val="600"/>
              </a:spcBef>
              <a:buNone/>
              <a:tabLst>
                <a:tab pos="90488" algn="l"/>
              </a:tabLst>
            </a:pPr>
            <a:r>
              <a:rPr lang="ar-SA" sz="2400" b="1" dirty="0"/>
              <a:t>عادة ما يتم حساب معدل العائد الداخلي وفق طريقة التجربة أو الخطأ، سواء كان ذلك يدويا أو باستخدام برامج الحاسوب. حيث يُختار معدل خصم يستخدم لحساب صافي القيمة الحالية للمشروع ؛ فإذا كانت  </a:t>
            </a:r>
            <a:r>
              <a:rPr lang="en-US" sz="2400" b="1" dirty="0"/>
              <a:t>NPV</a:t>
            </a:r>
            <a:r>
              <a:rPr lang="ar-SA" sz="2400" b="1" dirty="0"/>
              <a:t> </a:t>
            </a:r>
            <a:r>
              <a:rPr lang="en-US" sz="2400" b="1" dirty="0"/>
              <a:t> </a:t>
            </a:r>
            <a:r>
              <a:rPr lang="ar-SA" sz="2400" b="1" dirty="0"/>
              <a:t>موجبة تم اختيار معدل خصم أكبر </a:t>
            </a:r>
            <a:r>
              <a:rPr lang="ar-SA" sz="2400" b="1" dirty="0" err="1"/>
              <a:t>و</a:t>
            </a:r>
            <a:r>
              <a:rPr lang="ar-SA" sz="2400" b="1" dirty="0"/>
              <a:t> إذا كانت </a:t>
            </a:r>
            <a:r>
              <a:rPr lang="en-US" sz="2400" b="1" dirty="0"/>
              <a:t>NPV</a:t>
            </a:r>
            <a:r>
              <a:rPr lang="ar-SA" sz="2400" b="1" dirty="0"/>
              <a:t> سالبة تم اختيار معدل خصم أقل إلى غاية الحصول على المعدل المرغوب </a:t>
            </a:r>
            <a:r>
              <a:rPr lang="ar-SA" sz="2400" b="1" dirty="0" err="1"/>
              <a:t>و</a:t>
            </a:r>
            <a:r>
              <a:rPr lang="ar-SA" sz="2400" b="1" dirty="0"/>
              <a:t> الذي عنده تتساوى كل من القيمة الحالية للمشروع </a:t>
            </a:r>
            <a:r>
              <a:rPr lang="ar-SA" sz="2400" b="1" dirty="0" err="1"/>
              <a:t>و</a:t>
            </a:r>
            <a:r>
              <a:rPr lang="ar-SA" sz="2400" b="1" dirty="0"/>
              <a:t> تكلفة الاستثمار . </a:t>
            </a:r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SA"/>
              <a:t>جامعة أم البواقي- كلية العلوم الاقتصادية  - قسم المحاسبة والعلوم  المالية – سنة 3 محاسبة - أ. د. عبدالجليل بوداح</a:t>
            </a:r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6048D-71DC-43B6-93CE-25AB079A92A0}" type="slidenum">
              <a:rPr lang="ar-SA" smtClean="0"/>
              <a:pPr/>
              <a:t>30</a:t>
            </a:fld>
            <a:endParaRPr lang="ar-SA"/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ar-SA"/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ar-SA"/>
          </a:p>
        </p:txBody>
      </p:sp>
      <p:sp>
        <p:nvSpPr>
          <p:cNvPr id="3993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ar-SA"/>
          </a:p>
        </p:txBody>
      </p:sp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ar-SA"/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ar-SA"/>
          </a:p>
        </p:txBody>
      </p:sp>
      <p:sp>
        <p:nvSpPr>
          <p:cNvPr id="5222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ar-SA"/>
          </a:p>
        </p:txBody>
      </p:sp>
      <p:pic>
        <p:nvPicPr>
          <p:cNvPr id="52225" name="Picture 1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714744" y="2857496"/>
            <a:ext cx="2700000" cy="647063"/>
          </a:xfrm>
          <a:prstGeom prst="rect">
            <a:avLst/>
          </a:prstGeom>
          <a:noFill/>
        </p:spPr>
      </p:pic>
      <p:sp>
        <p:nvSpPr>
          <p:cNvPr id="5222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ar-SA"/>
          </a:p>
        </p:txBody>
      </p:sp>
      <p:pic>
        <p:nvPicPr>
          <p:cNvPr id="52227" name="Picture 3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42910" y="3571877"/>
            <a:ext cx="3960000" cy="578765"/>
          </a:xfrm>
          <a:prstGeom prst="rect">
            <a:avLst/>
          </a:prstGeom>
          <a:noFill/>
        </p:spPr>
      </p:pic>
      <p:sp>
        <p:nvSpPr>
          <p:cNvPr id="15" name="عنصر نائب للتاريخ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6CA342-AEA8-48BB-A28D-9B3A82A00270}" type="datetime1">
              <a:rPr lang="en-GB" smtClean="0"/>
              <a:t>08/01/2025</a:t>
            </a:fld>
            <a:endParaRPr lang="ar-SA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prstGeom prst="flowChartProcess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r>
              <a:rPr lang="ar-SA" b="1" dirty="0"/>
              <a:t>طريقة معدل العائد الداخلي </a:t>
            </a:r>
            <a:r>
              <a:rPr lang="en-US" b="1" dirty="0"/>
              <a:t>IRR</a:t>
            </a:r>
            <a:r>
              <a:rPr lang="ar-SA" b="1" dirty="0"/>
              <a:t>(تابع)</a:t>
            </a:r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28596" y="1571612"/>
            <a:ext cx="8229600" cy="4572032"/>
          </a:xfrm>
          <a:prstGeom prst="flowChartProcess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 algn="just">
              <a:lnSpc>
                <a:spcPts val="3100"/>
              </a:lnSpc>
              <a:spcBef>
                <a:spcPts val="600"/>
              </a:spcBef>
              <a:buFont typeface="Wingdings" pitchFamily="2" charset="2"/>
              <a:buChar char="q"/>
              <a:tabLst>
                <a:tab pos="90488" algn="l"/>
              </a:tabLst>
            </a:pPr>
            <a:r>
              <a:rPr lang="ar-SA" sz="3600" b="1" dirty="0"/>
              <a:t> مثال:</a:t>
            </a:r>
            <a:r>
              <a:rPr lang="ar-SA" sz="2400" dirty="0"/>
              <a:t>التكاليف الاستثمارية </a:t>
            </a:r>
            <a:r>
              <a:rPr lang="ar-SA" sz="2400" b="1" dirty="0"/>
              <a:t>لمشروع</a:t>
            </a:r>
            <a:r>
              <a:rPr lang="ar-SA" sz="2400" dirty="0"/>
              <a:t> </a:t>
            </a:r>
            <a:r>
              <a:rPr lang="ar-SA" sz="2400" b="1" dirty="0"/>
              <a:t>السيف</a:t>
            </a:r>
            <a:r>
              <a:rPr lang="ar-SA" sz="2400" dirty="0"/>
              <a:t> هي</a:t>
            </a:r>
            <a:r>
              <a:rPr lang="en-US" sz="2400" dirty="0"/>
              <a:t>K </a:t>
            </a:r>
            <a:r>
              <a:rPr lang="ar-SA" sz="2400" dirty="0"/>
              <a:t> = </a:t>
            </a:r>
            <a:r>
              <a:rPr lang="en-US" sz="2400" dirty="0"/>
              <a:t>702.5</a:t>
            </a:r>
            <a:r>
              <a:rPr lang="ar-SA" sz="2400" dirty="0"/>
              <a:t> </a:t>
            </a:r>
            <a:r>
              <a:rPr lang="ar-DZ" sz="2400" dirty="0"/>
              <a:t>دج</a:t>
            </a:r>
            <a:r>
              <a:rPr lang="ar-SA" sz="2400" dirty="0"/>
              <a:t>، و الحياة الإنتاجية للمشروع </a:t>
            </a:r>
            <a:r>
              <a:rPr lang="en-US" sz="2400" dirty="0"/>
              <a:t>3</a:t>
            </a:r>
            <a:r>
              <a:rPr lang="ar-SA" sz="2400" dirty="0"/>
              <a:t> سنوات، </a:t>
            </a:r>
            <a:r>
              <a:rPr lang="ar-DZ" sz="2400" dirty="0"/>
              <a:t>مع العلم</a:t>
            </a:r>
            <a:r>
              <a:rPr lang="ar-SA" sz="2400" dirty="0"/>
              <a:t> أن التدفقات النقدية للمشروع هي </a:t>
            </a:r>
            <a:r>
              <a:rPr lang="en-US" sz="2400" dirty="0"/>
              <a:t>200</a:t>
            </a:r>
            <a:r>
              <a:rPr lang="ar-SA" sz="2400" dirty="0"/>
              <a:t> </a:t>
            </a:r>
            <a:r>
              <a:rPr lang="ar-DZ" sz="2400" dirty="0"/>
              <a:t>دج</a:t>
            </a:r>
            <a:r>
              <a:rPr lang="ar-SA" sz="2400" dirty="0"/>
              <a:t>، </a:t>
            </a:r>
            <a:r>
              <a:rPr lang="en-US" sz="2400" dirty="0"/>
              <a:t>300</a:t>
            </a:r>
            <a:r>
              <a:rPr lang="ar-SA" sz="2400" dirty="0"/>
              <a:t> </a:t>
            </a:r>
            <a:r>
              <a:rPr lang="ar-DZ" sz="2400" dirty="0"/>
              <a:t>دج</a:t>
            </a:r>
            <a:r>
              <a:rPr lang="ar-SA" sz="2400" dirty="0"/>
              <a:t>،</a:t>
            </a:r>
            <a:r>
              <a:rPr lang="ar-DZ" sz="2400" dirty="0"/>
              <a:t> </a:t>
            </a:r>
            <a:r>
              <a:rPr lang="ar-SA" sz="2400" dirty="0"/>
              <a:t>و</a:t>
            </a:r>
            <a:r>
              <a:rPr lang="en-US" sz="2400" dirty="0"/>
              <a:t>400</a:t>
            </a:r>
            <a:r>
              <a:rPr lang="ar-SA" sz="2400" dirty="0"/>
              <a:t> </a:t>
            </a:r>
            <a:r>
              <a:rPr lang="ar-DZ" sz="2400" dirty="0"/>
              <a:t>دج</a:t>
            </a:r>
            <a:r>
              <a:rPr lang="ar-SA" sz="2400" dirty="0"/>
              <a:t> على التوالي. </a:t>
            </a:r>
          </a:p>
          <a:p>
            <a:pPr marL="0" indent="0" algn="just">
              <a:lnSpc>
                <a:spcPts val="3100"/>
              </a:lnSpc>
              <a:spcBef>
                <a:spcPts val="600"/>
              </a:spcBef>
              <a:buFont typeface="Wingdings" pitchFamily="2" charset="2"/>
              <a:buChar char="q"/>
              <a:tabLst>
                <a:tab pos="90488" algn="l"/>
              </a:tabLst>
            </a:pPr>
            <a:r>
              <a:rPr lang="ar-SA" sz="2400" b="1" dirty="0"/>
              <a:t> المطلوب: </a:t>
            </a:r>
            <a:r>
              <a:rPr lang="ar-SA" sz="2400" dirty="0"/>
              <a:t>حساب معدل العائد الداخلي، </a:t>
            </a:r>
            <a:r>
              <a:rPr lang="ar-SA" sz="2400" dirty="0" err="1"/>
              <a:t>و</a:t>
            </a:r>
            <a:r>
              <a:rPr lang="ar-SA" sz="2400" dirty="0"/>
              <a:t> هل يُقبل المشروع إذا كان معدل العائد المطلوب هو </a:t>
            </a:r>
            <a:r>
              <a:rPr lang="en-US" sz="2400" dirty="0"/>
              <a:t>14</a:t>
            </a:r>
            <a:r>
              <a:rPr lang="ar-SA" sz="2400" dirty="0"/>
              <a:t> %. </a:t>
            </a:r>
          </a:p>
          <a:p>
            <a:pPr marL="0" indent="0" algn="just">
              <a:lnSpc>
                <a:spcPts val="3100"/>
              </a:lnSpc>
              <a:spcBef>
                <a:spcPts val="600"/>
              </a:spcBef>
              <a:buNone/>
              <a:tabLst>
                <a:tab pos="90488" algn="l"/>
              </a:tabLst>
            </a:pPr>
            <a:r>
              <a:rPr lang="ar-SA" sz="2400" b="1" dirty="0"/>
              <a:t> </a:t>
            </a:r>
          </a:p>
          <a:p>
            <a:pPr marL="0" indent="0" algn="just">
              <a:lnSpc>
                <a:spcPts val="3100"/>
              </a:lnSpc>
              <a:spcBef>
                <a:spcPts val="600"/>
              </a:spcBef>
              <a:buNone/>
              <a:tabLst>
                <a:tab pos="90488" algn="l"/>
              </a:tabLst>
            </a:pPr>
            <a:r>
              <a:rPr lang="ar-SA" sz="2400" b="1" dirty="0"/>
              <a:t>ملاحظة : </a:t>
            </a:r>
            <a:r>
              <a:rPr lang="ar-SA" sz="2400" dirty="0"/>
              <a:t>إشارة لما أدرج أعلاه بخصوص إيجاد معدل العائد الداخلي، فإنه يمكن القيام بعدة محاولات تطبق فيها معدلات خصم مختلفة، مع حساب </a:t>
            </a:r>
            <a:r>
              <a:rPr lang="en-US" sz="2400" dirty="0"/>
              <a:t>NPV</a:t>
            </a:r>
            <a:r>
              <a:rPr lang="ar-SA" sz="2400" dirty="0"/>
              <a:t> لكل حالة مقترحة من حالات معدل الخصم، وهذا لمعرفة المعدل الذي يحقق التساوي بين القيمة الحالية للاستثمار وبين التكلفة. عند هذه النقطة فقط يتحدد </a:t>
            </a:r>
            <a:r>
              <a:rPr lang="en-US" sz="2400" dirty="0"/>
              <a:t>IRR</a:t>
            </a:r>
            <a:r>
              <a:rPr lang="ar-SA" sz="2400" dirty="0"/>
              <a:t> . </a:t>
            </a:r>
            <a:endParaRPr lang="ar-SA" sz="2400" b="1" dirty="0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SA"/>
              <a:t>جامعة أم البواقي- كلية العلوم الاقتصادية  - قسم المحاسبة والعلوم  المالية – سنة 3 محاسبة - أ. د. عبدالجليل بوداح</a:t>
            </a:r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6048D-71DC-43B6-93CE-25AB079A92A0}" type="slidenum">
              <a:rPr lang="ar-SA" smtClean="0"/>
              <a:pPr/>
              <a:t>31</a:t>
            </a:fld>
            <a:endParaRPr lang="ar-SA"/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ar-SA"/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ar-SA"/>
          </a:p>
        </p:txBody>
      </p:sp>
      <p:sp>
        <p:nvSpPr>
          <p:cNvPr id="3993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ar-SA"/>
          </a:p>
        </p:txBody>
      </p:sp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ar-SA"/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ar-SA"/>
          </a:p>
        </p:txBody>
      </p:sp>
      <p:sp>
        <p:nvSpPr>
          <p:cNvPr id="5222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ar-SA"/>
          </a:p>
        </p:txBody>
      </p:sp>
      <p:sp>
        <p:nvSpPr>
          <p:cNvPr id="5222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ar-SA"/>
          </a:p>
        </p:txBody>
      </p:sp>
      <p:sp>
        <p:nvSpPr>
          <p:cNvPr id="13" name="عنصر نائب للتاريخ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AB198-FC5E-4305-BABD-695D9EA7F99F}" type="datetime1">
              <a:rPr lang="en-GB" smtClean="0"/>
              <a:t>08/01/2025</a:t>
            </a:fld>
            <a:endParaRPr lang="ar-SA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prstGeom prst="flowChartProcess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r>
              <a:rPr lang="ar-SA" b="1" dirty="0"/>
              <a:t>طريقة معدل العائد الداخلي </a:t>
            </a:r>
            <a:r>
              <a:rPr lang="en-US" b="1" dirty="0"/>
              <a:t>IRR</a:t>
            </a:r>
            <a:r>
              <a:rPr lang="ar-SA" b="1" dirty="0"/>
              <a:t>(تابع)</a:t>
            </a:r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28596" y="1571612"/>
            <a:ext cx="8229600" cy="4572032"/>
          </a:xfrm>
          <a:prstGeom prst="flowChartProcess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 algn="just">
              <a:lnSpc>
                <a:spcPts val="3100"/>
              </a:lnSpc>
              <a:spcBef>
                <a:spcPts val="600"/>
              </a:spcBef>
              <a:buFont typeface="Wingdings" pitchFamily="2" charset="2"/>
              <a:buChar char="q"/>
              <a:tabLst>
                <a:tab pos="90488" algn="l"/>
              </a:tabLst>
            </a:pPr>
            <a:r>
              <a:rPr lang="ar-SA" sz="3600" b="1" dirty="0"/>
              <a:t> </a:t>
            </a:r>
            <a:r>
              <a:rPr lang="ar-SA" sz="2400" b="1" dirty="0"/>
              <a:t>يوضح الجدول التالي </a:t>
            </a:r>
            <a:r>
              <a:rPr lang="en-US" sz="2400" b="1" dirty="0"/>
              <a:t>NPV</a:t>
            </a:r>
            <a:r>
              <a:rPr lang="ar-SA" sz="2400" b="1" dirty="0"/>
              <a:t> عند معدلات خصم </a:t>
            </a:r>
            <a:r>
              <a:rPr lang="en-US" sz="2400" b="1" dirty="0"/>
              <a:t>8</a:t>
            </a:r>
            <a:r>
              <a:rPr lang="ar-SA" sz="2400" b="1" dirty="0"/>
              <a:t> %، </a:t>
            </a:r>
            <a:r>
              <a:rPr lang="en-US" sz="2400" b="1" dirty="0"/>
              <a:t>12</a:t>
            </a:r>
            <a:r>
              <a:rPr lang="ar-SA" sz="2400" b="1" dirty="0"/>
              <a:t> %، </a:t>
            </a:r>
            <a:r>
              <a:rPr lang="ar-SA" sz="2400" b="1" dirty="0" err="1"/>
              <a:t>و</a:t>
            </a:r>
            <a:r>
              <a:rPr lang="ar-SA" sz="2400" b="1" dirty="0"/>
              <a:t> </a:t>
            </a:r>
            <a:r>
              <a:rPr lang="en-US" sz="2400" b="1" dirty="0"/>
              <a:t>15</a:t>
            </a:r>
            <a:r>
              <a:rPr lang="ar-SA" sz="2400" b="1" dirty="0"/>
              <a:t> %.</a:t>
            </a:r>
          </a:p>
          <a:p>
            <a:pPr marL="0" indent="0" algn="just">
              <a:lnSpc>
                <a:spcPts val="3100"/>
              </a:lnSpc>
              <a:spcBef>
                <a:spcPts val="600"/>
              </a:spcBef>
              <a:buNone/>
              <a:tabLst>
                <a:tab pos="90488" algn="l"/>
              </a:tabLst>
            </a:pPr>
            <a:endParaRPr lang="ar-SA" sz="2400" b="1" dirty="0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SA"/>
              <a:t>جامعة أم البواقي- كلية العلوم الاقتصادية  - قسم المحاسبة والعلوم  المالية – سنة 3 محاسبة - أ. د. عبدالجليل بوداح</a:t>
            </a:r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6048D-71DC-43B6-93CE-25AB079A92A0}" type="slidenum">
              <a:rPr lang="ar-SA" smtClean="0"/>
              <a:pPr/>
              <a:t>32</a:t>
            </a:fld>
            <a:endParaRPr lang="ar-SA"/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ar-SA"/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ar-SA"/>
          </a:p>
        </p:txBody>
      </p:sp>
      <p:sp>
        <p:nvSpPr>
          <p:cNvPr id="3993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ar-SA"/>
          </a:p>
        </p:txBody>
      </p:sp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ar-SA"/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ar-SA"/>
          </a:p>
        </p:txBody>
      </p:sp>
      <p:sp>
        <p:nvSpPr>
          <p:cNvPr id="5222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ar-SA"/>
          </a:p>
        </p:txBody>
      </p:sp>
      <p:sp>
        <p:nvSpPr>
          <p:cNvPr id="5222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ar-SA"/>
          </a:p>
        </p:txBody>
      </p:sp>
      <p:graphicFrame>
        <p:nvGraphicFramePr>
          <p:cNvPr id="13" name="جدول 12"/>
          <p:cNvGraphicFramePr>
            <a:graphicFrameLocks noGrp="1"/>
          </p:cNvGraphicFramePr>
          <p:nvPr/>
        </p:nvGraphicFramePr>
        <p:xfrm>
          <a:off x="642906" y="2143113"/>
          <a:ext cx="7858184" cy="3857654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98227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8227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8227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8227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8227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8227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82273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982273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483034">
                <a:tc rowSpan="2">
                  <a:txBody>
                    <a:bodyPr/>
                    <a:lstStyle/>
                    <a:p>
                      <a:pPr algn="ctr" rtl="1"/>
                      <a:endParaRPr lang="ar-SA" dirty="0"/>
                    </a:p>
                    <a:p>
                      <a:pPr algn="ctr" rtl="1"/>
                      <a:r>
                        <a:rPr lang="ar-SA" sz="2400" dirty="0"/>
                        <a:t>السنة</a:t>
                      </a: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rtl="1"/>
                      <a:endParaRPr lang="en-US" dirty="0"/>
                    </a:p>
                    <a:p>
                      <a:pPr algn="ctr" rtl="1"/>
                      <a:r>
                        <a:rPr lang="en-US" sz="2400" dirty="0"/>
                        <a:t>CF</a:t>
                      </a:r>
                      <a:endParaRPr lang="ar-SA" sz="2400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rtl="1"/>
                      <a:r>
                        <a:rPr lang="en-US" sz="2400" dirty="0"/>
                        <a:t>8</a:t>
                      </a:r>
                      <a:r>
                        <a:rPr lang="ar-SA" sz="2400" dirty="0"/>
                        <a:t> %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rtl="1"/>
                      <a:r>
                        <a:rPr lang="en-US" sz="2400" dirty="0"/>
                        <a:t>12</a:t>
                      </a:r>
                      <a:r>
                        <a:rPr lang="ar-SA" sz="2400" dirty="0"/>
                        <a:t> %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rtl="1"/>
                      <a:r>
                        <a:rPr lang="en-US" sz="2400" dirty="0"/>
                        <a:t>15 </a:t>
                      </a:r>
                      <a:r>
                        <a:rPr lang="ar-SA" sz="2400" baseline="0" dirty="0"/>
                        <a:t> %</a:t>
                      </a:r>
                      <a:endParaRPr lang="ar-SA" sz="2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83034">
                <a:tc vMerge="1"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dirty="0"/>
                        <a:t>المعامل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/>
                        <a:t>PV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dirty="0"/>
                        <a:t>المعامل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/>
                        <a:t>PV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dirty="0"/>
                        <a:t>المعامل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/>
                        <a:t>PV</a:t>
                      </a:r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76416">
                <a:tc>
                  <a:txBody>
                    <a:bodyPr/>
                    <a:lstStyle/>
                    <a:p>
                      <a:pPr algn="ctr" rtl="1"/>
                      <a:r>
                        <a:rPr lang="en-US" dirty="0"/>
                        <a:t>1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b="1" dirty="0"/>
                        <a:t>200</a:t>
                      </a:r>
                      <a:endParaRPr lang="ar-SA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/>
                        <a:t>0.926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185.2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/>
                        <a:t>0.893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/>
                        <a:t>178.6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/>
                        <a:t>0.87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/>
                        <a:t>174</a:t>
                      </a:r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83034">
                <a:tc>
                  <a:txBody>
                    <a:bodyPr/>
                    <a:lstStyle/>
                    <a:p>
                      <a:pPr algn="ctr" rtl="1"/>
                      <a:r>
                        <a:rPr lang="en-US" dirty="0"/>
                        <a:t>2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b="1" dirty="0"/>
                        <a:t>300</a:t>
                      </a:r>
                      <a:endParaRPr lang="ar-SA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/>
                        <a:t>0.857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257.1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/>
                        <a:t>0.797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/>
                        <a:t>239.1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/>
                        <a:t>0.756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/>
                        <a:t>226.8</a:t>
                      </a:r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83034">
                <a:tc>
                  <a:txBody>
                    <a:bodyPr/>
                    <a:lstStyle/>
                    <a:p>
                      <a:pPr algn="ctr" rtl="1"/>
                      <a:r>
                        <a:rPr lang="en-US" dirty="0"/>
                        <a:t>3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b="1" dirty="0"/>
                        <a:t>400</a:t>
                      </a:r>
                      <a:endParaRPr lang="ar-SA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/>
                        <a:t>0.794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317.6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/>
                        <a:t>0.712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/>
                        <a:t>284.8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/>
                        <a:t>0.658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/>
                        <a:t>263.2</a:t>
                      </a:r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83034">
                <a:tc>
                  <a:txBody>
                    <a:bodyPr/>
                    <a:lstStyle/>
                    <a:p>
                      <a:pPr algn="ctr" rtl="1"/>
                      <a:r>
                        <a:rPr lang="ar-SA" b="1" dirty="0"/>
                        <a:t>المجموع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400" b="1" dirty="0"/>
                        <a:t>759.9</a:t>
                      </a:r>
                      <a:endParaRPr lang="ar-SA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400" b="1" dirty="0"/>
                        <a:t>702.5</a:t>
                      </a:r>
                      <a:endParaRPr lang="ar-SA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400" b="1" dirty="0"/>
                        <a:t>664</a:t>
                      </a:r>
                      <a:endParaRPr lang="ar-SA" sz="2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83034">
                <a:tc>
                  <a:txBody>
                    <a:bodyPr/>
                    <a:lstStyle/>
                    <a:p>
                      <a:pPr algn="ctr" rtl="1"/>
                      <a:r>
                        <a:rPr lang="en-US" sz="2400" b="1" dirty="0"/>
                        <a:t>K</a:t>
                      </a:r>
                      <a:endParaRPr lang="ar-SA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400" b="1" dirty="0"/>
                        <a:t>702.5</a:t>
                      </a:r>
                      <a:endParaRPr lang="ar-SA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400" b="1" dirty="0"/>
                        <a:t>702.5</a:t>
                      </a:r>
                      <a:endParaRPr lang="ar-SA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400" b="1" dirty="0"/>
                        <a:t>702.5</a:t>
                      </a:r>
                      <a:endParaRPr lang="ar-SA" sz="2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83034">
                <a:tc>
                  <a:txBody>
                    <a:bodyPr/>
                    <a:lstStyle/>
                    <a:p>
                      <a:pPr algn="ctr" rtl="1"/>
                      <a:r>
                        <a:rPr lang="en-US" sz="2400" b="1" dirty="0"/>
                        <a:t>NPV</a:t>
                      </a:r>
                      <a:endParaRPr lang="ar-SA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400" b="1" dirty="0"/>
                        <a:t>57.4</a:t>
                      </a:r>
                      <a:endParaRPr lang="ar-SA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400" b="1" dirty="0"/>
                        <a:t>00</a:t>
                      </a:r>
                      <a:endParaRPr lang="ar-SA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400" b="1" dirty="0"/>
                        <a:t>-38.5</a:t>
                      </a:r>
                      <a:endParaRPr lang="ar-SA" sz="2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14" name="عنصر نائب للتاريخ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86797-F023-4739-AEE4-7FFB724E2D22}" type="datetime1">
              <a:rPr lang="en-GB" smtClean="0"/>
              <a:t>08/01/2025</a:t>
            </a:fld>
            <a:endParaRPr lang="ar-SA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prstGeom prst="cub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ar-SA" b="1" dirty="0"/>
              <a:t>طريقة صافي القيمة الحالية </a:t>
            </a:r>
            <a:r>
              <a:rPr lang="en-US" sz="4000" b="1" dirty="0"/>
              <a:t>NPV</a:t>
            </a:r>
            <a:endParaRPr lang="ar-SA" b="1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prstGeom prst="wedgeRoundRectCallou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rmAutofit fontScale="92500" lnSpcReduction="10000"/>
          </a:bodyPr>
          <a:lstStyle/>
          <a:p>
            <a:pPr algn="just"/>
            <a:r>
              <a:rPr lang="ar-SA" sz="2400" dirty="0"/>
              <a:t>تعبر طريقة صافي القيمة الحالية عن الزيادة التي يضيفها المشروع الاستثماري إلى القيمة الكلية للاستثما، وتقاس عن طريق المعادلة التالية:</a:t>
            </a:r>
          </a:p>
          <a:p>
            <a:pPr>
              <a:buNone/>
            </a:pPr>
            <a:endParaRPr lang="ar-SA" sz="2400" dirty="0"/>
          </a:p>
          <a:p>
            <a:pPr indent="17463">
              <a:buNone/>
            </a:pPr>
            <a:r>
              <a:rPr lang="ar-SA" sz="2400" dirty="0"/>
              <a:t>حيث أن :</a:t>
            </a:r>
          </a:p>
          <a:p>
            <a:pPr marL="1258888" indent="0">
              <a:buNone/>
            </a:pPr>
            <a:r>
              <a:rPr lang="en-US" sz="2400" dirty="0"/>
              <a:t>NPV</a:t>
            </a:r>
            <a:r>
              <a:rPr lang="ar-SA" sz="2400" dirty="0"/>
              <a:t> = صافي القيمة الحالية.</a:t>
            </a:r>
          </a:p>
          <a:p>
            <a:pPr marL="1258888" indent="0">
              <a:buNone/>
            </a:pPr>
            <a:r>
              <a:rPr lang="en-US" sz="2400" dirty="0"/>
              <a:t>PV(CF)</a:t>
            </a:r>
            <a:r>
              <a:rPr lang="ar-SA" sz="2400" dirty="0"/>
              <a:t> = مجموع القيم الحالية للتدفقات النقدية السنوية.</a:t>
            </a:r>
          </a:p>
          <a:p>
            <a:pPr marL="1258888" indent="0">
              <a:buNone/>
            </a:pPr>
            <a:r>
              <a:rPr lang="en-US" sz="2400" dirty="0"/>
              <a:t>PV(K)</a:t>
            </a:r>
            <a:r>
              <a:rPr lang="ar-SA" sz="2400" dirty="0"/>
              <a:t> = مجموع القيم الحالية لتكلفة الاستثمار.</a:t>
            </a:r>
          </a:p>
          <a:p>
            <a:pPr marL="1258888" indent="0">
              <a:buNone/>
            </a:pPr>
            <a:endParaRPr lang="ar-SA" sz="2400" dirty="0"/>
          </a:p>
          <a:p>
            <a:pPr algn="just"/>
            <a:r>
              <a:rPr lang="ar-SA" sz="2400" dirty="0"/>
              <a:t>ويمكن كتابة معادلة صافي القيمة الحالية بشكل آخر</a:t>
            </a:r>
            <a:r>
              <a:rPr lang="ar-DZ" sz="2400" dirty="0"/>
              <a:t>أي</a:t>
            </a:r>
            <a:r>
              <a:rPr lang="ar-SA" sz="2400" dirty="0"/>
              <a:t> بحسب توزع تكلفة الاستثمار على فترات زمنية متعاقبة بدلا من تجميعها في فترة واحدة وهي فترة بداية حياة المشروع</a:t>
            </a:r>
            <a:r>
              <a:rPr lang="ar-DZ" sz="2400" dirty="0"/>
              <a:t>،</a:t>
            </a:r>
            <a:r>
              <a:rPr lang="ar-SA" sz="2400" dirty="0"/>
              <a:t> وذلك حسب ما هو موضح أدناه،</a:t>
            </a:r>
          </a:p>
          <a:p>
            <a:endParaRPr lang="ar-SA" sz="2400" dirty="0"/>
          </a:p>
          <a:p>
            <a:endParaRPr lang="ar-SA" sz="2400" dirty="0"/>
          </a:p>
          <a:p>
            <a:endParaRPr lang="ar-SA" sz="2400" dirty="0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>
          <a:xfrm>
            <a:off x="2411760" y="6143644"/>
            <a:ext cx="4393858" cy="500042"/>
          </a:xfrm>
        </p:spPr>
        <p:txBody>
          <a:bodyPr/>
          <a:lstStyle/>
          <a:p>
            <a:r>
              <a:rPr lang="ar-SA" sz="1100" b="1">
                <a:solidFill>
                  <a:schemeClr val="tx2"/>
                </a:solidFill>
              </a:rPr>
              <a:t>جامعة أم البواقي- كلية العلوم الاقتصادية  - قسم المحاسبة والعلوم  المالية – سنة 3 محاسبة - أ. د. عبدالجليل بوداح</a:t>
            </a:r>
            <a:endParaRPr lang="ar-SA" sz="1100" b="1" dirty="0">
              <a:solidFill>
                <a:schemeClr val="tx2"/>
              </a:solidFill>
            </a:endParaRPr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6048D-71DC-43B6-93CE-25AB079A92A0}" type="slidenum">
              <a:rPr lang="ar-SA" smtClean="0"/>
              <a:pPr/>
              <a:t>4</a:t>
            </a:fld>
            <a:endParaRPr lang="ar-SA"/>
          </a:p>
        </p:txBody>
      </p:sp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ar-SA"/>
          </a:p>
        </p:txBody>
      </p:sp>
      <p:pic>
        <p:nvPicPr>
          <p:cNvPr id="3073" name="Picture 1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857488" y="2571744"/>
            <a:ext cx="3456000" cy="433866"/>
          </a:xfrm>
          <a:prstGeom prst="rect">
            <a:avLst/>
          </a:prstGeom>
          <a:noFill/>
        </p:spPr>
      </p:pic>
      <p:sp>
        <p:nvSpPr>
          <p:cNvPr id="307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ar-SA"/>
          </a:p>
        </p:txBody>
      </p:sp>
      <p:sp>
        <p:nvSpPr>
          <p:cNvPr id="9" name="عنصر نائب للتاريخ 8"/>
          <p:cNvSpPr>
            <a:spLocks noGrp="1"/>
          </p:cNvSpPr>
          <p:nvPr>
            <p:ph type="dt" sz="half" idx="10"/>
          </p:nvPr>
        </p:nvSpPr>
        <p:spPr>
          <a:xfrm>
            <a:off x="7072330" y="6357959"/>
            <a:ext cx="1614470" cy="285752"/>
          </a:xfrm>
        </p:spPr>
        <p:txBody>
          <a:bodyPr/>
          <a:lstStyle/>
          <a:p>
            <a:fld id="{05B89997-7D0B-4D6C-B588-95F94D2B1FDA}" type="datetime1">
              <a:rPr lang="en-GB" b="1" smtClean="0">
                <a:solidFill>
                  <a:schemeClr val="tx2"/>
                </a:solidFill>
              </a:rPr>
              <a:t>08/01/2025</a:t>
            </a:fld>
            <a:endParaRPr lang="ar-SA" b="1" dirty="0">
              <a:solidFill>
                <a:schemeClr val="tx2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ar-SA" b="1" dirty="0"/>
              <a:t>طريقة صافي القيمة الحالية </a:t>
            </a:r>
            <a:r>
              <a:rPr lang="en-US" sz="4000" b="1" dirty="0"/>
              <a:t>NPV</a:t>
            </a:r>
            <a:r>
              <a:rPr lang="ar-SA" sz="4000" b="1" dirty="0"/>
              <a:t> (تابع)</a:t>
            </a:r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85804" y="1643050"/>
            <a:ext cx="8229600" cy="464347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ar-SA" dirty="0"/>
              <a:t>	</a:t>
            </a:r>
          </a:p>
          <a:p>
            <a:pPr>
              <a:buNone/>
            </a:pPr>
            <a:r>
              <a:rPr lang="en-US" sz="2400" dirty="0"/>
              <a:t>1</a:t>
            </a:r>
            <a:r>
              <a:rPr lang="ar-SA" sz="2400" dirty="0"/>
              <a:t> .......</a:t>
            </a:r>
          </a:p>
          <a:p>
            <a:pPr>
              <a:buNone/>
            </a:pPr>
            <a:endParaRPr lang="ar-SA" sz="2400" dirty="0"/>
          </a:p>
          <a:p>
            <a:pPr>
              <a:buNone/>
            </a:pPr>
            <a:r>
              <a:rPr lang="ar-SA" sz="2000" b="1" dirty="0"/>
              <a:t>حيث أن : </a:t>
            </a:r>
          </a:p>
          <a:p>
            <a:pPr indent="17463">
              <a:buNone/>
            </a:pPr>
            <a:r>
              <a:rPr lang="en-US" sz="2000" b="1" dirty="0"/>
              <a:t>NPV</a:t>
            </a:r>
            <a:r>
              <a:rPr lang="ar-SA" sz="2000" b="1" dirty="0"/>
              <a:t> = صافي القيمة الحالية.</a:t>
            </a:r>
          </a:p>
          <a:p>
            <a:pPr indent="17463">
              <a:buNone/>
            </a:pPr>
            <a:r>
              <a:rPr lang="en-US" sz="2000" b="1" dirty="0"/>
              <a:t>NCF</a:t>
            </a:r>
            <a:r>
              <a:rPr lang="ar-SA" sz="2000" b="1" dirty="0"/>
              <a:t> = صافي التدفق النقدي السنوي حيث </a:t>
            </a:r>
            <a:r>
              <a:rPr lang="en-US" sz="2000" b="1" dirty="0" err="1"/>
              <a:t>i</a:t>
            </a:r>
            <a:r>
              <a:rPr lang="ar-SA" sz="2000" b="1" dirty="0"/>
              <a:t> تتراوح من صفر إلى </a:t>
            </a:r>
            <a:r>
              <a:rPr lang="en-US" sz="2000" b="1" dirty="0"/>
              <a:t>n</a:t>
            </a:r>
            <a:r>
              <a:rPr lang="ar-SA" sz="2000" b="1" dirty="0"/>
              <a:t>. </a:t>
            </a:r>
          </a:p>
          <a:p>
            <a:pPr indent="17463">
              <a:buNone/>
            </a:pPr>
            <a:r>
              <a:rPr lang="en-US" sz="2000" b="1" dirty="0"/>
              <a:t>SV</a:t>
            </a:r>
            <a:r>
              <a:rPr lang="ar-SA" sz="2000" b="1" dirty="0"/>
              <a:t>   = صافي التدفق النقدي من الخردة.</a:t>
            </a:r>
          </a:p>
          <a:p>
            <a:pPr indent="17463">
              <a:buNone/>
            </a:pPr>
            <a:r>
              <a:rPr lang="en-US" sz="2000" b="1" dirty="0"/>
              <a:t>r</a:t>
            </a:r>
            <a:r>
              <a:rPr lang="ar-SA" sz="2000" b="1" dirty="0"/>
              <a:t>     = معدل العائد المطلوب أو معدل الخصم.</a:t>
            </a:r>
          </a:p>
          <a:p>
            <a:pPr indent="17463">
              <a:buNone/>
            </a:pPr>
            <a:r>
              <a:rPr lang="en-US" sz="2000" b="1" dirty="0"/>
              <a:t>n</a:t>
            </a:r>
            <a:r>
              <a:rPr lang="ar-SA" sz="2000" b="1" dirty="0"/>
              <a:t>    = عدد سنوات حياة المشروع.</a:t>
            </a:r>
          </a:p>
          <a:p>
            <a:pPr indent="17463">
              <a:buNone/>
            </a:pPr>
            <a:r>
              <a:rPr lang="ar-SA" sz="2000" b="1" dirty="0"/>
              <a:t>      = التكلفة الاستثمارية للمشروع </a:t>
            </a:r>
            <a:r>
              <a:rPr lang="ar-SA" sz="2000" b="1" dirty="0" err="1"/>
              <a:t>و</a:t>
            </a:r>
            <a:r>
              <a:rPr lang="ar-SA" sz="2000" b="1" dirty="0"/>
              <a:t> يعبر عنها بأسلوب التدفق النقدي الخارجي.</a:t>
            </a:r>
          </a:p>
          <a:p>
            <a:pPr indent="17463">
              <a:buNone/>
            </a:pPr>
            <a:r>
              <a:rPr lang="en-US" sz="2000" b="1" dirty="0"/>
              <a:t>t</a:t>
            </a:r>
            <a:r>
              <a:rPr lang="ar-SA" sz="2000" b="1" dirty="0"/>
              <a:t>    = عدد السنوات أوالفترات التي يستغرقها إنشاء المشروع قبل التشغيل.</a:t>
            </a:r>
          </a:p>
          <a:p>
            <a:pPr indent="17463">
              <a:buNone/>
            </a:pPr>
            <a:endParaRPr lang="ar-SA" sz="2400" dirty="0"/>
          </a:p>
          <a:p>
            <a:pPr indent="17463">
              <a:buNone/>
            </a:pPr>
            <a:endParaRPr lang="ar-SA" dirty="0"/>
          </a:p>
          <a:p>
            <a:pPr algn="ctr">
              <a:buNone/>
            </a:pPr>
            <a:endParaRPr lang="ar-SA" dirty="0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SA"/>
              <a:t>جامعة أم البواقي- كلية العلوم الاقتصادية  - قسم المحاسبة والعلوم  المالية – سنة 3 محاسبة - أ. د. عبدالجليل بوداح</a:t>
            </a:r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6048D-71DC-43B6-93CE-25AB079A92A0}" type="slidenum">
              <a:rPr lang="ar-SA" smtClean="0"/>
              <a:pPr/>
              <a:t>5</a:t>
            </a:fld>
            <a:endParaRPr lang="ar-SA"/>
          </a:p>
        </p:txBody>
      </p:sp>
      <p:sp>
        <p:nvSpPr>
          <p:cNvPr id="2048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ar-SA"/>
          </a:p>
        </p:txBody>
      </p:sp>
      <p:sp>
        <p:nvSpPr>
          <p:cNvPr id="2048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ar-SA"/>
          </a:p>
        </p:txBody>
      </p:sp>
      <p:pic>
        <p:nvPicPr>
          <p:cNvPr id="20483" name="Picture 3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143900" y="5429264"/>
            <a:ext cx="219075" cy="276225"/>
          </a:xfrm>
          <a:prstGeom prst="rect">
            <a:avLst/>
          </a:prstGeom>
          <a:noFill/>
        </p:spPr>
      </p:pic>
      <p:sp>
        <p:nvSpPr>
          <p:cNvPr id="20486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ar-SA"/>
          </a:p>
        </p:txBody>
      </p:sp>
      <p:pic>
        <p:nvPicPr>
          <p:cNvPr id="20485" name="Picture 5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714480" y="2000240"/>
            <a:ext cx="5933815" cy="923089"/>
          </a:xfrm>
          <a:prstGeom prst="rect">
            <a:avLst/>
          </a:prstGeom>
          <a:noFill/>
        </p:spPr>
      </p:pic>
      <p:sp>
        <p:nvSpPr>
          <p:cNvPr id="11" name="عنصر نائب للتاريخ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A9D959-9E48-4BBE-BE4D-B104DE14AB22}" type="datetime1">
              <a:rPr lang="en-GB" smtClean="0"/>
              <a:t>08/01/2025</a:t>
            </a:fld>
            <a:endParaRPr lang="ar-SA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ar-SA" b="1" dirty="0"/>
              <a:t>طريقة صافي القيمة الحالية </a:t>
            </a:r>
            <a:r>
              <a:rPr lang="en-US" sz="4000" b="1" dirty="0"/>
              <a:t>NPV</a:t>
            </a:r>
            <a:r>
              <a:rPr lang="ar-SA" sz="4000" b="1" dirty="0"/>
              <a:t> (تابع)</a:t>
            </a:r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ar-S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في حالة أن سنوات الإنفاق الرأسمالي لا تتجاوز الفترة الواحدة </a:t>
            </a:r>
            <a:r>
              <a:rPr lang="ar-S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و</a:t>
            </a:r>
            <a:r>
              <a:rPr lang="ar-S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أن الإنفاق يتم في بداية الفترة. لذلك يمكن التعبير عن صافي القيمة الحالية المعادلة التالية، </a:t>
            </a:r>
          </a:p>
          <a:p>
            <a:pPr>
              <a:buNone/>
            </a:pPr>
            <a:endParaRPr lang="ar-SA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indent="287338">
              <a:buNone/>
            </a:pP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</a:t>
            </a:r>
            <a:r>
              <a:rPr lang="ar-S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.........</a:t>
            </a:r>
          </a:p>
          <a:p>
            <a:pPr algn="just"/>
            <a:r>
              <a:rPr lang="ar-SA" sz="24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و من أجل حساب صافي القيمة الحالية لأي مشروع يجب إتباع الخطوات التالية:</a:t>
            </a:r>
          </a:p>
          <a:p>
            <a:pPr indent="106363" algn="just">
              <a:buNone/>
            </a:pPr>
            <a:r>
              <a:rPr lang="en-US" sz="24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</a:t>
            </a:r>
            <a:r>
              <a:rPr lang="ar-SA" sz="24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- تحديد معدل الخصم أو معدل العائد المطلوب.</a:t>
            </a:r>
          </a:p>
          <a:p>
            <a:pPr indent="106363" algn="just">
              <a:buNone/>
            </a:pPr>
            <a:r>
              <a:rPr lang="en-US" sz="24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</a:t>
            </a:r>
            <a:r>
              <a:rPr lang="ar-SA" sz="24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- إيجاد القيمة الحالية لتكلفة الاستثمار.</a:t>
            </a:r>
          </a:p>
          <a:p>
            <a:pPr indent="106363" algn="just">
              <a:buNone/>
            </a:pPr>
            <a:r>
              <a:rPr lang="en-US" sz="24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</a:t>
            </a:r>
            <a:r>
              <a:rPr lang="ar-SA" sz="24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- إيجاد القيمة الحالية للتدفقات النقدية السنوية </a:t>
            </a:r>
            <a:r>
              <a:rPr lang="ar-SA" sz="2400" u="sng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وقيمة الخردة إن وجدت.</a:t>
            </a:r>
          </a:p>
          <a:p>
            <a:pPr marL="900113" indent="-450850" algn="just">
              <a:buNone/>
            </a:pPr>
            <a:r>
              <a:rPr lang="en-US" sz="24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</a:t>
            </a:r>
            <a:r>
              <a:rPr lang="ar-SA" sz="24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- طرح مجموع القيم الحالية لتكلفة الاستثمارمن مجموع القيم الحالية للتدفقات النقدية السنوية </a:t>
            </a:r>
            <a:r>
              <a:rPr lang="ar-SA" sz="2400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و الخردة </a:t>
            </a:r>
            <a:r>
              <a:rPr lang="ar-SA" sz="24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للحصول على صافي القيمة الحالية. </a:t>
            </a:r>
          </a:p>
          <a:p>
            <a:endParaRPr lang="ar-SA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SA"/>
              <a:t>جامعة أم البواقي- كلية العلوم الاقتصادية  - قسم المحاسبة والعلوم  المالية – سنة 3 محاسبة - أ. د. عبدالجليل بوداح</a:t>
            </a:r>
            <a:endParaRPr lang="ar-SA" dirty="0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6048D-71DC-43B6-93CE-25AB079A92A0}" type="slidenum">
              <a:rPr lang="ar-SA" smtClean="0"/>
              <a:pPr/>
              <a:t>6</a:t>
            </a:fld>
            <a:endParaRPr lang="ar-SA"/>
          </a:p>
        </p:txBody>
      </p:sp>
      <p:sp>
        <p:nvSpPr>
          <p:cNvPr id="2150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ar-SA"/>
          </a:p>
        </p:txBody>
      </p:sp>
      <p:pic>
        <p:nvPicPr>
          <p:cNvPr id="21505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214414" y="2428866"/>
            <a:ext cx="5786478" cy="87412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8" name="عنصر نائب للتاريخ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B452E0-5E72-4904-8EA9-E7557398E91E}" type="datetime1">
              <a:rPr lang="en-GB" smtClean="0"/>
              <a:t>08/01/2025</a:t>
            </a:fld>
            <a:endParaRPr lang="ar-SA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عنوان 5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ar-SA" b="1" dirty="0"/>
              <a:t>طريقة صافي القيمة الحالية </a:t>
            </a:r>
            <a:r>
              <a:rPr lang="en-US" sz="4000" b="1" dirty="0"/>
              <a:t>NPV</a:t>
            </a:r>
            <a:r>
              <a:rPr lang="ar-SA" sz="4000" b="1" dirty="0"/>
              <a:t> (تابع)</a:t>
            </a:r>
            <a:endParaRPr lang="ar-SA" dirty="0"/>
          </a:p>
        </p:txBody>
      </p:sp>
      <p:sp>
        <p:nvSpPr>
          <p:cNvPr id="7" name="عنصر نائب للمحتوى 6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686320"/>
          </a:xfrm>
        </p:spPr>
        <p:txBody>
          <a:bodyPr>
            <a:normAutofit fontScale="92500" lnSpcReduction="20000"/>
          </a:bodyPr>
          <a:lstStyle/>
          <a:p>
            <a:pPr marL="449263" indent="-358775" algn="just"/>
            <a:r>
              <a:rPr lang="ar-SA" sz="4400" b="1" dirty="0"/>
              <a:t>مثال: </a:t>
            </a:r>
            <a:r>
              <a:rPr lang="ar-SA" sz="2400" dirty="0"/>
              <a:t>إذا توفرت لدينا المعطيات حول </a:t>
            </a:r>
            <a:r>
              <a:rPr lang="ar-SA" sz="2400" b="1" dirty="0"/>
              <a:t>المشروعين </a:t>
            </a:r>
            <a:r>
              <a:rPr lang="ar-SA" sz="2400" b="1" dirty="0" err="1"/>
              <a:t>س</a:t>
            </a:r>
            <a:r>
              <a:rPr lang="ar-SA" sz="2400" b="1" dirty="0"/>
              <a:t> و </a:t>
            </a:r>
            <a:r>
              <a:rPr lang="ar-SA" sz="2400" b="1" dirty="0" err="1"/>
              <a:t>ص</a:t>
            </a:r>
            <a:r>
              <a:rPr lang="ar-SA" sz="2400" b="1" dirty="0"/>
              <a:t> </a:t>
            </a:r>
            <a:r>
              <a:rPr lang="ar-SA" sz="2400" dirty="0"/>
              <a:t>وفق ما هو موضح              أدناه،</a:t>
            </a:r>
          </a:p>
          <a:p>
            <a:pPr>
              <a:buNone/>
            </a:pPr>
            <a:endParaRPr lang="ar-SA" sz="2400" dirty="0"/>
          </a:p>
          <a:p>
            <a:pPr>
              <a:buNone/>
            </a:pPr>
            <a:endParaRPr lang="ar-SA" sz="2400" dirty="0"/>
          </a:p>
          <a:p>
            <a:pPr>
              <a:buNone/>
            </a:pPr>
            <a:endParaRPr lang="ar-SA" sz="2400" dirty="0"/>
          </a:p>
          <a:p>
            <a:pPr>
              <a:buNone/>
            </a:pPr>
            <a:endParaRPr lang="ar-SA" sz="2400" dirty="0"/>
          </a:p>
          <a:p>
            <a:pPr>
              <a:buNone/>
            </a:pPr>
            <a:endParaRPr lang="ar-SA" sz="2400" dirty="0"/>
          </a:p>
          <a:p>
            <a:pPr>
              <a:buNone/>
            </a:pPr>
            <a:endParaRPr lang="ar-SA" sz="2400" dirty="0"/>
          </a:p>
          <a:p>
            <a:pPr>
              <a:buNone/>
            </a:pPr>
            <a:endParaRPr lang="ar-SA" sz="2400" b="1" dirty="0"/>
          </a:p>
          <a:p>
            <a:pPr>
              <a:buNone/>
            </a:pPr>
            <a:endParaRPr lang="ar-SA" sz="2400" b="1" dirty="0"/>
          </a:p>
          <a:p>
            <a:pPr>
              <a:buNone/>
            </a:pPr>
            <a:endParaRPr lang="ar-SA" sz="2400" b="1" dirty="0"/>
          </a:p>
          <a:p>
            <a:pPr>
              <a:buNone/>
            </a:pPr>
            <a:endParaRPr lang="ar-SA" sz="2400" b="1" dirty="0"/>
          </a:p>
          <a:p>
            <a:pPr>
              <a:buNone/>
            </a:pPr>
            <a:r>
              <a:rPr lang="ar-SA" sz="2400" b="1" dirty="0"/>
              <a:t>المطلوب</a:t>
            </a:r>
            <a:r>
              <a:rPr lang="ar-SA" sz="2000" b="1" dirty="0"/>
              <a:t>: </a:t>
            </a:r>
            <a:r>
              <a:rPr lang="ar-SA" sz="2200" b="1" dirty="0"/>
              <a:t>حساب صافي القيمة الحالية لكل مشروع إذا علمت أن معدل الخصم  هو </a:t>
            </a:r>
            <a:r>
              <a:rPr lang="en-US" sz="2200" b="1" dirty="0"/>
              <a:t>10</a:t>
            </a:r>
            <a:r>
              <a:rPr lang="ar-SA" sz="2200" b="1" dirty="0"/>
              <a:t> %</a:t>
            </a:r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SA"/>
              <a:t>جامعة أم البواقي- كلية العلوم الاقتصادية  - قسم المحاسبة والعلوم  المالية – سنة 3 محاسبة - أ. د. عبدالجليل بوداح</a:t>
            </a:r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6048D-71DC-43B6-93CE-25AB079A92A0}" type="slidenum">
              <a:rPr lang="ar-SA" smtClean="0"/>
              <a:pPr/>
              <a:t>7</a:t>
            </a:fld>
            <a:endParaRPr lang="ar-SA"/>
          </a:p>
        </p:txBody>
      </p:sp>
      <p:graphicFrame>
        <p:nvGraphicFramePr>
          <p:cNvPr id="8" name="جدول 7"/>
          <p:cNvGraphicFramePr>
            <a:graphicFrameLocks noGrp="1"/>
          </p:cNvGraphicFramePr>
          <p:nvPr/>
        </p:nvGraphicFramePr>
        <p:xfrm>
          <a:off x="1000100" y="2500306"/>
          <a:ext cx="6096000" cy="316992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sz="2000" dirty="0"/>
                        <a:t>السنة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2000" dirty="0"/>
                        <a:t>س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2000" dirty="0"/>
                        <a:t>ص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en-US" sz="2000" b="1" dirty="0"/>
                        <a:t>0</a:t>
                      </a:r>
                      <a:endParaRPr lang="ar-SA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000" b="1" dirty="0"/>
                        <a:t>-1000</a:t>
                      </a:r>
                      <a:endParaRPr lang="ar-SA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000" b="1" dirty="0"/>
                        <a:t>-500</a:t>
                      </a:r>
                      <a:endParaRPr lang="ar-SA" sz="20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en-US" sz="2000" b="1" dirty="0"/>
                        <a:t>1</a:t>
                      </a:r>
                      <a:endParaRPr lang="ar-SA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000" b="1" dirty="0"/>
                        <a:t>300</a:t>
                      </a:r>
                      <a:endParaRPr lang="ar-SA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000" b="1" dirty="0"/>
                        <a:t>-500</a:t>
                      </a:r>
                      <a:endParaRPr lang="ar-SA" sz="20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en-US" sz="2000" b="1" dirty="0"/>
                        <a:t>2</a:t>
                      </a:r>
                      <a:endParaRPr lang="ar-SA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000" b="1" dirty="0"/>
                        <a:t>300</a:t>
                      </a:r>
                      <a:endParaRPr lang="ar-SA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000" b="1" dirty="0"/>
                        <a:t>500</a:t>
                      </a:r>
                      <a:endParaRPr lang="ar-SA" sz="20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en-US" sz="2000" b="1" dirty="0"/>
                        <a:t>3</a:t>
                      </a:r>
                      <a:endParaRPr lang="ar-SA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000" b="1" dirty="0"/>
                        <a:t>300</a:t>
                      </a:r>
                      <a:endParaRPr lang="ar-SA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000" b="1" dirty="0"/>
                        <a:t>400</a:t>
                      </a:r>
                      <a:endParaRPr lang="ar-SA" sz="20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en-US" sz="2000" b="1" dirty="0"/>
                        <a:t>4</a:t>
                      </a:r>
                      <a:endParaRPr lang="ar-SA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000" b="1" dirty="0"/>
                        <a:t>300</a:t>
                      </a:r>
                      <a:endParaRPr lang="ar-SA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000" b="1" dirty="0"/>
                        <a:t>300</a:t>
                      </a:r>
                      <a:endParaRPr lang="ar-SA" sz="20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en-US" sz="2000" b="1" dirty="0"/>
                        <a:t>5</a:t>
                      </a:r>
                      <a:endParaRPr lang="ar-SA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000" b="1" dirty="0"/>
                        <a:t>300</a:t>
                      </a:r>
                      <a:endParaRPr lang="ar-SA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000" b="1" dirty="0"/>
                        <a:t>200</a:t>
                      </a:r>
                      <a:endParaRPr lang="ar-SA" sz="20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en-US" sz="2000" b="1" dirty="0"/>
                        <a:t>6</a:t>
                      </a:r>
                      <a:endParaRPr lang="ar-SA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20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000" b="1" dirty="0"/>
                        <a:t>100</a:t>
                      </a:r>
                      <a:endParaRPr lang="ar-SA" sz="20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9" name="عنصر نائب للتاريخ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D56FEA-6421-4882-9256-3414EE4D9814}" type="datetime1">
              <a:rPr lang="en-GB" smtClean="0"/>
              <a:t>08/01/2025</a:t>
            </a:fld>
            <a:endParaRPr lang="ar-SA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ar-SA" b="1" dirty="0"/>
              <a:t>طريقة صافي القيمة الحالية </a:t>
            </a:r>
            <a:r>
              <a:rPr lang="en-US" sz="4000" b="1" dirty="0"/>
              <a:t>NPV</a:t>
            </a:r>
            <a:r>
              <a:rPr lang="ar-SA" sz="4000" b="1" dirty="0"/>
              <a:t> (تابع)</a:t>
            </a:r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ar-SA" sz="4100" b="1" dirty="0"/>
              <a:t>الحل</a:t>
            </a:r>
          </a:p>
          <a:p>
            <a:pPr>
              <a:buNone/>
            </a:pPr>
            <a:r>
              <a:rPr lang="ar-SA" sz="2800" b="1" dirty="0"/>
              <a:t>أ – حساب صافي القيمة الحالية للمشروع (س) </a:t>
            </a:r>
          </a:p>
          <a:p>
            <a:pPr marL="0" indent="0" algn="just">
              <a:buNone/>
            </a:pPr>
            <a:r>
              <a:rPr lang="ar-SA" sz="2400" b="1" dirty="0"/>
              <a:t>مادام الإنفاق الرأسمالي يتم دفعة واحدة عند السنة صفر، إذن فلابد من استخدام  المعادلة رقم </a:t>
            </a:r>
            <a:r>
              <a:rPr lang="en-US" sz="2400" b="1" dirty="0"/>
              <a:t>2</a:t>
            </a:r>
            <a:r>
              <a:rPr lang="ar-SA" sz="2400" b="1" dirty="0"/>
              <a:t> الموضحة أعلاه ضمن الشريحة رقم </a:t>
            </a:r>
            <a:r>
              <a:rPr lang="en-US" sz="2400" b="1" dirty="0"/>
              <a:t>6</a:t>
            </a:r>
            <a:r>
              <a:rPr lang="ar-SA" sz="2400" b="1" dirty="0"/>
              <a:t> . </a:t>
            </a:r>
          </a:p>
          <a:p>
            <a:pPr marL="0" indent="0" algn="just">
              <a:buNone/>
            </a:pPr>
            <a:endParaRPr lang="ar-SA" sz="2400" b="1" dirty="0"/>
          </a:p>
          <a:p>
            <a:pPr>
              <a:buNone/>
            </a:pPr>
            <a:endParaRPr lang="ar-SA" sz="2400" b="1" dirty="0"/>
          </a:p>
          <a:p>
            <a:pPr>
              <a:buNone/>
            </a:pPr>
            <a:endParaRPr lang="ar-SA" sz="2400" b="1" dirty="0"/>
          </a:p>
          <a:p>
            <a:pPr>
              <a:buNone/>
            </a:pPr>
            <a:endParaRPr lang="ar-SA" sz="2400" b="1" dirty="0"/>
          </a:p>
          <a:p>
            <a:pPr>
              <a:buNone/>
            </a:pPr>
            <a:endParaRPr lang="ar-SA" sz="2400" b="1" dirty="0"/>
          </a:p>
          <a:p>
            <a:pPr>
              <a:buNone/>
            </a:pPr>
            <a:r>
              <a:rPr lang="ar-SA" sz="2400" b="1" dirty="0"/>
              <a:t>و منه نستنتج أن </a:t>
            </a:r>
          </a:p>
          <a:p>
            <a:pPr>
              <a:buNone/>
            </a:pPr>
            <a:endParaRPr lang="ar-SA" sz="2400" dirty="0"/>
          </a:p>
          <a:p>
            <a:pPr>
              <a:buNone/>
            </a:pPr>
            <a:r>
              <a:rPr lang="ar-SA" sz="2400" b="1" dirty="0">
                <a:solidFill>
                  <a:srgbClr val="FF0000"/>
                </a:solidFill>
              </a:rPr>
              <a:t>ملاحظة: </a:t>
            </a:r>
          </a:p>
          <a:p>
            <a:pPr>
              <a:buNone/>
            </a:pPr>
            <a:r>
              <a:rPr lang="ar-SA" sz="2400" b="1" dirty="0">
                <a:solidFill>
                  <a:srgbClr val="FF0000"/>
                </a:solidFill>
              </a:rPr>
              <a:t>باستخدام جدول القيمة الحالية للمبالغ الغير متساوية يمكن الوصول  إلى نفس النتيجة.</a:t>
            </a:r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SA"/>
              <a:t>جامعة أم البواقي- كلية العلوم الاقتصادية  - قسم المحاسبة والعلوم  المالية – سنة 3 محاسبة - أ. د. عبدالجليل بوداح</a:t>
            </a:r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6048D-71DC-43B6-93CE-25AB079A92A0}" type="slidenum">
              <a:rPr lang="ar-SA" smtClean="0"/>
              <a:pPr/>
              <a:t>8</a:t>
            </a:fld>
            <a:endParaRPr lang="ar-SA"/>
          </a:p>
        </p:txBody>
      </p:sp>
      <p:sp>
        <p:nvSpPr>
          <p:cNvPr id="2253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ar-SA"/>
          </a:p>
        </p:txBody>
      </p:sp>
      <p:pic>
        <p:nvPicPr>
          <p:cNvPr id="22529" name="Picture 1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14348" y="3286121"/>
            <a:ext cx="6192000" cy="928676"/>
          </a:xfrm>
          <a:prstGeom prst="rect">
            <a:avLst/>
          </a:prstGeom>
          <a:noFill/>
        </p:spPr>
      </p:pic>
      <p:sp>
        <p:nvSpPr>
          <p:cNvPr id="2253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ar-SA"/>
          </a:p>
        </p:txBody>
      </p:sp>
      <p:pic>
        <p:nvPicPr>
          <p:cNvPr id="22531" name="Picture 3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14348" y="4444984"/>
            <a:ext cx="6413268" cy="568192"/>
          </a:xfrm>
          <a:prstGeom prst="rect">
            <a:avLst/>
          </a:prstGeom>
          <a:noFill/>
        </p:spPr>
      </p:pic>
      <p:sp>
        <p:nvSpPr>
          <p:cNvPr id="10" name="عنصر نائب للتاريخ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76D5C6-D5AD-4BB5-8C9C-6A071ADADDB5}" type="datetime1">
              <a:rPr lang="en-GB" smtClean="0"/>
              <a:t>08/01/2025</a:t>
            </a:fld>
            <a:endParaRPr lang="ar-SA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ar-SA" b="1" dirty="0"/>
              <a:t>طريقة صافي القيمة الحالية </a:t>
            </a:r>
            <a:r>
              <a:rPr lang="en-US" sz="4000" b="1" dirty="0"/>
              <a:t>NPV</a:t>
            </a:r>
            <a:r>
              <a:rPr lang="ar-SA" sz="4000" b="1" dirty="0"/>
              <a:t> (تابع)</a:t>
            </a:r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A" b="1" dirty="0"/>
              <a:t>الحل (تابع)</a:t>
            </a:r>
          </a:p>
          <a:p>
            <a:pPr indent="17463">
              <a:buNone/>
            </a:pPr>
            <a:endParaRPr lang="ar-SA" sz="2400" b="1" dirty="0"/>
          </a:p>
          <a:p>
            <a:pPr indent="17463">
              <a:buNone/>
            </a:pPr>
            <a:r>
              <a:rPr lang="ar-SA" sz="2400" b="1" dirty="0"/>
              <a:t>ب – حساب صافي القيمة الحالية للمشروع (ص) </a:t>
            </a:r>
          </a:p>
          <a:p>
            <a:pPr indent="17463" algn="just">
              <a:buNone/>
            </a:pPr>
            <a:endParaRPr lang="ar-SA" sz="2400" b="1" dirty="0"/>
          </a:p>
          <a:p>
            <a:pPr indent="17463" algn="just">
              <a:buNone/>
            </a:pPr>
            <a:r>
              <a:rPr lang="ar-SA" sz="2400" b="1" dirty="0"/>
              <a:t>مادام الإنفاق الرأسمالي موزع على فترتين، فلابد إذن من استخدام المعادلة الأولى الواردة أعلاه، أنظر الشريحة رقم </a:t>
            </a:r>
            <a:r>
              <a:rPr lang="en-US" sz="2400" b="1" dirty="0"/>
              <a:t>5 </a:t>
            </a:r>
            <a:r>
              <a:rPr lang="ar-SA" sz="2400" b="1" dirty="0"/>
              <a:t> . و في ما يلي الجدول الموضح لصافي القيمة الحالية لهذا المشروع:</a:t>
            </a:r>
          </a:p>
          <a:p>
            <a:pPr indent="17463" algn="just">
              <a:buNone/>
            </a:pPr>
            <a:endParaRPr lang="ar-SA" sz="2400" b="1" dirty="0"/>
          </a:p>
          <a:p>
            <a:pPr indent="17463" algn="just">
              <a:buNone/>
            </a:pPr>
            <a:endParaRPr lang="ar-SA" sz="2400" b="1" dirty="0"/>
          </a:p>
          <a:p>
            <a:pPr indent="17463" algn="just">
              <a:buNone/>
            </a:pPr>
            <a:endParaRPr lang="ar-SA" dirty="0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SA"/>
              <a:t>جامعة أم البواقي- كلية العلوم الاقتصادية  - قسم المحاسبة والعلوم  المالية – سنة 3 محاسبة - أ. د. عبدالجليل بوداح</a:t>
            </a:r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6048D-71DC-43B6-93CE-25AB079A92A0}" type="slidenum">
              <a:rPr lang="ar-SA" smtClean="0"/>
              <a:pPr/>
              <a:t>9</a:t>
            </a:fld>
            <a:endParaRPr lang="ar-SA"/>
          </a:p>
        </p:txBody>
      </p:sp>
      <p:sp>
        <p:nvSpPr>
          <p:cNvPr id="6" name="عنصر نائب للتاريخ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559E01-71A7-4E5C-9439-0F59BC75A667}" type="datetime1">
              <a:rPr lang="en-GB" smtClean="0"/>
              <a:t>08/01/2025</a:t>
            </a:fld>
            <a:endParaRPr lang="ar-SA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5765</TotalTime>
  <Words>3549</Words>
  <Application>Microsoft Office PowerPoint</Application>
  <PresentationFormat>Affichage à l'écran (4:3)</PresentationFormat>
  <Paragraphs>802</Paragraphs>
  <Slides>32</Slides>
  <Notes>13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32</vt:i4>
      </vt:variant>
    </vt:vector>
  </HeadingPairs>
  <TitlesOfParts>
    <vt:vector size="36" baseType="lpstr">
      <vt:lpstr>Arial</vt:lpstr>
      <vt:lpstr>Calibri</vt:lpstr>
      <vt:lpstr>Wingdings</vt:lpstr>
      <vt:lpstr>سمة Office</vt:lpstr>
      <vt:lpstr>الفصل السابع</vt:lpstr>
      <vt:lpstr>مقدمة</vt:lpstr>
      <vt:lpstr>طرق تقييم المشاريع الاستثمارية</vt:lpstr>
      <vt:lpstr>طريقة صافي القيمة الحالية NPV</vt:lpstr>
      <vt:lpstr>طريقة صافي القيمة الحالية NPV (تابع)</vt:lpstr>
      <vt:lpstr>طريقة صافي القيمة الحالية NPV (تابع)</vt:lpstr>
      <vt:lpstr>طريقة صافي القيمة الحالية NPV (تابع)</vt:lpstr>
      <vt:lpstr>طريقة صافي القيمة الحالية NPV (تابع)</vt:lpstr>
      <vt:lpstr>طريقة صافي القيمة الحالية NPV (تابع)</vt:lpstr>
      <vt:lpstr>Présentation PowerPoint</vt:lpstr>
      <vt:lpstr>طريقة صافي القيمة الحالية NPV (تابع)</vt:lpstr>
      <vt:lpstr>طريقة صافي القيمة الحالية NPV (تابع)</vt:lpstr>
      <vt:lpstr>طريقة صافي القيمة الحالية NPV (تابع)</vt:lpstr>
      <vt:lpstr>طريقة صافي القيمة الحالية NPV (تابع)</vt:lpstr>
      <vt:lpstr>طريقة صافي القيمة الحالية NPV (تابع)</vt:lpstr>
      <vt:lpstr>طريقة صافي القيمة الحالية NPV (تابع)</vt:lpstr>
      <vt:lpstr>طريقة فترة الاسترداد المخصومة DPP</vt:lpstr>
      <vt:lpstr>طريقة فترة الاسترداد المخصومة (تابع)</vt:lpstr>
      <vt:lpstr>طريقة فترة الاسترداد المخصومة (تابع)</vt:lpstr>
      <vt:lpstr>طريقة فترة الاسترداد المخصومة (تابع)</vt:lpstr>
      <vt:lpstr>طريقة فترة الاسترداد المخصومة (تابع)</vt:lpstr>
      <vt:lpstr>طريقة مؤشر الربحية PI </vt:lpstr>
      <vt:lpstr>طريقة مؤشر الربحية (تابع)</vt:lpstr>
      <vt:lpstr>طريقة مؤشر الربحية (تابع)</vt:lpstr>
      <vt:lpstr>طريقة مؤشر الربحية (انتهى)</vt:lpstr>
      <vt:lpstr>طريقة معدل العائد الداخلي IRR</vt:lpstr>
      <vt:lpstr>طريقة معدل العائد الداخلي IRR (تابع)</vt:lpstr>
      <vt:lpstr>طريقة معدل العائد الداخلي IRR(تابع)</vt:lpstr>
      <vt:lpstr>طريقة معدل العائد الداخلي IRR(تابع)</vt:lpstr>
      <vt:lpstr>طريقة معدل العائد الداخلي IRR(تابع)</vt:lpstr>
      <vt:lpstr>طريقة معدل العائد الداخلي IRR(تابع)</vt:lpstr>
      <vt:lpstr>طريقة معدل العائد الداخلي IRR(تابع)</vt:lpstr>
    </vt:vector>
  </TitlesOfParts>
  <Company>No Need 4 Thanks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الفصل السابع</dc:title>
  <dc:creator>Yahya Ghazwani</dc:creator>
  <cp:lastModifiedBy>Abdeldjelil BOUDAH</cp:lastModifiedBy>
  <cp:revision>163</cp:revision>
  <dcterms:created xsi:type="dcterms:W3CDTF">2009-12-20T02:53:44Z</dcterms:created>
  <dcterms:modified xsi:type="dcterms:W3CDTF">2025-01-08T16:11:31Z</dcterms:modified>
</cp:coreProperties>
</file>