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310" r:id="rId5"/>
    <p:sldId id="311" r:id="rId6"/>
    <p:sldId id="312" r:id="rId7"/>
    <p:sldId id="341" r:id="rId8"/>
    <p:sldId id="313" r:id="rId9"/>
    <p:sldId id="342" r:id="rId10"/>
    <p:sldId id="347" r:id="rId11"/>
    <p:sldId id="343" r:id="rId12"/>
    <p:sldId id="315" r:id="rId13"/>
    <p:sldId id="318" r:id="rId14"/>
    <p:sldId id="344" r:id="rId15"/>
    <p:sldId id="319" r:id="rId16"/>
    <p:sldId id="316" r:id="rId17"/>
    <p:sldId id="320" r:id="rId18"/>
    <p:sldId id="321" r:id="rId19"/>
    <p:sldId id="317" r:id="rId20"/>
    <p:sldId id="346" r:id="rId21"/>
    <p:sldId id="322" r:id="rId22"/>
    <p:sldId id="323" r:id="rId23"/>
    <p:sldId id="324" r:id="rId24"/>
    <p:sldId id="325" r:id="rId25"/>
    <p:sldId id="326" r:id="rId26"/>
    <p:sldId id="345"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09"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C716F345-835A-42A6-82CE-AB36D67FC28C}" type="datetimeFigureOut">
              <a:rPr lang="fr-FR" smtClean="0"/>
              <a:pPr/>
              <a:t>15/11/2025</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4B93A6AD-6647-4041-9011-74C4A432F8B6}"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716F345-835A-42A6-82CE-AB36D67FC28C}" type="datetimeFigureOut">
              <a:rPr lang="fr-FR" smtClean="0"/>
              <a:pPr/>
              <a:t>15/11/2025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93A6AD-6647-4041-9011-74C4A432F8B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716F345-835A-42A6-82CE-AB36D67FC28C}" type="datetimeFigureOut">
              <a:rPr lang="fr-FR" smtClean="0"/>
              <a:pPr/>
              <a:t>15/11/2025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93A6AD-6647-4041-9011-74C4A432F8B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C716F345-835A-42A6-82CE-AB36D67FC28C}" type="datetimeFigureOut">
              <a:rPr lang="fr-FR" smtClean="0"/>
              <a:pPr/>
              <a:t>15/11/2025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93A6AD-6647-4041-9011-74C4A432F8B6}"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716F345-835A-42A6-82CE-AB36D67FC28C}" type="datetimeFigureOut">
              <a:rPr lang="fr-FR" smtClean="0"/>
              <a:pPr/>
              <a:t>15/11/2025</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4B93A6AD-6647-4041-9011-74C4A432F8B6}"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C716F345-835A-42A6-82CE-AB36D67FC28C}" type="datetimeFigureOut">
              <a:rPr lang="fr-FR" smtClean="0"/>
              <a:pPr/>
              <a:t>15/11/2025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93A6AD-6647-4041-9011-74C4A432F8B6}"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C716F345-835A-42A6-82CE-AB36D67FC28C}" type="datetimeFigureOut">
              <a:rPr lang="fr-FR" smtClean="0"/>
              <a:pPr/>
              <a:t>15/11/2025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93A6AD-6647-4041-9011-74C4A432F8B6}"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716F345-835A-42A6-82CE-AB36D67FC28C}" type="datetimeFigureOut">
              <a:rPr lang="fr-FR" smtClean="0"/>
              <a:pPr/>
              <a:t>15/11/2025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93A6AD-6647-4041-9011-74C4A432F8B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16F345-835A-42A6-82CE-AB36D67FC28C}" type="datetimeFigureOut">
              <a:rPr lang="fr-FR" smtClean="0"/>
              <a:pPr/>
              <a:t>15/11/2025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93A6AD-6647-4041-9011-74C4A432F8B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716F345-835A-42A6-82CE-AB36D67FC28C}" type="datetimeFigureOut">
              <a:rPr lang="fr-FR" smtClean="0"/>
              <a:pPr/>
              <a:t>15/11/2025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93A6AD-6647-4041-9011-74C4A432F8B6}"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716F345-835A-42A6-82CE-AB36D67FC28C}" type="datetimeFigureOut">
              <a:rPr lang="fr-FR" smtClean="0"/>
              <a:pPr/>
              <a:t>15/11/2025</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4B93A6AD-6647-4041-9011-74C4A432F8B6}"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716F345-835A-42A6-82CE-AB36D67FC28C}" type="datetimeFigureOut">
              <a:rPr lang="fr-FR" smtClean="0"/>
              <a:pPr/>
              <a:t>15/11/2025</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B93A6AD-6647-4041-9011-74C4A432F8B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comundi.fr/formations/formation-gerer-et-organiser-l-information.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sz="quarter" idx="1"/>
          </p:nvPr>
        </p:nvSpPr>
        <p:spPr>
          <a:xfrm>
            <a:off x="914400" y="332656"/>
            <a:ext cx="7772400" cy="5687144"/>
          </a:xfrm>
        </p:spPr>
        <p:txBody>
          <a:bodyPr>
            <a:normAutofit fontScale="92500" lnSpcReduction="10000"/>
          </a:bodyPr>
          <a:lstStyle/>
          <a:p>
            <a:endParaRPr lang="fr-FR" b="1" i="1" dirty="0" smtClean="0"/>
          </a:p>
          <a:p>
            <a:pPr marL="0" indent="0">
              <a:buNone/>
            </a:pPr>
            <a:r>
              <a:rPr lang="en-US" sz="3600" b="1" i="1" dirty="0"/>
              <a:t>Chapter 03: </a:t>
            </a:r>
            <a:r>
              <a:rPr lang="en-US" sz="3600" b="1" i="1" dirty="0" smtClean="0"/>
              <a:t>Foresight </a:t>
            </a:r>
            <a:r>
              <a:rPr lang="en-US" sz="3600" b="1" i="1" dirty="0"/>
              <a:t>and Social Media</a:t>
            </a:r>
            <a:endParaRPr lang="en-US" sz="3600" b="1" dirty="0"/>
          </a:p>
          <a:p>
            <a:pPr marL="0" indent="0">
              <a:buNone/>
            </a:pPr>
            <a:r>
              <a:rPr lang="en-US" sz="3600" dirty="0" smtClean="0"/>
              <a:t>1. Planning</a:t>
            </a:r>
            <a:r>
              <a:rPr lang="en-US" sz="3600" dirty="0"/>
              <a:t>, collecting, and organizing information</a:t>
            </a:r>
          </a:p>
          <a:p>
            <a:pPr marL="0" indent="0">
              <a:buNone/>
            </a:pPr>
            <a:r>
              <a:rPr lang="en-US" sz="3600" dirty="0" smtClean="0"/>
              <a:t>2. Reputation </a:t>
            </a:r>
            <a:r>
              <a:rPr lang="en-US" sz="3600" dirty="0"/>
              <a:t>monitoring</a:t>
            </a:r>
          </a:p>
          <a:p>
            <a:pPr marL="0" indent="0">
              <a:buNone/>
            </a:pPr>
            <a:r>
              <a:rPr lang="en-US" sz="3600" dirty="0" smtClean="0"/>
              <a:t>2.1 Content curation</a:t>
            </a:r>
          </a:p>
          <a:p>
            <a:pPr marL="0" indent="0">
              <a:buNone/>
            </a:pPr>
            <a:r>
              <a:rPr lang="fr-FR" sz="3600" dirty="0"/>
              <a:t>2.2  Social Media Monitoring(SMM)</a:t>
            </a:r>
            <a:endParaRPr lang="en-US" sz="3600" dirty="0"/>
          </a:p>
          <a:p>
            <a:pPr marL="0" indent="0">
              <a:buNone/>
            </a:pPr>
            <a:r>
              <a:rPr lang="en-US" sz="3600" dirty="0" smtClean="0"/>
              <a:t>2.2.1 Specific </a:t>
            </a:r>
            <a:r>
              <a:rPr lang="en-US" sz="3600" dirty="0"/>
              <a:t>features of monitoring on social media</a:t>
            </a:r>
          </a:p>
          <a:p>
            <a:pPr marL="0" indent="0">
              <a:buNone/>
            </a:pPr>
            <a:r>
              <a:rPr lang="en-US" sz="3600" dirty="0" smtClean="0"/>
              <a:t>3. Creating </a:t>
            </a:r>
            <a:r>
              <a:rPr lang="en-US" sz="3600" dirty="0"/>
              <a:t>a strong LinkedIn profile and building one’s network</a:t>
            </a:r>
          </a:p>
          <a:p>
            <a:endParaRPr lang="fr-FR" sz="2800" b="1" dirty="0" smtClean="0">
              <a:solidFill>
                <a:schemeClr val="tx1"/>
              </a:solidFill>
            </a:endParaRPr>
          </a:p>
          <a:p>
            <a:endParaRPr lang="fr-FR" sz="2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err="1"/>
              <a:t>Foresight</a:t>
            </a:r>
            <a:r>
              <a:rPr lang="fr-FR" b="1" i="1" dirty="0"/>
              <a:t> 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10</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en-US" sz="2000" dirty="0"/>
              <a:t>Content curation relies on three fundamental pillars:</a:t>
            </a:r>
            <a:endParaRPr lang="fr-FR" sz="2000" dirty="0" smtClean="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 y="1932234"/>
            <a:ext cx="8573696" cy="4277322"/>
          </a:xfrm>
          <a:prstGeom prst="rect">
            <a:avLst/>
          </a:prstGeom>
        </p:spPr>
      </p:pic>
    </p:spTree>
    <p:extLst>
      <p:ext uri="{BB962C8B-B14F-4D97-AF65-F5344CB8AC3E}">
        <p14:creationId xmlns:p14="http://schemas.microsoft.com/office/powerpoint/2010/main" val="1449258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11</a:t>
            </a:fld>
            <a:endParaRPr lang="fr-BE"/>
          </a:p>
        </p:txBody>
      </p:sp>
      <p:sp>
        <p:nvSpPr>
          <p:cNvPr id="3" name="Espace réservé du contenu 2"/>
          <p:cNvSpPr>
            <a:spLocks noGrp="1"/>
          </p:cNvSpPr>
          <p:nvPr>
            <p:ph sz="quarter" idx="4294967295"/>
          </p:nvPr>
        </p:nvSpPr>
        <p:spPr>
          <a:xfrm>
            <a:off x="897097" y="1417638"/>
            <a:ext cx="7772400" cy="4572000"/>
          </a:xfrm>
        </p:spPr>
        <p:txBody>
          <a:bodyPr>
            <a:noAutofit/>
          </a:bodyPr>
          <a:lstStyle/>
          <a:p>
            <a:r>
              <a:rPr lang="en-US" sz="2400" b="1" dirty="0"/>
              <a:t>Selection: </a:t>
            </a:r>
            <a:endParaRPr lang="en-US" sz="2400" b="1" dirty="0" smtClean="0"/>
          </a:p>
          <a:p>
            <a:pPr marL="0" indent="0">
              <a:buNone/>
            </a:pPr>
            <a:r>
              <a:rPr lang="en-US" sz="2400" dirty="0" smtClean="0"/>
              <a:t>In </a:t>
            </a:r>
            <a:r>
              <a:rPr lang="en-US" sz="2400" dirty="0"/>
              <a:t>this first step, the curator gathers content around a given theme. This foundational stage of curation can be manual or automated</a:t>
            </a:r>
            <a:r>
              <a:rPr lang="en-US" sz="2400" dirty="0" smtClean="0"/>
              <a:t>.</a:t>
            </a:r>
          </a:p>
          <a:p>
            <a:r>
              <a:rPr lang="en-US" sz="2400" b="1" dirty="0" err="1" smtClean="0"/>
              <a:t>Editorialization</a:t>
            </a:r>
            <a:r>
              <a:rPr lang="en-US" sz="2400" b="1" dirty="0"/>
              <a:t>: </a:t>
            </a:r>
            <a:endParaRPr lang="en-US" sz="2400" b="1" dirty="0" smtClean="0"/>
          </a:p>
          <a:p>
            <a:pPr marL="0" indent="0">
              <a:buNone/>
            </a:pPr>
            <a:r>
              <a:rPr lang="en-US" sz="2400" dirty="0" smtClean="0"/>
              <a:t>During </a:t>
            </a:r>
            <a:r>
              <a:rPr lang="en-US" sz="2400" dirty="0"/>
              <a:t>this phase, the curator structures the selected content and adds real value. They provide context and cohesion around the chosen topic</a:t>
            </a:r>
            <a:r>
              <a:rPr lang="en-US" sz="2400" dirty="0" smtClean="0"/>
              <a:t>.</a:t>
            </a:r>
          </a:p>
          <a:p>
            <a:r>
              <a:rPr lang="en-US" sz="2400" b="1" dirty="0" smtClean="0"/>
              <a:t>Sharing:</a:t>
            </a:r>
          </a:p>
          <a:p>
            <a:pPr marL="0" indent="0">
              <a:buNone/>
            </a:pPr>
            <a:r>
              <a:rPr lang="en-US" sz="2400" dirty="0" smtClean="0"/>
              <a:t> </a:t>
            </a:r>
            <a:r>
              <a:rPr lang="en-US" sz="2400" dirty="0"/>
              <a:t>In this third stage, the content is made available online via a curation platform, where it is disseminated to an interested audience.</a:t>
            </a:r>
            <a:endParaRPr lang="fr-F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12</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3200" b="1" dirty="0" smtClean="0"/>
              <a:t>Les modèles de la curation :</a:t>
            </a:r>
            <a:endParaRPr lang="fr-FR" sz="2000" dirty="0" smtClean="0"/>
          </a:p>
          <a:p>
            <a:endParaRPr lang="fr-FR" sz="2000" dirty="0" smtClean="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04" y="1456750"/>
            <a:ext cx="8278380" cy="469466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13</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800" b="1" dirty="0" smtClean="0"/>
              <a:t> </a:t>
            </a:r>
            <a:r>
              <a:rPr lang="en-US" sz="2800" dirty="0"/>
              <a:t>The Contribution of Curation to the Curator: </a:t>
            </a:r>
            <a:endParaRPr lang="en-US" sz="2800" dirty="0" smtClean="0"/>
          </a:p>
          <a:p>
            <a:r>
              <a:rPr lang="en-US" sz="2800" dirty="0" smtClean="0"/>
              <a:t>The </a:t>
            </a:r>
            <a:r>
              <a:rPr lang="en-US" sz="2800" dirty="0"/>
              <a:t>Curator</a:t>
            </a:r>
            <a:r>
              <a:rPr lang="en-US" sz="2800" dirty="0" smtClean="0"/>
              <a:t>?</a:t>
            </a:r>
          </a:p>
          <a:p>
            <a:endParaRPr lang="en-US" sz="2800" dirty="0"/>
          </a:p>
          <a:p>
            <a:pPr>
              <a:buFont typeface="Wingdings" panose="05000000000000000000" pitchFamily="2" charset="2"/>
              <a:buChar char="q"/>
            </a:pPr>
            <a:r>
              <a:rPr lang="en-US" sz="3200" dirty="0"/>
              <a:t>Someone who continually finds, gathers, organizes, and shares the best and most relevant online content on a specific </a:t>
            </a:r>
            <a:r>
              <a:rPr lang="en-US" sz="3200" dirty="0" smtClean="0"/>
              <a:t>topic</a:t>
            </a:r>
          </a:p>
          <a:p>
            <a:pPr>
              <a:buFont typeface="Wingdings" panose="05000000000000000000" pitchFamily="2" charset="2"/>
              <a:buChar char="q"/>
            </a:pPr>
            <a:r>
              <a:rPr lang="en-US" sz="3200" dirty="0" smtClean="0"/>
              <a:t>A </a:t>
            </a:r>
            <a:r>
              <a:rPr lang="en-US" sz="3200" dirty="0"/>
              <a:t>content </a:t>
            </a:r>
            <a:r>
              <a:rPr lang="en-US" sz="3200" dirty="0" err="1"/>
              <a:t>depolluter</a:t>
            </a:r>
            <a:endParaRPr lang="fr-FR"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14</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800" b="1" dirty="0" smtClean="0"/>
              <a:t> </a:t>
            </a:r>
            <a:r>
              <a:rPr lang="en-US" sz="2800" b="1" dirty="0"/>
              <a:t>The Contribution of Curation to the Curator: </a:t>
            </a:r>
            <a:endParaRPr lang="fr-FR" sz="2800" b="1" dirty="0" smtClean="0"/>
          </a:p>
          <a:p>
            <a:r>
              <a:rPr lang="fr-FR" sz="2800" dirty="0" smtClean="0"/>
              <a:t> </a:t>
            </a:r>
            <a:r>
              <a:rPr lang="fr-FR" sz="2800" dirty="0" err="1"/>
              <a:t>Quickly</a:t>
            </a:r>
            <a:r>
              <a:rPr lang="fr-FR" sz="2800" dirty="0"/>
              <a:t> </a:t>
            </a:r>
            <a:r>
              <a:rPr lang="fr-FR" sz="2800" dirty="0" err="1"/>
              <a:t>feeding</a:t>
            </a:r>
            <a:r>
              <a:rPr lang="fr-FR" sz="2800" dirty="0"/>
              <a:t> </a:t>
            </a:r>
            <a:r>
              <a:rPr lang="fr-FR" sz="2800" dirty="0" err="1"/>
              <a:t>one’s</a:t>
            </a:r>
            <a:r>
              <a:rPr lang="fr-FR" sz="2800" dirty="0"/>
              <a:t> site </a:t>
            </a:r>
            <a:r>
              <a:rPr lang="fr-FR" sz="2800" dirty="0" err="1"/>
              <a:t>without</a:t>
            </a:r>
            <a:r>
              <a:rPr lang="fr-FR" sz="2800" dirty="0"/>
              <a:t> </a:t>
            </a:r>
            <a:r>
              <a:rPr lang="fr-FR" sz="2800" dirty="0" err="1"/>
              <a:t>creating</a:t>
            </a:r>
            <a:r>
              <a:rPr lang="fr-FR" sz="2800" dirty="0"/>
              <a:t> original </a:t>
            </a:r>
            <a:r>
              <a:rPr lang="fr-FR" sz="2800" dirty="0" smtClean="0"/>
              <a:t>content</a:t>
            </a:r>
          </a:p>
          <a:p>
            <a:r>
              <a:rPr lang="fr-FR" sz="2800" dirty="0" err="1" smtClean="0"/>
              <a:t>Development</a:t>
            </a:r>
            <a:r>
              <a:rPr lang="fr-FR" sz="2800" dirty="0" smtClean="0"/>
              <a:t> </a:t>
            </a:r>
            <a:r>
              <a:rPr lang="fr-FR" sz="2800" dirty="0"/>
              <a:t>of a </a:t>
            </a:r>
            <a:r>
              <a:rPr lang="fr-FR" sz="2800" dirty="0" err="1"/>
              <a:t>peer</a:t>
            </a:r>
            <a:r>
              <a:rPr lang="fr-FR" sz="2800" dirty="0"/>
              <a:t> </a:t>
            </a:r>
            <a:r>
              <a:rPr lang="fr-FR" sz="2800" dirty="0" smtClean="0"/>
              <a:t>network</a:t>
            </a:r>
          </a:p>
          <a:p>
            <a:r>
              <a:rPr lang="fr-FR" sz="2800" dirty="0" smtClean="0"/>
              <a:t>Expansion </a:t>
            </a:r>
            <a:r>
              <a:rPr lang="fr-FR" sz="2800" dirty="0"/>
              <a:t>of </a:t>
            </a:r>
            <a:r>
              <a:rPr lang="fr-FR" sz="2800" dirty="0" err="1"/>
              <a:t>one’s</a:t>
            </a:r>
            <a:r>
              <a:rPr lang="fr-FR" sz="2800" dirty="0"/>
              <a:t> scope: topics, trends, </a:t>
            </a:r>
            <a:r>
              <a:rPr lang="fr-FR" sz="2800" dirty="0" err="1"/>
              <a:t>stakeholders</a:t>
            </a:r>
            <a:r>
              <a:rPr lang="fr-FR" sz="2800" dirty="0"/>
              <a:t>, etc</a:t>
            </a:r>
            <a:r>
              <a:rPr lang="fr-FR" sz="2800" dirty="0" smtClean="0"/>
              <a:t>.</a:t>
            </a:r>
          </a:p>
          <a:p>
            <a:r>
              <a:rPr lang="fr-FR" sz="2800" dirty="0" err="1" smtClean="0"/>
              <a:t>Showcasing</a:t>
            </a:r>
            <a:r>
              <a:rPr lang="fr-FR" sz="2800" dirty="0" smtClean="0"/>
              <a:t> </a:t>
            </a:r>
            <a:r>
              <a:rPr lang="fr-FR" sz="2800" dirty="0" err="1"/>
              <a:t>one’s</a:t>
            </a:r>
            <a:r>
              <a:rPr lang="fr-FR" sz="2800" dirty="0"/>
              <a:t> </a:t>
            </a:r>
            <a:r>
              <a:rPr lang="fr-FR" sz="2800" dirty="0" smtClean="0"/>
              <a:t>expertise</a:t>
            </a:r>
          </a:p>
          <a:p>
            <a:r>
              <a:rPr lang="fr-FR" sz="2800" dirty="0" err="1" smtClean="0"/>
              <a:t>Ease</a:t>
            </a:r>
            <a:r>
              <a:rPr lang="fr-FR" sz="2800" dirty="0" smtClean="0"/>
              <a:t> </a:t>
            </a:r>
            <a:r>
              <a:rPr lang="fr-FR" sz="2800" dirty="0"/>
              <a:t>of </a:t>
            </a:r>
            <a:r>
              <a:rPr lang="fr-FR" sz="2800" dirty="0" smtClean="0"/>
              <a:t>communication</a:t>
            </a:r>
          </a:p>
          <a:p>
            <a:r>
              <a:rPr lang="fr-FR" sz="2800" dirty="0" err="1" smtClean="0"/>
              <a:t>Improved</a:t>
            </a:r>
            <a:r>
              <a:rPr lang="fr-FR" sz="2800" dirty="0" smtClean="0"/>
              <a:t> </a:t>
            </a:r>
            <a:r>
              <a:rPr lang="fr-FR" sz="2800" dirty="0" err="1"/>
              <a:t>search</a:t>
            </a:r>
            <a:r>
              <a:rPr lang="fr-FR" sz="2800" dirty="0"/>
              <a:t> </a:t>
            </a:r>
            <a:r>
              <a:rPr lang="fr-FR" sz="2800" dirty="0" err="1"/>
              <a:t>engine</a:t>
            </a:r>
            <a:r>
              <a:rPr lang="fr-FR" sz="2800" dirty="0"/>
              <a:t> </a:t>
            </a:r>
            <a:r>
              <a:rPr lang="fr-FR" sz="2800" dirty="0" err="1"/>
              <a:t>optimization</a:t>
            </a:r>
            <a:r>
              <a:rPr lang="fr-FR" sz="2800" dirty="0"/>
              <a:t> (SEO)</a:t>
            </a:r>
            <a:endParaRPr lang="fr-FR"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19220"/>
            <a:ext cx="7772400" cy="1143000"/>
          </a:xfrm>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15</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r>
              <a:rPr lang="en-US" sz="2800" b="1" dirty="0"/>
              <a:t>The Contribution of Curation </a:t>
            </a:r>
            <a:r>
              <a:rPr lang="fr-FR" sz="2800" b="1" dirty="0"/>
              <a:t>for a Business</a:t>
            </a:r>
          </a:p>
          <a:p>
            <a:pPr>
              <a:buFont typeface="Arial" panose="020B0604020202020204" pitchFamily="34" charset="0"/>
              <a:buChar char="•"/>
            </a:pPr>
            <a:r>
              <a:rPr lang="fr-FR" sz="2800" dirty="0" smtClean="0"/>
              <a:t> </a:t>
            </a:r>
            <a:r>
              <a:rPr lang="en-US" sz="2800" b="1" dirty="0"/>
              <a:t>Streamlining strategic intelligence.</a:t>
            </a:r>
            <a:r>
              <a:rPr lang="en-US" sz="2800" dirty="0"/>
              <a:t> (Or: Simplifying the strategic </a:t>
            </a:r>
            <a:r>
              <a:rPr lang="en-US" sz="2800" dirty="0" smtClean="0"/>
              <a:t>foresight </a:t>
            </a:r>
            <a:r>
              <a:rPr lang="en-US" sz="2800" dirty="0"/>
              <a:t>process.)</a:t>
            </a:r>
          </a:p>
          <a:p>
            <a:pPr>
              <a:buFont typeface="Arial" panose="020B0604020202020204" pitchFamily="34" charset="0"/>
              <a:buChar char="•"/>
            </a:pPr>
            <a:r>
              <a:rPr lang="en-US" sz="2800" b="1" dirty="0"/>
              <a:t>A driver for enhancing competitiveness.</a:t>
            </a:r>
            <a:endParaRPr lang="en-US" sz="2800" dirty="0"/>
          </a:p>
          <a:p>
            <a:pPr>
              <a:buFont typeface="Arial" panose="020B0604020202020204" pitchFamily="34" charset="0"/>
              <a:buChar char="•"/>
            </a:pPr>
            <a:r>
              <a:rPr lang="en-US" sz="2800" b="1" dirty="0"/>
              <a:t>Identifying subject matter experts for recruitment purposes.</a:t>
            </a:r>
            <a:endParaRPr lang="en-US" sz="2800" dirty="0"/>
          </a:p>
          <a:p>
            <a:pPr>
              <a:buFont typeface="Arial" panose="020B0604020202020204" pitchFamily="34" charset="0"/>
              <a:buChar char="•"/>
            </a:pPr>
            <a:r>
              <a:rPr lang="en-US" sz="2800" b="1" dirty="0"/>
              <a:t>A cost-effective method for delivering complementary and targeted content.</a:t>
            </a:r>
            <a:endParaRPr lang="en-US" sz="2800" dirty="0"/>
          </a:p>
          <a:p>
            <a:pPr>
              <a:buNone/>
            </a:pPr>
            <a:endParaRPr lang="fr-FR"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16</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fontScale="77500" lnSpcReduction="20000"/>
          </a:bodyPr>
          <a:lstStyle/>
          <a:p>
            <a:pPr>
              <a:buNone/>
            </a:pPr>
            <a:r>
              <a:rPr lang="fr-FR" sz="2800" b="1" dirty="0"/>
              <a:t> Key </a:t>
            </a:r>
            <a:r>
              <a:rPr lang="fr-FR" sz="2800" b="1" dirty="0" err="1" smtClean="0"/>
              <a:t>Advantages</a:t>
            </a:r>
            <a:r>
              <a:rPr lang="fr-FR" sz="2800" b="1" dirty="0" smtClean="0"/>
              <a:t>: </a:t>
            </a:r>
          </a:p>
          <a:p>
            <a:pPr>
              <a:buNone/>
            </a:pPr>
            <a:r>
              <a:rPr lang="en-US" sz="3200" dirty="0" smtClean="0"/>
              <a:t>Content </a:t>
            </a:r>
            <a:r>
              <a:rPr lang="en-US" sz="3200" dirty="0"/>
              <a:t>curation enables an organization to:</a:t>
            </a:r>
          </a:p>
          <a:p>
            <a:pPr>
              <a:buFont typeface="Arial" panose="020B0604020202020204" pitchFamily="34" charset="0"/>
              <a:buChar char="•"/>
            </a:pPr>
            <a:r>
              <a:rPr lang="en-US" sz="3200" b="1" dirty="0"/>
              <a:t>Save users' time</a:t>
            </a:r>
            <a:r>
              <a:rPr lang="en-US" sz="3200" dirty="0"/>
              <a:t> during their research: the filtering and selection of information have already been performed, and the results displayed precisely match their query.</a:t>
            </a:r>
          </a:p>
          <a:p>
            <a:pPr>
              <a:buFont typeface="Arial" panose="020B0604020202020204" pitchFamily="34" charset="0"/>
              <a:buChar char="•"/>
            </a:pPr>
            <a:r>
              <a:rPr lang="en-US" sz="3200" b="1" dirty="0"/>
              <a:t>Counter information overload</a:t>
            </a:r>
            <a:r>
              <a:rPr lang="en-US" sz="3200" dirty="0"/>
              <a:t> by effectively filtering content.</a:t>
            </a:r>
          </a:p>
          <a:p>
            <a:pPr>
              <a:buFont typeface="Arial" panose="020B0604020202020204" pitchFamily="34" charset="0"/>
              <a:buChar char="•"/>
            </a:pPr>
            <a:r>
              <a:rPr lang="en-US" sz="3200" b="1" dirty="0"/>
              <a:t>Enhance content visibility</a:t>
            </a:r>
            <a:r>
              <a:rPr lang="en-US" sz="3200" dirty="0"/>
              <a:t> and reach.</a:t>
            </a:r>
          </a:p>
          <a:p>
            <a:pPr>
              <a:buFont typeface="Arial" panose="020B0604020202020204" pitchFamily="34" charset="0"/>
              <a:buChar char="•"/>
            </a:pPr>
            <a:r>
              <a:rPr lang="en-US" sz="3200" b="1" dirty="0"/>
              <a:t>Gain recognition from influencers</a:t>
            </a:r>
            <a:r>
              <a:rPr lang="en-US" sz="3200" dirty="0"/>
              <a:t> by sharing their content.</a:t>
            </a:r>
          </a:p>
          <a:p>
            <a:pPr>
              <a:buFont typeface="Arial" panose="020B0604020202020204" pitchFamily="34" charset="0"/>
              <a:buChar char="•"/>
            </a:pPr>
            <a:r>
              <a:rPr lang="en-US" sz="3200" b="1" dirty="0"/>
              <a:t>Establish itself as a thought leader</a:t>
            </a:r>
            <a:r>
              <a:rPr lang="en-US" sz="3200" dirty="0"/>
              <a:t> through expert curation.</a:t>
            </a:r>
          </a:p>
          <a:p>
            <a:pPr>
              <a:buFont typeface="Arial" panose="020B0604020202020204" pitchFamily="34" charset="0"/>
              <a:buChar char="•"/>
            </a:pPr>
            <a:r>
              <a:rPr lang="en-US" sz="3200" b="1" dirty="0"/>
              <a:t>Systematically monitor its industry sector.</a:t>
            </a:r>
            <a:endParaRPr lang="en-US" sz="3200" dirty="0"/>
          </a:p>
          <a:p>
            <a:pPr lvl="0"/>
            <a:endParaRPr lang="fr-FR" sz="2800" dirty="0" smtClean="0"/>
          </a:p>
          <a:p>
            <a:pPr>
              <a:buNone/>
            </a:pPr>
            <a:endParaRPr lang="fr-FR"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17</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marL="0" indent="0">
              <a:buNone/>
            </a:pPr>
            <a:r>
              <a:rPr lang="en-US" sz="2800" b="1" dirty="0"/>
              <a:t>Disadvantages of Curation</a:t>
            </a:r>
            <a:r>
              <a:rPr lang="en-US" sz="2800" b="1" dirty="0" smtClean="0"/>
              <a:t>:</a:t>
            </a:r>
          </a:p>
          <a:p>
            <a:pPr marL="0" indent="0">
              <a:buNone/>
            </a:pPr>
            <a:endParaRPr lang="en-US" sz="2800" dirty="0"/>
          </a:p>
          <a:p>
            <a:pPr>
              <a:buFont typeface="Arial" panose="020B0604020202020204" pitchFamily="34" charset="0"/>
              <a:buChar char="•"/>
            </a:pPr>
            <a:r>
              <a:rPr lang="en-US" sz="2800" dirty="0"/>
              <a:t>Amplification of redundancy</a:t>
            </a:r>
          </a:p>
          <a:p>
            <a:pPr>
              <a:buFont typeface="Arial" panose="020B0604020202020204" pitchFamily="34" charset="0"/>
              <a:buChar char="•"/>
            </a:pPr>
            <a:r>
              <a:rPr lang="en-US" sz="2800" dirty="0"/>
              <a:t>Technocratic drift consisting of automating curation</a:t>
            </a:r>
          </a:p>
          <a:p>
            <a:pPr>
              <a:buFont typeface="Arial" panose="020B0604020202020204" pitchFamily="34" charset="0"/>
              <a:buChar char="•"/>
            </a:pPr>
            <a:r>
              <a:rPr lang="en-US" sz="2800" dirty="0"/>
              <a:t>Increased visibility of curators to the detriment of authors</a:t>
            </a:r>
          </a:p>
          <a:p>
            <a:pPr>
              <a:buNone/>
            </a:pPr>
            <a:endParaRPr lang="fr-FR"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18</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marL="0" indent="0">
              <a:buNone/>
            </a:pPr>
            <a:r>
              <a:rPr lang="en-US" sz="2800" b="1" dirty="0" smtClean="0"/>
              <a:t>Some </a:t>
            </a:r>
            <a:r>
              <a:rPr lang="en-US" sz="2800" b="1" dirty="0"/>
              <a:t>Tips for Effective Curation</a:t>
            </a:r>
            <a:r>
              <a:rPr lang="en-US" sz="2800" b="1" dirty="0" smtClean="0"/>
              <a:t>:</a:t>
            </a:r>
          </a:p>
          <a:p>
            <a:pPr marL="0" indent="0">
              <a:buNone/>
            </a:pPr>
            <a:endParaRPr lang="en-US" sz="2800" dirty="0"/>
          </a:p>
          <a:p>
            <a:pPr>
              <a:buFont typeface="Arial" panose="020B0604020202020204" pitchFamily="34" charset="0"/>
              <a:buChar char="•"/>
            </a:pPr>
            <a:r>
              <a:rPr lang="en-US" sz="2800" dirty="0"/>
              <a:t>Gather content from reputable sources.</a:t>
            </a:r>
          </a:p>
          <a:p>
            <a:pPr>
              <a:buFont typeface="Arial" panose="020B0604020202020204" pitchFamily="34" charset="0"/>
              <a:buChar char="•"/>
            </a:pPr>
            <a:r>
              <a:rPr lang="en-US" sz="2800" dirty="0"/>
              <a:t>Practice daily (10 minutes will be enough).</a:t>
            </a:r>
          </a:p>
          <a:p>
            <a:pPr>
              <a:buFont typeface="Arial" panose="020B0604020202020204" pitchFamily="34" charset="0"/>
              <a:buChar char="•"/>
            </a:pPr>
            <a:r>
              <a:rPr lang="en-US" sz="2800" dirty="0"/>
              <a:t>Verify content and sources before sharing.</a:t>
            </a:r>
          </a:p>
          <a:p>
            <a:pPr>
              <a:buFont typeface="Arial" panose="020B0604020202020204" pitchFamily="34" charset="0"/>
              <a:buChar char="•"/>
            </a:pPr>
            <a:r>
              <a:rPr lang="en-US" sz="2800" dirty="0"/>
              <a:t>Cite sources and credit the creator.</a:t>
            </a:r>
          </a:p>
          <a:p>
            <a:pPr>
              <a:buFont typeface="Arial" panose="020B0604020202020204" pitchFamily="34" charset="0"/>
              <a:buChar char="•"/>
            </a:pPr>
            <a:r>
              <a:rPr lang="en-US" sz="2800" dirty="0"/>
              <a:t>Ensure the relevance of the content to the audience.</a:t>
            </a:r>
          </a:p>
          <a:p>
            <a:endParaRPr lang="fr-FR"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19</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lnSpcReduction="10000"/>
          </a:bodyPr>
          <a:lstStyle/>
          <a:p>
            <a:pPr marL="0" indent="0">
              <a:buNone/>
            </a:pPr>
            <a:r>
              <a:rPr lang="fr-FR" sz="2800" b="1" dirty="0" smtClean="0"/>
              <a:t>2.2  </a:t>
            </a:r>
            <a:r>
              <a:rPr lang="fr-FR" sz="2800" b="1" dirty="0"/>
              <a:t>Social Media </a:t>
            </a:r>
            <a:r>
              <a:rPr lang="fr-FR" sz="2800" b="1" dirty="0" smtClean="0"/>
              <a:t>Monitoring</a:t>
            </a:r>
            <a:r>
              <a:rPr lang="fr-FR" sz="2800" dirty="0"/>
              <a:t>(SMM)</a:t>
            </a:r>
            <a:endParaRPr lang="fr-FR" sz="2800" b="1" dirty="0" smtClean="0"/>
          </a:p>
          <a:p>
            <a:pPr marL="0" indent="0">
              <a:buNone/>
            </a:pPr>
            <a:r>
              <a:rPr lang="fr-FR" sz="2800" dirty="0" smtClean="0"/>
              <a:t> </a:t>
            </a:r>
            <a:endParaRPr lang="fr-FR" sz="2800" b="1" dirty="0"/>
          </a:p>
          <a:p>
            <a:r>
              <a:rPr lang="fr-FR" sz="2800" b="1" dirty="0" err="1"/>
              <a:t>Different</a:t>
            </a:r>
            <a:r>
              <a:rPr lang="fr-FR" sz="2800" b="1" dirty="0"/>
              <a:t> </a:t>
            </a:r>
            <a:r>
              <a:rPr lang="fr-FR" sz="2800" b="1" dirty="0" err="1"/>
              <a:t>designations</a:t>
            </a:r>
            <a:r>
              <a:rPr lang="fr-FR" sz="2800" b="1" dirty="0"/>
              <a:t>:</a:t>
            </a:r>
            <a:r>
              <a:rPr lang="fr-FR" sz="2800" dirty="0"/>
              <a:t> </a:t>
            </a:r>
            <a:r>
              <a:rPr lang="fr-FR" sz="2800" dirty="0" smtClean="0"/>
              <a:t>Social </a:t>
            </a:r>
            <a:r>
              <a:rPr lang="fr-FR" sz="2800" dirty="0"/>
              <a:t>Media Watch, Social </a:t>
            </a:r>
            <a:r>
              <a:rPr lang="fr-FR" sz="2800" dirty="0" err="1"/>
              <a:t>Listening</a:t>
            </a:r>
            <a:r>
              <a:rPr lang="fr-FR" sz="2800" dirty="0"/>
              <a:t>, Social Media Intelligence (SOCMINT), Social </a:t>
            </a:r>
            <a:r>
              <a:rPr lang="fr-FR" sz="2800" dirty="0" err="1"/>
              <a:t>Analytics</a:t>
            </a:r>
            <a:r>
              <a:rPr lang="fr-FR" sz="2800" dirty="0"/>
              <a:t>.</a:t>
            </a:r>
          </a:p>
          <a:p>
            <a:r>
              <a:rPr lang="fr-FR" sz="2800" dirty="0"/>
              <a:t>Social media monitoring </a:t>
            </a:r>
            <a:r>
              <a:rPr lang="fr-FR" sz="2800" dirty="0" err="1"/>
              <a:t>involves</a:t>
            </a:r>
            <a:r>
              <a:rPr lang="fr-FR" sz="2800" dirty="0"/>
              <a:t> </a:t>
            </a:r>
            <a:r>
              <a:rPr lang="fr-FR" sz="2800" b="1" dirty="0"/>
              <a:t>"</a:t>
            </a:r>
            <a:r>
              <a:rPr lang="fr-FR" sz="2800" b="1" dirty="0" err="1"/>
              <a:t>listening</a:t>
            </a:r>
            <a:r>
              <a:rPr lang="fr-FR" sz="2800" b="1" dirty="0"/>
              <a:t>" to social media </a:t>
            </a:r>
            <a:r>
              <a:rPr lang="fr-FR" sz="2800" b="1" dirty="0" err="1"/>
              <a:t>channels</a:t>
            </a:r>
            <a:r>
              <a:rPr lang="fr-FR" sz="2800" b="1" dirty="0"/>
              <a:t> to </a:t>
            </a:r>
            <a:r>
              <a:rPr lang="fr-FR" sz="2800" b="1" dirty="0" err="1"/>
              <a:t>track</a:t>
            </a:r>
            <a:r>
              <a:rPr lang="fr-FR" sz="2800" b="1" dirty="0"/>
              <a:t> all </a:t>
            </a:r>
            <a:r>
              <a:rPr lang="fr-FR" sz="2800" b="1" dirty="0" err="1"/>
              <a:t>comments</a:t>
            </a:r>
            <a:r>
              <a:rPr lang="fr-FR" sz="2800" b="1" dirty="0"/>
              <a:t>, direct mentions, or discussions </a:t>
            </a:r>
            <a:r>
              <a:rPr lang="fr-FR" sz="2800" b="1" dirty="0" err="1"/>
              <a:t>related</a:t>
            </a:r>
            <a:r>
              <a:rPr lang="fr-FR" sz="2800" b="1" dirty="0"/>
              <a:t> to </a:t>
            </a:r>
            <a:r>
              <a:rPr lang="fr-FR" sz="2800" b="1" dirty="0" err="1"/>
              <a:t>specific</a:t>
            </a:r>
            <a:r>
              <a:rPr lang="fr-FR" sz="2800" b="1" dirty="0"/>
              <a:t> keywords, </a:t>
            </a:r>
            <a:r>
              <a:rPr lang="fr-FR" sz="2800" b="1" dirty="0" err="1"/>
              <a:t>themes</a:t>
            </a:r>
            <a:r>
              <a:rPr lang="fr-FR" sz="2800" b="1" dirty="0"/>
              <a:t>, </a:t>
            </a:r>
            <a:r>
              <a:rPr lang="fr-FR" sz="2800" b="1" dirty="0" err="1"/>
              <a:t>competitors</a:t>
            </a:r>
            <a:r>
              <a:rPr lang="fr-FR" sz="2800" b="1" dirty="0"/>
              <a:t>, or </a:t>
            </a:r>
            <a:r>
              <a:rPr lang="fr-FR" sz="2800" b="1" dirty="0" err="1"/>
              <a:t>industry</a:t>
            </a:r>
            <a:r>
              <a:rPr lang="fr-FR" sz="2800" b="1" dirty="0"/>
              <a:t> </a:t>
            </a:r>
            <a:r>
              <a:rPr lang="fr-FR" sz="2800" b="1" dirty="0" err="1"/>
              <a:t>sectors</a:t>
            </a:r>
            <a:r>
              <a:rPr lang="fr-FR" sz="2800" b="1" dirty="0"/>
              <a:t>.</a:t>
            </a:r>
          </a:p>
          <a:p>
            <a:endParaRPr lang="fr-FR" sz="2800" dirty="0" smtClean="0"/>
          </a:p>
          <a:p>
            <a:endParaRPr lang="fr-FR"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err="1" smtClean="0"/>
              <a:t>Foresight</a:t>
            </a:r>
            <a:r>
              <a:rPr lang="fr-FR" b="1" i="1" dirty="0" smtClean="0"/>
              <a:t> </a:t>
            </a:r>
            <a:r>
              <a:rPr lang="fr-FR" b="1" i="1" dirty="0"/>
              <a:t>and Social Media</a:t>
            </a:r>
            <a:endParaRPr lang="fr-FR"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CF4668DC-857F-487D-BFFA-8C0CA5037977}" type="slidenum">
              <a:rPr lang="fr-BE" smtClean="0"/>
              <a:pPr/>
              <a:t>2</a:t>
            </a:fld>
            <a:endParaRPr lang="fr-BE"/>
          </a:p>
        </p:txBody>
      </p:sp>
      <p:sp>
        <p:nvSpPr>
          <p:cNvPr id="3" name="Espace réservé du contenu 2"/>
          <p:cNvSpPr>
            <a:spLocks noGrp="1"/>
          </p:cNvSpPr>
          <p:nvPr>
            <p:ph sz="quarter" idx="1"/>
          </p:nvPr>
        </p:nvSpPr>
        <p:spPr/>
        <p:txBody>
          <a:bodyPr>
            <a:normAutofit/>
          </a:bodyPr>
          <a:lstStyle/>
          <a:p>
            <a:pPr marL="457200" indent="-457200">
              <a:buAutoNum type="arabicPeriod"/>
            </a:pPr>
            <a:r>
              <a:rPr lang="en-US" sz="2400" b="1" dirty="0"/>
              <a:t>Planning, collecting, and organizing information</a:t>
            </a:r>
            <a:endParaRPr lang="fr-FR" sz="2400" b="1" dirty="0" smtClean="0"/>
          </a:p>
          <a:p>
            <a:pPr marL="457200" indent="-457200">
              <a:buAutoNum type="arabicPeriod"/>
            </a:pPr>
            <a:endParaRPr lang="fr-FR" sz="2400" b="1" dirty="0" smtClean="0"/>
          </a:p>
          <a:p>
            <a:r>
              <a:rPr lang="en-US" sz="2400" dirty="0"/>
              <a:t>The relationship to information has changed significantly in recent years: effectiveness now depends on the ability to sort, share, and collaborate around information.</a:t>
            </a:r>
            <a:endParaRPr lang="fr-FR" sz="2400" dirty="0" smtClean="0"/>
          </a:p>
          <a:p>
            <a:r>
              <a:rPr lang="en-US" sz="2400" dirty="0"/>
              <a:t>The management and organization of information involve the methods and tools required to process, share, and disseminate relevant information in professional contexts, while also ensuring effective delivery and addressing information overload within organizations.</a:t>
            </a:r>
            <a:endParaRPr lang="fr-FR" sz="24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20</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it-IT" sz="2800" b="1" dirty="0"/>
              <a:t>The Social Media Monitoring </a:t>
            </a:r>
            <a:r>
              <a:rPr lang="it-IT" sz="2800" b="1" dirty="0" smtClean="0"/>
              <a:t>Process: (</a:t>
            </a:r>
            <a:r>
              <a:rPr lang="en-US" sz="2800" b="1" dirty="0"/>
              <a:t>How Social Media Monitoring Works</a:t>
            </a:r>
            <a:r>
              <a:rPr lang="it-IT" sz="2800" b="1" dirty="0" smtClean="0"/>
              <a:t>)</a:t>
            </a:r>
            <a:endParaRPr lang="fr-FR" sz="2800" b="1" dirty="0" smtClean="0"/>
          </a:p>
          <a:p>
            <a:r>
              <a:rPr lang="fr-FR" sz="2800" dirty="0" smtClean="0"/>
              <a:t> </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54" y="2420888"/>
            <a:ext cx="8127891" cy="417253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21</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r>
              <a:rPr lang="en-US" sz="3200" b="1" dirty="0"/>
              <a:t>Listen: </a:t>
            </a:r>
            <a:r>
              <a:rPr lang="en-US" sz="3200" dirty="0"/>
              <a:t>Discover in real time a relevant customer conversation (Monitor the main social networks: Facebook, Twitter, Instagram, YouTube, forums, blogs, consumer review sites, and news sites</a:t>
            </a:r>
            <a:r>
              <a:rPr lang="en-US" sz="3200" dirty="0" smtClean="0"/>
              <a:t>…).</a:t>
            </a:r>
          </a:p>
          <a:p>
            <a:r>
              <a:rPr lang="en-US" sz="3200" b="1" dirty="0" smtClean="0"/>
              <a:t>Evaluate</a:t>
            </a:r>
            <a:r>
              <a:rPr lang="en-US" sz="3200" b="1" dirty="0"/>
              <a:t>: </a:t>
            </a:r>
            <a:r>
              <a:rPr lang="en-US" sz="3200" dirty="0"/>
              <a:t>Monitor, analyze, and track these conversations</a:t>
            </a:r>
            <a:r>
              <a:rPr lang="en-US" sz="3200" dirty="0" smtClean="0"/>
              <a:t>.</a:t>
            </a:r>
          </a:p>
          <a:p>
            <a:r>
              <a:rPr lang="en-US" sz="3200" b="1" dirty="0" smtClean="0"/>
              <a:t>Act</a:t>
            </a:r>
            <a:r>
              <a:rPr lang="en-US" sz="3200" b="1" dirty="0"/>
              <a:t>: </a:t>
            </a:r>
            <a:r>
              <a:rPr lang="en-US" sz="3200" dirty="0"/>
              <a:t>Identify key ideas and transform them into actions.</a:t>
            </a:r>
            <a:endParaRPr lang="fr-FR"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22</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marL="0" indent="0">
              <a:buNone/>
            </a:pPr>
            <a:r>
              <a:rPr lang="fr-FR" sz="2400" b="1" dirty="0"/>
              <a:t>Social Media Monitoring Tools</a:t>
            </a:r>
            <a:r>
              <a:rPr lang="fr-FR" sz="2400" b="1" dirty="0" smtClean="0"/>
              <a:t>:</a:t>
            </a:r>
          </a:p>
          <a:p>
            <a:pPr marL="0" indent="0">
              <a:buNone/>
            </a:pPr>
            <a:endParaRPr lang="fr-FR" sz="2400" dirty="0"/>
          </a:p>
          <a:p>
            <a:pPr>
              <a:buFont typeface="Arial" panose="020B0604020202020204" pitchFamily="34" charset="0"/>
              <a:buChar char="•"/>
            </a:pPr>
            <a:r>
              <a:rPr lang="fr-FR" sz="2400" b="1" dirty="0"/>
              <a:t>Free </a:t>
            </a:r>
            <a:r>
              <a:rPr lang="fr-FR" sz="2400" b="1" dirty="0" err="1"/>
              <a:t>tools</a:t>
            </a:r>
            <a:r>
              <a:rPr lang="fr-FR" sz="2400" b="1" dirty="0"/>
              <a:t>:</a:t>
            </a:r>
            <a:r>
              <a:rPr lang="fr-FR" sz="2400" dirty="0"/>
              <a:t> Twitter </a:t>
            </a:r>
            <a:r>
              <a:rPr lang="fr-FR" sz="2400" dirty="0" err="1"/>
              <a:t>Search</a:t>
            </a:r>
            <a:r>
              <a:rPr lang="fr-FR" sz="2400" dirty="0"/>
              <a:t>, </a:t>
            </a:r>
            <a:r>
              <a:rPr lang="fr-FR" sz="2400" dirty="0" err="1"/>
              <a:t>TweetDeck</a:t>
            </a:r>
            <a:r>
              <a:rPr lang="fr-FR" sz="2400" dirty="0"/>
              <a:t>, </a:t>
            </a:r>
            <a:r>
              <a:rPr lang="fr-FR" sz="2400" dirty="0" err="1"/>
              <a:t>Hootsuite</a:t>
            </a:r>
            <a:r>
              <a:rPr lang="fr-FR" sz="2400" dirty="0"/>
              <a:t> Free, Instagram </a:t>
            </a:r>
            <a:r>
              <a:rPr lang="fr-FR" sz="2400" dirty="0" err="1"/>
              <a:t>Search</a:t>
            </a:r>
            <a:r>
              <a:rPr lang="fr-FR" sz="2400" dirty="0"/>
              <a:t>, Social Mention</a:t>
            </a:r>
            <a:r>
              <a:rPr lang="fr-FR" sz="2400" dirty="0" smtClean="0"/>
              <a:t>.</a:t>
            </a:r>
          </a:p>
          <a:p>
            <a:pPr>
              <a:buFont typeface="Arial" panose="020B0604020202020204" pitchFamily="34" charset="0"/>
              <a:buChar char="•"/>
            </a:pPr>
            <a:endParaRPr lang="fr-FR" sz="2400" dirty="0"/>
          </a:p>
          <a:p>
            <a:pPr>
              <a:buFont typeface="Arial" panose="020B0604020202020204" pitchFamily="34" charset="0"/>
              <a:buChar char="•"/>
            </a:pPr>
            <a:r>
              <a:rPr lang="fr-FR" sz="2400" b="1" dirty="0" err="1"/>
              <a:t>Paid</a:t>
            </a:r>
            <a:r>
              <a:rPr lang="fr-FR" sz="2400" b="1" dirty="0"/>
              <a:t> </a:t>
            </a:r>
            <a:r>
              <a:rPr lang="fr-FR" sz="2400" b="1" dirty="0" err="1"/>
              <a:t>tools</a:t>
            </a:r>
            <a:r>
              <a:rPr lang="fr-FR" sz="2400" b="1" dirty="0"/>
              <a:t>:</a:t>
            </a:r>
            <a:r>
              <a:rPr lang="fr-FR" sz="2400" dirty="0"/>
              <a:t> </a:t>
            </a:r>
            <a:r>
              <a:rPr lang="fr-FR" sz="2400" dirty="0" err="1"/>
              <a:t>Hootsuite</a:t>
            </a:r>
            <a:r>
              <a:rPr lang="fr-FR" sz="2400" dirty="0"/>
              <a:t> Pro, </a:t>
            </a:r>
            <a:r>
              <a:rPr lang="fr-FR" sz="2400" dirty="0" err="1"/>
              <a:t>Sprout</a:t>
            </a:r>
            <a:r>
              <a:rPr lang="fr-FR" sz="2400" dirty="0"/>
              <a:t> Social, </a:t>
            </a:r>
            <a:r>
              <a:rPr lang="fr-FR" sz="2400" dirty="0" err="1"/>
              <a:t>Brandwatch</a:t>
            </a:r>
            <a:r>
              <a:rPr lang="fr-FR" sz="2400" dirty="0"/>
              <a:t>, </a:t>
            </a:r>
            <a:r>
              <a:rPr lang="fr-FR" sz="2400" dirty="0" err="1"/>
              <a:t>Sysomos</a:t>
            </a:r>
            <a:r>
              <a:rPr lang="fr-FR" sz="2400" dirty="0"/>
              <a:t> </a:t>
            </a:r>
            <a:r>
              <a:rPr lang="fr-FR" sz="2400" dirty="0" err="1"/>
              <a:t>Heartbeat</a:t>
            </a:r>
            <a:r>
              <a:rPr lang="fr-FR" sz="2400" dirty="0"/>
              <a:t>, </a:t>
            </a:r>
            <a:r>
              <a:rPr lang="fr-FR" sz="2400" dirty="0" err="1"/>
              <a:t>Synthesio</a:t>
            </a:r>
            <a:r>
              <a:rPr lang="fr-FR" sz="2400" dirty="0"/>
              <a:t>, Crimson </a:t>
            </a:r>
            <a:r>
              <a:rPr lang="fr-FR" sz="2400" dirty="0" err="1"/>
              <a:t>Hexagon</a:t>
            </a:r>
            <a:r>
              <a:rPr lang="fr-FR" sz="2400" dirty="0"/>
              <a:t>, </a:t>
            </a:r>
            <a:r>
              <a:rPr lang="fr-FR" sz="2400" dirty="0" err="1"/>
              <a:t>Digimind</a:t>
            </a:r>
            <a:r>
              <a:rPr lang="fr-FR" sz="2400" dirty="0"/>
              <a:t> Social.</a:t>
            </a:r>
          </a:p>
          <a:p>
            <a:pPr marL="0" indent="0">
              <a:buNone/>
            </a:pPr>
            <a:r>
              <a:rPr lang="fr-FR" sz="2400" b="1" dirty="0" err="1" smtClean="0"/>
              <a:t>Integrate</a:t>
            </a:r>
            <a:r>
              <a:rPr lang="fr-FR" sz="2400" b="1" dirty="0" smtClean="0"/>
              <a:t> </a:t>
            </a:r>
            <a:r>
              <a:rPr lang="fr-FR" sz="2400" dirty="0" smtClean="0"/>
              <a:t>a </a:t>
            </a:r>
            <a:r>
              <a:rPr lang="fr-FR" sz="2400" dirty="0" err="1"/>
              <a:t>listening</a:t>
            </a:r>
            <a:r>
              <a:rPr lang="fr-FR" sz="2400" dirty="0"/>
              <a:t> </a:t>
            </a:r>
            <a:r>
              <a:rPr lang="fr-FR" sz="2400" dirty="0" err="1"/>
              <a:t>grid</a:t>
            </a:r>
            <a:r>
              <a:rPr lang="fr-FR" sz="2400" dirty="0"/>
              <a:t>, a data </a:t>
            </a:r>
            <a:r>
              <a:rPr lang="fr-FR" sz="2400" dirty="0" err="1"/>
              <a:t>analysis</a:t>
            </a:r>
            <a:r>
              <a:rPr lang="fr-FR" sz="2400" dirty="0"/>
              <a:t> </a:t>
            </a:r>
            <a:r>
              <a:rPr lang="fr-FR" sz="2400" dirty="0" err="1"/>
              <a:t>tool</a:t>
            </a:r>
            <a:r>
              <a:rPr lang="fr-FR" sz="2400" dirty="0"/>
              <a:t>, a sentiment </a:t>
            </a:r>
            <a:r>
              <a:rPr lang="fr-FR" sz="2400" dirty="0" err="1"/>
              <a:t>analysis</a:t>
            </a:r>
            <a:r>
              <a:rPr lang="fr-FR" sz="2400" dirty="0"/>
              <a:t> </a:t>
            </a:r>
            <a:r>
              <a:rPr lang="fr-FR" sz="2400" dirty="0" err="1"/>
              <a:t>tool</a:t>
            </a:r>
            <a:r>
              <a:rPr lang="fr-FR" sz="2400" dirty="0"/>
              <a:t>, </a:t>
            </a:r>
            <a:r>
              <a:rPr lang="fr-FR" sz="2400" dirty="0" err="1"/>
              <a:t>historical</a:t>
            </a:r>
            <a:r>
              <a:rPr lang="fr-FR" sz="2400" dirty="0"/>
              <a:t> data, and a management </a:t>
            </a:r>
            <a:r>
              <a:rPr lang="fr-FR" sz="2400" dirty="0" err="1"/>
              <a:t>dashboard</a:t>
            </a:r>
            <a:r>
              <a:rPr lang="fr-FR" sz="2400" dirty="0"/>
              <a:t>.</a:t>
            </a:r>
          </a:p>
          <a:p>
            <a:pPr marL="0" indent="0">
              <a:buNone/>
            </a:pPr>
            <a:endParaRPr lang="fr-FR" sz="3200" dirty="0"/>
          </a:p>
        </p:txBody>
      </p:sp>
      <p:sp>
        <p:nvSpPr>
          <p:cNvPr id="5" name="Flèche droite 4"/>
          <p:cNvSpPr/>
          <p:nvPr/>
        </p:nvSpPr>
        <p:spPr>
          <a:xfrm>
            <a:off x="1011560" y="450912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23</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marL="0" indent="0">
              <a:buNone/>
            </a:pPr>
            <a:r>
              <a:rPr lang="fr-FR" sz="2400" b="1" dirty="0" smtClean="0"/>
              <a:t> </a:t>
            </a:r>
            <a:r>
              <a:rPr lang="en-US" b="1" dirty="0"/>
              <a:t>Objectives of Social Media Monitoring:</a:t>
            </a:r>
            <a:endParaRPr lang="en-US" dirty="0"/>
          </a:p>
          <a:p>
            <a:pPr>
              <a:buFont typeface="Arial" panose="020B0604020202020204" pitchFamily="34" charset="0"/>
              <a:buChar char="•"/>
            </a:pPr>
            <a:r>
              <a:rPr lang="en-US" b="1" dirty="0"/>
              <a:t>Identify target groups:</a:t>
            </a:r>
            <a:endParaRPr lang="en-US" dirty="0"/>
          </a:p>
          <a:p>
            <a:pPr marL="742950" lvl="1" indent="-285750">
              <a:buFont typeface="Arial" panose="020B0604020202020204" pitchFamily="34" charset="0"/>
              <a:buChar char="•"/>
            </a:pPr>
            <a:r>
              <a:rPr lang="en-US" dirty="0"/>
              <a:t>Capture the channel and context of discussions about the company.</a:t>
            </a:r>
          </a:p>
          <a:p>
            <a:pPr marL="742950" lvl="1" indent="-285750">
              <a:buFont typeface="Arial" panose="020B0604020202020204" pitchFamily="34" charset="0"/>
              <a:buChar char="•"/>
            </a:pPr>
            <a:r>
              <a:rPr lang="en-US" dirty="0"/>
              <a:t>Discover important information about the target audience (what interests prospects, what captures their attention, trending topics, etc.).</a:t>
            </a:r>
          </a:p>
          <a:p>
            <a:pPr>
              <a:buFont typeface="Arial" panose="020B0604020202020204" pitchFamily="34" charset="0"/>
              <a:buChar char="•"/>
            </a:pPr>
            <a:r>
              <a:rPr lang="en-US" b="1" dirty="0"/>
              <a:t>Keep an eye on the competition:</a:t>
            </a:r>
            <a:endParaRPr lang="en-US" dirty="0"/>
          </a:p>
          <a:p>
            <a:pPr marL="742950" lvl="1" indent="-285750">
              <a:buFont typeface="Arial" panose="020B0604020202020204" pitchFamily="34" charset="0"/>
              <a:buChar char="•"/>
            </a:pPr>
            <a:r>
              <a:rPr lang="en-US" dirty="0"/>
              <a:t>Detect customer opinions about competitors.</a:t>
            </a:r>
          </a:p>
          <a:p>
            <a:pPr marL="742950" lvl="1" indent="-285750">
              <a:buFont typeface="Arial" panose="020B0604020202020204" pitchFamily="34" charset="0"/>
              <a:buChar char="•"/>
            </a:pPr>
            <a:r>
              <a:rPr lang="en-US" dirty="0"/>
              <a:t>Gain insight into the reasons that drive prospects toward the competition.</a:t>
            </a:r>
          </a:p>
          <a:p>
            <a:pPr>
              <a:buFont typeface="Wingdings" pitchFamily="2" charset="2"/>
              <a:buChar char="ü"/>
            </a:pPr>
            <a:endParaRPr lang="fr-FR"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24</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r>
              <a:rPr lang="en-US" sz="2400" b="1" dirty="0" smtClean="0"/>
              <a:t>Anticipate </a:t>
            </a:r>
            <a:r>
              <a:rPr lang="en-US" sz="2400" b="1" dirty="0"/>
              <a:t>critical periods:</a:t>
            </a:r>
            <a:endParaRPr lang="en-US" sz="2400" dirty="0"/>
          </a:p>
          <a:p>
            <a:pPr>
              <a:buFont typeface="Arial" panose="020B0604020202020204" pitchFamily="34" charset="0"/>
              <a:buChar char="•"/>
            </a:pPr>
            <a:r>
              <a:rPr lang="en-US" sz="2400" dirty="0"/>
              <a:t>Intervene in time if a storm of criticism appears on the company’s page.</a:t>
            </a:r>
          </a:p>
          <a:p>
            <a:r>
              <a:rPr lang="en-US" sz="2400" b="1" dirty="0"/>
              <a:t>Real-time assistance:</a:t>
            </a:r>
            <a:endParaRPr lang="en-US" sz="2400" dirty="0"/>
          </a:p>
          <a:p>
            <a:pPr>
              <a:buFont typeface="Arial" panose="020B0604020202020204" pitchFamily="34" charset="0"/>
              <a:buChar char="•"/>
            </a:pPr>
            <a:r>
              <a:rPr lang="en-US" sz="2400" dirty="0"/>
              <a:t>The end customer is in direct contact with the company (leaving comments, asking questions, making a complaint, etc</a:t>
            </a:r>
            <a:r>
              <a:rPr lang="en-US" sz="2400" dirty="0" smtClean="0"/>
              <a:t>.).</a:t>
            </a:r>
          </a:p>
          <a:p>
            <a:r>
              <a:rPr lang="en-US" sz="2400" b="1" dirty="0"/>
              <a:t>Manage reputation:</a:t>
            </a:r>
            <a:endParaRPr lang="en-US" sz="2400" dirty="0"/>
          </a:p>
          <a:p>
            <a:pPr>
              <a:buFont typeface="Arial" panose="020B0604020202020204" pitchFamily="34" charset="0"/>
              <a:buChar char="•"/>
            </a:pPr>
            <a:r>
              <a:rPr lang="en-US" sz="2400" dirty="0"/>
              <a:t>Control exchanges in terms of recommendations, criticism, comments, and discussions.</a:t>
            </a:r>
          </a:p>
          <a:p>
            <a:pPr>
              <a:buFont typeface="Arial" panose="020B0604020202020204" pitchFamily="34" charset="0"/>
              <a:buChar char="•"/>
            </a:pPr>
            <a:r>
              <a:rPr lang="en-US" sz="2400" dirty="0"/>
              <a:t>The way a company is perceived by the public — whether positive, negative, or neutral.</a:t>
            </a:r>
          </a:p>
          <a:p>
            <a:pPr>
              <a:buFont typeface="Arial" panose="020B0604020202020204" pitchFamily="34" charset="0"/>
              <a:buChar char="•"/>
            </a:pPr>
            <a:endParaRPr lang="en-US" sz="2400" dirty="0"/>
          </a:p>
          <a:p>
            <a:pPr>
              <a:buFont typeface="Wingdings" pitchFamily="2" charset="2"/>
              <a:buChar char="ü"/>
            </a:pPr>
            <a:endParaRPr lang="fr-FR"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25</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r>
              <a:rPr lang="en-US" sz="2400" b="1" dirty="0"/>
              <a:t>Identify and ride trends:</a:t>
            </a:r>
            <a:endParaRPr lang="en-US" sz="2400" dirty="0"/>
          </a:p>
          <a:p>
            <a:pPr>
              <a:buFont typeface="Arial" panose="020B0604020202020204" pitchFamily="34" charset="0"/>
              <a:buChar char="•"/>
            </a:pPr>
            <a:r>
              <a:rPr lang="en-US" sz="2400" dirty="0"/>
              <a:t>Internet users provide concrete suggestions that the company can implement to improve its services.</a:t>
            </a:r>
          </a:p>
          <a:p>
            <a:pPr>
              <a:buFont typeface="Arial" panose="020B0604020202020204" pitchFamily="34" charset="0"/>
              <a:buChar char="•"/>
            </a:pPr>
            <a:r>
              <a:rPr lang="en-US" sz="2400" dirty="0"/>
              <a:t>Pinpoint the needs and expectations of potential customers.</a:t>
            </a:r>
          </a:p>
          <a:p>
            <a:pPr>
              <a:buFont typeface="Wingdings" pitchFamily="2" charset="2"/>
              <a:buChar char="ü"/>
            </a:pPr>
            <a:endParaRPr lang="fr-FR"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26</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lnSpcReduction="10000"/>
          </a:bodyPr>
          <a:lstStyle/>
          <a:p>
            <a:pPr marL="0" indent="0">
              <a:buNone/>
            </a:pPr>
            <a:r>
              <a:rPr lang="en-US" sz="2800" b="1" dirty="0" smtClean="0"/>
              <a:t>2.2.1 </a:t>
            </a:r>
            <a:r>
              <a:rPr lang="en-US" sz="2800" b="1" dirty="0"/>
              <a:t>Specific Features of Social Media Monitoring</a:t>
            </a:r>
            <a:endParaRPr lang="en-US" sz="2800" dirty="0"/>
          </a:p>
          <a:p>
            <a:pPr>
              <a:buFont typeface="Arial" panose="020B0604020202020204" pitchFamily="34" charset="0"/>
              <a:buChar char="•"/>
            </a:pPr>
            <a:r>
              <a:rPr lang="en-US" sz="2800" dirty="0"/>
              <a:t>Thanks to strategic monitoring on social media, a company can position itself against its competitors and identify new opportunities to seize.</a:t>
            </a:r>
          </a:p>
          <a:p>
            <a:pPr>
              <a:buFont typeface="Arial" panose="020B0604020202020204" pitchFamily="34" charset="0"/>
              <a:buChar char="•"/>
            </a:pPr>
            <a:r>
              <a:rPr lang="en-US" sz="2800" dirty="0"/>
              <a:t>By collecting quantitative data (number of followers, posting frequency, etc.) and qualitative data, one can compare its positioning with that of its competitors.</a:t>
            </a:r>
          </a:p>
          <a:p>
            <a:pPr>
              <a:buFont typeface="Arial" panose="020B0604020202020204" pitchFamily="34" charset="0"/>
              <a:buChar char="•"/>
            </a:pPr>
            <a:r>
              <a:rPr lang="en-US" sz="2800" dirty="0"/>
              <a:t>Social media monitoring also makes it possible to detect new entrants in the market, since creating official accounts is often one of the first communication actions undertaken.</a:t>
            </a:r>
          </a:p>
          <a:p>
            <a:endParaRPr lang="fr-FR"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19220"/>
            <a:ext cx="7772400" cy="1143000"/>
          </a:xfrm>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27</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800" b="1" dirty="0"/>
              <a:t>3</a:t>
            </a:r>
            <a:r>
              <a:rPr lang="fr-FR" sz="2800" b="1" dirty="0" smtClean="0"/>
              <a:t>. </a:t>
            </a:r>
            <a:r>
              <a:rPr lang="en-US" sz="2400" b="1" dirty="0"/>
              <a:t>Creating a Strong LinkedIn Profile and Building One’s Network</a:t>
            </a:r>
            <a:endParaRPr lang="fr-FR" sz="2400" b="1" dirty="0" smtClean="0"/>
          </a:p>
        </p:txBody>
      </p:sp>
      <p:sp>
        <p:nvSpPr>
          <p:cNvPr id="8193" name="Rectangle 1"/>
          <p:cNvSpPr>
            <a:spLocks noChangeArrowheads="1"/>
          </p:cNvSpPr>
          <p:nvPr/>
        </p:nvSpPr>
        <p:spPr bwMode="auto">
          <a:xfrm>
            <a:off x="755576" y="2456527"/>
            <a:ext cx="72008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lang="en-US" sz="2000" dirty="0">
                <a:solidFill>
                  <a:srgbClr val="666666"/>
                </a:solidFill>
                <a:latin typeface="Andalus" pitchFamily="2" charset="-78"/>
                <a:ea typeface="Calibri" pitchFamily="34" charset="0"/>
                <a:cs typeface="Andalus" pitchFamily="2" charset="-78"/>
              </a:rPr>
              <a:t>Created in 2003, LinkedIn is an online professional social network. Today, the site has more than 260 million members from 170 industries across more than 200 countries. Here are 10 things to do to create and optimize an effective LinkedIn </a:t>
            </a:r>
            <a:r>
              <a:rPr lang="en-US" sz="2000" dirty="0" err="1">
                <a:solidFill>
                  <a:srgbClr val="666666"/>
                </a:solidFill>
                <a:latin typeface="Andalus" pitchFamily="2" charset="-78"/>
                <a:ea typeface="Calibri" pitchFamily="34" charset="0"/>
                <a:cs typeface="Andalus" pitchFamily="2" charset="-78"/>
              </a:rPr>
              <a:t>profile:To</a:t>
            </a:r>
            <a:r>
              <a:rPr lang="en-US" sz="2000" dirty="0">
                <a:solidFill>
                  <a:srgbClr val="666666"/>
                </a:solidFill>
                <a:latin typeface="Andalus" pitchFamily="2" charset="-78"/>
                <a:ea typeface="Calibri" pitchFamily="34" charset="0"/>
                <a:cs typeface="Andalus" pitchFamily="2" charset="-78"/>
              </a:rPr>
              <a:t> create your LinkedIn profile, you need to go to the website: https://www.linkedin.com/ and then, at the top right of the page, click on </a:t>
            </a:r>
            <a:r>
              <a:rPr lang="en-US" sz="2000" dirty="0" smtClean="0">
                <a:solidFill>
                  <a:srgbClr val="666666"/>
                </a:solidFill>
                <a:latin typeface="Andalus" pitchFamily="2" charset="-78"/>
                <a:ea typeface="Calibri" pitchFamily="34" charset="0"/>
                <a:cs typeface="Andalus" pitchFamily="2" charset="-78"/>
              </a:rPr>
              <a:t>the</a:t>
            </a:r>
            <a:r>
              <a:rPr lang="en-US" sz="2000" b="1" dirty="0" smtClean="0">
                <a:solidFill>
                  <a:srgbClr val="666666"/>
                </a:solidFill>
                <a:latin typeface="Andalus" pitchFamily="2" charset="-78"/>
                <a:ea typeface="Calibri" pitchFamily="34" charset="0"/>
                <a:cs typeface="Andalus" pitchFamily="2" charset="-78"/>
              </a:rPr>
              <a:t> </a:t>
            </a:r>
            <a:r>
              <a:rPr lang="en-US" sz="2000" dirty="0" smtClean="0">
                <a:solidFill>
                  <a:srgbClr val="666666"/>
                </a:solidFill>
                <a:latin typeface="Andalus" pitchFamily="2" charset="-78"/>
                <a:ea typeface="Calibri" pitchFamily="34" charset="0"/>
                <a:cs typeface="Andalus" pitchFamily="2" charset="-78"/>
              </a:rPr>
              <a:t>link </a:t>
            </a:r>
            <a:r>
              <a:rPr lang="en-US" sz="2000" dirty="0">
                <a:solidFill>
                  <a:srgbClr val="666666"/>
                </a:solidFill>
                <a:latin typeface="Andalus" pitchFamily="2" charset="-78"/>
                <a:ea typeface="Calibri" pitchFamily="34" charset="0"/>
                <a:cs typeface="Andalus" pitchFamily="2" charset="-78"/>
              </a:rPr>
              <a:t>as shown in the screenshot below. Then follow the procedure </a:t>
            </a:r>
            <a:r>
              <a:rPr lang="en-US" sz="2000" b="1" dirty="0">
                <a:solidFill>
                  <a:srgbClr val="666666"/>
                </a:solidFill>
                <a:latin typeface="Andalus" pitchFamily="2" charset="-78"/>
                <a:ea typeface="Calibri" pitchFamily="34" charset="0"/>
                <a:cs typeface="Andalus" pitchFamily="2" charset="-78"/>
              </a:rPr>
              <a:t> “Sign Up” </a:t>
            </a:r>
            <a:r>
              <a:rPr lang="en-US" sz="2000" dirty="0" smtClean="0">
                <a:solidFill>
                  <a:srgbClr val="666666"/>
                </a:solidFill>
                <a:latin typeface="Andalus" pitchFamily="2" charset="-78"/>
                <a:ea typeface="Calibri" pitchFamily="34" charset="0"/>
                <a:cs typeface="Andalus" pitchFamily="2" charset="-78"/>
              </a:rPr>
              <a:t>to </a:t>
            </a:r>
            <a:r>
              <a:rPr lang="en-US" sz="2000" dirty="0">
                <a:solidFill>
                  <a:srgbClr val="666666"/>
                </a:solidFill>
                <a:latin typeface="Andalus" pitchFamily="2" charset="-78"/>
                <a:ea typeface="Calibri" pitchFamily="34" charset="0"/>
                <a:cs typeface="Andalus" pitchFamily="2" charset="-78"/>
              </a:rPr>
              <a:t>fill in the required information.</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 5" descr="Creer Un Profil Linked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445224"/>
            <a:ext cx="7920880" cy="38100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28</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a:buNone/>
            </a:pPr>
            <a:r>
              <a:rPr lang="en-US" sz="2800" b="1" dirty="0" smtClean="0"/>
              <a:t>3.1 Complete </a:t>
            </a:r>
            <a:r>
              <a:rPr lang="en-US" sz="2800" b="1" dirty="0"/>
              <a:t>and enhance an existing LinkedIn </a:t>
            </a:r>
            <a:r>
              <a:rPr lang="en-US" sz="2800" b="1" dirty="0" smtClean="0"/>
              <a:t>profile:</a:t>
            </a:r>
          </a:p>
          <a:p>
            <a:pPr>
              <a:buNone/>
            </a:pPr>
            <a:r>
              <a:rPr lang="en-US" sz="2800" dirty="0" smtClean="0"/>
              <a:t> </a:t>
            </a:r>
            <a:r>
              <a:rPr lang="en-US" sz="2800" dirty="0"/>
              <a:t>It is possible that your profile was created a long time ago. Having remained inactive, you have now decided to update and complete it. Save time with these illustrations to find the path that allows you to modify and edit your profile. You will then access the profile editing interface.</a:t>
            </a:r>
            <a:endParaRPr lang="fr-FR" sz="2400" b="1" dirty="0" smtClean="0"/>
          </a:p>
        </p:txBody>
      </p:sp>
      <p:pic>
        <p:nvPicPr>
          <p:cNvPr id="5" name="Image 4"/>
          <p:cNvPicPr/>
          <p:nvPr/>
        </p:nvPicPr>
        <p:blipFill>
          <a:blip r:embed="rId2" cstate="print"/>
          <a:stretch>
            <a:fillRect/>
          </a:stretch>
        </p:blipFill>
        <p:spPr>
          <a:xfrm>
            <a:off x="827584" y="4653136"/>
            <a:ext cx="7560840" cy="158417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29</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fontAlgn="base"/>
            <a:r>
              <a:rPr lang="en-US" sz="2800" b="1" dirty="0"/>
              <a:t>Next, locate the pencil icons.</a:t>
            </a:r>
            <a:r>
              <a:rPr lang="en-US" sz="2800" dirty="0"/>
              <a:t> You can then complete or modify the header of your profile: Image, Title, Contact Information… and the </a:t>
            </a:r>
            <a:r>
              <a:rPr lang="en-US" sz="2800" b="1" dirty="0"/>
              <a:t>Info section</a:t>
            </a:r>
            <a:r>
              <a:rPr lang="en-US" sz="2800" dirty="0"/>
              <a:t>, which is very important and should not be overlooked.</a:t>
            </a:r>
            <a:endParaRPr lang="fr-FR" sz="2800" dirty="0"/>
          </a:p>
        </p:txBody>
      </p:sp>
      <p:pic>
        <p:nvPicPr>
          <p:cNvPr id="5" name="Image 4"/>
          <p:cNvPicPr/>
          <p:nvPr/>
        </p:nvPicPr>
        <p:blipFill>
          <a:blip r:embed="rId2" cstate="print"/>
          <a:stretch>
            <a:fillRect/>
          </a:stretch>
        </p:blipFill>
        <p:spPr>
          <a:xfrm>
            <a:off x="683568" y="3284984"/>
            <a:ext cx="7992888" cy="23762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err="1" smtClean="0"/>
              <a:t>Foresight</a:t>
            </a:r>
            <a:r>
              <a:rPr lang="fr-FR" b="1" i="1" dirty="0" smtClean="0"/>
              <a:t> </a:t>
            </a:r>
            <a:r>
              <a:rPr lang="fr-FR" b="1" i="1" dirty="0"/>
              <a:t>and Social Media</a:t>
            </a:r>
            <a:endParaRPr lang="fr-FR"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CF4668DC-857F-487D-BFFA-8C0CA5037977}" type="slidenum">
              <a:rPr lang="fr-BE" smtClean="0"/>
              <a:pPr/>
              <a:t>3</a:t>
            </a:fld>
            <a:endParaRPr lang="fr-BE"/>
          </a:p>
        </p:txBody>
      </p:sp>
      <p:sp>
        <p:nvSpPr>
          <p:cNvPr id="3" name="Espace réservé du contenu 2"/>
          <p:cNvSpPr>
            <a:spLocks noGrp="1"/>
          </p:cNvSpPr>
          <p:nvPr>
            <p:ph sz="quarter" idx="1"/>
          </p:nvPr>
        </p:nvSpPr>
        <p:spPr/>
        <p:txBody>
          <a:bodyPr>
            <a:normAutofit/>
          </a:bodyPr>
          <a:lstStyle/>
          <a:p>
            <a:pPr>
              <a:buNone/>
            </a:pPr>
            <a:endParaRPr lang="fr-FR" sz="3200" b="1" dirty="0" smtClean="0">
              <a:hlinkClick r:id="rId2"/>
            </a:endParaRPr>
          </a:p>
          <a:p>
            <a:pPr marL="0" indent="0">
              <a:buNone/>
            </a:pPr>
            <a:r>
              <a:rPr lang="en-US" sz="3200" b="1" dirty="0" smtClean="0"/>
              <a:t>Objectives:</a:t>
            </a:r>
            <a:endParaRPr lang="en-US" sz="3200" dirty="0"/>
          </a:p>
          <a:p>
            <a:r>
              <a:rPr lang="en-US" sz="3200" dirty="0"/>
              <a:t>Organize the processing, management, and dissemination of information with both internal and external clients.</a:t>
            </a:r>
          </a:p>
          <a:p>
            <a:r>
              <a:rPr lang="en-US" sz="3200" dirty="0"/>
              <a:t>Ensure access to clear, precise, and useful information.</a:t>
            </a:r>
          </a:p>
          <a:p>
            <a:r>
              <a:rPr lang="en-US" sz="3200" dirty="0"/>
              <a:t>Save time.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30</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fontScale="92500"/>
          </a:bodyPr>
          <a:lstStyle/>
          <a:p>
            <a:pPr marL="0" indent="0">
              <a:buNone/>
            </a:pPr>
            <a:r>
              <a:rPr lang="en-US" sz="2800" b="1" dirty="0"/>
              <a:t>You are now ready to create and complete your profile. Follow these 10 steps:</a:t>
            </a:r>
            <a:endParaRPr lang="en-US" sz="2800" dirty="0"/>
          </a:p>
          <a:p>
            <a:pPr marL="0" indent="0">
              <a:buNone/>
            </a:pPr>
            <a:r>
              <a:rPr lang="en-US" sz="2800" b="1" dirty="0" smtClean="0"/>
              <a:t>a.1 </a:t>
            </a:r>
            <a:r>
              <a:rPr lang="en-US" sz="2800" b="1" dirty="0"/>
              <a:t>Profile Photo</a:t>
            </a:r>
            <a:endParaRPr lang="en-US" sz="2800" dirty="0"/>
          </a:p>
          <a:p>
            <a:pPr>
              <a:buFont typeface="Arial" panose="020B0604020202020204" pitchFamily="34" charset="0"/>
              <a:buChar char="•"/>
            </a:pPr>
            <a:r>
              <a:rPr lang="en-US" sz="2800" dirty="0"/>
              <a:t>Use a </a:t>
            </a:r>
            <a:r>
              <a:rPr lang="en-US" sz="2800" b="1" dirty="0"/>
              <a:t>professional photo</a:t>
            </a:r>
            <a:r>
              <a:rPr lang="en-US" sz="2800" dirty="0"/>
              <a:t>. A profile picture can generate up to </a:t>
            </a:r>
            <a:r>
              <a:rPr lang="en-US" sz="2800" b="1" dirty="0"/>
              <a:t>14 times more views</a:t>
            </a:r>
            <a:r>
              <a:rPr lang="en-US" sz="2800" dirty="0"/>
              <a:t>. The photo is a way to build credibility on professional social networks such as LinkedIn.</a:t>
            </a:r>
          </a:p>
          <a:p>
            <a:pPr>
              <a:buFont typeface="Arial" panose="020B0604020202020204" pitchFamily="34" charset="0"/>
              <a:buChar char="•"/>
            </a:pPr>
            <a:r>
              <a:rPr lang="en-US" sz="2800" dirty="0"/>
              <a:t>Do </a:t>
            </a:r>
            <a:r>
              <a:rPr lang="en-US" sz="2800" b="1" dirty="0"/>
              <a:t>not</a:t>
            </a:r>
            <a:r>
              <a:rPr lang="en-US" sz="2800" dirty="0"/>
              <a:t> use a company logo, a selfie, or a vacation photo.</a:t>
            </a:r>
          </a:p>
          <a:p>
            <a:pPr>
              <a:buFont typeface="Arial" panose="020B0604020202020204" pitchFamily="34" charset="0"/>
              <a:buChar char="•"/>
            </a:pPr>
            <a:r>
              <a:rPr lang="en-US" sz="2800" dirty="0"/>
              <a:t>Best practice: use the </a:t>
            </a:r>
            <a:r>
              <a:rPr lang="en-US" sz="2800" b="1" dirty="0"/>
              <a:t>same photo</a:t>
            </a:r>
            <a:r>
              <a:rPr lang="en-US" sz="2800" dirty="0"/>
              <a:t> across all your professional social networks (Twitter, Facebook, LinkedIn, Google+) so that your personal brand remains unique.</a:t>
            </a:r>
          </a:p>
          <a:p>
            <a:endParaRPr lang="fr-FR"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31</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a:buNone/>
            </a:pPr>
            <a:r>
              <a:rPr lang="en-US" sz="2800" b="1" dirty="0" smtClean="0"/>
              <a:t>a.2 </a:t>
            </a:r>
            <a:r>
              <a:rPr lang="en-US" sz="2800" b="1" dirty="0"/>
              <a:t>Profile Cover Photo</a:t>
            </a:r>
            <a:r>
              <a:rPr lang="en-US" sz="2800" dirty="0"/>
              <a:t> </a:t>
            </a:r>
            <a:endParaRPr lang="en-US" sz="2800" dirty="0" smtClean="0"/>
          </a:p>
          <a:p>
            <a:pPr>
              <a:buNone/>
            </a:pPr>
            <a:r>
              <a:rPr lang="en-US" sz="2800" dirty="0" smtClean="0"/>
              <a:t>At </a:t>
            </a:r>
            <a:r>
              <a:rPr lang="en-US" sz="2800" dirty="0"/>
              <a:t>the top of your profile page, you have a space to communicate with a large image. This is an opportunity to showcase the slogan associated with your product/service or your expertise. This space is called the </a:t>
            </a:r>
            <a:r>
              <a:rPr lang="en-US" sz="2800" b="1" dirty="0"/>
              <a:t>cover photo</a:t>
            </a:r>
            <a:r>
              <a:rPr lang="en-US" sz="2800" dirty="0"/>
              <a:t>. See the example below:</a:t>
            </a:r>
            <a:r>
              <a:rPr lang="fr-FR" sz="2800" dirty="0" smtClean="0"/>
              <a:t> </a:t>
            </a:r>
            <a:endParaRPr lang="fr-FR" sz="2800" dirty="0"/>
          </a:p>
        </p:txBody>
      </p:sp>
      <p:pic>
        <p:nvPicPr>
          <p:cNvPr id="5" name="Image 4"/>
          <p:cNvPicPr/>
          <p:nvPr/>
        </p:nvPicPr>
        <p:blipFill>
          <a:blip r:embed="rId2" cstate="print"/>
          <a:stretch>
            <a:fillRect/>
          </a:stretch>
        </p:blipFill>
        <p:spPr>
          <a:xfrm>
            <a:off x="611560" y="4293096"/>
            <a:ext cx="7848872" cy="165618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32</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a:buNone/>
            </a:pPr>
            <a:r>
              <a:rPr lang="en-US" sz="2800" b="1" dirty="0"/>
              <a:t>b</a:t>
            </a:r>
            <a:r>
              <a:rPr lang="en-US" sz="2800" b="1" dirty="0" smtClean="0"/>
              <a:t>. </a:t>
            </a:r>
            <a:r>
              <a:rPr lang="en-US" sz="2800" b="1" dirty="0"/>
              <a:t>Professional Profile Headline</a:t>
            </a:r>
            <a:r>
              <a:rPr lang="en-US" sz="2800" dirty="0"/>
              <a:t> </a:t>
            </a:r>
            <a:endParaRPr lang="en-US" sz="2800" dirty="0" smtClean="0"/>
          </a:p>
          <a:p>
            <a:pPr>
              <a:buNone/>
            </a:pPr>
            <a:r>
              <a:rPr lang="en-US" sz="2800" dirty="0" smtClean="0"/>
              <a:t>The </a:t>
            </a:r>
            <a:r>
              <a:rPr lang="en-US" sz="2800" dirty="0"/>
              <a:t>headline of the profile (120 characters) is the line that appears just below your first and last name. It is the line that conveys your professional identity across the LinkedIn network as well as in Google search results. It should be </a:t>
            </a:r>
            <a:r>
              <a:rPr lang="en-US" sz="2800" b="1" dirty="0"/>
              <a:t>catchy, very precise, and written in alignment with the target prospect “Persona”</a:t>
            </a:r>
            <a:r>
              <a:rPr lang="en-US" sz="2800" dirty="0"/>
              <a:t> and the problem you aim to address, while also highlighting the </a:t>
            </a:r>
            <a:r>
              <a:rPr lang="en-US" sz="2800" b="1" dirty="0"/>
              <a:t>benefits of the product or service you offer</a:t>
            </a:r>
            <a:r>
              <a:rPr lang="en-US" sz="2800" dirty="0"/>
              <a:t>.</a:t>
            </a:r>
            <a:endParaRPr lang="fr-FR" sz="2400" dirty="0"/>
          </a:p>
        </p:txBody>
      </p:sp>
      <p:pic>
        <p:nvPicPr>
          <p:cNvPr id="6" name="Image 5"/>
          <p:cNvPicPr/>
          <p:nvPr/>
        </p:nvPicPr>
        <p:blipFill>
          <a:blip r:embed="rId2" cstate="print"/>
          <a:stretch>
            <a:fillRect/>
          </a:stretch>
        </p:blipFill>
        <p:spPr>
          <a:xfrm>
            <a:off x="755576" y="4869160"/>
            <a:ext cx="7704856" cy="123939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33</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fontAlgn="base">
              <a:buNone/>
            </a:pPr>
            <a:r>
              <a:rPr lang="en-US" sz="2800" b="1" dirty="0"/>
              <a:t>c</a:t>
            </a:r>
            <a:r>
              <a:rPr lang="en-US" sz="2800" b="1" dirty="0" smtClean="0"/>
              <a:t>. </a:t>
            </a:r>
            <a:r>
              <a:rPr lang="en-US" sz="2800" b="1" dirty="0"/>
              <a:t>Contact Information</a:t>
            </a:r>
            <a:r>
              <a:rPr lang="en-US" sz="2800" dirty="0"/>
              <a:t> In addition to your usual contact details, take advantage of the fields offered by LinkedIn to specify the </a:t>
            </a:r>
            <a:r>
              <a:rPr lang="en-US" sz="2800" b="1" dirty="0"/>
              <a:t>geographic location</a:t>
            </a:r>
            <a:r>
              <a:rPr lang="en-US" sz="2800" dirty="0"/>
              <a:t> of your company and your </a:t>
            </a:r>
            <a:r>
              <a:rPr lang="en-US" sz="2800" b="1" dirty="0"/>
              <a:t>industry sector</a:t>
            </a:r>
            <a:r>
              <a:rPr lang="en-US" sz="2800" dirty="0"/>
              <a:t>. Fill in these fields to increase the relevance of your profile. Also, don’t forget to add </a:t>
            </a:r>
            <a:r>
              <a:rPr lang="en-US" sz="2800" b="1" dirty="0"/>
              <a:t>URLs</a:t>
            </a:r>
            <a:r>
              <a:rPr lang="en-US" sz="2800" dirty="0"/>
              <a:t> directing readers to your website or blog.</a:t>
            </a:r>
            <a:endParaRPr lang="fr-FR" sz="2800" dirty="0"/>
          </a:p>
        </p:txBody>
      </p:sp>
      <p:pic>
        <p:nvPicPr>
          <p:cNvPr id="7" name="Image 6"/>
          <p:cNvPicPr/>
          <p:nvPr/>
        </p:nvPicPr>
        <p:blipFill>
          <a:blip r:embed="rId2" cstate="print"/>
          <a:stretch>
            <a:fillRect/>
          </a:stretch>
        </p:blipFill>
        <p:spPr>
          <a:xfrm>
            <a:off x="755576" y="4653136"/>
            <a:ext cx="7704856" cy="170306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34</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a:buNone/>
            </a:pPr>
            <a:r>
              <a:rPr lang="en-US" sz="2800" b="1" dirty="0"/>
              <a:t>d</a:t>
            </a:r>
            <a:r>
              <a:rPr lang="en-US" sz="2800" b="1" dirty="0" smtClean="0"/>
              <a:t>. </a:t>
            </a:r>
            <a:r>
              <a:rPr lang="en-US" sz="2800" b="1" dirty="0"/>
              <a:t>Customize Your Profile URL</a:t>
            </a:r>
            <a:r>
              <a:rPr lang="en-US" sz="2800" dirty="0"/>
              <a:t> </a:t>
            </a:r>
            <a:endParaRPr lang="en-US" sz="2800" dirty="0" smtClean="0"/>
          </a:p>
          <a:p>
            <a:pPr>
              <a:buNone/>
            </a:pPr>
            <a:r>
              <a:rPr lang="en-US" sz="2800" dirty="0" smtClean="0"/>
              <a:t>When </a:t>
            </a:r>
            <a:r>
              <a:rPr lang="en-US" sz="2800" dirty="0"/>
              <a:t>you create your profile, LinkedIn assigns an address (URL) to it that usually contains numbers and random characters. Be the first to </a:t>
            </a:r>
            <a:r>
              <a:rPr lang="en-US" sz="2800" b="1" dirty="0"/>
              <a:t>personalize your URL</a:t>
            </a:r>
            <a:r>
              <a:rPr lang="en-US" sz="2800" dirty="0"/>
              <a:t> — your unique web address — to make it cleaner, more professional, and easier to share.</a:t>
            </a:r>
            <a:endParaRPr lang="fr-FR"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35</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fontScale="92500" lnSpcReduction="20000"/>
          </a:bodyPr>
          <a:lstStyle/>
          <a:p>
            <a:pPr marL="0" indent="0">
              <a:buNone/>
            </a:pPr>
            <a:r>
              <a:rPr lang="en-US" sz="2800" b="1" dirty="0"/>
              <a:t>e</a:t>
            </a:r>
            <a:r>
              <a:rPr lang="en-US" sz="2800" b="1" dirty="0" smtClean="0"/>
              <a:t>. </a:t>
            </a:r>
            <a:r>
              <a:rPr lang="en-US" sz="2800" b="1" dirty="0"/>
              <a:t>About Section: Optimize the Description of Your LinkedIn Profile</a:t>
            </a:r>
            <a:r>
              <a:rPr lang="en-US" sz="2800" dirty="0"/>
              <a:t> </a:t>
            </a:r>
            <a:endParaRPr lang="en-US" sz="2800" dirty="0" smtClean="0"/>
          </a:p>
          <a:p>
            <a:r>
              <a:rPr lang="en-US" sz="2800" dirty="0" smtClean="0"/>
              <a:t>The </a:t>
            </a:r>
            <a:r>
              <a:rPr lang="en-US" sz="2800" b="1" dirty="0"/>
              <a:t>About</a:t>
            </a:r>
            <a:r>
              <a:rPr lang="en-US" sz="2800" dirty="0"/>
              <a:t> section, called </a:t>
            </a:r>
            <a:r>
              <a:rPr lang="en-US" sz="2800" i="1" dirty="0"/>
              <a:t>Summary</a:t>
            </a:r>
            <a:r>
              <a:rPr lang="en-US" sz="2800" dirty="0"/>
              <a:t> until June 2019, comes right after the header section and offers you up to </a:t>
            </a:r>
            <a:r>
              <a:rPr lang="en-US" sz="2800" b="1" dirty="0"/>
              <a:t>2,000 characters</a:t>
            </a:r>
            <a:r>
              <a:rPr lang="en-US" sz="2800" dirty="0"/>
              <a:t>. You should devote the greatest possible care to writing it. The goal is to present your products and services in a </a:t>
            </a:r>
            <a:r>
              <a:rPr lang="en-US" sz="2800" b="1" dirty="0"/>
              <a:t>data-driven way</a:t>
            </a:r>
            <a:r>
              <a:rPr lang="en-US" sz="2800" dirty="0"/>
              <a:t>, highlighting their </a:t>
            </a:r>
            <a:r>
              <a:rPr lang="en-US" sz="2800" b="1" dirty="0"/>
              <a:t>advantages and benefits</a:t>
            </a:r>
            <a:r>
              <a:rPr lang="en-US" sz="2800" dirty="0"/>
              <a:t> for prospects according to your targeting strategy.</a:t>
            </a:r>
          </a:p>
          <a:p>
            <a:r>
              <a:rPr lang="en-US" sz="2800" dirty="0"/>
              <a:t>Don’t forget to include a </a:t>
            </a:r>
            <a:r>
              <a:rPr lang="en-US" sz="2800" b="1" dirty="0"/>
              <a:t>Call to Action (CTA)</a:t>
            </a:r>
            <a:r>
              <a:rPr lang="en-US" sz="2800" dirty="0"/>
              <a:t> both at the beginning (in the visible part) and at the end of the About section. This could take the form of inviting the reader to contact you by providing your phone number and email, or by directing them to the contact page of your website.</a:t>
            </a:r>
          </a:p>
          <a:p>
            <a:pPr fontAlgn="base"/>
            <a:endParaRPr lang="fr-FR"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36</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a:buNone/>
            </a:pPr>
            <a:r>
              <a:rPr lang="en-US" sz="2400" b="1" dirty="0"/>
              <a:t>f</a:t>
            </a:r>
            <a:r>
              <a:rPr lang="en-US" sz="2400" b="1" dirty="0" smtClean="0"/>
              <a:t>. </a:t>
            </a:r>
            <a:r>
              <a:rPr lang="en-US" sz="2400" b="1" dirty="0"/>
              <a:t>Featured Section</a:t>
            </a:r>
            <a:r>
              <a:rPr lang="en-US" sz="2400" dirty="0"/>
              <a:t> Take advantage of LinkedIn’s new features. </a:t>
            </a:r>
            <a:r>
              <a:rPr lang="en-US" sz="2400" b="1" dirty="0"/>
              <a:t>Enrich your profile</a:t>
            </a:r>
            <a:r>
              <a:rPr lang="en-US" sz="2400" dirty="0"/>
              <a:t> with visible, downloadable proof that allows visitors to take away a document you would normally hand them in a face-to-face meeting. You can choose from different formats: </a:t>
            </a:r>
            <a:r>
              <a:rPr lang="en-US" sz="2400" b="1" dirty="0"/>
              <a:t>PDF, image, video, or link</a:t>
            </a:r>
            <a:r>
              <a:rPr lang="en-US" sz="2400" dirty="0"/>
              <a:t>. </a:t>
            </a:r>
            <a:r>
              <a:rPr lang="fr-FR" sz="2400" dirty="0" smtClean="0"/>
              <a:t> </a:t>
            </a:r>
            <a:endParaRPr lang="fr-FR" sz="2400" dirty="0"/>
          </a:p>
        </p:txBody>
      </p:sp>
      <p:pic>
        <p:nvPicPr>
          <p:cNvPr id="5" name="Image 4"/>
          <p:cNvPicPr/>
          <p:nvPr/>
        </p:nvPicPr>
        <p:blipFill>
          <a:blip r:embed="rId2" cstate="print"/>
          <a:stretch>
            <a:fillRect/>
          </a:stretch>
        </p:blipFill>
        <p:spPr>
          <a:xfrm>
            <a:off x="611560" y="3861048"/>
            <a:ext cx="7560840" cy="201622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37</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fontAlgn="base">
              <a:buNone/>
            </a:pPr>
            <a:r>
              <a:rPr lang="en-US" sz="2400" b="1" dirty="0"/>
              <a:t>g</a:t>
            </a:r>
            <a:r>
              <a:rPr lang="en-US" sz="2400" b="1" dirty="0" smtClean="0"/>
              <a:t>. </a:t>
            </a:r>
            <a:r>
              <a:rPr lang="en-US" sz="2400" b="1" dirty="0"/>
              <a:t>Professional Experience</a:t>
            </a:r>
            <a:r>
              <a:rPr lang="en-US" sz="2400" dirty="0"/>
              <a:t> The </a:t>
            </a:r>
            <a:r>
              <a:rPr lang="en-US" sz="2400" b="1" dirty="0"/>
              <a:t>Professional Experience</a:t>
            </a:r>
            <a:r>
              <a:rPr lang="en-US" sz="2400" dirty="0"/>
              <a:t> section is your opportunity to highlight the </a:t>
            </a:r>
            <a:r>
              <a:rPr lang="en-US" sz="2400" b="1" dirty="0"/>
              <a:t>context</a:t>
            </a:r>
            <a:r>
              <a:rPr lang="en-US" sz="2400" dirty="0"/>
              <a:t> in which you applied your expertise, soft skills, and the results you achieved. Always remember to describe these experiences using </a:t>
            </a:r>
            <a:r>
              <a:rPr lang="en-US" sz="2400" b="1" dirty="0"/>
              <a:t>keywords (the essentials)</a:t>
            </a:r>
            <a:r>
              <a:rPr lang="en-US" sz="2400" dirty="0"/>
              <a:t> to increase the relevance and impact of your profile.</a:t>
            </a:r>
            <a:endParaRPr lang="fr-FR"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19220"/>
            <a:ext cx="7772400" cy="1143000"/>
          </a:xfrm>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38</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fontAlgn="base">
              <a:buNone/>
            </a:pPr>
            <a:r>
              <a:rPr lang="en-US" sz="2400" b="1" dirty="0"/>
              <a:t>h</a:t>
            </a:r>
            <a:r>
              <a:rPr lang="en-US" sz="2400" b="1" dirty="0" smtClean="0"/>
              <a:t>. </a:t>
            </a:r>
            <a:r>
              <a:rPr lang="en-US" sz="2400" b="1" dirty="0"/>
              <a:t>Skills</a:t>
            </a:r>
            <a:r>
              <a:rPr lang="en-US" sz="2400" dirty="0"/>
              <a:t> </a:t>
            </a:r>
            <a:endParaRPr lang="en-US" sz="2400" dirty="0" smtClean="0"/>
          </a:p>
          <a:p>
            <a:pPr fontAlgn="base">
              <a:buNone/>
            </a:pPr>
            <a:r>
              <a:rPr lang="en-US" sz="2400" dirty="0" smtClean="0"/>
              <a:t>In </a:t>
            </a:r>
            <a:r>
              <a:rPr lang="en-US" sz="2400" dirty="0"/>
              <a:t>addition to the Professional Experience section, LinkedIn provides a </a:t>
            </a:r>
            <a:r>
              <a:rPr lang="en-US" sz="2400" b="1" dirty="0"/>
              <a:t>list of standardized skill titles</a:t>
            </a:r>
            <a:r>
              <a:rPr lang="en-US" sz="2400" dirty="0"/>
              <a:t>. Take advantage of this feature to detail and highlight your skills so that you are indexed in LinkedIn’s skills directory.</a:t>
            </a:r>
            <a:endParaRPr lang="fr-FR" sz="2400" dirty="0"/>
          </a:p>
        </p:txBody>
      </p:sp>
      <p:pic>
        <p:nvPicPr>
          <p:cNvPr id="5" name="Image 4"/>
          <p:cNvPicPr/>
          <p:nvPr/>
        </p:nvPicPr>
        <p:blipFill>
          <a:blip r:embed="rId2" cstate="print"/>
          <a:stretch>
            <a:fillRect/>
          </a:stretch>
        </p:blipFill>
        <p:spPr>
          <a:xfrm>
            <a:off x="611560" y="3933056"/>
            <a:ext cx="7992888" cy="165618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39</a:t>
            </a:fld>
            <a:endParaRPr lang="fr-BE"/>
          </a:p>
        </p:txBody>
      </p:sp>
      <p:sp>
        <p:nvSpPr>
          <p:cNvPr id="3" name="Espace réservé du contenu 2"/>
          <p:cNvSpPr>
            <a:spLocks noGrp="1"/>
          </p:cNvSpPr>
          <p:nvPr>
            <p:ph sz="quarter" idx="4294967295"/>
          </p:nvPr>
        </p:nvSpPr>
        <p:spPr>
          <a:xfrm>
            <a:off x="539552" y="1412776"/>
            <a:ext cx="7772400" cy="4572000"/>
          </a:xfrm>
        </p:spPr>
        <p:txBody>
          <a:bodyPr>
            <a:normAutofit/>
          </a:bodyPr>
          <a:lstStyle/>
          <a:p>
            <a:pPr marL="0" indent="0">
              <a:buNone/>
            </a:pPr>
            <a:r>
              <a:rPr lang="en-US" sz="2400" b="1" dirty="0"/>
              <a:t>i</a:t>
            </a:r>
            <a:r>
              <a:rPr lang="en-US" sz="2400" b="1" dirty="0" smtClean="0"/>
              <a:t>. </a:t>
            </a:r>
            <a:r>
              <a:rPr lang="en-US" sz="2400" b="1" dirty="0"/>
              <a:t>Written Recommendations</a:t>
            </a:r>
            <a:r>
              <a:rPr lang="en-US" sz="2400" dirty="0"/>
              <a:t> </a:t>
            </a:r>
            <a:endParaRPr lang="en-US" sz="2400" dirty="0" smtClean="0"/>
          </a:p>
          <a:p>
            <a:r>
              <a:rPr lang="en-US" sz="2400" dirty="0" smtClean="0"/>
              <a:t>Written </a:t>
            </a:r>
            <a:r>
              <a:rPr lang="en-US" sz="2400" dirty="0"/>
              <a:t>recommendations from your clients, employers, and colleagues add significant weight to your profile. Make it a habit to request them regularly throughout your career development.</a:t>
            </a:r>
          </a:p>
          <a:p>
            <a:pPr marL="0" indent="0">
              <a:buNone/>
            </a:pPr>
            <a:r>
              <a:rPr lang="en-US" sz="2400" b="1" dirty="0" smtClean="0"/>
              <a:t>j. </a:t>
            </a:r>
            <a:r>
              <a:rPr lang="en-US" sz="2400" b="1" dirty="0"/>
              <a:t>Education</a:t>
            </a:r>
            <a:r>
              <a:rPr lang="en-US" sz="2400" dirty="0"/>
              <a:t> </a:t>
            </a:r>
            <a:endParaRPr lang="en-US" sz="2400" dirty="0" smtClean="0"/>
          </a:p>
          <a:p>
            <a:r>
              <a:rPr lang="en-US" sz="2400" dirty="0" smtClean="0"/>
              <a:t>The </a:t>
            </a:r>
            <a:r>
              <a:rPr lang="en-US" sz="2400" b="1" dirty="0"/>
              <a:t>Education</a:t>
            </a:r>
            <a:r>
              <a:rPr lang="en-US" sz="2400" dirty="0"/>
              <a:t> section not only supports your professional experience but also increases your chances of being noticed by former classmates from school or university. Alumni currently working in a company you wish to approach can represent an excellent pathway to get closer to your target.</a:t>
            </a:r>
          </a:p>
          <a:p>
            <a:endParaRPr lang="fr-F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err="1" smtClean="0"/>
              <a:t>Foresight</a:t>
            </a:r>
            <a:r>
              <a:rPr lang="fr-FR" b="1" i="1" dirty="0" smtClean="0"/>
              <a:t> </a:t>
            </a:r>
            <a:r>
              <a:rPr lang="fr-FR" b="1"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4</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800" b="1" dirty="0" smtClean="0"/>
              <a:t>2. </a:t>
            </a:r>
            <a:r>
              <a:rPr lang="fr-FR" sz="2800" b="1" dirty="0" err="1"/>
              <a:t>Reputation</a:t>
            </a:r>
            <a:r>
              <a:rPr lang="fr-FR" sz="2800" b="1" dirty="0"/>
              <a:t> Monitoring</a:t>
            </a:r>
            <a:endParaRPr lang="fr-FR" sz="2400" b="1" dirty="0" smtClean="0"/>
          </a:p>
          <a:p>
            <a:r>
              <a:rPr lang="en-US" sz="2400" dirty="0" smtClean="0"/>
              <a:t>The </a:t>
            </a:r>
            <a:r>
              <a:rPr lang="en-US" sz="2400" dirty="0"/>
              <a:t>identity of an entity (brand, company, individual, product, etc.) as perceived by internet users.</a:t>
            </a:r>
            <a:endParaRPr lang="fr-FR" sz="2400" dirty="0" smtClean="0"/>
          </a:p>
          <a:p>
            <a:endParaRPr lang="fr-FR" sz="2400" b="1" dirty="0" smtClean="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996952"/>
            <a:ext cx="8136904" cy="367054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CF4668DC-857F-487D-BFFA-8C0CA5037977}" type="slidenum">
              <a:rPr lang="fr-BE" smtClean="0"/>
              <a:pPr/>
              <a:t>40</a:t>
            </a:fld>
            <a:endParaRPr lang="fr-BE"/>
          </a:p>
        </p:txBody>
      </p:sp>
      <p:sp>
        <p:nvSpPr>
          <p:cNvPr id="3" name="Espace réservé du contenu 2"/>
          <p:cNvSpPr>
            <a:spLocks noGrp="1"/>
          </p:cNvSpPr>
          <p:nvPr>
            <p:ph sz="quarter" idx="1"/>
          </p:nvPr>
        </p:nvSpPr>
        <p:spPr/>
        <p:txBody>
          <a:bodyPr>
            <a:normAutofit/>
          </a:bodyPr>
          <a:lstStyle/>
          <a:p>
            <a:pPr>
              <a:buNone/>
            </a:pPr>
            <a:endParaRPr lang="fr-FR" b="1" dirty="0" smtClean="0"/>
          </a:p>
          <a:p>
            <a:pPr>
              <a:buNone/>
            </a:pPr>
            <a:endParaRPr lang="fr-FR" b="1" dirty="0" smtClean="0"/>
          </a:p>
          <a:p>
            <a:pPr>
              <a:buNone/>
            </a:pPr>
            <a:endParaRPr lang="fr-FR" b="1" dirty="0" smtClean="0"/>
          </a:p>
          <a:p>
            <a:pPr algn="ctr">
              <a:buNone/>
            </a:pPr>
            <a:r>
              <a:rPr lang="fr-FR" sz="6600" b="1" dirty="0" smtClean="0"/>
              <a:t>Questions???</a:t>
            </a:r>
          </a:p>
          <a:p>
            <a:pPr>
              <a:buNone/>
            </a:pPr>
            <a:endParaRPr lang="fr-FR"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5</a:t>
            </a:fld>
            <a:endParaRPr lang="fr-BE"/>
          </a:p>
        </p:txBody>
      </p:sp>
      <p:sp>
        <p:nvSpPr>
          <p:cNvPr id="3" name="Espace réservé du contenu 2"/>
          <p:cNvSpPr>
            <a:spLocks noGrp="1"/>
          </p:cNvSpPr>
          <p:nvPr>
            <p:ph sz="quarter" idx="4294967295"/>
          </p:nvPr>
        </p:nvSpPr>
        <p:spPr>
          <a:xfrm>
            <a:off x="755576" y="1417638"/>
            <a:ext cx="7772400" cy="4572000"/>
          </a:xfrm>
        </p:spPr>
        <p:txBody>
          <a:bodyPr>
            <a:normAutofit/>
          </a:bodyPr>
          <a:lstStyle/>
          <a:p>
            <a:pPr>
              <a:buNone/>
            </a:pPr>
            <a:r>
              <a:rPr lang="fr-FR" sz="2800" b="1" u="sng" dirty="0" smtClean="0"/>
              <a:t> </a:t>
            </a:r>
            <a:r>
              <a:rPr lang="fr-FR" sz="2800" b="1" u="sng" dirty="0"/>
              <a:t>Online </a:t>
            </a:r>
            <a:r>
              <a:rPr lang="fr-FR" sz="2800" b="1" u="sng" dirty="0" err="1"/>
              <a:t>Reputation</a:t>
            </a:r>
            <a:r>
              <a:rPr lang="fr-FR" sz="2800" b="1" u="sng" dirty="0"/>
              <a:t> </a:t>
            </a:r>
            <a:r>
              <a:rPr lang="fr-FR" sz="2800" b="1" u="sng" dirty="0" smtClean="0"/>
              <a:t>Management:</a:t>
            </a:r>
          </a:p>
          <a:p>
            <a:pPr>
              <a:buNone/>
            </a:pPr>
            <a:endParaRPr lang="fr-FR" sz="2800" b="1" u="sng" dirty="0" smtClean="0"/>
          </a:p>
          <a:p>
            <a:pPr>
              <a:buNone/>
            </a:pPr>
            <a:r>
              <a:rPr lang="en-US" sz="2800" dirty="0"/>
              <a:t>Online reputation management consists of finding appropriate solutions to problems that may arise, as well as designing strategies to help avoid them. An online reputation manager must be able to draw conclusions from data and information collected by monitoring experts, apply the most suitable solutions, and create a plan that enables the company to prevent similar situations in the future.</a:t>
            </a:r>
            <a:endParaRPr lang="fr-F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6</a:t>
            </a:fld>
            <a:endParaRPr lang="fr-BE"/>
          </a:p>
        </p:txBody>
      </p:sp>
      <p:sp>
        <p:nvSpPr>
          <p:cNvPr id="3" name="Espace réservé du contenu 2"/>
          <p:cNvSpPr>
            <a:spLocks noGrp="1"/>
          </p:cNvSpPr>
          <p:nvPr>
            <p:ph sz="quarter" idx="4294967295"/>
          </p:nvPr>
        </p:nvSpPr>
        <p:spPr>
          <a:xfrm>
            <a:off x="588402" y="1638300"/>
            <a:ext cx="7772400" cy="4572000"/>
          </a:xfrm>
        </p:spPr>
        <p:txBody>
          <a:bodyPr>
            <a:normAutofit fontScale="92500" lnSpcReduction="10000"/>
          </a:bodyPr>
          <a:lstStyle/>
          <a:p>
            <a:pPr lvl="0"/>
            <a:r>
              <a:rPr lang="en-US" sz="2800" b="1" dirty="0"/>
              <a:t>Use tools.</a:t>
            </a:r>
            <a:r>
              <a:rPr lang="en-US" sz="2800" dirty="0"/>
              <a:t> It is always recommended to use automated tools that assist in monitoring and managing online reputation. Some of the best include: </a:t>
            </a:r>
            <a:r>
              <a:rPr lang="en-US" sz="2800" dirty="0" err="1"/>
              <a:t>Brandseye</a:t>
            </a:r>
            <a:r>
              <a:rPr lang="en-US" sz="2800" dirty="0"/>
              <a:t>, Social Mention, Google Alerts, etc.</a:t>
            </a:r>
            <a:r>
              <a:rPr lang="fr-FR" sz="2800" dirty="0" smtClean="0"/>
              <a:t> </a:t>
            </a:r>
          </a:p>
          <a:p>
            <a:pPr lvl="0"/>
            <a:r>
              <a:rPr lang="en-US" sz="2800" b="1" dirty="0"/>
              <a:t>Be transparent.</a:t>
            </a:r>
            <a:r>
              <a:rPr lang="en-US" sz="2800" dirty="0"/>
              <a:t> At a time when everyone shares everything, your company must do the same. Transparency increases reliability and trust in the eyes of potential customers; therefore, adopting transparency as a guiding principle is essential. </a:t>
            </a:r>
            <a:endParaRPr lang="en-US" sz="2800" dirty="0" smtClean="0"/>
          </a:p>
          <a:p>
            <a:pPr lvl="0"/>
            <a:r>
              <a:rPr lang="en-US" sz="2800" b="1" dirty="0"/>
              <a:t>Pay attention to responses.</a:t>
            </a:r>
            <a:r>
              <a:rPr lang="en-US" sz="2800" dirty="0"/>
              <a:t> Regardless of the legitimacy of customer complaints, responses must always be prompt and genuinely polite.</a:t>
            </a:r>
            <a:r>
              <a:rPr lang="fr-FR" sz="2800" dirty="0" smtClean="0"/>
              <a:t> </a:t>
            </a:r>
            <a:endParaRPr lang="fr-FR"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7</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a:buNone/>
            </a:pPr>
            <a:r>
              <a:rPr lang="fr-FR" sz="2800" b="1" u="sng" dirty="0" smtClean="0"/>
              <a:t> </a:t>
            </a:r>
            <a:r>
              <a:rPr lang="fr-FR" sz="2400" b="1" dirty="0" err="1"/>
              <a:t>Approaches</a:t>
            </a:r>
            <a:r>
              <a:rPr lang="fr-FR" sz="2400" b="1" dirty="0"/>
              <a:t> to </a:t>
            </a:r>
            <a:r>
              <a:rPr lang="fr-FR" sz="2400" b="1" dirty="0" err="1"/>
              <a:t>Reputation</a:t>
            </a:r>
            <a:r>
              <a:rPr lang="fr-FR" sz="2400" b="1" dirty="0"/>
              <a:t> Monitoring</a:t>
            </a:r>
            <a:endParaRPr lang="fr-FR" sz="2400" b="1" dirty="0" smtClean="0"/>
          </a:p>
          <a:p>
            <a:pPr>
              <a:buNone/>
            </a:pPr>
            <a:endParaRPr lang="fr-FR" sz="2400" b="1" dirty="0" smtClean="0"/>
          </a:p>
          <a:p>
            <a:pPr>
              <a:buNone/>
            </a:pPr>
            <a:endParaRPr lang="fr-FR" sz="2400" b="1" dirty="0" smtClean="0"/>
          </a:p>
          <a:p>
            <a:pPr>
              <a:buNone/>
            </a:pPr>
            <a:endParaRPr lang="fr-FR" sz="2400" b="1" dirty="0" smtClean="0"/>
          </a:p>
          <a:p>
            <a:pPr>
              <a:buNone/>
            </a:pPr>
            <a:endParaRPr lang="fr-FR" sz="2800" dirty="0" smtClean="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266368"/>
            <a:ext cx="7632848" cy="417253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8</a:t>
            </a:fld>
            <a:endParaRPr lang="fr-BE"/>
          </a:p>
        </p:txBody>
      </p:sp>
      <p:sp>
        <p:nvSpPr>
          <p:cNvPr id="3" name="Espace réservé du contenu 2"/>
          <p:cNvSpPr>
            <a:spLocks noGrp="1"/>
          </p:cNvSpPr>
          <p:nvPr>
            <p:ph sz="quarter" idx="4294967295"/>
          </p:nvPr>
        </p:nvSpPr>
        <p:spPr>
          <a:xfrm>
            <a:off x="1371600" y="1447800"/>
            <a:ext cx="7772400" cy="4572000"/>
          </a:xfrm>
        </p:spPr>
        <p:txBody>
          <a:bodyPr>
            <a:normAutofit/>
          </a:bodyPr>
          <a:lstStyle/>
          <a:p>
            <a:pPr marL="0" indent="0">
              <a:buNone/>
            </a:pPr>
            <a:r>
              <a:rPr lang="fr-FR" sz="3200" b="1" dirty="0" smtClean="0"/>
              <a:t>2.1 Content </a:t>
            </a:r>
            <a:r>
              <a:rPr lang="fr-FR" sz="3200" b="1" dirty="0"/>
              <a:t>Curation</a:t>
            </a:r>
            <a:endParaRPr lang="fr-FR" sz="3200" b="1" dirty="0" smtClean="0"/>
          </a:p>
          <a:p>
            <a:endParaRPr lang="fr-FR" sz="2000" dirty="0" smtClean="0"/>
          </a:p>
          <a:p>
            <a:endParaRPr lang="fr-FR" sz="2000" dirty="0" smtClean="0"/>
          </a:p>
          <a:p>
            <a:pPr>
              <a:buNone/>
            </a:pPr>
            <a:r>
              <a:rPr lang="en-US" sz="3600" b="1" dirty="0"/>
              <a:t>“The act of finding, gathering, organizing, and sharing the best and most relevant online content on a specific topic.” (</a:t>
            </a:r>
            <a:r>
              <a:rPr lang="en-US" sz="3600" b="1" dirty="0" err="1"/>
              <a:t>Rohit</a:t>
            </a:r>
            <a:r>
              <a:rPr lang="en-US" sz="3600" b="1" dirty="0"/>
              <a:t> Bhargava)</a:t>
            </a:r>
            <a:endParaRPr lang="fr-FR"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i="1" dirty="0" smtClean="0"/>
              <a:t>Foresight </a:t>
            </a:r>
            <a:r>
              <a:rPr lang="en-US" i="1" dirty="0"/>
              <a:t>and Social Media</a:t>
            </a:r>
            <a:endParaRPr lang="fr-FR" dirty="0"/>
          </a:p>
        </p:txBody>
      </p:sp>
      <p:sp>
        <p:nvSpPr>
          <p:cNvPr id="4" name="Espace réservé du numéro de diapositive 3"/>
          <p:cNvSpPr>
            <a:spLocks noGrp="1"/>
          </p:cNvSpPr>
          <p:nvPr>
            <p:ph type="sldNum" sz="quarter" idx="12"/>
          </p:nvPr>
        </p:nvSpPr>
        <p:spPr>
          <a:prstGeom prst="rect">
            <a:avLst/>
          </a:prstGeom>
        </p:spPr>
        <p:txBody>
          <a:bodyPr/>
          <a:lstStyle/>
          <a:p>
            <a:fld id="{CF4668DC-857F-487D-BFFA-8C0CA5037977}" type="slidenum">
              <a:rPr lang="fr-BE" smtClean="0"/>
              <a:pPr/>
              <a:t>9</a:t>
            </a:fld>
            <a:endParaRPr lang="fr-BE"/>
          </a:p>
        </p:txBody>
      </p:sp>
      <p:sp>
        <p:nvSpPr>
          <p:cNvPr id="3" name="Espace réservé du contenu 2"/>
          <p:cNvSpPr>
            <a:spLocks noGrp="1"/>
          </p:cNvSpPr>
          <p:nvPr>
            <p:ph sz="quarter" idx="4294967295"/>
          </p:nvPr>
        </p:nvSpPr>
        <p:spPr>
          <a:xfrm>
            <a:off x="569433" y="1417638"/>
            <a:ext cx="7772400" cy="4572000"/>
          </a:xfrm>
        </p:spPr>
        <p:txBody>
          <a:bodyPr>
            <a:normAutofit/>
          </a:bodyPr>
          <a:lstStyle/>
          <a:p>
            <a:pPr marL="0" indent="0">
              <a:buNone/>
            </a:pPr>
            <a:r>
              <a:rPr lang="en-US" sz="3200" b="1" dirty="0" smtClean="0"/>
              <a:t>2.1 Content Curation:</a:t>
            </a:r>
          </a:p>
          <a:p>
            <a:pPr marL="0" indent="0">
              <a:buNone/>
            </a:pPr>
            <a:endParaRPr lang="en-US" sz="3200" dirty="0"/>
          </a:p>
          <a:p>
            <a:pPr>
              <a:buFont typeface="Arial" panose="020B0604020202020204" pitchFamily="34" charset="0"/>
              <a:buChar char="•"/>
            </a:pPr>
            <a:r>
              <a:rPr lang="en-US" sz="3200" dirty="0"/>
              <a:t>The main motivation is sharing.</a:t>
            </a:r>
          </a:p>
          <a:p>
            <a:pPr>
              <a:buFont typeface="Arial" panose="020B0604020202020204" pitchFamily="34" charset="0"/>
              <a:buChar char="•"/>
            </a:pPr>
            <a:r>
              <a:rPr lang="en-US" sz="3200" dirty="0"/>
              <a:t>Curation is more of a passion than a profession.</a:t>
            </a:r>
          </a:p>
          <a:p>
            <a:pPr>
              <a:buFont typeface="Arial" panose="020B0604020202020204" pitchFamily="34" charset="0"/>
              <a:buChar char="•"/>
            </a:pPr>
            <a:r>
              <a:rPr lang="en-US" sz="3200" dirty="0"/>
              <a:t>Two possible strategies:</a:t>
            </a:r>
          </a:p>
          <a:p>
            <a:pPr marL="742950" lvl="1" indent="-285750">
              <a:buFont typeface="Arial" panose="020B0604020202020204" pitchFamily="34" charset="0"/>
              <a:buChar char="•"/>
            </a:pPr>
            <a:r>
              <a:rPr lang="en-US" sz="3200" dirty="0"/>
              <a:t>Sharing content while adding value.</a:t>
            </a:r>
          </a:p>
          <a:p>
            <a:pPr marL="742950" lvl="1" indent="-285750">
              <a:buFont typeface="Arial" panose="020B0604020202020204" pitchFamily="34" charset="0"/>
              <a:buChar char="•"/>
            </a:pPr>
            <a:r>
              <a:rPr lang="en-US" sz="3200" dirty="0"/>
              <a:t>Sharing information without any modification.</a:t>
            </a:r>
          </a:p>
          <a:p>
            <a:pPr>
              <a:buFont typeface="Wingdings" pitchFamily="2" charset="2"/>
              <a:buChar char="ü"/>
            </a:pPr>
            <a:endParaRPr lang="fr-FR" sz="44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1068</TotalTime>
  <Words>2386</Words>
  <Application>Microsoft Office PowerPoint</Application>
  <PresentationFormat>Affichage à l'écran (4:3)</PresentationFormat>
  <Paragraphs>230</Paragraphs>
  <Slides>40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40</vt:i4>
      </vt:variant>
    </vt:vector>
  </HeadingPairs>
  <TitlesOfParts>
    <vt:vector size="48" baseType="lpstr">
      <vt:lpstr>Andalus</vt:lpstr>
      <vt:lpstr>Arial</vt:lpstr>
      <vt:lpstr>Calibri</vt:lpstr>
      <vt:lpstr>Franklin Gothic Book</vt:lpstr>
      <vt:lpstr>Perpetua</vt:lpstr>
      <vt:lpstr>Wingdings</vt:lpstr>
      <vt:lpstr>Wingdings 2</vt:lpstr>
      <vt:lpstr>Capitaux</vt:lpstr>
      <vt:lpstr>Présentation PowerPoint</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lpstr>Foresight and Social Media</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veille et les réseaux sociaux </dc:title>
  <dc:creator>hp</dc:creator>
  <cp:lastModifiedBy>HP</cp:lastModifiedBy>
  <cp:revision>100</cp:revision>
  <dcterms:created xsi:type="dcterms:W3CDTF">2022-11-26T09:13:33Z</dcterms:created>
  <dcterms:modified xsi:type="dcterms:W3CDTF">2025-11-15T11:42:01Z</dcterms:modified>
</cp:coreProperties>
</file>