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EFA6E-A2F7-4B82-8F1F-6B8F2B8C26CC}" type="datetimeFigureOut">
              <a:rPr lang="fr-FR" smtClean="0"/>
              <a:pPr/>
              <a:t>29/11/2018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56C5-A438-47F2-B75F-FB9278C75B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86050" y="1048392"/>
            <a:ext cx="614366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Méthodes d’intégration numérique</a:t>
            </a:r>
            <a:endParaRPr lang="fr-FR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2844" y="1576976"/>
            <a:ext cx="885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intègre numériquement dans deux cas principaux:</a:t>
            </a:r>
          </a:p>
          <a:p>
            <a:pPr marL="342900" indent="-342900">
              <a:buAutoNum type="arabicPeriod"/>
            </a:pPr>
            <a:r>
              <a:rPr lang="fr-FR" dirty="0" smtClean="0"/>
              <a:t>Quand on ne peut pas calculer l’intégrale analytiquement</a:t>
            </a:r>
          </a:p>
          <a:p>
            <a:pPr marL="342900" indent="-342900">
              <a:buAutoNum type="arabicPeriod"/>
            </a:pPr>
            <a:r>
              <a:rPr lang="fr-FR" dirty="0" smtClean="0"/>
              <a:t>Quand l’intégrale est fourni sous forme d’un tableau (non pas sous forme d’une fonction)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2844" y="2568355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Les </a:t>
            </a:r>
            <a:r>
              <a:rPr lang="fr-FR" dirty="0" smtClean="0"/>
              <a:t>méthodes numériques d’intégration sont nombreuses, de très simples, comme la méthode des </a:t>
            </a:r>
            <a:r>
              <a:rPr lang="fr-FR" dirty="0" smtClean="0">
                <a:solidFill>
                  <a:srgbClr val="FF0000"/>
                </a:solidFill>
              </a:rPr>
              <a:t>rectangles </a:t>
            </a:r>
            <a:r>
              <a:rPr lang="fr-FR" dirty="0" smtClean="0"/>
              <a:t>aux très complexes comme le méthode de </a:t>
            </a:r>
            <a:r>
              <a:rPr lang="fr-FR" dirty="0" smtClean="0">
                <a:solidFill>
                  <a:srgbClr val="FF0000"/>
                </a:solidFill>
              </a:rPr>
              <a:t>Monte Carlo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4282" y="3166118"/>
            <a:ext cx="3857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1. la méthode des rectangles:</a:t>
            </a:r>
          </a:p>
          <a:p>
            <a:pPr algn="just"/>
            <a:r>
              <a:rPr lang="fr-FR" dirty="0" smtClean="0"/>
              <a:t>Considérons une fonction </a:t>
            </a:r>
            <a:r>
              <a:rPr lang="fr-FR" b="1" dirty="0" smtClean="0"/>
              <a:t>f(x)</a:t>
            </a:r>
            <a:r>
              <a:rPr lang="fr-FR" dirty="0" smtClean="0"/>
              <a:t> continue sur intervalle </a:t>
            </a:r>
            <a:r>
              <a:rPr lang="fr-FR" b="1" dirty="0" smtClean="0"/>
              <a:t>[a, b], </a:t>
            </a:r>
            <a:r>
              <a:rPr lang="fr-FR" dirty="0" smtClean="0"/>
              <a:t>« intégrer » signifie calculer l’aire sous la courbe de la fonction entre </a:t>
            </a:r>
            <a:r>
              <a:rPr lang="fr-FR" b="1" dirty="0" smtClean="0"/>
              <a:t>a</a:t>
            </a:r>
            <a:r>
              <a:rPr lang="fr-FR" dirty="0" smtClean="0"/>
              <a:t> et </a:t>
            </a:r>
            <a:r>
              <a:rPr lang="fr-FR" b="1" dirty="0" smtClean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5720" y="4612385"/>
            <a:ext cx="4071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principe de la méthode est de découper l’aire entre la courbe </a:t>
            </a:r>
            <a:r>
              <a:rPr lang="fr-FR" b="1" dirty="0" smtClean="0"/>
              <a:t>f(x)</a:t>
            </a:r>
            <a:r>
              <a:rPr lang="fr-FR" dirty="0" smtClean="0"/>
              <a:t>, l’axe </a:t>
            </a:r>
            <a:r>
              <a:rPr lang="fr-FR" b="1" dirty="0" err="1" smtClean="0"/>
              <a:t>ox</a:t>
            </a:r>
            <a:r>
              <a:rPr lang="fr-FR" dirty="0" smtClean="0"/>
              <a:t> et les droites </a:t>
            </a:r>
            <a:r>
              <a:rPr lang="fr-FR" b="1" dirty="0" smtClean="0"/>
              <a:t>x=a </a:t>
            </a:r>
            <a:r>
              <a:rPr lang="fr-FR" dirty="0" smtClean="0"/>
              <a:t>et </a:t>
            </a:r>
            <a:r>
              <a:rPr lang="fr-FR" b="1" dirty="0" smtClean="0"/>
              <a:t>x=b</a:t>
            </a:r>
            <a:r>
              <a:rPr lang="fr-FR" dirty="0" smtClean="0"/>
              <a:t>, en un multitude de petits rectangles de largeur faible, appelons la </a:t>
            </a:r>
            <a:r>
              <a:rPr lang="fr-FR" b="1" dirty="0" smtClean="0"/>
              <a:t>h</a:t>
            </a:r>
            <a:r>
              <a:rPr lang="fr-FR" dirty="0" smtClean="0"/>
              <a:t> et de hauteur </a:t>
            </a:r>
            <a:r>
              <a:rPr lang="fr-FR" b="1" dirty="0" smtClean="0"/>
              <a:t>f(h)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L’aire sous la courbe est obtenue en sommant tous ces petits rectangles.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143504" y="6143644"/>
            <a:ext cx="3571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16200000" flipV="1">
            <a:off x="3786182" y="4786322"/>
            <a:ext cx="264320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143504" y="335756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f(x)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286776" y="62150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</a:p>
        </p:txBody>
      </p:sp>
      <p:sp>
        <p:nvSpPr>
          <p:cNvPr id="18" name="Arc 17"/>
          <p:cNvSpPr/>
          <p:nvPr/>
        </p:nvSpPr>
        <p:spPr>
          <a:xfrm rot="4564021">
            <a:off x="4275718" y="2012909"/>
            <a:ext cx="2378512" cy="5077399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6286512" y="5500702"/>
            <a:ext cx="285752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572264" y="5357826"/>
            <a:ext cx="285752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858016" y="5214950"/>
            <a:ext cx="285752" cy="928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7143768" y="5000636"/>
            <a:ext cx="285752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215074" y="62150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7358082" y="62150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5892808" y="5179231"/>
            <a:ext cx="307183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4751389" y="5178437"/>
            <a:ext cx="307183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072066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214282" y="71414"/>
            <a:ext cx="5286412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Prof.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Abdelkader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NOUIRI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r>
              <a:rPr lang="fr-FR" sz="1200" dirty="0" smtClean="0"/>
              <a:t>Département de sciences de la matière, Université  Oum El-</a:t>
            </a:r>
            <a:r>
              <a:rPr lang="fr-FR" sz="1200" dirty="0" err="1" smtClean="0"/>
              <a:t>Bouaghi</a:t>
            </a:r>
            <a:r>
              <a:rPr lang="fr-FR" sz="1200" dirty="0" smtClean="0"/>
              <a:t>,   Algérie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http://sites.google.com/site/nouirikader/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Email: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nouiri_kader@yahoo.fr 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4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8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8662" y="21429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Posons 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14290"/>
            <a:ext cx="1143008" cy="49776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571868" y="28572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Où n est le nombre de rectangles.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7158" y="714356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Evidement, plus n sera grand et plus la précision de calcul sera grande 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071546"/>
            <a:ext cx="3786214" cy="7239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857364"/>
            <a:ext cx="5362575" cy="504825"/>
          </a:xfrm>
          <a:prstGeom prst="rect">
            <a:avLst/>
          </a:prstGeom>
          <a:noFill/>
        </p:spPr>
      </p:pic>
      <p:sp>
        <p:nvSpPr>
          <p:cNvPr id="24" name="ZoneTexte 23"/>
          <p:cNvSpPr txBox="1"/>
          <p:nvPr/>
        </p:nvSpPr>
        <p:spPr>
          <a:xfrm>
            <a:off x="142844" y="26431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Rectangle 1  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714480" y="26431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Rectangle 2  </a:t>
            </a:r>
          </a:p>
        </p:txBody>
      </p:sp>
      <p:cxnSp>
        <p:nvCxnSpPr>
          <p:cNvPr id="28" name="Connecteur droit avec flèche 27"/>
          <p:cNvCxnSpPr/>
          <p:nvPr/>
        </p:nvCxnSpPr>
        <p:spPr>
          <a:xfrm rot="16200000" flipV="1">
            <a:off x="767927" y="2446727"/>
            <a:ext cx="357189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 flipH="1" flipV="1">
            <a:off x="2072464" y="24995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3428992" y="26431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Rectangle n  </a:t>
            </a:r>
          </a:p>
        </p:txBody>
      </p:sp>
      <p:cxnSp>
        <p:nvCxnSpPr>
          <p:cNvPr id="36" name="Connecteur droit avec flèche 35"/>
          <p:cNvCxnSpPr/>
          <p:nvPr/>
        </p:nvCxnSpPr>
        <p:spPr>
          <a:xfrm rot="5400000" flipH="1" flipV="1">
            <a:off x="4144166" y="2499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714348" y="3000372"/>
            <a:ext cx="4143404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                         Programme de calcul:</a:t>
            </a:r>
          </a:p>
          <a:p>
            <a:r>
              <a:rPr lang="fr-FR" dirty="0" smtClean="0"/>
              <a:t>                        program </a:t>
            </a:r>
            <a:r>
              <a:rPr lang="fr-FR" dirty="0" err="1" smtClean="0"/>
              <a:t>rect</a:t>
            </a:r>
            <a:endParaRPr lang="fr-FR" dirty="0" smtClean="0"/>
          </a:p>
          <a:p>
            <a:r>
              <a:rPr lang="fr-FR" dirty="0" smtClean="0"/>
              <a:t>                        n=</a:t>
            </a:r>
          </a:p>
          <a:p>
            <a:r>
              <a:rPr lang="fr-FR" dirty="0" smtClean="0"/>
              <a:t>                       a=</a:t>
            </a:r>
          </a:p>
          <a:p>
            <a:r>
              <a:rPr lang="fr-FR" dirty="0" smtClean="0"/>
              <a:t>                       b=</a:t>
            </a:r>
          </a:p>
          <a:p>
            <a:r>
              <a:rPr lang="fr-FR" dirty="0" smtClean="0"/>
              <a:t>                       aire=0</a:t>
            </a:r>
          </a:p>
          <a:p>
            <a:r>
              <a:rPr lang="fr-FR" dirty="0" smtClean="0"/>
              <a:t>                       h=(b-a)/n</a:t>
            </a:r>
          </a:p>
          <a:p>
            <a:r>
              <a:rPr lang="fr-FR" dirty="0" smtClean="0"/>
              <a:t>                       Do 10 i=0,n-1</a:t>
            </a:r>
          </a:p>
          <a:p>
            <a:r>
              <a:rPr lang="fr-FR" dirty="0" smtClean="0"/>
              <a:t>                       x=a+(i*h)+(h/2)</a:t>
            </a:r>
          </a:p>
          <a:p>
            <a:r>
              <a:rPr lang="fr-FR" dirty="0" smtClean="0"/>
              <a:t>                       aire=aire+h*f(x)</a:t>
            </a:r>
          </a:p>
          <a:p>
            <a:r>
              <a:rPr lang="fr-FR" dirty="0" smtClean="0"/>
              <a:t>          10         continue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dirty="0" err="1" smtClean="0"/>
              <a:t>write</a:t>
            </a:r>
            <a:r>
              <a:rPr lang="fr-FR" dirty="0" smtClean="0"/>
              <a:t>(*,*) ‘aire=‘, aire</a:t>
            </a:r>
          </a:p>
          <a:p>
            <a:r>
              <a:rPr lang="fr-FR" dirty="0" smtClean="0"/>
              <a:t>                       stop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end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643042" y="3429000"/>
            <a:ext cx="71438" cy="3429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5" name="Groupe 44"/>
          <p:cNvGrpSpPr/>
          <p:nvPr/>
        </p:nvGrpSpPr>
        <p:grpSpPr>
          <a:xfrm>
            <a:off x="3640654" y="2631040"/>
            <a:ext cx="5146188" cy="3726918"/>
            <a:chOff x="3354870" y="2428868"/>
            <a:chExt cx="5146188" cy="3726918"/>
          </a:xfrm>
        </p:grpSpPr>
        <p:cxnSp>
          <p:nvCxnSpPr>
            <p:cNvPr id="46" name="Connecteur droit avec flèche 45"/>
            <p:cNvCxnSpPr/>
            <p:nvPr/>
          </p:nvCxnSpPr>
          <p:spPr>
            <a:xfrm>
              <a:off x="5325854" y="5715016"/>
              <a:ext cx="31752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/>
            <p:nvPr/>
          </p:nvCxnSpPr>
          <p:spPr>
            <a:xfrm rot="16200000" flipV="1">
              <a:off x="3651028" y="4040190"/>
              <a:ext cx="3286148" cy="63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5325854" y="2428868"/>
              <a:ext cx="571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f(x)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8120034" y="5786454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x</a:t>
              </a:r>
            </a:p>
          </p:txBody>
        </p:sp>
        <p:sp>
          <p:nvSpPr>
            <p:cNvPr id="50" name="Arc 49"/>
            <p:cNvSpPr/>
            <p:nvPr/>
          </p:nvSpPr>
          <p:spPr>
            <a:xfrm rot="4564021">
              <a:off x="4422365" y="1866230"/>
              <a:ext cx="2378512" cy="4513502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244258" y="4572008"/>
              <a:ext cx="254016" cy="11430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6426704" y="5786454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7355398" y="5786454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b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998208" y="4714884"/>
              <a:ext cx="254016" cy="10001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744192" y="4929198"/>
              <a:ext cx="254016" cy="78581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498142" y="5000636"/>
              <a:ext cx="254016" cy="7143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5286380" y="5715016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o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500034" y="3357562"/>
            <a:ext cx="4572032" cy="35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25" grpId="0"/>
      <p:bldP spid="26" grpId="0"/>
      <p:bldP spid="44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3714744" y="2130974"/>
            <a:ext cx="5146188" cy="3726918"/>
            <a:chOff x="3354870" y="2428868"/>
            <a:chExt cx="5146188" cy="3726918"/>
          </a:xfrm>
        </p:grpSpPr>
        <p:cxnSp>
          <p:nvCxnSpPr>
            <p:cNvPr id="2" name="Connecteur droit avec flèche 1"/>
            <p:cNvCxnSpPr/>
            <p:nvPr/>
          </p:nvCxnSpPr>
          <p:spPr>
            <a:xfrm>
              <a:off x="5325854" y="5715016"/>
              <a:ext cx="31752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" name="Connecteur droit avec flèche 2"/>
            <p:cNvCxnSpPr/>
            <p:nvPr/>
          </p:nvCxnSpPr>
          <p:spPr>
            <a:xfrm rot="16200000" flipV="1">
              <a:off x="3651028" y="4040190"/>
              <a:ext cx="3286148" cy="63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ZoneTexte 3"/>
            <p:cNvSpPr txBox="1"/>
            <p:nvPr/>
          </p:nvSpPr>
          <p:spPr>
            <a:xfrm>
              <a:off x="5325854" y="2428868"/>
              <a:ext cx="571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f(x)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8120034" y="5786454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x</a:t>
              </a:r>
            </a:p>
          </p:txBody>
        </p:sp>
        <p:sp>
          <p:nvSpPr>
            <p:cNvPr id="6" name="Arc 5"/>
            <p:cNvSpPr/>
            <p:nvPr/>
          </p:nvSpPr>
          <p:spPr>
            <a:xfrm rot="4564021">
              <a:off x="4422365" y="1866230"/>
              <a:ext cx="2378512" cy="4513502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426704" y="5786454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a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572396" y="5786454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b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286380" y="5715016"/>
              <a:ext cx="254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o</a:t>
              </a:r>
            </a:p>
          </p:txBody>
        </p:sp>
        <p:sp>
          <p:nvSpPr>
            <p:cNvPr id="17" name="Organigramme : Entrée manuelle 16"/>
            <p:cNvSpPr/>
            <p:nvPr/>
          </p:nvSpPr>
          <p:spPr>
            <a:xfrm>
              <a:off x="6572264" y="4857760"/>
              <a:ext cx="357190" cy="857256"/>
            </a:xfrm>
            <a:prstGeom prst="flowChartManualInp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Organigramme : Entrée manuelle 17"/>
            <p:cNvSpPr/>
            <p:nvPr/>
          </p:nvSpPr>
          <p:spPr>
            <a:xfrm>
              <a:off x="6929454" y="4643446"/>
              <a:ext cx="357190" cy="1071570"/>
            </a:xfrm>
            <a:prstGeom prst="flowChartManualInp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Organigramme : Entrée manuelle 18"/>
            <p:cNvSpPr/>
            <p:nvPr/>
          </p:nvSpPr>
          <p:spPr>
            <a:xfrm>
              <a:off x="7286644" y="4357694"/>
              <a:ext cx="357190" cy="1357322"/>
            </a:xfrm>
            <a:prstGeom prst="flowChartManualInp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357158" y="285728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2. La méthode des trapèzes:</a:t>
            </a:r>
          </a:p>
          <a:p>
            <a:pPr algn="just"/>
            <a:r>
              <a:rPr lang="fr-FR" dirty="0" smtClean="0"/>
              <a:t>Dans cette méthode, on utilise le même principe et la même procédure, mais on utilise des trapèzes au lieu des rectangles pour paver l’aire. </a:t>
            </a:r>
            <a:endParaRPr lang="fr-FR" b="1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428596" y="1571612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partage l’intervalle </a:t>
            </a:r>
            <a:r>
              <a:rPr lang="fr-FR" b="1" dirty="0" smtClean="0"/>
              <a:t>[a, b] </a:t>
            </a:r>
            <a:r>
              <a:rPr lang="fr-FR" dirty="0" smtClean="0"/>
              <a:t>en </a:t>
            </a:r>
            <a:r>
              <a:rPr lang="fr-FR" b="1" dirty="0" smtClean="0"/>
              <a:t>n</a:t>
            </a:r>
            <a:r>
              <a:rPr lang="fr-FR" dirty="0" smtClean="0"/>
              <a:t> petits trapèzes de largeur </a:t>
            </a:r>
            <a:r>
              <a:rPr lang="fr-FR" b="1" dirty="0" smtClean="0"/>
              <a:t>h=(b-a)/n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500034" y="214311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L’aire de chaque petit trapèzes est:</a:t>
            </a:r>
            <a:endParaRPr lang="fr-FR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496"/>
            <a:ext cx="4071966" cy="6381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85918" y="3643314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i=0,  1, ..n-1</a:t>
            </a:r>
            <a:endParaRPr lang="fr-FR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285720" y="4500570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obtient l’aire total en sommant l’aire de tous les trapèzes entre a et b, ce qui donne:</a:t>
            </a:r>
            <a:endParaRPr lang="fr-FR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500702"/>
            <a:ext cx="5429287" cy="809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6249998" y="4321975"/>
            <a:ext cx="350046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5180017" y="4392619"/>
            <a:ext cx="350046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14" grpId="0"/>
      <p:bldP spid="16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85852" y="571480"/>
            <a:ext cx="4143404" cy="48013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u="sng" dirty="0" smtClean="0"/>
              <a:t>                         Programme de calcul:</a:t>
            </a:r>
          </a:p>
          <a:p>
            <a:r>
              <a:rPr lang="fr-FR" dirty="0" smtClean="0"/>
              <a:t>                       program </a:t>
            </a:r>
            <a:r>
              <a:rPr lang="fr-FR" dirty="0" err="1" smtClean="0"/>
              <a:t>trapez</a:t>
            </a:r>
            <a:endParaRPr lang="fr-FR" dirty="0" smtClean="0"/>
          </a:p>
          <a:p>
            <a:r>
              <a:rPr lang="fr-FR" dirty="0" smtClean="0"/>
              <a:t>                       n=</a:t>
            </a:r>
          </a:p>
          <a:p>
            <a:r>
              <a:rPr lang="fr-FR" dirty="0" smtClean="0"/>
              <a:t>                       a=</a:t>
            </a:r>
          </a:p>
          <a:p>
            <a:r>
              <a:rPr lang="fr-FR" dirty="0" smtClean="0"/>
              <a:t>                       b=</a:t>
            </a:r>
          </a:p>
          <a:p>
            <a:r>
              <a:rPr lang="fr-FR" dirty="0" smtClean="0"/>
              <a:t>                       aire=0</a:t>
            </a:r>
          </a:p>
          <a:p>
            <a:r>
              <a:rPr lang="fr-FR" dirty="0" smtClean="0"/>
              <a:t>                       h=(b-a)/n</a:t>
            </a:r>
          </a:p>
          <a:p>
            <a:r>
              <a:rPr lang="fr-FR" dirty="0" smtClean="0"/>
              <a:t>                       Do 11 i=0,n-1</a:t>
            </a:r>
          </a:p>
          <a:p>
            <a:r>
              <a:rPr lang="fr-FR" dirty="0" smtClean="0"/>
              <a:t>                       x1=a+(i*h)</a:t>
            </a:r>
          </a:p>
          <a:p>
            <a:r>
              <a:rPr lang="fr-FR" dirty="0" smtClean="0"/>
              <a:t>                        x2=a+(i*h)+h</a:t>
            </a:r>
          </a:p>
          <a:p>
            <a:r>
              <a:rPr lang="fr-FR" dirty="0" smtClean="0"/>
              <a:t>                        base1=f(x1)</a:t>
            </a:r>
          </a:p>
          <a:p>
            <a:r>
              <a:rPr lang="fr-FR" dirty="0" smtClean="0"/>
              <a:t>                        base2=f(x2)</a:t>
            </a:r>
          </a:p>
          <a:p>
            <a:r>
              <a:rPr lang="fr-FR" dirty="0" smtClean="0"/>
              <a:t>                       aire=aire+(h/2)*(f(x1)+f(x2))</a:t>
            </a:r>
          </a:p>
          <a:p>
            <a:r>
              <a:rPr lang="fr-FR" dirty="0" smtClean="0"/>
              <a:t>          11         continue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dirty="0" err="1" smtClean="0"/>
              <a:t>write</a:t>
            </a:r>
            <a:r>
              <a:rPr lang="fr-FR" dirty="0" smtClean="0"/>
              <a:t>(*,*) ‘aire=‘, aire</a:t>
            </a:r>
          </a:p>
          <a:p>
            <a:r>
              <a:rPr lang="fr-FR" dirty="0" smtClean="0"/>
              <a:t>                       stop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end</a:t>
            </a:r>
          </a:p>
        </p:txBody>
      </p:sp>
      <p:sp>
        <p:nvSpPr>
          <p:cNvPr id="3" name="Rectangle 2"/>
          <p:cNvSpPr/>
          <p:nvPr/>
        </p:nvSpPr>
        <p:spPr>
          <a:xfrm>
            <a:off x="928662" y="928670"/>
            <a:ext cx="6357982" cy="4786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285984" y="928670"/>
            <a:ext cx="142876" cy="47863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642918"/>
            <a:ext cx="4143404" cy="3693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                    program </a:t>
            </a:r>
            <a:r>
              <a:rPr lang="fr-FR" dirty="0" err="1" smtClean="0"/>
              <a:t>rect</a:t>
            </a:r>
            <a:endParaRPr lang="fr-FR" dirty="0" smtClean="0"/>
          </a:p>
          <a:p>
            <a:r>
              <a:rPr lang="fr-FR" dirty="0" smtClean="0"/>
              <a:t>                        n=100</a:t>
            </a:r>
          </a:p>
          <a:p>
            <a:r>
              <a:rPr lang="fr-FR" dirty="0" smtClean="0"/>
              <a:t>                       a=2</a:t>
            </a:r>
          </a:p>
          <a:p>
            <a:r>
              <a:rPr lang="fr-FR" dirty="0" smtClean="0"/>
              <a:t>                       b=8</a:t>
            </a:r>
          </a:p>
          <a:p>
            <a:r>
              <a:rPr lang="fr-FR" dirty="0" smtClean="0"/>
              <a:t>                       aire=0</a:t>
            </a:r>
          </a:p>
          <a:p>
            <a:r>
              <a:rPr lang="fr-FR" dirty="0" smtClean="0"/>
              <a:t>                       h=(b-a)/n</a:t>
            </a:r>
          </a:p>
          <a:p>
            <a:r>
              <a:rPr lang="fr-FR" dirty="0" smtClean="0"/>
              <a:t>                       Do 10 i=0,n-1</a:t>
            </a:r>
          </a:p>
          <a:p>
            <a:r>
              <a:rPr lang="fr-FR" dirty="0" smtClean="0"/>
              <a:t>                       x=a+(i*h)+(h/2)</a:t>
            </a:r>
          </a:p>
          <a:p>
            <a:r>
              <a:rPr lang="fr-FR" dirty="0" smtClean="0"/>
              <a:t>                       aire=aire+h*(x*x)</a:t>
            </a:r>
          </a:p>
          <a:p>
            <a:r>
              <a:rPr lang="fr-FR" dirty="0" smtClean="0"/>
              <a:t>          10         continue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dirty="0" err="1" smtClean="0"/>
              <a:t>write</a:t>
            </a:r>
            <a:r>
              <a:rPr lang="fr-FR" dirty="0" smtClean="0"/>
              <a:t>(*,*) ‘aire=‘, aire</a:t>
            </a:r>
          </a:p>
          <a:p>
            <a:r>
              <a:rPr lang="fr-FR" dirty="0" smtClean="0"/>
              <a:t>                       stop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end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428604"/>
            <a:ext cx="4143404" cy="414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786314" y="601690"/>
            <a:ext cx="4143404" cy="424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                  program </a:t>
            </a:r>
            <a:r>
              <a:rPr lang="fr-FR" dirty="0" err="1" smtClean="0"/>
              <a:t>rect</a:t>
            </a:r>
            <a:endParaRPr lang="fr-FR" dirty="0" smtClean="0"/>
          </a:p>
          <a:p>
            <a:r>
              <a:rPr lang="fr-FR" dirty="0" smtClean="0"/>
              <a:t>                        n=100</a:t>
            </a:r>
          </a:p>
          <a:p>
            <a:r>
              <a:rPr lang="fr-FR" dirty="0" smtClean="0"/>
              <a:t>                       </a:t>
            </a:r>
            <a:r>
              <a:rPr lang="fr-FR" dirty="0" err="1" smtClean="0"/>
              <a:t>nn</a:t>
            </a:r>
            <a:r>
              <a:rPr lang="fr-FR" dirty="0" smtClean="0"/>
              <a:t>=n-1</a:t>
            </a:r>
          </a:p>
          <a:p>
            <a:r>
              <a:rPr lang="fr-FR" dirty="0" smtClean="0"/>
              <a:t>                       a=2</a:t>
            </a:r>
          </a:p>
          <a:p>
            <a:r>
              <a:rPr lang="fr-FR" dirty="0" smtClean="0"/>
              <a:t>                       b=8</a:t>
            </a:r>
          </a:p>
          <a:p>
            <a:r>
              <a:rPr lang="fr-FR" dirty="0" smtClean="0"/>
              <a:t>                       i=-1</a:t>
            </a:r>
          </a:p>
          <a:p>
            <a:r>
              <a:rPr lang="fr-FR" dirty="0" smtClean="0"/>
              <a:t>                       aire=0</a:t>
            </a:r>
          </a:p>
          <a:p>
            <a:r>
              <a:rPr lang="fr-FR" dirty="0" smtClean="0"/>
              <a:t>                       h=(b-a)/n</a:t>
            </a:r>
          </a:p>
          <a:p>
            <a:r>
              <a:rPr lang="fr-FR" dirty="0" smtClean="0"/>
              <a:t>            5         i=i+1</a:t>
            </a:r>
          </a:p>
          <a:p>
            <a:r>
              <a:rPr lang="fr-FR" dirty="0" smtClean="0"/>
              <a:t>                       x=a+(i*h)+(h/2)</a:t>
            </a:r>
          </a:p>
          <a:p>
            <a:r>
              <a:rPr lang="fr-FR" dirty="0" smtClean="0"/>
              <a:t>                       aire=aire+h*(x*x)</a:t>
            </a:r>
          </a:p>
          <a:p>
            <a:r>
              <a:rPr lang="fr-FR" smtClean="0"/>
              <a:t>                      if(i.lt.nn) </a:t>
            </a:r>
            <a:r>
              <a:rPr lang="fr-FR" dirty="0" smtClean="0"/>
              <a:t>go to 5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dirty="0" err="1" smtClean="0"/>
              <a:t>write</a:t>
            </a:r>
            <a:r>
              <a:rPr lang="fr-FR" dirty="0" smtClean="0"/>
              <a:t>(*,*) ‘aire=‘, aire</a:t>
            </a:r>
          </a:p>
          <a:p>
            <a:r>
              <a:rPr lang="fr-FR" dirty="0" smtClean="0"/>
              <a:t>                       stop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end</a:t>
            </a:r>
          </a:p>
        </p:txBody>
      </p:sp>
      <p:sp>
        <p:nvSpPr>
          <p:cNvPr id="5" name="Rectangle 4"/>
          <p:cNvSpPr/>
          <p:nvPr/>
        </p:nvSpPr>
        <p:spPr>
          <a:xfrm>
            <a:off x="4786314" y="428604"/>
            <a:ext cx="4143404" cy="43577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714480" y="642918"/>
            <a:ext cx="45719" cy="385765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740727" y="642918"/>
            <a:ext cx="45719" cy="385765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D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838409"/>
            <a:ext cx="1928826" cy="876739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0034" y="4845618"/>
            <a:ext cx="82867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Question1: donner l’expression mathématique de l’intégral traité dans le programme1</a:t>
            </a:r>
            <a:endParaRPr lang="ar-DZ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42910" y="5214950"/>
            <a:ext cx="66437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Question2: Quelle est la différence entre les deux programmes ?</a:t>
            </a:r>
            <a:endParaRPr lang="ar-DZ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28596" y="6060064"/>
            <a:ext cx="13573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Réponse1:</a:t>
            </a:r>
            <a:endParaRPr lang="ar-DZ" b="1" dirty="0"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86380" y="6202940"/>
            <a:ext cx="32861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Réponse2: aucune différence</a:t>
            </a:r>
            <a:endParaRPr lang="ar-DZ" b="1" dirty="0"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728" y="0"/>
            <a:ext cx="22145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dirty="0" smtClean="0"/>
              <a:t>Programme 1</a:t>
            </a:r>
            <a:endParaRPr lang="ar-DZ" dirty="0"/>
          </a:p>
        </p:txBody>
      </p:sp>
      <p:sp>
        <p:nvSpPr>
          <p:cNvPr id="16" name="ZoneTexte 15"/>
          <p:cNvSpPr txBox="1"/>
          <p:nvPr/>
        </p:nvSpPr>
        <p:spPr>
          <a:xfrm>
            <a:off x="6143636" y="71414"/>
            <a:ext cx="22145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dirty="0" smtClean="0"/>
              <a:t>Programme 2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56512"/>
            <a:ext cx="4071966" cy="48013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u="sng" dirty="0" smtClean="0"/>
          </a:p>
          <a:p>
            <a:r>
              <a:rPr lang="fr-FR" dirty="0" smtClean="0"/>
              <a:t>                program trapez1</a:t>
            </a:r>
          </a:p>
          <a:p>
            <a:r>
              <a:rPr lang="fr-FR" dirty="0" smtClean="0"/>
              <a:t>                n=100</a:t>
            </a:r>
          </a:p>
          <a:p>
            <a:r>
              <a:rPr lang="fr-FR" dirty="0" smtClean="0"/>
              <a:t>                a=2</a:t>
            </a:r>
          </a:p>
          <a:p>
            <a:r>
              <a:rPr lang="fr-FR" dirty="0" smtClean="0"/>
              <a:t>                b=8</a:t>
            </a:r>
          </a:p>
          <a:p>
            <a:r>
              <a:rPr lang="fr-FR" dirty="0" smtClean="0"/>
              <a:t>                aire=0</a:t>
            </a:r>
          </a:p>
          <a:p>
            <a:r>
              <a:rPr lang="fr-FR" dirty="0" smtClean="0"/>
              <a:t>                h=(b-a)/n</a:t>
            </a:r>
          </a:p>
          <a:p>
            <a:r>
              <a:rPr lang="fr-FR" dirty="0" smtClean="0"/>
              <a:t>               Do 11 j=0,n-1</a:t>
            </a:r>
          </a:p>
          <a:p>
            <a:r>
              <a:rPr lang="fr-FR" dirty="0" smtClean="0"/>
              <a:t>               x1=a+(j*h)</a:t>
            </a:r>
          </a:p>
          <a:p>
            <a:r>
              <a:rPr lang="fr-FR" dirty="0" smtClean="0"/>
              <a:t>               x2=a+(j*h)+h</a:t>
            </a:r>
          </a:p>
          <a:p>
            <a:r>
              <a:rPr lang="fr-FR" dirty="0" smtClean="0"/>
              <a:t>               base1=(x1*x1)</a:t>
            </a:r>
          </a:p>
          <a:p>
            <a:r>
              <a:rPr lang="fr-FR" dirty="0" smtClean="0"/>
              <a:t>               base2=(x2*x2)</a:t>
            </a:r>
          </a:p>
          <a:p>
            <a:r>
              <a:rPr lang="fr-FR" dirty="0" smtClean="0"/>
              <a:t>               aire=aire+(h/2)*(base1+base2)</a:t>
            </a:r>
          </a:p>
          <a:p>
            <a:r>
              <a:rPr lang="fr-FR" smtClean="0"/>
              <a:t>     </a:t>
            </a:r>
            <a:r>
              <a:rPr lang="fr-FR" smtClean="0"/>
              <a:t>11     </a:t>
            </a:r>
            <a:r>
              <a:rPr lang="fr-FR" dirty="0" smtClean="0"/>
              <a:t>continue</a:t>
            </a:r>
          </a:p>
          <a:p>
            <a:r>
              <a:rPr lang="fr-FR" dirty="0"/>
              <a:t> </a:t>
            </a:r>
            <a:r>
              <a:rPr lang="fr-FR" dirty="0" smtClean="0"/>
              <a:t>             </a:t>
            </a:r>
            <a:r>
              <a:rPr lang="fr-FR" dirty="0" err="1" smtClean="0"/>
              <a:t>write</a:t>
            </a:r>
            <a:r>
              <a:rPr lang="fr-FR" dirty="0" smtClean="0"/>
              <a:t>(*,*) ‘aire=‘, aire</a:t>
            </a:r>
          </a:p>
          <a:p>
            <a:r>
              <a:rPr lang="fr-FR" dirty="0" smtClean="0"/>
              <a:t>               stop</a:t>
            </a:r>
          </a:p>
          <a:p>
            <a:r>
              <a:rPr lang="fr-FR" dirty="0"/>
              <a:t> </a:t>
            </a:r>
            <a:r>
              <a:rPr lang="fr-FR" dirty="0" smtClean="0"/>
              <a:t>              end</a:t>
            </a:r>
          </a:p>
        </p:txBody>
      </p:sp>
      <p:sp>
        <p:nvSpPr>
          <p:cNvPr id="3" name="Rectangle 2"/>
          <p:cNvSpPr/>
          <p:nvPr/>
        </p:nvSpPr>
        <p:spPr>
          <a:xfrm>
            <a:off x="285720" y="642918"/>
            <a:ext cx="4000528" cy="4786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57224" y="642918"/>
            <a:ext cx="142876" cy="47863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500702"/>
            <a:ext cx="2357454" cy="107157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4500562" y="571480"/>
            <a:ext cx="4214842" cy="507831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u="sng" dirty="0" smtClean="0"/>
          </a:p>
          <a:p>
            <a:r>
              <a:rPr lang="fr-FR" dirty="0" smtClean="0"/>
              <a:t>                       program trapez1</a:t>
            </a:r>
          </a:p>
          <a:p>
            <a:r>
              <a:rPr lang="fr-FR" dirty="0" smtClean="0"/>
              <a:t>                       n=100</a:t>
            </a:r>
          </a:p>
          <a:p>
            <a:r>
              <a:rPr lang="fr-FR" dirty="0" smtClean="0"/>
              <a:t>                       a=2</a:t>
            </a:r>
          </a:p>
          <a:p>
            <a:r>
              <a:rPr lang="fr-FR" dirty="0" smtClean="0"/>
              <a:t>                       b=8</a:t>
            </a:r>
          </a:p>
          <a:p>
            <a:r>
              <a:rPr lang="fr-FR" dirty="0" smtClean="0"/>
              <a:t>                      j=-1 </a:t>
            </a:r>
          </a:p>
          <a:p>
            <a:r>
              <a:rPr lang="fr-FR" dirty="0" smtClean="0"/>
              <a:t>                     aire=0</a:t>
            </a:r>
          </a:p>
          <a:p>
            <a:r>
              <a:rPr lang="fr-FR" dirty="0" smtClean="0"/>
              <a:t>                       h=(b-a)/n</a:t>
            </a:r>
          </a:p>
          <a:p>
            <a:r>
              <a:rPr lang="fr-FR" dirty="0" smtClean="0"/>
              <a:t>     20           j=j+1</a:t>
            </a:r>
          </a:p>
          <a:p>
            <a:r>
              <a:rPr lang="fr-FR" dirty="0" smtClean="0"/>
              <a:t>                       x1=a+(j*h)</a:t>
            </a:r>
          </a:p>
          <a:p>
            <a:r>
              <a:rPr lang="fr-FR" dirty="0" smtClean="0"/>
              <a:t>                        x2=a+(j*h)+h</a:t>
            </a:r>
          </a:p>
          <a:p>
            <a:r>
              <a:rPr lang="fr-FR" dirty="0" smtClean="0"/>
              <a:t>                        base1=(x1*x1)</a:t>
            </a:r>
          </a:p>
          <a:p>
            <a:r>
              <a:rPr lang="fr-FR" dirty="0" smtClean="0"/>
              <a:t>                        base2=(x2*x2)</a:t>
            </a:r>
          </a:p>
          <a:p>
            <a:r>
              <a:rPr lang="fr-FR" dirty="0" smtClean="0"/>
              <a:t>                aire=aire+(h/2)*(base1+base2)</a:t>
            </a:r>
          </a:p>
          <a:p>
            <a:r>
              <a:rPr lang="fr-FR" dirty="0" smtClean="0"/>
              <a:t>                if(j.lt.n) go to 20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dirty="0" err="1" smtClean="0"/>
              <a:t>write</a:t>
            </a:r>
            <a:r>
              <a:rPr lang="fr-FR" dirty="0" smtClean="0"/>
              <a:t>(*,*) ‘aire=‘, aire</a:t>
            </a:r>
          </a:p>
          <a:p>
            <a:r>
              <a:rPr lang="fr-FR" dirty="0" smtClean="0"/>
              <a:t>                       stop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end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657886"/>
            <a:ext cx="4000528" cy="5271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143504" y="657886"/>
            <a:ext cx="127001" cy="47863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688</Words>
  <Application>Microsoft Office PowerPoint</Application>
  <PresentationFormat>Affichage à l'écran (4:3)</PresentationFormat>
  <Paragraphs>139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62</cp:revision>
  <dcterms:created xsi:type="dcterms:W3CDTF">2011-12-10T14:28:54Z</dcterms:created>
  <dcterms:modified xsi:type="dcterms:W3CDTF">2018-11-29T10:35:06Z</dcterms:modified>
</cp:coreProperties>
</file>