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3" r:id="rId5"/>
    <p:sldId id="260" r:id="rId6"/>
    <p:sldId id="262" r:id="rId7"/>
    <p:sldId id="261" r:id="rId8"/>
    <p:sldId id="264" r:id="rId9"/>
    <p:sldId id="265" r:id="rId10"/>
    <p:sldId id="274" r:id="rId11"/>
    <p:sldId id="275" r:id="rId12"/>
    <p:sldId id="269" r:id="rId13"/>
    <p:sldId id="270" r:id="rId14"/>
    <p:sldId id="271" r:id="rId15"/>
    <p:sldId id="272" r:id="rId1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82" d="100"/>
          <a:sy n="82" d="100"/>
        </p:scale>
        <p:origin x="62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ssira Guemini" userId="a27f1cd525535b48" providerId="LiveId" clId="{A26F3709-CE22-43CD-98CB-A3AE02971383}"/>
    <pc:docChg chg="custSel modSld">
      <pc:chgData name="Nassira Guemini" userId="a27f1cd525535b48" providerId="LiveId" clId="{A26F3709-CE22-43CD-98CB-A3AE02971383}" dt="2024-10-03T09:48:15.795" v="117" actId="20577"/>
      <pc:docMkLst>
        <pc:docMk/>
      </pc:docMkLst>
      <pc:sldChg chg="modSp mod">
        <pc:chgData name="Nassira Guemini" userId="a27f1cd525535b48" providerId="LiveId" clId="{A26F3709-CE22-43CD-98CB-A3AE02971383}" dt="2024-10-03T09:32:25.569" v="89" actId="113"/>
        <pc:sldMkLst>
          <pc:docMk/>
          <pc:sldMk cId="1782746176" sldId="261"/>
        </pc:sldMkLst>
        <pc:spChg chg="mod">
          <ac:chgData name="Nassira Guemini" userId="a27f1cd525535b48" providerId="LiveId" clId="{A26F3709-CE22-43CD-98CB-A3AE02971383}" dt="2024-10-03T09:32:25.569" v="89" actId="113"/>
          <ac:spMkLst>
            <pc:docMk/>
            <pc:sldMk cId="1782746176" sldId="261"/>
            <ac:spMk id="3" creationId="{0B2AF651-E6C2-EB18-28E8-0E34C8EA6A21}"/>
          </ac:spMkLst>
        </pc:spChg>
      </pc:sldChg>
      <pc:sldChg chg="modSp mod">
        <pc:chgData name="Nassira Guemini" userId="a27f1cd525535b48" providerId="LiveId" clId="{A26F3709-CE22-43CD-98CB-A3AE02971383}" dt="2024-10-03T09:19:22.865" v="0" actId="20577"/>
        <pc:sldMkLst>
          <pc:docMk/>
          <pc:sldMk cId="203765173" sldId="262"/>
        </pc:sldMkLst>
        <pc:spChg chg="mod">
          <ac:chgData name="Nassira Guemini" userId="a27f1cd525535b48" providerId="LiveId" clId="{A26F3709-CE22-43CD-98CB-A3AE02971383}" dt="2024-10-03T09:19:22.865" v="0" actId="20577"/>
          <ac:spMkLst>
            <pc:docMk/>
            <pc:sldMk cId="203765173" sldId="262"/>
            <ac:spMk id="5" creationId="{24C1349F-B42F-258D-68CB-E18D13D78D08}"/>
          </ac:spMkLst>
        </pc:spChg>
      </pc:sldChg>
      <pc:sldChg chg="modSp mod">
        <pc:chgData name="Nassira Guemini" userId="a27f1cd525535b48" providerId="LiveId" clId="{A26F3709-CE22-43CD-98CB-A3AE02971383}" dt="2024-10-03T09:32:47.959" v="97" actId="20577"/>
        <pc:sldMkLst>
          <pc:docMk/>
          <pc:sldMk cId="3858569690" sldId="264"/>
        </pc:sldMkLst>
        <pc:spChg chg="mod">
          <ac:chgData name="Nassira Guemini" userId="a27f1cd525535b48" providerId="LiveId" clId="{A26F3709-CE22-43CD-98CB-A3AE02971383}" dt="2024-10-03T09:32:47.959" v="97" actId="20577"/>
          <ac:spMkLst>
            <pc:docMk/>
            <pc:sldMk cId="3858569690" sldId="264"/>
            <ac:spMk id="4" creationId="{0D95EA79-F25A-46EF-57AB-62BC3594E163}"/>
          </ac:spMkLst>
        </pc:spChg>
      </pc:sldChg>
      <pc:sldChg chg="modSp mod">
        <pc:chgData name="Nassira Guemini" userId="a27f1cd525535b48" providerId="LiveId" clId="{A26F3709-CE22-43CD-98CB-A3AE02971383}" dt="2024-10-03T09:48:15.795" v="117" actId="20577"/>
        <pc:sldMkLst>
          <pc:docMk/>
          <pc:sldMk cId="3468166459" sldId="275"/>
        </pc:sldMkLst>
        <pc:spChg chg="mod">
          <ac:chgData name="Nassira Guemini" userId="a27f1cd525535b48" providerId="LiveId" clId="{A26F3709-CE22-43CD-98CB-A3AE02971383}" dt="2024-10-03T09:48:15.795" v="117" actId="20577"/>
          <ac:spMkLst>
            <pc:docMk/>
            <pc:sldMk cId="3468166459" sldId="275"/>
            <ac:spMk id="2" creationId="{EC70AAC1-D4FB-24B5-328C-D09A68C721B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8BE553-D0E9-B84D-C7EB-EAF236E8E2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90B43A1-279C-8190-A2D6-56DF0662CF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4DD5D35-1139-DED1-5948-CEABF59C8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E510-A92F-4C01-A5CF-675A4E59D717}" type="datetimeFigureOut">
              <a:rPr lang="fr-FR" smtClean="0"/>
              <a:t>03/10/2024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9E8108F-C5B3-804A-4169-52C7C66B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E3381B4-A2CA-6A9F-0997-B7FFC860E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146A-EFF2-4FDD-945D-370C539A5CF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8139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B23522-B095-DCA9-7E80-DEBB14541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A55D89E-5714-791C-8E63-769E0077D8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D1EDDD-D4E9-CB50-2E09-DCDE5D52E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E510-A92F-4C01-A5CF-675A4E59D717}" type="datetimeFigureOut">
              <a:rPr lang="fr-FR" smtClean="0"/>
              <a:t>03/10/2024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39ACD84-712C-5B80-4D93-F3E1B1A7B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D4980B8-7CF3-CBAB-5FDA-2A12AD2E5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146A-EFF2-4FDD-945D-370C539A5CF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302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0BA91DD-90E4-682A-55FE-ADB5017611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8766D53-F8F6-03F8-543A-7807F97EA3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3AD2F87-73B3-8C18-4390-5A12312FF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E510-A92F-4C01-A5CF-675A4E59D717}" type="datetimeFigureOut">
              <a:rPr lang="fr-FR" smtClean="0"/>
              <a:t>03/10/2024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F197642-0A5E-64AE-C9C3-CFC8D60A9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E94314B-BD18-69BC-86B4-6743A60E7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146A-EFF2-4FDD-945D-370C539A5CF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3379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903D56-DD3E-F64B-B47B-1A90E8C4E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70C388D-C070-C236-048D-C66D5E9AA8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DAEBFA0-79C9-855B-AF8C-4A6CF7A6A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E510-A92F-4C01-A5CF-675A4E59D717}" type="datetimeFigureOut">
              <a:rPr lang="fr-FR" smtClean="0"/>
              <a:t>03/10/2024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CEDE10-9D50-A1C0-75B2-20A1D3F7F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456480-BEA9-AAF3-9F7F-9E2FA6AFE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146A-EFF2-4FDD-945D-370C539A5CF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3521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F69B5A-EAD9-AED6-9E16-574E83621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161343-9BCF-9FA1-410D-7D237AF423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037E684-AB36-9C47-64A0-28A8823F6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E510-A92F-4C01-A5CF-675A4E59D717}" type="datetimeFigureOut">
              <a:rPr lang="fr-FR" smtClean="0"/>
              <a:t>03/10/2024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DA7E058-D883-1FB8-CA38-A2B5A91C0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38DFD32-DD2B-F95E-F90B-583592CD7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146A-EFF2-4FDD-945D-370C539A5CF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1604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EA9345-8BB3-1317-7663-54C1B5531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1098B19-F97D-C7E4-099C-C929B8FAEF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7C6898F-4910-1B04-3E59-33B5157CFF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5F99D74-CC04-2487-3848-20B7A67FC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E510-A92F-4C01-A5CF-675A4E59D717}" type="datetimeFigureOut">
              <a:rPr lang="fr-FR" smtClean="0"/>
              <a:t>03/10/2024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73BBD0F-DB4F-4966-EE8C-7C497F729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A467938-74AB-6959-B967-A5576B0D8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146A-EFF2-4FDD-945D-370C539A5CF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316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23E131-CC46-3B9D-84C6-1C0678660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69FF5DF-57F3-77FC-07E9-E7B64A2857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B9BD21F-7933-8583-0FB0-5244B625F6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DD85C81-F4D2-E71C-B767-756B2CD102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5DB429F-66AA-3A4D-BFCA-F8F56549D9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B57E6DD-0100-F04A-5EEC-65DFAA870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E510-A92F-4C01-A5CF-675A4E59D717}" type="datetimeFigureOut">
              <a:rPr lang="fr-FR" smtClean="0"/>
              <a:t>03/10/2024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82E1585-A890-A398-6D8A-A34872B7F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C2E4CBB-49BD-1486-BFB7-25F6C81BB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146A-EFF2-4FDD-945D-370C539A5CF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2890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A6D250-F957-97B5-8DFF-D98D37BF9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1BFF44C-0DED-8CF5-D439-AEEF97161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E510-A92F-4C01-A5CF-675A4E59D717}" type="datetimeFigureOut">
              <a:rPr lang="fr-FR" smtClean="0"/>
              <a:t>03/10/2024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0315ACF-FF96-8BF6-0818-10BB5E9DE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8934DCE-30F6-D476-B2A6-D401400AC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146A-EFF2-4FDD-945D-370C539A5CF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1522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0915D8B-9B4D-D70E-ED39-388A3E7A8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E510-A92F-4C01-A5CF-675A4E59D717}" type="datetimeFigureOut">
              <a:rPr lang="fr-FR" smtClean="0"/>
              <a:t>03/10/2024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8E8927B-7DAA-D771-85C1-C1B05664B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8F49E73-D0EF-795E-DDE8-DCEF2DD20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146A-EFF2-4FDD-945D-370C539A5CF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1847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D454CE-AAC7-94C8-9DA4-E21DB6B1B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ABF6E81-4AFA-C256-E8F1-541D114D4A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1E041F4-4065-73F1-1BA1-895A908AB1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F6CBB93-0F18-F48C-E166-5CBE4CEF9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E510-A92F-4C01-A5CF-675A4E59D717}" type="datetimeFigureOut">
              <a:rPr lang="fr-FR" smtClean="0"/>
              <a:t>03/10/2024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E4D356F-01C0-4C73-DC91-80D2D2070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E5FA38B-E58C-CD32-0044-46676CC0B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146A-EFF2-4FDD-945D-370C539A5CF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2142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0BEBD5-63D5-CA0F-694D-9AAFDB513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4B613C3-ED2D-2C3A-A922-34053DE875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F387804-E3A1-86D9-7726-545BD6E308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4D9D5CF-0ABD-B940-A517-227B40BD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E510-A92F-4C01-A5CF-675A4E59D717}" type="datetimeFigureOut">
              <a:rPr lang="fr-FR" smtClean="0"/>
              <a:t>03/10/2024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D860747-2EFF-F5CE-20A3-934C97879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078ADE4-20FA-DC28-85EA-542ADA6AB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146A-EFF2-4FDD-945D-370C539A5CF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3723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6A117FA-C605-0A78-D442-737A05237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432DEF9-8BA6-CF38-9705-5BC0352B87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128E934-E965-1B2D-C152-878E33C9C3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3E510-A92F-4C01-A5CF-675A4E59D717}" type="datetimeFigureOut">
              <a:rPr lang="fr-FR" smtClean="0"/>
              <a:t>03/10/2024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09290EC-B6DD-1E3E-849B-EF5857E519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FC9468E-82FC-D72B-FF6E-BA2AC05910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4146A-EFF2-4FDD-945D-370C539A5CF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0852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B4F2B54-F3F9-8EF6-574B-A9200D968460}"/>
              </a:ext>
            </a:extLst>
          </p:cNvPr>
          <p:cNvSpPr txBox="1"/>
          <p:nvPr/>
        </p:nvSpPr>
        <p:spPr>
          <a:xfrm flipH="1">
            <a:off x="1112519" y="1305098"/>
            <a:ext cx="1009026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</a:t>
            </a:r>
            <a:r>
              <a:rPr lang="fr-FR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does</a:t>
            </a:r>
            <a:r>
              <a:rPr lang="fr-FR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fr-FR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waste</a:t>
            </a:r>
            <a:r>
              <a:rPr lang="fr-FR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affect the  </a:t>
            </a:r>
          </a:p>
          <a:p>
            <a:r>
              <a:rPr lang="fr-FR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fr-FR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environment</a:t>
            </a:r>
            <a:r>
              <a:rPr lang="fr-FR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8264840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87EBFD74-2F86-5E00-119A-365AA921F613}"/>
              </a:ext>
            </a:extLst>
          </p:cNvPr>
          <p:cNvSpPr txBox="1"/>
          <p:nvPr/>
        </p:nvSpPr>
        <p:spPr>
          <a:xfrm>
            <a:off x="415636" y="448887"/>
            <a:ext cx="1116122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rgbClr val="C00000"/>
                </a:solidFill>
              </a:rPr>
              <a:t>2. Water Pollution</a:t>
            </a:r>
          </a:p>
          <a:p>
            <a:pPr marL="685800" indent="-685800">
              <a:buFont typeface="Wingdings" panose="05000000000000000000" pitchFamily="2" charset="2"/>
              <a:buChar char="q"/>
            </a:pPr>
            <a:r>
              <a:rPr lang="en-GB" sz="5400" b="1" dirty="0"/>
              <a:t>Water pollution happens when toxic substances enter water bodies such as lakes, rivers, oceans  and reach the groundwater </a:t>
            </a:r>
          </a:p>
          <a:p>
            <a:pPr marL="685800" indent="-685800">
              <a:buFont typeface="Wingdings" panose="05000000000000000000" pitchFamily="2" charset="2"/>
              <a:buChar char="q"/>
            </a:pPr>
            <a:r>
              <a:rPr lang="en-GB" sz="5400" b="1" dirty="0"/>
              <a:t>This degrades the quality of water.</a:t>
            </a:r>
          </a:p>
          <a:p>
            <a:endParaRPr lang="fr-FR" sz="5400" b="1" dirty="0"/>
          </a:p>
        </p:txBody>
      </p:sp>
    </p:spTree>
    <p:extLst>
      <p:ext uri="{BB962C8B-B14F-4D97-AF65-F5344CB8AC3E}">
        <p14:creationId xmlns:p14="http://schemas.microsoft.com/office/powerpoint/2010/main" val="36527678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EC70AAC1-D4FB-24B5-328C-D09A68C721B4}"/>
              </a:ext>
            </a:extLst>
          </p:cNvPr>
          <p:cNvSpPr txBox="1"/>
          <p:nvPr/>
        </p:nvSpPr>
        <p:spPr>
          <a:xfrm>
            <a:off x="304800" y="415636"/>
            <a:ext cx="11587942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rgbClr val="C00000"/>
                </a:solidFill>
              </a:rPr>
              <a:t>3. </a:t>
            </a:r>
            <a:r>
              <a:rPr lang="en-GB" sz="5400" b="1">
                <a:solidFill>
                  <a:srgbClr val="C00000"/>
                </a:solidFill>
              </a:rPr>
              <a:t>Soil Pollution</a:t>
            </a:r>
            <a:endParaRPr lang="en-GB" sz="5400" b="1" dirty="0"/>
          </a:p>
          <a:p>
            <a:pPr marL="685800" indent="-685800">
              <a:buFont typeface="Wingdings" panose="05000000000000000000" pitchFamily="2" charset="2"/>
              <a:buChar char="q"/>
            </a:pPr>
            <a:r>
              <a:rPr lang="en-GB" sz="5400" b="1" dirty="0"/>
              <a:t>When waste is deposited on a land surface, the permeability of the soil can increase the risk of soil contamination. </a:t>
            </a:r>
          </a:p>
          <a:p>
            <a:pPr marL="685800" indent="-685800">
              <a:buFont typeface="Wingdings" panose="05000000000000000000" pitchFamily="2" charset="2"/>
              <a:buChar char="q"/>
            </a:pPr>
            <a:r>
              <a:rPr lang="en-GB" sz="5400" b="1" dirty="0"/>
              <a:t>The higher the permeability of the soil, the more likely soil pollution is.</a:t>
            </a:r>
          </a:p>
          <a:p>
            <a:endParaRPr lang="fr-FR" sz="5400" b="1" dirty="0"/>
          </a:p>
        </p:txBody>
      </p:sp>
    </p:spTree>
    <p:extLst>
      <p:ext uri="{BB962C8B-B14F-4D97-AF65-F5344CB8AC3E}">
        <p14:creationId xmlns:p14="http://schemas.microsoft.com/office/powerpoint/2010/main" val="34681664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8368FE33-731A-E7E3-7161-322A73DB7915}"/>
              </a:ext>
            </a:extLst>
          </p:cNvPr>
          <p:cNvSpPr txBox="1"/>
          <p:nvPr/>
        </p:nvSpPr>
        <p:spPr>
          <a:xfrm>
            <a:off x="520931" y="520931"/>
            <a:ext cx="11393978" cy="7540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solidFill>
                  <a:srgbClr val="C00000"/>
                </a:solidFill>
              </a:rPr>
              <a:t>4. Radioactive Pollution</a:t>
            </a:r>
            <a:endParaRPr lang="en-GB" sz="4400" b="1" dirty="0"/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GB" sz="4400" b="1" dirty="0"/>
              <a:t>The human activities that can release radiation involve activities with radioactive materials 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GB" sz="4400" b="1" dirty="0"/>
              <a:t>Radioactive materials such as </a:t>
            </a:r>
            <a:r>
              <a:rPr lang="en-GB" sz="4400" b="1" dirty="0">
                <a:solidFill>
                  <a:srgbClr val="C00000"/>
                </a:solidFill>
              </a:rPr>
              <a:t>mining</a:t>
            </a:r>
            <a:r>
              <a:rPr lang="en-GB" sz="4400" b="1" dirty="0"/>
              <a:t>, processing </a:t>
            </a:r>
            <a:r>
              <a:rPr lang="en-GB" sz="4400" b="1" dirty="0">
                <a:solidFill>
                  <a:srgbClr val="C00000"/>
                </a:solidFill>
              </a:rPr>
              <a:t>radioactive materials</a:t>
            </a:r>
            <a:r>
              <a:rPr lang="en-GB" sz="4400" b="1" dirty="0"/>
              <a:t>,  storage of </a:t>
            </a:r>
            <a:r>
              <a:rPr lang="en-GB" sz="4400" b="1" dirty="0">
                <a:solidFill>
                  <a:srgbClr val="C00000"/>
                </a:solidFill>
              </a:rPr>
              <a:t>radioactive waste</a:t>
            </a:r>
            <a:r>
              <a:rPr lang="en-GB" sz="4400" b="1" dirty="0"/>
              <a:t>,  the use of radioactive reactions to generate energy (</a:t>
            </a:r>
            <a:r>
              <a:rPr lang="en-GB" sz="4400" b="1" dirty="0">
                <a:solidFill>
                  <a:srgbClr val="C00000"/>
                </a:solidFill>
              </a:rPr>
              <a:t>nuclear power plants</a:t>
            </a:r>
            <a:r>
              <a:rPr lang="en-GB" sz="4400" b="1" dirty="0"/>
              <a:t>), and the use of </a:t>
            </a:r>
            <a:r>
              <a:rPr lang="en-GB" sz="4400" b="1" dirty="0">
                <a:solidFill>
                  <a:srgbClr val="C00000"/>
                </a:solidFill>
              </a:rPr>
              <a:t>radiation in medicine </a:t>
            </a:r>
            <a:r>
              <a:rPr lang="en-GB" sz="4400" b="1" dirty="0"/>
              <a:t>(e.g. X-rays) and research.</a:t>
            </a:r>
          </a:p>
          <a:p>
            <a:endParaRPr lang="fr-FR" sz="4400" b="1" dirty="0"/>
          </a:p>
        </p:txBody>
      </p:sp>
    </p:spTree>
    <p:extLst>
      <p:ext uri="{BB962C8B-B14F-4D97-AF65-F5344CB8AC3E}">
        <p14:creationId xmlns:p14="http://schemas.microsoft.com/office/powerpoint/2010/main" val="35565148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227D2044-D838-556C-BE93-0ED21DE22D7F}"/>
              </a:ext>
            </a:extLst>
          </p:cNvPr>
          <p:cNvSpPr txBox="1"/>
          <p:nvPr/>
        </p:nvSpPr>
        <p:spPr>
          <a:xfrm>
            <a:off x="410095" y="448887"/>
            <a:ext cx="11554690" cy="7626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2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5. Noise Pollution</a:t>
            </a:r>
            <a:endParaRPr lang="fr-FR" sz="3200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GB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term “noise pollution” refers to unwanted or annoying sounds that happen in the surrounding. Machinery, amplified music, noisy vehicles, </a:t>
            </a:r>
            <a:endParaRPr lang="fr-FR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FR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GB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it’s loud or long-lasting, noise pollution can damage the hearing. It may also lead to other health problems, including headaches, sleep loss, and even high blood pressure </a:t>
            </a:r>
            <a:r>
              <a:rPr lang="en-GB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en-GB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nd  stress.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fr-FR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GB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These health problems make people less productive, and decrease the quality of life.</a:t>
            </a:r>
            <a:endParaRPr lang="fr-FR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FR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r-FR" sz="3200" b="1" dirty="0"/>
          </a:p>
        </p:txBody>
      </p:sp>
    </p:spTree>
    <p:extLst>
      <p:ext uri="{BB962C8B-B14F-4D97-AF65-F5344CB8AC3E}">
        <p14:creationId xmlns:p14="http://schemas.microsoft.com/office/powerpoint/2010/main" val="7122607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4942576-2C09-EFC8-9F0D-0D655CBBE23B}"/>
              </a:ext>
            </a:extLst>
          </p:cNvPr>
          <p:cNvSpPr txBox="1"/>
          <p:nvPr/>
        </p:nvSpPr>
        <p:spPr>
          <a:xfrm>
            <a:off x="216130" y="138545"/>
            <a:ext cx="11887201" cy="7156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4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</a:t>
            </a:r>
            <a:r>
              <a:rPr lang="en-GB" sz="36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Light Pollution</a:t>
            </a:r>
            <a:endParaRPr lang="fr-FR" sz="3600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685800" indent="-6858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GB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 the inappropriate or excessive use of artificial light</a:t>
            </a:r>
            <a:endParaRPr lang="fr-FR" sz="4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685800" indent="-6858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GB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Too much light pollution has consequences: </a:t>
            </a:r>
          </a:p>
          <a:p>
            <a:pPr marL="685800" indent="-6858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GB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 washes out starlight in the night sky,</a:t>
            </a:r>
          </a:p>
          <a:p>
            <a:pPr marL="685800" indent="-6858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GB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interferes with astronomical research,</a:t>
            </a:r>
          </a:p>
          <a:p>
            <a:pPr marL="685800" indent="-6858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GB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disrupts ecosystems, </a:t>
            </a:r>
          </a:p>
          <a:p>
            <a:pPr marL="685800" indent="-6858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GB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has adverse health effects and wastes energy.</a:t>
            </a:r>
            <a:endParaRPr lang="fr-FR" sz="4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r-FR" sz="4000" b="1" dirty="0"/>
          </a:p>
        </p:txBody>
      </p:sp>
    </p:spTree>
    <p:extLst>
      <p:ext uri="{BB962C8B-B14F-4D97-AF65-F5344CB8AC3E}">
        <p14:creationId xmlns:p14="http://schemas.microsoft.com/office/powerpoint/2010/main" val="16185290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8E5ADF50-5409-D6CD-119D-AE4D6F2AEF37}"/>
              </a:ext>
            </a:extLst>
          </p:cNvPr>
          <p:cNvSpPr txBox="1"/>
          <p:nvPr/>
        </p:nvSpPr>
        <p:spPr>
          <a:xfrm>
            <a:off x="448887" y="410095"/>
            <a:ext cx="11471564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C00000"/>
                </a:solidFill>
              </a:rPr>
              <a:t>7. Thermal Pollution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3200" b="1" dirty="0"/>
              <a:t>Thermal pollution occurs when the temperature of a natural body of water suddenly increases or decreases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3200" b="1" dirty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3200" b="1" dirty="0"/>
              <a:t>One of the significant effects of thermal pollution is a change in oxygen levels, destroying ecosystems and communities.</a:t>
            </a:r>
          </a:p>
          <a:p>
            <a:endParaRPr lang="en-GB" sz="3200" b="1" dirty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3200" b="1" dirty="0"/>
              <a:t> Industrial machinery and power plants are big contributors to thermal pollution.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3200" b="1" dirty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3200" b="1" dirty="0"/>
              <a:t>Thermal pollution can be caused by natural forces too like soil erosion giving water more sunlight.</a:t>
            </a:r>
          </a:p>
          <a:p>
            <a:endParaRPr lang="en-GB" sz="3200" b="1" dirty="0"/>
          </a:p>
          <a:p>
            <a:r>
              <a:rPr lang="en-GB" sz="3200" b="1" dirty="0"/>
              <a:t> </a:t>
            </a:r>
          </a:p>
          <a:p>
            <a:endParaRPr lang="fr-FR" sz="3200" b="1" dirty="0"/>
          </a:p>
        </p:txBody>
      </p:sp>
    </p:spTree>
    <p:extLst>
      <p:ext uri="{BB962C8B-B14F-4D97-AF65-F5344CB8AC3E}">
        <p14:creationId xmlns:p14="http://schemas.microsoft.com/office/powerpoint/2010/main" val="283235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DD32D459-C676-B800-58E8-A9E60EE8EB72}"/>
              </a:ext>
            </a:extLst>
          </p:cNvPr>
          <p:cNvSpPr txBox="1"/>
          <p:nvPr/>
        </p:nvSpPr>
        <p:spPr>
          <a:xfrm rot="10800000" flipH="1" flipV="1">
            <a:off x="2144684" y="1098158"/>
            <a:ext cx="8573192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600" dirty="0"/>
              <a:t>Pollution</a:t>
            </a:r>
          </a:p>
        </p:txBody>
      </p:sp>
    </p:spTree>
    <p:extLst>
      <p:ext uri="{BB962C8B-B14F-4D97-AF65-F5344CB8AC3E}">
        <p14:creationId xmlns:p14="http://schemas.microsoft.com/office/powerpoint/2010/main" val="474012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A74E47-FC77-816D-A91A-7D71EF984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>
                <a:solidFill>
                  <a:srgbClr val="C00000"/>
                </a:solidFill>
              </a:rPr>
              <a:t>Definition</a:t>
            </a:r>
            <a:r>
              <a:rPr lang="fr-FR" b="1" dirty="0">
                <a:solidFill>
                  <a:srgbClr val="C00000"/>
                </a:solidFill>
              </a:rPr>
              <a:t> of pollution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AE3728D-5234-11F7-13DA-209CA961BB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796" y="1825625"/>
            <a:ext cx="11842866" cy="43513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GB" sz="5400" dirty="0"/>
              <a:t>Pollution is the introduction of hazardous contaminants (harmful materials) into the environment.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sz="5400" dirty="0"/>
              <a:t>These </a:t>
            </a:r>
            <a:r>
              <a:rPr lang="en-GB" sz="5400" b="1" dirty="0">
                <a:solidFill>
                  <a:srgbClr val="C00000"/>
                </a:solidFill>
              </a:rPr>
              <a:t>harmful materials </a:t>
            </a:r>
            <a:r>
              <a:rPr lang="en-GB" sz="5400" dirty="0"/>
              <a:t>are called </a:t>
            </a:r>
            <a:r>
              <a:rPr lang="en-GB" sz="5400" b="1" dirty="0">
                <a:solidFill>
                  <a:srgbClr val="C00000"/>
                </a:solidFill>
              </a:rPr>
              <a:t>pollutants.</a:t>
            </a:r>
            <a:endParaRPr lang="fr-FR" sz="5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6964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3DD06948-5640-F888-3D97-1B4442C4DF57}"/>
              </a:ext>
            </a:extLst>
          </p:cNvPr>
          <p:cNvSpPr txBox="1"/>
          <p:nvPr/>
        </p:nvSpPr>
        <p:spPr>
          <a:xfrm rot="10800000" flipH="1" flipV="1">
            <a:off x="133004" y="901988"/>
            <a:ext cx="11704319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endParaRPr lang="en-GB" sz="4400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fr-FR" sz="4400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fr-FR" sz="4400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fr-FR" sz="4400" b="1" dirty="0"/>
          </a:p>
          <a:p>
            <a:endParaRPr lang="fr-FR" sz="4400" b="1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9478BC4-B92A-36B1-0529-848EF3A66695}"/>
              </a:ext>
            </a:extLst>
          </p:cNvPr>
          <p:cNvSpPr txBox="1"/>
          <p:nvPr/>
        </p:nvSpPr>
        <p:spPr>
          <a:xfrm>
            <a:off x="354676" y="886691"/>
            <a:ext cx="1152144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5400" b="1" dirty="0"/>
              <a:t>hazardous contaminants that disturb the ecosystem and  affect the living organisms of that ecosystem.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5400" b="1" dirty="0"/>
              <a:t>Pollution in general is the activity of disturbing the natural system and balance of an environment.</a:t>
            </a:r>
            <a:endParaRPr lang="fr-FR" sz="5400" b="1" dirty="0"/>
          </a:p>
        </p:txBody>
      </p:sp>
    </p:spTree>
    <p:extLst>
      <p:ext uri="{BB962C8B-B14F-4D97-AF65-F5344CB8AC3E}">
        <p14:creationId xmlns:p14="http://schemas.microsoft.com/office/powerpoint/2010/main" val="1146398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C477A6-DAFF-9D10-F729-5DD5D5120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CAUSES OF POLLUTION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27E4D1C-8A41-1F36-C649-5A4468D315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5240"/>
            <a:ext cx="10515600" cy="5359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4800" b="1" dirty="0">
                <a:solidFill>
                  <a:srgbClr val="C00000"/>
                </a:solidFill>
              </a:rPr>
              <a:t>1/Human </a:t>
            </a:r>
            <a:r>
              <a:rPr lang="fr-FR" sz="4800" b="1" dirty="0" err="1">
                <a:solidFill>
                  <a:srgbClr val="C00000"/>
                </a:solidFill>
              </a:rPr>
              <a:t>activities</a:t>
            </a:r>
            <a:endParaRPr lang="fr-FR" sz="4800" b="1" dirty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r-FR" dirty="0"/>
              <a:t>Domestic </a:t>
            </a:r>
            <a:r>
              <a:rPr lang="fr-FR" dirty="0" err="1"/>
              <a:t>Wastes</a:t>
            </a:r>
            <a:endParaRPr lang="fr-FR" sz="4800" b="1" dirty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r-FR" dirty="0"/>
              <a:t>Transportation :</a:t>
            </a:r>
            <a:r>
              <a:rPr lang="fr-FR" dirty="0" err="1"/>
              <a:t>gas</a:t>
            </a:r>
            <a:r>
              <a:rPr lang="fr-FR" dirty="0"/>
              <a:t> </a:t>
            </a:r>
            <a:r>
              <a:rPr lang="fr-FR" dirty="0" err="1"/>
              <a:t>emissions</a:t>
            </a:r>
            <a:endParaRPr lang="fr-FR" dirty="0"/>
          </a:p>
          <a:p>
            <a:pPr>
              <a:buFont typeface="Wingdings" panose="05000000000000000000" pitchFamily="2" charset="2"/>
              <a:buChar char="§"/>
            </a:pPr>
            <a:r>
              <a:rPr lang="fr-FR" dirty="0" err="1"/>
              <a:t>Industrial</a:t>
            </a:r>
            <a:r>
              <a:rPr lang="fr-FR" dirty="0"/>
              <a:t> production: </a:t>
            </a:r>
            <a:r>
              <a:rPr lang="fr-FR" dirty="0" err="1"/>
              <a:t>wastes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dirty="0" err="1"/>
              <a:t>various</a:t>
            </a:r>
            <a:r>
              <a:rPr lang="fr-FR" dirty="0"/>
              <a:t> industries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/>
              <a:t>Construction and </a:t>
            </a:r>
            <a:r>
              <a:rPr lang="fr-FR" dirty="0" err="1"/>
              <a:t>demolition</a:t>
            </a:r>
            <a:r>
              <a:rPr lang="fr-FR" dirty="0"/>
              <a:t> </a:t>
            </a:r>
            <a:r>
              <a:rPr lang="fr-FR" dirty="0" err="1"/>
              <a:t>activities:Dust</a:t>
            </a:r>
            <a:r>
              <a:rPr lang="fr-FR" dirty="0"/>
              <a:t>, Emissions </a:t>
            </a:r>
            <a:r>
              <a:rPr lang="fr-FR" dirty="0" err="1"/>
              <a:t>from</a:t>
            </a:r>
            <a:r>
              <a:rPr lang="fr-FR" dirty="0"/>
              <a:t> Construction Machines, noise,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 err="1"/>
              <a:t>Agriculture:pesticides</a:t>
            </a:r>
            <a:r>
              <a:rPr lang="fr-FR" dirty="0"/>
              <a:t>, </a:t>
            </a:r>
            <a:r>
              <a:rPr lang="fr-FR" dirty="0" err="1"/>
              <a:t>fertilizers</a:t>
            </a:r>
            <a:r>
              <a:rPr lang="fr-FR" dirty="0"/>
              <a:t> etc.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/>
              <a:t>Mining:</a:t>
            </a:r>
            <a:r>
              <a:rPr lang="en-GB" dirty="0"/>
              <a:t> mining activities cause contamination of soil, groundwater, surface water. Dust from mining causes air pollution. Mining activities cause noise pollution too.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/>
              <a:t>Bad management of </a:t>
            </a:r>
            <a:r>
              <a:rPr lang="fr-FR" dirty="0" err="1"/>
              <a:t>waste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52782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24C1349F-B42F-258D-68CB-E18D13D78D08}"/>
              </a:ext>
            </a:extLst>
          </p:cNvPr>
          <p:cNvSpPr txBox="1"/>
          <p:nvPr/>
        </p:nvSpPr>
        <p:spPr>
          <a:xfrm>
            <a:off x="421640" y="350520"/>
            <a:ext cx="101854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>
                <a:solidFill>
                  <a:srgbClr val="C00000"/>
                </a:solidFill>
              </a:rPr>
              <a:t>2/ Natural causes: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400" dirty="0"/>
              <a:t>Volcanic eruptions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400" dirty="0"/>
              <a:t>forest fires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400" dirty="0"/>
              <a:t>methane from swamps and marshes </a:t>
            </a:r>
          </a:p>
          <a:p>
            <a:r>
              <a:rPr lang="en-GB" sz="4400" dirty="0"/>
              <a:t>These are some of the natural occurrences where toxic substances are released into the environment.</a:t>
            </a:r>
            <a:endParaRPr lang="fr-FR" sz="4400" dirty="0"/>
          </a:p>
        </p:txBody>
      </p:sp>
    </p:spTree>
    <p:extLst>
      <p:ext uri="{BB962C8B-B14F-4D97-AF65-F5344CB8AC3E}">
        <p14:creationId xmlns:p14="http://schemas.microsoft.com/office/powerpoint/2010/main" val="203765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11F95B-736F-265D-1F14-2FF68D737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 OF POLLUTION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B2AF651-E6C2-EB18-28E8-0E34C8EA6A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796" y="1311563"/>
            <a:ext cx="11648902" cy="4876483"/>
          </a:xfrm>
        </p:spPr>
        <p:txBody>
          <a:bodyPr>
            <a:normAutofit/>
          </a:bodyPr>
          <a:lstStyle/>
          <a:p>
            <a:r>
              <a:rPr lang="en-GB" sz="4400" dirty="0"/>
              <a:t>The main types of pollution that are usually classified by environment are </a:t>
            </a:r>
            <a:r>
              <a:rPr lang="en-GB" sz="4400" b="1" dirty="0">
                <a:solidFill>
                  <a:srgbClr val="C00000"/>
                </a:solidFill>
              </a:rPr>
              <a:t>air pollution</a:t>
            </a:r>
            <a:r>
              <a:rPr lang="en-GB" sz="4400" dirty="0"/>
              <a:t>, </a:t>
            </a:r>
            <a:r>
              <a:rPr lang="en-GB" sz="4400" b="1" dirty="0">
                <a:solidFill>
                  <a:srgbClr val="C00000"/>
                </a:solidFill>
              </a:rPr>
              <a:t>water pollution</a:t>
            </a:r>
            <a:r>
              <a:rPr lang="en-GB" sz="4400" dirty="0"/>
              <a:t>, and </a:t>
            </a:r>
            <a:r>
              <a:rPr lang="en-GB" sz="4400" b="1" dirty="0">
                <a:solidFill>
                  <a:srgbClr val="C00000"/>
                </a:solidFill>
              </a:rPr>
              <a:t>soil pollution</a:t>
            </a:r>
            <a:r>
              <a:rPr lang="en-GB" sz="4400" dirty="0">
                <a:solidFill>
                  <a:srgbClr val="C00000"/>
                </a:solidFill>
              </a:rPr>
              <a:t>. </a:t>
            </a:r>
          </a:p>
          <a:p>
            <a:r>
              <a:rPr lang="en-GB" sz="4400" dirty="0"/>
              <a:t>Modern society is also concerned about certain types of pollutants such as </a:t>
            </a:r>
            <a:r>
              <a:rPr lang="en-GB" sz="4400" b="1" dirty="0">
                <a:solidFill>
                  <a:srgbClr val="C00000"/>
                </a:solidFill>
              </a:rPr>
              <a:t>noise pollution</a:t>
            </a:r>
            <a:r>
              <a:rPr lang="en-GB" sz="4400" dirty="0"/>
              <a:t>, </a:t>
            </a:r>
            <a:r>
              <a:rPr lang="en-GB" sz="4400" b="1" dirty="0">
                <a:solidFill>
                  <a:srgbClr val="C00000"/>
                </a:solidFill>
              </a:rPr>
              <a:t>light pollution, thermal pollution, and </a:t>
            </a:r>
            <a:r>
              <a:rPr lang="en-GB" sz="4400" dirty="0"/>
              <a:t>r</a:t>
            </a:r>
            <a:r>
              <a:rPr lang="en-GB" sz="4400" b="1" dirty="0">
                <a:solidFill>
                  <a:srgbClr val="FF0000"/>
                </a:solidFill>
              </a:rPr>
              <a:t>adioactive pollution, </a:t>
            </a:r>
          </a:p>
          <a:p>
            <a:endParaRPr lang="fr-FR" sz="4400" dirty="0"/>
          </a:p>
        </p:txBody>
      </p:sp>
    </p:spTree>
    <p:extLst>
      <p:ext uri="{BB962C8B-B14F-4D97-AF65-F5344CB8AC3E}">
        <p14:creationId xmlns:p14="http://schemas.microsoft.com/office/powerpoint/2010/main" val="1782746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0D95EA79-F25A-46EF-57AB-62BC3594E163}"/>
              </a:ext>
            </a:extLst>
          </p:cNvPr>
          <p:cNvSpPr txBox="1"/>
          <p:nvPr/>
        </p:nvSpPr>
        <p:spPr>
          <a:xfrm rot="10800000" flipH="1" flipV="1">
            <a:off x="121920" y="624811"/>
            <a:ext cx="1133856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400" dirty="0"/>
          </a:p>
          <a:p>
            <a:r>
              <a:rPr lang="en-GB" sz="4000" dirty="0"/>
              <a:t>There are seven major forms of pollution include</a:t>
            </a:r>
          </a:p>
          <a:p>
            <a:pPr marL="742950" indent="-742950">
              <a:buFont typeface="+mj-lt"/>
              <a:buAutoNum type="arabicPeriod"/>
            </a:pPr>
            <a:r>
              <a:rPr lang="en-GB" sz="4000" dirty="0"/>
              <a:t>air pollution,</a:t>
            </a:r>
          </a:p>
          <a:p>
            <a:pPr marL="742950" indent="-742950">
              <a:buFont typeface="+mj-lt"/>
              <a:buAutoNum type="arabicPeriod"/>
            </a:pPr>
            <a:r>
              <a:rPr lang="en-GB" sz="4000" dirty="0"/>
              <a:t>water pollution, </a:t>
            </a:r>
          </a:p>
          <a:p>
            <a:pPr marL="742950" indent="-742950">
              <a:buFont typeface="+mj-lt"/>
              <a:buAutoNum type="arabicPeriod"/>
            </a:pPr>
            <a:r>
              <a:rPr lang="en-GB" sz="4000" dirty="0"/>
              <a:t>Soil pollution, </a:t>
            </a:r>
          </a:p>
          <a:p>
            <a:pPr marL="742950" indent="-742950">
              <a:buFont typeface="+mj-lt"/>
              <a:buAutoNum type="arabicPeriod"/>
            </a:pPr>
            <a:r>
              <a:rPr lang="en-GB" sz="4000" dirty="0"/>
              <a:t>radioactive pollution, </a:t>
            </a:r>
          </a:p>
          <a:p>
            <a:pPr marL="742950" indent="-742950">
              <a:buFont typeface="+mj-lt"/>
              <a:buAutoNum type="arabicPeriod"/>
            </a:pPr>
            <a:r>
              <a:rPr lang="en-GB" sz="4000" dirty="0"/>
              <a:t>noise pollution, </a:t>
            </a:r>
          </a:p>
          <a:p>
            <a:pPr marL="742950" indent="-742950">
              <a:buFont typeface="+mj-lt"/>
              <a:buAutoNum type="arabicPeriod"/>
            </a:pPr>
            <a:r>
              <a:rPr lang="en-GB" sz="4000" dirty="0"/>
              <a:t>light pollution, </a:t>
            </a:r>
          </a:p>
          <a:p>
            <a:pPr marL="742950" indent="-742950">
              <a:buFont typeface="+mj-lt"/>
              <a:buAutoNum type="arabicPeriod"/>
            </a:pPr>
            <a:r>
              <a:rPr lang="en-GB" sz="4000" dirty="0"/>
              <a:t> thermal pollution.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8585696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65C78B95-94DA-B2FB-0395-F038FD9CC457}"/>
              </a:ext>
            </a:extLst>
          </p:cNvPr>
          <p:cNvSpPr txBox="1"/>
          <p:nvPr/>
        </p:nvSpPr>
        <p:spPr>
          <a:xfrm>
            <a:off x="365760" y="498764"/>
            <a:ext cx="1139397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C00000"/>
                </a:solidFill>
              </a:rPr>
              <a:t>1. Air Pollution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GB" sz="3600" b="1" dirty="0"/>
              <a:t>Air pollution is when harmful gases and chemicals float in the air.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GB" sz="3600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GB" sz="3600" b="1" dirty="0"/>
              <a:t>it is caused by human activities like mining, construction, transportation, industrial work, farming, etc.</a:t>
            </a:r>
          </a:p>
          <a:p>
            <a:endParaRPr lang="en-GB" sz="3600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GB" sz="3600" b="1" dirty="0"/>
              <a:t> These pollutants can rise into the atmosphere and infect our clouds by creating acid rain, or they can just hang around like smog, making it difficult for people to breathe.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16663755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654</Words>
  <Application>Microsoft Office PowerPoint</Application>
  <PresentationFormat>Widescreen</PresentationFormat>
  <Paragraphs>76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Wingdings</vt:lpstr>
      <vt:lpstr>Thème Office</vt:lpstr>
      <vt:lpstr>PowerPoint Presentation</vt:lpstr>
      <vt:lpstr>PowerPoint Presentation</vt:lpstr>
      <vt:lpstr>Definition of pollution</vt:lpstr>
      <vt:lpstr>PowerPoint Presentation</vt:lpstr>
      <vt:lpstr>CAUSES OF POLLUTION</vt:lpstr>
      <vt:lpstr>PowerPoint Presentation</vt:lpstr>
      <vt:lpstr>TYPES OF POLLUTION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yousra</dc:creator>
  <cp:lastModifiedBy>Nassira Guemini</cp:lastModifiedBy>
  <cp:revision>10</cp:revision>
  <dcterms:created xsi:type="dcterms:W3CDTF">2022-09-17T17:19:36Z</dcterms:created>
  <dcterms:modified xsi:type="dcterms:W3CDTF">2024-10-03T09:48:16Z</dcterms:modified>
</cp:coreProperties>
</file>