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7" r:id="rId3"/>
    <p:sldId id="278" r:id="rId4"/>
    <p:sldId id="279"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D6A0"/>
    <a:srgbClr val="FFD166"/>
    <a:srgbClr val="073B4C"/>
    <a:srgbClr val="05314A"/>
    <a:srgbClr val="4B696D"/>
    <a:srgbClr val="F77C00"/>
    <a:srgbClr val="EAE2B7"/>
    <a:srgbClr val="5ECDF0"/>
    <a:srgbClr val="FFE6AF"/>
    <a:srgbClr val="5CFA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62" d="100"/>
          <a:sy n="62" d="100"/>
        </p:scale>
        <p:origin x="96" y="1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94494C-D456-484E-ACB1-B212D404099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5F2C18F-735D-49A9-B762-16C8CD561C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3D2C9C9-9A29-4DF8-92FC-7C58ECDDA47D}"/>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5" name="Espace réservé du pied de page 4">
            <a:extLst>
              <a:ext uri="{FF2B5EF4-FFF2-40B4-BE49-F238E27FC236}">
                <a16:creationId xmlns:a16="http://schemas.microsoft.com/office/drawing/2014/main" id="{1CC7B821-3D86-4142-A078-A39C261CE2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1AE61BF-3468-4A92-A0E1-760EE3F2C493}"/>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914069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6986E1-1D1C-4948-ABDE-8DDF31B158A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3B05211-9D1D-45B0-AA98-0B406115E6A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E800C4E-15EF-4A75-BDAF-09EE20E8FD6B}"/>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5" name="Espace réservé du pied de page 4">
            <a:extLst>
              <a:ext uri="{FF2B5EF4-FFF2-40B4-BE49-F238E27FC236}">
                <a16:creationId xmlns:a16="http://schemas.microsoft.com/office/drawing/2014/main" id="{1F99DA28-CC87-42CD-AAB6-A677329ADC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5C6618-B11D-4499-8A2F-74921DE022EB}"/>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004778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D533B65-41BB-43D4-B3D4-6811220F481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F3AA518-9702-4C1C-8B9D-B4EE66AB3EC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847BD55-B236-4CC3-9310-C9CA8B3F1BC2}"/>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5" name="Espace réservé du pied de page 4">
            <a:extLst>
              <a:ext uri="{FF2B5EF4-FFF2-40B4-BE49-F238E27FC236}">
                <a16:creationId xmlns:a16="http://schemas.microsoft.com/office/drawing/2014/main" id="{49E117BE-F10B-42BC-923D-4C94E079A8B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E7CB9E-6D56-41C0-B5AF-B5497A1C51A0}"/>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825190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2E389E-CC84-4CBB-A396-814EB385A8B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78B3F54-CF22-4898-BD83-1CCA644DAE6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2B8151-C34C-4020-ACB9-FAAFD7B4B5B7}"/>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5" name="Espace réservé du pied de page 4">
            <a:extLst>
              <a:ext uri="{FF2B5EF4-FFF2-40B4-BE49-F238E27FC236}">
                <a16:creationId xmlns:a16="http://schemas.microsoft.com/office/drawing/2014/main" id="{C21E1778-330A-4F80-8E74-ACDF7E6FF1D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DB256C7-2033-4EA0-A250-2BC5E787D772}"/>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195037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A376E-A707-4833-89A8-B048A80A1FC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03F7E3B-8AD9-41D6-BE8B-83C8CCC992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6720049-B1E8-42F1-A391-A453E9102AB6}"/>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5" name="Espace réservé du pied de page 4">
            <a:extLst>
              <a:ext uri="{FF2B5EF4-FFF2-40B4-BE49-F238E27FC236}">
                <a16:creationId xmlns:a16="http://schemas.microsoft.com/office/drawing/2014/main" id="{7A8B1F56-AC84-4228-A15E-4A40A0D81E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F66EFEE-2C92-4832-A4D8-26C2D688DA2C}"/>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78624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F70FFD-AA61-4B2A-BDB3-506E03A7FF0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8845833-57F8-42B1-9B25-6364D760EC5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E1A0AD6-1385-41AB-B920-50DD87D278F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A401534-F598-4D01-83B3-91B74F3DE0B6}"/>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6" name="Espace réservé du pied de page 5">
            <a:extLst>
              <a:ext uri="{FF2B5EF4-FFF2-40B4-BE49-F238E27FC236}">
                <a16:creationId xmlns:a16="http://schemas.microsoft.com/office/drawing/2014/main" id="{9F0E404F-BADC-41B3-A153-AD2B5003CD5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CF70FB4-DB06-4A5B-8331-F06808209169}"/>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159014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EDA7DD-EE43-4A47-B9DE-4F68D2A2CD8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7C662EA-0726-4CA2-8A07-37CC816223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F41A50F-01AE-45F0-A86D-AE93AC1036B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271A247-3752-4E07-BAB8-4B8037ABA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4A081C1-552B-4BD0-BB1A-CEC4ED7A5E9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34675BB-9871-4430-AFFE-3AFC723AADCD}"/>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8" name="Espace réservé du pied de page 7">
            <a:extLst>
              <a:ext uri="{FF2B5EF4-FFF2-40B4-BE49-F238E27FC236}">
                <a16:creationId xmlns:a16="http://schemas.microsoft.com/office/drawing/2014/main" id="{511C221D-97FF-44EE-84DE-B041E6CB4D3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C070495-C2EF-4D91-B61C-B3A956B7DFB2}"/>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102869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8A0A83-B44A-459A-A996-B208F382A16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0A2990E-76E5-4A01-8453-6C13F4297A5F}"/>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4" name="Espace réservé du pied de page 3">
            <a:extLst>
              <a:ext uri="{FF2B5EF4-FFF2-40B4-BE49-F238E27FC236}">
                <a16:creationId xmlns:a16="http://schemas.microsoft.com/office/drawing/2014/main" id="{0FC2A8D2-9D2B-4C43-B1A4-C3D5452B478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037CEB4-C9C0-4D74-8BBB-18E3586F8790}"/>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61588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6" name="Espace réservé pour une image  5">
            <a:extLst>
              <a:ext uri="{FF2B5EF4-FFF2-40B4-BE49-F238E27FC236}">
                <a16:creationId xmlns:a16="http://schemas.microsoft.com/office/drawing/2014/main" id="{E7DE2A82-47D1-43D5-BC8C-8A6B0AB6C4EE}"/>
              </a:ext>
            </a:extLst>
          </p:cNvPr>
          <p:cNvSpPr>
            <a:spLocks noGrp="1"/>
          </p:cNvSpPr>
          <p:nvPr>
            <p:ph type="pic" sz="quarter" idx="10"/>
          </p:nvPr>
        </p:nvSpPr>
        <p:spPr>
          <a:xfrm>
            <a:off x="4710000" y="1485000"/>
            <a:ext cx="2772000" cy="3888000"/>
          </a:xfrm>
        </p:spPr>
        <p:txBody>
          <a:bodyPr/>
          <a:lstStyle/>
          <a:p>
            <a:endParaRPr lang="fr-FR"/>
          </a:p>
        </p:txBody>
      </p:sp>
      <p:sp>
        <p:nvSpPr>
          <p:cNvPr id="7" name="Espace réservé pour une image  5">
            <a:extLst>
              <a:ext uri="{FF2B5EF4-FFF2-40B4-BE49-F238E27FC236}">
                <a16:creationId xmlns:a16="http://schemas.microsoft.com/office/drawing/2014/main" id="{ABEBF760-2D52-4A35-BA56-D1B031C0C086}"/>
              </a:ext>
            </a:extLst>
          </p:cNvPr>
          <p:cNvSpPr>
            <a:spLocks noGrp="1"/>
          </p:cNvSpPr>
          <p:nvPr>
            <p:ph type="pic" sz="quarter" idx="11"/>
          </p:nvPr>
        </p:nvSpPr>
        <p:spPr>
          <a:xfrm>
            <a:off x="7710703" y="1485000"/>
            <a:ext cx="2772000" cy="3888000"/>
          </a:xfrm>
        </p:spPr>
        <p:txBody>
          <a:bodyPr/>
          <a:lstStyle/>
          <a:p>
            <a:endParaRPr lang="fr-FR"/>
          </a:p>
        </p:txBody>
      </p:sp>
      <p:sp>
        <p:nvSpPr>
          <p:cNvPr id="8" name="Espace réservé pour une image  5">
            <a:extLst>
              <a:ext uri="{FF2B5EF4-FFF2-40B4-BE49-F238E27FC236}">
                <a16:creationId xmlns:a16="http://schemas.microsoft.com/office/drawing/2014/main" id="{49A751B6-D8E3-456C-B82D-4CFF8C9344CD}"/>
              </a:ext>
            </a:extLst>
          </p:cNvPr>
          <p:cNvSpPr>
            <a:spLocks noGrp="1"/>
          </p:cNvSpPr>
          <p:nvPr>
            <p:ph type="pic" sz="quarter" idx="12"/>
          </p:nvPr>
        </p:nvSpPr>
        <p:spPr>
          <a:xfrm>
            <a:off x="10711406" y="1485000"/>
            <a:ext cx="2772000" cy="3888000"/>
          </a:xfrm>
        </p:spPr>
        <p:txBody>
          <a:bodyPr/>
          <a:lstStyle/>
          <a:p>
            <a:endParaRPr lang="fr-FR"/>
          </a:p>
        </p:txBody>
      </p:sp>
      <p:sp>
        <p:nvSpPr>
          <p:cNvPr id="9" name="Espace réservé pour une image  5">
            <a:extLst>
              <a:ext uri="{FF2B5EF4-FFF2-40B4-BE49-F238E27FC236}">
                <a16:creationId xmlns:a16="http://schemas.microsoft.com/office/drawing/2014/main" id="{B4783E5A-1690-40AD-BB86-3EC7D1BF8578}"/>
              </a:ext>
            </a:extLst>
          </p:cNvPr>
          <p:cNvSpPr>
            <a:spLocks noGrp="1"/>
          </p:cNvSpPr>
          <p:nvPr>
            <p:ph type="pic" sz="quarter" idx="13"/>
          </p:nvPr>
        </p:nvSpPr>
        <p:spPr>
          <a:xfrm>
            <a:off x="13712109" y="1485000"/>
            <a:ext cx="2772000" cy="3888000"/>
          </a:xfrm>
        </p:spPr>
        <p:txBody>
          <a:bodyPr/>
          <a:lstStyle/>
          <a:p>
            <a:endParaRPr lang="fr-FR"/>
          </a:p>
        </p:txBody>
      </p:sp>
      <p:sp>
        <p:nvSpPr>
          <p:cNvPr id="11" name="Espace réservé pour une image  5">
            <a:extLst>
              <a:ext uri="{FF2B5EF4-FFF2-40B4-BE49-F238E27FC236}">
                <a16:creationId xmlns:a16="http://schemas.microsoft.com/office/drawing/2014/main" id="{DDBB7854-CCE4-4A3F-BF9F-802BEB0234F7}"/>
              </a:ext>
            </a:extLst>
          </p:cNvPr>
          <p:cNvSpPr>
            <a:spLocks noGrp="1"/>
          </p:cNvSpPr>
          <p:nvPr>
            <p:ph type="pic" sz="quarter" idx="15"/>
          </p:nvPr>
        </p:nvSpPr>
        <p:spPr>
          <a:xfrm>
            <a:off x="-1291406" y="1485000"/>
            <a:ext cx="2772000" cy="3888000"/>
          </a:xfrm>
        </p:spPr>
        <p:txBody>
          <a:bodyPr/>
          <a:lstStyle/>
          <a:p>
            <a:endParaRPr lang="fr-FR"/>
          </a:p>
        </p:txBody>
      </p:sp>
      <p:sp>
        <p:nvSpPr>
          <p:cNvPr id="12" name="Espace réservé pour une image  5">
            <a:extLst>
              <a:ext uri="{FF2B5EF4-FFF2-40B4-BE49-F238E27FC236}">
                <a16:creationId xmlns:a16="http://schemas.microsoft.com/office/drawing/2014/main" id="{C4B23E80-2FA0-48E7-A5EA-994E0E8B5DC7}"/>
              </a:ext>
            </a:extLst>
          </p:cNvPr>
          <p:cNvSpPr>
            <a:spLocks noGrp="1"/>
          </p:cNvSpPr>
          <p:nvPr>
            <p:ph type="pic" sz="quarter" idx="16"/>
          </p:nvPr>
        </p:nvSpPr>
        <p:spPr>
          <a:xfrm>
            <a:off x="1709297" y="1485000"/>
            <a:ext cx="2772000" cy="3888000"/>
          </a:xfrm>
        </p:spPr>
        <p:txBody>
          <a:bodyPr/>
          <a:lstStyle/>
          <a:p>
            <a:endParaRPr lang="fr-FR"/>
          </a:p>
        </p:txBody>
      </p:sp>
    </p:spTree>
    <p:extLst>
      <p:ext uri="{BB962C8B-B14F-4D97-AF65-F5344CB8AC3E}">
        <p14:creationId xmlns:p14="http://schemas.microsoft.com/office/powerpoint/2010/main" val="1616930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3528CB-C19F-44F5-AFFE-0084B28379E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B54D11C-24C0-473F-A604-E65C65081B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E19FBC8-0B1A-4C99-B88B-C04381D62A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AA996B-5F95-416D-AB3D-068D3FF8AF1F}"/>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6" name="Espace réservé du pied de page 5">
            <a:extLst>
              <a:ext uri="{FF2B5EF4-FFF2-40B4-BE49-F238E27FC236}">
                <a16:creationId xmlns:a16="http://schemas.microsoft.com/office/drawing/2014/main" id="{669E8E93-976E-4594-A603-D97E24F3019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0EE52AC-7F1C-42B2-8927-077EDD9ECD1C}"/>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75516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DE7FA7-901B-441A-87E5-CF9B9119B5A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FC6D5C3-070F-4A77-862A-24FF8CCD0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12FFB76-3650-45B4-BA9E-584A1E6E98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9D85EF9-D412-457C-94A5-90B0DEEC1DEB}"/>
              </a:ext>
            </a:extLst>
          </p:cNvPr>
          <p:cNvSpPr>
            <a:spLocks noGrp="1"/>
          </p:cNvSpPr>
          <p:nvPr>
            <p:ph type="dt" sz="half" idx="10"/>
          </p:nvPr>
        </p:nvSpPr>
        <p:spPr/>
        <p:txBody>
          <a:bodyPr/>
          <a:lstStyle/>
          <a:p>
            <a:fld id="{FC76EF08-D330-4786-9D68-1D7D19824D4E}" type="datetimeFigureOut">
              <a:rPr lang="fr-FR" smtClean="0"/>
              <a:t>08/12/2025</a:t>
            </a:fld>
            <a:endParaRPr lang="fr-FR"/>
          </a:p>
        </p:txBody>
      </p:sp>
      <p:sp>
        <p:nvSpPr>
          <p:cNvPr id="6" name="Espace réservé du pied de page 5">
            <a:extLst>
              <a:ext uri="{FF2B5EF4-FFF2-40B4-BE49-F238E27FC236}">
                <a16:creationId xmlns:a16="http://schemas.microsoft.com/office/drawing/2014/main" id="{8847390A-841A-455D-B9C2-691D926FD06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4F9045E-3646-42A1-A105-A4500D5F29B5}"/>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139754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8B151DF-2393-4FD4-B5EC-13E8C30790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D11316C-1B32-4EF2-BB12-FAA5C66935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1861192-B5AC-4E06-8004-768BE71B80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6EF08-D330-4786-9D68-1D7D19824D4E}" type="datetimeFigureOut">
              <a:rPr lang="fr-FR" smtClean="0"/>
              <a:t>08/12/2025</a:t>
            </a:fld>
            <a:endParaRPr lang="fr-FR"/>
          </a:p>
        </p:txBody>
      </p:sp>
      <p:sp>
        <p:nvSpPr>
          <p:cNvPr id="5" name="Espace réservé du pied de page 4">
            <a:extLst>
              <a:ext uri="{FF2B5EF4-FFF2-40B4-BE49-F238E27FC236}">
                <a16:creationId xmlns:a16="http://schemas.microsoft.com/office/drawing/2014/main" id="{0B277A46-A513-42BC-92CC-B2411D6EC6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66EE00D-1AE5-4AEC-9E30-AD0A73B654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39607D-ACFE-494E-9716-EE22EADBA29C}" type="slidenum">
              <a:rPr lang="fr-FR" smtClean="0"/>
              <a:t>‹N°›</a:t>
            </a:fld>
            <a:endParaRPr lang="fr-FR"/>
          </a:p>
        </p:txBody>
      </p:sp>
    </p:spTree>
    <p:extLst>
      <p:ext uri="{BB962C8B-B14F-4D97-AF65-F5344CB8AC3E}">
        <p14:creationId xmlns:p14="http://schemas.microsoft.com/office/powerpoint/2010/main" val="819501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797B3-2984-0F33-B286-1B4C18B3626B}"/>
              </a:ext>
            </a:extLst>
          </p:cNvPr>
          <p:cNvSpPr>
            <a:spLocks noGrp="1"/>
          </p:cNvSpPr>
          <p:nvPr>
            <p:ph type="title"/>
          </p:nvPr>
        </p:nvSpPr>
        <p:spPr/>
        <p:txBody>
          <a:bodyPr>
            <a:normAutofit/>
          </a:bodyPr>
          <a:lstStyle/>
          <a:p>
            <a:pPr algn="ctr"/>
            <a:r>
              <a:rPr lang="ar-DZ" b="1" dirty="0"/>
              <a:t>الفرع الأول :مفهوم </a:t>
            </a:r>
            <a:r>
              <a:rPr lang="ar-DZ" b="1" dirty="0" err="1"/>
              <a:t>الإلتزام</a:t>
            </a:r>
            <a:r>
              <a:rPr lang="ar-DZ" b="1" dirty="0"/>
              <a:t> بأمن وسلامة المستهلك</a:t>
            </a:r>
            <a:endParaRPr lang="fr-FR" b="1" dirty="0"/>
          </a:p>
        </p:txBody>
      </p:sp>
      <p:sp>
        <p:nvSpPr>
          <p:cNvPr id="3" name="Espace réservé du contenu 2">
            <a:extLst>
              <a:ext uri="{FF2B5EF4-FFF2-40B4-BE49-F238E27FC236}">
                <a16:creationId xmlns:a16="http://schemas.microsoft.com/office/drawing/2014/main" id="{D686011C-9B1A-AB94-1F74-77F761A2302D}"/>
              </a:ext>
            </a:extLst>
          </p:cNvPr>
          <p:cNvSpPr>
            <a:spLocks noGrp="1"/>
          </p:cNvSpPr>
          <p:nvPr>
            <p:ph idx="1"/>
          </p:nvPr>
        </p:nvSpPr>
        <p:spPr/>
        <p:txBody>
          <a:bodyPr/>
          <a:lstStyle/>
          <a:p>
            <a:pPr marL="0" indent="0" algn="r">
              <a:buNone/>
            </a:pPr>
            <a:r>
              <a:rPr lang="ar-DZ" dirty="0"/>
              <a:t>لم يعد يطلب المستهلك توفير المادة الغذائية فحسب بل يجب توفير هذه الاخيرة مع السلامة المطلوبة حتى يتم استهلاكها بشكل مضمون.</a:t>
            </a:r>
          </a:p>
          <a:p>
            <a:pPr marL="0" indent="0" algn="r">
              <a:buNone/>
            </a:pPr>
            <a:r>
              <a:rPr lang="ar-DZ" b="1" dirty="0"/>
              <a:t> اولا :مفهوم سلامة المادة الغذائية:</a:t>
            </a:r>
          </a:p>
          <a:p>
            <a:pPr marL="0" indent="0" algn="r">
              <a:buNone/>
            </a:pPr>
            <a:r>
              <a:rPr lang="ar-DZ" dirty="0"/>
              <a:t> </a:t>
            </a:r>
            <a:r>
              <a:rPr lang="ar-DZ" b="1" dirty="0"/>
              <a:t>1- تعريف </a:t>
            </a:r>
            <a:r>
              <a:rPr lang="ar-DZ" b="1" dirty="0" err="1"/>
              <a:t>الماده</a:t>
            </a:r>
            <a:r>
              <a:rPr lang="ar-DZ" b="1" dirty="0"/>
              <a:t> </a:t>
            </a:r>
            <a:r>
              <a:rPr lang="ar-DZ" b="1" dirty="0" err="1"/>
              <a:t>الغذائية:</a:t>
            </a:r>
            <a:r>
              <a:rPr lang="ar-DZ" dirty="0" err="1"/>
              <a:t>نصت</a:t>
            </a:r>
            <a:r>
              <a:rPr lang="ar-DZ" dirty="0"/>
              <a:t> المادة 03 فقره 02 من القانون 03/09 المتعلق بحماية المستهلك وقمع الغش على </a:t>
            </a:r>
            <a:r>
              <a:rPr lang="ar-DZ" dirty="0" err="1"/>
              <a:t>مايلي</a:t>
            </a:r>
            <a:r>
              <a:rPr lang="ar-DZ" dirty="0"/>
              <a:t>: المادة </a:t>
            </a:r>
            <a:r>
              <a:rPr lang="ar-DZ" dirty="0" err="1"/>
              <a:t>الغذائيةهي</a:t>
            </a:r>
            <a:r>
              <a:rPr lang="ar-DZ" dirty="0"/>
              <a:t> كل ماده معالجة أو معالجة جزئيا أو خام موجهة لتغذية الانسان أو الحيوان بما في ذلك المشروبات وعلك المضغ وكل المواد المستعملة في تصنيع الأغذية وتحضيرها ومعالجتها باستثناء المواد المستخدمة فقط في شكل أدوية أو مواد التجميل أو مواد التبغ". </a:t>
            </a:r>
          </a:p>
          <a:p>
            <a:pPr marL="0" indent="0" algn="r">
              <a:buNone/>
            </a:pPr>
            <a:r>
              <a:rPr lang="ar-DZ" dirty="0"/>
              <a:t>وبذلك تشمل المادة الغذائية ما يوجه لتغذية  الإنسان أو الحيوان على حد سواء التي قد تكون </a:t>
            </a:r>
            <a:r>
              <a:rPr lang="ar-DZ" dirty="0" err="1"/>
              <a:t>طبيعيه</a:t>
            </a:r>
            <a:r>
              <a:rPr lang="ar-DZ" dirty="0"/>
              <a:t> ذات مصدر نباتي او حيواني او قد تكون صناعيه خضعت للتحويل جزئيا او كليا.</a:t>
            </a:r>
            <a:endParaRPr lang="fr-FR" dirty="0"/>
          </a:p>
        </p:txBody>
      </p:sp>
    </p:spTree>
    <p:extLst>
      <p:ext uri="{BB962C8B-B14F-4D97-AF65-F5344CB8AC3E}">
        <p14:creationId xmlns:p14="http://schemas.microsoft.com/office/powerpoint/2010/main" val="2051792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977666-E783-FED0-7B6B-7D4406D36A1E}"/>
              </a:ext>
            </a:extLst>
          </p:cNvPr>
          <p:cNvSpPr>
            <a:spLocks noGrp="1"/>
          </p:cNvSpPr>
          <p:nvPr>
            <p:ph idx="1"/>
          </p:nvPr>
        </p:nvSpPr>
        <p:spPr>
          <a:xfrm>
            <a:off x="838199" y="418454"/>
            <a:ext cx="10568553" cy="5758509"/>
          </a:xfrm>
        </p:spPr>
        <p:txBody>
          <a:bodyPr>
            <a:normAutofit lnSpcReduction="10000"/>
          </a:bodyPr>
          <a:lstStyle/>
          <a:p>
            <a:pPr marL="0" indent="0" algn="r">
              <a:buNone/>
            </a:pPr>
            <a:r>
              <a:rPr lang="ar-DZ" b="1" dirty="0"/>
              <a:t>ثانيا:</a:t>
            </a:r>
            <a:r>
              <a:rPr lang="ar-DZ" dirty="0"/>
              <a:t> سلامه المنتوجات:</a:t>
            </a:r>
          </a:p>
          <a:p>
            <a:pPr marL="0" indent="0" algn="r">
              <a:buNone/>
            </a:pPr>
            <a:r>
              <a:rPr lang="ar-DZ" dirty="0"/>
              <a:t>عرفتها المادة03في الفقرة06من قانون03/09  على أنها غياب كلي او وجود في مستويات مقبولة وبدون خطر في مادة غذائية لملوثات أو مواد مغشوشة أو سموم طبيعية أو أيه مادة أخرى </a:t>
            </a:r>
            <a:r>
              <a:rPr lang="ar-DZ" dirty="0" err="1"/>
              <a:t>بامكانها</a:t>
            </a:r>
            <a:r>
              <a:rPr lang="ar-DZ" dirty="0"/>
              <a:t> جعل المنتج مضرا </a:t>
            </a:r>
            <a:r>
              <a:rPr lang="ar-DZ" dirty="0" err="1"/>
              <a:t>ةبصورة</a:t>
            </a:r>
            <a:r>
              <a:rPr lang="ar-DZ" dirty="0"/>
              <a:t> حادة أو مزمنة.</a:t>
            </a:r>
          </a:p>
          <a:p>
            <a:pPr marL="0" indent="0" algn="r">
              <a:buNone/>
            </a:pPr>
            <a:r>
              <a:rPr lang="ar-DZ" b="1" dirty="0"/>
              <a:t> *ضوابط التكوين السليم للمادة الغذائية:</a:t>
            </a:r>
          </a:p>
          <a:p>
            <a:pPr marL="0" indent="0" algn="r">
              <a:buNone/>
            </a:pPr>
            <a:r>
              <a:rPr lang="ar-DZ" dirty="0"/>
              <a:t> 1- التقيد بالمواصفات التقنية للمادة الغذائية:</a:t>
            </a:r>
          </a:p>
          <a:p>
            <a:pPr marL="0" indent="0" algn="r">
              <a:buNone/>
            </a:pPr>
            <a:r>
              <a:rPr lang="ar-DZ" dirty="0"/>
              <a:t>    لم يذكرها المشرع في قانون حماية المستهلك لكنها مفصلة في النصوص التنظيمية المتعلقة بالمواد الغذائية.</a:t>
            </a:r>
          </a:p>
          <a:p>
            <a:pPr marL="0" indent="0" algn="r">
              <a:buNone/>
            </a:pPr>
            <a:r>
              <a:rPr lang="ar-DZ" dirty="0"/>
              <a:t> 2- التقيد بالمعايير </a:t>
            </a:r>
            <a:r>
              <a:rPr lang="ar-DZ" dirty="0" err="1"/>
              <a:t>الميكروبيولوجية</a:t>
            </a:r>
            <a:r>
              <a:rPr lang="ar-DZ" dirty="0"/>
              <a:t> </a:t>
            </a:r>
            <a:r>
              <a:rPr lang="ar-DZ" dirty="0" err="1"/>
              <a:t>للماده</a:t>
            </a:r>
            <a:r>
              <a:rPr lang="ar-DZ" dirty="0"/>
              <a:t> الغذائية.</a:t>
            </a:r>
          </a:p>
          <a:p>
            <a:pPr marL="0" indent="0" algn="r">
              <a:buNone/>
            </a:pPr>
            <a:r>
              <a:rPr lang="ar-DZ" dirty="0"/>
              <a:t>3-  التقيد بالنسب القانونية للملوثات المسموح بها :بقايا المبيدات، بقايا الأسمدة، </a:t>
            </a:r>
            <a:r>
              <a:rPr lang="ar-DZ" dirty="0" err="1"/>
              <a:t>تأثيربعض</a:t>
            </a:r>
            <a:r>
              <a:rPr lang="ar-DZ" dirty="0"/>
              <a:t> المواد البيطرية...الخ</a:t>
            </a:r>
          </a:p>
          <a:p>
            <a:pPr marL="0" indent="0" algn="r">
              <a:buNone/>
            </a:pPr>
            <a:r>
              <a:rPr lang="ar-DZ" dirty="0"/>
              <a:t>4-  التقيد </a:t>
            </a:r>
            <a:r>
              <a:rPr lang="ar-DZ" dirty="0" err="1"/>
              <a:t>بالنسبه</a:t>
            </a:r>
            <a:r>
              <a:rPr lang="ar-DZ" dirty="0"/>
              <a:t> </a:t>
            </a:r>
            <a:r>
              <a:rPr lang="ar-DZ" dirty="0" err="1"/>
              <a:t>القانونيه</a:t>
            </a:r>
            <a:r>
              <a:rPr lang="ar-DZ" dirty="0"/>
              <a:t> للمضافات المسموح بها كالملونات، المواد الحافظة...الخ</a:t>
            </a:r>
          </a:p>
          <a:p>
            <a:pPr marL="0" indent="0" algn="r">
              <a:buNone/>
            </a:pPr>
            <a:r>
              <a:rPr lang="ar-DZ" dirty="0"/>
              <a:t> 5- </a:t>
            </a:r>
            <a:r>
              <a:rPr lang="ar-DZ" dirty="0" err="1"/>
              <a:t>الماده</a:t>
            </a:r>
            <a:r>
              <a:rPr lang="ar-DZ" dirty="0"/>
              <a:t> </a:t>
            </a:r>
            <a:r>
              <a:rPr lang="ar-DZ" dirty="0" err="1"/>
              <a:t>الغذائيه</a:t>
            </a:r>
            <a:r>
              <a:rPr lang="ar-DZ" dirty="0"/>
              <a:t> المعدلة وراثيا (في غير مواسمها) محظورة في التشريع الجزائري 03</a:t>
            </a:r>
            <a:endParaRPr lang="fr-FR" dirty="0"/>
          </a:p>
        </p:txBody>
      </p:sp>
    </p:spTree>
    <p:extLst>
      <p:ext uri="{BB962C8B-B14F-4D97-AF65-F5344CB8AC3E}">
        <p14:creationId xmlns:p14="http://schemas.microsoft.com/office/powerpoint/2010/main" val="1667969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51DCB9-DE0C-35D2-B615-A23EB50D924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40336570-00FC-526A-2F69-F06336235782}"/>
              </a:ext>
            </a:extLst>
          </p:cNvPr>
          <p:cNvSpPr>
            <a:spLocks noGrp="1"/>
          </p:cNvSpPr>
          <p:nvPr>
            <p:ph idx="1"/>
          </p:nvPr>
        </p:nvSpPr>
        <p:spPr/>
        <p:txBody>
          <a:bodyPr/>
          <a:lstStyle/>
          <a:p>
            <a:pPr marL="0" indent="0" algn="r">
              <a:buNone/>
            </a:pPr>
            <a:r>
              <a:rPr lang="ar-DZ" dirty="0"/>
              <a:t>3- ضوابط السلامة في المواد المخصصة لملامسة المواد الغذائية: </a:t>
            </a:r>
            <a:r>
              <a:rPr lang="ar-DZ" dirty="0" err="1"/>
              <a:t>الماده</a:t>
            </a:r>
            <a:r>
              <a:rPr lang="ar-DZ" dirty="0"/>
              <a:t> 07 من القانون 09/ 03 </a:t>
            </a:r>
          </a:p>
          <a:p>
            <a:pPr marL="0" indent="0" algn="r">
              <a:buNone/>
            </a:pPr>
            <a:r>
              <a:rPr lang="ar-DZ" dirty="0"/>
              <a:t>والمادة 71 من نفس القانون.</a:t>
            </a:r>
          </a:p>
          <a:p>
            <a:pPr marL="0" indent="0" algn="r">
              <a:buNone/>
            </a:pPr>
            <a:endParaRPr lang="fr-FR" dirty="0"/>
          </a:p>
        </p:txBody>
      </p:sp>
    </p:spTree>
    <p:extLst>
      <p:ext uri="{BB962C8B-B14F-4D97-AF65-F5344CB8AC3E}">
        <p14:creationId xmlns:p14="http://schemas.microsoft.com/office/powerpoint/2010/main" val="3744526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B59654-FF34-2DF3-CB86-436F39705F18}"/>
              </a:ext>
            </a:extLst>
          </p:cNvPr>
          <p:cNvSpPr>
            <a:spLocks noGrp="1"/>
          </p:cNvSpPr>
          <p:nvPr>
            <p:ph type="title"/>
          </p:nvPr>
        </p:nvSpPr>
        <p:spPr/>
        <p:txBody>
          <a:bodyPr>
            <a:normAutofit/>
          </a:bodyPr>
          <a:lstStyle/>
          <a:p>
            <a:pPr algn="ctr"/>
            <a:r>
              <a:rPr lang="ar-DZ" sz="4000" b="1" dirty="0"/>
              <a:t>الفرع الثاني دور الوالي ورئيس المجلس البلدي في سلامة:</a:t>
            </a:r>
            <a:endParaRPr lang="fr-FR" sz="4000" b="1" dirty="0"/>
          </a:p>
        </p:txBody>
      </p:sp>
      <p:sp>
        <p:nvSpPr>
          <p:cNvPr id="3" name="Espace réservé du contenu 2">
            <a:extLst>
              <a:ext uri="{FF2B5EF4-FFF2-40B4-BE49-F238E27FC236}">
                <a16:creationId xmlns:a16="http://schemas.microsoft.com/office/drawing/2014/main" id="{D971E418-DEB3-9100-85CD-6615A672674E}"/>
              </a:ext>
            </a:extLst>
          </p:cNvPr>
          <p:cNvSpPr>
            <a:spLocks noGrp="1"/>
          </p:cNvSpPr>
          <p:nvPr>
            <p:ph idx="1"/>
          </p:nvPr>
        </p:nvSpPr>
        <p:spPr/>
        <p:txBody>
          <a:bodyPr>
            <a:normAutofit fontScale="92500"/>
          </a:bodyPr>
          <a:lstStyle/>
          <a:p>
            <a:pPr marL="0" indent="0" algn="ctr">
              <a:buNone/>
            </a:pPr>
            <a:endParaRPr lang="ar-DZ" dirty="0"/>
          </a:p>
          <a:p>
            <a:pPr marL="0" indent="0" algn="r">
              <a:buNone/>
            </a:pPr>
            <a:r>
              <a:rPr lang="ar-DZ" b="1" dirty="0"/>
              <a:t>أولا: صلاحيات الوالي في حماية </a:t>
            </a:r>
            <a:r>
              <a:rPr lang="ar-DZ" b="1" dirty="0" err="1"/>
              <a:t>المستهلك:</a:t>
            </a:r>
            <a:r>
              <a:rPr lang="ar-DZ" dirty="0" err="1"/>
              <a:t>إشرافه</a:t>
            </a:r>
            <a:r>
              <a:rPr lang="ar-DZ" dirty="0"/>
              <a:t> على المديريات الولائية للتجارة .</a:t>
            </a:r>
            <a:endParaRPr lang="fr-FR" dirty="0"/>
          </a:p>
          <a:p>
            <a:pPr marL="0" indent="0" algn="r">
              <a:buNone/>
            </a:pPr>
            <a:r>
              <a:rPr lang="ar-DZ" dirty="0" err="1"/>
              <a:t>مادةن</a:t>
            </a:r>
            <a:r>
              <a:rPr lang="ar-DZ" dirty="0"/>
              <a:t> 114من القانون12/07 المتعلق بالولاية :"يكون الوالي مسؤولا عن المحافظة على النظام والأمن والسلامة والسكينة العامة."</a:t>
            </a:r>
            <a:endParaRPr lang="fr-FR" dirty="0"/>
          </a:p>
          <a:p>
            <a:pPr marL="0" indent="0" algn="r">
              <a:buNone/>
            </a:pPr>
            <a:r>
              <a:rPr lang="ar-DZ" dirty="0"/>
              <a:t>مادة 116:"توضع تحت تصرف الوالي مصالح الأمن لتطبيق القرارات المتخذة".</a:t>
            </a:r>
            <a:endParaRPr lang="fr-FR" dirty="0"/>
          </a:p>
          <a:p>
            <a:pPr marL="0" indent="0" algn="r">
              <a:buNone/>
            </a:pPr>
            <a:r>
              <a:rPr lang="ar-DZ" b="1" dirty="0" err="1"/>
              <a:t>ثانيا:صلاحيات</a:t>
            </a:r>
            <a:r>
              <a:rPr lang="ar-DZ" b="1" dirty="0"/>
              <a:t> رئيس المجلس الشعبي البلدي في حماية المستهلك:</a:t>
            </a:r>
            <a:endParaRPr lang="fr-FR" b="1" dirty="0"/>
          </a:p>
          <a:p>
            <a:pPr marL="0" indent="0" algn="r">
              <a:buNone/>
            </a:pPr>
            <a:r>
              <a:rPr lang="ar-DZ" dirty="0"/>
              <a:t>مادة94/فقرة10من القانون 10/11 المتعلق </a:t>
            </a:r>
            <a:r>
              <a:rPr lang="ar-DZ" dirty="0" err="1"/>
              <a:t>بالبلدية:"يكلف</a:t>
            </a:r>
            <a:r>
              <a:rPr lang="ar-DZ" dirty="0"/>
              <a:t> رئيس المجلس الشعبي البلدي </a:t>
            </a:r>
            <a:r>
              <a:rPr lang="ar-DZ" dirty="0" err="1"/>
              <a:t>بمايأتي</a:t>
            </a:r>
            <a:r>
              <a:rPr lang="ar-DZ" dirty="0"/>
              <a:t>:</a:t>
            </a:r>
          </a:p>
          <a:p>
            <a:pPr marL="0" indent="0" algn="r">
              <a:buNone/>
            </a:pPr>
            <a:r>
              <a:rPr lang="ar-DZ" dirty="0"/>
              <a:t>-...</a:t>
            </a:r>
          </a:p>
          <a:p>
            <a:pPr marL="0" indent="0" algn="r">
              <a:buNone/>
            </a:pPr>
            <a:r>
              <a:rPr lang="ar-DZ" dirty="0"/>
              <a:t>- السهر على سلامة المواد الغذائية الاستهلاكية المعروضة للبيع".</a:t>
            </a:r>
            <a:endParaRPr lang="fr-FR" dirty="0"/>
          </a:p>
          <a:p>
            <a:pPr marL="0" indent="0" algn="r">
              <a:buNone/>
            </a:pPr>
            <a:endParaRPr lang="ar-DZ" dirty="0"/>
          </a:p>
          <a:p>
            <a:pPr marL="0" indent="0" algn="r">
              <a:buNone/>
            </a:pPr>
            <a:endParaRPr lang="fr-FR" dirty="0"/>
          </a:p>
        </p:txBody>
      </p:sp>
    </p:spTree>
    <p:extLst>
      <p:ext uri="{BB962C8B-B14F-4D97-AF65-F5344CB8AC3E}">
        <p14:creationId xmlns:p14="http://schemas.microsoft.com/office/powerpoint/2010/main" val="311187327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1232</TotalTime>
  <Words>382</Words>
  <Application>Microsoft Office PowerPoint</Application>
  <PresentationFormat>Grand écran</PresentationFormat>
  <Paragraphs>25</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Calibri</vt:lpstr>
      <vt:lpstr>Calibri Light</vt:lpstr>
      <vt:lpstr>Thème Office</vt:lpstr>
      <vt:lpstr>الفرع الأول :مفهوم الإلتزام بأمن وسلامة المستهلك</vt:lpstr>
      <vt:lpstr>Présentation PowerPoint</vt:lpstr>
      <vt:lpstr>Présentation PowerPoint</vt:lpstr>
      <vt:lpstr>الفرع الثاني دور الوالي ورئيس المجلس البلدي في سلامة: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zaki</dc:creator>
  <cp:lastModifiedBy>DELL</cp:lastModifiedBy>
  <cp:revision>37</cp:revision>
  <dcterms:created xsi:type="dcterms:W3CDTF">2023-10-28T21:02:18Z</dcterms:created>
  <dcterms:modified xsi:type="dcterms:W3CDTF">2025-12-08T09:09:12Z</dcterms:modified>
</cp:coreProperties>
</file>