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83" r:id="rId5"/>
    <p:sldId id="259" r:id="rId6"/>
    <p:sldId id="284" r:id="rId7"/>
    <p:sldId id="260" r:id="rId8"/>
    <p:sldId id="262" r:id="rId9"/>
    <p:sldId id="263" r:id="rId10"/>
    <p:sldId id="271" r:id="rId11"/>
    <p:sldId id="287" r:id="rId12"/>
    <p:sldId id="285" r:id="rId13"/>
    <p:sldId id="288" r:id="rId14"/>
    <p:sldId id="286" r:id="rId15"/>
    <p:sldId id="289" r:id="rId16"/>
    <p:sldId id="290" r:id="rId17"/>
  </p:sldIdLst>
  <p:sldSz cx="9144000" cy="6858000" type="screen4x3"/>
  <p:notesSz cx="7099300"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A309A6D-C09C-4548-B29A-6CF363A7E532}" type="datetimeFigureOut">
              <a:rPr lang="fr-FR" smtClean="0"/>
              <a:pPr/>
              <a:t>07/05/2024</a:t>
            </a:fld>
            <a:endParaRPr lang="fr-BE"/>
          </a:p>
        </p:txBody>
      </p:sp>
      <p:sp>
        <p:nvSpPr>
          <p:cNvPr id="19" name="Espace réservé du pied de page 18"/>
          <p:cNvSpPr>
            <a:spLocks noGrp="1"/>
          </p:cNvSpPr>
          <p:nvPr>
            <p:ph type="ftr" sz="quarter" idx="11"/>
          </p:nvPr>
        </p:nvSpPr>
        <p:spPr/>
        <p:txBody>
          <a:bodyPr/>
          <a:lstStyle/>
          <a:p>
            <a:endParaRPr lang="fr-BE"/>
          </a:p>
        </p:txBody>
      </p:sp>
      <p:sp>
        <p:nvSpPr>
          <p:cNvPr id="27" name="Espace réservé du numéro de diapositive 26"/>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07/05/2024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07/05/2024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07/05/2024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07/05/2024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07/05/2024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07/05/2024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a:xfrm>
            <a:off x="8077200" y="6356350"/>
            <a:ext cx="609600" cy="365125"/>
          </a:xfrm>
        </p:spPr>
        <p:txBody>
          <a:bodyPr/>
          <a:lstStyle/>
          <a:p>
            <a:fld id="{CF4668DC-857F-487D-BFFA-8C0CA5037977}" type="slidenum">
              <a:rPr lang="fr-BE" smtClean="0"/>
              <a:pPr/>
              <a:t>‹N°›</a:t>
            </a:fld>
            <a:endParaRPr lang="fr-BE"/>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A309A6D-C09C-4548-B29A-6CF363A7E532}" type="datetimeFigureOut">
              <a:rPr lang="fr-FR" smtClean="0"/>
              <a:pPr/>
              <a:t>07/05/2024</a:t>
            </a:fld>
            <a:endParaRPr lang="fr-BE"/>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BE"/>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4668DC-857F-487D-BFFA-8C0CA5037977}" type="slidenum">
              <a:rPr lang="fr-BE" smtClean="0"/>
              <a:pPr/>
              <a:t>‹N°›</a:t>
            </a:fld>
            <a:endParaRPr lang="fr-BE"/>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type="ctrTitle"/>
          </p:nvPr>
        </p:nvSpPr>
        <p:spPr>
          <a:xfrm>
            <a:off x="1714480" y="928670"/>
            <a:ext cx="5572164" cy="1214446"/>
          </a:xfrm>
        </p:spPr>
        <p:txBody>
          <a:bodyPr>
            <a:normAutofit fontScale="90000"/>
          </a:bodyPr>
          <a:lstStyle/>
          <a:p>
            <a:pPr algn="ctr" rtl="1"/>
            <a:r>
              <a:rPr lang="ar-DZ" sz="4400" dirty="0" smtClean="0">
                <a:ln w="1905">
                  <a:solidFill>
                    <a:schemeClr val="bg2">
                      <a:lumMod val="40000"/>
                      <a:lumOff val="60000"/>
                    </a:schemeClr>
                  </a:solidFill>
                </a:ln>
                <a:solidFill>
                  <a:srgbClr val="FFFF00"/>
                </a:solidFill>
                <a:effectLst>
                  <a:innerShdw blurRad="69850" dist="43180" dir="5400000">
                    <a:srgbClr val="000000">
                      <a:alpha val="65000"/>
                    </a:srgbClr>
                  </a:innerShdw>
                </a:effectLst>
              </a:rPr>
              <a:t>جامعة العربي بن </a:t>
            </a:r>
            <a:r>
              <a:rPr lang="ar-DZ" sz="4400" dirty="0" err="1" smtClean="0">
                <a:ln w="1905">
                  <a:solidFill>
                    <a:schemeClr val="bg2">
                      <a:lumMod val="40000"/>
                      <a:lumOff val="60000"/>
                    </a:schemeClr>
                  </a:solidFill>
                </a:ln>
                <a:solidFill>
                  <a:srgbClr val="FFFF00"/>
                </a:solidFill>
                <a:effectLst>
                  <a:innerShdw blurRad="69850" dist="43180" dir="5400000">
                    <a:srgbClr val="000000">
                      <a:alpha val="65000"/>
                    </a:srgbClr>
                  </a:innerShdw>
                </a:effectLst>
              </a:rPr>
              <a:t>مهيدي</a:t>
            </a:r>
            <a:r>
              <a:rPr lang="ar-DZ" sz="4400" dirty="0" smtClean="0">
                <a:ln w="1905">
                  <a:solidFill>
                    <a:schemeClr val="bg2">
                      <a:lumMod val="40000"/>
                      <a:lumOff val="60000"/>
                    </a:schemeClr>
                  </a:solidFill>
                </a:ln>
                <a:solidFill>
                  <a:srgbClr val="FFFF00"/>
                </a:solidFill>
                <a:effectLst>
                  <a:innerShdw blurRad="69850" dist="43180" dir="5400000">
                    <a:srgbClr val="000000">
                      <a:alpha val="65000"/>
                    </a:srgbClr>
                  </a:innerShdw>
                </a:effectLst>
              </a:rPr>
              <a:t> –أم البواقي</a:t>
            </a:r>
            <a:r>
              <a:rPr lang="ar-DZ" sz="4800" dirty="0" smtClean="0">
                <a:ln w="1905">
                  <a:solidFill>
                    <a:schemeClr val="bg2">
                      <a:lumMod val="40000"/>
                      <a:lumOff val="60000"/>
                    </a:schemeClr>
                  </a:solidFill>
                </a:ln>
                <a:solidFill>
                  <a:srgbClr val="FFFF00"/>
                </a:solidFill>
                <a:effectLst>
                  <a:innerShdw blurRad="69850" dist="43180" dir="5400000">
                    <a:srgbClr val="000000">
                      <a:alpha val="65000"/>
                    </a:srgbClr>
                  </a:innerShdw>
                </a:effectLst>
              </a:rPr>
              <a:t/>
            </a:r>
            <a:br>
              <a:rPr lang="ar-DZ" sz="4800" dirty="0" smtClean="0">
                <a:ln w="1905">
                  <a:solidFill>
                    <a:schemeClr val="bg2">
                      <a:lumMod val="40000"/>
                      <a:lumOff val="60000"/>
                    </a:schemeClr>
                  </a:solidFill>
                </a:ln>
                <a:solidFill>
                  <a:srgbClr val="FFFF00"/>
                </a:solidFill>
                <a:effectLst>
                  <a:innerShdw blurRad="69850" dist="43180" dir="5400000">
                    <a:srgbClr val="000000">
                      <a:alpha val="65000"/>
                    </a:srgbClr>
                  </a:innerShdw>
                </a:effectLst>
              </a:rPr>
            </a:br>
            <a:r>
              <a:rPr lang="ar-DZ" sz="3600" dirty="0" smtClean="0">
                <a:ln w="1905">
                  <a:solidFill>
                    <a:schemeClr val="bg2">
                      <a:lumMod val="40000"/>
                      <a:lumOff val="60000"/>
                    </a:schemeClr>
                  </a:solidFill>
                </a:ln>
                <a:solidFill>
                  <a:srgbClr val="FFFF00"/>
                </a:solidFill>
                <a:effectLst>
                  <a:innerShdw blurRad="69850" dist="43180" dir="5400000">
                    <a:srgbClr val="000000">
                      <a:alpha val="65000"/>
                    </a:srgbClr>
                  </a:innerShdw>
                </a:effectLst>
              </a:rPr>
              <a:t>معهد علوم وتقنيات النشاطات البدنية والرياضية</a:t>
            </a:r>
            <a:endParaRPr lang="fr-FR" sz="4800" dirty="0">
              <a:ln w="1905">
                <a:solidFill>
                  <a:schemeClr val="bg2">
                    <a:lumMod val="40000"/>
                    <a:lumOff val="60000"/>
                  </a:schemeClr>
                </a:solidFill>
              </a:ln>
              <a:solidFill>
                <a:srgbClr val="FFFF00"/>
              </a:solidFill>
              <a:effectLst>
                <a:innerShdw blurRad="69850" dist="43180" dir="5400000">
                  <a:srgbClr val="000000">
                    <a:alpha val="65000"/>
                  </a:srgbClr>
                </a:innerShdw>
              </a:effectLst>
            </a:endParaRPr>
          </a:p>
        </p:txBody>
      </p:sp>
      <p:sp>
        <p:nvSpPr>
          <p:cNvPr id="5" name="عنوان فرعي 2"/>
          <p:cNvSpPr>
            <a:spLocks noGrp="1"/>
          </p:cNvSpPr>
          <p:nvPr>
            <p:ph type="subTitle" idx="1"/>
          </p:nvPr>
        </p:nvSpPr>
        <p:spPr>
          <a:xfrm>
            <a:off x="533400" y="2643182"/>
            <a:ext cx="7854696" cy="1752600"/>
          </a:xfrm>
        </p:spPr>
        <p:txBody>
          <a:bodyPr/>
          <a:lstStyle/>
          <a:p>
            <a:r>
              <a:rPr lang="ar-DZ" b="1" dirty="0" smtClean="0">
                <a:ln w="1905"/>
                <a:effectLst>
                  <a:innerShdw blurRad="69850" dist="43180" dir="5400000">
                    <a:srgbClr val="000000">
                      <a:alpha val="65000"/>
                    </a:srgbClr>
                  </a:innerShdw>
                </a:effectLst>
              </a:rPr>
              <a:t>المحاضرة </a:t>
            </a:r>
            <a:r>
              <a:rPr lang="ar-MA" b="1" dirty="0" err="1" smtClean="0">
                <a:ln w="1905"/>
                <a:effectLst>
                  <a:innerShdw blurRad="69850" dist="43180" dir="5400000">
                    <a:srgbClr val="000000">
                      <a:alpha val="65000"/>
                    </a:srgbClr>
                  </a:innerShdw>
                </a:effectLst>
              </a:rPr>
              <a:t>الثا</a:t>
            </a:r>
            <a:r>
              <a:rPr lang="ar-DZ" b="1" dirty="0" smtClean="0">
                <a:ln w="1905"/>
                <a:effectLst>
                  <a:innerShdw blurRad="69850" dist="43180" dir="5400000">
                    <a:srgbClr val="000000">
                      <a:alpha val="65000"/>
                    </a:srgbClr>
                  </a:innerShdw>
                </a:effectLst>
              </a:rPr>
              <a:t>لثة</a:t>
            </a:r>
            <a:r>
              <a:rPr lang="ar-DZ" b="1" dirty="0" smtClean="0">
                <a:ln w="1905"/>
                <a:effectLst>
                  <a:innerShdw blurRad="69850" dist="43180" dir="5400000">
                    <a:srgbClr val="000000">
                      <a:alpha val="65000"/>
                    </a:srgbClr>
                  </a:innerShdw>
                </a:effectLst>
              </a:rPr>
              <a:t>:</a:t>
            </a:r>
            <a:endParaRPr lang="ar-DZ" b="1" dirty="0" smtClean="0">
              <a:ln w="1905"/>
              <a:effectLst>
                <a:innerShdw blurRad="69850" dist="43180" dir="5400000">
                  <a:srgbClr val="000000">
                    <a:alpha val="65000"/>
                  </a:srgbClr>
                </a:innerShdw>
              </a:effectLst>
            </a:endParaRPr>
          </a:p>
          <a:p>
            <a:pPr algn="ctr"/>
            <a:r>
              <a:rPr lang="ar-MA" sz="4800" b="1" dirty="0" smtClean="0">
                <a:ln w="1905"/>
                <a:effectLst>
                  <a:innerShdw blurRad="69850" dist="43180" dir="5400000">
                    <a:srgbClr val="000000">
                      <a:alpha val="65000"/>
                    </a:srgbClr>
                  </a:innerShdw>
                </a:effectLst>
              </a:rPr>
              <a:t>التخطيط للتدريس</a:t>
            </a:r>
          </a:p>
          <a:p>
            <a:pPr algn="ctr"/>
            <a:endParaRPr lang="fr-FR" sz="4800" b="1" dirty="0">
              <a:ln w="1905"/>
              <a:effectLst>
                <a:innerShdw blurRad="69850" dist="43180" dir="5400000">
                  <a:srgbClr val="000000">
                    <a:alpha val="65000"/>
                  </a:srgbClr>
                </a:innerShdw>
              </a:effectLst>
            </a:endParaRPr>
          </a:p>
        </p:txBody>
      </p:sp>
      <p:pic>
        <p:nvPicPr>
          <p:cNvPr id="6" name="صورة 3" descr="uoeb.jpg"/>
          <p:cNvPicPr>
            <a:picLocks noChangeAspect="1"/>
          </p:cNvPicPr>
          <p:nvPr/>
        </p:nvPicPr>
        <p:blipFill>
          <a:blip r:embed="rId2"/>
          <a:stretch>
            <a:fillRect/>
          </a:stretch>
        </p:blipFill>
        <p:spPr>
          <a:xfrm>
            <a:off x="214282" y="214290"/>
            <a:ext cx="1249960" cy="1216404"/>
          </a:xfrm>
          <a:prstGeom prst="rect">
            <a:avLst/>
          </a:prstGeom>
        </p:spPr>
      </p:pic>
      <p:sp>
        <p:nvSpPr>
          <p:cNvPr id="7" name="عنوان فرعي 2"/>
          <p:cNvSpPr txBox="1">
            <a:spLocks/>
          </p:cNvSpPr>
          <p:nvPr/>
        </p:nvSpPr>
        <p:spPr>
          <a:xfrm>
            <a:off x="531654" y="4676796"/>
            <a:ext cx="7854696" cy="1252534"/>
          </a:xfrm>
          <a:prstGeom prst="rect">
            <a:avLst/>
          </a:prstGeom>
        </p:spPr>
        <p:txBody>
          <a:bodyPr vert="horz" lIns="0" rIns="18288">
            <a:normAutofit/>
            <a:scene3d>
              <a:camera prst="orthographicFront"/>
              <a:lightRig rig="glow" dir="tl">
                <a:rot lat="0" lon="0" rev="5400000"/>
              </a:lightRig>
            </a:scene3d>
            <a:sp3d contourW="12700">
              <a:bevelT w="25400" h="25400"/>
              <a:contourClr>
                <a:schemeClr val="accent6">
                  <a:shade val="73000"/>
                </a:schemeClr>
              </a:contourClr>
            </a:sp3d>
          </a:bodyPr>
          <a:lstStyle/>
          <a:p>
            <a:pPr marL="0" marR="45720" lvl="0" indent="0" algn="r" defTabSz="914400" rtl="1" eaLnBrk="1" fontAlgn="auto" latinLnBrk="0" hangingPunct="1">
              <a:lnSpc>
                <a:spcPct val="100000"/>
              </a:lnSpc>
              <a:spcBef>
                <a:spcPct val="20000"/>
              </a:spcBef>
              <a:spcAft>
                <a:spcPts val="0"/>
              </a:spcAft>
              <a:buClr>
                <a:schemeClr val="accent3"/>
              </a:buClr>
              <a:buSzPct val="95000"/>
              <a:buFont typeface="Wingdings 2"/>
              <a:buNone/>
              <a:tabLst/>
              <a:defRPr/>
            </a:pPr>
            <a:r>
              <a:rPr kumimoji="0" lang="ar-DZ" sz="2000" b="1" i="0" u="none" strike="noStrike" kern="1200" normalizeH="0" baseline="0" noProof="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uLnTx/>
                <a:uFillTx/>
                <a:latin typeface="+mn-lt"/>
                <a:ea typeface="+mn-ea"/>
                <a:cs typeface="+mn-cs"/>
              </a:rPr>
              <a:t>الأستاذ: </a:t>
            </a:r>
            <a:r>
              <a:rPr kumimoji="0" lang="ar-DZ" sz="2000" b="1" i="0" u="none" strike="noStrike" kern="1200" normalizeH="0" baseline="0" noProof="0"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uLnTx/>
                <a:uFillTx/>
                <a:latin typeface="+mn-lt"/>
                <a:ea typeface="+mn-ea"/>
                <a:cs typeface="+mn-cs"/>
              </a:rPr>
              <a:t>قرماط</a:t>
            </a:r>
            <a:r>
              <a:rPr kumimoji="0" lang="ar-DZ" sz="2000" b="1" i="0" u="none" strike="noStrike" kern="1200" normalizeH="0" baseline="0" noProof="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uLnTx/>
                <a:uFillTx/>
                <a:latin typeface="+mn-lt"/>
                <a:ea typeface="+mn-ea"/>
                <a:cs typeface="+mn-cs"/>
              </a:rPr>
              <a:t> نوري</a:t>
            </a:r>
          </a:p>
          <a:p>
            <a:pPr marL="0" marR="45720" lvl="0" indent="0" algn="r" defTabSz="914400" rtl="1" eaLnBrk="1" fontAlgn="auto" latinLnBrk="0" hangingPunct="1">
              <a:lnSpc>
                <a:spcPct val="100000"/>
              </a:lnSpc>
              <a:spcBef>
                <a:spcPct val="20000"/>
              </a:spcBef>
              <a:spcAft>
                <a:spcPts val="0"/>
              </a:spcAft>
              <a:buClr>
                <a:schemeClr val="accent3"/>
              </a:buClr>
              <a:buSzPct val="95000"/>
              <a:buFont typeface="Wingdings 2"/>
              <a:buNone/>
              <a:tabLst/>
              <a:defRPr/>
            </a:pPr>
            <a:r>
              <a:rPr kumimoji="0" lang="ar-DZ" sz="2000" b="1" i="0" u="none" strike="noStrike" kern="1200" normalizeH="0" baseline="0" noProof="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uLnTx/>
                <a:uFillTx/>
                <a:latin typeface="+mn-lt"/>
                <a:ea typeface="+mn-ea"/>
                <a:cs typeface="+mn-cs"/>
              </a:rPr>
              <a:t>مقياس:</a:t>
            </a:r>
            <a:r>
              <a:rPr kumimoji="0" lang="ar-DZ" sz="2000" b="1" i="0" u="none" strike="noStrike" kern="1200" normalizeH="0" noProof="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uLnTx/>
                <a:uFillTx/>
                <a:latin typeface="+mn-lt"/>
                <a:ea typeface="+mn-ea"/>
                <a:cs typeface="+mn-cs"/>
              </a:rPr>
              <a:t> </a:t>
            </a:r>
            <a:r>
              <a:rPr lang="ar-MA"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نظريه ومنهجيه النشاط البدني والرياضي التربوي</a:t>
            </a:r>
            <a:endParaRPr kumimoji="0" lang="ar-DZ" sz="2000" b="1" i="0" u="none" strike="noStrike" kern="1200" normalizeH="0" noProof="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uLnTx/>
              <a:uFillTx/>
              <a:latin typeface="+mn-lt"/>
              <a:ea typeface="+mn-ea"/>
              <a:cs typeface="+mn-cs"/>
            </a:endParaRPr>
          </a:p>
          <a:p>
            <a:pPr marL="0" marR="45720" lvl="0" indent="0" algn="r" defTabSz="914400" rtl="1" eaLnBrk="1" fontAlgn="auto" latinLnBrk="0" hangingPunct="1">
              <a:lnSpc>
                <a:spcPct val="100000"/>
              </a:lnSpc>
              <a:spcBef>
                <a:spcPct val="20000"/>
              </a:spcBef>
              <a:spcAft>
                <a:spcPts val="0"/>
              </a:spcAft>
              <a:buClr>
                <a:schemeClr val="accent3"/>
              </a:buClr>
              <a:buSzPct val="95000"/>
              <a:buFont typeface="Wingdings 2"/>
              <a:buNone/>
              <a:tabLst/>
              <a:defRPr/>
            </a:pPr>
            <a:r>
              <a:rPr kumimoji="0" lang="ar-DZ" sz="2000" b="1" i="0" u="none" strike="noStrike" kern="1200" normalizeH="0" noProof="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uLnTx/>
                <a:uFillTx/>
                <a:latin typeface="+mn-lt"/>
                <a:ea typeface="+mn-ea"/>
                <a:cs typeface="+mn-cs"/>
              </a:rPr>
              <a:t>المستوى: سنة ثانية / نشاط </a:t>
            </a:r>
            <a:r>
              <a:rPr kumimoji="0" lang="ar-MA" sz="2000" b="1" i="0" u="none" strike="noStrike" kern="1200" normalizeH="0" noProof="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uLnTx/>
                <a:uFillTx/>
                <a:latin typeface="+mn-lt"/>
                <a:ea typeface="+mn-ea"/>
                <a:cs typeface="+mn-cs"/>
              </a:rPr>
              <a:t>بدني </a:t>
            </a:r>
            <a:r>
              <a:rPr kumimoji="0" lang="ar-DZ" sz="2000" b="1" i="0" u="none" strike="noStrike" kern="1200" normalizeH="0" noProof="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uLnTx/>
                <a:uFillTx/>
                <a:latin typeface="+mn-lt"/>
                <a:ea typeface="+mn-ea"/>
                <a:cs typeface="+mn-cs"/>
              </a:rPr>
              <a:t>رياضي تربوي</a:t>
            </a:r>
            <a:endParaRPr kumimoji="0" lang="ar-DZ" sz="2000" b="1" i="0" u="none" strike="noStrike" kern="1200" normalizeH="0" baseline="0" noProof="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uLnTx/>
              <a:uFillTx/>
              <a:latin typeface="+mn-lt"/>
              <a:ea typeface="+mn-ea"/>
              <a:cs typeface="+mn-cs"/>
            </a:endParaRPr>
          </a:p>
        </p:txBody>
      </p:sp>
      <p:pic>
        <p:nvPicPr>
          <p:cNvPr id="8" name="Image 4"/>
          <p:cNvPicPr/>
          <p:nvPr/>
        </p:nvPicPr>
        <p:blipFill>
          <a:blip r:embed="rId3" cstate="print"/>
          <a:srcRect/>
          <a:stretch>
            <a:fillRect/>
          </a:stretch>
        </p:blipFill>
        <p:spPr bwMode="auto">
          <a:xfrm>
            <a:off x="7643834" y="214290"/>
            <a:ext cx="1285884" cy="1214446"/>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14290"/>
            <a:ext cx="8229600" cy="1143000"/>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rtl="1"/>
            <a:r>
              <a:rPr lang="ar-MA" b="1" dirty="0" smtClean="0">
                <a:ln w="11430"/>
                <a:solidFill>
                  <a:srgbClr val="FFC000"/>
                </a:solidFill>
                <a:effectLst>
                  <a:glow rad="101600">
                    <a:srgbClr val="00B0F0">
                      <a:alpha val="60000"/>
                    </a:srgbClr>
                  </a:glow>
                  <a:outerShdw blurRad="50800" dist="39000" dir="5460000" algn="tl">
                    <a:srgbClr val="000000">
                      <a:alpha val="38000"/>
                    </a:srgbClr>
                  </a:outerShdw>
                </a:effectLst>
              </a:rPr>
              <a:t>منهجية التخطيط في التربية البدنية والرياضية</a:t>
            </a:r>
            <a:endParaRPr lang="fr-FR" b="1" dirty="0">
              <a:ln w="11430"/>
              <a:solidFill>
                <a:srgbClr val="FFC000"/>
              </a:solidFill>
              <a:effectLst>
                <a:glow rad="101600">
                  <a:srgbClr val="00B0F0">
                    <a:alpha val="60000"/>
                  </a:srgbClr>
                </a:glow>
                <a:outerShdw blurRad="50800" dist="39000" dir="5460000" algn="tl">
                  <a:srgbClr val="000000">
                    <a:alpha val="38000"/>
                  </a:srgbClr>
                </a:outerShdw>
              </a:effectLst>
            </a:endParaRPr>
          </a:p>
        </p:txBody>
      </p:sp>
      <p:sp>
        <p:nvSpPr>
          <p:cNvPr id="5" name="Rectangle 4"/>
          <p:cNvSpPr/>
          <p:nvPr/>
        </p:nvSpPr>
        <p:spPr>
          <a:xfrm>
            <a:off x="357174" y="2357430"/>
            <a:ext cx="8429668" cy="4339650"/>
          </a:xfrm>
          <a:prstGeom prst="rect">
            <a:avLst/>
          </a:prstGeom>
        </p:spPr>
        <p:txBody>
          <a:bodyPr wrap="square">
            <a:spAutoFit/>
          </a:bodyPr>
          <a:lstStyle/>
          <a:p>
            <a:pPr algn="just" rtl="1">
              <a:lnSpc>
                <a:spcPct val="150000"/>
              </a:lnSpc>
            </a:pPr>
            <a:r>
              <a:rPr lang="ar-MA" sz="2400" b="1" dirty="0" smtClean="0">
                <a:latin typeface="Sakkal Majalla" pitchFamily="2" charset="-78"/>
                <a:cs typeface="Sakkal Majalla" pitchFamily="2" charset="-78"/>
              </a:rPr>
              <a:t>تقوم برمجة العمل السنوي على عدة أسس، نوجزها فيما يلي:</a:t>
            </a:r>
          </a:p>
          <a:p>
            <a:pPr algn="just" rtl="1">
              <a:lnSpc>
                <a:spcPct val="150000"/>
              </a:lnSpc>
              <a:buFont typeface="Courier New" pitchFamily="49" charset="0"/>
              <a:buChar char="o"/>
            </a:pPr>
            <a:r>
              <a:rPr lang="ar-MA" sz="3200" b="1" dirty="0" smtClean="0">
                <a:latin typeface="Sakkal Majalla" pitchFamily="2" charset="-78"/>
                <a:cs typeface="Sakkal Majalla" pitchFamily="2" charset="-78"/>
              </a:rPr>
              <a:t> المدة الزمنية التي تتراوح مدتها ما بين (26 إلى 28 أسبوع) في العام.</a:t>
            </a:r>
          </a:p>
          <a:p>
            <a:pPr algn="just" rtl="1">
              <a:lnSpc>
                <a:spcPct val="150000"/>
              </a:lnSpc>
              <a:buFont typeface="Courier New" pitchFamily="49" charset="0"/>
              <a:buChar char="o"/>
            </a:pPr>
            <a:r>
              <a:rPr lang="ar-MA" sz="3200" b="1" dirty="0" smtClean="0">
                <a:latin typeface="Sakkal Majalla" pitchFamily="2" charset="-78"/>
                <a:cs typeface="Sakkal Majalla" pitchFamily="2" charset="-78"/>
              </a:rPr>
              <a:t> الحجم الساعي الأسبوعي (ساعتين أسبوعيا).</a:t>
            </a:r>
          </a:p>
          <a:p>
            <a:pPr algn="just" rtl="1">
              <a:lnSpc>
                <a:spcPct val="150000"/>
              </a:lnSpc>
              <a:buFont typeface="Courier New" pitchFamily="49" charset="0"/>
              <a:buChar char="o"/>
            </a:pPr>
            <a:r>
              <a:rPr lang="ar-MA" sz="3200" b="1" dirty="0" smtClean="0">
                <a:latin typeface="Sakkal Majalla" pitchFamily="2" charset="-78"/>
                <a:cs typeface="Sakkal Majalla" pitchFamily="2" charset="-78"/>
              </a:rPr>
              <a:t>المنشآت الرياضية الممكن استعمالها داخل وخارج المؤسسة.</a:t>
            </a:r>
          </a:p>
          <a:p>
            <a:pPr algn="just" rtl="1">
              <a:lnSpc>
                <a:spcPct val="150000"/>
              </a:lnSpc>
              <a:buFont typeface="Courier New" pitchFamily="49" charset="0"/>
              <a:buChar char="o"/>
            </a:pPr>
            <a:r>
              <a:rPr lang="ar-MA" sz="3200" b="1" dirty="0" smtClean="0">
                <a:latin typeface="Sakkal Majalla" pitchFamily="2" charset="-78"/>
                <a:cs typeface="Sakkal Majalla" pitchFamily="2" charset="-78"/>
              </a:rPr>
              <a:t> الوسائل التعليمية ومدى توفرها لتحقيق الأهداف.</a:t>
            </a:r>
          </a:p>
          <a:p>
            <a:pPr algn="just" rtl="1">
              <a:lnSpc>
                <a:spcPct val="150000"/>
              </a:lnSpc>
              <a:buFont typeface="Courier New" pitchFamily="49" charset="0"/>
              <a:buChar char="o"/>
            </a:pPr>
            <a:r>
              <a:rPr lang="ar-MA" sz="3200" b="1" dirty="0" smtClean="0">
                <a:latin typeface="Sakkal Majalla" pitchFamily="2" charset="-78"/>
                <a:cs typeface="Sakkal Majalla" pitchFamily="2" charset="-78"/>
              </a:rPr>
              <a:t>الكفاءات المسطرة ومدى تطابقها مع الأنشطة الرياضية. </a:t>
            </a:r>
          </a:p>
        </p:txBody>
      </p:sp>
      <p:sp>
        <p:nvSpPr>
          <p:cNvPr id="6" name="Rectangle 5"/>
          <p:cNvSpPr/>
          <p:nvPr/>
        </p:nvSpPr>
        <p:spPr>
          <a:xfrm>
            <a:off x="1857356" y="1428736"/>
            <a:ext cx="4713149" cy="830997"/>
          </a:xfrm>
          <a:prstGeom prst="rect">
            <a:avLst/>
          </a:prstGeom>
          <a:solidFill>
            <a:srgbClr val="FFFF00"/>
          </a:solidFill>
        </p:spPr>
        <p:style>
          <a:lnRef idx="0">
            <a:schemeClr val="accent3"/>
          </a:lnRef>
          <a:fillRef idx="3">
            <a:schemeClr val="accent3"/>
          </a:fillRef>
          <a:effectRef idx="3">
            <a:schemeClr val="accent3"/>
          </a:effectRef>
          <a:fontRef idx="minor">
            <a:schemeClr val="lt1"/>
          </a:fontRef>
        </p:style>
        <p:txBody>
          <a:bodyPr wrap="none">
            <a:spAutoFit/>
          </a:bodyPr>
          <a:lstStyle/>
          <a:p>
            <a:pPr algn="just" rtl="1">
              <a:lnSpc>
                <a:spcPct val="150000"/>
              </a:lnSpc>
            </a:pPr>
            <a:r>
              <a:rPr lang="ar-MA"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البرمجة السنوية (التخطيط السنوي):</a:t>
            </a:r>
          </a:p>
        </p:txBody>
      </p:sp>
    </p:spTree>
  </p:cSld>
  <p:clrMapOvr>
    <a:masterClrMapping/>
  </p:clrMapOvr>
  <p:transition>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11.png"/>
          <p:cNvPicPr>
            <a:picLocks noChangeAspect="1"/>
          </p:cNvPicPr>
          <p:nvPr/>
        </p:nvPicPr>
        <p:blipFill>
          <a:blip r:embed="rId2"/>
          <a:stretch>
            <a:fillRect/>
          </a:stretch>
        </p:blipFill>
        <p:spPr>
          <a:xfrm>
            <a:off x="4009766" y="142876"/>
            <a:ext cx="4491324" cy="6572272"/>
          </a:xfrm>
          <a:prstGeom prst="rect">
            <a:avLst/>
          </a:prstGeom>
        </p:spPr>
      </p:pic>
      <p:sp>
        <p:nvSpPr>
          <p:cNvPr id="5" name="مربع نص 7"/>
          <p:cNvSpPr txBox="1">
            <a:spLocks noChangeArrowheads="1"/>
          </p:cNvSpPr>
          <p:nvPr/>
        </p:nvSpPr>
        <p:spPr bwMode="auto">
          <a:xfrm>
            <a:off x="568325" y="533400"/>
            <a:ext cx="2217725"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chemeClr val="tx1"/>
                </a:solidFill>
                <a:latin typeface="Arial" pitchFamily="34" charset="0"/>
                <a:cs typeface="Times New Roman" pitchFamily="18" charset="0"/>
              </a:defRPr>
            </a:lvl1pPr>
            <a:lvl2pPr marL="742950" indent="-285750">
              <a:defRPr sz="1400">
                <a:solidFill>
                  <a:schemeClr val="tx1"/>
                </a:solidFill>
                <a:latin typeface="Arial" pitchFamily="34" charset="0"/>
                <a:cs typeface="Times New Roman" pitchFamily="18" charset="0"/>
              </a:defRPr>
            </a:lvl2pPr>
            <a:lvl3pPr marL="1143000" indent="-228600">
              <a:defRPr sz="1400">
                <a:solidFill>
                  <a:schemeClr val="tx1"/>
                </a:solidFill>
                <a:latin typeface="Arial" pitchFamily="34" charset="0"/>
                <a:cs typeface="Times New Roman" pitchFamily="18" charset="0"/>
              </a:defRPr>
            </a:lvl3pPr>
            <a:lvl4pPr marL="1600200" indent="-228600">
              <a:defRPr sz="1400">
                <a:solidFill>
                  <a:schemeClr val="tx1"/>
                </a:solidFill>
                <a:latin typeface="Arial" pitchFamily="34" charset="0"/>
                <a:cs typeface="Times New Roman" pitchFamily="18" charset="0"/>
              </a:defRPr>
            </a:lvl4pPr>
            <a:lvl5pPr marL="2057400" indent="-228600">
              <a:defRPr sz="1400">
                <a:solidFill>
                  <a:schemeClr val="tx1"/>
                </a:solidFill>
                <a:latin typeface="Arial" pitchFamily="34" charset="0"/>
                <a:cs typeface="Times New Roman" pitchFamily="18" charset="0"/>
              </a:defRPr>
            </a:lvl5pPr>
            <a:lvl6pPr marL="2514600" indent="-228600" eaLnBrk="0" fontAlgn="base" hangingPunct="0">
              <a:spcBef>
                <a:spcPct val="0"/>
              </a:spcBef>
              <a:spcAft>
                <a:spcPct val="0"/>
              </a:spcAft>
              <a:buChar char="•"/>
              <a:defRPr sz="1400">
                <a:solidFill>
                  <a:schemeClr val="tx1"/>
                </a:solidFill>
                <a:latin typeface="Arial" pitchFamily="34" charset="0"/>
                <a:cs typeface="Times New Roman" pitchFamily="18" charset="0"/>
              </a:defRPr>
            </a:lvl6pPr>
            <a:lvl7pPr marL="2971800" indent="-228600" eaLnBrk="0" fontAlgn="base" hangingPunct="0">
              <a:spcBef>
                <a:spcPct val="0"/>
              </a:spcBef>
              <a:spcAft>
                <a:spcPct val="0"/>
              </a:spcAft>
              <a:buChar char="•"/>
              <a:defRPr sz="1400">
                <a:solidFill>
                  <a:schemeClr val="tx1"/>
                </a:solidFill>
                <a:latin typeface="Arial" pitchFamily="34" charset="0"/>
                <a:cs typeface="Times New Roman" pitchFamily="18" charset="0"/>
              </a:defRPr>
            </a:lvl7pPr>
            <a:lvl8pPr marL="3429000" indent="-228600" eaLnBrk="0" fontAlgn="base" hangingPunct="0">
              <a:spcBef>
                <a:spcPct val="0"/>
              </a:spcBef>
              <a:spcAft>
                <a:spcPct val="0"/>
              </a:spcAft>
              <a:buChar char="•"/>
              <a:defRPr sz="1400">
                <a:solidFill>
                  <a:schemeClr val="tx1"/>
                </a:solidFill>
                <a:latin typeface="Arial" pitchFamily="34" charset="0"/>
                <a:cs typeface="Times New Roman" pitchFamily="18" charset="0"/>
              </a:defRPr>
            </a:lvl8pPr>
            <a:lvl9pPr marL="3886200" indent="-228600" eaLnBrk="0" fontAlgn="base" hangingPunct="0">
              <a:spcBef>
                <a:spcPct val="0"/>
              </a:spcBef>
              <a:spcAft>
                <a:spcPct val="0"/>
              </a:spcAft>
              <a:buChar char="•"/>
              <a:defRPr sz="1400">
                <a:solidFill>
                  <a:schemeClr val="tx1"/>
                </a:solidFill>
                <a:latin typeface="Arial" pitchFamily="34" charset="0"/>
                <a:cs typeface="Times New Roman" pitchFamily="18" charset="0"/>
              </a:defRPr>
            </a:lvl9pPr>
          </a:lstStyle>
          <a:p>
            <a:pPr algn="ctr">
              <a:buFont typeface="Wingdings" pitchFamily="2" charset="2"/>
              <a:buNone/>
            </a:pPr>
            <a:r>
              <a:rPr lang="ar-MA" altLang="ar-SA"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نموذج عن توزيع سنوي</a:t>
            </a:r>
            <a:endParaRPr lang="ar-SA" altLang="ar-SA" sz="4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57174" y="2357430"/>
            <a:ext cx="8429668" cy="2985433"/>
          </a:xfrm>
          <a:prstGeom prst="rect">
            <a:avLst/>
          </a:prstGeom>
        </p:spPr>
        <p:txBody>
          <a:bodyPr wrap="square">
            <a:spAutoFit/>
          </a:bodyPr>
          <a:lstStyle/>
          <a:p>
            <a:pPr algn="just" rtl="1">
              <a:lnSpc>
                <a:spcPct val="150000"/>
              </a:lnSpc>
            </a:pPr>
            <a:r>
              <a:rPr lang="ar-SA" sz="3200" b="1" dirty="0" smtClean="0">
                <a:cs typeface="+mj-cs"/>
              </a:rPr>
              <a:t>و هو مخطط ترتيب الأهداف الإجرائية حسب الأولويات المعلن عليها.</a:t>
            </a:r>
            <a:endParaRPr lang="fr-FR" sz="3200" b="1" dirty="0" smtClean="0">
              <a:cs typeface="+mj-cs"/>
            </a:endParaRPr>
          </a:p>
          <a:p>
            <a:pPr algn="just" rtl="1">
              <a:lnSpc>
                <a:spcPct val="150000"/>
              </a:lnSpc>
            </a:pPr>
            <a:r>
              <a:rPr lang="ar-SA" sz="3200" b="1" dirty="0" smtClean="0">
                <a:cs typeface="+mj-cs"/>
              </a:rPr>
              <a:t>تشمل الوحدة تسعة (09 ) أهداف إجرائية تمثل (09) حصص تعليمية بساعة واحدة لكل منها ( 01 </a:t>
            </a:r>
            <a:r>
              <a:rPr lang="ar-SA" sz="3200" b="1" dirty="0" err="1" smtClean="0">
                <a:cs typeface="+mj-cs"/>
              </a:rPr>
              <a:t>سا</a:t>
            </a:r>
            <a:r>
              <a:rPr lang="ar-SA" sz="3200" b="1" dirty="0" smtClean="0">
                <a:cs typeface="+mj-cs"/>
              </a:rPr>
              <a:t> ).</a:t>
            </a:r>
            <a:endParaRPr lang="fr-FR" sz="3200" b="1" dirty="0" smtClean="0">
              <a:cs typeface="+mj-cs"/>
            </a:endParaRPr>
          </a:p>
          <a:p>
            <a:pPr algn="just" rtl="1">
              <a:lnSpc>
                <a:spcPct val="150000"/>
              </a:lnSpc>
            </a:pPr>
            <a:r>
              <a:rPr lang="ar-SA" sz="3200" b="1" dirty="0" smtClean="0">
                <a:cs typeface="+mj-cs"/>
              </a:rPr>
              <a:t> وتتوّج بتحقيق هدف تعلمي ( في نشاط فردي أو جماعي ).</a:t>
            </a:r>
            <a:endParaRPr lang="fr-FR" sz="3200" dirty="0">
              <a:cs typeface="+mj-cs"/>
            </a:endParaRPr>
          </a:p>
        </p:txBody>
      </p:sp>
      <p:sp>
        <p:nvSpPr>
          <p:cNvPr id="6" name="Rectangle 5"/>
          <p:cNvSpPr/>
          <p:nvPr/>
        </p:nvSpPr>
        <p:spPr>
          <a:xfrm>
            <a:off x="1857356" y="1428736"/>
            <a:ext cx="4599336" cy="769441"/>
          </a:xfrm>
          <a:prstGeom prst="rect">
            <a:avLst/>
          </a:prstGeom>
          <a:solidFill>
            <a:srgbClr val="FFFF00"/>
          </a:solidFill>
        </p:spPr>
        <p:style>
          <a:lnRef idx="0">
            <a:schemeClr val="accent3"/>
          </a:lnRef>
          <a:fillRef idx="3">
            <a:schemeClr val="accent3"/>
          </a:fillRef>
          <a:effectRef idx="3">
            <a:schemeClr val="accent3"/>
          </a:effectRef>
          <a:fontRef idx="minor">
            <a:schemeClr val="lt1"/>
          </a:fontRef>
        </p:style>
        <p:txBody>
          <a:bodyPr wrap="none">
            <a:spAutoFit/>
          </a:bodyPr>
          <a:lstStyle/>
          <a:p>
            <a:pPr algn="just" rtl="1">
              <a:lnSpc>
                <a:spcPct val="150000"/>
              </a:lnSpc>
            </a:pPr>
            <a:r>
              <a:rPr lang="ar-MA"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الوحدة </a:t>
            </a:r>
            <a:r>
              <a:rPr lang="ar-MA" sz="32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التعلمية</a:t>
            </a:r>
            <a:r>
              <a:rPr lang="ar-MA"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 (التخطيط الدوري):</a:t>
            </a:r>
          </a:p>
        </p:txBody>
      </p:sp>
    </p:spTree>
  </p:cSld>
  <p:clrMapOvr>
    <a:masterClrMapping/>
  </p:clrMapOvr>
  <p:transition>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2.png"/>
          <p:cNvPicPr>
            <a:picLocks noChangeAspect="1"/>
          </p:cNvPicPr>
          <p:nvPr/>
        </p:nvPicPr>
        <p:blipFill>
          <a:blip r:embed="rId2"/>
          <a:stretch>
            <a:fillRect/>
          </a:stretch>
        </p:blipFill>
        <p:spPr>
          <a:xfrm>
            <a:off x="4214810" y="142852"/>
            <a:ext cx="4705638" cy="6520213"/>
          </a:xfrm>
          <a:prstGeom prst="rect">
            <a:avLst/>
          </a:prstGeom>
        </p:spPr>
      </p:pic>
      <p:sp>
        <p:nvSpPr>
          <p:cNvPr id="5" name="مربع نص 7"/>
          <p:cNvSpPr txBox="1">
            <a:spLocks noChangeArrowheads="1"/>
          </p:cNvSpPr>
          <p:nvPr/>
        </p:nvSpPr>
        <p:spPr bwMode="auto">
          <a:xfrm>
            <a:off x="568325" y="533400"/>
            <a:ext cx="2289163"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chemeClr val="tx1"/>
                </a:solidFill>
                <a:latin typeface="Arial" pitchFamily="34" charset="0"/>
                <a:cs typeface="Times New Roman" pitchFamily="18" charset="0"/>
              </a:defRPr>
            </a:lvl1pPr>
            <a:lvl2pPr marL="742950" indent="-285750">
              <a:defRPr sz="1400">
                <a:solidFill>
                  <a:schemeClr val="tx1"/>
                </a:solidFill>
                <a:latin typeface="Arial" pitchFamily="34" charset="0"/>
                <a:cs typeface="Times New Roman" pitchFamily="18" charset="0"/>
              </a:defRPr>
            </a:lvl2pPr>
            <a:lvl3pPr marL="1143000" indent="-228600">
              <a:defRPr sz="1400">
                <a:solidFill>
                  <a:schemeClr val="tx1"/>
                </a:solidFill>
                <a:latin typeface="Arial" pitchFamily="34" charset="0"/>
                <a:cs typeface="Times New Roman" pitchFamily="18" charset="0"/>
              </a:defRPr>
            </a:lvl3pPr>
            <a:lvl4pPr marL="1600200" indent="-228600">
              <a:defRPr sz="1400">
                <a:solidFill>
                  <a:schemeClr val="tx1"/>
                </a:solidFill>
                <a:latin typeface="Arial" pitchFamily="34" charset="0"/>
                <a:cs typeface="Times New Roman" pitchFamily="18" charset="0"/>
              </a:defRPr>
            </a:lvl4pPr>
            <a:lvl5pPr marL="2057400" indent="-228600">
              <a:defRPr sz="1400">
                <a:solidFill>
                  <a:schemeClr val="tx1"/>
                </a:solidFill>
                <a:latin typeface="Arial" pitchFamily="34" charset="0"/>
                <a:cs typeface="Times New Roman" pitchFamily="18" charset="0"/>
              </a:defRPr>
            </a:lvl5pPr>
            <a:lvl6pPr marL="2514600" indent="-228600" eaLnBrk="0" fontAlgn="base" hangingPunct="0">
              <a:spcBef>
                <a:spcPct val="0"/>
              </a:spcBef>
              <a:spcAft>
                <a:spcPct val="0"/>
              </a:spcAft>
              <a:buChar char="•"/>
              <a:defRPr sz="1400">
                <a:solidFill>
                  <a:schemeClr val="tx1"/>
                </a:solidFill>
                <a:latin typeface="Arial" pitchFamily="34" charset="0"/>
                <a:cs typeface="Times New Roman" pitchFamily="18" charset="0"/>
              </a:defRPr>
            </a:lvl6pPr>
            <a:lvl7pPr marL="2971800" indent="-228600" eaLnBrk="0" fontAlgn="base" hangingPunct="0">
              <a:spcBef>
                <a:spcPct val="0"/>
              </a:spcBef>
              <a:spcAft>
                <a:spcPct val="0"/>
              </a:spcAft>
              <a:buChar char="•"/>
              <a:defRPr sz="1400">
                <a:solidFill>
                  <a:schemeClr val="tx1"/>
                </a:solidFill>
                <a:latin typeface="Arial" pitchFamily="34" charset="0"/>
                <a:cs typeface="Times New Roman" pitchFamily="18" charset="0"/>
              </a:defRPr>
            </a:lvl7pPr>
            <a:lvl8pPr marL="3429000" indent="-228600" eaLnBrk="0" fontAlgn="base" hangingPunct="0">
              <a:spcBef>
                <a:spcPct val="0"/>
              </a:spcBef>
              <a:spcAft>
                <a:spcPct val="0"/>
              </a:spcAft>
              <a:buChar char="•"/>
              <a:defRPr sz="1400">
                <a:solidFill>
                  <a:schemeClr val="tx1"/>
                </a:solidFill>
                <a:latin typeface="Arial" pitchFamily="34" charset="0"/>
                <a:cs typeface="Times New Roman" pitchFamily="18" charset="0"/>
              </a:defRPr>
            </a:lvl8pPr>
            <a:lvl9pPr marL="3886200" indent="-228600" eaLnBrk="0" fontAlgn="base" hangingPunct="0">
              <a:spcBef>
                <a:spcPct val="0"/>
              </a:spcBef>
              <a:spcAft>
                <a:spcPct val="0"/>
              </a:spcAft>
              <a:buChar char="•"/>
              <a:defRPr sz="1400">
                <a:solidFill>
                  <a:schemeClr val="tx1"/>
                </a:solidFill>
                <a:latin typeface="Arial" pitchFamily="34" charset="0"/>
                <a:cs typeface="Times New Roman" pitchFamily="18" charset="0"/>
              </a:defRPr>
            </a:lvl9pPr>
          </a:lstStyle>
          <a:p>
            <a:pPr algn="ctr">
              <a:buFont typeface="Wingdings" pitchFamily="2" charset="2"/>
              <a:buNone/>
            </a:pPr>
            <a:r>
              <a:rPr lang="ar-MA" altLang="ar-SA"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نموذج عن </a:t>
            </a:r>
            <a:r>
              <a:rPr lang="ar-MA"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وحدة </a:t>
            </a:r>
            <a:r>
              <a:rPr lang="ar-MA" sz="44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تعلمية</a:t>
            </a:r>
            <a:endParaRPr lang="ar-SA" altLang="ar-SA" sz="4400" b="1" dirty="0">
              <a:solidFill>
                <a:srgbClr val="FF0000"/>
              </a:solidFill>
              <a:cs typeface="PT Bold Heading" pitchFamily="2" charset="-7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57174" y="2357430"/>
            <a:ext cx="8429668" cy="3724096"/>
          </a:xfrm>
          <a:prstGeom prst="rect">
            <a:avLst/>
          </a:prstGeom>
        </p:spPr>
        <p:txBody>
          <a:bodyPr wrap="square">
            <a:spAutoFit/>
          </a:bodyPr>
          <a:lstStyle/>
          <a:p>
            <a:pPr algn="just" rtl="1">
              <a:lnSpc>
                <a:spcPct val="150000"/>
              </a:lnSpc>
            </a:pPr>
            <a:r>
              <a:rPr lang="ar-SA" sz="3200" b="1" dirty="0" smtClean="0">
                <a:cs typeface="+mj-cs"/>
              </a:rPr>
              <a:t>و هي بمثابة الحصة أين يتم تطبيق الهدف الإجرائي فيها. وتستدعي معايير التنفيذ المرتبطة بالسلوك المنتظر الذي يتم </a:t>
            </a:r>
            <a:r>
              <a:rPr lang="ar-DZ" sz="3200" b="1" dirty="0" smtClean="0">
                <a:cs typeface="+mj-cs"/>
              </a:rPr>
              <a:t>تفعيله في وضعيات تعلم مناسبة ( الحالات </a:t>
            </a:r>
            <a:r>
              <a:rPr lang="ar-DZ" sz="3200" b="1" dirty="0" err="1" smtClean="0">
                <a:cs typeface="+mj-cs"/>
              </a:rPr>
              <a:t>التعلمية</a:t>
            </a:r>
            <a:r>
              <a:rPr lang="ar-DZ" sz="3200" b="1" dirty="0" smtClean="0">
                <a:cs typeface="+mj-cs"/>
              </a:rPr>
              <a:t> ) للهدف </a:t>
            </a:r>
            <a:r>
              <a:rPr lang="ar-DZ" sz="3200" b="1" dirty="0" err="1" smtClean="0">
                <a:cs typeface="+mj-cs"/>
              </a:rPr>
              <a:t>ال</a:t>
            </a:r>
            <a:r>
              <a:rPr lang="ar-SA" sz="3200" b="1" dirty="0" smtClean="0">
                <a:cs typeface="+mj-cs"/>
              </a:rPr>
              <a:t>إجرائي</a:t>
            </a:r>
            <a:r>
              <a:rPr lang="ar-DZ" sz="3200" b="1" dirty="0" smtClean="0">
                <a:cs typeface="+mj-cs"/>
              </a:rPr>
              <a:t>، في إطار نشاط فردي أو جماعي، يستدعي مهارات حركية وتصرفات مكيفة مناسبة لهذه النشاطات كدعامة عمل.</a:t>
            </a:r>
            <a:endParaRPr lang="fr-FR" sz="3200" b="1" dirty="0">
              <a:cs typeface="+mj-cs"/>
            </a:endParaRPr>
          </a:p>
        </p:txBody>
      </p:sp>
      <p:sp>
        <p:nvSpPr>
          <p:cNvPr id="6" name="Rectangle 5"/>
          <p:cNvSpPr/>
          <p:nvPr/>
        </p:nvSpPr>
        <p:spPr>
          <a:xfrm>
            <a:off x="1857356" y="1428736"/>
            <a:ext cx="4700326" cy="769441"/>
          </a:xfrm>
          <a:prstGeom prst="rect">
            <a:avLst/>
          </a:prstGeom>
          <a:solidFill>
            <a:srgbClr val="FFFF00"/>
          </a:solidFill>
        </p:spPr>
        <p:style>
          <a:lnRef idx="0">
            <a:schemeClr val="accent3"/>
          </a:lnRef>
          <a:fillRef idx="3">
            <a:schemeClr val="accent3"/>
          </a:fillRef>
          <a:effectRef idx="3">
            <a:schemeClr val="accent3"/>
          </a:effectRef>
          <a:fontRef idx="minor">
            <a:schemeClr val="lt1"/>
          </a:fontRef>
        </p:style>
        <p:txBody>
          <a:bodyPr wrap="none">
            <a:spAutoFit/>
          </a:bodyPr>
          <a:lstStyle/>
          <a:p>
            <a:pPr algn="just" rtl="1">
              <a:lnSpc>
                <a:spcPct val="150000"/>
              </a:lnSpc>
            </a:pPr>
            <a:r>
              <a:rPr lang="ar-MA"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الوحدة التعليمية (الحصة التعليمية):</a:t>
            </a:r>
          </a:p>
        </p:txBody>
      </p:sp>
    </p:spTree>
  </p:cSld>
  <p:clrMapOvr>
    <a:masterClrMapping/>
  </p:clrMapOvr>
  <p:transition>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3.png"/>
          <p:cNvPicPr>
            <a:picLocks noChangeAspect="1"/>
          </p:cNvPicPr>
          <p:nvPr/>
        </p:nvPicPr>
        <p:blipFill>
          <a:blip r:embed="rId2"/>
          <a:stretch>
            <a:fillRect/>
          </a:stretch>
        </p:blipFill>
        <p:spPr>
          <a:xfrm>
            <a:off x="261443" y="1266106"/>
            <a:ext cx="8668275" cy="5306166"/>
          </a:xfrm>
          <a:prstGeom prst="rect">
            <a:avLst/>
          </a:prstGeom>
        </p:spPr>
      </p:pic>
      <p:sp>
        <p:nvSpPr>
          <p:cNvPr id="5" name="مربع نص 7"/>
          <p:cNvSpPr txBox="1">
            <a:spLocks noChangeArrowheads="1"/>
          </p:cNvSpPr>
          <p:nvPr/>
        </p:nvSpPr>
        <p:spPr bwMode="auto">
          <a:xfrm>
            <a:off x="1497019" y="533400"/>
            <a:ext cx="586106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chemeClr val="tx1"/>
                </a:solidFill>
                <a:latin typeface="Arial" pitchFamily="34" charset="0"/>
                <a:cs typeface="Times New Roman" pitchFamily="18" charset="0"/>
              </a:defRPr>
            </a:lvl1pPr>
            <a:lvl2pPr marL="742950" indent="-285750">
              <a:defRPr sz="1400">
                <a:solidFill>
                  <a:schemeClr val="tx1"/>
                </a:solidFill>
                <a:latin typeface="Arial" pitchFamily="34" charset="0"/>
                <a:cs typeface="Times New Roman" pitchFamily="18" charset="0"/>
              </a:defRPr>
            </a:lvl2pPr>
            <a:lvl3pPr marL="1143000" indent="-228600">
              <a:defRPr sz="1400">
                <a:solidFill>
                  <a:schemeClr val="tx1"/>
                </a:solidFill>
                <a:latin typeface="Arial" pitchFamily="34" charset="0"/>
                <a:cs typeface="Times New Roman" pitchFamily="18" charset="0"/>
              </a:defRPr>
            </a:lvl3pPr>
            <a:lvl4pPr marL="1600200" indent="-228600">
              <a:defRPr sz="1400">
                <a:solidFill>
                  <a:schemeClr val="tx1"/>
                </a:solidFill>
                <a:latin typeface="Arial" pitchFamily="34" charset="0"/>
                <a:cs typeface="Times New Roman" pitchFamily="18" charset="0"/>
              </a:defRPr>
            </a:lvl4pPr>
            <a:lvl5pPr marL="2057400" indent="-228600">
              <a:defRPr sz="1400">
                <a:solidFill>
                  <a:schemeClr val="tx1"/>
                </a:solidFill>
                <a:latin typeface="Arial" pitchFamily="34" charset="0"/>
                <a:cs typeface="Times New Roman" pitchFamily="18" charset="0"/>
              </a:defRPr>
            </a:lvl5pPr>
            <a:lvl6pPr marL="2514600" indent="-228600" eaLnBrk="0" fontAlgn="base" hangingPunct="0">
              <a:spcBef>
                <a:spcPct val="0"/>
              </a:spcBef>
              <a:spcAft>
                <a:spcPct val="0"/>
              </a:spcAft>
              <a:buChar char="•"/>
              <a:defRPr sz="1400">
                <a:solidFill>
                  <a:schemeClr val="tx1"/>
                </a:solidFill>
                <a:latin typeface="Arial" pitchFamily="34" charset="0"/>
                <a:cs typeface="Times New Roman" pitchFamily="18" charset="0"/>
              </a:defRPr>
            </a:lvl6pPr>
            <a:lvl7pPr marL="2971800" indent="-228600" eaLnBrk="0" fontAlgn="base" hangingPunct="0">
              <a:spcBef>
                <a:spcPct val="0"/>
              </a:spcBef>
              <a:spcAft>
                <a:spcPct val="0"/>
              </a:spcAft>
              <a:buChar char="•"/>
              <a:defRPr sz="1400">
                <a:solidFill>
                  <a:schemeClr val="tx1"/>
                </a:solidFill>
                <a:latin typeface="Arial" pitchFamily="34" charset="0"/>
                <a:cs typeface="Times New Roman" pitchFamily="18" charset="0"/>
              </a:defRPr>
            </a:lvl7pPr>
            <a:lvl8pPr marL="3429000" indent="-228600" eaLnBrk="0" fontAlgn="base" hangingPunct="0">
              <a:spcBef>
                <a:spcPct val="0"/>
              </a:spcBef>
              <a:spcAft>
                <a:spcPct val="0"/>
              </a:spcAft>
              <a:buChar char="•"/>
              <a:defRPr sz="1400">
                <a:solidFill>
                  <a:schemeClr val="tx1"/>
                </a:solidFill>
                <a:latin typeface="Arial" pitchFamily="34" charset="0"/>
                <a:cs typeface="Times New Roman" pitchFamily="18" charset="0"/>
              </a:defRPr>
            </a:lvl8pPr>
            <a:lvl9pPr marL="3886200" indent="-228600" eaLnBrk="0" fontAlgn="base" hangingPunct="0">
              <a:spcBef>
                <a:spcPct val="0"/>
              </a:spcBef>
              <a:spcAft>
                <a:spcPct val="0"/>
              </a:spcAft>
              <a:buChar char="•"/>
              <a:defRPr sz="1400">
                <a:solidFill>
                  <a:schemeClr val="tx1"/>
                </a:solidFill>
                <a:latin typeface="Arial" pitchFamily="34" charset="0"/>
                <a:cs typeface="Times New Roman" pitchFamily="18" charset="0"/>
              </a:defRPr>
            </a:lvl9pPr>
          </a:lstStyle>
          <a:p>
            <a:pPr algn="ctr">
              <a:buFont typeface="Wingdings" pitchFamily="2" charset="2"/>
              <a:buNone/>
            </a:pPr>
            <a:r>
              <a:rPr lang="ar-MA" altLang="ar-SA"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نموذج عن </a:t>
            </a:r>
            <a:r>
              <a:rPr lang="ar-MA"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وحدة </a:t>
            </a:r>
            <a:r>
              <a:rPr lang="ar-MA" sz="44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Sakkal Majalla" pitchFamily="2" charset="-78"/>
                <a:cs typeface="Sakkal Majalla" pitchFamily="2" charset="-78"/>
              </a:rPr>
              <a:t>تعلمية</a:t>
            </a:r>
            <a:endParaRPr lang="ar-SA" altLang="ar-SA" sz="4400" b="1" dirty="0">
              <a:solidFill>
                <a:srgbClr val="FF0000"/>
              </a:solidFill>
              <a:cs typeface="PT Bold Heading" pitchFamily="2"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4.png"/>
          <p:cNvPicPr>
            <a:picLocks noChangeAspect="1"/>
          </p:cNvPicPr>
          <p:nvPr/>
        </p:nvPicPr>
        <p:blipFill>
          <a:blip r:embed="rId2"/>
          <a:stretch>
            <a:fillRect/>
          </a:stretch>
        </p:blipFill>
        <p:spPr>
          <a:xfrm>
            <a:off x="214282" y="1052142"/>
            <a:ext cx="8715436" cy="537725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857496"/>
            <a:ext cx="8229600" cy="1143000"/>
          </a:xfrm>
        </p:spPr>
        <p:txBody>
          <a:bodyP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rtl="1"/>
            <a:r>
              <a:rPr lang="ar-MA" b="1" dirty="0" smtClean="0">
                <a:ln/>
                <a:solidFill>
                  <a:schemeClr val="accent3"/>
                </a:solidFill>
                <a:effectLst>
                  <a:glow rad="101600">
                    <a:srgbClr val="C00000">
                      <a:alpha val="60000"/>
                    </a:srgbClr>
                  </a:glow>
                </a:effectLst>
              </a:rPr>
              <a:t>مفهوم التخطيط للتدريس</a:t>
            </a:r>
            <a:endParaRPr lang="fr-FR" b="1" dirty="0">
              <a:ln/>
              <a:solidFill>
                <a:schemeClr val="accent3"/>
              </a:solidFill>
              <a:effectLst>
                <a:glow rad="101600">
                  <a:srgbClr val="C00000">
                    <a:alpha val="60000"/>
                  </a:srgbClr>
                </a:glow>
              </a:effectLst>
            </a:endParaRPr>
          </a:p>
        </p:txBody>
      </p:sp>
      <p:sp>
        <p:nvSpPr>
          <p:cNvPr id="3" name="Espace réservé du contenu 2"/>
          <p:cNvSpPr>
            <a:spLocks noGrp="1"/>
          </p:cNvSpPr>
          <p:nvPr>
            <p:ph idx="1"/>
          </p:nvPr>
        </p:nvSpPr>
        <p:spPr>
          <a:xfrm>
            <a:off x="2957530" y="142852"/>
            <a:ext cx="3114668" cy="2422214"/>
          </a:xfrm>
        </p:spPr>
        <p:style>
          <a:lnRef idx="1">
            <a:schemeClr val="accent3"/>
          </a:lnRef>
          <a:fillRef idx="3">
            <a:schemeClr val="accent3"/>
          </a:fillRef>
          <a:effectRef idx="2">
            <a:schemeClr val="accent3"/>
          </a:effectRef>
          <a:fontRef idx="minor">
            <a:schemeClr val="lt1"/>
          </a:fontRef>
        </p:style>
        <p:txBody>
          <a:bodyPr>
            <a:normAutofit/>
          </a:bodyPr>
          <a:lstStyle/>
          <a:p>
            <a:pPr algn="just" rtl="1"/>
            <a:r>
              <a:rPr lang="ar-MA" b="1" dirty="0" smtClean="0">
                <a:solidFill>
                  <a:schemeClr val="tx1">
                    <a:lumMod val="95000"/>
                    <a:lumOff val="5000"/>
                  </a:schemeClr>
                </a:solidFill>
              </a:rPr>
              <a:t>التخطيط بصفة عامة </a:t>
            </a:r>
            <a:r>
              <a:rPr lang="ar-MA" b="1" dirty="0" smtClean="0">
                <a:solidFill>
                  <a:srgbClr val="FF0000"/>
                </a:solidFill>
              </a:rPr>
              <a:t>أسلوب علمي</a:t>
            </a:r>
            <a:r>
              <a:rPr lang="ar-MA" b="1" dirty="0" smtClean="0">
                <a:solidFill>
                  <a:schemeClr val="tx1">
                    <a:lumMod val="95000"/>
                    <a:lumOff val="5000"/>
                  </a:schemeClr>
                </a:solidFill>
              </a:rPr>
              <a:t> تتخذ بمقتضاه التدابير العملية لتحقيق </a:t>
            </a:r>
            <a:r>
              <a:rPr lang="ar-MA" b="1" dirty="0" smtClean="0">
                <a:solidFill>
                  <a:srgbClr val="FF0000"/>
                </a:solidFill>
              </a:rPr>
              <a:t>أهداف مستقبلية</a:t>
            </a:r>
            <a:r>
              <a:rPr lang="ar-MA" b="1" dirty="0" smtClean="0">
                <a:solidFill>
                  <a:schemeClr val="tx1">
                    <a:lumMod val="95000"/>
                    <a:lumOff val="5000"/>
                  </a:schemeClr>
                </a:solidFill>
              </a:rPr>
              <a:t> معينة.</a:t>
            </a:r>
            <a:endParaRPr lang="fr-FR" b="1" dirty="0">
              <a:solidFill>
                <a:schemeClr val="tx1">
                  <a:lumMod val="95000"/>
                  <a:lumOff val="5000"/>
                </a:schemeClr>
              </a:solidFill>
            </a:endParaRPr>
          </a:p>
        </p:txBody>
      </p:sp>
      <p:sp>
        <p:nvSpPr>
          <p:cNvPr id="7" name="Espace réservé du contenu 2"/>
          <p:cNvSpPr txBox="1">
            <a:spLocks/>
          </p:cNvSpPr>
          <p:nvPr/>
        </p:nvSpPr>
        <p:spPr>
          <a:xfrm>
            <a:off x="214282" y="4286256"/>
            <a:ext cx="3114668" cy="2422214"/>
          </a:xfrm>
          <a:prstGeom prst="rect">
            <a:avLst/>
          </a:prstGeom>
        </p:spPr>
        <p:style>
          <a:lnRef idx="1">
            <a:schemeClr val="accent3"/>
          </a:lnRef>
          <a:fillRef idx="3">
            <a:schemeClr val="accent3"/>
          </a:fillRef>
          <a:effectRef idx="2">
            <a:schemeClr val="accent3"/>
          </a:effectRef>
          <a:fontRef idx="minor">
            <a:schemeClr val="lt1"/>
          </a:fontRef>
        </p:style>
        <p:txBody>
          <a:bodyPr vert="horz">
            <a:normAutofit/>
          </a:bodyPr>
          <a:lstStyle/>
          <a:p>
            <a:pPr marL="274320" lvl="0" indent="-274320" algn="just" rtl="1">
              <a:spcBef>
                <a:spcPct val="20000"/>
              </a:spcBef>
              <a:buClr>
                <a:schemeClr val="accent3"/>
              </a:buClr>
              <a:buSzPct val="95000"/>
              <a:buFont typeface="Wingdings 2"/>
              <a:buChar char=""/>
              <a:defRPr/>
            </a:pPr>
            <a:r>
              <a:rPr kumimoji="0" lang="ar-MA" sz="2600" b="1" i="0" u="none" strike="noStrike" kern="1200" cap="none" spc="0" normalizeH="0" baseline="0" noProof="0" dirty="0" smtClean="0">
                <a:ln>
                  <a:noFill/>
                </a:ln>
                <a:solidFill>
                  <a:schemeClr val="tx1">
                    <a:lumMod val="95000"/>
                    <a:lumOff val="5000"/>
                  </a:schemeClr>
                </a:solidFill>
                <a:effectLst/>
                <a:uLnTx/>
                <a:uFillTx/>
                <a:latin typeface="+mn-lt"/>
                <a:ea typeface="+mn-ea"/>
                <a:cs typeface="+mn-cs"/>
              </a:rPr>
              <a:t>يعد التخطيط من أهم العمليات في عملي</a:t>
            </a:r>
            <a:r>
              <a:rPr lang="ar-MA" sz="2600" b="1" dirty="0" smtClean="0">
                <a:solidFill>
                  <a:schemeClr val="tx1">
                    <a:lumMod val="95000"/>
                    <a:lumOff val="5000"/>
                  </a:schemeClr>
                </a:solidFill>
              </a:rPr>
              <a:t>ة التدريس، والذي يقوم </a:t>
            </a:r>
            <a:r>
              <a:rPr lang="ar-MA" sz="2600" b="1" dirty="0" err="1" smtClean="0">
                <a:solidFill>
                  <a:schemeClr val="tx1">
                    <a:lumMod val="95000"/>
                    <a:lumOff val="5000"/>
                  </a:schemeClr>
                </a:solidFill>
              </a:rPr>
              <a:t>به</a:t>
            </a:r>
            <a:r>
              <a:rPr lang="ar-MA" sz="2600" b="1" dirty="0" smtClean="0">
                <a:solidFill>
                  <a:schemeClr val="tx1">
                    <a:lumMod val="95000"/>
                    <a:lumOff val="5000"/>
                  </a:schemeClr>
                </a:solidFill>
              </a:rPr>
              <a:t> المعلم </a:t>
            </a:r>
            <a:r>
              <a:rPr lang="ar-MA" sz="2600" b="1" dirty="0" smtClean="0">
                <a:solidFill>
                  <a:srgbClr val="FF0000"/>
                </a:solidFill>
              </a:rPr>
              <a:t>قبل</a:t>
            </a:r>
            <a:r>
              <a:rPr lang="ar-MA" sz="2600" b="1" dirty="0" smtClean="0">
                <a:solidFill>
                  <a:schemeClr val="tx1">
                    <a:lumMod val="95000"/>
                    <a:lumOff val="5000"/>
                  </a:schemeClr>
                </a:solidFill>
              </a:rPr>
              <a:t> مواجهة تلاميذه في الفصل.</a:t>
            </a:r>
            <a:endParaRPr kumimoji="0" lang="fr-FR" sz="2600" b="1" i="0" u="none" strike="noStrike" kern="1200" cap="none" spc="0" normalizeH="0" baseline="0" noProof="0" dirty="0">
              <a:ln>
                <a:noFill/>
              </a:ln>
              <a:solidFill>
                <a:schemeClr val="tx1">
                  <a:lumMod val="95000"/>
                  <a:lumOff val="5000"/>
                </a:schemeClr>
              </a:solidFill>
              <a:effectLst/>
              <a:uLnTx/>
              <a:uFillTx/>
              <a:latin typeface="+mn-lt"/>
              <a:ea typeface="+mn-ea"/>
              <a:cs typeface="+mn-cs"/>
            </a:endParaRPr>
          </a:p>
        </p:txBody>
      </p:sp>
      <p:sp>
        <p:nvSpPr>
          <p:cNvPr id="8" name="Espace réservé du contenu 2"/>
          <p:cNvSpPr txBox="1">
            <a:spLocks/>
          </p:cNvSpPr>
          <p:nvPr/>
        </p:nvSpPr>
        <p:spPr>
          <a:xfrm>
            <a:off x="5815050" y="4286256"/>
            <a:ext cx="3114668" cy="2422214"/>
          </a:xfrm>
          <a:prstGeom prst="rect">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16200000" scaled="1"/>
            <a:tileRect/>
          </a:gradFill>
          <a:ln>
            <a:solidFill>
              <a:schemeClr val="bg1"/>
            </a:solidFill>
          </a:ln>
        </p:spPr>
        <p:style>
          <a:lnRef idx="1">
            <a:schemeClr val="accent3"/>
          </a:lnRef>
          <a:fillRef idx="3">
            <a:schemeClr val="accent3"/>
          </a:fillRef>
          <a:effectRef idx="2">
            <a:schemeClr val="accent3"/>
          </a:effectRef>
          <a:fontRef idx="minor">
            <a:schemeClr val="lt1"/>
          </a:fontRef>
        </p:style>
        <p:txBody>
          <a:bodyPr vert="horz">
            <a:normAutofit/>
          </a:bodyPr>
          <a:lstStyle/>
          <a:p>
            <a:pPr marL="274320" lvl="0" indent="-274320" algn="just" rtl="1">
              <a:spcBef>
                <a:spcPct val="20000"/>
              </a:spcBef>
              <a:buClr>
                <a:schemeClr val="accent3"/>
              </a:buClr>
              <a:buSzPct val="95000"/>
              <a:buFont typeface="Wingdings 2"/>
              <a:buChar char=""/>
              <a:defRPr/>
            </a:pPr>
            <a:r>
              <a:rPr kumimoji="0" lang="ar-MA" sz="2600" b="1" i="0" u="none" strike="noStrike" kern="1200" cap="none" spc="0" normalizeH="0" baseline="0" noProof="0" dirty="0" smtClean="0">
                <a:ln>
                  <a:noFill/>
                </a:ln>
                <a:solidFill>
                  <a:schemeClr val="tx1">
                    <a:lumMod val="95000"/>
                    <a:lumOff val="5000"/>
                  </a:schemeClr>
                </a:solidFill>
                <a:effectLst/>
                <a:uLnTx/>
                <a:uFillTx/>
                <a:latin typeface="+mn-lt"/>
                <a:ea typeface="+mn-ea"/>
                <a:cs typeface="+mn-cs"/>
              </a:rPr>
              <a:t>صياغة</a:t>
            </a:r>
            <a:r>
              <a:rPr lang="ar-MA" sz="2800" b="1" dirty="0" smtClean="0">
                <a:solidFill>
                  <a:schemeClr val="tx1">
                    <a:lumMod val="95000"/>
                    <a:lumOff val="5000"/>
                  </a:schemeClr>
                </a:solidFill>
              </a:rPr>
              <a:t> مخطط عمل لتنفيذ التدريس، سواء كان </a:t>
            </a:r>
            <a:r>
              <a:rPr lang="ar-MA" sz="2800" b="1" dirty="0" smtClean="0">
                <a:solidFill>
                  <a:srgbClr val="FF0000"/>
                </a:solidFill>
              </a:rPr>
              <a:t>طوال السنة أو لنصف السنة أو لشهر أو ليوم.</a:t>
            </a:r>
            <a:endParaRPr kumimoji="0" lang="fr-FR" sz="2600" b="1" i="0" u="none" strike="noStrike" kern="1200" cap="none" spc="0" normalizeH="0" baseline="0" noProof="0" dirty="0">
              <a:ln>
                <a:noFill/>
              </a:ln>
              <a:solidFill>
                <a:srgbClr val="FF0000"/>
              </a:solidFill>
              <a:effectLst/>
              <a:uLnTx/>
              <a:uFillTx/>
              <a:latin typeface="+mn-lt"/>
              <a:ea typeface="+mn-ea"/>
              <a:cs typeface="+mn-cs"/>
            </a:endParaRPr>
          </a:p>
        </p:txBody>
      </p:sp>
      <p:sp>
        <p:nvSpPr>
          <p:cNvPr id="11" name="Flèche droite à entaille 10"/>
          <p:cNvSpPr/>
          <p:nvPr/>
        </p:nvSpPr>
        <p:spPr>
          <a:xfrm>
            <a:off x="3714744" y="5286388"/>
            <a:ext cx="1857388" cy="214314"/>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p:nvSpPr>
        <p:spPr>
          <a:xfrm>
            <a:off x="3643306" y="4786322"/>
            <a:ext cx="2000264" cy="4286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400" dirty="0" smtClean="0">
                <a:solidFill>
                  <a:schemeClr val="tx2">
                    <a:lumMod val="75000"/>
                  </a:schemeClr>
                </a:solidFill>
              </a:rPr>
              <a:t>حيث يقوم </a:t>
            </a:r>
            <a:r>
              <a:rPr lang="ar-MA" sz="2400" dirty="0" err="1" smtClean="0">
                <a:solidFill>
                  <a:schemeClr val="tx2">
                    <a:lumMod val="75000"/>
                  </a:schemeClr>
                </a:solidFill>
              </a:rPr>
              <a:t>بـ</a:t>
            </a:r>
            <a:r>
              <a:rPr lang="ar-MA" sz="2400" dirty="0" smtClean="0">
                <a:solidFill>
                  <a:schemeClr val="tx2">
                    <a:lumMod val="75000"/>
                  </a:schemeClr>
                </a:solidFill>
              </a:rPr>
              <a:t>:</a:t>
            </a:r>
            <a:endParaRPr lang="fr-FR" sz="2400" dirty="0">
              <a:solidFill>
                <a:schemeClr val="tx2">
                  <a:lumMod val="75000"/>
                </a:schemeClr>
              </a:solidFill>
            </a:endParaRPr>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00066" y="4472897"/>
            <a:ext cx="8143900" cy="1384995"/>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just" rtl="1"/>
            <a:r>
              <a:rPr lang="ar-MA" sz="2800" b="1" u="sng" dirty="0" smtClean="0">
                <a:solidFill>
                  <a:srgbClr val="C00000"/>
                </a:solidFill>
              </a:rPr>
              <a:t>أ- مكتوبة:</a:t>
            </a:r>
            <a:r>
              <a:rPr lang="ar-MA" sz="2800" b="1" dirty="0" smtClean="0">
                <a:solidFill>
                  <a:schemeClr val="bg2">
                    <a:lumMod val="25000"/>
                  </a:schemeClr>
                </a:solidFill>
              </a:rPr>
              <a:t> </a:t>
            </a:r>
            <a:r>
              <a:rPr lang="ar-MA" sz="2800" b="1" dirty="0" smtClean="0">
                <a:solidFill>
                  <a:schemeClr val="tx1"/>
                </a:solidFill>
              </a:rPr>
              <a:t>على المعلم أن يعتمد على خطط مفصلة، حيث أنه لا يستطيع أن يتحكم في الأفكار التي تطرأ على ذهنه، وذلك لضمان عدم الشرود أثناء التدريس.</a:t>
            </a:r>
            <a:endParaRPr lang="fr-FR" sz="2800" b="1" dirty="0">
              <a:solidFill>
                <a:schemeClr val="tx1"/>
              </a:solidFill>
            </a:endParaRPr>
          </a:p>
        </p:txBody>
      </p:sp>
      <p:sp>
        <p:nvSpPr>
          <p:cNvPr id="8" name="Rectangle 7"/>
          <p:cNvSpPr/>
          <p:nvPr/>
        </p:nvSpPr>
        <p:spPr>
          <a:xfrm>
            <a:off x="500034" y="2472633"/>
            <a:ext cx="8143932" cy="1384995"/>
          </a:xfrm>
          <a:prstGeom prst="rect">
            <a:avLst/>
          </a:prstGeom>
          <a:ln>
            <a:solidFill>
              <a:schemeClr val="bg1"/>
            </a:solidFill>
          </a:ln>
        </p:spPr>
        <p:style>
          <a:lnRef idx="2">
            <a:schemeClr val="accent3"/>
          </a:lnRef>
          <a:fillRef idx="1">
            <a:schemeClr val="lt1"/>
          </a:fillRef>
          <a:effectRef idx="0">
            <a:schemeClr val="accent3"/>
          </a:effectRef>
          <a:fontRef idx="minor">
            <a:schemeClr val="dk1"/>
          </a:fontRef>
        </p:style>
        <p:txBody>
          <a:bodyPr wrap="square">
            <a:spAutoFit/>
          </a:bodyPr>
          <a:lstStyle/>
          <a:p>
            <a:pPr algn="just" rtl="1"/>
            <a:r>
              <a:rPr lang="ar-MA" sz="2800" dirty="0" smtClean="0">
                <a:solidFill>
                  <a:schemeClr val="accent1">
                    <a:lumMod val="50000"/>
                  </a:schemeClr>
                </a:solidFill>
              </a:rPr>
              <a:t>قد يقوم معلم ما بإعداد خطة غير قابلة للتنفيذ بالرغم من جودتها نظريا، وقد يقوم آخر بعكس ذلك، ومن أجل ضبط هذه الاحتمالات على المعلم أن يرسم خطته بخصائص أساسية بحيث تكون: </a:t>
            </a:r>
            <a:r>
              <a:rPr lang="ar-MA" sz="2800" b="1" dirty="0" smtClean="0">
                <a:solidFill>
                  <a:schemeClr val="tx1">
                    <a:lumMod val="95000"/>
                    <a:lumOff val="5000"/>
                  </a:schemeClr>
                </a:solidFill>
              </a:rPr>
              <a:t> </a:t>
            </a:r>
            <a:endParaRPr lang="fr-FR" sz="2800" dirty="0">
              <a:solidFill>
                <a:schemeClr val="accent1">
                  <a:lumMod val="50000"/>
                </a:schemeClr>
              </a:solidFill>
            </a:endParaRPr>
          </a:p>
        </p:txBody>
      </p:sp>
      <p:sp>
        <p:nvSpPr>
          <p:cNvPr id="9" name="Rectangle avec flèche vers le bas 8"/>
          <p:cNvSpPr/>
          <p:nvPr/>
        </p:nvSpPr>
        <p:spPr>
          <a:xfrm>
            <a:off x="1954552" y="928670"/>
            <a:ext cx="5072098" cy="1214446"/>
          </a:xfrm>
          <a:prstGeom prst="downArrowCallout">
            <a:avLst/>
          </a:prstGeom>
        </p:spPr>
        <p:style>
          <a:lnRef idx="0">
            <a:schemeClr val="accent3"/>
          </a:lnRef>
          <a:fillRef idx="3">
            <a:schemeClr val="accent3"/>
          </a:fillRef>
          <a:effectRef idx="3">
            <a:schemeClr val="accent3"/>
          </a:effectRef>
          <a:fontRef idx="minor">
            <a:schemeClr val="lt1"/>
          </a:fontRef>
        </p:style>
        <p:txBody>
          <a:bodyPr rtlCol="0" anchor="ctr"/>
          <a:lstStyle/>
          <a:p>
            <a:pPr algn="ctr" rtl="1"/>
            <a:r>
              <a:rPr lang="ar-MA"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خصائص التخطيط الفعال</a:t>
            </a:r>
            <a:endParaRPr lang="fr-FR"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0066" y="2972699"/>
            <a:ext cx="8143900" cy="1384995"/>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just" rtl="1"/>
            <a:r>
              <a:rPr lang="ar-MA" sz="2800" b="1" u="sng" dirty="0" smtClean="0">
                <a:solidFill>
                  <a:srgbClr val="C00000"/>
                </a:solidFill>
              </a:rPr>
              <a:t>ت- مرنة:</a:t>
            </a:r>
            <a:r>
              <a:rPr lang="ar-MA" sz="2800" b="1" dirty="0" smtClean="0">
                <a:solidFill>
                  <a:schemeClr val="bg2">
                    <a:lumMod val="25000"/>
                  </a:schemeClr>
                </a:solidFill>
              </a:rPr>
              <a:t> </a:t>
            </a:r>
            <a:r>
              <a:rPr lang="ar-MA" sz="2800" b="1" dirty="0" smtClean="0">
                <a:solidFill>
                  <a:schemeClr val="tx1"/>
                </a:solidFill>
              </a:rPr>
              <a:t>يجب أن تتسم خطة الدرس بالمرونة، وكذلك يجب أن تراعي الخطة الظروف التي قد تحدث أثناء التدريس وتحول دون إكمالها.</a:t>
            </a:r>
            <a:endParaRPr lang="fr-FR" sz="2800" b="1" dirty="0">
              <a:solidFill>
                <a:schemeClr val="tx1"/>
              </a:solidFill>
            </a:endParaRPr>
          </a:p>
        </p:txBody>
      </p:sp>
      <p:sp>
        <p:nvSpPr>
          <p:cNvPr id="5" name="Rectangle 4"/>
          <p:cNvSpPr/>
          <p:nvPr/>
        </p:nvSpPr>
        <p:spPr>
          <a:xfrm>
            <a:off x="500066" y="4684952"/>
            <a:ext cx="8143900" cy="1815882"/>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just" rtl="1"/>
            <a:r>
              <a:rPr lang="ar-MA" sz="2800" b="1" u="sng" dirty="0" smtClean="0">
                <a:solidFill>
                  <a:srgbClr val="C00000"/>
                </a:solidFill>
              </a:rPr>
              <a:t>ث- مستمرة:</a:t>
            </a:r>
            <a:r>
              <a:rPr lang="ar-MA" sz="2800" b="1" dirty="0" smtClean="0">
                <a:solidFill>
                  <a:schemeClr val="bg2">
                    <a:lumMod val="25000"/>
                  </a:schemeClr>
                </a:solidFill>
              </a:rPr>
              <a:t> </a:t>
            </a:r>
            <a:r>
              <a:rPr lang="ar-MA" sz="2800" b="1" dirty="0" smtClean="0">
                <a:solidFill>
                  <a:schemeClr val="tx1"/>
                </a:solidFill>
              </a:rPr>
              <a:t>عملية التخطيط يجب أن تكون مستمرة، حيث أن المعلم الخبير يجب أن يعتمد على التخطيط المفصل، مثله في ذلك مثل المعلم المبتدأ، لتحقيق المرونة ومواكبة التغيير، وبالتالي استمرارية عملية التخطيط. </a:t>
            </a:r>
            <a:endParaRPr lang="fr-FR" sz="2800" b="1" dirty="0">
              <a:solidFill>
                <a:schemeClr val="tx1"/>
              </a:solidFill>
            </a:endParaRPr>
          </a:p>
        </p:txBody>
      </p:sp>
      <p:sp>
        <p:nvSpPr>
          <p:cNvPr id="6" name="Rectangle 5"/>
          <p:cNvSpPr/>
          <p:nvPr/>
        </p:nvSpPr>
        <p:spPr>
          <a:xfrm>
            <a:off x="500066" y="827300"/>
            <a:ext cx="8143900" cy="1815882"/>
          </a:xfrm>
          <a:prstGeom prst="rect">
            <a:avLst/>
          </a:prstGeom>
          <a:ln/>
        </p:spPr>
        <p:style>
          <a:lnRef idx="2">
            <a:schemeClr val="accent2"/>
          </a:lnRef>
          <a:fillRef idx="1">
            <a:schemeClr val="lt1"/>
          </a:fillRef>
          <a:effectRef idx="0">
            <a:schemeClr val="accent2"/>
          </a:effectRef>
          <a:fontRef idx="minor">
            <a:schemeClr val="dk1"/>
          </a:fontRef>
        </p:style>
        <p:txBody>
          <a:bodyPr wrap="square">
            <a:spAutoFit/>
          </a:bodyPr>
          <a:lstStyle/>
          <a:p>
            <a:pPr algn="just" rtl="1"/>
            <a:r>
              <a:rPr lang="ar-MA" sz="2800" b="1" u="sng" dirty="0" smtClean="0">
                <a:solidFill>
                  <a:srgbClr val="C00000"/>
                </a:solidFill>
              </a:rPr>
              <a:t>ب- موقوتة:</a:t>
            </a:r>
            <a:r>
              <a:rPr lang="ar-MA" sz="2800" b="1" dirty="0" smtClean="0">
                <a:solidFill>
                  <a:schemeClr val="bg2">
                    <a:lumMod val="25000"/>
                  </a:schemeClr>
                </a:solidFill>
              </a:rPr>
              <a:t> </a:t>
            </a:r>
            <a:r>
              <a:rPr lang="ar-MA" sz="2800" b="1" dirty="0" smtClean="0">
                <a:solidFill>
                  <a:schemeClr val="tx1"/>
                </a:solidFill>
              </a:rPr>
              <a:t>يجب أن يراعي المعلم في خطة الدرس عنصر الزمن، فيجب أن يعطي أنشطة أو مواد كافية لتغطية كل زمن الحصة، كذلك أن يكتب في خطة الدرس الزمن المناسب لكل نشاط، وذلك لتحقيق الضبط والفعالية في التدريس. </a:t>
            </a:r>
            <a:endParaRPr lang="fr-FR" sz="2800" b="1"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1414"/>
            <a:ext cx="8229600" cy="1143000"/>
          </a:xfrm>
        </p:spPr>
        <p:txBody>
          <a:bodyPr/>
          <a:lstStyle/>
          <a:p>
            <a:pPr algn="ctr" rtl="1"/>
            <a:r>
              <a:rPr lang="ar-MA"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glow rad="101600">
                    <a:srgbClr val="FFC000">
                      <a:alpha val="60000"/>
                    </a:srgbClr>
                  </a:glow>
                </a:effectLst>
              </a:rPr>
              <a:t>أهمية التخطيط:</a:t>
            </a:r>
            <a:endParaRPr lang="fr-FR"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glow rad="101600">
                  <a:srgbClr val="FFC000">
                    <a:alpha val="60000"/>
                  </a:srgbClr>
                </a:glow>
              </a:effectLst>
            </a:endParaRPr>
          </a:p>
        </p:txBody>
      </p:sp>
      <p:sp>
        <p:nvSpPr>
          <p:cNvPr id="3" name="Espace réservé du contenu 2"/>
          <p:cNvSpPr>
            <a:spLocks noGrp="1"/>
          </p:cNvSpPr>
          <p:nvPr>
            <p:ph idx="1"/>
          </p:nvPr>
        </p:nvSpPr>
        <p:spPr>
          <a:xfrm>
            <a:off x="457200" y="1142984"/>
            <a:ext cx="8229600" cy="500066"/>
          </a:xfrm>
        </p:spPr>
        <p:txBody>
          <a:bodyPr>
            <a:normAutofit/>
          </a:bodyPr>
          <a:lstStyle/>
          <a:p>
            <a:pPr algn="ctr" rtl="1"/>
            <a:r>
              <a:rPr lang="ar-MA" b="1" dirty="0" smtClean="0">
                <a:ln w="10541" cmpd="sng">
                  <a:solidFill>
                    <a:sysClr val="windowText" lastClr="000000"/>
                  </a:solidFill>
                  <a:prstDash val="solid"/>
                </a:ln>
                <a:solidFill>
                  <a:schemeClr val="tx1">
                    <a:lumMod val="95000"/>
                    <a:lumOff val="5000"/>
                  </a:schemeClr>
                </a:solidFill>
                <a:latin typeface="Sakkal Majalla" pitchFamily="2" charset="-78"/>
                <a:cs typeface="Sakkal Majalla" pitchFamily="2" charset="-78"/>
              </a:rPr>
              <a:t>يمكن أن تلخص أهمية التخطيط للتدريس في النقاط التالية:</a:t>
            </a:r>
            <a:endParaRPr lang="fr-FR" b="1" dirty="0">
              <a:ln w="10541" cmpd="sng">
                <a:solidFill>
                  <a:sysClr val="windowText" lastClr="000000"/>
                </a:solidFill>
                <a:prstDash val="solid"/>
              </a:ln>
              <a:solidFill>
                <a:schemeClr val="tx1">
                  <a:lumMod val="95000"/>
                  <a:lumOff val="5000"/>
                </a:schemeClr>
              </a:solidFill>
              <a:latin typeface="Sakkal Majalla" pitchFamily="2" charset="-78"/>
              <a:cs typeface="Sakkal Majalla" pitchFamily="2" charset="-78"/>
            </a:endParaRPr>
          </a:p>
        </p:txBody>
      </p:sp>
      <p:sp>
        <p:nvSpPr>
          <p:cNvPr id="5" name="Espace réservé du contenu 2"/>
          <p:cNvSpPr txBox="1">
            <a:spLocks/>
          </p:cNvSpPr>
          <p:nvPr/>
        </p:nvSpPr>
        <p:spPr>
          <a:xfrm>
            <a:off x="214282" y="1928802"/>
            <a:ext cx="8624918" cy="4786346"/>
          </a:xfrm>
          <a:prstGeom prst="rect">
            <a:avLst/>
          </a:prstGeom>
        </p:spPr>
        <p:txBody>
          <a:bodyPr vert="horz">
            <a:noAutofit/>
          </a:bodyPr>
          <a:lstStyle/>
          <a:p>
            <a:pPr marL="274320" lvl="0" indent="-274320" algn="just" rtl="1">
              <a:lnSpc>
                <a:spcPct val="150000"/>
              </a:lnSpc>
              <a:spcBef>
                <a:spcPct val="20000"/>
              </a:spcBef>
              <a:buClr>
                <a:schemeClr val="accent3"/>
              </a:buClr>
              <a:buSzPct val="95000"/>
              <a:buFont typeface="Wingdings 2"/>
              <a:buChar char=""/>
              <a:defRPr/>
            </a:pPr>
            <a:r>
              <a:rPr kumimoji="0" lang="ar-MA" sz="2800" b="1" i="0" u="none" strike="noStrike" kern="1200" cap="none" spc="0" normalizeH="0" baseline="0" noProof="0" dirty="0" smtClean="0">
                <a:ln w="10541" cmpd="sng">
                  <a:solidFill>
                    <a:schemeClr val="bg2">
                      <a:lumMod val="50000"/>
                    </a:schemeClr>
                  </a:solidFill>
                  <a:prstDash val="solid"/>
                </a:ln>
                <a:solidFill>
                  <a:schemeClr val="bg2">
                    <a:lumMod val="50000"/>
                  </a:schemeClr>
                </a:solidFill>
                <a:effectLst/>
                <a:uLnTx/>
                <a:uFillTx/>
                <a:latin typeface="Sakkal Majalla" pitchFamily="2" charset="-78"/>
                <a:ea typeface="+mn-ea"/>
                <a:cs typeface="Sakkal Majalla" pitchFamily="2" charset="-78"/>
              </a:rPr>
              <a:t>يشعر المعلم كما يشعر غيره من العاملين في المهن الأخرى أن عملي</a:t>
            </a:r>
            <a:r>
              <a:rPr lang="ar-MA" sz="2800" b="1" dirty="0" smtClean="0">
                <a:ln w="10541" cmpd="sng">
                  <a:solidFill>
                    <a:schemeClr val="bg2">
                      <a:lumMod val="50000"/>
                    </a:schemeClr>
                  </a:solidFill>
                  <a:prstDash val="solid"/>
                </a:ln>
                <a:solidFill>
                  <a:schemeClr val="bg2">
                    <a:lumMod val="50000"/>
                  </a:schemeClr>
                </a:solidFill>
                <a:latin typeface="Sakkal Majalla" pitchFamily="2" charset="-78"/>
                <a:cs typeface="Sakkal Majalla" pitchFamily="2" charset="-78"/>
              </a:rPr>
              <a:t>ة</a:t>
            </a:r>
            <a:r>
              <a:rPr kumimoji="0" lang="ar-MA" sz="2800" b="1" i="0" u="none" strike="noStrike" kern="1200" cap="none" spc="0" normalizeH="0" baseline="0" noProof="0" dirty="0" smtClean="0">
                <a:ln w="10541" cmpd="sng">
                  <a:solidFill>
                    <a:schemeClr val="bg2">
                      <a:lumMod val="50000"/>
                    </a:schemeClr>
                  </a:solidFill>
                  <a:prstDash val="solid"/>
                </a:ln>
                <a:solidFill>
                  <a:schemeClr val="bg2">
                    <a:lumMod val="50000"/>
                  </a:schemeClr>
                </a:solidFill>
                <a:effectLst/>
                <a:uLnTx/>
                <a:uFillTx/>
                <a:latin typeface="Sakkal Majalla" pitchFamily="2" charset="-78"/>
                <a:ea typeface="+mn-ea"/>
                <a:cs typeface="Sakkal Majalla" pitchFamily="2" charset="-78"/>
              </a:rPr>
              <a:t> التدريس لها </a:t>
            </a:r>
            <a:r>
              <a:rPr kumimoji="0" lang="ar-MA" sz="2800" b="1" i="0" u="none" strike="noStrike" kern="1200" cap="none" spc="0" normalizeH="0" baseline="0" noProof="0" dirty="0" err="1" smtClean="0">
                <a:ln w="10541" cmpd="sng">
                  <a:solidFill>
                    <a:schemeClr val="bg2">
                      <a:lumMod val="50000"/>
                    </a:schemeClr>
                  </a:solidFill>
                  <a:prstDash val="solid"/>
                </a:ln>
                <a:solidFill>
                  <a:schemeClr val="bg2">
                    <a:lumMod val="50000"/>
                  </a:schemeClr>
                </a:solidFill>
                <a:effectLst/>
                <a:uLnTx/>
                <a:uFillTx/>
                <a:latin typeface="Sakkal Majalla" pitchFamily="2" charset="-78"/>
                <a:ea typeface="+mn-ea"/>
                <a:cs typeface="Sakkal Majalla" pitchFamily="2" charset="-78"/>
              </a:rPr>
              <a:t>متخصصوها</a:t>
            </a:r>
            <a:r>
              <a:rPr kumimoji="0" lang="ar-MA" sz="2800" b="1" i="0" u="none" strike="noStrike" kern="1200" cap="none" spc="0" normalizeH="0" baseline="0" noProof="0" dirty="0" smtClean="0">
                <a:ln w="10541" cmpd="sng">
                  <a:solidFill>
                    <a:schemeClr val="bg2">
                      <a:lumMod val="50000"/>
                    </a:schemeClr>
                  </a:solidFill>
                  <a:prstDash val="solid"/>
                </a:ln>
                <a:solidFill>
                  <a:schemeClr val="bg2">
                    <a:lumMod val="50000"/>
                  </a:schemeClr>
                </a:solidFill>
                <a:effectLst/>
                <a:uLnTx/>
                <a:uFillTx/>
                <a:latin typeface="Sakkal Majalla" pitchFamily="2" charset="-78"/>
                <a:ea typeface="+mn-ea"/>
                <a:cs typeface="Sakkal Majalla" pitchFamily="2" charset="-78"/>
              </a:rPr>
              <a:t>.</a:t>
            </a:r>
          </a:p>
          <a:p>
            <a:pPr marL="274320" lvl="0" indent="-274320" algn="just" rtl="1">
              <a:lnSpc>
                <a:spcPct val="150000"/>
              </a:lnSpc>
              <a:spcBef>
                <a:spcPct val="20000"/>
              </a:spcBef>
              <a:buClr>
                <a:schemeClr val="accent3"/>
              </a:buClr>
              <a:buSzPct val="95000"/>
              <a:buFont typeface="Wingdings 2"/>
              <a:buChar char=""/>
              <a:defRPr/>
            </a:pPr>
            <a:r>
              <a:rPr lang="ar-MA" sz="2800" b="1" dirty="0" smtClean="0">
                <a:ln w="10541" cmpd="sng">
                  <a:solidFill>
                    <a:schemeClr val="bg2">
                      <a:lumMod val="50000"/>
                    </a:schemeClr>
                  </a:solidFill>
                  <a:prstDash val="solid"/>
                </a:ln>
                <a:solidFill>
                  <a:schemeClr val="bg2">
                    <a:lumMod val="50000"/>
                  </a:schemeClr>
                </a:solidFill>
                <a:latin typeface="Sakkal Majalla" pitchFamily="2" charset="-78"/>
                <a:cs typeface="Sakkal Majalla" pitchFamily="2" charset="-78"/>
              </a:rPr>
              <a:t>يستبعد سمات الارتجالية والعشوائية التي تحيط بمهام المعلم.</a:t>
            </a:r>
          </a:p>
          <a:p>
            <a:pPr marL="274320" lvl="0" indent="-274320" algn="just" rtl="1">
              <a:lnSpc>
                <a:spcPct val="150000"/>
              </a:lnSpc>
              <a:spcBef>
                <a:spcPct val="20000"/>
              </a:spcBef>
              <a:buClr>
                <a:schemeClr val="accent3"/>
              </a:buClr>
              <a:buSzPct val="95000"/>
              <a:buFont typeface="Wingdings 2"/>
              <a:buChar char=""/>
              <a:defRPr/>
            </a:pPr>
            <a:r>
              <a:rPr lang="ar-MA" sz="2800" b="1" dirty="0" smtClean="0">
                <a:ln w="10541" cmpd="sng">
                  <a:solidFill>
                    <a:schemeClr val="bg2">
                      <a:lumMod val="50000"/>
                    </a:schemeClr>
                  </a:solidFill>
                  <a:prstDash val="solid"/>
                </a:ln>
                <a:solidFill>
                  <a:schemeClr val="bg2">
                    <a:lumMod val="50000"/>
                  </a:schemeClr>
                </a:solidFill>
                <a:latin typeface="Sakkal Majalla" pitchFamily="2" charset="-78"/>
                <a:cs typeface="Sakkal Majalla" pitchFamily="2" charset="-78"/>
              </a:rPr>
              <a:t>يجنب المعلم الكثير من المواقف المحرجة.</a:t>
            </a:r>
          </a:p>
          <a:p>
            <a:pPr marL="274320" lvl="0" indent="-274320" algn="just" rtl="1">
              <a:lnSpc>
                <a:spcPct val="150000"/>
              </a:lnSpc>
              <a:spcBef>
                <a:spcPct val="20000"/>
              </a:spcBef>
              <a:buClr>
                <a:schemeClr val="accent3"/>
              </a:buClr>
              <a:buSzPct val="95000"/>
              <a:buFont typeface="Wingdings 2"/>
              <a:buChar char=""/>
              <a:defRPr/>
            </a:pPr>
            <a:r>
              <a:rPr lang="ar-MA" sz="2800" b="1" dirty="0" smtClean="0">
                <a:ln w="10541" cmpd="sng">
                  <a:solidFill>
                    <a:schemeClr val="bg2">
                      <a:lumMod val="50000"/>
                    </a:schemeClr>
                  </a:solidFill>
                  <a:prstDash val="solid"/>
                </a:ln>
                <a:solidFill>
                  <a:schemeClr val="bg2">
                    <a:lumMod val="50000"/>
                  </a:schemeClr>
                </a:solidFill>
                <a:latin typeface="Sakkal Majalla" pitchFamily="2" charset="-78"/>
                <a:cs typeface="Sakkal Majalla" pitchFamily="2" charset="-78"/>
              </a:rPr>
              <a:t>يؤدي إلى نمو خبرات المعلم المهنية والعملية بصفة دائمة ومستمرة (دورية).</a:t>
            </a:r>
          </a:p>
          <a:p>
            <a:pPr marL="274320" lvl="0" indent="-274320" algn="just" rtl="1">
              <a:lnSpc>
                <a:spcPct val="150000"/>
              </a:lnSpc>
              <a:spcBef>
                <a:spcPct val="20000"/>
              </a:spcBef>
              <a:buClr>
                <a:schemeClr val="accent3"/>
              </a:buClr>
              <a:buSzPct val="95000"/>
              <a:buFont typeface="Wingdings 2"/>
              <a:buChar char=""/>
              <a:defRPr/>
            </a:pPr>
            <a:r>
              <a:rPr lang="ar-MA" sz="2800" b="1" dirty="0" smtClean="0">
                <a:ln w="10541" cmpd="sng">
                  <a:solidFill>
                    <a:schemeClr val="bg2">
                      <a:lumMod val="50000"/>
                    </a:schemeClr>
                  </a:solidFill>
                  <a:prstDash val="solid"/>
                </a:ln>
                <a:solidFill>
                  <a:schemeClr val="bg2">
                    <a:lumMod val="50000"/>
                  </a:schemeClr>
                </a:solidFill>
                <a:latin typeface="Sakkal Majalla" pitchFamily="2" charset="-78"/>
                <a:cs typeface="Sakkal Majalla" pitchFamily="2" charset="-78"/>
              </a:rPr>
              <a:t>يؤدي إلى وضوح الرؤية أمام المعلم، إذ يساعد على تحديد دقيق لخبرات التلاميذ السابقة وأهداف التعليم الحالية.</a:t>
            </a:r>
          </a:p>
          <a:p>
            <a:pPr marL="274320" lvl="0" indent="-274320" algn="just" rtl="1">
              <a:lnSpc>
                <a:spcPct val="150000"/>
              </a:lnSpc>
              <a:spcBef>
                <a:spcPct val="20000"/>
              </a:spcBef>
              <a:buClr>
                <a:schemeClr val="accent3"/>
              </a:buClr>
              <a:buSzPct val="95000"/>
              <a:buFont typeface="Wingdings 2"/>
              <a:buChar char=""/>
              <a:defRPr/>
            </a:pPr>
            <a:endParaRPr lang="ar-MA" sz="2800" b="1" dirty="0" smtClean="0">
              <a:ln w="10541" cmpd="sng">
                <a:solidFill>
                  <a:schemeClr val="bg2">
                    <a:lumMod val="50000"/>
                  </a:schemeClr>
                </a:solidFill>
                <a:prstDash val="solid"/>
              </a:ln>
              <a:solidFill>
                <a:schemeClr val="bg2">
                  <a:lumMod val="50000"/>
                </a:schemeClr>
              </a:solidFill>
              <a:latin typeface="Sakkal Majalla" pitchFamily="2" charset="-78"/>
              <a:cs typeface="Sakkal Majalla" pitchFamily="2" charset="-78"/>
            </a:endParaRPr>
          </a:p>
          <a:p>
            <a:pPr marL="274320" marR="0" lvl="0" indent="-274320" algn="just" defTabSz="914400" rtl="1" eaLnBrk="1" fontAlgn="auto" latinLnBrk="0" hangingPunct="1">
              <a:lnSpc>
                <a:spcPct val="150000"/>
              </a:lnSpc>
              <a:spcBef>
                <a:spcPct val="20000"/>
              </a:spcBef>
              <a:spcAft>
                <a:spcPts val="0"/>
              </a:spcAft>
              <a:buClr>
                <a:schemeClr val="accent3"/>
              </a:buClr>
              <a:buSzPct val="95000"/>
              <a:buFont typeface="Wingdings 2"/>
              <a:buChar char=""/>
              <a:tabLst/>
              <a:defRPr/>
            </a:pPr>
            <a:endParaRPr kumimoji="0" lang="fr-FR" sz="2800" b="1" i="0" u="none" strike="noStrike" kern="1200" cap="none" spc="0" normalizeH="0" baseline="0" noProof="0" dirty="0">
              <a:ln w="10541" cmpd="sng">
                <a:solidFill>
                  <a:schemeClr val="bg2">
                    <a:lumMod val="50000"/>
                  </a:schemeClr>
                </a:solidFill>
                <a:prstDash val="solid"/>
              </a:ln>
              <a:solidFill>
                <a:schemeClr val="bg2">
                  <a:lumMod val="50000"/>
                </a:schemeClr>
              </a:solidFill>
              <a:effectLst/>
              <a:uLnTx/>
              <a:uFillTx/>
              <a:latin typeface="Sakkal Majalla" pitchFamily="2" charset="-78"/>
              <a:ea typeface="+mn-ea"/>
              <a:cs typeface="Sakkal Majalla" pitchFamily="2" charset="-78"/>
            </a:endParaRPr>
          </a:p>
        </p:txBody>
      </p:sp>
      <p:sp>
        <p:nvSpPr>
          <p:cNvPr id="10" name="Rectangle avec flèche vers la gauche 9"/>
          <p:cNvSpPr/>
          <p:nvPr/>
        </p:nvSpPr>
        <p:spPr>
          <a:xfrm rot="16200000">
            <a:off x="4307026" y="-53602"/>
            <a:ext cx="428628" cy="3679057"/>
          </a:xfrm>
          <a:prstGeom prst="lef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Sakkal Majalla" pitchFamily="2" charset="-78"/>
              <a:cs typeface="Sakkal Majalla" pitchFamily="2" charset="-78"/>
            </a:endParaRPr>
          </a:p>
        </p:txBody>
      </p:sp>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txBox="1">
            <a:spLocks/>
          </p:cNvSpPr>
          <p:nvPr/>
        </p:nvSpPr>
        <p:spPr>
          <a:xfrm>
            <a:off x="214282" y="1285860"/>
            <a:ext cx="8624918" cy="4929222"/>
          </a:xfrm>
          <a:prstGeom prst="rect">
            <a:avLst/>
          </a:prstGeom>
        </p:spPr>
        <p:txBody>
          <a:bodyPr vert="horz">
            <a:normAutofit fontScale="92500"/>
          </a:bodyPr>
          <a:lstStyle/>
          <a:p>
            <a:pPr marL="274320" lvl="0" indent="-274320" algn="just" rtl="1">
              <a:lnSpc>
                <a:spcPct val="150000"/>
              </a:lnSpc>
              <a:spcBef>
                <a:spcPct val="20000"/>
              </a:spcBef>
              <a:buClr>
                <a:schemeClr val="accent3"/>
              </a:buClr>
              <a:buSzPct val="95000"/>
              <a:buFont typeface="Wingdings 2"/>
              <a:buChar char=""/>
              <a:defRPr/>
            </a:pPr>
            <a:r>
              <a:rPr kumimoji="0" lang="ar-MA" sz="2800" b="1" i="0" u="none" strike="noStrike" kern="1200" cap="none" spc="0" normalizeH="0" baseline="0" noProof="0" dirty="0" smtClean="0">
                <a:ln w="10541" cmpd="sng">
                  <a:solidFill>
                    <a:schemeClr val="bg2">
                      <a:lumMod val="50000"/>
                    </a:schemeClr>
                  </a:solidFill>
                  <a:prstDash val="solid"/>
                </a:ln>
                <a:solidFill>
                  <a:schemeClr val="bg2">
                    <a:lumMod val="50000"/>
                  </a:schemeClr>
                </a:solidFill>
                <a:effectLst/>
                <a:uLnTx/>
                <a:uFillTx/>
                <a:latin typeface="Sakkal Majalla" pitchFamily="2" charset="-78"/>
                <a:ea typeface="+mn-ea"/>
                <a:cs typeface="Sakkal Majalla" pitchFamily="2" charset="-78"/>
              </a:rPr>
              <a:t>يساعد المعلم على اكتشاف عيوب المنهج المدرسي (المتعلقة بالأهداف، المحتوى، طرق التدريس، </a:t>
            </a:r>
            <a:r>
              <a:rPr lang="ar-MA" sz="2800" b="1" dirty="0" smtClean="0">
                <a:ln w="10541" cmpd="sng">
                  <a:solidFill>
                    <a:schemeClr val="bg2">
                      <a:lumMod val="50000"/>
                    </a:schemeClr>
                  </a:solidFill>
                  <a:prstDash val="solid"/>
                </a:ln>
                <a:solidFill>
                  <a:schemeClr val="bg2">
                    <a:lumMod val="50000"/>
                  </a:schemeClr>
                </a:solidFill>
                <a:latin typeface="Sakkal Majalla" pitchFamily="2" charset="-78"/>
                <a:cs typeface="Sakkal Majalla" pitchFamily="2" charset="-78"/>
              </a:rPr>
              <a:t>أساليب التقويم)</a:t>
            </a:r>
            <a:r>
              <a:rPr kumimoji="0" lang="ar-MA" sz="2800" b="1" i="0" u="none" strike="noStrike" kern="1200" cap="none" spc="0" normalizeH="0" baseline="0" noProof="0" dirty="0" smtClean="0">
                <a:ln w="10541" cmpd="sng">
                  <a:solidFill>
                    <a:schemeClr val="bg2">
                      <a:lumMod val="50000"/>
                    </a:schemeClr>
                  </a:solidFill>
                  <a:prstDash val="solid"/>
                </a:ln>
                <a:solidFill>
                  <a:schemeClr val="bg2">
                    <a:lumMod val="50000"/>
                  </a:schemeClr>
                </a:solidFill>
                <a:effectLst/>
                <a:uLnTx/>
                <a:uFillTx/>
                <a:latin typeface="Sakkal Majalla" pitchFamily="2" charset="-78"/>
                <a:ea typeface="+mn-ea"/>
                <a:cs typeface="Sakkal Majalla" pitchFamily="2" charset="-78"/>
              </a:rPr>
              <a:t>.</a:t>
            </a:r>
          </a:p>
          <a:p>
            <a:pPr marL="274320" lvl="0" indent="-274320" algn="just" rtl="1">
              <a:lnSpc>
                <a:spcPct val="150000"/>
              </a:lnSpc>
              <a:spcBef>
                <a:spcPct val="20000"/>
              </a:spcBef>
              <a:buClr>
                <a:schemeClr val="accent3"/>
              </a:buClr>
              <a:buSzPct val="95000"/>
              <a:buFont typeface="Wingdings 2"/>
              <a:buChar char=""/>
              <a:defRPr/>
            </a:pPr>
            <a:r>
              <a:rPr lang="ar-MA" sz="2800" b="1" dirty="0" smtClean="0">
                <a:ln w="10541" cmpd="sng">
                  <a:solidFill>
                    <a:schemeClr val="bg2">
                      <a:lumMod val="50000"/>
                    </a:schemeClr>
                  </a:solidFill>
                  <a:prstDash val="solid"/>
                </a:ln>
                <a:solidFill>
                  <a:schemeClr val="bg2">
                    <a:lumMod val="50000"/>
                  </a:schemeClr>
                </a:solidFill>
                <a:latin typeface="Sakkal Majalla" pitchFamily="2" charset="-78"/>
                <a:cs typeface="Sakkal Majalla" pitchFamily="2" charset="-78"/>
              </a:rPr>
              <a:t>يتيح للمعلم فرصة الاستزادة من المادة والتثبت منها.</a:t>
            </a:r>
          </a:p>
          <a:p>
            <a:pPr marL="274320" lvl="0" indent="-274320" algn="just" rtl="1">
              <a:lnSpc>
                <a:spcPct val="150000"/>
              </a:lnSpc>
              <a:spcBef>
                <a:spcPct val="20000"/>
              </a:spcBef>
              <a:buClr>
                <a:schemeClr val="accent3"/>
              </a:buClr>
              <a:buSzPct val="95000"/>
              <a:buFont typeface="Wingdings 2"/>
              <a:buChar char=""/>
              <a:defRPr/>
            </a:pPr>
            <a:r>
              <a:rPr lang="ar-MA" sz="2800" b="1" dirty="0" smtClean="0">
                <a:ln w="10541" cmpd="sng">
                  <a:solidFill>
                    <a:schemeClr val="bg2">
                      <a:lumMod val="50000"/>
                    </a:schemeClr>
                  </a:solidFill>
                  <a:prstDash val="solid"/>
                </a:ln>
                <a:solidFill>
                  <a:schemeClr val="bg2">
                    <a:lumMod val="50000"/>
                  </a:schemeClr>
                </a:solidFill>
                <a:latin typeface="Sakkal Majalla" pitchFamily="2" charset="-78"/>
                <a:cs typeface="Sakkal Majalla" pitchFamily="2" charset="-78"/>
              </a:rPr>
              <a:t>التخطيط والتحضير يساعدان المعلم على تنظيم أفكاره وترتيب مادته، وإجادة تنظيمها بأسلوب ملائم.</a:t>
            </a:r>
          </a:p>
          <a:p>
            <a:pPr marL="274320" lvl="0" indent="-274320" algn="just" rtl="1">
              <a:lnSpc>
                <a:spcPct val="150000"/>
              </a:lnSpc>
              <a:spcBef>
                <a:spcPct val="20000"/>
              </a:spcBef>
              <a:buClr>
                <a:schemeClr val="accent3"/>
              </a:buClr>
              <a:buSzPct val="95000"/>
              <a:buFont typeface="Wingdings 2"/>
              <a:buChar char=""/>
              <a:defRPr/>
            </a:pPr>
            <a:r>
              <a:rPr lang="ar-MA" sz="2800" b="1" dirty="0" smtClean="0">
                <a:ln w="10541" cmpd="sng">
                  <a:solidFill>
                    <a:schemeClr val="bg2">
                      <a:lumMod val="50000"/>
                    </a:schemeClr>
                  </a:solidFill>
                  <a:prstDash val="solid"/>
                </a:ln>
                <a:solidFill>
                  <a:schemeClr val="bg2">
                    <a:lumMod val="50000"/>
                  </a:schemeClr>
                </a:solidFill>
                <a:latin typeface="Sakkal Majalla" pitchFamily="2" charset="-78"/>
                <a:cs typeface="Sakkal Majalla" pitchFamily="2" charset="-78"/>
              </a:rPr>
              <a:t>يكشف التخطيط والتحضير للمعلم عما يحتاج إليه من وسائل تعليمية.</a:t>
            </a:r>
          </a:p>
          <a:p>
            <a:pPr marL="274320" lvl="0" indent="-274320" algn="just" rtl="1">
              <a:lnSpc>
                <a:spcPct val="150000"/>
              </a:lnSpc>
              <a:spcBef>
                <a:spcPct val="20000"/>
              </a:spcBef>
              <a:buClr>
                <a:schemeClr val="accent3"/>
              </a:buClr>
              <a:buSzPct val="95000"/>
              <a:buFont typeface="Wingdings 2"/>
              <a:buChar char=""/>
              <a:defRPr/>
            </a:pPr>
            <a:r>
              <a:rPr lang="ar-MA" sz="2800" b="1" dirty="0" smtClean="0">
                <a:ln w="10541" cmpd="sng">
                  <a:solidFill>
                    <a:schemeClr val="bg2">
                      <a:lumMod val="50000"/>
                    </a:schemeClr>
                  </a:solidFill>
                  <a:prstDash val="solid"/>
                </a:ln>
                <a:solidFill>
                  <a:schemeClr val="bg2">
                    <a:lumMod val="50000"/>
                  </a:schemeClr>
                </a:solidFill>
                <a:latin typeface="Sakkal Majalla" pitchFamily="2" charset="-78"/>
                <a:cs typeface="Sakkal Majalla" pitchFamily="2" charset="-78"/>
              </a:rPr>
              <a:t>يعد التخطيط أو التحضير وسيلة يستعين </a:t>
            </a:r>
            <a:r>
              <a:rPr lang="ar-MA" sz="2800" b="1" dirty="0" err="1" smtClean="0">
                <a:ln w="10541" cmpd="sng">
                  <a:solidFill>
                    <a:schemeClr val="bg2">
                      <a:lumMod val="50000"/>
                    </a:schemeClr>
                  </a:solidFill>
                  <a:prstDash val="solid"/>
                </a:ln>
                <a:solidFill>
                  <a:schemeClr val="bg2">
                    <a:lumMod val="50000"/>
                  </a:schemeClr>
                </a:solidFill>
                <a:latin typeface="Sakkal Majalla" pitchFamily="2" charset="-78"/>
                <a:cs typeface="Sakkal Majalla" pitchFamily="2" charset="-78"/>
              </a:rPr>
              <a:t>بها</a:t>
            </a:r>
            <a:r>
              <a:rPr lang="ar-MA" sz="2800" b="1" dirty="0" smtClean="0">
                <a:ln w="10541" cmpd="sng">
                  <a:solidFill>
                    <a:schemeClr val="bg2">
                      <a:lumMod val="50000"/>
                    </a:schemeClr>
                  </a:solidFill>
                  <a:prstDash val="solid"/>
                </a:ln>
                <a:solidFill>
                  <a:schemeClr val="bg2">
                    <a:lumMod val="50000"/>
                  </a:schemeClr>
                </a:solidFill>
                <a:latin typeface="Sakkal Majalla" pitchFamily="2" charset="-78"/>
                <a:cs typeface="Sakkal Majalla" pitchFamily="2" charset="-78"/>
              </a:rPr>
              <a:t> مشرف المادة في متابعة الدرس وتقويمه.</a:t>
            </a:r>
          </a:p>
          <a:p>
            <a:pPr marL="274320" lvl="0" indent="-274320" algn="just" rtl="1">
              <a:lnSpc>
                <a:spcPct val="150000"/>
              </a:lnSpc>
              <a:spcBef>
                <a:spcPct val="20000"/>
              </a:spcBef>
              <a:buClr>
                <a:schemeClr val="accent3"/>
              </a:buClr>
              <a:buSzPct val="95000"/>
              <a:buFont typeface="Wingdings 2"/>
              <a:buChar char=""/>
              <a:defRPr/>
            </a:pPr>
            <a:endParaRPr lang="ar-MA" sz="2800" b="1" dirty="0" smtClean="0">
              <a:ln w="10541" cmpd="sng">
                <a:solidFill>
                  <a:schemeClr val="bg2">
                    <a:lumMod val="50000"/>
                  </a:schemeClr>
                </a:solidFill>
                <a:prstDash val="solid"/>
              </a:ln>
              <a:solidFill>
                <a:schemeClr val="bg2">
                  <a:lumMod val="50000"/>
                </a:schemeClr>
              </a:solidFill>
              <a:latin typeface="Sakkal Majalla" pitchFamily="2" charset="-78"/>
              <a:cs typeface="Sakkal Majalla" pitchFamily="2" charset="-78"/>
            </a:endParaRPr>
          </a:p>
          <a:p>
            <a:pPr marL="274320" marR="0" lvl="0" indent="-274320" algn="just" defTabSz="914400" rtl="1" eaLnBrk="1" fontAlgn="auto" latinLnBrk="0" hangingPunct="1">
              <a:lnSpc>
                <a:spcPct val="150000"/>
              </a:lnSpc>
              <a:spcBef>
                <a:spcPct val="20000"/>
              </a:spcBef>
              <a:spcAft>
                <a:spcPts val="0"/>
              </a:spcAft>
              <a:buClr>
                <a:schemeClr val="accent3"/>
              </a:buClr>
              <a:buSzPct val="95000"/>
              <a:buFont typeface="Wingdings 2"/>
              <a:buChar char=""/>
              <a:tabLst/>
              <a:defRPr/>
            </a:pPr>
            <a:endParaRPr kumimoji="0" lang="fr-FR" sz="2800" b="1" i="0" u="none" strike="noStrike" kern="1200" cap="none" spc="0" normalizeH="0" baseline="0" noProof="0" dirty="0">
              <a:ln w="10541" cmpd="sng">
                <a:solidFill>
                  <a:schemeClr val="bg2">
                    <a:lumMod val="50000"/>
                  </a:schemeClr>
                </a:solidFill>
                <a:prstDash val="solid"/>
              </a:ln>
              <a:solidFill>
                <a:schemeClr val="bg2">
                  <a:lumMod val="50000"/>
                </a:schemeClr>
              </a:solidFill>
              <a:effectLst/>
              <a:uLnTx/>
              <a:uFillTx/>
              <a:latin typeface="Sakkal Majalla" pitchFamily="2" charset="-78"/>
              <a:ea typeface="+mn-ea"/>
              <a:cs typeface="Sakkal Majalla" pitchFamily="2"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85794"/>
            <a:ext cx="8229600" cy="632666"/>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rtl="1"/>
            <a:r>
              <a:rPr lang="ar-MA" sz="3600" b="1" dirty="0" smtClean="0">
                <a:ln w="11430"/>
                <a:solidFill>
                  <a:srgbClr val="C00000"/>
                </a:solidFill>
                <a:effectLst>
                  <a:glow rad="228600">
                    <a:schemeClr val="accent6">
                      <a:satMod val="175000"/>
                      <a:alpha val="40000"/>
                    </a:schemeClr>
                  </a:glow>
                  <a:outerShdw blurRad="50800" dist="39000" dir="5460000" algn="tl">
                    <a:srgbClr val="000000">
                      <a:alpha val="38000"/>
                    </a:srgbClr>
                  </a:outerShdw>
                </a:effectLst>
              </a:rPr>
              <a:t>الافتراضات التي استدعت الحاجة إلى تخطيط الدرس:</a:t>
            </a:r>
            <a:endParaRPr lang="fr-FR" sz="3600" b="1" dirty="0">
              <a:ln w="11430"/>
              <a:solidFill>
                <a:srgbClr val="C00000"/>
              </a:solidFill>
              <a:effectLst>
                <a:glow rad="228600">
                  <a:schemeClr val="accent6">
                    <a:satMod val="175000"/>
                    <a:alpha val="40000"/>
                  </a:schemeClr>
                </a:glow>
                <a:outerShdw blurRad="50800" dist="39000" dir="5460000" algn="tl">
                  <a:srgbClr val="000000">
                    <a:alpha val="38000"/>
                  </a:srgbClr>
                </a:outerShdw>
              </a:effectLst>
            </a:endParaRPr>
          </a:p>
        </p:txBody>
      </p:sp>
      <p:sp>
        <p:nvSpPr>
          <p:cNvPr id="3" name="Espace réservé du contenu 2"/>
          <p:cNvSpPr>
            <a:spLocks noGrp="1"/>
          </p:cNvSpPr>
          <p:nvPr>
            <p:ph idx="1"/>
          </p:nvPr>
        </p:nvSpPr>
        <p:spPr>
          <a:xfrm>
            <a:off x="457200" y="2221232"/>
            <a:ext cx="8229600" cy="4136726"/>
          </a:xfrm>
        </p:spPr>
        <p:txBody>
          <a:bodyPr>
            <a:noAutofit/>
          </a:bodyPr>
          <a:lstStyle/>
          <a:p>
            <a:pPr algn="just" rtl="1">
              <a:buFont typeface="Courier New" pitchFamily="49" charset="0"/>
              <a:buChar char="o"/>
            </a:pPr>
            <a:r>
              <a:rPr lang="ar-MA"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يحتاج المعلمون المبتدئون إلى إعداد خطط درس مكتوبة ومفصلة.</a:t>
            </a:r>
          </a:p>
          <a:p>
            <a:pPr algn="just" rtl="1">
              <a:buFont typeface="Courier New" pitchFamily="49" charset="0"/>
              <a:buChar char="o"/>
            </a:pPr>
            <a:r>
              <a:rPr lang="ar-MA"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تحتاج بعض مجالات المعرفة والموضوعات إلى خطط أكثر تفصيلا من غيرها من الدروس أو المجالات الأخرى.</a:t>
            </a:r>
          </a:p>
          <a:p>
            <a:pPr algn="just" rtl="1">
              <a:buFont typeface="Courier New" pitchFamily="49" charset="0"/>
              <a:buChar char="o"/>
            </a:pPr>
            <a:r>
              <a:rPr lang="ar-MA"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يقوم بعض المعلمين ذوي الخبرة بتعريف الأهداف والمرامي بشكل واضح في أذهانهم بالرغم من عدم كتابتها ضمن خطط الدرس.</a:t>
            </a:r>
          </a:p>
          <a:p>
            <a:pPr algn="just" rtl="1">
              <a:buFont typeface="Courier New" pitchFamily="49" charset="0"/>
              <a:buChar char="o"/>
            </a:pPr>
            <a:r>
              <a:rPr lang="ar-MA"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العمق المعرفي للمعلم حول المادة أو الموضوع يؤثر على كمية التخطيط الضرورية للدرس.</a:t>
            </a:r>
          </a:p>
          <a:p>
            <a:pPr algn="just" rtl="1">
              <a:buFont typeface="Courier New" pitchFamily="49" charset="0"/>
              <a:buChar char="o"/>
            </a:pPr>
            <a:r>
              <a:rPr lang="ar-MA"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لا يوجد نمط معين أو نسخة يحتاجها كل المعلمين للاهتداء </a:t>
            </a:r>
            <a:r>
              <a:rPr lang="ar-MA" sz="24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بها</a:t>
            </a:r>
            <a:r>
              <a:rPr lang="ar-MA"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عند كتابة الخطط، وبعض القائمين على برامج إعداد المعلمين وافقوا على صور معينة لخطط الدرس للطلاب المعلمين.</a:t>
            </a:r>
          </a:p>
        </p:txBody>
      </p:sp>
      <p:sp>
        <p:nvSpPr>
          <p:cNvPr id="4" name="Espace réservé du contenu 2"/>
          <p:cNvSpPr txBox="1">
            <a:spLocks/>
          </p:cNvSpPr>
          <p:nvPr/>
        </p:nvSpPr>
        <p:spPr>
          <a:xfrm>
            <a:off x="457200" y="1500174"/>
            <a:ext cx="8229600" cy="500066"/>
          </a:xfrm>
          <a:prstGeom prst="rect">
            <a:avLst/>
          </a:prstGeom>
        </p:spPr>
        <p:txBody>
          <a:bodyPr vert="horz">
            <a:normAutofit fontScale="85000" lnSpcReduction="10000"/>
          </a:bodyPr>
          <a:lstStyle/>
          <a:p>
            <a:pPr marL="274320" marR="0" lvl="0" indent="-274320" algn="ctr" defTabSz="914400" rtl="1" eaLnBrk="1" fontAlgn="auto" latinLnBrk="0" hangingPunct="1">
              <a:lnSpc>
                <a:spcPct val="100000"/>
              </a:lnSpc>
              <a:spcBef>
                <a:spcPct val="20000"/>
              </a:spcBef>
              <a:spcAft>
                <a:spcPts val="0"/>
              </a:spcAft>
              <a:buClr>
                <a:schemeClr val="accent3"/>
              </a:buClr>
              <a:buSzPct val="95000"/>
              <a:buFont typeface="Wingdings 2"/>
              <a:buChar char=""/>
              <a:tabLst/>
              <a:defRPr/>
            </a:pPr>
            <a:r>
              <a:rPr kumimoji="0" lang="ar-MA" sz="2600" b="1" i="0" u="none" strike="noStrike" kern="1200" cap="none" spc="0" normalizeH="0" baseline="0" noProof="0" dirty="0" smtClean="0">
                <a:ln w="10541" cmpd="sng">
                  <a:solidFill>
                    <a:sysClr val="windowText" lastClr="000000"/>
                  </a:solidFill>
                  <a:prstDash val="solid"/>
                </a:ln>
                <a:solidFill>
                  <a:schemeClr val="tx1">
                    <a:lumMod val="95000"/>
                    <a:lumOff val="5000"/>
                  </a:schemeClr>
                </a:solidFill>
                <a:effectLst/>
                <a:uLnTx/>
                <a:uFillTx/>
                <a:latin typeface="Sakkal Majalla" pitchFamily="2" charset="-78"/>
                <a:ea typeface="+mn-ea"/>
                <a:cs typeface="Sakkal Majalla" pitchFamily="2" charset="-78"/>
              </a:rPr>
              <a:t>يستند التخطيط إلى عدد من الافتراضات الأساسية المستمدة من بحوث التدريس، ومن أهمها:</a:t>
            </a:r>
            <a:endParaRPr kumimoji="0" lang="fr-FR" sz="2600" b="1" i="0" u="none" strike="noStrike" kern="1200" cap="none" spc="0" normalizeH="0" baseline="0" noProof="0" dirty="0">
              <a:ln w="10541" cmpd="sng">
                <a:solidFill>
                  <a:sysClr val="windowText" lastClr="000000"/>
                </a:solidFill>
                <a:prstDash val="solid"/>
              </a:ln>
              <a:solidFill>
                <a:schemeClr val="tx1">
                  <a:lumMod val="95000"/>
                  <a:lumOff val="5000"/>
                </a:schemeClr>
              </a:solidFill>
              <a:effectLst/>
              <a:uLnTx/>
              <a:uFillTx/>
              <a:latin typeface="Sakkal Majalla" pitchFamily="2" charset="-78"/>
              <a:ea typeface="+mn-ea"/>
              <a:cs typeface="Sakkal Majalla" pitchFamily="2" charset="-78"/>
            </a:endParaRPr>
          </a:p>
        </p:txBody>
      </p:sp>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4290"/>
            <a:ext cx="8229600" cy="1143000"/>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rtl="1"/>
            <a:r>
              <a:rPr lang="ar-MA" b="1" dirty="0" smtClean="0">
                <a:ln w="11430"/>
                <a:solidFill>
                  <a:srgbClr val="FFC000"/>
                </a:solidFill>
                <a:effectLst>
                  <a:glow rad="101600">
                    <a:srgbClr val="00B0F0">
                      <a:alpha val="60000"/>
                    </a:srgbClr>
                  </a:glow>
                  <a:outerShdw blurRad="50800" dist="39000" dir="5460000" algn="tl">
                    <a:srgbClr val="000000">
                      <a:alpha val="38000"/>
                    </a:srgbClr>
                  </a:outerShdw>
                </a:effectLst>
              </a:rPr>
              <a:t>مستويات التخطيط:</a:t>
            </a:r>
            <a:endParaRPr lang="fr-FR" b="1" dirty="0">
              <a:ln w="11430"/>
              <a:solidFill>
                <a:srgbClr val="FFC000"/>
              </a:solidFill>
              <a:effectLst>
                <a:glow rad="101600">
                  <a:srgbClr val="00B0F0">
                    <a:alpha val="60000"/>
                  </a:srgbClr>
                </a:glow>
                <a:outerShdw blurRad="50800" dist="39000" dir="5460000" algn="tl">
                  <a:srgbClr val="000000">
                    <a:alpha val="38000"/>
                  </a:srgbClr>
                </a:outerShdw>
              </a:effectLst>
            </a:endParaRPr>
          </a:p>
        </p:txBody>
      </p:sp>
      <p:sp>
        <p:nvSpPr>
          <p:cNvPr id="5" name="Titre 1"/>
          <p:cNvSpPr txBox="1">
            <a:spLocks/>
          </p:cNvSpPr>
          <p:nvPr/>
        </p:nvSpPr>
        <p:spPr>
          <a:xfrm>
            <a:off x="642910" y="1500174"/>
            <a:ext cx="7858180" cy="1143008"/>
          </a:xfrm>
          <a:prstGeom prst="rect">
            <a:avLst/>
          </a:prstGeom>
        </p:spPr>
        <p:style>
          <a:lnRef idx="1">
            <a:schemeClr val="accent5"/>
          </a:lnRef>
          <a:fillRef idx="3">
            <a:schemeClr val="accent5"/>
          </a:fillRef>
          <a:effectRef idx="2">
            <a:schemeClr val="accent5"/>
          </a:effectRef>
          <a:fontRef idx="minor">
            <a:schemeClr val="lt1"/>
          </a:fontRef>
        </p:style>
        <p:txBody>
          <a:bodyPr vert="horz" lIns="0" rIns="0" bIns="0" anchor="b">
            <a:noAutofit/>
          </a:bodyPr>
          <a:lstStyle/>
          <a:p>
            <a:pPr lvl="0" algn="ctr" rtl="1">
              <a:spcBef>
                <a:spcPct val="0"/>
              </a:spcBef>
              <a:defRPr/>
            </a:pPr>
            <a:r>
              <a:rPr kumimoji="0" lang="ar-MA" sz="2400" b="1" i="0" u="none" strike="noStrike" kern="1200" normalizeH="0" baseline="0" noProof="0" dirty="0" smtClean="0">
                <a:ln w="10541" cmpd="sng">
                  <a:solidFill>
                    <a:srgbClr val="C00000"/>
                  </a:solidFill>
                  <a:prstDash val="solid"/>
                </a:ln>
                <a:solidFill>
                  <a:srgbClr val="A50021"/>
                </a:solidFill>
                <a:uLnTx/>
                <a:uFillTx/>
                <a:latin typeface="+mj-lt"/>
                <a:ea typeface="+mj-ea"/>
                <a:cs typeface="+mj-cs"/>
              </a:rPr>
              <a:t>يختلف التخطيط باختلاف الفترة الزمن</a:t>
            </a:r>
            <a:r>
              <a:rPr lang="ar-MA" sz="2400" b="1" dirty="0" err="1" smtClean="0">
                <a:ln w="10541" cmpd="sng">
                  <a:solidFill>
                    <a:srgbClr val="C00000"/>
                  </a:solidFill>
                  <a:prstDash val="solid"/>
                </a:ln>
                <a:solidFill>
                  <a:srgbClr val="A50021"/>
                </a:solidFill>
                <a:latin typeface="+mj-lt"/>
                <a:ea typeface="+mj-ea"/>
                <a:cs typeface="+mj-cs"/>
              </a:rPr>
              <a:t>ية</a:t>
            </a:r>
            <a:r>
              <a:rPr kumimoji="0" lang="ar-MA" sz="2400" b="1" i="0" u="none" strike="noStrike" kern="1200" normalizeH="0" baseline="0" noProof="0" dirty="0" smtClean="0">
                <a:ln w="10541" cmpd="sng">
                  <a:solidFill>
                    <a:srgbClr val="C00000"/>
                  </a:solidFill>
                  <a:prstDash val="solid"/>
                </a:ln>
                <a:solidFill>
                  <a:srgbClr val="A50021"/>
                </a:solidFill>
                <a:uLnTx/>
                <a:uFillTx/>
                <a:latin typeface="+mj-lt"/>
                <a:ea typeface="+mj-ea"/>
                <a:cs typeface="+mj-cs"/>
              </a:rPr>
              <a:t> التي يتم في ضوئها تنفيذ الخ</a:t>
            </a:r>
            <a:r>
              <a:rPr lang="ar-MA" sz="2400" b="1" dirty="0" err="1" smtClean="0">
                <a:ln w="10541" cmpd="sng">
                  <a:solidFill>
                    <a:srgbClr val="C00000"/>
                  </a:solidFill>
                  <a:prstDash val="solid"/>
                </a:ln>
                <a:solidFill>
                  <a:srgbClr val="A50021"/>
                </a:solidFill>
                <a:latin typeface="+mj-lt"/>
                <a:ea typeface="+mj-ea"/>
                <a:cs typeface="+mj-cs"/>
              </a:rPr>
              <a:t>طة</a:t>
            </a:r>
            <a:r>
              <a:rPr lang="ar-MA" sz="2400" b="1" dirty="0" smtClean="0">
                <a:ln w="10541" cmpd="sng">
                  <a:solidFill>
                    <a:srgbClr val="C00000"/>
                  </a:solidFill>
                  <a:prstDash val="solid"/>
                </a:ln>
                <a:solidFill>
                  <a:srgbClr val="A50021"/>
                </a:solidFill>
                <a:latin typeface="+mj-lt"/>
                <a:ea typeface="+mj-ea"/>
                <a:cs typeface="+mj-cs"/>
              </a:rPr>
              <a:t>، فهناك تخطيط على مستوى حصة</a:t>
            </a:r>
            <a:r>
              <a:rPr lang="ar-MA" sz="2400" b="1" dirty="0" smtClean="0">
                <a:ln w="10541" cmpd="sng">
                  <a:solidFill>
                    <a:srgbClr val="C00000"/>
                  </a:solidFill>
                  <a:prstDash val="solid"/>
                </a:ln>
                <a:solidFill>
                  <a:srgbClr val="A50021"/>
                </a:solidFill>
                <a:cs typeface="+mj-cs"/>
              </a:rPr>
              <a:t> دراسية أو تخطيط لسنه دراسية، ويمكن القول أن هناك مستويين من التخطيط، هما: </a:t>
            </a:r>
            <a:endParaRPr kumimoji="0" lang="fr-FR" sz="2400" b="1" i="0" u="none" strike="noStrike" kern="1200" normalizeH="0" baseline="0" noProof="0" dirty="0">
              <a:ln w="10541" cmpd="sng">
                <a:solidFill>
                  <a:srgbClr val="C00000"/>
                </a:solidFill>
                <a:prstDash val="solid"/>
              </a:ln>
              <a:solidFill>
                <a:srgbClr val="A50021"/>
              </a:solidFill>
              <a:uLnTx/>
              <a:uFillTx/>
              <a:latin typeface="+mj-lt"/>
              <a:ea typeface="+mj-ea"/>
              <a:cs typeface="+mj-cs"/>
            </a:endParaRPr>
          </a:p>
        </p:txBody>
      </p:sp>
      <p:sp>
        <p:nvSpPr>
          <p:cNvPr id="6" name="Pentagone 5"/>
          <p:cNvSpPr/>
          <p:nvPr/>
        </p:nvSpPr>
        <p:spPr>
          <a:xfrm rot="5400000">
            <a:off x="6215074" y="2714620"/>
            <a:ext cx="1428760" cy="1714512"/>
          </a:xfrm>
          <a:prstGeom prst="homePlate">
            <a:avLst/>
          </a:prstGeom>
        </p:spPr>
        <p:style>
          <a:lnRef idx="0">
            <a:schemeClr val="accent3"/>
          </a:lnRef>
          <a:fillRef idx="3">
            <a:schemeClr val="accent3"/>
          </a:fillRef>
          <a:effectRef idx="3">
            <a:schemeClr val="accent3"/>
          </a:effectRef>
          <a:fontRef idx="minor">
            <a:schemeClr val="lt1"/>
          </a:fontRef>
        </p:style>
        <p:txBody>
          <a:bodyPr rtlCol="0" anchor="ctr"/>
          <a:lstStyle/>
          <a:p>
            <a:pPr algn="ctr" rtl="1"/>
            <a:r>
              <a:rPr lang="ar-MA" sz="2400" b="1" dirty="0" smtClean="0">
                <a:solidFill>
                  <a:schemeClr val="tx1"/>
                </a:solidFill>
              </a:rPr>
              <a:t>التخطيط البعيد المدى</a:t>
            </a:r>
            <a:endParaRPr lang="fr-FR" sz="2400" b="1" dirty="0">
              <a:solidFill>
                <a:schemeClr val="tx1"/>
              </a:solidFill>
            </a:endParaRPr>
          </a:p>
        </p:txBody>
      </p:sp>
      <p:sp>
        <p:nvSpPr>
          <p:cNvPr id="8" name="Pentagone 7"/>
          <p:cNvSpPr/>
          <p:nvPr/>
        </p:nvSpPr>
        <p:spPr>
          <a:xfrm rot="5400000">
            <a:off x="1643042" y="2714619"/>
            <a:ext cx="1428761" cy="1714512"/>
          </a:xfrm>
          <a:prstGeom prst="homePlate">
            <a:avLst/>
          </a:prstGeom>
        </p:spPr>
        <p:style>
          <a:lnRef idx="0">
            <a:schemeClr val="accent3"/>
          </a:lnRef>
          <a:fillRef idx="3">
            <a:schemeClr val="accent3"/>
          </a:fillRef>
          <a:effectRef idx="3">
            <a:schemeClr val="accent3"/>
          </a:effectRef>
          <a:fontRef idx="minor">
            <a:schemeClr val="lt1"/>
          </a:fontRef>
        </p:style>
        <p:txBody>
          <a:bodyPr rtlCol="0" anchor="ctr"/>
          <a:lstStyle/>
          <a:p>
            <a:pPr algn="ctr" rtl="1"/>
            <a:r>
              <a:rPr lang="ar-MA" sz="2400" b="1" dirty="0" smtClean="0">
                <a:solidFill>
                  <a:schemeClr val="tx1"/>
                </a:solidFill>
              </a:rPr>
              <a:t>التخطيط القريب المدى</a:t>
            </a:r>
            <a:endParaRPr lang="fr-FR" sz="2400" b="1" dirty="0">
              <a:solidFill>
                <a:schemeClr val="tx1"/>
              </a:solidFill>
            </a:endParaRPr>
          </a:p>
        </p:txBody>
      </p:sp>
      <p:sp>
        <p:nvSpPr>
          <p:cNvPr id="9" name="Rectangle 8"/>
          <p:cNvSpPr/>
          <p:nvPr/>
        </p:nvSpPr>
        <p:spPr>
          <a:xfrm>
            <a:off x="6143636" y="4357694"/>
            <a:ext cx="1571636" cy="2286016"/>
          </a:xfrm>
          <a:prstGeom prst="rect">
            <a:avLst/>
          </a:pr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5400000" scaled="1"/>
            <a:tileRect/>
          </a:gradFill>
        </p:spPr>
        <p:style>
          <a:lnRef idx="0">
            <a:schemeClr val="accent5"/>
          </a:lnRef>
          <a:fillRef idx="3">
            <a:schemeClr val="accent5"/>
          </a:fillRef>
          <a:effectRef idx="3">
            <a:schemeClr val="accent5"/>
          </a:effectRef>
          <a:fontRef idx="minor">
            <a:schemeClr val="lt1"/>
          </a:fontRef>
        </p:style>
        <p:txBody>
          <a:bodyPr rtlCol="0" anchor="ctr"/>
          <a:lstStyle/>
          <a:p>
            <a:pPr algn="ctr" rtl="1">
              <a:lnSpc>
                <a:spcPct val="200000"/>
              </a:lnSpc>
            </a:pPr>
            <a:r>
              <a:rPr lang="ar-MA" sz="2400" b="1" dirty="0" smtClean="0">
                <a:ln w="10541" cmpd="sng">
                  <a:solidFill>
                    <a:srgbClr val="C00000"/>
                  </a:solidFill>
                  <a:prstDash val="solid"/>
                </a:ln>
                <a:solidFill>
                  <a:srgbClr val="A50021"/>
                </a:solidFill>
              </a:rPr>
              <a:t>خطط سنوية</a:t>
            </a:r>
          </a:p>
          <a:p>
            <a:pPr algn="ctr" rtl="1">
              <a:lnSpc>
                <a:spcPct val="200000"/>
              </a:lnSpc>
            </a:pPr>
            <a:r>
              <a:rPr lang="ar-MA" sz="2400" b="1" dirty="0" smtClean="0">
                <a:ln w="10541" cmpd="sng">
                  <a:solidFill>
                    <a:srgbClr val="C00000"/>
                  </a:solidFill>
                  <a:prstDash val="solid"/>
                </a:ln>
                <a:solidFill>
                  <a:srgbClr val="A50021"/>
                </a:solidFill>
              </a:rPr>
              <a:t>خطط فصلية</a:t>
            </a:r>
          </a:p>
          <a:p>
            <a:pPr algn="ctr" rtl="1">
              <a:lnSpc>
                <a:spcPct val="200000"/>
              </a:lnSpc>
            </a:pPr>
            <a:endParaRPr lang="fr-FR" sz="2400" b="1" dirty="0">
              <a:ln w="10541" cmpd="sng">
                <a:solidFill>
                  <a:srgbClr val="C00000"/>
                </a:solidFill>
                <a:prstDash val="solid"/>
              </a:ln>
              <a:solidFill>
                <a:srgbClr val="A50021"/>
              </a:solidFill>
            </a:endParaRPr>
          </a:p>
        </p:txBody>
      </p:sp>
      <p:sp>
        <p:nvSpPr>
          <p:cNvPr id="10" name="Rectangle 9"/>
          <p:cNvSpPr/>
          <p:nvPr/>
        </p:nvSpPr>
        <p:spPr>
          <a:xfrm>
            <a:off x="1571604" y="4357694"/>
            <a:ext cx="1571636" cy="2286016"/>
          </a:xfrm>
          <a:prstGeom prst="rect">
            <a:avLst/>
          </a:pr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5400000" scaled="1"/>
            <a:tileRect/>
          </a:gradFill>
        </p:spPr>
        <p:style>
          <a:lnRef idx="0">
            <a:schemeClr val="accent5"/>
          </a:lnRef>
          <a:fillRef idx="3">
            <a:schemeClr val="accent5"/>
          </a:fillRef>
          <a:effectRef idx="3">
            <a:schemeClr val="accent5"/>
          </a:effectRef>
          <a:fontRef idx="minor">
            <a:schemeClr val="lt1"/>
          </a:fontRef>
        </p:style>
        <p:txBody>
          <a:bodyPr rtlCol="0" anchor="ctr"/>
          <a:lstStyle/>
          <a:p>
            <a:pPr algn="ctr" rtl="1">
              <a:lnSpc>
                <a:spcPct val="200000"/>
              </a:lnSpc>
            </a:pPr>
            <a:r>
              <a:rPr lang="ar-MA" sz="2400" b="1" dirty="0" smtClean="0">
                <a:ln w="10541" cmpd="sng">
                  <a:solidFill>
                    <a:srgbClr val="C00000"/>
                  </a:solidFill>
                  <a:prstDash val="solid"/>
                </a:ln>
                <a:solidFill>
                  <a:srgbClr val="A50021"/>
                </a:solidFill>
              </a:rPr>
              <a:t>حصة دراسية</a:t>
            </a:r>
          </a:p>
          <a:p>
            <a:pPr algn="ctr" rtl="1">
              <a:lnSpc>
                <a:spcPct val="200000"/>
              </a:lnSpc>
            </a:pPr>
            <a:r>
              <a:rPr lang="ar-MA" sz="2400" b="1" dirty="0" smtClean="0">
                <a:ln w="10541" cmpd="sng">
                  <a:solidFill>
                    <a:srgbClr val="C00000"/>
                  </a:solidFill>
                  <a:prstDash val="solid"/>
                </a:ln>
                <a:solidFill>
                  <a:srgbClr val="A50021"/>
                </a:solidFill>
              </a:rPr>
              <a:t>أسبوع</a:t>
            </a:r>
          </a:p>
        </p:txBody>
      </p:sp>
    </p:spTree>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a:spLocks noGrp="1"/>
          </p:cNvSpPr>
          <p:nvPr>
            <p:ph type="title"/>
          </p:nvPr>
        </p:nvSpPr>
        <p:spPr>
          <a:xfrm>
            <a:off x="457200" y="285728"/>
            <a:ext cx="8229600" cy="1143000"/>
          </a:xfrm>
        </p:spPr>
        <p:txBody>
          <a:bodyPr/>
          <a:lstStyle/>
          <a:p>
            <a:pPr algn="ctr" rtl="1"/>
            <a:r>
              <a:rPr lang="ar-MA"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glow rad="101600">
                    <a:srgbClr val="FFC000">
                      <a:alpha val="60000"/>
                    </a:srgbClr>
                  </a:glow>
                </a:effectLst>
              </a:rPr>
              <a:t>أ- التخطيط البعيد المدى:</a:t>
            </a:r>
            <a:endParaRPr lang="fr-FR"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glow rad="101600">
                  <a:srgbClr val="FFC000">
                    <a:alpha val="60000"/>
                  </a:srgbClr>
                </a:glow>
              </a:effectLst>
            </a:endParaRPr>
          </a:p>
        </p:txBody>
      </p:sp>
      <p:sp>
        <p:nvSpPr>
          <p:cNvPr id="7" name="Rectangle 6"/>
          <p:cNvSpPr/>
          <p:nvPr/>
        </p:nvSpPr>
        <p:spPr>
          <a:xfrm>
            <a:off x="357158" y="1500174"/>
            <a:ext cx="8429684" cy="2062103"/>
          </a:xfrm>
          <a:prstGeom prst="rect">
            <a:avLst/>
          </a:prstGeom>
        </p:spPr>
        <p:txBody>
          <a:bodyPr wrap="square">
            <a:spAutoFit/>
          </a:bodyPr>
          <a:lstStyle/>
          <a:p>
            <a:pPr algn="just" rtl="1"/>
            <a:r>
              <a:rPr lang="ar-MA"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يطلب من المعلم إعداد سنوية يوضح فيها خطة سير العملية التعليمية على مدار العام الدراسي، وهذا لتنظيم عمله في تمثيل العملية التعليمية، وهكذا فالخطة السنوية هي بمثابة الدليل الذي يقود المعلم. </a:t>
            </a:r>
            <a:endParaRPr lang="ar-IQ"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endParaRPr>
          </a:p>
        </p:txBody>
      </p:sp>
      <p:sp>
        <p:nvSpPr>
          <p:cNvPr id="9" name="Rectangle 8"/>
          <p:cNvSpPr/>
          <p:nvPr/>
        </p:nvSpPr>
        <p:spPr>
          <a:xfrm>
            <a:off x="357158" y="5000636"/>
            <a:ext cx="8429684" cy="1077218"/>
          </a:xfrm>
          <a:prstGeom prst="rect">
            <a:avLst/>
          </a:prstGeom>
        </p:spPr>
        <p:txBody>
          <a:bodyPr wrap="square">
            <a:spAutoFit/>
          </a:bodyPr>
          <a:lstStyle/>
          <a:p>
            <a:pPr algn="just" rtl="1"/>
            <a:r>
              <a:rPr lang="ar-MA"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وهو التخطيط الذي يتم في فترة وجيزة كالتخطيط الأسبوعي أو التخطيط اليومي الذي يتم من أجل درس واحد أو درسين. </a:t>
            </a:r>
            <a:endParaRPr lang="ar-IQ"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endParaRPr>
          </a:p>
        </p:txBody>
      </p:sp>
      <p:sp>
        <p:nvSpPr>
          <p:cNvPr id="10" name="Titre 1"/>
          <p:cNvSpPr txBox="1">
            <a:spLocks/>
          </p:cNvSpPr>
          <p:nvPr/>
        </p:nvSpPr>
        <p:spPr>
          <a:xfrm>
            <a:off x="485804" y="3571876"/>
            <a:ext cx="8229600" cy="1143000"/>
          </a:xfrm>
          <a:prstGeom prst="rect">
            <a:avLst/>
          </a:prstGeom>
        </p:spPr>
        <p:txBody>
          <a:bodyPr vert="horz" lIns="0" rIns="0" bIns="0" anchor="b">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MA" sz="5000" b="1" i="0" u="none" strike="noStrike" kern="1200" cap="none" spc="0" normalizeH="0" baseline="0" noProof="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glow rad="101600">
                    <a:srgbClr val="FFC000">
                      <a:alpha val="60000"/>
                    </a:srgbClr>
                  </a:glow>
                </a:effectLst>
                <a:uLnTx/>
                <a:uFillTx/>
                <a:latin typeface="+mj-lt"/>
                <a:ea typeface="+mj-ea"/>
                <a:cs typeface="+mj-cs"/>
              </a:rPr>
              <a:t>ب- التخطيط القصير المدى:</a:t>
            </a:r>
            <a:endParaRPr kumimoji="0" lang="fr-FR" sz="50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glow rad="101600">
                  <a:srgbClr val="FFC000">
                    <a:alpha val="60000"/>
                  </a:srgbClr>
                </a:glow>
              </a:effectLst>
              <a:uLnTx/>
              <a:uFillTx/>
              <a:latin typeface="+mj-lt"/>
              <a:ea typeface="+mj-ea"/>
              <a:cs typeface="+mj-cs"/>
            </a:endParaRPr>
          </a:p>
        </p:txBody>
      </p:sp>
    </p:spTree>
  </p:cSld>
  <p:clrMapOvr>
    <a:masterClrMapping/>
  </p:clrMapOvr>
  <p:transition>
    <p:fade thruBlk="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1052</TotalTime>
  <Words>832</Words>
  <Application>Microsoft Office PowerPoint</Application>
  <PresentationFormat>Affichage à l'écran (4:3)</PresentationFormat>
  <Paragraphs>65</Paragraphs>
  <Slides>16</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16</vt:i4>
      </vt:variant>
    </vt:vector>
  </HeadingPairs>
  <TitlesOfParts>
    <vt:vector size="27" baseType="lpstr">
      <vt:lpstr>Arial</vt:lpstr>
      <vt:lpstr>Calibri</vt:lpstr>
      <vt:lpstr>Constantia</vt:lpstr>
      <vt:lpstr>Courier New</vt:lpstr>
      <vt:lpstr>Majalla UI</vt:lpstr>
      <vt:lpstr>PT Bold Heading</vt:lpstr>
      <vt:lpstr>Sakkal Majalla</vt:lpstr>
      <vt:lpstr>Traditional Arabic</vt:lpstr>
      <vt:lpstr>Wingdings</vt:lpstr>
      <vt:lpstr>Wingdings 2</vt:lpstr>
      <vt:lpstr>Débit</vt:lpstr>
      <vt:lpstr>جامعة العربي بن مهيدي –أم البواقي معهد علوم وتقنيات النشاطات البدنية والرياضية</vt:lpstr>
      <vt:lpstr>مفهوم التخطيط للتدريس</vt:lpstr>
      <vt:lpstr>Présentation PowerPoint</vt:lpstr>
      <vt:lpstr>Présentation PowerPoint</vt:lpstr>
      <vt:lpstr>أهمية التخطيط:</vt:lpstr>
      <vt:lpstr>Présentation PowerPoint</vt:lpstr>
      <vt:lpstr>الافتراضات التي استدعت الحاجة إلى تخطيط الدرس:</vt:lpstr>
      <vt:lpstr>مستويات التخطيط:</vt:lpstr>
      <vt:lpstr>أ- التخطيط البعيد المدى:</vt:lpstr>
      <vt:lpstr>منهجية التخطيط في التربية البدنية والرياضية</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العربي بن مهيدي –أم البواقي معهد علوم وتقنيات النشاطات البدنية والرياضية</dc:title>
  <dc:creator>Administrateur</dc:creator>
  <cp:lastModifiedBy>pc 2023</cp:lastModifiedBy>
  <cp:revision>107</cp:revision>
  <dcterms:created xsi:type="dcterms:W3CDTF">2012-05-17T00:01:30Z</dcterms:created>
  <dcterms:modified xsi:type="dcterms:W3CDTF">2024-05-07T00:29:24Z</dcterms:modified>
</cp:coreProperties>
</file>