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smtClean="0"/>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9/30/2022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46C117F-5CCF-4837-BE5F-2B92066CAFAF}" type="datetimeFigureOut">
              <a:rPr lang="en-US" dirty="0"/>
              <a:t>9/30/2022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4EB90BD-B6CE-46B7-997F-7313B992CCDC}" type="datetimeFigureOut">
              <a:rPr lang="en-US" dirty="0"/>
              <a:t>9/30/2022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DB9D11F-B188-461D-B23F-39381795C052}" type="datetimeFigureOut">
              <a:rPr lang="en-US" dirty="0"/>
              <a:t>9/30/2022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2E6D8D9-55A2-4063-B0F3-121F44549695}" type="datetimeFigureOut">
              <a:rPr lang="en-US" dirty="0"/>
              <a:t>9/30/2022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D4B24536-994D-4021-A283-9F449C0DB509}" type="datetimeFigureOut">
              <a:rPr lang="en-US" dirty="0"/>
              <a:t>9/30/2022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3CBBBB78-C96F-47B7-AB17-D852CA960AC9}" type="datetimeFigureOut">
              <a:rPr lang="en-US" dirty="0"/>
              <a:t>9/30/2022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9/30/2022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9/30/2022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9/30/2022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smtClean="0"/>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dirty="0"/>
              <a:t>9/30/2022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9/30/2022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9/30/2022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9/30/2022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9/30/2022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dirty="0"/>
              <a:t>9/30/2022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dirty="0"/>
              <a:t>9/30/2022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9/30/2022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6987" y="2720830"/>
            <a:ext cx="8144134" cy="1373070"/>
          </a:xfrm>
        </p:spPr>
        <p:txBody>
          <a:bodyPr/>
          <a:lstStyle/>
          <a:p>
            <a:r>
              <a:rPr lang="ar-DZ" dirty="0" smtClean="0"/>
              <a:t>بحث الاختلاف المحاسبي الدولي</a:t>
            </a:r>
            <a:endParaRPr lang="fr-FR" dirty="0"/>
          </a:p>
        </p:txBody>
      </p:sp>
      <p:sp>
        <p:nvSpPr>
          <p:cNvPr id="4" name="Sous-titre 2"/>
          <p:cNvSpPr>
            <a:spLocks noGrp="1"/>
          </p:cNvSpPr>
          <p:nvPr>
            <p:ph type="subTitle" idx="1"/>
          </p:nvPr>
        </p:nvSpPr>
        <p:spPr>
          <a:xfrm>
            <a:off x="8229600" y="4829577"/>
            <a:ext cx="3674257" cy="1725769"/>
          </a:xfrm>
        </p:spPr>
        <p:style>
          <a:lnRef idx="2">
            <a:schemeClr val="accent1"/>
          </a:lnRef>
          <a:fillRef idx="1">
            <a:schemeClr val="lt1"/>
          </a:fillRef>
          <a:effectRef idx="0">
            <a:schemeClr val="accent1"/>
          </a:effectRef>
          <a:fontRef idx="minor">
            <a:schemeClr val="dk1"/>
          </a:fontRef>
        </p:style>
        <p:txBody>
          <a:bodyPr>
            <a:normAutofit/>
          </a:bodyPr>
          <a:lstStyle/>
          <a:p>
            <a:pPr algn="r" rtl="1"/>
            <a:r>
              <a:rPr lang="ar-DZ" b="1" dirty="0" smtClean="0"/>
              <a:t>د. جرموني أسماء</a:t>
            </a:r>
          </a:p>
          <a:p>
            <a:pPr algn="r" rtl="1"/>
            <a:r>
              <a:rPr lang="ar-DZ" b="1" dirty="0" smtClean="0"/>
              <a:t>تخصص إدارة مالية</a:t>
            </a:r>
          </a:p>
          <a:p>
            <a:pPr algn="r" rtl="1"/>
            <a:r>
              <a:rPr lang="ar-DZ" b="1" dirty="0" smtClean="0"/>
              <a:t>مقياس الأنظمة المحاسبية</a:t>
            </a:r>
          </a:p>
          <a:p>
            <a:pPr algn="r" rtl="1"/>
            <a:r>
              <a:rPr lang="ar-DZ" b="1" dirty="0" smtClean="0"/>
              <a:t>جامعة العربي بن مهيدي ام البواقي</a:t>
            </a:r>
            <a:endParaRPr lang="fr-FR" b="1" dirty="0"/>
          </a:p>
        </p:txBody>
      </p:sp>
    </p:spTree>
    <p:extLst>
      <p:ext uri="{BB962C8B-B14F-4D97-AF65-F5344CB8AC3E}">
        <p14:creationId xmlns:p14="http://schemas.microsoft.com/office/powerpoint/2010/main" val="3285998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DZ" dirty="0" smtClean="0"/>
              <a:t>تمهيد</a:t>
            </a:r>
            <a:endParaRPr lang="fr-FR" dirty="0"/>
          </a:p>
        </p:txBody>
      </p:sp>
      <p:sp>
        <p:nvSpPr>
          <p:cNvPr id="3" name="Espace réservé du contenu 2"/>
          <p:cNvSpPr>
            <a:spLocks noGrp="1"/>
          </p:cNvSpPr>
          <p:nvPr>
            <p:ph idx="1"/>
          </p:nvPr>
        </p:nvSpPr>
        <p:spPr>
          <a:xfrm>
            <a:off x="1906073" y="2955059"/>
            <a:ext cx="8388109" cy="2647251"/>
          </a:xfrm>
        </p:spPr>
        <p:style>
          <a:lnRef idx="2">
            <a:schemeClr val="accent2"/>
          </a:lnRef>
          <a:fillRef idx="1">
            <a:schemeClr val="lt1"/>
          </a:fillRef>
          <a:effectRef idx="0">
            <a:schemeClr val="accent2"/>
          </a:effectRef>
          <a:fontRef idx="minor">
            <a:schemeClr val="dk1"/>
          </a:fontRef>
        </p:style>
        <p:txBody>
          <a:bodyPr>
            <a:normAutofit/>
          </a:bodyPr>
          <a:lstStyle/>
          <a:p>
            <a:pPr marL="0" indent="0" algn="r" rtl="1">
              <a:buNone/>
            </a:pPr>
            <a:r>
              <a:rPr lang="ar-DZ" sz="2800" dirty="0"/>
              <a:t>تهدف المحاسبة على المستوى الدولي إلى تحقيق مجموعة من الأهداف لعل أبرزها دراسة الأنظمة المحاسبية في الدول المختلفة إلى النظم الأكثر ملائمة لاحتياجاتها، والتوصل إلى أسس وقواعد محاسبية دولية يمكن الاستعانة بها لتطوير الأنظمة المحاسبية المحلية، إضافة إلى توفير معلومات محاسبية ملائمة وذات مصداقية</a:t>
            </a:r>
            <a:endParaRPr lang="fr-FR" sz="2800" dirty="0"/>
          </a:p>
        </p:txBody>
      </p:sp>
    </p:spTree>
    <p:extLst>
      <p:ext uri="{BB962C8B-B14F-4D97-AF65-F5344CB8AC3E}">
        <p14:creationId xmlns:p14="http://schemas.microsoft.com/office/powerpoint/2010/main" val="2256368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00034" y="753227"/>
            <a:ext cx="5194148" cy="1139967"/>
          </a:xfrm>
        </p:spPr>
        <p:txBody>
          <a:bodyPr/>
          <a:lstStyle/>
          <a:p>
            <a:pPr algn="r" rtl="1"/>
            <a:r>
              <a:rPr lang="ar-DZ" b="1" dirty="0"/>
              <a:t>أسباب الاختلاف المحاسبي الدولي</a:t>
            </a:r>
            <a:endParaRPr lang="fr-FR" dirty="0"/>
          </a:p>
        </p:txBody>
      </p:sp>
      <p:sp>
        <p:nvSpPr>
          <p:cNvPr id="4" name="Étoile à 16 branches 3"/>
          <p:cNvSpPr/>
          <p:nvPr/>
        </p:nvSpPr>
        <p:spPr>
          <a:xfrm>
            <a:off x="193183" y="347730"/>
            <a:ext cx="4146997" cy="1738647"/>
          </a:xfrm>
          <a:prstGeom prst="star1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DZ" sz="2800" b="1"/>
              <a:t>المحيط المحاسبي الدولي</a:t>
            </a:r>
            <a:endParaRPr lang="fr-FR" sz="2800"/>
          </a:p>
        </p:txBody>
      </p:sp>
      <p:sp>
        <p:nvSpPr>
          <p:cNvPr id="5" name="Rectangle 4"/>
          <p:cNvSpPr/>
          <p:nvPr/>
        </p:nvSpPr>
        <p:spPr>
          <a:xfrm>
            <a:off x="4425170" y="2086377"/>
            <a:ext cx="3262432"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rtl="1"/>
            <a:r>
              <a:rPr lang="ar-DZ" sz="3200" b="1" dirty="0">
                <a:ea typeface="Times New Roman" panose="02020603050405020304" pitchFamily="18" charset="0"/>
                <a:cs typeface="Simplified Arabic" panose="02020603050405020304" pitchFamily="18" charset="-78"/>
              </a:rPr>
              <a:t>الاقتصاد الدولي الحديث</a:t>
            </a:r>
            <a:endParaRPr lang="fr-FR" sz="3200" dirty="0"/>
          </a:p>
        </p:txBody>
      </p:sp>
      <p:sp>
        <p:nvSpPr>
          <p:cNvPr id="7" name="Ellipse 6"/>
          <p:cNvSpPr/>
          <p:nvPr/>
        </p:nvSpPr>
        <p:spPr>
          <a:xfrm>
            <a:off x="1674254" y="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8693239" y="3429000"/>
            <a:ext cx="3065172" cy="106572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9" name="Rectangle 8"/>
          <p:cNvSpPr/>
          <p:nvPr/>
        </p:nvSpPr>
        <p:spPr>
          <a:xfrm>
            <a:off x="8913344" y="3777197"/>
            <a:ext cx="2613216" cy="400110"/>
          </a:xfrm>
          <a:prstGeom prst="rect">
            <a:avLst/>
          </a:prstGeom>
        </p:spPr>
        <p:txBody>
          <a:bodyPr wrap="none">
            <a:spAutoFit/>
          </a:bodyPr>
          <a:lstStyle/>
          <a:p>
            <a:r>
              <a:rPr lang="ar-DZ" sz="2000" b="1" dirty="0">
                <a:solidFill>
                  <a:schemeClr val="bg1"/>
                </a:solidFill>
                <a:ea typeface="Times New Roman" panose="02020603050405020304" pitchFamily="18" charset="0"/>
                <a:cs typeface="Simplified Arabic" panose="02020603050405020304" pitchFamily="18" charset="-78"/>
              </a:rPr>
              <a:t>المؤسسات العالمية التضامنية</a:t>
            </a:r>
            <a:endParaRPr lang="fr-FR" sz="2000" dirty="0">
              <a:solidFill>
                <a:schemeClr val="bg1"/>
              </a:solidFill>
            </a:endParaRPr>
          </a:p>
        </p:txBody>
      </p:sp>
      <p:sp>
        <p:nvSpPr>
          <p:cNvPr id="10" name="Ellipse 9"/>
          <p:cNvSpPr/>
          <p:nvPr/>
        </p:nvSpPr>
        <p:spPr>
          <a:xfrm>
            <a:off x="734095" y="3551349"/>
            <a:ext cx="3065172" cy="106572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DZ" b="1"/>
              <a:t>التكامل الدولي للأسواق المالية العالمية</a:t>
            </a:r>
            <a:endParaRPr lang="fr-FR"/>
          </a:p>
        </p:txBody>
      </p:sp>
      <p:sp>
        <p:nvSpPr>
          <p:cNvPr id="11" name="Ellipse 10"/>
          <p:cNvSpPr/>
          <p:nvPr/>
        </p:nvSpPr>
        <p:spPr>
          <a:xfrm>
            <a:off x="4941194" y="3551350"/>
            <a:ext cx="3065172" cy="106572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DZ" b="1"/>
              <a:t>كثرة ظهور الاتحادات الاقتصادية</a:t>
            </a:r>
            <a:endParaRPr lang="fr-FR"/>
          </a:p>
        </p:txBody>
      </p:sp>
    </p:spTree>
    <p:extLst>
      <p:ext uri="{BB962C8B-B14F-4D97-AF65-F5344CB8AC3E}">
        <p14:creationId xmlns:p14="http://schemas.microsoft.com/office/powerpoint/2010/main" val="2310882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71424" y="385224"/>
            <a:ext cx="3451586"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ar-DZ" sz="2400" b="1" dirty="0">
                <a:ea typeface="Times New Roman" panose="02020603050405020304" pitchFamily="18" charset="0"/>
                <a:cs typeface="Simplified Arabic" panose="02020603050405020304" pitchFamily="18" charset="-78"/>
              </a:rPr>
              <a:t>دور المؤسسات متعددة الجنسيات</a:t>
            </a:r>
            <a:endParaRPr lang="fr-FR" sz="2400" dirty="0"/>
          </a:p>
        </p:txBody>
      </p:sp>
      <p:sp>
        <p:nvSpPr>
          <p:cNvPr id="5" name="Rectangle 4"/>
          <p:cNvSpPr/>
          <p:nvPr/>
        </p:nvSpPr>
        <p:spPr>
          <a:xfrm>
            <a:off x="1803042" y="958231"/>
            <a:ext cx="8435662"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rtl="1"/>
            <a:r>
              <a:rPr lang="ar-DZ" sz="2400" dirty="0">
                <a:ea typeface="Times New Roman" panose="02020603050405020304" pitchFamily="18" charset="0"/>
                <a:cs typeface="Simplified Arabic" panose="02020603050405020304" pitchFamily="18" charset="-78"/>
              </a:rPr>
              <a:t>وهي مؤسسات مملوكة ونطاق نشطاها على المستوى الدولي العالمي، فهي ليست مؤسسات محلية تقدم بعض الأعمال الأجنبية، بل أعمالها دولية في كل وظائفها الإنتاجية والتسويقية والتمويلية</a:t>
            </a:r>
            <a:endParaRPr lang="fr-FR" sz="2400" dirty="0"/>
          </a:p>
        </p:txBody>
      </p:sp>
      <p:sp>
        <p:nvSpPr>
          <p:cNvPr id="6" name="Rectangle 5"/>
          <p:cNvSpPr/>
          <p:nvPr/>
        </p:nvSpPr>
        <p:spPr>
          <a:xfrm>
            <a:off x="9440926" y="2793574"/>
            <a:ext cx="2751074"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r" rtl="1"/>
            <a:r>
              <a:rPr lang="ar-DZ" sz="2400" b="1" dirty="0">
                <a:ea typeface="Times New Roman" panose="02020603050405020304" pitchFamily="18" charset="0"/>
                <a:cs typeface="Simplified Arabic" panose="02020603050405020304" pitchFamily="18" charset="-78"/>
              </a:rPr>
              <a:t>الاستثمار الأجنبي المباشر</a:t>
            </a:r>
            <a:endParaRPr lang="fr-FR" sz="2400" dirty="0"/>
          </a:p>
        </p:txBody>
      </p:sp>
      <p:sp>
        <p:nvSpPr>
          <p:cNvPr id="7" name="Rectangle 6"/>
          <p:cNvSpPr/>
          <p:nvPr/>
        </p:nvSpPr>
        <p:spPr>
          <a:xfrm>
            <a:off x="1803042" y="3536309"/>
            <a:ext cx="8435662"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rtl="1"/>
            <a:r>
              <a:rPr lang="ar-DZ" sz="2400" dirty="0">
                <a:ea typeface="Times New Roman" panose="02020603050405020304" pitchFamily="18" charset="0"/>
                <a:cs typeface="Simplified Arabic" panose="02020603050405020304" pitchFamily="18" charset="-78"/>
              </a:rPr>
              <a:t>وهو عبارة عن تحويل رأس المال والأصول التكنولوجية لإحدى المؤسسات من دولة (الدولة الأم) إلى دولة أخرى (الدولة المضيفة) عن طريق المؤسسة ذاتها</a:t>
            </a:r>
            <a:endParaRPr lang="fr-FR" sz="2400" dirty="0"/>
          </a:p>
        </p:txBody>
      </p:sp>
      <p:sp>
        <p:nvSpPr>
          <p:cNvPr id="8" name="Rectangle 7"/>
          <p:cNvSpPr/>
          <p:nvPr/>
        </p:nvSpPr>
        <p:spPr>
          <a:xfrm>
            <a:off x="9840396" y="4832592"/>
            <a:ext cx="2186817"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ar-DZ" sz="2400" b="1" dirty="0">
                <a:ea typeface="Times New Roman" panose="02020603050405020304" pitchFamily="18" charset="0"/>
                <a:cs typeface="Simplified Arabic" panose="02020603050405020304" pitchFamily="18" charset="-78"/>
              </a:rPr>
              <a:t>النظام النقدي الدولي</a:t>
            </a:r>
            <a:endParaRPr lang="fr-FR" sz="2400" dirty="0"/>
          </a:p>
        </p:txBody>
      </p:sp>
      <p:sp>
        <p:nvSpPr>
          <p:cNvPr id="9" name="Rectangle 8"/>
          <p:cNvSpPr/>
          <p:nvPr/>
        </p:nvSpPr>
        <p:spPr>
          <a:xfrm>
            <a:off x="1803042" y="5436378"/>
            <a:ext cx="8435662"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rtl="1"/>
            <a:r>
              <a:rPr lang="ar-DZ" sz="2400" dirty="0">
                <a:ea typeface="Times New Roman" panose="02020603050405020304" pitchFamily="18" charset="0"/>
                <a:cs typeface="Simplified Arabic" panose="02020603050405020304" pitchFamily="18" charset="-78"/>
              </a:rPr>
              <a:t>وهو ذلك النظام الذي يتحدد عن طريق أسعار الصرف وتدفق رأس المال، ويتم تعديل موازين المدفوعات بناء عليه</a:t>
            </a:r>
            <a:endParaRPr lang="fr-FR" sz="2400" dirty="0"/>
          </a:p>
        </p:txBody>
      </p:sp>
    </p:spTree>
    <p:extLst>
      <p:ext uri="{BB962C8B-B14F-4D97-AF65-F5344CB8AC3E}">
        <p14:creationId xmlns:p14="http://schemas.microsoft.com/office/powerpoint/2010/main" val="1521131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b="1" dirty="0"/>
              <a:t>أسباب الاختلاف المحاسبي على المستوى الجزئي</a:t>
            </a: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1688369923"/>
              </p:ext>
            </p:extLst>
          </p:nvPr>
        </p:nvGraphicFramePr>
        <p:xfrm>
          <a:off x="231820" y="2612860"/>
          <a:ext cx="10160000" cy="3291840"/>
        </p:xfrm>
        <a:graphic>
          <a:graphicData uri="http://schemas.openxmlformats.org/drawingml/2006/table">
            <a:tbl>
              <a:tblPr firstRow="1" bandRow="1">
                <a:tableStyleId>{C4B1156A-380E-4F78-BDF5-A606A8083BF9}</a:tableStyleId>
              </a:tblPr>
              <a:tblGrid>
                <a:gridCol w="8461419"/>
                <a:gridCol w="1698581"/>
              </a:tblGrid>
              <a:tr h="370840">
                <a:tc>
                  <a:txBody>
                    <a:bodyPr/>
                    <a:lstStyle/>
                    <a:p>
                      <a:pPr algn="r" rtl="1"/>
                      <a:r>
                        <a:rPr lang="ar-DZ" sz="1800" b="0" kern="1200" dirty="0" smtClean="0">
                          <a:solidFill>
                            <a:schemeClr val="dk1"/>
                          </a:solidFill>
                          <a:effectLst/>
                          <a:latin typeface="+mn-lt"/>
                          <a:ea typeface="+mn-ea"/>
                          <a:cs typeface="+mn-cs"/>
                        </a:rPr>
                        <a:t>يحدد النظام القانوني تنظيم السلوك بين الأفراد والمؤسسات، وتنقسم البلدان في هذا المجال إلى مجموعتين مجموعة القانون المكتوب ومجموعة القانون العام، حيث تتميز بلدان المجموعة الأولى بوضع قواعد مفصلة شاملة لكل المتطلبات والإجراءات بما في ذلك قوانين المؤسسات مما يؤدي  إلى مرونة أقل عند إعداد التقارير المالية</a:t>
                      </a:r>
                      <a:endParaRPr lang="fr-FR" sz="1800" b="0" dirty="0"/>
                    </a:p>
                  </a:txBody>
                  <a:tcPr/>
                </a:tc>
                <a:tc>
                  <a:txBody>
                    <a:bodyPr/>
                    <a:lstStyle/>
                    <a:p>
                      <a:pPr algn="r" rtl="1"/>
                      <a:r>
                        <a:rPr lang="ar-DZ" sz="1800" b="1" kern="1200" dirty="0" smtClean="0">
                          <a:solidFill>
                            <a:schemeClr val="dk1"/>
                          </a:solidFill>
                          <a:effectLst/>
                          <a:latin typeface="+mn-lt"/>
                          <a:ea typeface="+mn-ea"/>
                          <a:cs typeface="+mn-cs"/>
                        </a:rPr>
                        <a:t>النظام القانوني</a:t>
                      </a:r>
                      <a:endParaRPr lang="fr-FR" dirty="0"/>
                    </a:p>
                  </a:txBody>
                  <a:tcPr/>
                </a:tc>
              </a:tr>
              <a:tr h="370840">
                <a:tc>
                  <a:txBody>
                    <a:bodyPr/>
                    <a:lstStyle/>
                    <a:p>
                      <a:pPr algn="r" rtl="1"/>
                      <a:r>
                        <a:rPr lang="ar-DZ" sz="1800" kern="1200" dirty="0" smtClean="0">
                          <a:solidFill>
                            <a:schemeClr val="dk1"/>
                          </a:solidFill>
                          <a:effectLst/>
                          <a:latin typeface="+mn-lt"/>
                          <a:ea typeface="+mn-ea"/>
                          <a:cs typeface="+mn-cs"/>
                        </a:rPr>
                        <a:t>هي الطريقة التي يتم الحصول من خلالها على التمويل، ففي الدول التي تعتمد في تمويلها أساسا على الأسواق المالية، نجد اهتمام المحاسبة ينصب على تلبية احتياجات المستثمرين من المعلومات حول التدفقات النقدية المستقبلية والمخاطر المحتملة، في حين نجد الدول التي تعتمد في تمويلها أساسا على البنوك مقارنة بما تتحصل عليه من السوق المالي، فإن المحاسبة تقوم على مبدأ الحذر وتنصب اهتمامها على حماية المقرضين </a:t>
                      </a:r>
                      <a:endParaRPr lang="fr-FR" dirty="0"/>
                    </a:p>
                  </a:txBody>
                  <a:tcPr/>
                </a:tc>
                <a:tc>
                  <a:txBody>
                    <a:bodyPr/>
                    <a:lstStyle/>
                    <a:p>
                      <a:pPr algn="r" rtl="1"/>
                      <a:r>
                        <a:rPr lang="ar-DZ" sz="1800" b="1" kern="1200" dirty="0" smtClean="0">
                          <a:solidFill>
                            <a:schemeClr val="dk1"/>
                          </a:solidFill>
                          <a:effectLst/>
                          <a:latin typeface="+mn-lt"/>
                          <a:ea typeface="+mn-ea"/>
                          <a:cs typeface="+mn-cs"/>
                        </a:rPr>
                        <a:t>مصدر التمويل</a:t>
                      </a:r>
                      <a:endParaRPr lang="fr-FR" dirty="0"/>
                    </a:p>
                  </a:txBody>
                  <a:tcPr/>
                </a:tc>
              </a:tr>
              <a:tr h="370840">
                <a:tc>
                  <a:txBody>
                    <a:bodyPr/>
                    <a:lstStyle/>
                    <a:p>
                      <a:pPr algn="r" rtl="1"/>
                      <a:r>
                        <a:rPr lang="ar-DZ" sz="1800" kern="1200" dirty="0" smtClean="0">
                          <a:solidFill>
                            <a:schemeClr val="dk1"/>
                          </a:solidFill>
                          <a:effectLst/>
                          <a:latin typeface="+mn-lt"/>
                          <a:ea typeface="+mn-ea"/>
                          <a:cs typeface="+mn-cs"/>
                        </a:rPr>
                        <a:t>يكمن الاختلاف في النظام الضريبي في مدى الارتباط بين القواعد الضريبية والقواعد المحاسبية، حيث نجد دول تشريعاتها الضريبية لها أثر كبير في تحديد القواعد المحاسبية، ويكون الدخل الخاضع للضريبة هو نفسه الدخل المتضمن بالتقرير المالي، وعلى العكس هناك بلدان أخرى يتم فيها حساب الدخل الخاضع للضريبة بشكل مستقل عن الدخل المرتبط بالتقرير المالي، وهنا يكون النظام الضريبي منفصل عن النظام المحاسبي</a:t>
                      </a:r>
                      <a:endParaRPr lang="fr-FR" dirty="0"/>
                    </a:p>
                  </a:txBody>
                  <a:tcPr/>
                </a:tc>
                <a:tc>
                  <a:txBody>
                    <a:bodyPr/>
                    <a:lstStyle/>
                    <a:p>
                      <a:pPr algn="r" rtl="1"/>
                      <a:r>
                        <a:rPr lang="ar-DZ" sz="1800" b="1" kern="1200" dirty="0" smtClean="0">
                          <a:solidFill>
                            <a:schemeClr val="dk1"/>
                          </a:solidFill>
                          <a:effectLst/>
                          <a:latin typeface="+mn-lt"/>
                          <a:ea typeface="+mn-ea"/>
                          <a:cs typeface="+mn-cs"/>
                        </a:rPr>
                        <a:t>النظام الضريبي</a:t>
                      </a:r>
                      <a:endParaRPr lang="fr-FR" dirty="0"/>
                    </a:p>
                  </a:txBody>
                  <a:tcPr/>
                </a:tc>
              </a:tr>
            </a:tbl>
          </a:graphicData>
        </a:graphic>
      </p:graphicFrame>
    </p:spTree>
    <p:extLst>
      <p:ext uri="{BB962C8B-B14F-4D97-AF65-F5344CB8AC3E}">
        <p14:creationId xmlns:p14="http://schemas.microsoft.com/office/powerpoint/2010/main" val="816703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DZ" b="1" dirty="0"/>
              <a:t>أسباب الاختلاف المحاسبي على المستوى الكلي</a:t>
            </a:r>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1265943474"/>
              </p:ext>
            </p:extLst>
          </p:nvPr>
        </p:nvGraphicFramePr>
        <p:xfrm>
          <a:off x="-1" y="2125014"/>
          <a:ext cx="11423561" cy="4005329"/>
        </p:xfrm>
        <a:graphic>
          <a:graphicData uri="http://schemas.openxmlformats.org/drawingml/2006/table">
            <a:tbl>
              <a:tblPr firstRow="1" bandRow="1">
                <a:tableStyleId>{1FECB4D8-DB02-4DC6-A0A2-4F2EBAE1DC90}</a:tableStyleId>
              </a:tblPr>
              <a:tblGrid>
                <a:gridCol w="8937939"/>
                <a:gridCol w="2485622"/>
              </a:tblGrid>
              <a:tr h="505863">
                <a:tc>
                  <a:txBody>
                    <a:bodyPr/>
                    <a:lstStyle/>
                    <a:p>
                      <a:pPr algn="r" rtl="1"/>
                      <a:r>
                        <a:rPr lang="ar-DZ" sz="1800" b="0" kern="1200" dirty="0" smtClean="0">
                          <a:solidFill>
                            <a:schemeClr val="bg1"/>
                          </a:solidFill>
                          <a:effectLst/>
                          <a:latin typeface="+mn-lt"/>
                          <a:ea typeface="+mn-ea"/>
                          <a:cs typeface="+mn-cs"/>
                        </a:rPr>
                        <a:t>تنتقل الأفكار والتطبيقات المحاسبية من دولة إلى أخرى عن طريق الاحتلال أو التجارة أو غيرها من القوى</a:t>
                      </a:r>
                      <a:endParaRPr lang="fr-FR" b="0" dirty="0">
                        <a:solidFill>
                          <a:schemeClr val="bg1"/>
                        </a:solidFill>
                      </a:endParaRPr>
                    </a:p>
                  </a:txBody>
                  <a:tcPr/>
                </a:tc>
                <a:tc>
                  <a:txBody>
                    <a:bodyPr/>
                    <a:lstStyle/>
                    <a:p>
                      <a:pPr algn="r" rtl="1"/>
                      <a:r>
                        <a:rPr lang="ar-DZ" sz="1800" b="1" kern="1200" dirty="0" smtClean="0">
                          <a:solidFill>
                            <a:schemeClr val="bg1"/>
                          </a:solidFill>
                          <a:effectLst/>
                          <a:latin typeface="+mn-lt"/>
                          <a:ea typeface="+mn-ea"/>
                          <a:cs typeface="+mn-cs"/>
                        </a:rPr>
                        <a:t>العلاقات السياسية الاقتصادية</a:t>
                      </a:r>
                      <a:endParaRPr lang="fr-FR" dirty="0">
                        <a:solidFill>
                          <a:schemeClr val="bg1"/>
                        </a:solidFill>
                      </a:endParaRPr>
                    </a:p>
                  </a:txBody>
                  <a:tcPr/>
                </a:tc>
              </a:tr>
              <a:tr h="873134">
                <a:tc>
                  <a:txBody>
                    <a:bodyPr/>
                    <a:lstStyle/>
                    <a:p>
                      <a:pPr algn="just" rtl="1"/>
                      <a:r>
                        <a:rPr lang="ar-DZ" sz="1800" kern="1200" dirty="0" smtClean="0">
                          <a:solidFill>
                            <a:schemeClr val="dk1"/>
                          </a:solidFill>
                          <a:effectLst/>
                          <a:latin typeface="+mn-lt"/>
                          <a:ea typeface="+mn-ea"/>
                          <a:cs typeface="+mn-cs"/>
                        </a:rPr>
                        <a:t>يظهر أثر الاختلاف من خلال التضخم على الممارسات المحاسبية في طرق التقييم، حيث نجد في حال الدول ذات معدل تضخم منخفض تميل إلى تطبيق مبدأ التكلفة التاريخية أين يكون معدلات الأسعار منخفضة</a:t>
                      </a:r>
                      <a:endParaRPr lang="fr-FR" dirty="0"/>
                    </a:p>
                  </a:txBody>
                  <a:tcPr/>
                </a:tc>
                <a:tc>
                  <a:txBody>
                    <a:bodyPr/>
                    <a:lstStyle/>
                    <a:p>
                      <a:pPr algn="r" rtl="1"/>
                      <a:r>
                        <a:rPr lang="ar-DZ" sz="1800" b="1" kern="1200" dirty="0" smtClean="0">
                          <a:solidFill>
                            <a:schemeClr val="dk1"/>
                          </a:solidFill>
                          <a:effectLst/>
                          <a:latin typeface="+mn-lt"/>
                          <a:ea typeface="+mn-ea"/>
                          <a:cs typeface="+mn-cs"/>
                        </a:rPr>
                        <a:t>مستوى التضخم</a:t>
                      </a:r>
                      <a:endParaRPr lang="fr-FR" dirty="0"/>
                    </a:p>
                  </a:txBody>
                  <a:tcPr/>
                </a:tc>
              </a:tr>
              <a:tr h="505863">
                <a:tc>
                  <a:txBody>
                    <a:bodyPr/>
                    <a:lstStyle/>
                    <a:p>
                      <a:pPr algn="r" rtl="1"/>
                      <a:r>
                        <a:rPr lang="ar-DZ" sz="1800" kern="1200" dirty="0" smtClean="0">
                          <a:solidFill>
                            <a:schemeClr val="dk1"/>
                          </a:solidFill>
                          <a:effectLst/>
                          <a:latin typeface="+mn-lt"/>
                          <a:ea typeface="+mn-ea"/>
                          <a:cs typeface="+mn-cs"/>
                        </a:rPr>
                        <a:t>تعد المعايير والممارسات المحاسبية شديدة التعقيد والتطور وليست ذات فائدة إذا لم يحسن فهمها واستخدامها</a:t>
                      </a:r>
                      <a:endParaRPr lang="fr-FR" dirty="0"/>
                    </a:p>
                  </a:txBody>
                  <a:tcPr/>
                </a:tc>
                <a:tc>
                  <a:txBody>
                    <a:bodyPr/>
                    <a:lstStyle/>
                    <a:p>
                      <a:pPr algn="r" rtl="1"/>
                      <a:r>
                        <a:rPr lang="ar-DZ" sz="1800" b="1" kern="1200" dirty="0" smtClean="0">
                          <a:solidFill>
                            <a:schemeClr val="dk1"/>
                          </a:solidFill>
                          <a:effectLst/>
                          <a:latin typeface="+mn-lt"/>
                          <a:ea typeface="+mn-ea"/>
                          <a:cs typeface="+mn-cs"/>
                        </a:rPr>
                        <a:t>مستوى التعليم</a:t>
                      </a:r>
                      <a:endParaRPr lang="fr-FR" dirty="0"/>
                    </a:p>
                  </a:txBody>
                  <a:tcPr/>
                </a:tc>
              </a:tr>
              <a:tr h="1247335">
                <a:tc>
                  <a:txBody>
                    <a:bodyPr/>
                    <a:lstStyle/>
                    <a:p>
                      <a:pPr algn="r" rtl="1"/>
                      <a:r>
                        <a:rPr lang="ar-DZ" sz="1800" kern="1200" dirty="0" smtClean="0">
                          <a:solidFill>
                            <a:schemeClr val="dk1"/>
                          </a:solidFill>
                          <a:effectLst/>
                          <a:latin typeface="+mn-lt"/>
                          <a:ea typeface="+mn-ea"/>
                          <a:cs typeface="+mn-cs"/>
                        </a:rPr>
                        <a:t>كلما زادت المعاملات التجارية في الاقتصاد ازدادت الحاجة إلى أساليب جديدة في المحاسبة حتى تلبي الاحتياجات الجديدة لمتخذي القراراتكلما زادت المعاملات التجارية في الاقتصاد ازدادت الحاجة إلى أساليب جديدة في المحاسبة حتى تلبي الاحتياجات الجديدة لمتخذي القرارات</a:t>
                      </a:r>
                      <a:endParaRPr lang="fr-FR" dirty="0"/>
                    </a:p>
                  </a:txBody>
                  <a:tcPr/>
                </a:tc>
                <a:tc>
                  <a:txBody>
                    <a:bodyPr/>
                    <a:lstStyle/>
                    <a:p>
                      <a:pPr algn="r" rtl="1"/>
                      <a:r>
                        <a:rPr lang="ar-DZ" sz="1800" b="1" kern="1200" dirty="0" smtClean="0">
                          <a:solidFill>
                            <a:schemeClr val="dk1"/>
                          </a:solidFill>
                          <a:effectLst/>
                          <a:latin typeface="+mn-lt"/>
                          <a:ea typeface="+mn-ea"/>
                          <a:cs typeface="+mn-cs"/>
                        </a:rPr>
                        <a:t>درجة نمو الاقتصاد</a:t>
                      </a:r>
                      <a:endParaRPr lang="fr-FR" dirty="0"/>
                    </a:p>
                  </a:txBody>
                  <a:tcPr/>
                </a:tc>
              </a:tr>
              <a:tr h="873134">
                <a:tc>
                  <a:txBody>
                    <a:bodyPr/>
                    <a:lstStyle/>
                    <a:p>
                      <a:pPr algn="r" rtl="1"/>
                      <a:r>
                        <a:rPr lang="ar-DZ" sz="1800" kern="1200" dirty="0" smtClean="0">
                          <a:solidFill>
                            <a:schemeClr val="dk1"/>
                          </a:solidFill>
                          <a:effectLst/>
                          <a:latin typeface="+mn-lt"/>
                          <a:ea typeface="+mn-ea"/>
                          <a:cs typeface="+mn-cs"/>
                        </a:rPr>
                        <a:t>تعرف الثقافة على أنها مجموعة القيم والاتجاهات المشتركة في المجتمع، التي تؤثر في التنظيمات القانونية والاجتماعية والسياسات المحاسبية داخل البلد، وعلى إدارة وتصميم مختلف النظم المحاسبية</a:t>
                      </a:r>
                      <a:endParaRPr lang="fr-FR" dirty="0"/>
                    </a:p>
                  </a:txBody>
                  <a:tcPr/>
                </a:tc>
                <a:tc>
                  <a:txBody>
                    <a:bodyPr/>
                    <a:lstStyle/>
                    <a:p>
                      <a:pPr algn="r" rtl="1"/>
                      <a:r>
                        <a:rPr lang="ar-DZ" sz="1800" b="1" kern="1200" dirty="0" smtClean="0">
                          <a:solidFill>
                            <a:schemeClr val="dk1"/>
                          </a:solidFill>
                          <a:effectLst/>
                          <a:latin typeface="+mn-lt"/>
                          <a:ea typeface="+mn-ea"/>
                          <a:cs typeface="+mn-cs"/>
                        </a:rPr>
                        <a:t>التباين الثقافي</a:t>
                      </a:r>
                      <a:endParaRPr lang="fr-FR" dirty="0"/>
                    </a:p>
                  </a:txBody>
                  <a:tcPr/>
                </a:tc>
              </a:tr>
            </a:tbl>
          </a:graphicData>
        </a:graphic>
      </p:graphicFrame>
    </p:spTree>
    <p:extLst>
      <p:ext uri="{BB962C8B-B14F-4D97-AF65-F5344CB8AC3E}">
        <p14:creationId xmlns:p14="http://schemas.microsoft.com/office/powerpoint/2010/main" val="858397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DZ" b="1" dirty="0"/>
              <a:t>تصنيف الأنظمة المحاسبية الدولية باستخدام النماذج</a:t>
            </a:r>
            <a:r>
              <a:rPr lang="fr-FR" dirty="0"/>
              <a:t/>
            </a:r>
            <a:br>
              <a:rPr lang="fr-FR" dirty="0"/>
            </a:b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763" y="2253141"/>
            <a:ext cx="10315978" cy="4438095"/>
          </a:xfrm>
          <a:prstGeom prst="rect">
            <a:avLst/>
          </a:prstGeom>
        </p:spPr>
      </p:pic>
    </p:spTree>
    <p:extLst>
      <p:ext uri="{BB962C8B-B14F-4D97-AF65-F5344CB8AC3E}">
        <p14:creationId xmlns:p14="http://schemas.microsoft.com/office/powerpoint/2010/main" val="1895602223"/>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52</TotalTime>
  <Words>483</Words>
  <Application>Microsoft Office PowerPoint</Application>
  <PresentationFormat>Grand écran</PresentationFormat>
  <Paragraphs>38</Paragraphs>
  <Slides>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Arial</vt:lpstr>
      <vt:lpstr>Simplified Arabic</vt:lpstr>
      <vt:lpstr>Times New Roman</vt:lpstr>
      <vt:lpstr>Trebuchet MS</vt:lpstr>
      <vt:lpstr>Berlin</vt:lpstr>
      <vt:lpstr>بحث الاختلاف المحاسبي الدولي</vt:lpstr>
      <vt:lpstr>تمهيد</vt:lpstr>
      <vt:lpstr>أسباب الاختلاف المحاسبي الدولي</vt:lpstr>
      <vt:lpstr>Présentation PowerPoint</vt:lpstr>
      <vt:lpstr>أسباب الاختلاف المحاسبي على المستوى الجزئي</vt:lpstr>
      <vt:lpstr>أسباب الاختلاف المحاسبي على المستوى الكلي</vt:lpstr>
      <vt:lpstr>تصنيف الأنظمة المحاسبية الدولية باستخدام النماذج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بحث الاختلاف المحاسبي الدولي</dc:title>
  <dc:creator>Djarmouni</dc:creator>
  <cp:lastModifiedBy>Djarmouni</cp:lastModifiedBy>
  <cp:revision>21</cp:revision>
  <dcterms:created xsi:type="dcterms:W3CDTF">2022-09-30T13:52:57Z</dcterms:created>
  <dcterms:modified xsi:type="dcterms:W3CDTF">2022-09-30T14:45:48Z</dcterms:modified>
</cp:coreProperties>
</file>