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1" r:id="rId17"/>
    <p:sldId id="322" r:id="rId18"/>
    <p:sldId id="323" r:id="rId19"/>
    <p:sldId id="320" r:id="rId20"/>
    <p:sldId id="306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380" autoAdjust="0"/>
  </p:normalViewPr>
  <p:slideViewPr>
    <p:cSldViewPr>
      <p:cViewPr varScale="1">
        <p:scale>
          <a:sx n="69" d="100"/>
          <a:sy n="69" d="100"/>
        </p:scale>
        <p:origin x="13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3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B3D19-D883-4B0B-A084-EC767B457BFB}" type="datetimeFigureOut">
              <a:rPr lang="fr-FR" smtClean="0"/>
              <a:pPr/>
              <a:t>10/01/2024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396F0-9F3A-4DC1-85EE-FBDF1880A6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396F0-9F3A-4DC1-85EE-FBDF1880A6ED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7BDB-1E7D-4C9A-902A-7267A3D3958F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3957E-74DB-48CC-A938-D0C90B9916E0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667BA-332F-477C-93FB-6C822F31D8A8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0757-B555-414B-AA29-9C4EF97F43AF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110A-84EB-488C-8B1D-A617ADF5E2AB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BA121-1533-45AF-A0C4-83FAE1F91B03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9B176-4F3C-4A9A-B0E3-43449126275F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2E57-25A7-49A6-B357-0E974330FACC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09E81-1D03-41B4-BA7D-EFC3363AA75F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4D563-8A5F-4472-8B18-9BA1D08E716F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37EB6-A06C-4E26-83C1-B0C75E508966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A2FEB2-221D-4612-9546-255613C16C7F}" type="datetime1">
              <a:rPr lang="fr-FR" smtClean="0"/>
              <a:pPr/>
              <a:t>10/01/2024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FR"/>
              <a:t>Dr. MARIR Toufik</a:t>
            </a: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C6FC3D1-8E37-4A8C-B46A-0BE3313C7A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2844" y="1505930"/>
            <a:ext cx="8858312" cy="1470025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Chapitre 06</a:t>
            </a:r>
            <a:br>
              <a:rPr lang="fr-FR" b="1" dirty="0">
                <a:solidFill>
                  <a:schemeClr val="tx1"/>
                </a:solidFill>
              </a:rPr>
            </a:br>
            <a:r>
              <a:rPr lang="fr-FR" b="1" dirty="0">
                <a:solidFill>
                  <a:schemeClr val="tx1"/>
                </a:solidFill>
              </a:rPr>
              <a:t>Plateformes de développement des SMA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428728" y="3214686"/>
            <a:ext cx="6560234" cy="10715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MARIR Toufik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Maître de Conférences </a:t>
            </a:r>
            <a:r>
              <a:rPr kumimoji="0" lang="fr-FR" sz="2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A </a:t>
            </a: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428728" y="4214818"/>
            <a:ext cx="6560234" cy="1538294"/>
          </a:xfrm>
          <a:prstGeom prst="rect">
            <a:avLst/>
          </a:prstGeom>
        </p:spPr>
        <p:txBody>
          <a:bodyPr lIns="45720" rIns="246888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fr-FR" sz="32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marir.toufik@yahoo.fr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 err="1">
                <a:solidFill>
                  <a:schemeClr val="tx1"/>
                </a:solidFill>
              </a:rPr>
              <a:t>JadeX</a:t>
            </a:r>
            <a:r>
              <a:rPr lang="fr-FR" sz="3200" b="1" dirty="0">
                <a:solidFill>
                  <a:schemeClr val="tx1"/>
                </a:solidFill>
              </a:rPr>
              <a:t>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2400" dirty="0" err="1">
                <a:latin typeface="Times New Roman"/>
              </a:rPr>
              <a:t>Belifs</a:t>
            </a:r>
            <a:r>
              <a:rPr lang="fr-FR" sz="2400" dirty="0">
                <a:latin typeface="Times New Roman"/>
              </a:rPr>
              <a:t> (Croyances):</a:t>
            </a:r>
          </a:p>
          <a:p>
            <a:pPr marL="546100" indent="0" algn="just">
              <a:buFont typeface="Wingdings" pitchFamily="2" charset="2"/>
              <a:buChar char="Ø"/>
              <a:tabLst>
                <a:tab pos="0" algn="l"/>
              </a:tabLst>
            </a:pPr>
            <a:r>
              <a:rPr lang="fr-FR" sz="2400" dirty="0">
                <a:latin typeface="Times New Roman"/>
              </a:rPr>
              <a:t>Deux types de croyances: </a:t>
            </a:r>
            <a:r>
              <a:rPr lang="fr-FR" sz="2400" dirty="0" err="1">
                <a:latin typeface="Times New Roman"/>
              </a:rPr>
              <a:t>Belief</a:t>
            </a:r>
            <a:r>
              <a:rPr lang="fr-FR" sz="2400" dirty="0">
                <a:latin typeface="Times New Roman"/>
              </a:rPr>
              <a:t> et </a:t>
            </a:r>
            <a:r>
              <a:rPr lang="fr-FR" sz="2400" dirty="0" err="1">
                <a:latin typeface="Times New Roman"/>
              </a:rPr>
              <a:t>Belief</a:t>
            </a:r>
            <a:r>
              <a:rPr lang="fr-FR" sz="2400" dirty="0">
                <a:latin typeface="Times New Roman"/>
              </a:rPr>
              <a:t> set</a:t>
            </a:r>
          </a:p>
          <a:p>
            <a:pPr marL="546100" indent="0" algn="just">
              <a:buFont typeface="Wingdings" pitchFamily="2" charset="2"/>
              <a:buChar char="Ø"/>
              <a:tabLst>
                <a:tab pos="0" algn="l"/>
              </a:tabLst>
            </a:pPr>
            <a:r>
              <a:rPr lang="fr-FR" sz="2400" dirty="0">
                <a:latin typeface="Times New Roman"/>
              </a:rPr>
              <a:t>Représentation orientée objet de croyances</a:t>
            </a:r>
          </a:p>
          <a:p>
            <a:pPr marL="546100" indent="0" algn="just">
              <a:buFont typeface="Wingdings" pitchFamily="2" charset="2"/>
              <a:buChar char="Ø"/>
              <a:tabLst>
                <a:tab pos="0" algn="l"/>
              </a:tabLst>
            </a:pPr>
            <a:r>
              <a:rPr lang="fr-FR" sz="2400" dirty="0">
                <a:latin typeface="Times New Roman"/>
              </a:rPr>
              <a:t>Les croyances ne sont pas seulement des objets passifs</a:t>
            </a:r>
          </a:p>
          <a:p>
            <a:pPr marL="273050" indent="-273050" algn="just">
              <a:buFont typeface="Arial" pitchFamily="34" charset="0"/>
              <a:buChar char="•"/>
              <a:tabLst>
                <a:tab pos="0" algn="l"/>
              </a:tabLst>
            </a:pPr>
            <a:r>
              <a:rPr lang="fr-FR" sz="2400" dirty="0">
                <a:latin typeface="Times New Roman"/>
              </a:rPr>
              <a:t>Goals (Buts):</a:t>
            </a:r>
          </a:p>
          <a:p>
            <a:pPr marL="546100" indent="0" algn="just">
              <a:buFont typeface="Wingdings" pitchFamily="2" charset="2"/>
              <a:buChar char="Ø"/>
              <a:tabLst>
                <a:tab pos="0" algn="l"/>
              </a:tabLst>
            </a:pPr>
            <a:r>
              <a:rPr lang="fr-FR" sz="2400" dirty="0">
                <a:latin typeface="Times New Roman"/>
              </a:rPr>
              <a:t>Les buts sont représentés explicitement comme objets dans la base des buts (</a:t>
            </a:r>
            <a:r>
              <a:rPr lang="fr-FR" sz="2400" dirty="0" err="1">
                <a:latin typeface="Times New Roman"/>
              </a:rPr>
              <a:t>Goalbase</a:t>
            </a:r>
            <a:r>
              <a:rPr lang="fr-FR" sz="2400" dirty="0">
                <a:latin typeface="Times New Roman"/>
              </a:rPr>
              <a:t>) </a:t>
            </a:r>
          </a:p>
          <a:p>
            <a:pPr marL="546100" indent="0" algn="just">
              <a:buFont typeface="Wingdings" pitchFamily="2" charset="2"/>
              <a:buChar char="Ø"/>
              <a:tabLst>
                <a:tab pos="0" algn="l"/>
              </a:tabLst>
            </a:pPr>
            <a:r>
              <a:rPr lang="fr-FR" sz="2400" dirty="0">
                <a:latin typeface="Times New Roman"/>
              </a:rPr>
              <a:t>La base des buts est accessible par le raisonnement ou par les plans</a:t>
            </a:r>
          </a:p>
          <a:p>
            <a:pPr marL="546100" indent="0" algn="just">
              <a:buFont typeface="Wingdings" pitchFamily="2" charset="2"/>
              <a:buChar char="Ø"/>
              <a:tabLst>
                <a:tab pos="0" algn="l"/>
              </a:tabLst>
            </a:pPr>
            <a:r>
              <a:rPr lang="fr-FR" sz="2400" dirty="0">
                <a:latin typeface="Times New Roman"/>
              </a:rPr>
              <a:t>Quatre types de buts: </a:t>
            </a:r>
            <a:r>
              <a:rPr lang="fr-FR" sz="2400" dirty="0" err="1">
                <a:latin typeface="Times New Roman"/>
              </a:rPr>
              <a:t>perform</a:t>
            </a:r>
            <a:r>
              <a:rPr lang="fr-FR" sz="2400" dirty="0">
                <a:latin typeface="Times New Roman"/>
              </a:rPr>
              <a:t>, </a:t>
            </a:r>
            <a:r>
              <a:rPr lang="fr-FR" sz="2400" dirty="0" err="1">
                <a:latin typeface="Times New Roman"/>
              </a:rPr>
              <a:t>achieve</a:t>
            </a:r>
            <a:r>
              <a:rPr lang="fr-FR" sz="2400" dirty="0">
                <a:latin typeface="Times New Roman"/>
              </a:rPr>
              <a:t>, </a:t>
            </a:r>
            <a:r>
              <a:rPr lang="fr-FR" sz="2400" dirty="0" err="1">
                <a:latin typeface="Times New Roman"/>
              </a:rPr>
              <a:t>query</a:t>
            </a:r>
            <a:r>
              <a:rPr lang="fr-FR" sz="2400" dirty="0">
                <a:latin typeface="Times New Roman"/>
              </a:rPr>
              <a:t>, </a:t>
            </a:r>
            <a:r>
              <a:rPr lang="fr-FR" sz="2400" dirty="0" err="1">
                <a:latin typeface="Times New Roman"/>
              </a:rPr>
              <a:t>maintain</a:t>
            </a:r>
            <a:endParaRPr lang="fr-FR" sz="2400" dirty="0">
              <a:latin typeface="Times New Roman"/>
            </a:endParaRPr>
          </a:p>
          <a:p>
            <a:pPr marL="546100" indent="0" algn="just">
              <a:buFont typeface="Wingdings" pitchFamily="2" charset="2"/>
              <a:buChar char="Ø"/>
              <a:tabLst>
                <a:tab pos="0" algn="l"/>
              </a:tabLst>
            </a:pPr>
            <a:r>
              <a:rPr lang="fr-FR" sz="2400" dirty="0">
                <a:latin typeface="Times New Roman"/>
              </a:rPr>
              <a:t>Un but a plusieurs états: option, actif, suspendu</a:t>
            </a:r>
          </a:p>
          <a:p>
            <a:pPr marL="457200" indent="-7938" algn="just">
              <a:buFont typeface="+mj-lt"/>
              <a:buAutoNum type="arabicPeriod"/>
            </a:pPr>
            <a:endParaRPr lang="fr-FR" sz="2400" dirty="0">
              <a:latin typeface="Times New Roman"/>
            </a:endParaRPr>
          </a:p>
          <a:p>
            <a:pPr algn="just"/>
            <a:endParaRPr lang="fr-FR" sz="2400" dirty="0">
              <a:latin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8423867" cy="3681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 err="1">
                <a:solidFill>
                  <a:schemeClr val="tx1"/>
                </a:solidFill>
              </a:rPr>
              <a:t>JadeX</a:t>
            </a:r>
            <a:r>
              <a:rPr lang="fr-FR" sz="3200" b="1" dirty="0">
                <a:solidFill>
                  <a:schemeClr val="tx1"/>
                </a:solidFill>
              </a:rPr>
              <a:t>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>
                <a:latin typeface="Times New Roman"/>
              </a:rPr>
              <a:t>Plans :</a:t>
            </a:r>
          </a:p>
          <a:p>
            <a:pPr marL="546100" indent="0">
              <a:buFont typeface="Wingdings" pitchFamily="2" charset="2"/>
              <a:buChar char="Ø"/>
              <a:tabLst>
                <a:tab pos="0" algn="l"/>
              </a:tabLst>
            </a:pPr>
            <a:r>
              <a:rPr lang="fr-FR" sz="2400" dirty="0">
                <a:latin typeface="Times New Roman"/>
              </a:rPr>
              <a:t>Les plans représentent les comportements des agents</a:t>
            </a:r>
          </a:p>
          <a:p>
            <a:pPr marL="546100" indent="0">
              <a:buFont typeface="Wingdings" pitchFamily="2" charset="2"/>
              <a:buChar char="Ø"/>
              <a:tabLst>
                <a:tab pos="0" algn="l"/>
              </a:tabLst>
            </a:pPr>
            <a:r>
              <a:rPr lang="fr-FR" sz="2400" dirty="0">
                <a:latin typeface="Times New Roman"/>
              </a:rPr>
              <a:t>Un plan est composé d’un en-tête et un corps</a:t>
            </a:r>
          </a:p>
          <a:p>
            <a:pPr marL="546100" indent="0">
              <a:buFont typeface="Wingdings" pitchFamily="2" charset="2"/>
              <a:buChar char="Ø"/>
              <a:tabLst>
                <a:tab pos="0" algn="l"/>
              </a:tabLst>
            </a:pPr>
            <a:r>
              <a:rPr lang="fr-FR" sz="2400" dirty="0">
                <a:latin typeface="Times New Roman"/>
              </a:rPr>
              <a:t>Dans l’en-tête, on spécifie le contexte d’exécution d’un plan</a:t>
            </a:r>
          </a:p>
          <a:p>
            <a:pPr marL="546100" indent="0">
              <a:buFont typeface="Wingdings" pitchFamily="2" charset="2"/>
              <a:buChar char="Ø"/>
              <a:tabLst>
                <a:tab pos="0" algn="l"/>
              </a:tabLst>
            </a:pPr>
            <a:r>
              <a:rPr lang="fr-FR" sz="2400" dirty="0">
                <a:latin typeface="Times New Roman"/>
              </a:rPr>
              <a:t>Le corps du plan spécifie les actions à exécuter </a:t>
            </a:r>
          </a:p>
          <a:p>
            <a:pPr marL="273050" indent="-273050" algn="just">
              <a:buFont typeface="Arial" pitchFamily="34" charset="0"/>
              <a:buChar char="•"/>
              <a:tabLst>
                <a:tab pos="0" algn="l"/>
              </a:tabLst>
            </a:pPr>
            <a:r>
              <a:rPr lang="fr-FR" sz="2400" dirty="0" err="1">
                <a:latin typeface="Times New Roman"/>
              </a:rPr>
              <a:t>Capabilities</a:t>
            </a:r>
            <a:r>
              <a:rPr lang="fr-FR" sz="2400" dirty="0">
                <a:latin typeface="Times New Roman"/>
              </a:rPr>
              <a:t> (Capacités):</a:t>
            </a:r>
          </a:p>
          <a:p>
            <a:pPr marL="546100" indent="0" algn="just">
              <a:buFont typeface="Wingdings" pitchFamily="2" charset="2"/>
              <a:buChar char="Ø"/>
              <a:tabLst>
                <a:tab pos="0" algn="l"/>
                <a:tab pos="625475" algn="l"/>
              </a:tabLst>
            </a:pPr>
            <a:r>
              <a:rPr lang="fr-FR" sz="2400" dirty="0">
                <a:latin typeface="Times New Roman"/>
              </a:rPr>
              <a:t>Un mécanisme pour regrouper plusieurs éléments</a:t>
            </a:r>
          </a:p>
          <a:p>
            <a:pPr marL="457200" indent="-7938" algn="just">
              <a:buFont typeface="+mj-lt"/>
              <a:buAutoNum type="arabicPeriod"/>
            </a:pPr>
            <a:endParaRPr lang="fr-FR" sz="2400" dirty="0">
              <a:latin typeface="Times New Roman"/>
            </a:endParaRPr>
          </a:p>
          <a:p>
            <a:pPr algn="just"/>
            <a:endParaRPr lang="fr-FR" sz="2400" dirty="0">
              <a:latin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1013" y="1447800"/>
            <a:ext cx="651917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DIMA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>
                <a:latin typeface="Times New Roman"/>
              </a:rPr>
              <a:t>DIMA (Développement et Implémentation des Systèmes Multi-Agents)</a:t>
            </a:r>
          </a:p>
          <a:p>
            <a:pPr algn="just"/>
            <a:r>
              <a:rPr lang="fr-FR" sz="2400" dirty="0">
                <a:latin typeface="Times New Roman"/>
              </a:rPr>
              <a:t>Les systèmes multi-agents sont conçus comme extension de la POO</a:t>
            </a:r>
          </a:p>
          <a:p>
            <a:pPr algn="just"/>
            <a:r>
              <a:rPr lang="fr-FR" sz="2400" dirty="0">
                <a:latin typeface="Times New Roman"/>
              </a:rPr>
              <a:t>Le projet est développé par </a:t>
            </a:r>
            <a:r>
              <a:rPr lang="fr-FR" sz="2400" dirty="0" err="1">
                <a:latin typeface="Times New Roman"/>
              </a:rPr>
              <a:t>Guessoum</a:t>
            </a:r>
            <a:r>
              <a:rPr lang="fr-FR" sz="2400" dirty="0">
                <a:latin typeface="Times New Roman"/>
              </a:rPr>
              <a:t> en 1993 (Lip6).</a:t>
            </a:r>
          </a:p>
          <a:p>
            <a:pPr algn="just"/>
            <a:r>
              <a:rPr lang="fr-FR" sz="2400" dirty="0">
                <a:latin typeface="Times New Roman"/>
              </a:rPr>
              <a:t>La plateforme a été programmée initialement par </a:t>
            </a:r>
            <a:r>
              <a:rPr lang="fr-FR" sz="2400" dirty="0" err="1">
                <a:latin typeface="Times New Roman"/>
              </a:rPr>
              <a:t>Smalltalk</a:t>
            </a:r>
            <a:r>
              <a:rPr lang="fr-FR" sz="2400" dirty="0">
                <a:latin typeface="Times New Roman"/>
              </a:rPr>
              <a:t>-80, puis en Java</a:t>
            </a:r>
          </a:p>
          <a:p>
            <a:pPr algn="just"/>
            <a:r>
              <a:rPr lang="fr-FR" sz="2400" dirty="0">
                <a:latin typeface="Times New Roman"/>
              </a:rPr>
              <a:t>DIMA est utilisé pour le développement de plusieurs projets réels</a:t>
            </a:r>
          </a:p>
          <a:p>
            <a:pPr algn="just"/>
            <a:r>
              <a:rPr lang="fr-FR" sz="2400" dirty="0">
                <a:latin typeface="Times New Roman"/>
              </a:rPr>
              <a:t>DIMA permet le développement des SMA de manière modulaire</a:t>
            </a:r>
          </a:p>
          <a:p>
            <a:pPr algn="just"/>
            <a:endParaRPr lang="fr-FR" sz="2400" dirty="0">
              <a:latin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DIMA</a:t>
            </a:r>
            <a:endParaRPr lang="fr-FR" sz="3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grpSp>
        <p:nvGrpSpPr>
          <p:cNvPr id="6" name="Espace réservé du contenu 5"/>
          <p:cNvGrpSpPr>
            <a:grpSpLocks noGrp="1"/>
          </p:cNvGrpSpPr>
          <p:nvPr/>
        </p:nvGrpSpPr>
        <p:grpSpPr>
          <a:xfrm>
            <a:off x="914400" y="1447800"/>
            <a:ext cx="7772400" cy="4572000"/>
            <a:chOff x="1785918" y="3357562"/>
            <a:chExt cx="6786610" cy="2583910"/>
          </a:xfrm>
        </p:grpSpPr>
        <p:sp>
          <p:nvSpPr>
            <p:cNvPr id="7" name="Ellipse 6"/>
            <p:cNvSpPr/>
            <p:nvPr/>
          </p:nvSpPr>
          <p:spPr>
            <a:xfrm>
              <a:off x="3357554" y="3357562"/>
              <a:ext cx="1857388" cy="92869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/>
                <a:t>Module de supervision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857356" y="5000636"/>
              <a:ext cx="1143008" cy="35719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/>
                <a:t>Module 1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500430" y="5000636"/>
              <a:ext cx="1214446" cy="35719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/>
                <a:t>Module 2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86446" y="5000636"/>
              <a:ext cx="1143008" cy="35719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dirty="0"/>
                <a:t>Module n</a:t>
              </a:r>
            </a:p>
          </p:txBody>
        </p:sp>
        <p:cxnSp>
          <p:nvCxnSpPr>
            <p:cNvPr id="11" name="Connecteur droit 10"/>
            <p:cNvCxnSpPr/>
            <p:nvPr/>
          </p:nvCxnSpPr>
          <p:spPr>
            <a:xfrm>
              <a:off x="1785918" y="4643446"/>
              <a:ext cx="6500858" cy="1588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>
              <a:off x="1785918" y="5929330"/>
              <a:ext cx="6500858" cy="1588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/>
            <p:cNvCxnSpPr>
              <a:stCxn id="7" idx="3"/>
              <a:endCxn id="8" idx="0"/>
            </p:cNvCxnSpPr>
            <p:nvPr/>
          </p:nvCxnSpPr>
          <p:spPr>
            <a:xfrm rot="5400000">
              <a:off x="2604019" y="3975093"/>
              <a:ext cx="850384" cy="1200702"/>
            </a:xfrm>
            <a:prstGeom prst="straightConnector1">
              <a:avLst/>
            </a:prstGeom>
            <a:ln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>
              <a:stCxn id="7" idx="4"/>
              <a:endCxn id="9" idx="0"/>
            </p:cNvCxnSpPr>
            <p:nvPr/>
          </p:nvCxnSpPr>
          <p:spPr>
            <a:xfrm rot="5400000">
              <a:off x="3839761" y="4554149"/>
              <a:ext cx="714380" cy="178595"/>
            </a:xfrm>
            <a:prstGeom prst="straightConnector1">
              <a:avLst/>
            </a:prstGeom>
            <a:ln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>
              <a:stCxn id="7" idx="5"/>
              <a:endCxn id="10" idx="0"/>
            </p:cNvCxnSpPr>
            <p:nvPr/>
          </p:nvCxnSpPr>
          <p:spPr>
            <a:xfrm rot="16200000" flipH="1">
              <a:off x="5225250" y="3867936"/>
              <a:ext cx="850384" cy="1415016"/>
            </a:xfrm>
            <a:prstGeom prst="straightConnector1">
              <a:avLst/>
            </a:prstGeom>
            <a:ln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3071802" y="5072074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/>
            <p:nvPr/>
          </p:nvCxnSpPr>
          <p:spPr>
            <a:xfrm>
              <a:off x="4714876" y="5072074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/>
            <p:nvPr/>
          </p:nvCxnSpPr>
          <p:spPr>
            <a:xfrm>
              <a:off x="5357818" y="5072074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rot="10800000">
              <a:off x="3071802" y="5214950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rot="10800000">
              <a:off x="4714876" y="5214950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/>
            <p:nvPr/>
          </p:nvCxnSpPr>
          <p:spPr>
            <a:xfrm rot="10800000">
              <a:off x="5357818" y="5214950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7"/>
            <p:cNvSpPr txBox="1"/>
            <p:nvPr/>
          </p:nvSpPr>
          <p:spPr>
            <a:xfrm>
              <a:off x="5000628" y="492919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dirty="0">
                  <a:solidFill>
                    <a:srgbClr val="0070C0"/>
                  </a:solidFill>
                </a:rPr>
                <a:t>….</a:t>
              </a:r>
            </a:p>
          </p:txBody>
        </p:sp>
        <p:cxnSp>
          <p:nvCxnSpPr>
            <p:cNvPr id="23" name="Connecteur droit avec flèche 22"/>
            <p:cNvCxnSpPr/>
            <p:nvPr/>
          </p:nvCxnSpPr>
          <p:spPr>
            <a:xfrm>
              <a:off x="6286512" y="3643314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/>
            <p:nvPr/>
          </p:nvCxnSpPr>
          <p:spPr>
            <a:xfrm>
              <a:off x="6286512" y="3929066"/>
              <a:ext cx="357190" cy="1588"/>
            </a:xfrm>
            <a:prstGeom prst="straightConnector1">
              <a:avLst/>
            </a:prstGeom>
            <a:ln>
              <a:prstDash val="sysDot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38"/>
            <p:cNvSpPr txBox="1"/>
            <p:nvPr/>
          </p:nvSpPr>
          <p:spPr>
            <a:xfrm>
              <a:off x="6143636" y="4214818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dirty="0"/>
                <a:t>Meta-Comportement</a:t>
              </a:r>
            </a:p>
          </p:txBody>
        </p:sp>
        <p:sp>
          <p:nvSpPr>
            <p:cNvPr id="26" name="ZoneTexte 41"/>
            <p:cNvSpPr txBox="1"/>
            <p:nvPr/>
          </p:nvSpPr>
          <p:spPr>
            <a:xfrm>
              <a:off x="6357950" y="5572140"/>
              <a:ext cx="2071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 dirty="0"/>
            </a:p>
          </p:txBody>
        </p:sp>
        <p:sp>
          <p:nvSpPr>
            <p:cNvPr id="27" name="ZoneTexte 42"/>
            <p:cNvSpPr txBox="1"/>
            <p:nvPr/>
          </p:nvSpPr>
          <p:spPr>
            <a:xfrm>
              <a:off x="6715140" y="5500702"/>
              <a:ext cx="1857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dirty="0"/>
                <a:t>Comportement</a:t>
              </a:r>
            </a:p>
          </p:txBody>
        </p:sp>
        <p:sp>
          <p:nvSpPr>
            <p:cNvPr id="28" name="ZoneTexte 43"/>
            <p:cNvSpPr txBox="1"/>
            <p:nvPr/>
          </p:nvSpPr>
          <p:spPr>
            <a:xfrm>
              <a:off x="6715140" y="3429000"/>
              <a:ext cx="1071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dirty="0"/>
                <a:t>Données</a:t>
              </a:r>
            </a:p>
          </p:txBody>
        </p:sp>
        <p:sp>
          <p:nvSpPr>
            <p:cNvPr id="29" name="ZoneTexte 44"/>
            <p:cNvSpPr txBox="1"/>
            <p:nvPr/>
          </p:nvSpPr>
          <p:spPr>
            <a:xfrm>
              <a:off x="6715140" y="3714752"/>
              <a:ext cx="1143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fr-FR" dirty="0"/>
                <a:t>Contrôle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DIMA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>
                <a:latin typeface="Times New Roman"/>
              </a:rPr>
              <a:t>Avantages de l’architecture DIMA</a:t>
            </a:r>
          </a:p>
          <a:p>
            <a:pPr marL="536575" lvl="0" indent="0">
              <a:buFont typeface="Wingdings" pitchFamily="2" charset="2"/>
              <a:buChar char="Ø"/>
            </a:pPr>
            <a:r>
              <a:rPr lang="fr-FR" sz="2400" dirty="0"/>
              <a:t>Possibilité de définir des agents à granularité variable.</a:t>
            </a:r>
          </a:p>
          <a:p>
            <a:pPr marL="536575" indent="0">
              <a:buFont typeface="Wingdings" pitchFamily="2" charset="2"/>
              <a:buChar char="Ø"/>
            </a:pPr>
            <a:r>
              <a:rPr lang="fr-FR" sz="2400" dirty="0"/>
              <a:t>Possibilité de définir des agents à structure adaptative.</a:t>
            </a:r>
          </a:p>
          <a:p>
            <a:pPr marL="536575" indent="0">
              <a:buFont typeface="Wingdings" pitchFamily="2" charset="2"/>
              <a:buChar char="Ø"/>
            </a:pPr>
            <a:r>
              <a:rPr lang="fr-FR" sz="2400" dirty="0"/>
              <a:t>Possibilité d'intégrer différents modèles d'agents.</a:t>
            </a:r>
          </a:p>
          <a:p>
            <a:pPr marL="536575" indent="0">
              <a:buFont typeface="Wingdings" pitchFamily="2" charset="2"/>
              <a:buChar char="Ø"/>
            </a:pPr>
            <a:r>
              <a:rPr lang="fr-FR" sz="2400" dirty="0"/>
              <a:t>Possibilité de définir des bibliothèques de composants réutilisable</a:t>
            </a:r>
          </a:p>
          <a:p>
            <a:pPr marL="536575" indent="0">
              <a:buFont typeface="Wingdings" pitchFamily="2" charset="2"/>
              <a:buChar char="Ø"/>
            </a:pPr>
            <a:r>
              <a:rPr lang="fr-FR" sz="2400" dirty="0"/>
              <a:t>Réduire le temps d'implémentations.</a:t>
            </a:r>
          </a:p>
          <a:p>
            <a:pPr marL="536575" indent="0">
              <a:buFont typeface="Wingdings" pitchFamily="2" charset="2"/>
              <a:buChar char="Ø"/>
            </a:pPr>
            <a:r>
              <a:rPr lang="fr-FR" sz="2400" dirty="0"/>
              <a:t>Faciliter le développement pour des non-spécialistes des SMA.</a:t>
            </a:r>
            <a:endParaRPr lang="fr-FR" sz="2400" dirty="0">
              <a:latin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DIMA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>
                <a:latin typeface="Times New Roman"/>
              </a:rPr>
              <a:t>Le composant proactif</a:t>
            </a:r>
          </a:p>
          <a:p>
            <a:pPr algn="ctr">
              <a:buNone/>
            </a:pPr>
            <a:r>
              <a:rPr lang="fr-FR" sz="2400" b="1" i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Gdima.kernel.ProactiveComponents</a:t>
            </a:r>
            <a:r>
              <a:rPr lang="fr-FR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sz="2400" dirty="0">
                <a:latin typeface="Times New Roman"/>
              </a:rPr>
              <a:t>Les méthodes principales: </a:t>
            </a:r>
            <a:r>
              <a:rPr lang="fr-FR" sz="2400" dirty="0" err="1">
                <a:latin typeface="Times New Roman"/>
              </a:rPr>
              <a:t>step</a:t>
            </a:r>
            <a:r>
              <a:rPr lang="fr-FR" sz="2400" dirty="0">
                <a:latin typeface="Times New Roman"/>
              </a:rPr>
              <a:t>(), </a:t>
            </a:r>
            <a:r>
              <a:rPr lang="fr-FR" sz="2400" dirty="0" err="1">
                <a:latin typeface="Times New Roman"/>
              </a:rPr>
              <a:t>isAlive</a:t>
            </a:r>
            <a:r>
              <a:rPr lang="fr-FR" sz="2400" dirty="0">
                <a:latin typeface="Times New Roman"/>
              </a:rPr>
              <a:t>(), </a:t>
            </a:r>
            <a:r>
              <a:rPr lang="fr-FR" sz="2400" dirty="0" err="1">
                <a:latin typeface="Times New Roman"/>
              </a:rPr>
              <a:t>isActive</a:t>
            </a:r>
            <a:r>
              <a:rPr lang="fr-FR" sz="2400" dirty="0">
                <a:latin typeface="Times New Roman"/>
              </a:rPr>
              <a:t>(), </a:t>
            </a:r>
            <a:r>
              <a:rPr lang="fr-FR" sz="2400" dirty="0" err="1">
                <a:latin typeface="Times New Roman"/>
              </a:rPr>
              <a:t>wwait</a:t>
            </a:r>
            <a:r>
              <a:rPr lang="fr-FR" sz="2400" dirty="0">
                <a:latin typeface="Times New Roman"/>
              </a:rPr>
              <a:t>(), </a:t>
            </a:r>
            <a:r>
              <a:rPr lang="fr-FR" sz="2400" dirty="0" err="1">
                <a:latin typeface="Times New Roman"/>
              </a:rPr>
              <a:t>wwait</a:t>
            </a:r>
            <a:r>
              <a:rPr lang="fr-FR" sz="2400" dirty="0">
                <a:latin typeface="Times New Roman"/>
              </a:rPr>
              <a:t>(long n)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714348" y="2786058"/>
            <a:ext cx="8001056" cy="1928826"/>
            <a:chOff x="428596" y="2428868"/>
            <a:chExt cx="8001056" cy="1928826"/>
          </a:xfrm>
        </p:grpSpPr>
        <p:grpSp>
          <p:nvGrpSpPr>
            <p:cNvPr id="7" name="Groupe 6"/>
            <p:cNvGrpSpPr/>
            <p:nvPr/>
          </p:nvGrpSpPr>
          <p:grpSpPr>
            <a:xfrm>
              <a:off x="428596" y="2428868"/>
              <a:ext cx="2214578" cy="1928826"/>
              <a:chOff x="285720" y="2786058"/>
              <a:chExt cx="2214578" cy="1928826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285720" y="3500438"/>
                <a:ext cx="2214578" cy="121444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Wingdings" pitchFamily="2" charset="2"/>
                  <a:buChar char="Ø"/>
                </a:pPr>
                <a:r>
                  <a:rPr lang="fr-FR" b="1" dirty="0" err="1"/>
                  <a:t>Step</a:t>
                </a:r>
                <a:r>
                  <a:rPr lang="fr-FR" b="1" dirty="0"/>
                  <a:t>()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fr-FR" b="1" dirty="0" err="1"/>
                  <a:t>isAlive</a:t>
                </a:r>
                <a:r>
                  <a:rPr lang="fr-FR" b="1" dirty="0"/>
                  <a:t>()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fr-FR" b="1" dirty="0" err="1"/>
                  <a:t>startUp</a:t>
                </a:r>
                <a:r>
                  <a:rPr lang="fr-FR" b="1" dirty="0"/>
                  <a:t>()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fr-FR" b="1" dirty="0" err="1"/>
                  <a:t>proactivityLoop</a:t>
                </a:r>
                <a:r>
                  <a:rPr lang="fr-FR" b="1" dirty="0"/>
                  <a:t>()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85720" y="2786058"/>
                <a:ext cx="2214578" cy="50006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sz="1600" b="1" dirty="0" err="1"/>
                  <a:t>ProactiveComponent</a:t>
                </a:r>
                <a:endParaRPr lang="fr-FR" sz="1600" b="1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85720" y="3286124"/>
                <a:ext cx="2214578" cy="21431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</p:grpSp>
        <p:grpSp>
          <p:nvGrpSpPr>
            <p:cNvPr id="8" name="Groupe 7"/>
            <p:cNvGrpSpPr/>
            <p:nvPr/>
          </p:nvGrpSpPr>
          <p:grpSpPr>
            <a:xfrm>
              <a:off x="4500562" y="3000372"/>
              <a:ext cx="3929090" cy="1285884"/>
              <a:chOff x="4500562" y="3000372"/>
              <a:chExt cx="3929090" cy="1285884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4500562" y="4071942"/>
                <a:ext cx="3929090" cy="21431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FR" b="1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500562" y="3000372"/>
                <a:ext cx="3929090" cy="50006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b="1" dirty="0" err="1"/>
                  <a:t>ProactiveComponentEngine</a:t>
                </a:r>
                <a:endParaRPr lang="fr-FR" b="1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500562" y="3500438"/>
                <a:ext cx="3929090" cy="57150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Font typeface="Wingdings" pitchFamily="2" charset="2"/>
                  <a:buChar char="Ø"/>
                </a:pPr>
                <a:r>
                  <a:rPr lang="fr-FR" b="1" dirty="0" err="1"/>
                  <a:t>Proactivity</a:t>
                </a:r>
                <a:r>
                  <a:rPr lang="fr-FR" b="1" dirty="0"/>
                  <a:t> : </a:t>
                </a:r>
                <a:r>
                  <a:rPr lang="fr-FR" b="1" dirty="0" err="1"/>
                  <a:t>ProactiveComponent</a:t>
                </a:r>
                <a:endParaRPr lang="fr-FR" b="1" dirty="0"/>
              </a:p>
            </p:txBody>
          </p:sp>
          <p:pic>
            <p:nvPicPr>
              <p:cNvPr id="14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4572000" y="3643314"/>
                <a:ext cx="152400" cy="257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cxnSp>
          <p:nvCxnSpPr>
            <p:cNvPr id="9" name="Connecteur droit 8"/>
            <p:cNvCxnSpPr>
              <a:stCxn id="13" idx="1"/>
            </p:cNvCxnSpPr>
            <p:nvPr/>
          </p:nvCxnSpPr>
          <p:spPr>
            <a:xfrm rot="10800000">
              <a:off x="2643174" y="3750472"/>
              <a:ext cx="1857388" cy="357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rganigramme : Décision 9"/>
            <p:cNvSpPr/>
            <p:nvPr/>
          </p:nvSpPr>
          <p:spPr>
            <a:xfrm>
              <a:off x="2643174" y="3714752"/>
              <a:ext cx="285752" cy="142876"/>
            </a:xfrm>
            <a:prstGeom prst="flowChartDecisi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DIMA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DIMA permet de développer des agents réactifs</a:t>
            </a:r>
          </a:p>
          <a:p>
            <a:endParaRPr lang="fr-FR" sz="24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285720" y="1857364"/>
            <a:ext cx="8572560" cy="4500594"/>
            <a:chOff x="-785850" y="357166"/>
            <a:chExt cx="10429948" cy="5857916"/>
          </a:xfrm>
        </p:grpSpPr>
        <p:sp>
          <p:nvSpPr>
            <p:cNvPr id="7" name="Rectangle 6"/>
            <p:cNvSpPr/>
            <p:nvPr/>
          </p:nvSpPr>
          <p:spPr>
            <a:xfrm>
              <a:off x="3857620" y="1357298"/>
              <a:ext cx="4286280" cy="7858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" pitchFamily="2" charset="2"/>
                <a:buChar char="Ø"/>
              </a:pPr>
              <a:r>
                <a:rPr lang="fr-FR" b="1" dirty="0" err="1"/>
                <a:t>Step</a:t>
              </a:r>
              <a:r>
                <a:rPr lang="fr-FR" b="1" dirty="0"/>
                <a:t>()</a:t>
              </a:r>
            </a:p>
            <a:p>
              <a:pPr>
                <a:buFont typeface="Wingdings" pitchFamily="2" charset="2"/>
                <a:buChar char="Ø"/>
              </a:pPr>
              <a:r>
                <a:rPr lang="fr-FR" b="1" dirty="0" err="1"/>
                <a:t>isAlive</a:t>
              </a:r>
              <a:r>
                <a:rPr lang="fr-FR" b="1" dirty="0"/>
                <a:t>()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57620" y="357166"/>
              <a:ext cx="4286280" cy="50006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fr-FR" b="1" dirty="0" err="1"/>
                <a:t>ProactiveComponent</a:t>
              </a:r>
              <a:endParaRPr lang="fr-FR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857620" y="857232"/>
              <a:ext cx="4286280" cy="50006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buFont typeface="Wingdings" pitchFamily="2" charset="2"/>
                <a:buChar char="Ø"/>
              </a:pPr>
              <a:r>
                <a:rPr lang="fr-FR" b="1" dirty="0" err="1"/>
                <a:t>engine</a:t>
              </a:r>
              <a:r>
                <a:rPr lang="fr-FR" b="1" dirty="0"/>
                <a:t> : </a:t>
              </a:r>
              <a:r>
                <a:rPr lang="fr-FR" b="1" dirty="0" err="1"/>
                <a:t>ProactiveComponentEngine</a:t>
              </a:r>
              <a:endParaRPr lang="fr-FR" b="1" dirty="0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929059" y="974894"/>
              <a:ext cx="214314" cy="239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1" name="Groupe 10"/>
            <p:cNvGrpSpPr/>
            <p:nvPr/>
          </p:nvGrpSpPr>
          <p:grpSpPr>
            <a:xfrm>
              <a:off x="5072066" y="5500702"/>
              <a:ext cx="3500462" cy="642942"/>
              <a:chOff x="571472" y="4357694"/>
              <a:chExt cx="3500462" cy="642942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571472" y="4357694"/>
                <a:ext cx="3500462" cy="35719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err="1"/>
                  <a:t>RuleBasedProactiveComponent</a:t>
                </a:r>
                <a:endParaRPr lang="fr-FR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71472" y="4714884"/>
                <a:ext cx="3500462" cy="14287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571472" y="4857760"/>
                <a:ext cx="3500462" cy="14287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</p:grpSp>
        <p:grpSp>
          <p:nvGrpSpPr>
            <p:cNvPr id="12" name="Groupe 11"/>
            <p:cNvGrpSpPr/>
            <p:nvPr/>
          </p:nvGrpSpPr>
          <p:grpSpPr>
            <a:xfrm>
              <a:off x="642910" y="5572140"/>
              <a:ext cx="3500462" cy="642942"/>
              <a:chOff x="571472" y="4357694"/>
              <a:chExt cx="3500462" cy="642942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571472" y="4357694"/>
                <a:ext cx="3500462" cy="35719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err="1"/>
                  <a:t>ATNBasedProactiveComponent</a:t>
                </a:r>
                <a:endParaRPr lang="fr-FR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71472" y="4714884"/>
                <a:ext cx="3500462" cy="14287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71472" y="4857760"/>
                <a:ext cx="3500462" cy="14287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</p:grpSp>
        <p:grpSp>
          <p:nvGrpSpPr>
            <p:cNvPr id="13" name="Groupe 12"/>
            <p:cNvGrpSpPr/>
            <p:nvPr/>
          </p:nvGrpSpPr>
          <p:grpSpPr>
            <a:xfrm>
              <a:off x="-785850" y="2357430"/>
              <a:ext cx="2214578" cy="1143008"/>
              <a:chOff x="571472" y="4357694"/>
              <a:chExt cx="2214578" cy="1143008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571472" y="4357694"/>
                <a:ext cx="2214578" cy="35719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err="1"/>
                  <a:t>ATNBasedBehavior</a:t>
                </a:r>
                <a:endParaRPr lang="fr-FR" dirty="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571472" y="4714884"/>
                <a:ext cx="2214578" cy="57150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Font typeface="Wingdings" pitchFamily="2" charset="2"/>
                  <a:buChar char="Ø"/>
                </a:pPr>
                <a:r>
                  <a:rPr lang="fr-FR" dirty="0" err="1"/>
                  <a:t>Atn</a:t>
                </a:r>
                <a:r>
                  <a:rPr lang="fr-FR" dirty="0"/>
                  <a:t> : ATN</a:t>
                </a:r>
              </a:p>
              <a:p>
                <a:pPr algn="ctr">
                  <a:buFont typeface="Wingdings" pitchFamily="2" charset="2"/>
                  <a:buChar char="Ø"/>
                </a:pPr>
                <a:r>
                  <a:rPr lang="fr-FR" dirty="0" err="1"/>
                  <a:t>currentState</a:t>
                </a:r>
                <a:endParaRPr lang="fr-FR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571472" y="5286388"/>
                <a:ext cx="2214578" cy="21431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</p:grpSp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571536" y="2714620"/>
              <a:ext cx="214314" cy="239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571536" y="3000372"/>
              <a:ext cx="214314" cy="239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6" name="Groupe 15"/>
            <p:cNvGrpSpPr/>
            <p:nvPr/>
          </p:nvGrpSpPr>
          <p:grpSpPr>
            <a:xfrm>
              <a:off x="2000232" y="2571744"/>
              <a:ext cx="2143140" cy="857256"/>
              <a:chOff x="571472" y="4357694"/>
              <a:chExt cx="2143140" cy="857256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571472" y="4357694"/>
                <a:ext cx="2143140" cy="35719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err="1"/>
                  <a:t>RuleBasedBehavior</a:t>
                </a:r>
                <a:endParaRPr lang="fr-FR" dirty="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71472" y="4714884"/>
                <a:ext cx="2143140" cy="35719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Font typeface="Wingdings" pitchFamily="2" charset="2"/>
                  <a:buChar char="Ø"/>
                </a:pPr>
                <a:r>
                  <a:rPr lang="fr-FR" dirty="0"/>
                  <a:t>Rb : </a:t>
                </a:r>
                <a:r>
                  <a:rPr lang="fr-FR" dirty="0" err="1"/>
                  <a:t>Rulebase</a:t>
                </a:r>
                <a:endParaRPr lang="fr-FR" dirty="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71472" y="5072074"/>
                <a:ext cx="2143140" cy="14287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</p:grpSp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71670" y="3000372"/>
              <a:ext cx="214314" cy="239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18" name="Groupe 17"/>
            <p:cNvGrpSpPr/>
            <p:nvPr/>
          </p:nvGrpSpPr>
          <p:grpSpPr>
            <a:xfrm>
              <a:off x="7858148" y="3357562"/>
              <a:ext cx="1785950" cy="857256"/>
              <a:chOff x="571472" y="4357694"/>
              <a:chExt cx="3500462" cy="857256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571472" y="4357694"/>
                <a:ext cx="3500462" cy="35719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err="1"/>
                  <a:t>AgentIdentifier</a:t>
                </a:r>
                <a:r>
                  <a:rPr lang="fr-FR" dirty="0"/>
                  <a:t> </a:t>
                </a: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71472" y="4714884"/>
                <a:ext cx="3500462" cy="35719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Font typeface="Wingdings" pitchFamily="2" charset="2"/>
                  <a:buChar char="Ø"/>
                </a:pPr>
                <a:r>
                  <a:rPr lang="fr-FR" dirty="0"/>
                  <a:t>id : string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71472" y="5072074"/>
                <a:ext cx="3500462" cy="14287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</p:grpSp>
        <p:grpSp>
          <p:nvGrpSpPr>
            <p:cNvPr id="19" name="Groupe 18"/>
            <p:cNvGrpSpPr/>
            <p:nvPr/>
          </p:nvGrpSpPr>
          <p:grpSpPr>
            <a:xfrm>
              <a:off x="4786314" y="3357562"/>
              <a:ext cx="2428892" cy="857256"/>
              <a:chOff x="571472" y="4357694"/>
              <a:chExt cx="3500462" cy="857256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571472" y="4357694"/>
                <a:ext cx="3500462" cy="35719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dirty="0" err="1"/>
                  <a:t>BasicReactiveAgent</a:t>
                </a:r>
                <a:endParaRPr lang="fr-FR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71472" y="4714884"/>
                <a:ext cx="3500462" cy="35719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Font typeface="Wingdings" pitchFamily="2" charset="2"/>
                  <a:buChar char="Ø"/>
                </a:pPr>
                <a:r>
                  <a:rPr lang="fr-FR" dirty="0"/>
                  <a:t>id : </a:t>
                </a:r>
                <a:r>
                  <a:rPr lang="fr-FR" dirty="0" err="1"/>
                  <a:t>AgentIdentifier</a:t>
                </a:r>
                <a:endParaRPr lang="fr-FR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71472" y="5072074"/>
                <a:ext cx="3500462" cy="14287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</p:grpSp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929586" y="3786190"/>
              <a:ext cx="214314" cy="239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57752" y="3786190"/>
              <a:ext cx="214314" cy="239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22" name="Connecteur droit 21"/>
            <p:cNvCxnSpPr>
              <a:stCxn id="33" idx="0"/>
              <a:endCxn id="23" idx="3"/>
            </p:cNvCxnSpPr>
            <p:nvPr/>
          </p:nvCxnSpPr>
          <p:spPr>
            <a:xfrm rot="5400000" flipH="1" flipV="1">
              <a:off x="5540214" y="2881892"/>
              <a:ext cx="936216" cy="1512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riangle isocèle 22"/>
            <p:cNvSpPr/>
            <p:nvPr/>
          </p:nvSpPr>
          <p:spPr>
            <a:xfrm rot="46754">
              <a:off x="5788296" y="2146224"/>
              <a:ext cx="458918" cy="27513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24" name="Triangle isocèle 23"/>
            <p:cNvSpPr/>
            <p:nvPr/>
          </p:nvSpPr>
          <p:spPr>
            <a:xfrm rot="46754">
              <a:off x="1887" y="3501889"/>
              <a:ext cx="215266" cy="2789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25" name="Triangle isocèle 24"/>
            <p:cNvSpPr/>
            <p:nvPr/>
          </p:nvSpPr>
          <p:spPr>
            <a:xfrm rot="46754">
              <a:off x="2859375" y="3430452"/>
              <a:ext cx="215266" cy="2789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26" name="Triangle isocèle 25"/>
            <p:cNvSpPr/>
            <p:nvPr/>
          </p:nvSpPr>
          <p:spPr>
            <a:xfrm rot="46754">
              <a:off x="5574020" y="4216269"/>
              <a:ext cx="215266" cy="2789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27" name="Triangle isocèle 26"/>
            <p:cNvSpPr/>
            <p:nvPr/>
          </p:nvSpPr>
          <p:spPr>
            <a:xfrm rot="46754">
              <a:off x="6431275" y="4216270"/>
              <a:ext cx="215266" cy="27897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cxnSp>
          <p:nvCxnSpPr>
            <p:cNvPr id="28" name="Connecteur droit 27"/>
            <p:cNvCxnSpPr>
              <a:stCxn id="45" idx="0"/>
              <a:endCxn id="24" idx="3"/>
            </p:cNvCxnSpPr>
            <p:nvPr/>
          </p:nvCxnSpPr>
          <p:spPr>
            <a:xfrm rot="16200000" flipV="1">
              <a:off x="354738" y="3533737"/>
              <a:ext cx="1791288" cy="228551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>
              <a:endCxn id="25" idx="3"/>
            </p:cNvCxnSpPr>
            <p:nvPr/>
          </p:nvCxnSpPr>
          <p:spPr>
            <a:xfrm rot="16200000" flipV="1">
              <a:off x="3998061" y="2676466"/>
              <a:ext cx="1791287" cy="38571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>
              <a:stCxn id="45" idx="0"/>
              <a:endCxn id="26" idx="3"/>
            </p:cNvCxnSpPr>
            <p:nvPr/>
          </p:nvCxnSpPr>
          <p:spPr>
            <a:xfrm rot="5400000" flipH="1" flipV="1">
              <a:off x="3497994" y="3390379"/>
              <a:ext cx="1076908" cy="328661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>
              <a:endCxn id="27" idx="3"/>
            </p:cNvCxnSpPr>
            <p:nvPr/>
          </p:nvCxnSpPr>
          <p:spPr>
            <a:xfrm rot="16200000" flipV="1">
              <a:off x="6176920" y="4855325"/>
              <a:ext cx="1005469" cy="2852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>
              <a:stCxn id="37" idx="1"/>
              <a:endCxn id="34" idx="3"/>
            </p:cNvCxnSpPr>
            <p:nvPr/>
          </p:nvCxnSpPr>
          <p:spPr>
            <a:xfrm rot="10800000">
              <a:off x="7215206" y="3893347"/>
              <a:ext cx="642942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DIMA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DIMA permet de développer des agents interactifs</a:t>
            </a:r>
          </a:p>
          <a:p>
            <a:endParaRPr lang="fr-FR" sz="24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grpSp>
        <p:nvGrpSpPr>
          <p:cNvPr id="51" name="Groupe 50"/>
          <p:cNvGrpSpPr/>
          <p:nvPr/>
        </p:nvGrpSpPr>
        <p:grpSpPr>
          <a:xfrm>
            <a:off x="571472" y="2035936"/>
            <a:ext cx="8072494" cy="4822064"/>
            <a:chOff x="-857288" y="214290"/>
            <a:chExt cx="10429948" cy="7072362"/>
          </a:xfrm>
        </p:grpSpPr>
        <p:grpSp>
          <p:nvGrpSpPr>
            <p:cNvPr id="52" name="Groupe 51"/>
            <p:cNvGrpSpPr/>
            <p:nvPr/>
          </p:nvGrpSpPr>
          <p:grpSpPr>
            <a:xfrm>
              <a:off x="-857288" y="214290"/>
              <a:ext cx="10429948" cy="7072362"/>
              <a:chOff x="-857288" y="214290"/>
              <a:chExt cx="10429948" cy="7072362"/>
            </a:xfrm>
          </p:grpSpPr>
          <p:grpSp>
            <p:nvGrpSpPr>
              <p:cNvPr id="56" name="Groupe 55"/>
              <p:cNvGrpSpPr/>
              <p:nvPr/>
            </p:nvGrpSpPr>
            <p:grpSpPr>
              <a:xfrm>
                <a:off x="1214414" y="214290"/>
                <a:ext cx="2428892" cy="857256"/>
                <a:chOff x="571472" y="4357694"/>
                <a:chExt cx="3500462" cy="857256"/>
              </a:xfrm>
            </p:grpSpPr>
            <p:sp>
              <p:nvSpPr>
                <p:cNvPr id="129" name="Rectangle 128"/>
                <p:cNvSpPr/>
                <p:nvPr/>
              </p:nvSpPr>
              <p:spPr>
                <a:xfrm>
                  <a:off x="571472" y="435769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err="1"/>
                    <a:t>BasicReactiveAgent</a:t>
                  </a:r>
                  <a:endParaRPr lang="fr-FR" dirty="0"/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>
                  <a:off x="571472" y="471488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lvl="1">
                    <a:buFont typeface="Wingdings" pitchFamily="2" charset="2"/>
                    <a:buChar char="Ø"/>
                  </a:pPr>
                  <a:r>
                    <a:rPr lang="fr-FR" dirty="0"/>
                    <a:t>id </a:t>
                  </a:r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>
                  <a:off x="571472" y="5072074"/>
                  <a:ext cx="3500462" cy="142876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grpSp>
            <p:nvGrpSpPr>
              <p:cNvPr id="57" name="Groupe 56"/>
              <p:cNvGrpSpPr/>
              <p:nvPr/>
            </p:nvGrpSpPr>
            <p:grpSpPr>
              <a:xfrm>
                <a:off x="6715140" y="214290"/>
                <a:ext cx="1785950" cy="642942"/>
                <a:chOff x="571472" y="4357694"/>
                <a:chExt cx="3500462" cy="642942"/>
              </a:xfrm>
            </p:grpSpPr>
            <p:sp>
              <p:nvSpPr>
                <p:cNvPr id="126" name="Rectangle 125"/>
                <p:cNvSpPr/>
                <p:nvPr/>
              </p:nvSpPr>
              <p:spPr>
                <a:xfrm>
                  <a:off x="571472" y="435769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err="1"/>
                    <a:t>AgentIdentifier</a:t>
                  </a:r>
                  <a:r>
                    <a:rPr lang="fr-FR" dirty="0"/>
                    <a:t> </a:t>
                  </a:r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>
                  <a:off x="571472" y="4714884"/>
                  <a:ext cx="3500462" cy="142876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 dirty="0"/>
                </a:p>
              </p:txBody>
            </p:sp>
            <p:sp>
              <p:nvSpPr>
                <p:cNvPr id="128" name="Rectangle 127"/>
                <p:cNvSpPr/>
                <p:nvPr/>
              </p:nvSpPr>
              <p:spPr>
                <a:xfrm>
                  <a:off x="571472" y="4857760"/>
                  <a:ext cx="3500462" cy="142876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grpSp>
            <p:nvGrpSpPr>
              <p:cNvPr id="58" name="Groupe 57"/>
              <p:cNvGrpSpPr/>
              <p:nvPr/>
            </p:nvGrpSpPr>
            <p:grpSpPr>
              <a:xfrm>
                <a:off x="6715140" y="1214426"/>
                <a:ext cx="1857388" cy="928695"/>
                <a:chOff x="571472" y="4357694"/>
                <a:chExt cx="3500462" cy="1071570"/>
              </a:xfrm>
            </p:grpSpPr>
            <p:sp>
              <p:nvSpPr>
                <p:cNvPr id="123" name="Rectangle 122"/>
                <p:cNvSpPr/>
                <p:nvPr/>
              </p:nvSpPr>
              <p:spPr>
                <a:xfrm>
                  <a:off x="571472" y="435769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err="1"/>
                    <a:t>AgentNme</a:t>
                  </a:r>
                  <a:endParaRPr lang="fr-FR" dirty="0"/>
                </a:p>
              </p:txBody>
            </p:sp>
            <p:sp>
              <p:nvSpPr>
                <p:cNvPr id="124" name="Rectangle 123"/>
                <p:cNvSpPr/>
                <p:nvPr/>
              </p:nvSpPr>
              <p:spPr>
                <a:xfrm>
                  <a:off x="571472" y="471488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/>
                    <a:t> Id : string</a:t>
                  </a:r>
                </a:p>
              </p:txBody>
            </p:sp>
            <p:sp>
              <p:nvSpPr>
                <p:cNvPr id="125" name="Rectangle 124"/>
                <p:cNvSpPr/>
                <p:nvPr/>
              </p:nvSpPr>
              <p:spPr>
                <a:xfrm>
                  <a:off x="571472" y="507207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grpSp>
            <p:nvGrpSpPr>
              <p:cNvPr id="59" name="Groupe 58"/>
              <p:cNvGrpSpPr/>
              <p:nvPr/>
            </p:nvGrpSpPr>
            <p:grpSpPr>
              <a:xfrm>
                <a:off x="714348" y="1357298"/>
                <a:ext cx="3786214" cy="2762270"/>
                <a:chOff x="571472" y="4357694"/>
                <a:chExt cx="3500462" cy="941683"/>
              </a:xfrm>
            </p:grpSpPr>
            <p:sp>
              <p:nvSpPr>
                <p:cNvPr id="120" name="Rectangle 119"/>
                <p:cNvSpPr/>
                <p:nvPr/>
              </p:nvSpPr>
              <p:spPr>
                <a:xfrm>
                  <a:off x="571472" y="4357694"/>
                  <a:ext cx="3500462" cy="170477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err="1"/>
                    <a:t>ReactiveCommunicatingAgent</a:t>
                  </a:r>
                  <a:endParaRPr lang="fr-FR" dirty="0"/>
                </a:p>
              </p:txBody>
            </p:sp>
            <p:sp>
              <p:nvSpPr>
                <p:cNvPr id="121" name="Rectangle 120"/>
                <p:cNvSpPr/>
                <p:nvPr/>
              </p:nvSpPr>
              <p:spPr>
                <a:xfrm>
                  <a:off x="571472" y="4528171"/>
                  <a:ext cx="3500462" cy="414015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 err="1"/>
                    <a:t>Acquaintances</a:t>
                  </a:r>
                  <a:r>
                    <a:rPr lang="fr-FR" dirty="0"/>
                    <a:t> : </a:t>
                  </a:r>
                  <a:r>
                    <a:rPr lang="fr-FR" dirty="0" err="1"/>
                    <a:t>HashMapv</a:t>
                  </a:r>
                  <a:endParaRPr lang="fr-FR" dirty="0"/>
                </a:p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 err="1"/>
                    <a:t>mailBox</a:t>
                  </a:r>
                  <a:r>
                    <a:rPr lang="fr-FR" dirty="0"/>
                    <a:t> : </a:t>
                  </a:r>
                  <a:r>
                    <a:rPr lang="fr-FR" dirty="0" err="1"/>
                    <a:t>MailBow</a:t>
                  </a:r>
                  <a:endParaRPr lang="fr-FR" dirty="0"/>
                </a:p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/>
                    <a:t>Com: </a:t>
                  </a:r>
                  <a:r>
                    <a:rPr lang="fr-FR" dirty="0" err="1"/>
                    <a:t>CommunicationComponent</a:t>
                  </a:r>
                  <a:endParaRPr lang="fr-FR" dirty="0"/>
                </a:p>
              </p:txBody>
            </p:sp>
            <p:sp>
              <p:nvSpPr>
                <p:cNvPr id="122" name="Rectangle 121"/>
                <p:cNvSpPr/>
                <p:nvPr/>
              </p:nvSpPr>
              <p:spPr>
                <a:xfrm>
                  <a:off x="571472" y="4942187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err="1"/>
                    <a:t>readMailBox</a:t>
                  </a:r>
                  <a:r>
                    <a:rPr lang="fr-FR" dirty="0"/>
                    <a:t>()</a:t>
                  </a:r>
                </a:p>
                <a:p>
                  <a:pPr algn="ctr"/>
                  <a:r>
                    <a:rPr lang="fr-FR" dirty="0" err="1"/>
                    <a:t>receiveMessage</a:t>
                  </a:r>
                  <a:r>
                    <a:rPr lang="fr-FR" dirty="0"/>
                    <a:t>()</a:t>
                  </a:r>
                </a:p>
                <a:p>
                  <a:pPr algn="ctr"/>
                  <a:r>
                    <a:rPr lang="fr-FR" dirty="0" err="1"/>
                    <a:t>sendAll</a:t>
                  </a:r>
                  <a:r>
                    <a:rPr lang="fr-FR" dirty="0"/>
                    <a:t>()</a:t>
                  </a:r>
                </a:p>
              </p:txBody>
            </p:sp>
          </p:grpSp>
          <p:grpSp>
            <p:nvGrpSpPr>
              <p:cNvPr id="60" name="Groupe 59"/>
              <p:cNvGrpSpPr/>
              <p:nvPr/>
            </p:nvGrpSpPr>
            <p:grpSpPr>
              <a:xfrm>
                <a:off x="5857884" y="2571752"/>
                <a:ext cx="3714776" cy="1785949"/>
                <a:chOff x="295161" y="4357695"/>
                <a:chExt cx="4513754" cy="2060704"/>
              </a:xfrm>
            </p:grpSpPr>
            <p:sp>
              <p:nvSpPr>
                <p:cNvPr id="117" name="Rectangle 116"/>
                <p:cNvSpPr/>
                <p:nvPr/>
              </p:nvSpPr>
              <p:spPr>
                <a:xfrm>
                  <a:off x="295161" y="4357695"/>
                  <a:ext cx="4513754" cy="329713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err="1"/>
                    <a:t>CommunicationComponent</a:t>
                  </a:r>
                  <a:endParaRPr lang="fr-FR" dirty="0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>
                  <a:off x="295161" y="4714884"/>
                  <a:ext cx="4513754" cy="384666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 err="1"/>
                    <a:t>Behavior</a:t>
                  </a:r>
                  <a:r>
                    <a:rPr lang="fr-FR" dirty="0"/>
                    <a:t> : </a:t>
                  </a:r>
                  <a:r>
                    <a:rPr lang="fr-FR" dirty="0" err="1"/>
                    <a:t>ProactiveComponent</a:t>
                  </a:r>
                  <a:endParaRPr lang="fr-FR" dirty="0"/>
                </a:p>
              </p:txBody>
            </p:sp>
            <p:sp>
              <p:nvSpPr>
                <p:cNvPr id="119" name="Rectangle 118"/>
                <p:cNvSpPr/>
                <p:nvPr/>
              </p:nvSpPr>
              <p:spPr>
                <a:xfrm>
                  <a:off x="295161" y="5099546"/>
                  <a:ext cx="4513754" cy="1318853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 err="1"/>
                    <a:t>receiveMessage</a:t>
                  </a:r>
                  <a:r>
                    <a:rPr lang="fr-FR" dirty="0"/>
                    <a:t>()</a:t>
                  </a:r>
                </a:p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 err="1"/>
                    <a:t>sendMessage</a:t>
                  </a:r>
                  <a:r>
                    <a:rPr lang="fr-FR" dirty="0"/>
                    <a:t>()</a:t>
                  </a:r>
                </a:p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 err="1"/>
                    <a:t>sendMessageToAll</a:t>
                  </a:r>
                  <a:r>
                    <a:rPr lang="fr-FR" dirty="0"/>
                    <a:t>()</a:t>
                  </a:r>
                </a:p>
              </p:txBody>
            </p:sp>
          </p:grpSp>
          <p:grpSp>
            <p:nvGrpSpPr>
              <p:cNvPr id="61" name="Groupe 60"/>
              <p:cNvGrpSpPr/>
              <p:nvPr/>
            </p:nvGrpSpPr>
            <p:grpSpPr>
              <a:xfrm>
                <a:off x="-857288" y="4786322"/>
                <a:ext cx="2714644" cy="714380"/>
                <a:chOff x="571472" y="4089800"/>
                <a:chExt cx="4586813" cy="1339462"/>
              </a:xfrm>
            </p:grpSpPr>
            <p:sp>
              <p:nvSpPr>
                <p:cNvPr id="114" name="Rectangle 113"/>
                <p:cNvSpPr/>
                <p:nvPr/>
              </p:nvSpPr>
              <p:spPr>
                <a:xfrm>
                  <a:off x="571472" y="4089800"/>
                  <a:ext cx="4586813" cy="669731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err="1"/>
                    <a:t>AgentManagementSystem</a:t>
                  </a:r>
                  <a:endParaRPr lang="fr-FR" dirty="0"/>
                </a:p>
              </p:txBody>
            </p:sp>
            <p:sp>
              <p:nvSpPr>
                <p:cNvPr id="115" name="Rectangle 114"/>
                <p:cNvSpPr/>
                <p:nvPr/>
              </p:nvSpPr>
              <p:spPr>
                <a:xfrm>
                  <a:off x="571472" y="4714882"/>
                  <a:ext cx="4586813" cy="446488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  <p:sp>
              <p:nvSpPr>
                <p:cNvPr id="116" name="Rectangle 115"/>
                <p:cNvSpPr/>
                <p:nvPr/>
              </p:nvSpPr>
              <p:spPr>
                <a:xfrm>
                  <a:off x="571472" y="5161370"/>
                  <a:ext cx="4586813" cy="267892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grpSp>
            <p:nvGrpSpPr>
              <p:cNvPr id="62" name="Groupe 61"/>
              <p:cNvGrpSpPr/>
              <p:nvPr/>
            </p:nvGrpSpPr>
            <p:grpSpPr>
              <a:xfrm>
                <a:off x="142844" y="5643575"/>
                <a:ext cx="2357454" cy="714379"/>
                <a:chOff x="571472" y="4089802"/>
                <a:chExt cx="3500462" cy="1339462"/>
              </a:xfrm>
            </p:grpSpPr>
            <p:sp>
              <p:nvSpPr>
                <p:cNvPr id="111" name="Rectangle 110"/>
                <p:cNvSpPr/>
                <p:nvPr/>
              </p:nvSpPr>
              <p:spPr>
                <a:xfrm>
                  <a:off x="571472" y="4089802"/>
                  <a:ext cx="3500462" cy="625082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err="1"/>
                    <a:t>Directoryfacilitator</a:t>
                  </a:r>
                  <a:endParaRPr lang="fr-FR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571472" y="471488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  <p:sp>
              <p:nvSpPr>
                <p:cNvPr id="113" name="Rectangle 112"/>
                <p:cNvSpPr/>
                <p:nvPr/>
              </p:nvSpPr>
              <p:spPr>
                <a:xfrm>
                  <a:off x="571472" y="507207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grpSp>
            <p:nvGrpSpPr>
              <p:cNvPr id="63" name="Groupe 62"/>
              <p:cNvGrpSpPr/>
              <p:nvPr/>
            </p:nvGrpSpPr>
            <p:grpSpPr>
              <a:xfrm>
                <a:off x="571472" y="6500834"/>
                <a:ext cx="3143272" cy="785818"/>
                <a:chOff x="571472" y="3955855"/>
                <a:chExt cx="3500462" cy="1473409"/>
              </a:xfrm>
            </p:grpSpPr>
            <p:sp>
              <p:nvSpPr>
                <p:cNvPr id="108" name="Rectangle 107"/>
                <p:cNvSpPr/>
                <p:nvPr/>
              </p:nvSpPr>
              <p:spPr>
                <a:xfrm>
                  <a:off x="571472" y="3955855"/>
                  <a:ext cx="3500462" cy="759028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err="1"/>
                    <a:t>AgentCommunicationChanne</a:t>
                  </a:r>
                  <a:endParaRPr lang="fr-FR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571472" y="471488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  <p:sp>
              <p:nvSpPr>
                <p:cNvPr id="110" name="Rectangle 109"/>
                <p:cNvSpPr/>
                <p:nvPr/>
              </p:nvSpPr>
              <p:spPr>
                <a:xfrm>
                  <a:off x="571472" y="507207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grpSp>
            <p:nvGrpSpPr>
              <p:cNvPr id="64" name="Groupe 63"/>
              <p:cNvGrpSpPr/>
              <p:nvPr/>
            </p:nvGrpSpPr>
            <p:grpSpPr>
              <a:xfrm>
                <a:off x="4214810" y="4429130"/>
                <a:ext cx="1357322" cy="571503"/>
                <a:chOff x="571472" y="4089802"/>
                <a:chExt cx="3500462" cy="1071568"/>
              </a:xfrm>
            </p:grpSpPr>
            <p:sp>
              <p:nvSpPr>
                <p:cNvPr id="105" name="Rectangle 104"/>
                <p:cNvSpPr/>
                <p:nvPr/>
              </p:nvSpPr>
              <p:spPr>
                <a:xfrm>
                  <a:off x="571472" y="4089802"/>
                  <a:ext cx="3500462" cy="625082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/>
                    <a:t>Message</a:t>
                  </a:r>
                </a:p>
              </p:txBody>
            </p:sp>
            <p:sp>
              <p:nvSpPr>
                <p:cNvPr id="106" name="Rectangle 105"/>
                <p:cNvSpPr/>
                <p:nvPr/>
              </p:nvSpPr>
              <p:spPr>
                <a:xfrm>
                  <a:off x="571472" y="4714882"/>
                  <a:ext cx="3500462" cy="178596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571472" y="4893479"/>
                  <a:ext cx="3500462" cy="267891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grpSp>
            <p:nvGrpSpPr>
              <p:cNvPr id="65" name="Groupe 64"/>
              <p:cNvGrpSpPr/>
              <p:nvPr/>
            </p:nvGrpSpPr>
            <p:grpSpPr>
              <a:xfrm>
                <a:off x="5357818" y="5357823"/>
                <a:ext cx="2071702" cy="714380"/>
                <a:chOff x="571472" y="4089800"/>
                <a:chExt cx="3500462" cy="1339464"/>
              </a:xfrm>
            </p:grpSpPr>
            <p:sp>
              <p:nvSpPr>
                <p:cNvPr id="102" name="Rectangle 101"/>
                <p:cNvSpPr/>
                <p:nvPr/>
              </p:nvSpPr>
              <p:spPr>
                <a:xfrm>
                  <a:off x="571472" y="4089800"/>
                  <a:ext cx="3500462" cy="625082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err="1"/>
                    <a:t>FIPAACLMessage</a:t>
                  </a:r>
                  <a:endParaRPr lang="fr-FR" dirty="0"/>
                </a:p>
              </p:txBody>
            </p:sp>
            <p:sp>
              <p:nvSpPr>
                <p:cNvPr id="103" name="Rectangle 102"/>
                <p:cNvSpPr/>
                <p:nvPr/>
              </p:nvSpPr>
              <p:spPr>
                <a:xfrm>
                  <a:off x="571472" y="471488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  <p:sp>
              <p:nvSpPr>
                <p:cNvPr id="104" name="Rectangle 103"/>
                <p:cNvSpPr/>
                <p:nvPr/>
              </p:nvSpPr>
              <p:spPr>
                <a:xfrm>
                  <a:off x="571472" y="507207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grpSp>
            <p:nvGrpSpPr>
              <p:cNvPr id="66" name="Groupe 65"/>
              <p:cNvGrpSpPr/>
              <p:nvPr/>
            </p:nvGrpSpPr>
            <p:grpSpPr>
              <a:xfrm>
                <a:off x="4000496" y="6500819"/>
                <a:ext cx="1357322" cy="714355"/>
                <a:chOff x="571472" y="4089847"/>
                <a:chExt cx="3500462" cy="1339417"/>
              </a:xfrm>
            </p:grpSpPr>
            <p:sp>
              <p:nvSpPr>
                <p:cNvPr id="99" name="Rectangle 98"/>
                <p:cNvSpPr/>
                <p:nvPr/>
              </p:nvSpPr>
              <p:spPr>
                <a:xfrm>
                  <a:off x="571472" y="4089847"/>
                  <a:ext cx="3500462" cy="625037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err="1"/>
                    <a:t>ACLLInform</a:t>
                  </a:r>
                  <a:endParaRPr lang="fr-FR" dirty="0"/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571472" y="471488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571472" y="507207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grpSp>
            <p:nvGrpSpPr>
              <p:cNvPr id="67" name="Groupe 66"/>
              <p:cNvGrpSpPr/>
              <p:nvPr/>
            </p:nvGrpSpPr>
            <p:grpSpPr>
              <a:xfrm>
                <a:off x="5857884" y="6500819"/>
                <a:ext cx="1357322" cy="714355"/>
                <a:chOff x="571472" y="4089847"/>
                <a:chExt cx="3500462" cy="1339417"/>
              </a:xfrm>
            </p:grpSpPr>
            <p:sp>
              <p:nvSpPr>
                <p:cNvPr id="96" name="Rectangle 95"/>
                <p:cNvSpPr/>
                <p:nvPr/>
              </p:nvSpPr>
              <p:spPr>
                <a:xfrm>
                  <a:off x="571472" y="4089847"/>
                  <a:ext cx="3500462" cy="625037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err="1"/>
                    <a:t>ACLTell</a:t>
                  </a:r>
                  <a:endParaRPr lang="fr-FR" dirty="0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571472" y="471488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571472" y="507207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grpSp>
            <p:nvGrpSpPr>
              <p:cNvPr id="68" name="Groupe 67"/>
              <p:cNvGrpSpPr/>
              <p:nvPr/>
            </p:nvGrpSpPr>
            <p:grpSpPr>
              <a:xfrm>
                <a:off x="7786678" y="6500819"/>
                <a:ext cx="1357322" cy="714355"/>
                <a:chOff x="571472" y="4089847"/>
                <a:chExt cx="3500462" cy="1339417"/>
              </a:xfrm>
            </p:grpSpPr>
            <p:sp>
              <p:nvSpPr>
                <p:cNvPr id="93" name="Rectangle 92"/>
                <p:cNvSpPr/>
                <p:nvPr/>
              </p:nvSpPr>
              <p:spPr>
                <a:xfrm>
                  <a:off x="571472" y="4089847"/>
                  <a:ext cx="3500462" cy="625037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dirty="0" err="1"/>
                    <a:t>ACLAsKIF</a:t>
                  </a:r>
                  <a:endParaRPr lang="fr-FR" dirty="0"/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571472" y="471488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571472" y="507207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sp>
            <p:nvSpPr>
              <p:cNvPr id="69" name="Triangle isocèle 68"/>
              <p:cNvSpPr/>
              <p:nvPr/>
            </p:nvSpPr>
            <p:spPr>
              <a:xfrm rot="46754">
                <a:off x="2217375" y="1072498"/>
                <a:ext cx="141012" cy="14097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  <p:cxnSp>
            <p:nvCxnSpPr>
              <p:cNvPr id="70" name="Connecteur droit 69"/>
              <p:cNvCxnSpPr>
                <a:endCxn id="69" idx="3"/>
              </p:cNvCxnSpPr>
              <p:nvPr/>
            </p:nvCxnSpPr>
            <p:spPr>
              <a:xfrm rot="16200000" flipV="1">
                <a:off x="2375271" y="1125113"/>
                <a:ext cx="143836" cy="32053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Triangle isocèle 70"/>
              <p:cNvSpPr/>
              <p:nvPr/>
            </p:nvSpPr>
            <p:spPr>
              <a:xfrm rot="46754">
                <a:off x="7574473" y="858191"/>
                <a:ext cx="141764" cy="14096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  <p:cxnSp>
            <p:nvCxnSpPr>
              <p:cNvPr id="72" name="Connecteur droit 71"/>
              <p:cNvCxnSpPr>
                <a:endCxn id="71" idx="3"/>
              </p:cNvCxnSpPr>
              <p:nvPr/>
            </p:nvCxnSpPr>
            <p:spPr>
              <a:xfrm rot="5400000" flipH="1" flipV="1">
                <a:off x="7536476" y="1106502"/>
                <a:ext cx="215278" cy="56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Connecteur droit 72"/>
              <p:cNvCxnSpPr>
                <a:endCxn id="120" idx="3"/>
              </p:cNvCxnSpPr>
              <p:nvPr/>
            </p:nvCxnSpPr>
            <p:spPr>
              <a:xfrm rot="10800000" flipV="1">
                <a:off x="3643306" y="642917"/>
                <a:ext cx="3071834" cy="107157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Connecteur droit 73"/>
              <p:cNvCxnSpPr>
                <a:stCxn id="118" idx="1"/>
              </p:cNvCxnSpPr>
              <p:nvPr/>
            </p:nvCxnSpPr>
            <p:spPr>
              <a:xfrm rot="10800000">
                <a:off x="4500562" y="2464587"/>
                <a:ext cx="1357322" cy="583411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riangle isocèle 74"/>
              <p:cNvSpPr/>
              <p:nvPr/>
            </p:nvSpPr>
            <p:spPr>
              <a:xfrm rot="6228784">
                <a:off x="5726464" y="2957641"/>
                <a:ext cx="201363" cy="18144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  <p:cxnSp>
            <p:nvCxnSpPr>
              <p:cNvPr id="76" name="Connecteur droit 75"/>
              <p:cNvCxnSpPr>
                <a:stCxn id="102" idx="0"/>
                <a:endCxn id="107" idx="2"/>
              </p:cNvCxnSpPr>
              <p:nvPr/>
            </p:nvCxnSpPr>
            <p:spPr>
              <a:xfrm rot="16200000" flipV="1">
                <a:off x="5464975" y="4429132"/>
                <a:ext cx="357191" cy="150019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Connecteur droit 76"/>
              <p:cNvCxnSpPr>
                <a:endCxn id="99" idx="0"/>
              </p:cNvCxnSpPr>
              <p:nvPr/>
            </p:nvCxnSpPr>
            <p:spPr>
              <a:xfrm rot="10800000" flipV="1">
                <a:off x="4679158" y="6143646"/>
                <a:ext cx="1107289" cy="35717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77"/>
              <p:cNvCxnSpPr>
                <a:stCxn id="104" idx="2"/>
                <a:endCxn id="96" idx="0"/>
              </p:cNvCxnSpPr>
              <p:nvPr/>
            </p:nvCxnSpPr>
            <p:spPr>
              <a:xfrm rot="16200000" flipH="1">
                <a:off x="6250800" y="6215076"/>
                <a:ext cx="428615" cy="14287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Connecteur droit 78"/>
              <p:cNvCxnSpPr>
                <a:endCxn id="93" idx="0"/>
              </p:cNvCxnSpPr>
              <p:nvPr/>
            </p:nvCxnSpPr>
            <p:spPr>
              <a:xfrm>
                <a:off x="7000894" y="6143646"/>
                <a:ext cx="1464445" cy="35717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Connecteur droit 79"/>
              <p:cNvCxnSpPr/>
              <p:nvPr/>
            </p:nvCxnSpPr>
            <p:spPr>
              <a:xfrm rot="16200000" flipH="1">
                <a:off x="1720433" y="5006590"/>
                <a:ext cx="2381268" cy="607224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Connecteur droit 80"/>
              <p:cNvCxnSpPr/>
              <p:nvPr/>
            </p:nvCxnSpPr>
            <p:spPr>
              <a:xfrm rot="5400000">
                <a:off x="1393010" y="4750606"/>
                <a:ext cx="1500201" cy="28574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Connecteur droit 81"/>
              <p:cNvCxnSpPr>
                <a:endCxn id="114" idx="0"/>
              </p:cNvCxnSpPr>
              <p:nvPr/>
            </p:nvCxnSpPr>
            <p:spPr>
              <a:xfrm rot="10800000" flipV="1">
                <a:off x="500034" y="4143382"/>
                <a:ext cx="1643074" cy="6429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Triangle isocèle 82"/>
              <p:cNvSpPr/>
              <p:nvPr/>
            </p:nvSpPr>
            <p:spPr>
              <a:xfrm rot="20941457">
                <a:off x="2514051" y="4162532"/>
                <a:ext cx="217081" cy="165329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  <p:sp>
            <p:nvSpPr>
              <p:cNvPr id="84" name="Triangle isocèle 83"/>
              <p:cNvSpPr/>
              <p:nvPr/>
            </p:nvSpPr>
            <p:spPr>
              <a:xfrm rot="384682">
                <a:off x="2152922" y="4084578"/>
                <a:ext cx="236905" cy="18904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  <p:sp>
            <p:nvSpPr>
              <p:cNvPr id="85" name="Triangle isocèle 84"/>
              <p:cNvSpPr/>
              <p:nvPr/>
            </p:nvSpPr>
            <p:spPr>
              <a:xfrm rot="2694577">
                <a:off x="1964443" y="4048559"/>
                <a:ext cx="214512" cy="18964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  <p:cxnSp>
            <p:nvCxnSpPr>
              <p:cNvPr id="86" name="Connecteur droit 85"/>
              <p:cNvCxnSpPr>
                <a:stCxn id="105" idx="0"/>
              </p:cNvCxnSpPr>
              <p:nvPr/>
            </p:nvCxnSpPr>
            <p:spPr>
              <a:xfrm rot="16200000" flipV="1">
                <a:off x="3804042" y="3339703"/>
                <a:ext cx="285752" cy="189310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87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57290" y="642918"/>
                <a:ext cx="214314" cy="2395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88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785786" y="2000240"/>
                <a:ext cx="214314" cy="2395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89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785786" y="2285992"/>
                <a:ext cx="214314" cy="2395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90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785786" y="2571744"/>
                <a:ext cx="214314" cy="2395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91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929322" y="2928934"/>
                <a:ext cx="214314" cy="2395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92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6786578" y="1571612"/>
                <a:ext cx="214314" cy="2395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53" name="Triangle isocèle 52"/>
            <p:cNvSpPr/>
            <p:nvPr/>
          </p:nvSpPr>
          <p:spPr>
            <a:xfrm rot="2803126">
              <a:off x="5598555" y="6016051"/>
              <a:ext cx="331414" cy="21572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54" name="Triangle isocèle 53"/>
            <p:cNvSpPr/>
            <p:nvPr/>
          </p:nvSpPr>
          <p:spPr>
            <a:xfrm flipH="1">
              <a:off x="6286512" y="6072206"/>
              <a:ext cx="285752" cy="14901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  <p:sp>
          <p:nvSpPr>
            <p:cNvPr id="55" name="Triangle isocèle 54"/>
            <p:cNvSpPr/>
            <p:nvPr/>
          </p:nvSpPr>
          <p:spPr>
            <a:xfrm rot="20806059">
              <a:off x="6954437" y="5957283"/>
              <a:ext cx="273234" cy="24998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FR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DIMA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DIMA permet de développer des agents adaptatifs grâce aux méta-raisonnements</a:t>
            </a:r>
          </a:p>
          <a:p>
            <a:endParaRPr lang="fr-FR" sz="24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grpSp>
        <p:nvGrpSpPr>
          <p:cNvPr id="132" name="Groupe 131"/>
          <p:cNvGrpSpPr/>
          <p:nvPr/>
        </p:nvGrpSpPr>
        <p:grpSpPr>
          <a:xfrm>
            <a:off x="0" y="2214542"/>
            <a:ext cx="8751155" cy="4643458"/>
            <a:chOff x="-928726" y="285728"/>
            <a:chExt cx="11072890" cy="6572272"/>
          </a:xfrm>
        </p:grpSpPr>
        <p:grpSp>
          <p:nvGrpSpPr>
            <p:cNvPr id="133" name="Groupe 132"/>
            <p:cNvGrpSpPr/>
            <p:nvPr/>
          </p:nvGrpSpPr>
          <p:grpSpPr>
            <a:xfrm>
              <a:off x="-928726" y="285728"/>
              <a:ext cx="11072890" cy="6572272"/>
              <a:chOff x="-928726" y="285728"/>
              <a:chExt cx="11072890" cy="6572272"/>
            </a:xfrm>
          </p:grpSpPr>
          <p:sp>
            <p:nvSpPr>
              <p:cNvPr id="137" name="Rectangle 136"/>
              <p:cNvSpPr/>
              <p:nvPr/>
            </p:nvSpPr>
            <p:spPr>
              <a:xfrm>
                <a:off x="2500298" y="1285860"/>
                <a:ext cx="4286280" cy="78581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Font typeface="Wingdings" pitchFamily="2" charset="2"/>
                  <a:buChar char="Ø"/>
                </a:pPr>
                <a:r>
                  <a:rPr lang="fr-FR" b="1" dirty="0" err="1"/>
                  <a:t>Step</a:t>
                </a:r>
                <a:r>
                  <a:rPr lang="fr-FR" b="1" dirty="0"/>
                  <a:t>()</a:t>
                </a:r>
              </a:p>
              <a:p>
                <a:pPr>
                  <a:buFont typeface="Wingdings" pitchFamily="2" charset="2"/>
                  <a:buChar char="Ø"/>
                </a:pPr>
                <a:r>
                  <a:rPr lang="fr-FR" b="1" dirty="0" err="1"/>
                  <a:t>isAlive</a:t>
                </a:r>
                <a:r>
                  <a:rPr lang="fr-FR" b="1" dirty="0"/>
                  <a:t>()</a:t>
                </a:r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500298" y="285728"/>
                <a:ext cx="4286280" cy="50006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fr-FR" b="1" dirty="0" err="1"/>
                  <a:t>ProactiveComponent</a:t>
                </a:r>
                <a:endParaRPr lang="fr-FR" b="1" dirty="0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2500298" y="785794"/>
                <a:ext cx="4286280" cy="50006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buFont typeface="Wingdings" pitchFamily="2" charset="2"/>
                  <a:buChar char="Ø"/>
                </a:pPr>
                <a:r>
                  <a:rPr lang="fr-FR" b="1" dirty="0" err="1"/>
                  <a:t>engine</a:t>
                </a:r>
                <a:r>
                  <a:rPr lang="fr-FR" b="1" dirty="0"/>
                  <a:t> : </a:t>
                </a:r>
                <a:r>
                  <a:rPr lang="fr-FR" b="1" dirty="0" err="1"/>
                  <a:t>ProactiveComponentEngine</a:t>
                </a:r>
                <a:endParaRPr lang="fr-FR" b="1" dirty="0"/>
              </a:p>
            </p:txBody>
          </p:sp>
          <p:grpSp>
            <p:nvGrpSpPr>
              <p:cNvPr id="140" name="Groupe 139"/>
              <p:cNvGrpSpPr/>
              <p:nvPr/>
            </p:nvGrpSpPr>
            <p:grpSpPr>
              <a:xfrm>
                <a:off x="2714612" y="2714615"/>
                <a:ext cx="3857652" cy="2714644"/>
                <a:chOff x="571472" y="4552525"/>
                <a:chExt cx="3500462" cy="925447"/>
              </a:xfrm>
            </p:grpSpPr>
            <p:sp>
              <p:nvSpPr>
                <p:cNvPr id="165" name="Rectangle 164"/>
                <p:cNvSpPr/>
                <p:nvPr/>
              </p:nvSpPr>
              <p:spPr>
                <a:xfrm>
                  <a:off x="571472" y="4552525"/>
                  <a:ext cx="3500462" cy="162359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b="1" dirty="0" err="1"/>
                    <a:t>MetaBehavior</a:t>
                  </a:r>
                  <a:endParaRPr lang="fr-FR" b="1" dirty="0"/>
                </a:p>
              </p:txBody>
            </p:sp>
            <p:sp>
              <p:nvSpPr>
                <p:cNvPr id="166" name="Rectangle 165"/>
                <p:cNvSpPr/>
                <p:nvPr/>
              </p:nvSpPr>
              <p:spPr>
                <a:xfrm>
                  <a:off x="571472" y="471488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 err="1"/>
                    <a:t>behavior</a:t>
                  </a:r>
                  <a:r>
                    <a:rPr lang="fr-FR" dirty="0"/>
                    <a:t> : </a:t>
                  </a:r>
                  <a:r>
                    <a:rPr lang="fr-FR" dirty="0" err="1"/>
                    <a:t>proactiveComponent</a:t>
                  </a:r>
                  <a:endParaRPr lang="fr-FR" dirty="0"/>
                </a:p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 err="1"/>
                    <a:t>comditionList</a:t>
                  </a:r>
                  <a:r>
                    <a:rPr lang="fr-FR" dirty="0"/>
                    <a:t> : </a:t>
                  </a:r>
                  <a:r>
                    <a:rPr lang="fr-FR" dirty="0" err="1"/>
                    <a:t>HashMap</a:t>
                  </a:r>
                  <a:endParaRPr lang="fr-FR" dirty="0"/>
                </a:p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 err="1"/>
                    <a:t>actionList</a:t>
                  </a:r>
                  <a:r>
                    <a:rPr lang="fr-FR" dirty="0"/>
                    <a:t> : </a:t>
                  </a:r>
                  <a:r>
                    <a:rPr lang="fr-FR" dirty="0" err="1"/>
                    <a:t>HashMap</a:t>
                  </a:r>
                  <a:endParaRPr lang="fr-FR" dirty="0"/>
                </a:p>
              </p:txBody>
            </p:sp>
            <p:sp>
              <p:nvSpPr>
                <p:cNvPr id="167" name="Rectangle 166"/>
                <p:cNvSpPr/>
                <p:nvPr/>
              </p:nvSpPr>
              <p:spPr>
                <a:xfrm>
                  <a:off x="571472" y="5072074"/>
                  <a:ext cx="3500462" cy="405898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 err="1"/>
                    <a:t>getConditionlist</a:t>
                  </a:r>
                  <a:r>
                    <a:rPr lang="fr-FR" dirty="0"/>
                    <a:t>()</a:t>
                  </a:r>
                </a:p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 err="1"/>
                    <a:t>getActionList</a:t>
                  </a:r>
                  <a:r>
                    <a:rPr lang="fr-FR" dirty="0"/>
                    <a:t>()</a:t>
                  </a:r>
                </a:p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 err="1"/>
                    <a:t>setConditionList</a:t>
                  </a:r>
                  <a:r>
                    <a:rPr lang="fr-FR" dirty="0"/>
                    <a:t>()</a:t>
                  </a:r>
                </a:p>
                <a:p>
                  <a:pPr algn="ctr">
                    <a:buFont typeface="Wingdings" pitchFamily="2" charset="2"/>
                    <a:buChar char="Ø"/>
                  </a:pPr>
                  <a:r>
                    <a:rPr lang="fr-FR" dirty="0" err="1"/>
                    <a:t>setActionList</a:t>
                  </a:r>
                  <a:r>
                    <a:rPr lang="fr-FR" dirty="0"/>
                    <a:t>()</a:t>
                  </a:r>
                </a:p>
              </p:txBody>
            </p:sp>
          </p:grpSp>
          <p:pic>
            <p:nvPicPr>
              <p:cNvPr id="141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857488" y="3286124"/>
                <a:ext cx="236182" cy="2395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42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857488" y="3571876"/>
                <a:ext cx="236182" cy="2395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43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857488" y="3857628"/>
                <a:ext cx="236182" cy="2395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grpSp>
            <p:nvGrpSpPr>
              <p:cNvPr id="144" name="Groupe 143"/>
              <p:cNvGrpSpPr/>
              <p:nvPr/>
            </p:nvGrpSpPr>
            <p:grpSpPr>
              <a:xfrm>
                <a:off x="-928726" y="6143619"/>
                <a:ext cx="3500462" cy="714381"/>
                <a:chOff x="571472" y="3868727"/>
                <a:chExt cx="3500462" cy="1560537"/>
              </a:xfrm>
            </p:grpSpPr>
            <p:sp>
              <p:nvSpPr>
                <p:cNvPr id="162" name="Rectangle 161"/>
                <p:cNvSpPr/>
                <p:nvPr/>
              </p:nvSpPr>
              <p:spPr>
                <a:xfrm>
                  <a:off x="571472" y="3868727"/>
                  <a:ext cx="3500462" cy="846155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b="1" i="1" dirty="0" err="1"/>
                    <a:t>ClassifierBasedMeta</a:t>
                  </a:r>
                  <a:r>
                    <a:rPr lang="fr-FR" b="1" i="1" dirty="0"/>
                    <a:t>-</a:t>
                  </a:r>
                  <a:r>
                    <a:rPr lang="fr-FR" b="1" i="1" dirty="0" err="1"/>
                    <a:t>Behavior</a:t>
                  </a:r>
                  <a:r>
                    <a:rPr lang="fr-FR" i="1" dirty="0"/>
                    <a:t> </a:t>
                  </a:r>
                  <a:endParaRPr lang="fr-FR" dirty="0"/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>
                  <a:off x="571472" y="471488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>
                  <a:off x="571472" y="507207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grpSp>
            <p:nvGrpSpPr>
              <p:cNvPr id="145" name="Groupe 144"/>
              <p:cNvGrpSpPr/>
              <p:nvPr/>
            </p:nvGrpSpPr>
            <p:grpSpPr>
              <a:xfrm>
                <a:off x="2857488" y="6143619"/>
                <a:ext cx="3500462" cy="714381"/>
                <a:chOff x="571472" y="3868727"/>
                <a:chExt cx="3500462" cy="1560537"/>
              </a:xfrm>
            </p:grpSpPr>
            <p:sp>
              <p:nvSpPr>
                <p:cNvPr id="159" name="Rectangle 158"/>
                <p:cNvSpPr/>
                <p:nvPr/>
              </p:nvSpPr>
              <p:spPr>
                <a:xfrm>
                  <a:off x="571472" y="3868727"/>
                  <a:ext cx="3500462" cy="846155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b="1" i="1" dirty="0" err="1"/>
                    <a:t>GeneticBasedMetaBehavior</a:t>
                  </a:r>
                  <a:endParaRPr lang="fr-FR" dirty="0"/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571472" y="471488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  <p:sp>
              <p:nvSpPr>
                <p:cNvPr id="161" name="Rectangle 160"/>
                <p:cNvSpPr/>
                <p:nvPr/>
              </p:nvSpPr>
              <p:spPr>
                <a:xfrm>
                  <a:off x="571472" y="507207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grpSp>
            <p:nvGrpSpPr>
              <p:cNvPr id="146" name="Groupe 145"/>
              <p:cNvGrpSpPr/>
              <p:nvPr/>
            </p:nvGrpSpPr>
            <p:grpSpPr>
              <a:xfrm>
                <a:off x="6643702" y="6143619"/>
                <a:ext cx="3500462" cy="714381"/>
                <a:chOff x="571472" y="3868727"/>
                <a:chExt cx="3500462" cy="1560537"/>
              </a:xfrm>
            </p:grpSpPr>
            <p:sp>
              <p:nvSpPr>
                <p:cNvPr id="156" name="Rectangle 155"/>
                <p:cNvSpPr/>
                <p:nvPr/>
              </p:nvSpPr>
              <p:spPr>
                <a:xfrm>
                  <a:off x="571472" y="3868727"/>
                  <a:ext cx="3500462" cy="846155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fr-FR" b="1" i="1" dirty="0" err="1"/>
                    <a:t>RuleBasedMetaBehavior</a:t>
                  </a:r>
                  <a:endParaRPr lang="fr-FR" dirty="0"/>
                </a:p>
              </p:txBody>
            </p:sp>
            <p:sp>
              <p:nvSpPr>
                <p:cNvPr id="157" name="Rectangle 156"/>
                <p:cNvSpPr/>
                <p:nvPr/>
              </p:nvSpPr>
              <p:spPr>
                <a:xfrm>
                  <a:off x="571472" y="471488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571472" y="5072074"/>
                  <a:ext cx="3500462" cy="35719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FR"/>
                </a:p>
              </p:txBody>
            </p:sp>
          </p:grpSp>
          <p:cxnSp>
            <p:nvCxnSpPr>
              <p:cNvPr id="147" name="Connecteur droit 146"/>
              <p:cNvCxnSpPr>
                <a:stCxn id="159" idx="0"/>
                <a:endCxn id="164" idx="2"/>
              </p:cNvCxnSpPr>
              <p:nvPr/>
            </p:nvCxnSpPr>
            <p:spPr>
              <a:xfrm rot="5400000" flipH="1" flipV="1">
                <a:off x="4268401" y="5768583"/>
                <a:ext cx="714354" cy="3571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Triangle isocèle 147"/>
              <p:cNvSpPr/>
              <p:nvPr/>
            </p:nvSpPr>
            <p:spPr>
              <a:xfrm>
                <a:off x="4500562" y="5429264"/>
                <a:ext cx="285752" cy="28575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  <p:sp>
            <p:nvSpPr>
              <p:cNvPr id="149" name="Triangle isocèle 148"/>
              <p:cNvSpPr/>
              <p:nvPr/>
            </p:nvSpPr>
            <p:spPr>
              <a:xfrm>
                <a:off x="4572000" y="2071678"/>
                <a:ext cx="214314" cy="21431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  <p:cxnSp>
            <p:nvCxnSpPr>
              <p:cNvPr id="150" name="Connecteur droit 149"/>
              <p:cNvCxnSpPr>
                <a:stCxn id="162" idx="0"/>
                <a:endCxn id="149" idx="0"/>
              </p:cNvCxnSpPr>
              <p:nvPr/>
            </p:nvCxnSpPr>
            <p:spPr>
              <a:xfrm rot="5400000" flipH="1" flipV="1">
                <a:off x="4339826" y="2375290"/>
                <a:ext cx="642942" cy="3571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1" name="Groupe 150"/>
              <p:cNvGrpSpPr/>
              <p:nvPr/>
            </p:nvGrpSpPr>
            <p:grpSpPr>
              <a:xfrm>
                <a:off x="6083201" y="2351769"/>
                <a:ext cx="774815" cy="600978"/>
                <a:chOff x="6083201" y="2351769"/>
                <a:chExt cx="774815" cy="600978"/>
              </a:xfrm>
            </p:grpSpPr>
            <p:cxnSp>
              <p:nvCxnSpPr>
                <p:cNvPr id="154" name="Connecteur droit 153"/>
                <p:cNvCxnSpPr>
                  <a:stCxn id="162" idx="3"/>
                </p:cNvCxnSpPr>
                <p:nvPr/>
              </p:nvCxnSpPr>
              <p:spPr>
                <a:xfrm flipV="1">
                  <a:off x="6572264" y="2500306"/>
                  <a:ext cx="285752" cy="45244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Connecteur droit 154"/>
                <p:cNvCxnSpPr>
                  <a:stCxn id="152" idx="3"/>
                </p:cNvCxnSpPr>
                <p:nvPr/>
              </p:nvCxnSpPr>
              <p:spPr>
                <a:xfrm rot="16200000" flipH="1">
                  <a:off x="6374641" y="2060329"/>
                  <a:ext cx="175458" cy="758337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2" name="Organigramme : Décision 151"/>
              <p:cNvSpPr/>
              <p:nvPr/>
            </p:nvSpPr>
            <p:spPr>
              <a:xfrm rot="3233904">
                <a:off x="5799375" y="2100668"/>
                <a:ext cx="357190" cy="213602"/>
              </a:xfrm>
              <a:prstGeom prst="flowChartDecisi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FR"/>
              </a:p>
            </p:txBody>
          </p:sp>
          <p:pic>
            <p:nvPicPr>
              <p:cNvPr id="153" name="Picture 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571736" y="857232"/>
                <a:ext cx="152400" cy="257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cxnSp>
          <p:nvCxnSpPr>
            <p:cNvPr id="134" name="Connecteur droit 133"/>
            <p:cNvCxnSpPr/>
            <p:nvPr/>
          </p:nvCxnSpPr>
          <p:spPr>
            <a:xfrm>
              <a:off x="785786" y="5857892"/>
              <a:ext cx="7643866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cteur droit 134"/>
            <p:cNvCxnSpPr/>
            <p:nvPr/>
          </p:nvCxnSpPr>
          <p:spPr>
            <a:xfrm rot="16200000" flipV="1">
              <a:off x="660783" y="5982896"/>
              <a:ext cx="285727" cy="3571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cteur droit 135"/>
            <p:cNvCxnSpPr>
              <a:stCxn id="156" idx="0"/>
            </p:cNvCxnSpPr>
            <p:nvPr/>
          </p:nvCxnSpPr>
          <p:spPr>
            <a:xfrm rot="5400000" flipH="1" flipV="1">
              <a:off x="8268929" y="5982897"/>
              <a:ext cx="285727" cy="3571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DIMA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DIMA supporte plusieurs types d’agents adaptatifs</a:t>
            </a:r>
          </a:p>
          <a:p>
            <a:r>
              <a:rPr lang="fr-FR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L’ATN (</a:t>
            </a:r>
            <a:r>
              <a:rPr lang="fr-FR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Augmented</a:t>
            </a:r>
            <a:r>
              <a:rPr lang="fr-FR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Transition Network) est parmi les techniques les plus utilisée</a:t>
            </a:r>
          </a:p>
          <a:p>
            <a:pPr algn="ctr">
              <a:buNone/>
            </a:pPr>
            <a:r>
              <a:rPr lang="fr-FR" sz="2400" b="1" i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Dima.tools.automata</a:t>
            </a:r>
            <a:endParaRPr lang="fr-FR" sz="24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fr-FR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Exemple de code d’une  méthode </a:t>
            </a:r>
            <a:r>
              <a:rPr lang="fr-FR" sz="24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step</a:t>
            </a: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US" sz="2400" b="1" i="1" dirty="0"/>
              <a:t>public void step() {</a:t>
            </a:r>
            <a:endParaRPr lang="fr-FR" sz="2400" dirty="0"/>
          </a:p>
          <a:p>
            <a:pPr>
              <a:buNone/>
            </a:pPr>
            <a:r>
              <a:rPr lang="en-US" sz="2400" b="1" i="1" dirty="0"/>
              <a:t> </a:t>
            </a:r>
            <a:r>
              <a:rPr lang="en-US" sz="2400" b="1" i="1" dirty="0" err="1"/>
              <a:t>currentState</a:t>
            </a:r>
            <a:r>
              <a:rPr lang="en-US" sz="2400" b="1" i="1" dirty="0"/>
              <a:t> =</a:t>
            </a:r>
            <a:r>
              <a:rPr lang="en-US" sz="2400" b="1" i="1" dirty="0" err="1"/>
              <a:t>currentState.crossTransition</a:t>
            </a:r>
            <a:r>
              <a:rPr lang="en-US" sz="2400" b="1" i="1" dirty="0"/>
              <a:t>(this);</a:t>
            </a:r>
            <a:endParaRPr lang="fr-FR" sz="2400" dirty="0"/>
          </a:p>
          <a:p>
            <a:pPr>
              <a:buNone/>
            </a:pPr>
            <a:r>
              <a:rPr lang="fr-FR" sz="2400" b="1" i="1" dirty="0"/>
              <a:t>}</a:t>
            </a:r>
          </a:p>
          <a:p>
            <a:r>
              <a:rPr lang="fr-FR" sz="2400" b="1" i="1" dirty="0"/>
              <a:t>DIMA offre plusieurs méthodes pour le développement d’automate ATN: </a:t>
            </a:r>
            <a:r>
              <a:rPr lang="fr-FR" sz="2400" b="1" dirty="0"/>
              <a:t>ATN(), </a:t>
            </a:r>
            <a:r>
              <a:rPr lang="fr-FR" sz="2400" b="1" dirty="0" err="1"/>
              <a:t>setFinalStates</a:t>
            </a:r>
            <a:r>
              <a:rPr lang="fr-FR" sz="2400" b="1" dirty="0"/>
              <a:t>(), </a:t>
            </a:r>
            <a:r>
              <a:rPr lang="fr-FR" sz="2400" b="1" dirty="0" err="1"/>
              <a:t>setInitialState</a:t>
            </a:r>
            <a:r>
              <a:rPr lang="fr-FR" sz="2400" b="1" dirty="0"/>
              <a:t>(), </a:t>
            </a:r>
            <a:r>
              <a:rPr lang="fr-FR" sz="2400" b="1" dirty="0" err="1"/>
              <a:t>addTransition</a:t>
            </a:r>
            <a:r>
              <a:rPr lang="fr-FR" sz="2400" b="1" dirty="0"/>
              <a:t> ()</a:t>
            </a:r>
          </a:p>
          <a:p>
            <a:endParaRPr lang="fr-FR" sz="24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>
              <a:buNone/>
            </a:pPr>
            <a:endParaRPr lang="fr-FR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Méthodologies de développement des SMA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/>
              <a:t>Plan</a:t>
            </a:r>
          </a:p>
          <a:p>
            <a:pPr marL="900113" indent="0">
              <a:buFont typeface="+mj-lt"/>
              <a:buAutoNum type="arabicPeriod"/>
            </a:pPr>
            <a:r>
              <a:rPr lang="fr-FR" dirty="0"/>
              <a:t> Introduction</a:t>
            </a:r>
          </a:p>
          <a:p>
            <a:pPr marL="900113" indent="0">
              <a:buFont typeface="+mj-lt"/>
              <a:buAutoNum type="arabicPeriod"/>
            </a:pPr>
            <a:r>
              <a:rPr lang="fr-FR" dirty="0"/>
              <a:t>Classification des approches de développement des SMA</a:t>
            </a:r>
          </a:p>
          <a:p>
            <a:pPr marL="900113" indent="0">
              <a:buFont typeface="+mj-lt"/>
              <a:buAutoNum type="arabicPeriod"/>
            </a:pPr>
            <a:r>
              <a:rPr lang="fr-FR" dirty="0"/>
              <a:t>JADE</a:t>
            </a:r>
          </a:p>
          <a:p>
            <a:pPr marL="900113" indent="0">
              <a:buFont typeface="+mj-lt"/>
              <a:buAutoNum type="arabicPeriod"/>
            </a:pPr>
            <a:r>
              <a:rPr lang="fr-FR" dirty="0" err="1"/>
              <a:t>JadeX</a:t>
            </a:r>
            <a:endParaRPr lang="fr-FR" dirty="0"/>
          </a:p>
          <a:p>
            <a:pPr marL="900113" indent="0">
              <a:buFont typeface="+mj-lt"/>
              <a:buAutoNum type="arabicPeriod"/>
            </a:pPr>
            <a:r>
              <a:rPr lang="fr-FR" dirty="0"/>
              <a:t>DIMA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Dr. MARIR Toufik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20</a:t>
            </a:fld>
            <a:endParaRPr lang="fr-FR"/>
          </a:p>
        </p:txBody>
      </p:sp>
      <p:pic>
        <p:nvPicPr>
          <p:cNvPr id="4" name="Image 3" descr="Point d'interroga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2428868"/>
            <a:ext cx="2124075" cy="21526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Introduction 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L’objectif: développer des SMA fidèles à leurs spécification et conception</a:t>
            </a:r>
          </a:p>
          <a:p>
            <a:r>
              <a:rPr lang="fr-FR" dirty="0"/>
              <a:t>Comment?</a:t>
            </a:r>
          </a:p>
          <a:p>
            <a:pPr algn="just"/>
            <a:r>
              <a:rPr lang="fr-FR" dirty="0"/>
              <a:t>Le problème: développement </a:t>
            </a:r>
            <a:r>
              <a:rPr lang="fr-FR" b="1" dirty="0"/>
              <a:t>des langages de programmation</a:t>
            </a:r>
            <a:r>
              <a:rPr lang="fr-FR" dirty="0"/>
              <a:t> et </a:t>
            </a:r>
            <a:r>
              <a:rPr lang="fr-FR" b="1" dirty="0"/>
              <a:t>des outils </a:t>
            </a:r>
            <a:r>
              <a:rPr lang="fr-FR" dirty="0"/>
              <a:t>permettant la réalisation des </a:t>
            </a:r>
            <a:r>
              <a:rPr lang="fr-FR" b="1" dirty="0"/>
              <a:t>concepts clés</a:t>
            </a:r>
            <a:r>
              <a:rPr lang="fr-FR" dirty="0"/>
              <a:t> connus au domaine multi-agents de manière </a:t>
            </a:r>
            <a:r>
              <a:rPr lang="fr-FR" i="1" dirty="0"/>
              <a:t>efficace</a:t>
            </a:r>
            <a:r>
              <a:rPr lang="fr-FR" dirty="0"/>
              <a:t> et dans un </a:t>
            </a:r>
            <a:r>
              <a:rPr lang="fr-FR" i="1" dirty="0" err="1"/>
              <a:t>framework</a:t>
            </a:r>
            <a:r>
              <a:rPr lang="fr-FR" i="1" dirty="0"/>
              <a:t> unifié.</a:t>
            </a:r>
          </a:p>
          <a:p>
            <a:pPr algn="just"/>
            <a:r>
              <a:rPr lang="fr-FR" dirty="0"/>
              <a:t>Ce domaine couvre aussi les techniques de spécification et V&amp;V.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Classification des approches de développement des SMA 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Critères de classification</a:t>
            </a:r>
          </a:p>
          <a:p>
            <a:pPr marL="514350" indent="22225" algn="just">
              <a:buFont typeface="+mj-lt"/>
              <a:buAutoNum type="arabicPeriod"/>
            </a:pPr>
            <a:r>
              <a:rPr lang="fr-FR" b="1" dirty="0"/>
              <a:t>La nature de l’approche:</a:t>
            </a:r>
            <a:r>
              <a:rPr lang="fr-FR" dirty="0"/>
              <a:t> </a:t>
            </a:r>
          </a:p>
          <a:p>
            <a:pPr marL="514350" indent="22225" algn="just">
              <a:buNone/>
            </a:pPr>
            <a:r>
              <a:rPr lang="fr-FR" i="1" dirty="0"/>
              <a:t>proposition de langages, bibliothèques ou plateformes</a:t>
            </a:r>
          </a:p>
          <a:p>
            <a:pPr marL="514350" indent="22225" algn="just">
              <a:buFont typeface="+mj-lt"/>
              <a:buAutoNum type="arabicPeriod" startAt="2"/>
            </a:pPr>
            <a:r>
              <a:rPr lang="fr-FR" b="1" dirty="0"/>
              <a:t>La dépendance à un modèle</a:t>
            </a:r>
          </a:p>
          <a:p>
            <a:pPr marL="514350" indent="22225" algn="just">
              <a:buNone/>
            </a:pPr>
            <a:r>
              <a:rPr lang="fr-FR" i="1" dirty="0"/>
              <a:t>Jade, </a:t>
            </a:r>
            <a:r>
              <a:rPr lang="fr-FR" i="1" dirty="0" err="1"/>
              <a:t>Jadex</a:t>
            </a:r>
            <a:r>
              <a:rPr lang="fr-FR" i="1" dirty="0"/>
              <a:t>, DIMA</a:t>
            </a:r>
          </a:p>
          <a:p>
            <a:pPr marL="514350" indent="22225" algn="just">
              <a:buFont typeface="+mj-lt"/>
              <a:buAutoNum type="arabicPeriod" startAt="3"/>
            </a:pPr>
            <a:r>
              <a:rPr lang="fr-FR" b="1" dirty="0"/>
              <a:t>L’existence d’un concept clé</a:t>
            </a:r>
          </a:p>
          <a:p>
            <a:pPr marL="514350" indent="22225" algn="just">
              <a:buNone/>
            </a:pPr>
            <a:r>
              <a:rPr lang="fr-FR" i="1" dirty="0" err="1"/>
              <a:t>CArtAgO</a:t>
            </a:r>
            <a:r>
              <a:rPr lang="fr-FR" i="1" dirty="0"/>
              <a:t>, Janus, </a:t>
            </a:r>
            <a:r>
              <a:rPr lang="fr-FR" i="1" dirty="0" err="1"/>
              <a:t>JaCaMo</a:t>
            </a:r>
            <a:endParaRPr lang="fr-FR" i="1" dirty="0"/>
          </a:p>
          <a:p>
            <a:pPr marL="514350" indent="22225" algn="just">
              <a:buFont typeface="+mj-lt"/>
              <a:buAutoNum type="arabicPeriod" startAt="4"/>
            </a:pPr>
            <a:r>
              <a:rPr lang="fr-FR" b="1" dirty="0"/>
              <a:t>Le paradigme de base</a:t>
            </a:r>
          </a:p>
          <a:p>
            <a:pPr marL="514350" indent="22225" algn="just">
              <a:buNone/>
            </a:pPr>
            <a:r>
              <a:rPr lang="fr-FR" i="1" dirty="0"/>
              <a:t>Jason, Jade, </a:t>
            </a:r>
          </a:p>
          <a:p>
            <a:pPr marL="514350" indent="22225" algn="just">
              <a:buFont typeface="+mj-lt"/>
              <a:buAutoNum type="arabicPeriod" startAt="5"/>
            </a:pPr>
            <a:r>
              <a:rPr lang="fr-FR" b="1" dirty="0"/>
              <a:t>Le domaine d’application</a:t>
            </a:r>
          </a:p>
          <a:p>
            <a:pPr marL="514350" indent="22225" algn="just">
              <a:buNone/>
            </a:pPr>
            <a:r>
              <a:rPr lang="fr-FR" i="1" dirty="0"/>
              <a:t>Jade, </a:t>
            </a:r>
            <a:r>
              <a:rPr lang="fr-FR" i="1" dirty="0" err="1"/>
              <a:t>JaCa</a:t>
            </a:r>
            <a:r>
              <a:rPr lang="fr-FR" i="1" dirty="0"/>
              <a:t> </a:t>
            </a:r>
            <a:r>
              <a:rPr lang="fr-FR" i="1" dirty="0" err="1"/>
              <a:t>Android</a:t>
            </a:r>
            <a:r>
              <a:rPr lang="fr-FR" i="1" dirty="0"/>
              <a:t> </a:t>
            </a:r>
          </a:p>
          <a:p>
            <a:pPr marL="514350" indent="22225">
              <a:buFont typeface="+mj-lt"/>
              <a:buAutoNum type="arabicPeriod" startAt="5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JADE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dirty="0">
                <a:latin typeface="Times New Roman"/>
              </a:rPr>
              <a:t>JADE (Java Agent </a:t>
            </a:r>
            <a:r>
              <a:rPr lang="fr-FR" sz="2800" dirty="0" err="1">
                <a:latin typeface="Times New Roman"/>
              </a:rPr>
              <a:t>Development</a:t>
            </a:r>
            <a:r>
              <a:rPr lang="fr-FR" sz="2800" dirty="0">
                <a:latin typeface="Times New Roman"/>
              </a:rPr>
              <a:t> Framework)</a:t>
            </a:r>
          </a:p>
          <a:p>
            <a:r>
              <a:rPr lang="fr-FR" sz="2800" dirty="0">
                <a:latin typeface="Times New Roman"/>
              </a:rPr>
              <a:t>JADE est une plateforme pour le développement et l’exécution des SMA</a:t>
            </a:r>
          </a:p>
          <a:p>
            <a:r>
              <a:rPr lang="fr-FR" sz="2800" dirty="0">
                <a:latin typeface="Times New Roman"/>
              </a:rPr>
              <a:t>JADE est compatible à la spécification FIPA</a:t>
            </a:r>
          </a:p>
          <a:p>
            <a:pPr algn="just"/>
            <a:r>
              <a:rPr lang="fr-FR" sz="2800" dirty="0">
                <a:latin typeface="Times New Roman"/>
              </a:rPr>
              <a:t>JADE offre des modèles programmables et extensibles et un ensemble d’outils de gestion et de test</a:t>
            </a:r>
          </a:p>
          <a:p>
            <a:pPr algn="just"/>
            <a:r>
              <a:rPr lang="fr-FR" sz="2800" dirty="0">
                <a:latin typeface="Times New Roman"/>
              </a:rPr>
              <a:t>JADE est parmi les plateformes les plus utilisées (supporté par plusieurs secteurs économiques, plus de 2000 membres actifs [2005])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JADE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sz="2000" dirty="0">
                <a:latin typeface="Times New Roman"/>
              </a:rPr>
              <a:t>FIPA : </a:t>
            </a:r>
            <a:r>
              <a:rPr lang="en-US" sz="2000" dirty="0">
                <a:latin typeface="Times New Roman"/>
              </a:rPr>
              <a:t>THE FOUNDATION FOR INTELLIGENT, PHYSICAL AGENTS</a:t>
            </a:r>
          </a:p>
          <a:p>
            <a:pPr marL="441325" indent="0" algn="just">
              <a:buFont typeface="Wingdings" pitchFamily="2" charset="2"/>
              <a:buChar char="Ø"/>
            </a:pPr>
            <a:r>
              <a:rPr lang="fr-FR" sz="2000" dirty="0">
                <a:latin typeface="Times New Roman"/>
              </a:rPr>
              <a:t> Organisation pour but non lucratif créé en 1996 afin de développer des standards pour la technologie Agent</a:t>
            </a:r>
          </a:p>
          <a:p>
            <a:pPr marL="441325" indent="0" algn="just">
              <a:buFont typeface="Wingdings" pitchFamily="2" charset="2"/>
              <a:buChar char="Ø"/>
            </a:pPr>
            <a:r>
              <a:rPr lang="fr-FR" sz="2000" dirty="0">
                <a:latin typeface="Times New Roman"/>
              </a:rPr>
              <a:t>Les principes de FIPA</a:t>
            </a:r>
          </a:p>
          <a:p>
            <a:pPr marL="898525" indent="0" algn="just">
              <a:buFont typeface="+mj-lt"/>
              <a:buAutoNum type="arabicPeriod"/>
            </a:pPr>
            <a:r>
              <a:rPr lang="fr-FR" sz="2000" dirty="0">
                <a:latin typeface="Times New Roman"/>
              </a:rPr>
              <a:t>La technologie agent offre un nouveau paradigme pour résoudre les problèmes anciens et nouveaux</a:t>
            </a:r>
          </a:p>
          <a:p>
            <a:pPr marL="898525" indent="0" algn="just">
              <a:buFont typeface="+mj-lt"/>
              <a:buAutoNum type="arabicPeriod"/>
            </a:pPr>
            <a:r>
              <a:rPr lang="fr-FR" sz="2000" dirty="0">
                <a:latin typeface="Times New Roman"/>
              </a:rPr>
              <a:t>Quelques technologies agent ont atteint un niveau de maturité considérable</a:t>
            </a:r>
          </a:p>
          <a:p>
            <a:pPr marL="898525" indent="0" algn="just">
              <a:buFont typeface="+mj-lt"/>
              <a:buAutoNum type="arabicPeriod"/>
            </a:pPr>
            <a:r>
              <a:rPr lang="fr-FR" sz="2000" dirty="0">
                <a:latin typeface="Times New Roman"/>
              </a:rPr>
              <a:t>Quelques technologies agent nécessitent la standardisation</a:t>
            </a:r>
          </a:p>
          <a:p>
            <a:pPr marL="898525" indent="0" algn="just">
              <a:buFont typeface="+mj-lt"/>
              <a:buAutoNum type="arabicPeriod"/>
            </a:pPr>
            <a:r>
              <a:rPr lang="fr-FR" sz="2000" dirty="0">
                <a:latin typeface="Times New Roman"/>
              </a:rPr>
              <a:t>La standardisation des technologies génériques est possible et a donné des résultats dans autres domaines</a:t>
            </a:r>
          </a:p>
          <a:p>
            <a:pPr marL="898525" indent="0" algn="just">
              <a:buFont typeface="+mj-lt"/>
              <a:buAutoNum type="arabicPeriod"/>
            </a:pPr>
            <a:r>
              <a:rPr lang="fr-FR" sz="2000" dirty="0">
                <a:latin typeface="Times New Roman"/>
              </a:rPr>
              <a:t>La standardisation des mécanismes internes de l’agent ne sont pas prioritaires par rapport aux infrastructures et langages qui assure l’</a:t>
            </a:r>
            <a:r>
              <a:rPr lang="fr-FR" sz="2000" dirty="0" err="1">
                <a:latin typeface="Times New Roman"/>
              </a:rPr>
              <a:t>interoprérabilité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tx1"/>
                </a:solidFill>
              </a:rPr>
              <a:t>JADE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3200" b="1" dirty="0">
                <a:latin typeface="Times New Roman"/>
              </a:rPr>
              <a:t>Caractéristiques de JADE</a:t>
            </a:r>
          </a:p>
          <a:p>
            <a:pPr marL="898525" indent="0" algn="just">
              <a:buFont typeface="+mj-lt"/>
              <a:buAutoNum type="arabicPeriod"/>
            </a:pPr>
            <a:r>
              <a:rPr lang="fr-FR" sz="2400" dirty="0">
                <a:latin typeface="Times New Roman"/>
              </a:rPr>
              <a:t>L’</a:t>
            </a:r>
            <a:r>
              <a:rPr lang="fr-FR" sz="2400" dirty="0" err="1">
                <a:latin typeface="Times New Roman"/>
              </a:rPr>
              <a:t>intéropérabilité</a:t>
            </a:r>
            <a:r>
              <a:rPr lang="fr-FR" sz="2400" dirty="0">
                <a:latin typeface="Times New Roman"/>
              </a:rPr>
              <a:t> (grâce à FIPA)</a:t>
            </a:r>
          </a:p>
          <a:p>
            <a:pPr marL="898525" indent="0" algn="just">
              <a:buFont typeface="+mj-lt"/>
              <a:buAutoNum type="arabicPeriod"/>
            </a:pPr>
            <a:r>
              <a:rPr lang="fr-FR" sz="2400" dirty="0">
                <a:latin typeface="Times New Roman"/>
              </a:rPr>
              <a:t>La portabilité (Java)</a:t>
            </a:r>
          </a:p>
          <a:p>
            <a:pPr marL="898525" indent="0" algn="just">
              <a:buFont typeface="+mj-lt"/>
              <a:buAutoNum type="arabicPeriod"/>
            </a:pPr>
            <a:r>
              <a:rPr lang="fr-FR" sz="2400" dirty="0">
                <a:latin typeface="Times New Roman"/>
              </a:rPr>
              <a:t>La simplicité d’utilisation (la complexité de la plateforme est caché par un API simple et intuitif) </a:t>
            </a:r>
          </a:p>
          <a:p>
            <a:pPr marL="898525" indent="0" algn="just">
              <a:buFont typeface="+mj-lt"/>
              <a:buAutoNum type="arabicPeriod"/>
            </a:pPr>
            <a:r>
              <a:rPr lang="fr-FR" sz="2400" dirty="0">
                <a:latin typeface="Times New Roman"/>
              </a:rPr>
              <a:t>Basé sur le système de répartition (La philosophie </a:t>
            </a:r>
            <a:r>
              <a:rPr lang="fr-FR" sz="2400" dirty="0" err="1">
                <a:latin typeface="Times New Roman"/>
              </a:rPr>
              <a:t>Pay</a:t>
            </a:r>
            <a:r>
              <a:rPr lang="fr-FR" sz="2400" dirty="0">
                <a:latin typeface="Times New Roman"/>
              </a:rPr>
              <a:t>-as-</a:t>
            </a:r>
            <a:r>
              <a:rPr lang="fr-FR" sz="2400" dirty="0" err="1">
                <a:latin typeface="Times New Roman"/>
              </a:rPr>
              <a:t>you</a:t>
            </a:r>
            <a:r>
              <a:rPr lang="fr-FR" sz="2400" dirty="0">
                <a:latin typeface="Times New Roman"/>
              </a:rPr>
              <a:t>-go).</a:t>
            </a:r>
          </a:p>
          <a:p>
            <a:pPr marL="352425" indent="-352425" algn="just"/>
            <a:r>
              <a:rPr lang="fr-FR" sz="2400" dirty="0">
                <a:latin typeface="Times New Roman"/>
              </a:rPr>
              <a:t>Plusieurs extensions on été proposées pour JADE: </a:t>
            </a:r>
            <a:r>
              <a:rPr lang="fr-FR" sz="2400" dirty="0" err="1">
                <a:latin typeface="Times New Roman"/>
              </a:rPr>
              <a:t>JadeX</a:t>
            </a:r>
            <a:r>
              <a:rPr lang="fr-FR" sz="2400" dirty="0">
                <a:latin typeface="Times New Roman"/>
              </a:rPr>
              <a:t>, </a:t>
            </a:r>
            <a:r>
              <a:rPr lang="fr-FR" sz="2400" dirty="0" err="1">
                <a:latin typeface="Times New Roman"/>
              </a:rPr>
              <a:t>BlueJade</a:t>
            </a:r>
            <a:r>
              <a:rPr lang="fr-FR" sz="2400" dirty="0">
                <a:latin typeface="Times New Roman"/>
              </a:rPr>
              <a:t>, Wade, </a:t>
            </a:r>
            <a:r>
              <a:rPr lang="fr-FR" sz="2400" dirty="0" err="1">
                <a:latin typeface="Times New Roman"/>
              </a:rPr>
              <a:t>PowerJade</a:t>
            </a:r>
            <a:r>
              <a:rPr lang="fr-FR" sz="2400" dirty="0">
                <a:latin typeface="Times New Roman"/>
              </a:rPr>
              <a:t>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 err="1">
                <a:solidFill>
                  <a:schemeClr val="tx1"/>
                </a:solidFill>
              </a:rPr>
              <a:t>JadeX</a:t>
            </a:r>
            <a:r>
              <a:rPr lang="fr-FR" sz="3200" b="1" dirty="0">
                <a:solidFill>
                  <a:schemeClr val="tx1"/>
                </a:solidFill>
              </a:rPr>
              <a:t> </a:t>
            </a:r>
            <a:endParaRPr lang="fr-FR" sz="3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>
                <a:latin typeface="Times New Roman"/>
              </a:rPr>
              <a:t>Point de départ: les plateformes multi-agents ciblent l’aspect </a:t>
            </a:r>
            <a:r>
              <a:rPr lang="fr-FR" sz="2400" dirty="0" err="1">
                <a:latin typeface="Times New Roman"/>
              </a:rPr>
              <a:t>middelware</a:t>
            </a:r>
            <a:r>
              <a:rPr lang="fr-FR" sz="2400" dirty="0">
                <a:latin typeface="Times New Roman"/>
              </a:rPr>
              <a:t> et ouverture ou les aspects liés au raisonnement </a:t>
            </a:r>
          </a:p>
          <a:p>
            <a:pPr algn="just"/>
            <a:r>
              <a:rPr lang="fr-FR" sz="2400" dirty="0">
                <a:latin typeface="Times New Roman"/>
              </a:rPr>
              <a:t>Face à ce constat, </a:t>
            </a:r>
            <a:r>
              <a:rPr lang="fr-FR" sz="2400" dirty="0" err="1">
                <a:latin typeface="Times New Roman"/>
              </a:rPr>
              <a:t>Jadex</a:t>
            </a:r>
            <a:r>
              <a:rPr lang="fr-FR" sz="2400" dirty="0">
                <a:latin typeface="Times New Roman"/>
              </a:rPr>
              <a:t> est développé </a:t>
            </a:r>
          </a:p>
          <a:p>
            <a:pPr algn="just"/>
            <a:r>
              <a:rPr lang="fr-FR" sz="2400" dirty="0" err="1">
                <a:latin typeface="Times New Roman"/>
              </a:rPr>
              <a:t>Jadex</a:t>
            </a:r>
            <a:r>
              <a:rPr lang="fr-FR" sz="2400" dirty="0">
                <a:latin typeface="Times New Roman"/>
              </a:rPr>
              <a:t> est un moteur de raisonnement basé sur Jade pour l’architecture BDI:</a:t>
            </a:r>
          </a:p>
          <a:p>
            <a:pPr marL="457200" indent="-7938" algn="just">
              <a:buFont typeface="+mj-lt"/>
              <a:buAutoNum type="arabicPeriod"/>
            </a:pPr>
            <a:r>
              <a:rPr lang="fr-FR" sz="2400" dirty="0">
                <a:latin typeface="Times New Roman"/>
              </a:rPr>
              <a:t>Représentation explicite des buts</a:t>
            </a:r>
          </a:p>
          <a:p>
            <a:pPr marL="457200" indent="-7938" algn="just">
              <a:buFont typeface="+mj-lt"/>
              <a:buAutoNum type="arabicPeriod"/>
            </a:pPr>
            <a:r>
              <a:rPr lang="fr-FR" sz="2400" dirty="0">
                <a:latin typeface="Times New Roman"/>
              </a:rPr>
              <a:t>L’intégration des mécanismes de raisonnement</a:t>
            </a:r>
          </a:p>
          <a:p>
            <a:pPr marL="457200" indent="-7938" algn="just">
              <a:buFont typeface="+mj-lt"/>
              <a:buAutoNum type="arabicPeriod"/>
            </a:pPr>
            <a:r>
              <a:rPr lang="fr-FR" sz="2400" dirty="0">
                <a:latin typeface="Times New Roman"/>
              </a:rPr>
              <a:t>L’utilisation de la POO (Java) et la technologie XML</a:t>
            </a:r>
          </a:p>
          <a:p>
            <a:pPr marL="457200" indent="-7938" algn="just">
              <a:buFont typeface="+mj-lt"/>
              <a:buAutoNum type="arabicPeriod"/>
            </a:pPr>
            <a:endParaRPr lang="fr-FR" sz="2400" dirty="0">
              <a:latin typeface="Times New Roman"/>
            </a:endParaRPr>
          </a:p>
          <a:p>
            <a:pPr algn="just"/>
            <a:endParaRPr lang="fr-FR" sz="2400" dirty="0">
              <a:latin typeface="Times New Roma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fr-FR" sz="3200" b="1" dirty="0" err="1">
                <a:solidFill>
                  <a:schemeClr val="tx1"/>
                </a:solidFill>
              </a:rPr>
              <a:t>JadeX</a:t>
            </a:r>
            <a:r>
              <a:rPr lang="fr-FR" sz="3200" b="1" dirty="0">
                <a:solidFill>
                  <a:schemeClr val="tx1"/>
                </a:solidFill>
              </a:rPr>
              <a:t> </a:t>
            </a:r>
            <a:endParaRPr lang="fr-FR" sz="3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FC3D1-8E37-4A8C-B46A-0BE3313C7A71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Dr. MARIR Toufik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54299"/>
            <a:ext cx="7772400" cy="4359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10241</TotalTime>
  <Words>1027</Words>
  <Application>Microsoft Office PowerPoint</Application>
  <PresentationFormat>Affichage à l'écran (4:3)</PresentationFormat>
  <Paragraphs>257</Paragraphs>
  <Slides>20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9" baseType="lpstr">
      <vt:lpstr>Arial</vt:lpstr>
      <vt:lpstr>Arial Unicode MS</vt:lpstr>
      <vt:lpstr>Calibri</vt:lpstr>
      <vt:lpstr>Franklin Gothic Book</vt:lpstr>
      <vt:lpstr>Perpetua</vt:lpstr>
      <vt:lpstr>Times New Roman</vt:lpstr>
      <vt:lpstr>Wingdings</vt:lpstr>
      <vt:lpstr>Wingdings 2</vt:lpstr>
      <vt:lpstr>Capitaux</vt:lpstr>
      <vt:lpstr>Chapitre 06 Plateformes de développement des SMA</vt:lpstr>
      <vt:lpstr>Méthodologies de développement des SMA </vt:lpstr>
      <vt:lpstr>Introduction  </vt:lpstr>
      <vt:lpstr>Classification des approches de développement des SMA  </vt:lpstr>
      <vt:lpstr>JADE </vt:lpstr>
      <vt:lpstr>JADE </vt:lpstr>
      <vt:lpstr>JADE </vt:lpstr>
      <vt:lpstr>JadeX </vt:lpstr>
      <vt:lpstr>JadeX </vt:lpstr>
      <vt:lpstr>JadeX </vt:lpstr>
      <vt:lpstr>JadeX </vt:lpstr>
      <vt:lpstr>DIMA</vt:lpstr>
      <vt:lpstr>DIMA</vt:lpstr>
      <vt:lpstr>DIMA</vt:lpstr>
      <vt:lpstr>DIMA</vt:lpstr>
      <vt:lpstr>DIMA</vt:lpstr>
      <vt:lpstr>DIMA</vt:lpstr>
      <vt:lpstr>DIMA</vt:lpstr>
      <vt:lpstr>DIMA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01  Systèmes Multi-Agents : Principes Généraux</dc:title>
  <dc:creator>MyPc</dc:creator>
  <cp:lastModifiedBy>Toufik MARIR</cp:lastModifiedBy>
  <cp:revision>588</cp:revision>
  <dcterms:created xsi:type="dcterms:W3CDTF">2015-09-30T11:57:32Z</dcterms:created>
  <dcterms:modified xsi:type="dcterms:W3CDTF">2024-01-10T19:46:02Z</dcterms:modified>
</cp:coreProperties>
</file>