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58" r:id="rId6"/>
    <p:sldId id="260" r:id="rId7"/>
    <p:sldId id="262" r:id="rId8"/>
    <p:sldId id="263" r:id="rId9"/>
    <p:sldId id="264" r:id="rId10"/>
    <p:sldId id="265" r:id="rId11"/>
    <p:sldId id="267" r:id="rId12"/>
    <p:sldId id="266" r:id="rId13"/>
    <p:sldId id="270" r:id="rId14"/>
    <p:sldId id="268" r:id="rId15"/>
    <p:sldId id="269" r:id="rId16"/>
    <p:sldId id="271" r:id="rId17"/>
    <p:sldId id="272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5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r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6" name="Espace réservé de la dat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r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7" name="Espace réservé du conten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text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9" name="Espace réservé de la dat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11" name="Espace réservé du pied de pa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r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r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8" name="Espace réservé du conten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r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24" name="Espace réservé du pied de pa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r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conten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space réservé de la dat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29" name="Espace réservé du pied de pa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ce réservé pour une image 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1" name="Espace réservé du numéro de diapositiv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6" name="Espace réservé du text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ce réservé du text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1" name="Espace réservé de la dat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A9E1808-09A4-4209-98E7-039316497787}" type="datetimeFigureOut">
              <a:rPr lang="fr-FR" smtClean="0"/>
              <a:pPr/>
              <a:t>09/06/2020</a:t>
            </a:fld>
            <a:endParaRPr lang="fr-FR"/>
          </a:p>
        </p:txBody>
      </p:sp>
      <p:sp>
        <p:nvSpPr>
          <p:cNvPr id="28" name="Espace réservé du pied de pa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F9CD161-BADB-41F2-856C-664F5D3C1F58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titr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00298" y="3143248"/>
            <a:ext cx="5072098" cy="1222375"/>
          </a:xfrm>
        </p:spPr>
        <p:txBody>
          <a:bodyPr/>
          <a:lstStyle/>
          <a:p>
            <a:pPr algn="ctr" rtl="1"/>
            <a:r>
              <a:rPr lang="ar-DZ" sz="4000" dirty="0" smtClean="0"/>
              <a:t>الاتجاهات وقيم </a:t>
            </a:r>
            <a:r>
              <a:rPr lang="ar-DZ" dirty="0" smtClean="0"/>
              <a:t>العمل </a:t>
            </a:r>
            <a:r>
              <a:rPr lang="ar-DZ" dirty="0" smtClean="0"/>
              <a:t/>
            </a:r>
            <a:br>
              <a:rPr lang="ar-DZ" dirty="0" smtClean="0"/>
            </a:br>
            <a:r>
              <a:rPr lang="fr-FR" sz="2800" dirty="0" smtClean="0"/>
              <a:t>Attitudes&amp; </a:t>
            </a:r>
            <a:r>
              <a:rPr lang="fr-FR" sz="2800" dirty="0" err="1" smtClean="0"/>
              <a:t>Work</a:t>
            </a:r>
            <a:r>
              <a:rPr lang="fr-FR" sz="2800" dirty="0" smtClean="0"/>
              <a:t> Values</a:t>
            </a:r>
            <a:endParaRPr lang="fr-FR" dirty="0"/>
          </a:p>
        </p:txBody>
      </p:sp>
      <p:sp>
        <p:nvSpPr>
          <p:cNvPr id="4" name="Sous-titre 2"/>
          <p:cNvSpPr>
            <a:spLocks noGrp="1"/>
          </p:cNvSpPr>
          <p:nvPr>
            <p:ph type="subTitle" idx="1"/>
          </p:nvPr>
        </p:nvSpPr>
        <p:spPr>
          <a:xfrm>
            <a:off x="2071670" y="285728"/>
            <a:ext cx="6500858" cy="1508105"/>
          </a:xfrm>
        </p:spPr>
        <p:txBody>
          <a:bodyPr wrap="square" anchor="ctr" anchorCtr="0">
            <a:spAutoFit/>
          </a:bodyPr>
          <a:lstStyle/>
          <a:p>
            <a:pPr algn="r"/>
            <a:r>
              <a:rPr lang="ar-DZ" sz="2000" dirty="0" smtClean="0">
                <a:solidFill>
                  <a:schemeClr val="tx1"/>
                </a:solidFill>
                <a:latin typeface="Traditional Arabic" pitchFamily="18" charset="-78"/>
              </a:rPr>
              <a:t>جامعة العربي بن </a:t>
            </a:r>
            <a:r>
              <a:rPr lang="ar-DZ" sz="2000" dirty="0" err="1" smtClean="0">
                <a:solidFill>
                  <a:schemeClr val="tx1"/>
                </a:solidFill>
                <a:latin typeface="Traditional Arabic" pitchFamily="18" charset="-78"/>
              </a:rPr>
              <a:t>مهيدي</a:t>
            </a:r>
            <a:r>
              <a:rPr lang="ar-DZ" sz="2000" dirty="0" smtClean="0">
                <a:solidFill>
                  <a:schemeClr val="tx1"/>
                </a:solidFill>
                <a:latin typeface="Traditional Arabic" pitchFamily="18" charset="-78"/>
              </a:rPr>
              <a:t> أم البواقي</a:t>
            </a:r>
          </a:p>
          <a:p>
            <a:pPr algn="r"/>
            <a:r>
              <a:rPr lang="ar-DZ" sz="2000" dirty="0" smtClean="0">
                <a:solidFill>
                  <a:schemeClr val="tx1"/>
                </a:solidFill>
                <a:latin typeface="Traditional Arabic" pitchFamily="18" charset="-78"/>
              </a:rPr>
              <a:t>السنة الثالثة تخصص علم نفس العمل والتنظيم</a:t>
            </a:r>
          </a:p>
          <a:p>
            <a:pPr algn="r"/>
            <a:r>
              <a:rPr lang="ar-DZ" sz="2000" dirty="0" smtClean="0">
                <a:solidFill>
                  <a:schemeClr val="tx1"/>
                </a:solidFill>
                <a:latin typeface="Traditional Arabic" pitchFamily="18" charset="-78"/>
              </a:rPr>
              <a:t>مادة: تحليل الفرد</a:t>
            </a:r>
          </a:p>
          <a:p>
            <a:pPr algn="r"/>
            <a:r>
              <a:rPr lang="ar-DZ" sz="2000" dirty="0" smtClean="0">
                <a:solidFill>
                  <a:schemeClr val="tx1"/>
                </a:solidFill>
                <a:latin typeface="Traditional Arabic" pitchFamily="18" charset="-78"/>
              </a:rPr>
              <a:t>أ.د/ بن زروال </a:t>
            </a:r>
            <a:r>
              <a:rPr lang="ar-DZ" sz="2000" dirty="0" err="1" smtClean="0">
                <a:solidFill>
                  <a:schemeClr val="tx1"/>
                </a:solidFill>
                <a:latin typeface="Traditional Arabic" pitchFamily="18" charset="-78"/>
              </a:rPr>
              <a:t>فتيحة</a:t>
            </a:r>
            <a:endParaRPr lang="fr-FR" sz="2000" dirty="0">
              <a:solidFill>
                <a:schemeClr val="tx1"/>
              </a:solidFill>
              <a:latin typeface="Traditional Arabic" pitchFamily="18" charset="-78"/>
            </a:endParaRPr>
          </a:p>
        </p:txBody>
      </p:sp>
      <p:pic>
        <p:nvPicPr>
          <p:cNvPr id="6146" name="Picture 2" descr="Free Positive Attitude Cliparts, Download Free Clip Art, Free Clip Art on  Clipart Libra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91731" y="4786322"/>
            <a:ext cx="2066925" cy="1785950"/>
          </a:xfrm>
          <a:prstGeom prst="rect">
            <a:avLst/>
          </a:prstGeom>
          <a:noFill/>
        </p:spPr>
      </p:pic>
      <p:pic>
        <p:nvPicPr>
          <p:cNvPr id="6148" name="Picture 4" descr="The Pep-squad Police And Your Attitude - Calligraphy, Cliparts &amp; Cartoons -  Jing.f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32" y="4791096"/>
            <a:ext cx="2790825" cy="1781176"/>
          </a:xfrm>
          <a:prstGeom prst="rect">
            <a:avLst/>
          </a:prstGeom>
          <a:noFill/>
        </p:spPr>
      </p:pic>
      <p:sp>
        <p:nvSpPr>
          <p:cNvPr id="6150" name="AutoShape 6" descr="Values and ethics | Satuma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6152" name="AutoShape 8" descr="clip art filipino values - Yahoo Image Search Results | Values education,  Inner strength, Helping kid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6154" name="Picture 10" descr="Valued clipart 20 free Cliparts | Download images on Clipground 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743700" y="4786322"/>
            <a:ext cx="2400300" cy="17621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32652" y="357166"/>
            <a:ext cx="1554190" cy="80021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طريقة </a:t>
            </a:r>
            <a:r>
              <a:rPr lang="ar-DZ" sz="2800" b="1" dirty="0" err="1" smtClean="0">
                <a:latin typeface="Traditional Arabic" pitchFamily="18" charset="-78"/>
                <a:cs typeface="Traditional Arabic" pitchFamily="18" charset="-78"/>
              </a:rPr>
              <a:t>جتمان</a:t>
            </a:r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b="1" dirty="0" err="1" smtClean="0"/>
              <a:t>Gutman</a:t>
            </a:r>
            <a:endParaRPr lang="fr-FR" b="1" dirty="0"/>
          </a:p>
        </p:txBody>
      </p:sp>
      <p:pic>
        <p:nvPicPr>
          <p:cNvPr id="4" name="Image 3" descr="Indexes scales and typologie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1214423"/>
            <a:ext cx="6066179" cy="4192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0034" y="2143116"/>
            <a:ext cx="8072494" cy="11079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>
            <a:spAutoFit/>
          </a:bodyPr>
          <a:lstStyle/>
          <a:p>
            <a:pPr algn="r" rtl="1"/>
            <a:r>
              <a:rPr lang="fr-FR" b="1" dirty="0" err="1" smtClean="0">
                <a:latin typeface="Traditional Arabic" pitchFamily="18" charset="-78"/>
                <a:cs typeface="Traditional Arabic" pitchFamily="18" charset="-78"/>
              </a:rPr>
              <a:t>Felix</a:t>
            </a:r>
            <a:r>
              <a:rPr lang="fr-FR" b="1" dirty="0" smtClean="0">
                <a:latin typeface="Traditional Arabic" pitchFamily="18" charset="-78"/>
                <a:cs typeface="Traditional Arabic" pitchFamily="18" charset="-78"/>
              </a:rPr>
              <a:t>,1984</a:t>
            </a:r>
            <a:endParaRPr lang="ar-DZ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قيم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العمل بأنها مجموعة مبادئ مدونة أو غير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مدونة تأمر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أو تنهي عن سلوكيات معينة تحت ظروف معينة، وهي انعكاس للقيم التي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يتخذها الفرد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معايير تحكم سلوكه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4282" y="3714752"/>
            <a:ext cx="8715436" cy="1200329"/>
          </a:xfrm>
          <a:prstGeom prst="rect">
            <a:avLst/>
          </a:prstGeom>
          <a:solidFill>
            <a:srgbClr val="92D050">
              <a:alpha val="70000"/>
            </a:srgbClr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err="1" smtClean="0">
                <a:latin typeface="Traditional Arabic" pitchFamily="18" charset="-78"/>
                <a:cs typeface="Traditional Arabic" pitchFamily="18" charset="-78"/>
              </a:rPr>
              <a:t>بولقواس</a:t>
            </a:r>
            <a:r>
              <a:rPr lang="ar-DZ" sz="2400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b="1" dirty="0" smtClean="0">
                <a:latin typeface="Traditional Arabic" pitchFamily="18" charset="-78"/>
                <a:cs typeface="Traditional Arabic" pitchFamily="18" charset="-78"/>
              </a:rPr>
              <a:t>2012</a:t>
            </a:r>
            <a:endParaRPr lang="ar-DZ" sz="24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مجموعة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المبادئ التي تسير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سلوك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العامل وتوجهه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بطريقة موضوعية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غير متحيزة، وتشكل له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معيارا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يحكم على أساسه بصواب أو خطأ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سلوكه تجاه ممارسته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لنشاط معين في المؤسسة.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pPr algn="ctr"/>
            <a:r>
              <a:rPr lang="ar-DZ" dirty="0" smtClean="0"/>
              <a:t>قيم العمل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3214678" y="428604"/>
            <a:ext cx="5757842" cy="841248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من أين تكتسب قيم العمل؟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7143768" y="4286256"/>
            <a:ext cx="1725152" cy="461665"/>
          </a:xfrm>
          <a:prstGeom prst="rect">
            <a:avLst/>
          </a:prstGeom>
          <a:solidFill>
            <a:srgbClr val="00B0F0">
              <a:alpha val="58000"/>
            </a:srgbClr>
          </a:solidFill>
        </p:spPr>
        <p:txBody>
          <a:bodyPr wrap="none">
            <a:spAutoFit/>
          </a:bodyPr>
          <a:lstStyle/>
          <a:p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التخصص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الدراسي</a:t>
            </a:r>
            <a:endParaRPr lang="fr-FR" sz="24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49003" y="4929198"/>
            <a:ext cx="1237839" cy="461665"/>
          </a:xfrm>
          <a:prstGeom prst="rect">
            <a:avLst/>
          </a:prstGeom>
          <a:solidFill>
            <a:srgbClr val="7030A0">
              <a:alpha val="48000"/>
            </a:srgbClr>
          </a:solidFill>
        </p:spPr>
        <p:txBody>
          <a:bodyPr wrap="none">
            <a:spAutoFit/>
          </a:bodyPr>
          <a:lstStyle/>
          <a:p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البيئة الأسرية</a:t>
            </a:r>
            <a:endParaRPr lang="fr-FR" sz="24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377482" y="5643578"/>
            <a:ext cx="1409360" cy="461665"/>
          </a:xfrm>
          <a:prstGeom prst="rect">
            <a:avLst/>
          </a:prstGeom>
          <a:solidFill>
            <a:srgbClr val="FFC000">
              <a:alpha val="46000"/>
            </a:srgbClr>
          </a:solidFill>
        </p:spPr>
        <p:txBody>
          <a:bodyPr wrap="none">
            <a:spAutoFit/>
          </a:bodyPr>
          <a:lstStyle/>
          <a:p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معايير الجماعة</a:t>
            </a:r>
            <a:endParaRPr lang="fr-FR" sz="2400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86050" y="4929198"/>
            <a:ext cx="36433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مهنة الوالدين، والطبقة الاجتماعية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57356" y="4286256"/>
            <a:ext cx="45005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علمي ، أدبي، علوم اجتماعية، علوم دقيقة...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29124" y="5626880"/>
            <a:ext cx="1991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زملاء، رؤساء...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0034" y="1500174"/>
            <a:ext cx="8407717" cy="1200329"/>
          </a:xfrm>
          <a:prstGeom prst="rect">
            <a:avLst/>
          </a:prstGeom>
          <a:ln w="508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تكتسب قيم العمل من مصادر عدة تشمل:</a:t>
            </a:r>
          </a:p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الأسرة، الدين،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التجارب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الشخصية، التفاعل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 العمال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الآخرين، التفاعل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أفراد المجتمع، البيئة الخارجية، البيئة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الثقافية العامة التنظيمية للمؤسسة بما فيها من قيم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تنظيمية.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1" name="Titre 2"/>
          <p:cNvSpPr txBox="1">
            <a:spLocks/>
          </p:cNvSpPr>
          <p:nvPr/>
        </p:nvSpPr>
        <p:spPr>
          <a:xfrm>
            <a:off x="6215074" y="3071810"/>
            <a:ext cx="2686008" cy="8412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3600" cap="all" dirty="0" smtClean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rPr>
              <a:t>وبماذا تتأثر؟</a:t>
            </a:r>
            <a:endParaRPr kumimoji="0" lang="fr-FR" sz="3600" b="0" i="0" u="none" strike="noStrike" kern="1200" cap="all" spc="0" normalizeH="0" baseline="0" noProof="0" dirty="0">
              <a:ln>
                <a:noFill/>
              </a:ln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72396" y="6253483"/>
            <a:ext cx="1142976" cy="461665"/>
          </a:xfrm>
          <a:prstGeom prst="rect">
            <a:avLst/>
          </a:prstGeom>
          <a:solidFill>
            <a:srgbClr val="FF0000">
              <a:alpha val="29000"/>
            </a:srgbClr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العمر...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cxnSp>
        <p:nvCxnSpPr>
          <p:cNvPr id="14" name="Connecteur droit avec flèche 13"/>
          <p:cNvCxnSpPr/>
          <p:nvPr/>
        </p:nvCxnSpPr>
        <p:spPr>
          <a:xfrm rot="10800000">
            <a:off x="6429388" y="4500570"/>
            <a:ext cx="571504" cy="1588"/>
          </a:xfrm>
          <a:prstGeom prst="straightConnector1">
            <a:avLst/>
          </a:prstGeom>
          <a:ln w="508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 rot="10800000" flipV="1">
            <a:off x="6500826" y="5143510"/>
            <a:ext cx="928694" cy="1"/>
          </a:xfrm>
          <a:prstGeom prst="straightConnector1">
            <a:avLst/>
          </a:prstGeom>
          <a:ln w="508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rot="10800000">
            <a:off x="6572264" y="5857892"/>
            <a:ext cx="714380" cy="1588"/>
          </a:xfrm>
          <a:prstGeom prst="straightConnector1">
            <a:avLst/>
          </a:prstGeom>
          <a:ln w="50800"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9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9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7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7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7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  <p:bldP spid="8" grpId="0"/>
      <p:bldP spid="9" grpId="0"/>
      <p:bldP spid="10" grpId="0" animBg="1"/>
      <p:bldP spid="11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14942" y="457200"/>
            <a:ext cx="3773610" cy="841248"/>
          </a:xfrm>
        </p:spPr>
        <p:txBody>
          <a:bodyPr/>
          <a:lstStyle/>
          <a:p>
            <a:pPr algn="r" rtl="1"/>
            <a:r>
              <a:rPr lang="ar-DZ" dirty="0" smtClean="0"/>
              <a:t>فيما تؤثر القيم؟</a:t>
            </a:r>
            <a:endParaRPr lang="fr-FR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/>
        </p:nvGraphicFramePr>
        <p:xfrm>
          <a:off x="285720" y="1714488"/>
          <a:ext cx="8643998" cy="34871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1218"/>
                <a:gridCol w="2672780"/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DZ" dirty="0" smtClean="0"/>
                        <a:t>ما أثبتته فيما يخص قيم العمل</a:t>
                      </a:r>
                      <a:endParaRPr lang="fr-F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DZ" dirty="0" smtClean="0"/>
                        <a:t>الدراسات</a:t>
                      </a:r>
                      <a:endParaRPr lang="fr-FR" dirty="0"/>
                    </a:p>
                  </a:txBody>
                  <a:tcPr/>
                </a:tc>
              </a:tr>
              <a:tr h="843606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 ارتباط بين بعض قيم العمل والرواتب العالية، وكذا</a:t>
                      </a:r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عدد ساعات العمل المنجزة؛</a:t>
                      </a:r>
                    </a:p>
                    <a:p>
                      <a:pPr algn="r" rtl="1"/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 ارتباط بين قيم العمل وتغيير الشركات، والحصول على الترقيات.</a:t>
                      </a: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fr-FR" sz="1400" b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Irene</a:t>
                      </a:r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Hanson </a:t>
                      </a:r>
                      <a:r>
                        <a:rPr kumimoji="0" lang="fr-FR" sz="1400" b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Frieze</a:t>
                      </a:r>
                      <a:r>
                        <a:rPr kumimoji="0" lang="fr-FR" sz="1400" b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,1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,5 </a:t>
                      </a:r>
                      <a:r>
                        <a:rPr kumimoji="0" lang="fr-FR" sz="1400" b="1" i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Josephine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E. </a:t>
                      </a:r>
                      <a:r>
                        <a:rPr kumimoji="0" lang="fr-FR" sz="1400" b="1" i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Olson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 Audrey J. Murrell, and Mano S. </a:t>
                      </a:r>
                      <a:r>
                        <a:rPr kumimoji="0" lang="fr-FR" sz="1400" b="1" i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Selvan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ar-DZ" sz="12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2006</a:t>
                      </a:r>
                      <a:endParaRPr lang="fr-FR" sz="1400" b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 تأثير دال لقيم العمل على قرارات اختيار العمل 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Timothy A. Judge</a:t>
                      </a:r>
                    </a:p>
                    <a:p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And</a:t>
                      </a:r>
                      <a:r>
                        <a:rPr kumimoji="0" lang="ar-DZ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Robert D. </a:t>
                      </a:r>
                      <a:r>
                        <a:rPr kumimoji="0" lang="fr-FR" sz="1400" b="1" i="1" kern="1200" baseline="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Bretz</a:t>
                      </a:r>
                      <a:r>
                        <a:rPr kumimoji="0" lang="fr-FR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 Jr.</a:t>
                      </a:r>
                      <a:r>
                        <a:rPr kumimoji="0" lang="ar-DZ" sz="14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ar-DZ" sz="1200" b="1" i="1" kern="1200" baseline="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1991</a:t>
                      </a:r>
                      <a:endParaRPr lang="fr-FR" sz="1400" b="1" i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857256">
                <a:tc>
                  <a:txBody>
                    <a:bodyPr/>
                    <a:lstStyle/>
                    <a:p>
                      <a:pPr algn="r" rtl="1"/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- تفاعل قيم العمل مع تجارب الفرد يمكن أن ينبئ بمستوى الالتزام العاطفي للفرد بالعمل. 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nl-NL" sz="1400" b="1" i="1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Meyer, J. P., </a:t>
                      </a:r>
                      <a:r>
                        <a:rPr kumimoji="0" lang="nl-NL" sz="1400" b="1" i="1" kern="1200" dirty="0" err="1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Irving</a:t>
                      </a:r>
                      <a:r>
                        <a:rPr kumimoji="0" lang="nl-NL" sz="1400" b="1" i="1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, P. G., &amp; Allen, N. J. (1998)</a:t>
                      </a:r>
                      <a:endParaRPr lang="fr-FR" sz="1400" b="1" i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>
                        <a:buFontTx/>
                        <a:buChar char="-"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ارتباط قيمة الفعالية الذاتية </a:t>
                      </a:r>
                      <a:r>
                        <a:rPr lang="fr-FR" sz="16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self </a:t>
                      </a:r>
                      <a:r>
                        <a:rPr lang="fr-FR" sz="1600" b="1" dirty="0" err="1" smtClean="0">
                          <a:latin typeface="Traditional Arabic" pitchFamily="18" charset="-78"/>
                          <a:cs typeface="Traditional Arabic" pitchFamily="18" charset="-78"/>
                        </a:rPr>
                        <a:t>efficacy</a:t>
                      </a:r>
                      <a:r>
                        <a:rPr lang="ar-DZ" sz="16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</a:t>
                      </a:r>
                      <a:r>
                        <a:rPr lang="ar-DZ" sz="2000" b="1" dirty="0" err="1" smtClean="0">
                          <a:latin typeface="Traditional Arabic" pitchFamily="18" charset="-78"/>
                          <a:cs typeface="Traditional Arabic" pitchFamily="18" charset="-78"/>
                        </a:rPr>
                        <a:t>بالرضاى</a:t>
                      </a: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الوظيفي.</a:t>
                      </a:r>
                    </a:p>
                    <a:p>
                      <a:pPr algn="r" rtl="1">
                        <a:buFontTx/>
                        <a:buChar char="-"/>
                      </a:pPr>
                      <a:r>
                        <a:rPr lang="ar-DZ" sz="2000" b="1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 كما أنها متغير معدل في العلاقات </a:t>
                      </a:r>
                      <a:r>
                        <a:rPr lang="ar-DZ" sz="2000" b="1" baseline="0" dirty="0" smtClean="0">
                          <a:latin typeface="Traditional Arabic" pitchFamily="18" charset="-78"/>
                          <a:cs typeface="Traditional Arabic" pitchFamily="18" charset="-78"/>
                        </a:rPr>
                        <a:t>ضغوط- عمل- جودة الحياة</a:t>
                      </a:r>
                      <a:endParaRPr lang="fr-FR" sz="2000" b="1" dirty="0">
                        <a:latin typeface="Traditional Arabic" pitchFamily="18" charset="-78"/>
                        <a:cs typeface="Traditional Arabic" pitchFamily="18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BR" sz="1400" b="1" i="1" kern="1200" dirty="0" smtClean="0">
                          <a:solidFill>
                            <a:schemeClr val="dk1"/>
                          </a:solidFill>
                          <a:latin typeface="Arial Narrow" pitchFamily="34" charset="0"/>
                          <a:ea typeface="+mn-ea"/>
                          <a:cs typeface="+mn-cs"/>
                        </a:rPr>
                        <a:t>Siu, O. L., Spector, P. E., Cooper, C. L., &amp; Lu, C. Q. (2005)</a:t>
                      </a:r>
                      <a:endParaRPr lang="fr-FR" sz="1400" b="1" i="1" dirty="0">
                        <a:latin typeface="Arial Narrow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72066" y="457200"/>
            <a:ext cx="3916486" cy="841248"/>
          </a:xfrm>
        </p:spPr>
        <p:txBody>
          <a:bodyPr/>
          <a:lstStyle/>
          <a:p>
            <a:pPr algn="r" rtl="1"/>
            <a:r>
              <a:rPr lang="ar-DZ" dirty="0" smtClean="0"/>
              <a:t>قياس القيم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2714612" y="1428736"/>
            <a:ext cx="5929322" cy="461665"/>
          </a:xfrm>
          <a:prstGeom prst="rect">
            <a:avLst/>
          </a:prstGeom>
          <a:solidFill>
            <a:srgbClr val="FF0000">
              <a:alpha val="18000"/>
            </a:srgbClr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الملاحظة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المقابلة، المقاييس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الكتابية لقياس القيم.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00694" y="2071678"/>
            <a:ext cx="3473130" cy="369332"/>
          </a:xfrm>
          <a:prstGeom prst="rect">
            <a:avLst/>
          </a:prstGeom>
          <a:gradFill>
            <a:gsLst>
              <a:gs pos="0">
                <a:srgbClr val="00B0F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none">
            <a:spAutoFit/>
          </a:bodyPr>
          <a:lstStyle/>
          <a:p>
            <a:pPr algn="r" rtl="1"/>
            <a:r>
              <a:rPr lang="ar-DZ" b="1" dirty="0" smtClean="0"/>
              <a:t>اختبار القيم </a:t>
            </a:r>
            <a:r>
              <a:rPr lang="ar-DZ" b="1" dirty="0" smtClean="0"/>
              <a:t>لـ </a:t>
            </a:r>
            <a:r>
              <a:rPr lang="ar-DZ" b="1" dirty="0" smtClean="0"/>
              <a:t>" </a:t>
            </a:r>
            <a:r>
              <a:rPr lang="fr-FR" b="1" dirty="0" err="1" smtClean="0"/>
              <a:t>Allport</a:t>
            </a:r>
            <a:r>
              <a:rPr lang="fr-FR" b="1" dirty="0" smtClean="0"/>
              <a:t> &amp; Vernon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285984" y="2500306"/>
            <a:ext cx="5572148" cy="1477328"/>
          </a:xfrm>
          <a:prstGeom prst="rect">
            <a:avLst/>
          </a:prstGeom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عندما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تحضر احتفالا عظيما )دينيا أو علميا أو سياسيا( . بماذا تتأثر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؟</a:t>
            </a: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أ/ 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بالزينات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والأعلام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(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إشارة إلى القيمة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الجمالية)</a:t>
            </a: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ب/ </a:t>
            </a:r>
            <a:r>
              <a:rPr lang="ar-DZ" sz="2000" b="1" dirty="0" err="1" smtClean="0">
                <a:latin typeface="Traditional Arabic" pitchFamily="18" charset="-78"/>
                <a:cs typeface="Traditional Arabic" pitchFamily="18" charset="-78"/>
              </a:rPr>
              <a:t>ب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قوة الجماعة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وتأثيرها.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(إشارة إلى القيمة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السياسية)</a:t>
            </a:r>
          </a:p>
        </p:txBody>
      </p:sp>
      <p:sp>
        <p:nvSpPr>
          <p:cNvPr id="6" name="Rectangle 5"/>
          <p:cNvSpPr/>
          <p:nvPr/>
        </p:nvSpPr>
        <p:spPr>
          <a:xfrm>
            <a:off x="1714480" y="4143380"/>
            <a:ext cx="6215074" cy="2400657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يحسن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أن يقضي الشخص الذي يشتغل طوال أيام الأسبوع يوم عطلته الأسبوعية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:</a:t>
            </a: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أ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- في تثقيف نفسه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بقراءة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الكتب الحديثة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. (إشارة إلى القيمة النظرية)</a:t>
            </a:r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ب - في السياحة والألعاب الرياضية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.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(إشارة إلى القيمة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السياسية)</a:t>
            </a:r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ج - في حضور الحفلات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الموسيقية .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 (إشارة إلى القيمة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الجمالية)</a:t>
            </a:r>
            <a:endParaRPr lang="ar-DZ" sz="20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 algn="r" rtl="1">
              <a:lnSpc>
                <a:spcPct val="150000"/>
              </a:lnSpc>
            </a:pP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د - في الاستماع إلى خطبة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دينية.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(إشارة إلى القيمة </a:t>
            </a:r>
            <a:r>
              <a:rPr lang="ar-DZ" sz="2000" b="1" dirty="0" smtClean="0">
                <a:latin typeface="Traditional Arabic" pitchFamily="18" charset="-78"/>
                <a:cs typeface="Traditional Arabic" pitchFamily="18" charset="-78"/>
              </a:rPr>
              <a:t>الدينية)</a:t>
            </a:r>
            <a:endParaRPr lang="fr-FR" sz="20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076178" y="714356"/>
            <a:ext cx="3768980" cy="369332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none">
            <a:spAutoFit/>
          </a:bodyPr>
          <a:lstStyle/>
          <a:p>
            <a:pPr algn="r" rtl="1"/>
            <a:r>
              <a:rPr lang="ar-DZ" b="1" dirty="0" smtClean="0"/>
              <a:t>مقياس "سوبر </a:t>
            </a:r>
            <a:r>
              <a:rPr lang="fr-FR" b="1" dirty="0" smtClean="0"/>
              <a:t>Super " </a:t>
            </a:r>
            <a:r>
              <a:rPr lang="ar-DZ" b="1" dirty="0" smtClean="0"/>
              <a:t> لقيم </a:t>
            </a:r>
            <a:r>
              <a:rPr lang="ar-DZ" b="1" dirty="0" smtClean="0"/>
              <a:t>العمل</a:t>
            </a:r>
            <a:endParaRPr lang="fr-FR" b="1" dirty="0"/>
          </a:p>
        </p:txBody>
      </p:sp>
      <p:sp>
        <p:nvSpPr>
          <p:cNvPr id="4" name="Rectangle 3"/>
          <p:cNvSpPr/>
          <p:nvPr/>
        </p:nvSpPr>
        <p:spPr>
          <a:xfrm>
            <a:off x="642910" y="1357298"/>
            <a:ext cx="7572428" cy="2308324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يقيس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25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قيمة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من قيم العمل وهي: الإبداع،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الإنجاز، محيط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العمل، علاقات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الإشراف،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نمط الحياة، الأمن،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الإشراف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على الآخرين،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الجمال، المكانة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، الاستقلالية، التنوع، العوائد الاقتصادية، المساعدة، الاستثارة الفكرية، الإدارة.</a:t>
            </a:r>
          </a:p>
          <a:p>
            <a:pPr algn="r" rtl="1">
              <a:lnSpc>
                <a:spcPct val="150000"/>
              </a:lnSpc>
            </a:pP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تتضمن كل قيمة ثلاثة بنود لقياسها يتدرج مستوى القيمة من مهم جداً إلى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الأقل أهمية.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PPT - Kuder ® Career Planning System PowerPoint Presentation, free download  - ID:6822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428604"/>
            <a:ext cx="8324872" cy="585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شكرا على المتابعة والصبر</a:t>
            </a:r>
            <a:endParaRPr lang="fr-FR" dirty="0"/>
          </a:p>
        </p:txBody>
      </p:sp>
      <p:sp>
        <p:nvSpPr>
          <p:cNvPr id="29698" name="AutoShape 2" descr="Free Thanks Cliparts, Download Free Clip Art, Free Clip Art on Clipart  Librar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29700" name="Picture 4" descr="Download Images About Thank You On You For Clipart PNG Free | FreePngClipar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2000240"/>
            <a:ext cx="3500462" cy="37147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29322" y="457200"/>
            <a:ext cx="3059230" cy="841248"/>
          </a:xfrm>
        </p:spPr>
        <p:txBody>
          <a:bodyPr/>
          <a:lstStyle/>
          <a:p>
            <a:pPr algn="r" rtl="1"/>
            <a:r>
              <a:rPr lang="ar-DZ" dirty="0" err="1" smtClean="0"/>
              <a:t>ماهو</a:t>
            </a:r>
            <a:r>
              <a:rPr lang="ar-DZ" dirty="0" smtClean="0"/>
              <a:t> الاتجاه؟</a:t>
            </a:r>
            <a:endParaRPr lang="fr-FR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714488"/>
            <a:ext cx="8286744" cy="1200329"/>
          </a:xfrm>
          <a:prstGeom prst="rect">
            <a:avLst/>
          </a:prstGeom>
          <a:noFill/>
          <a:ln w="508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تعريف </a:t>
            </a:r>
            <a:r>
              <a:rPr lang="ar-DZ" sz="2400" b="1" dirty="0" err="1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آ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لبورت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fr-FR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ALLPORT</a:t>
            </a:r>
            <a:endParaRPr kumimoji="0" lang="fr-FR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الاتجاه هو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حدى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حالات التهيؤ والتأهب العقلي العصبي التي تنظمها الخبرة، ولها فعل توجيه على استجابات الأفراد للأشياء والمواقف المختلفة.</a:t>
            </a:r>
            <a:endParaRPr kumimoji="0" lang="ar-SA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71472" y="3357562"/>
            <a:ext cx="8143932" cy="1200329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تعريف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بوجاردوس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BOGARDUS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للاتجاه هو: إحدى حالات التهيؤ والتأهب العقلي سلبياً نحو وضع ما في البيئة التي تحدد قيماً إيجابية أو سلبية لهذا التصرف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42910" y="5214950"/>
            <a:ext cx="8000992" cy="830997"/>
          </a:xfrm>
          <a:prstGeom prst="rect">
            <a:avLst/>
          </a:prstGeom>
          <a:noFill/>
          <a:ln w="508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تعريف </a:t>
            </a:r>
            <a:r>
              <a:rPr kumimoji="0" lang="ar-SA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ثورستون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 </a:t>
            </a:r>
            <a:r>
              <a:rPr kumimoji="0" lang="fr-FR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THURSTONE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هو درجة العاطفة الإيجابية أو السلبية المرتبطة بموضوع نفسي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 animBg="1"/>
      <p:bldP spid="1026" grpId="0" animBg="1"/>
      <p:bldP spid="10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857224" y="428604"/>
            <a:ext cx="807249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وللاتجاه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مكونات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ثلاث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هي: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المكون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المعرفي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: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يضم المعتقدات والآراء والأفكار عن موضوع الاتجاه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المكون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الوجداني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: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عبارة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عن مشاعر الفرد وانفعالاته نحو موضوع الاتجاه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.</a:t>
            </a:r>
            <a:endParaRPr kumimoji="0" lang="fr-FR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  <a:p>
            <a:pPr marL="0" marR="0" lvl="0" indent="0" algn="r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المكون السلوكي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: النوايا أو الميل للسلوك أي التصرف بشكل معين إزاء موضوع الاتجاه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TimesNewRomanPS-BoldMT"/>
                <a:cs typeface="Traditional Arabic" pitchFamily="18" charset="-78"/>
              </a:rPr>
              <a:t>.</a:t>
            </a:r>
            <a:endParaRPr kumimoji="0" lang="fr-FR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pic>
        <p:nvPicPr>
          <p:cNvPr id="4" name="Image 3" descr="C:\Users\ben\Downloads\Tripartite-Model-of-Attitude-Structure-Adapted-from-Breckler-1984-p-119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214686"/>
            <a:ext cx="6929486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071538" y="3538839"/>
            <a:ext cx="7429552" cy="461665"/>
          </a:xfrm>
          <a:prstGeom prst="rect">
            <a:avLst/>
          </a:prstGeom>
          <a:solidFill>
            <a:srgbClr val="FF0000">
              <a:alpha val="27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الاتجاهات متعلمة؛ يكتسبها الفرد من خلال التربية التعلم والتن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ش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ئة الاجتماعية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71538" y="2681583"/>
            <a:ext cx="7429552" cy="461665"/>
          </a:xfrm>
          <a:prstGeom prst="rect">
            <a:avLst/>
          </a:prstGeom>
          <a:solidFill>
            <a:srgbClr val="FFFF00">
              <a:alpha val="52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الاتجاهات اجتماعية؛ أي تؤثر في علاقة الفرد بمن حوله، والعكس صحيح الاجتماعية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357158" y="1571612"/>
            <a:ext cx="8143900" cy="830997"/>
          </a:xfrm>
          <a:prstGeom prst="rect">
            <a:avLst/>
          </a:prstGeom>
          <a:solidFill>
            <a:srgbClr val="92D050">
              <a:alpha val="67000"/>
            </a:srgb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عبارة عن استعداد للاستجابة عاطفيا؛ وكذا سلوكيا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 بطريقة معينة إزاء مثير 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معين؛ فهي إذن تنبئ بالسلوك. </a:t>
            </a:r>
            <a:endParaRPr lang="fr-FR" sz="24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16556" y="4467533"/>
            <a:ext cx="4384534" cy="461665"/>
          </a:xfrm>
          <a:prstGeom prst="rect">
            <a:avLst/>
          </a:prstGeom>
          <a:solidFill>
            <a:srgbClr val="0070C0">
              <a:alpha val="39000"/>
            </a:srgbClr>
          </a:solidFill>
        </p:spPr>
        <p:txBody>
          <a:bodyPr wrap="none">
            <a:spAutoFit/>
          </a:bodyPr>
          <a:lstStyle/>
          <a:p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الاتجاهات ثابتة نسبيا، لكنها قابلة للتعديل والتغيير</a:t>
            </a:r>
            <a:endParaRPr lang="fr-FR" sz="2400" b="1" dirty="0"/>
          </a:p>
        </p:txBody>
      </p:sp>
      <p:sp>
        <p:nvSpPr>
          <p:cNvPr id="8" name="Rectangle 7"/>
          <p:cNvSpPr/>
          <p:nvPr/>
        </p:nvSpPr>
        <p:spPr>
          <a:xfrm>
            <a:off x="142844" y="5384085"/>
            <a:ext cx="8365129" cy="830997"/>
          </a:xfrm>
          <a:prstGeom prst="rect">
            <a:avLst/>
          </a:prstGeom>
          <a:solidFill>
            <a:srgbClr val="7030A0">
              <a:alpha val="32000"/>
            </a:srgbClr>
          </a:solidFill>
        </p:spPr>
        <p:txBody>
          <a:bodyPr wrap="square">
            <a:spAutoFit/>
          </a:bodyPr>
          <a:lstStyle/>
          <a:p>
            <a:pPr algn="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الاتجاهات قابلة للقياس على الرغم من صعوبة ذلك، سواء اعتمادا على التصريح اللفظي للفرد أو بملاحظة </a:t>
            </a:r>
            <a:r>
              <a:rPr lang="ar-DZ" sz="2400" b="1" dirty="0" err="1" smtClean="0">
                <a:latin typeface="Traditional Arabic" pitchFamily="18" charset="-78"/>
                <a:cs typeface="Traditional Arabic" pitchFamily="18" charset="-78"/>
              </a:rPr>
              <a:t>السلوكات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 التي يظهرها. </a:t>
            </a:r>
            <a:endParaRPr lang="fr-FR" sz="2400" b="1" dirty="0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5929322" y="457200"/>
            <a:ext cx="3059230" cy="841248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وهي أيضا..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3108" y="457200"/>
            <a:ext cx="6845444" cy="841248"/>
          </a:xfrm>
        </p:spPr>
        <p:txBody>
          <a:bodyPr/>
          <a:lstStyle/>
          <a:p>
            <a:pPr algn="r"/>
            <a:r>
              <a:rPr lang="ar-DZ" dirty="0" smtClean="0"/>
              <a:t>ما أهمية التعرف على الاتجاهات؟</a:t>
            </a:r>
            <a:endParaRPr lang="fr-FR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42910" y="2928934"/>
            <a:ext cx="8286808" cy="2308324"/>
          </a:xfrm>
          <a:prstGeom prst="rect">
            <a:avLst/>
          </a:prstGeom>
          <a:noFill/>
          <a:ln w="50800">
            <a:solidFill>
              <a:srgbClr val="00B05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فإن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دراسة الاتجاهات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تشكل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مكوناً بارزاً في كثير من</a:t>
            </a:r>
            <a:r>
              <a:rPr lang="ar-DZ" sz="2400" b="1" dirty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المجالات التطبيقية 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مثل:</a:t>
            </a:r>
          </a:p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تربية،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وال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إشهار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 والصحافة،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والعلاقات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العامة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 والإدارة،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والتدريب القيادي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 وحل الصراعات في مجالات العمل،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وتعلم الكبار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 ومكافحة الأمية،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والتثقيف الصحي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وتوجيه الرأي العام،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والتوعية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7030A0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السياسية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، ومكافحة التعصب العنصري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...</a:t>
            </a:r>
            <a:endParaRPr kumimoji="0" lang="ar-SA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428992" y="1928802"/>
            <a:ext cx="5286412" cy="52322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DZ" sz="2800" b="1" dirty="0" smtClean="0">
                <a:latin typeface="Traditional Arabic" pitchFamily="18" charset="-78"/>
                <a:cs typeface="Traditional Arabic" pitchFamily="18" charset="-78"/>
              </a:rPr>
              <a:t>انطلاقا من كون الاتجاهات الفرد تؤثر في سلوكه</a:t>
            </a:r>
            <a:endParaRPr lang="fr-FR" sz="2800" b="1" dirty="0">
              <a:latin typeface="Traditional Arabic" pitchFamily="18" charset="-78"/>
              <a:cs typeface="Traditional Arabic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86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0" y="428604"/>
            <a:ext cx="4416552" cy="841248"/>
          </a:xfrm>
        </p:spPr>
        <p:txBody>
          <a:bodyPr>
            <a:normAutofit/>
          </a:bodyPr>
          <a:lstStyle/>
          <a:p>
            <a:pPr algn="r" rtl="1"/>
            <a:r>
              <a:rPr lang="ar-DZ" dirty="0" smtClean="0"/>
              <a:t>كيف تقاس الاتجاهات؟</a:t>
            </a:r>
            <a:endParaRPr lang="fr-FR" dirty="0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571536" y="1425347"/>
            <a:ext cx="7929554" cy="646331"/>
          </a:xfrm>
          <a:prstGeom prst="rect">
            <a:avLst/>
          </a:prstGeom>
          <a:solidFill>
            <a:srgbClr val="C00000">
              <a:alpha val="3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طور الباحثون في دراسة الاتجاهات الكثير من الطرق المتنوعة لقياس الاتجاهات الأفراد، منها:</a:t>
            </a:r>
            <a:endParaRPr kumimoji="0" lang="fr-FR" sz="9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428728" y="2571744"/>
            <a:ext cx="307180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التحليل التراكمي المتدرج</a:t>
            </a: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تحليل التكوين الكامن</a:t>
            </a: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تمايز معاني المفاهيم</a:t>
            </a: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التصنيفات</a:t>
            </a:r>
            <a:endParaRPr lang="fr-FR" sz="10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الانتخاب</a:t>
            </a:r>
            <a:endParaRPr lang="ar-DZ" sz="2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929190" y="2357430"/>
            <a:ext cx="350043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ثرستون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Thurstone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ليكارت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Likert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جتمان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Gutman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بوجاردوس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Bogardus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أوسجود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Osgood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كليباتريك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klipatrik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إدواردس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Edwards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  <a:p>
            <a:pPr lvl="0" algn="r" rtl="1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2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كومبس</a:t>
            </a:r>
            <a:r>
              <a:rPr lang="ar-DZ" sz="22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Combs</a:t>
            </a:r>
            <a:endParaRPr lang="fr-FR" sz="22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9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72396" y="457200"/>
            <a:ext cx="1416156" cy="841248"/>
          </a:xfrm>
        </p:spPr>
        <p:txBody>
          <a:bodyPr/>
          <a:lstStyle/>
          <a:p>
            <a:pPr algn="r" rtl="1"/>
            <a:r>
              <a:rPr lang="ar-DZ" dirty="0" smtClean="0"/>
              <a:t>أمثلة</a:t>
            </a:r>
            <a:endParaRPr lang="fr-FR" dirty="0"/>
          </a:p>
        </p:txBody>
      </p:sp>
      <p:pic>
        <p:nvPicPr>
          <p:cNvPr id="3" name="Image 2" descr="Thurstone Scale: Definition, Survey Questions with Examples | QuestionPro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214422"/>
            <a:ext cx="6780559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3"/>
          <p:cNvSpPr/>
          <p:nvPr/>
        </p:nvSpPr>
        <p:spPr>
          <a:xfrm>
            <a:off x="7429520" y="1928802"/>
            <a:ext cx="1568826" cy="7078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lang="ar-DZ" sz="2400" b="1" dirty="0" err="1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ثرستون</a:t>
            </a:r>
            <a:r>
              <a:rPr lang="ar-DZ" sz="24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lang="fr-FR" sz="1600" b="1" dirty="0" smtClean="0"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Thurstone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215206" y="428604"/>
            <a:ext cx="1767439" cy="738664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 rtl="1"/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طريقة </a:t>
            </a:r>
            <a:r>
              <a:rPr lang="ar-DZ" sz="2400" b="1" dirty="0" err="1" smtClean="0">
                <a:latin typeface="Traditional Arabic" pitchFamily="18" charset="-78"/>
                <a:cs typeface="Traditional Arabic" pitchFamily="18" charset="-78"/>
              </a:rPr>
              <a:t>ليكارت</a:t>
            </a:r>
            <a:r>
              <a:rPr lang="ar-DZ" sz="2400" b="1" dirty="0" smtClean="0">
                <a:latin typeface="Traditional Arabic" pitchFamily="18" charset="-78"/>
                <a:cs typeface="Traditional Arabic" pitchFamily="18" charset="-78"/>
              </a:rPr>
              <a:t> </a:t>
            </a:r>
            <a:r>
              <a:rPr lang="fr-FR" b="1" dirty="0" err="1" smtClean="0">
                <a:latin typeface="Traditional Arabic" pitchFamily="18" charset="-78"/>
                <a:cs typeface="Traditional Arabic" pitchFamily="18" charset="-78"/>
              </a:rPr>
              <a:t>Likert</a:t>
            </a:r>
            <a:endParaRPr lang="fr-FR" sz="2000" b="1" dirty="0">
              <a:latin typeface="Traditional Arabic" pitchFamily="18" charset="-78"/>
              <a:cs typeface="Traditional Arabic" pitchFamily="18" charset="-78"/>
            </a:endParaRPr>
          </a:p>
        </p:txBody>
      </p:sp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357290" y="3857628"/>
          <a:ext cx="6286544" cy="693865"/>
        </p:xfrm>
        <a:graphic>
          <a:graphicData uri="http://schemas.openxmlformats.org/drawingml/2006/table">
            <a:tbl>
              <a:tblPr/>
              <a:tblGrid>
                <a:gridCol w="1201839"/>
                <a:gridCol w="1201839"/>
                <a:gridCol w="1140206"/>
                <a:gridCol w="1371330"/>
                <a:gridCol w="137133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Approbation</a:t>
                      </a:r>
                      <a:b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</a:b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totale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Approbation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Indécision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Désapprobation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Désapprobation</a:t>
                      </a:r>
                      <a:b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</a:b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totale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(5)</a:t>
                      </a:r>
                      <a:endParaRPr lang="fr-FR" sz="16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Arial"/>
                        </a:rPr>
                        <a:t>(4)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Arial"/>
                        </a:rPr>
                        <a:t>(3)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Arial"/>
                        </a:rPr>
                        <a:t>(2)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Arial"/>
                        </a:rPr>
                        <a:t>(1)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5" name="Tableau 4"/>
          <p:cNvGraphicFramePr>
            <a:graphicFrameLocks noGrp="1"/>
          </p:cNvGraphicFramePr>
          <p:nvPr/>
        </p:nvGraphicFramePr>
        <p:xfrm>
          <a:off x="1214414" y="2000240"/>
          <a:ext cx="6643735" cy="680594"/>
        </p:xfrm>
        <a:graphic>
          <a:graphicData uri="http://schemas.openxmlformats.org/drawingml/2006/table">
            <a:tbl>
              <a:tblPr/>
              <a:tblGrid>
                <a:gridCol w="1270126"/>
                <a:gridCol w="1270126"/>
                <a:gridCol w="1204991"/>
                <a:gridCol w="1449246"/>
                <a:gridCol w="1449246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Approbation</a:t>
                      </a:r>
                      <a:b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</a:b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totale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Approbation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Indécision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Désapprobation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Désapprobation</a:t>
                      </a:r>
                      <a:b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</a:br>
                      <a:r>
                        <a:rPr lang="fr-FR" sz="1200" b="1" i="1" dirty="0">
                          <a:latin typeface="Times New Roman"/>
                          <a:ea typeface="Times New Roman"/>
                          <a:cs typeface="Arial"/>
                        </a:rPr>
                        <a:t>totale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(1)</a:t>
                      </a:r>
                      <a:endParaRPr lang="fr-FR" sz="16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(2)</a:t>
                      </a:r>
                      <a:endParaRPr lang="fr-FR" sz="16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(3)</a:t>
                      </a:r>
                      <a:endParaRPr lang="fr-FR" sz="16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>
                          <a:latin typeface="Times New Roman"/>
                          <a:ea typeface="Times New Roman"/>
                          <a:cs typeface="Arial"/>
                        </a:rPr>
                        <a:t>(4)</a:t>
                      </a:r>
                      <a:endParaRPr lang="fr-FR" sz="1600" b="1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fr-FR" sz="1200" b="1" dirty="0">
                          <a:latin typeface="Times New Roman"/>
                          <a:ea typeface="Times New Roman"/>
                          <a:cs typeface="Arial"/>
                        </a:rPr>
                        <a:t>(5)</a:t>
                      </a:r>
                      <a:endParaRPr lang="fr-FR" sz="1600" b="1" dirty="0"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19050" marR="19050" marT="19050" marB="190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-32" y="1180256"/>
            <a:ext cx="928694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Si un Am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ricain traite des affaires en Chine, il doit accepter de se soumettre aux lois chinoises.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endParaRPr kumimoji="0" lang="fr-FR" sz="105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Nous devrions intervenir militairement chaque fois que nos investissements en Am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rique du Sud sont</a:t>
            </a:r>
            <a:r>
              <a:rPr kumimoji="0" lang="ar-DZ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menac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s.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3143248"/>
            <a:ext cx="88582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« 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Nous devrions intervenir militairement chaque fois que nos investissements en Am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rique du Sud sont menac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é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Verdana" pitchFamily="34" charset="0"/>
                <a:ea typeface="Times New Roman" pitchFamily="18" charset="0"/>
                <a:cs typeface="Arial" pitchFamily="34" charset="0"/>
              </a:rPr>
              <a:t>s.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1C1C1C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 »</a:t>
            </a:r>
            <a:endParaRPr kumimoji="0" lang="fr-FR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7286644" y="404320"/>
            <a:ext cx="1700272" cy="738664"/>
          </a:xfrm>
          <a:prstGeom prst="rect">
            <a:avLst/>
          </a:prstGeom>
          <a:solidFill>
            <a:srgbClr val="00B0F0">
              <a:alpha val="65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طريقة </a:t>
            </a:r>
            <a:r>
              <a:rPr kumimoji="0" lang="ar-DZ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بوجاردوس</a:t>
            </a:r>
            <a:r>
              <a:rPr kumimoji="0" lang="ar-D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 </a:t>
            </a:r>
            <a:r>
              <a:rPr kumimoji="0" lang="fr-FR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raditional Arabic" pitchFamily="18" charset="-78"/>
                <a:ea typeface="Calibri" pitchFamily="34" charset="0"/>
                <a:cs typeface="Traditional Arabic" pitchFamily="18" charset="-78"/>
              </a:rPr>
              <a:t>Bogardus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The Intellectual Construction of &quot;Social Distance&quot;: Toward a Recovery of  Georg Simmel's Social Geometr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09516"/>
            <a:ext cx="6357982" cy="6677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omenade">
  <a:themeElements>
    <a:clrScheme name="Promenad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romenad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romenad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325</TotalTime>
  <Words>892</Words>
  <Application>Microsoft Office PowerPoint</Application>
  <PresentationFormat>Affichage à l'écran (4:3)</PresentationFormat>
  <Paragraphs>114</Paragraphs>
  <Slides>17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8" baseType="lpstr">
      <vt:lpstr>Promenade</vt:lpstr>
      <vt:lpstr>الاتجاهات وقيم العمل  Attitudes&amp; Work Values</vt:lpstr>
      <vt:lpstr>ماهو الاتجاه؟</vt:lpstr>
      <vt:lpstr>Diapositive 3</vt:lpstr>
      <vt:lpstr>وهي أيضا..</vt:lpstr>
      <vt:lpstr>ما أهمية التعرف على الاتجاهات؟</vt:lpstr>
      <vt:lpstr>كيف تقاس الاتجاهات؟</vt:lpstr>
      <vt:lpstr>أمثلة</vt:lpstr>
      <vt:lpstr>Diapositive 8</vt:lpstr>
      <vt:lpstr>Diapositive 9</vt:lpstr>
      <vt:lpstr>Diapositive 10</vt:lpstr>
      <vt:lpstr>قيم العمل</vt:lpstr>
      <vt:lpstr>من أين تكتسب قيم العمل؟</vt:lpstr>
      <vt:lpstr>فيما تؤثر القيم؟</vt:lpstr>
      <vt:lpstr>قياس القيم</vt:lpstr>
      <vt:lpstr>Diapositive 15</vt:lpstr>
      <vt:lpstr>Diapositive 16</vt:lpstr>
      <vt:lpstr>شكرا على المتابعة والصبر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الاتجاهات Attitudes</dc:title>
  <dc:creator>ben</dc:creator>
  <cp:lastModifiedBy>ben</cp:lastModifiedBy>
  <cp:revision>68</cp:revision>
  <dcterms:created xsi:type="dcterms:W3CDTF">2020-06-08T19:22:50Z</dcterms:created>
  <dcterms:modified xsi:type="dcterms:W3CDTF">2020-06-09T15:17:50Z</dcterms:modified>
</cp:coreProperties>
</file>