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73152"/>
            <a:ext cx="987552" cy="8732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81708" y="278129"/>
            <a:ext cx="9720580" cy="1052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5972" y="3162427"/>
            <a:ext cx="10516870" cy="1641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444059"/>
            <a:ext cx="2514600" cy="250932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2410" y="3200400"/>
            <a:ext cx="9110980" cy="184665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 </a:t>
            </a:r>
            <a:r>
              <a:rPr lang="fr-FR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travail </a:t>
            </a:r>
            <a:r>
              <a:rPr lang="fr-FR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universitaire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TTU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590800" y="5486400"/>
            <a:ext cx="6400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</a:t>
            </a:r>
            <a:r>
              <a:rPr lang="ar-D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Lilia </a:t>
            </a:r>
            <a:r>
              <a:rPr lang="fr-FR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Harkou</a:t>
            </a:r>
            <a:endParaRPr lang="fr-F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5024" y="387095"/>
            <a:ext cx="10019030" cy="563880"/>
          </a:xfrm>
          <a:custGeom>
            <a:avLst/>
            <a:gdLst/>
            <a:ahLst/>
            <a:cxnLst/>
            <a:rect l="l" t="t" r="r" b="b"/>
            <a:pathLst>
              <a:path w="10019030" h="563880">
                <a:moveTo>
                  <a:pt x="9924796" y="0"/>
                </a:moveTo>
                <a:lnTo>
                  <a:pt x="93979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79" y="563879"/>
                </a:lnTo>
                <a:lnTo>
                  <a:pt x="9924796" y="563879"/>
                </a:lnTo>
                <a:lnTo>
                  <a:pt x="9961393" y="556500"/>
                </a:lnTo>
                <a:lnTo>
                  <a:pt x="9991264" y="536368"/>
                </a:lnTo>
                <a:lnTo>
                  <a:pt x="10011396" y="506497"/>
                </a:lnTo>
                <a:lnTo>
                  <a:pt x="10018776" y="469900"/>
                </a:lnTo>
                <a:lnTo>
                  <a:pt x="10018776" y="93979"/>
                </a:lnTo>
                <a:lnTo>
                  <a:pt x="10011396" y="57382"/>
                </a:lnTo>
                <a:lnTo>
                  <a:pt x="9991264" y="27511"/>
                </a:lnTo>
                <a:lnTo>
                  <a:pt x="9961393" y="7379"/>
                </a:lnTo>
                <a:lnTo>
                  <a:pt x="992479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69285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6. </a:t>
            </a:r>
            <a:r>
              <a:rPr spc="-395" dirty="0"/>
              <a:t>Administration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88819" y="1668525"/>
            <a:ext cx="6826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dirty="0">
                <a:latin typeface="Arial"/>
                <a:cs typeface="Arial"/>
              </a:rPr>
              <a:t>Administrer</a:t>
            </a:r>
            <a:r>
              <a:rPr sz="4000" b="1" spc="-11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le</a:t>
            </a:r>
            <a:r>
              <a:rPr sz="4000" b="1" spc="-114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questionnaire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dirty="0"/>
              <a:t>Respecter</a:t>
            </a:r>
            <a:r>
              <a:rPr spc="-60" dirty="0"/>
              <a:t> </a:t>
            </a:r>
            <a:r>
              <a:rPr dirty="0"/>
              <a:t>les</a:t>
            </a:r>
            <a:r>
              <a:rPr spc="-70" dirty="0"/>
              <a:t> </a:t>
            </a:r>
            <a:r>
              <a:rPr dirty="0"/>
              <a:t>règles</a:t>
            </a:r>
            <a:r>
              <a:rPr spc="-60" dirty="0"/>
              <a:t> </a:t>
            </a:r>
            <a:r>
              <a:rPr dirty="0"/>
              <a:t>définies</a:t>
            </a:r>
            <a:r>
              <a:rPr spc="-50" dirty="0"/>
              <a:t> </a:t>
            </a:r>
            <a:r>
              <a:rPr dirty="0"/>
              <a:t>dans</a:t>
            </a:r>
            <a:r>
              <a:rPr spc="-55" dirty="0"/>
              <a:t> </a:t>
            </a:r>
            <a:r>
              <a:rPr dirty="0"/>
              <a:t>l’étape</a:t>
            </a:r>
            <a:r>
              <a:rPr spc="-65" dirty="0"/>
              <a:t> </a:t>
            </a:r>
            <a:r>
              <a:rPr dirty="0"/>
              <a:t>4</a:t>
            </a:r>
            <a:r>
              <a:rPr spc="-75" dirty="0"/>
              <a:t> </a:t>
            </a:r>
            <a:r>
              <a:rPr dirty="0"/>
              <a:t>(Choix</a:t>
            </a:r>
            <a:r>
              <a:rPr spc="-45" dirty="0"/>
              <a:t> </a:t>
            </a:r>
            <a:r>
              <a:rPr dirty="0"/>
              <a:t>du</a:t>
            </a:r>
            <a:r>
              <a:rPr spc="-70" dirty="0"/>
              <a:t> </a:t>
            </a:r>
            <a:r>
              <a:rPr spc="-10" dirty="0"/>
              <a:t>panel).</a:t>
            </a:r>
          </a:p>
          <a:p>
            <a:pPr>
              <a:lnSpc>
                <a:spcPct val="100000"/>
              </a:lnSpc>
              <a:spcBef>
                <a:spcPts val="1320"/>
              </a:spcBef>
              <a:buFont typeface="Arial MT"/>
              <a:buChar char="•"/>
            </a:pPr>
            <a:endParaRPr spc="-10" dirty="0"/>
          </a:p>
          <a:p>
            <a:pPr marL="355600" indent="-342900">
              <a:lnSpc>
                <a:spcPct val="100000"/>
              </a:lnSpc>
              <a:buChar char="•"/>
              <a:tabLst>
                <a:tab pos="355600" algn="l"/>
                <a:tab pos="1379855" algn="l"/>
                <a:tab pos="3611245" algn="l"/>
                <a:tab pos="4739005" algn="l"/>
                <a:tab pos="5424805" algn="l"/>
                <a:tab pos="6264910" algn="l"/>
                <a:tab pos="6798309" algn="l"/>
                <a:tab pos="8502015" algn="l"/>
                <a:tab pos="9035415" algn="l"/>
                <a:tab pos="10096500" algn="l"/>
              </a:tabLst>
            </a:pPr>
            <a:r>
              <a:rPr spc="-10" dirty="0"/>
              <a:t>Evitez</a:t>
            </a:r>
            <a:r>
              <a:rPr dirty="0"/>
              <a:t>	</a:t>
            </a:r>
            <a:r>
              <a:rPr spc="-10" dirty="0"/>
              <a:t>l’administration</a:t>
            </a:r>
            <a:r>
              <a:rPr dirty="0"/>
              <a:t>	</a:t>
            </a:r>
            <a:r>
              <a:rPr spc="-10" dirty="0"/>
              <a:t>auprès</a:t>
            </a:r>
            <a:r>
              <a:rPr dirty="0"/>
              <a:t>	</a:t>
            </a:r>
            <a:r>
              <a:rPr spc="-25" dirty="0"/>
              <a:t>des</a:t>
            </a:r>
            <a:r>
              <a:rPr dirty="0"/>
              <a:t>	</a:t>
            </a:r>
            <a:r>
              <a:rPr spc="-20" dirty="0"/>
              <a:t>amis</a:t>
            </a:r>
            <a:r>
              <a:rPr dirty="0"/>
              <a:t>	</a:t>
            </a:r>
            <a:r>
              <a:rPr spc="-25" dirty="0"/>
              <a:t>ou</a:t>
            </a:r>
            <a:r>
              <a:rPr dirty="0"/>
              <a:t>	</a:t>
            </a:r>
            <a:r>
              <a:rPr spc="-10" dirty="0"/>
              <a:t>camarades</a:t>
            </a:r>
            <a:r>
              <a:rPr dirty="0"/>
              <a:t>	</a:t>
            </a:r>
            <a:r>
              <a:rPr spc="-25" dirty="0"/>
              <a:t>de</a:t>
            </a:r>
            <a:r>
              <a:rPr dirty="0"/>
              <a:t>	</a:t>
            </a:r>
            <a:r>
              <a:rPr spc="-10" dirty="0"/>
              <a:t>classe</a:t>
            </a:r>
            <a:r>
              <a:rPr dirty="0"/>
              <a:t>	</a:t>
            </a:r>
            <a:r>
              <a:rPr spc="-25" dirty="0"/>
              <a:t>qui</a:t>
            </a:r>
          </a:p>
          <a:p>
            <a:pPr marL="355600">
              <a:lnSpc>
                <a:spcPct val="100000"/>
              </a:lnSpc>
            </a:pPr>
            <a:r>
              <a:rPr dirty="0"/>
              <a:t>permet</a:t>
            </a:r>
            <a:r>
              <a:rPr spc="-60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dirty="0"/>
              <a:t>gagner</a:t>
            </a:r>
            <a:r>
              <a:rPr spc="-40" dirty="0"/>
              <a:t> </a:t>
            </a:r>
            <a:r>
              <a:rPr dirty="0"/>
              <a:t>du</a:t>
            </a:r>
            <a:r>
              <a:rPr spc="-45" dirty="0"/>
              <a:t> </a:t>
            </a:r>
            <a:r>
              <a:rPr dirty="0"/>
              <a:t>temps</a:t>
            </a:r>
            <a:r>
              <a:rPr spc="-60" dirty="0"/>
              <a:t> </a:t>
            </a:r>
            <a:r>
              <a:rPr dirty="0"/>
              <a:t>mais</a:t>
            </a:r>
            <a:r>
              <a:rPr spc="-55" dirty="0"/>
              <a:t> </a:t>
            </a:r>
            <a:r>
              <a:rPr dirty="0"/>
              <a:t>biaise</a:t>
            </a:r>
            <a:r>
              <a:rPr spc="-35" dirty="0"/>
              <a:t> </a:t>
            </a:r>
            <a:r>
              <a:rPr dirty="0"/>
              <a:t>les</a:t>
            </a:r>
            <a:r>
              <a:rPr spc="-50" dirty="0"/>
              <a:t> </a:t>
            </a:r>
            <a:r>
              <a:rPr spc="-10" dirty="0"/>
              <a:t>résultats.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08175" y="445008"/>
            <a:ext cx="9946005" cy="563880"/>
          </a:xfrm>
          <a:custGeom>
            <a:avLst/>
            <a:gdLst/>
            <a:ahLst/>
            <a:cxnLst/>
            <a:rect l="l" t="t" r="r" b="b"/>
            <a:pathLst>
              <a:path w="9946005" h="563880">
                <a:moveTo>
                  <a:pt x="9851644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79"/>
                </a:lnTo>
                <a:lnTo>
                  <a:pt x="9851644" y="563879"/>
                </a:lnTo>
                <a:lnTo>
                  <a:pt x="9888241" y="556500"/>
                </a:lnTo>
                <a:lnTo>
                  <a:pt x="9918112" y="536368"/>
                </a:lnTo>
                <a:lnTo>
                  <a:pt x="9938244" y="506497"/>
                </a:lnTo>
                <a:lnTo>
                  <a:pt x="9945624" y="469900"/>
                </a:lnTo>
                <a:lnTo>
                  <a:pt x="9945624" y="93979"/>
                </a:lnTo>
                <a:lnTo>
                  <a:pt x="9938244" y="57382"/>
                </a:lnTo>
                <a:lnTo>
                  <a:pt x="9918112" y="27511"/>
                </a:lnTo>
                <a:lnTo>
                  <a:pt x="9888241" y="7379"/>
                </a:lnTo>
                <a:lnTo>
                  <a:pt x="985164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489" rIns="0" bIns="0" rtlCol="0">
            <a:spAutoFit/>
          </a:bodyPr>
          <a:lstStyle/>
          <a:p>
            <a:pPr marL="3081655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7.</a:t>
            </a:r>
            <a:r>
              <a:rPr spc="-195" dirty="0"/>
              <a:t> </a:t>
            </a:r>
            <a:r>
              <a:rPr spc="-375" dirty="0"/>
              <a:t>Saisie</a:t>
            </a:r>
            <a:r>
              <a:rPr spc="-170" dirty="0"/>
              <a:t> </a:t>
            </a:r>
            <a:r>
              <a:rPr spc="-440" dirty="0"/>
              <a:t>réponses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29258" y="2385517"/>
            <a:ext cx="9168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40" dirty="0">
                <a:latin typeface="Tahoma"/>
                <a:cs typeface="Tahoma"/>
              </a:rPr>
              <a:t>Saisir</a:t>
            </a:r>
            <a:r>
              <a:rPr sz="4000" b="1" spc="-145" dirty="0">
                <a:latin typeface="Tahoma"/>
                <a:cs typeface="Tahoma"/>
              </a:rPr>
              <a:t> </a:t>
            </a:r>
            <a:r>
              <a:rPr sz="4000" b="1" spc="-155" dirty="0">
                <a:latin typeface="Tahoma"/>
                <a:cs typeface="Tahoma"/>
              </a:rPr>
              <a:t>les</a:t>
            </a:r>
            <a:r>
              <a:rPr sz="4000" b="1" spc="-125" dirty="0">
                <a:latin typeface="Tahoma"/>
                <a:cs typeface="Tahoma"/>
              </a:rPr>
              <a:t> </a:t>
            </a:r>
            <a:r>
              <a:rPr sz="4000" b="1" spc="-130" dirty="0">
                <a:latin typeface="Tahoma"/>
                <a:cs typeface="Tahoma"/>
              </a:rPr>
              <a:t>réponses</a:t>
            </a:r>
            <a:r>
              <a:rPr sz="4000" b="1" spc="-114" dirty="0">
                <a:latin typeface="Tahoma"/>
                <a:cs typeface="Tahoma"/>
              </a:rPr>
              <a:t> </a:t>
            </a:r>
            <a:r>
              <a:rPr sz="4000" b="1" spc="-185" dirty="0">
                <a:latin typeface="Tahoma"/>
                <a:cs typeface="Tahoma"/>
              </a:rPr>
              <a:t>sur</a:t>
            </a:r>
            <a:r>
              <a:rPr sz="4000" b="1" spc="-105" dirty="0">
                <a:latin typeface="Tahoma"/>
                <a:cs typeface="Tahoma"/>
              </a:rPr>
              <a:t> </a:t>
            </a:r>
            <a:r>
              <a:rPr sz="4000" b="1" spc="-160" dirty="0">
                <a:latin typeface="Tahoma"/>
                <a:cs typeface="Tahoma"/>
              </a:rPr>
              <a:t>une</a:t>
            </a:r>
            <a:r>
              <a:rPr sz="4000" b="1" spc="-120" dirty="0">
                <a:latin typeface="Tahoma"/>
                <a:cs typeface="Tahoma"/>
              </a:rPr>
              <a:t> </a:t>
            </a:r>
            <a:r>
              <a:rPr sz="4000" b="1" spc="-95" dirty="0">
                <a:latin typeface="Tahoma"/>
                <a:cs typeface="Tahoma"/>
              </a:rPr>
              <a:t>application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3559555"/>
            <a:ext cx="10655935" cy="1641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sz="2400" dirty="0">
                <a:latin typeface="Arial MT"/>
                <a:cs typeface="Arial MT"/>
              </a:rPr>
              <a:t>Respecter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nouveau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la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règle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quotas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320"/>
              </a:spcBef>
              <a:buFont typeface="Arial MT"/>
              <a:buChar char="•"/>
            </a:pP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5600" algn="l"/>
                <a:tab pos="2459990" algn="l"/>
              </a:tabLst>
            </a:pPr>
            <a:r>
              <a:rPr sz="2400" dirty="0">
                <a:latin typeface="Arial MT"/>
                <a:cs typeface="Arial MT"/>
              </a:rPr>
              <a:t>Complétez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ou</a:t>
            </a:r>
            <a:r>
              <a:rPr sz="2400" dirty="0">
                <a:latin typeface="Arial MT"/>
                <a:cs typeface="Arial MT"/>
              </a:rPr>
              <a:t>	éliminez</a:t>
            </a:r>
            <a:r>
              <a:rPr sz="2400" spc="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les</a:t>
            </a:r>
            <a:r>
              <a:rPr sz="2400" spc="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questionnaires</a:t>
            </a:r>
            <a:r>
              <a:rPr sz="2400" spc="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façon</a:t>
            </a:r>
            <a:r>
              <a:rPr sz="2400" spc="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aléatoire</a:t>
            </a:r>
            <a:r>
              <a:rPr sz="2400" spc="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sans</a:t>
            </a:r>
            <a:r>
              <a:rPr sz="2400" spc="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éliminer </a:t>
            </a:r>
            <a:r>
              <a:rPr sz="2400" dirty="0">
                <a:latin typeface="Arial MT"/>
                <a:cs typeface="Arial MT"/>
              </a:rPr>
              <a:t>les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questionnaires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qui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dérangent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ou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satisfont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client.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5024" y="353568"/>
            <a:ext cx="10019030" cy="565785"/>
          </a:xfrm>
          <a:custGeom>
            <a:avLst/>
            <a:gdLst/>
            <a:ahLst/>
            <a:cxnLst/>
            <a:rect l="l" t="t" r="r" b="b"/>
            <a:pathLst>
              <a:path w="10019030" h="565785">
                <a:moveTo>
                  <a:pt x="9924542" y="0"/>
                </a:moveTo>
                <a:lnTo>
                  <a:pt x="94234" y="0"/>
                </a:lnTo>
                <a:lnTo>
                  <a:pt x="57542" y="7401"/>
                </a:lnTo>
                <a:lnTo>
                  <a:pt x="27590" y="27590"/>
                </a:lnTo>
                <a:lnTo>
                  <a:pt x="7401" y="57542"/>
                </a:lnTo>
                <a:lnTo>
                  <a:pt x="0" y="94233"/>
                </a:lnTo>
                <a:lnTo>
                  <a:pt x="0" y="471169"/>
                </a:lnTo>
                <a:lnTo>
                  <a:pt x="7401" y="507861"/>
                </a:lnTo>
                <a:lnTo>
                  <a:pt x="27590" y="537813"/>
                </a:lnTo>
                <a:lnTo>
                  <a:pt x="57542" y="558002"/>
                </a:lnTo>
                <a:lnTo>
                  <a:pt x="94234" y="565403"/>
                </a:lnTo>
                <a:lnTo>
                  <a:pt x="9924542" y="565403"/>
                </a:lnTo>
                <a:lnTo>
                  <a:pt x="9961233" y="558002"/>
                </a:lnTo>
                <a:lnTo>
                  <a:pt x="9991185" y="537813"/>
                </a:lnTo>
                <a:lnTo>
                  <a:pt x="10011374" y="507861"/>
                </a:lnTo>
                <a:lnTo>
                  <a:pt x="10018776" y="471169"/>
                </a:lnTo>
                <a:lnTo>
                  <a:pt x="10018776" y="94233"/>
                </a:lnTo>
                <a:lnTo>
                  <a:pt x="10011374" y="57542"/>
                </a:lnTo>
                <a:lnTo>
                  <a:pt x="9991185" y="27590"/>
                </a:lnTo>
                <a:lnTo>
                  <a:pt x="9961233" y="7401"/>
                </a:lnTo>
                <a:lnTo>
                  <a:pt x="99245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30220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8.</a:t>
            </a:r>
            <a:r>
              <a:rPr spc="-310" dirty="0"/>
              <a:t> </a:t>
            </a:r>
            <a:r>
              <a:rPr spc="-425" dirty="0"/>
              <a:t>Analyse</a:t>
            </a:r>
            <a:r>
              <a:rPr spc="-185" dirty="0"/>
              <a:t> </a:t>
            </a:r>
            <a:r>
              <a:rPr spc="-355" dirty="0"/>
              <a:t>résultat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66820" y="1829561"/>
            <a:ext cx="51517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Arial"/>
                <a:cs typeface="Arial"/>
              </a:rPr>
              <a:t>Analyser</a:t>
            </a:r>
            <a:r>
              <a:rPr sz="4000" b="1" spc="-200" dirty="0">
                <a:latin typeface="Arial"/>
                <a:cs typeface="Arial"/>
              </a:rPr>
              <a:t> </a:t>
            </a:r>
            <a:r>
              <a:rPr sz="4000" b="1" spc="-95" dirty="0">
                <a:latin typeface="Arial"/>
                <a:cs typeface="Arial"/>
              </a:rPr>
              <a:t>les</a:t>
            </a:r>
            <a:r>
              <a:rPr sz="4000" b="1" spc="-185" dirty="0">
                <a:latin typeface="Arial"/>
                <a:cs typeface="Arial"/>
              </a:rPr>
              <a:t> </a:t>
            </a:r>
            <a:r>
              <a:rPr sz="4000" b="1" spc="-40" dirty="0">
                <a:latin typeface="Arial"/>
                <a:cs typeface="Arial"/>
              </a:rPr>
              <a:t>résultats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4708" y="3288538"/>
            <a:ext cx="82010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</a:tabLst>
            </a:pPr>
            <a:r>
              <a:rPr sz="2400" dirty="0">
                <a:latin typeface="Arial MT"/>
                <a:cs typeface="Arial MT"/>
              </a:rPr>
              <a:t>Ne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vous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contentez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tris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plat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 MT"/>
              <a:buChar char="•"/>
            </a:pPr>
            <a:endParaRPr sz="24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2400" dirty="0">
                <a:latin typeface="Arial MT"/>
                <a:cs typeface="Arial MT"/>
              </a:rPr>
              <a:t>faites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tris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croisés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qui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permettent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une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analyse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plus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fine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9869" y="2015109"/>
            <a:ext cx="8192134" cy="141541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376680" marR="5080" indent="-1364615">
              <a:lnSpc>
                <a:spcPts val="5180"/>
              </a:lnSpc>
              <a:spcBef>
                <a:spcPts val="755"/>
              </a:spcBef>
            </a:pPr>
            <a:r>
              <a:rPr sz="4800" dirty="0">
                <a:solidFill>
                  <a:srgbClr val="000000"/>
                </a:solidFill>
              </a:rPr>
              <a:t>Méthodologie</a:t>
            </a:r>
            <a:r>
              <a:rPr sz="4800" spc="400" dirty="0">
                <a:solidFill>
                  <a:srgbClr val="000000"/>
                </a:solidFill>
              </a:rPr>
              <a:t> </a:t>
            </a:r>
            <a:r>
              <a:rPr sz="4800" spc="60" dirty="0">
                <a:solidFill>
                  <a:srgbClr val="000000"/>
                </a:solidFill>
              </a:rPr>
              <a:t>d’élaboration </a:t>
            </a:r>
            <a:r>
              <a:rPr sz="4800" dirty="0">
                <a:solidFill>
                  <a:srgbClr val="000000"/>
                </a:solidFill>
              </a:rPr>
              <a:t>d’un</a:t>
            </a:r>
            <a:r>
              <a:rPr sz="4800" spc="75" dirty="0">
                <a:solidFill>
                  <a:srgbClr val="000000"/>
                </a:solidFill>
              </a:rPr>
              <a:t> </a:t>
            </a:r>
            <a:r>
              <a:rPr sz="4800" spc="-10" dirty="0">
                <a:solidFill>
                  <a:srgbClr val="000000"/>
                </a:solidFill>
              </a:rPr>
              <a:t>questionnaire</a:t>
            </a:r>
            <a:endParaRPr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7838" y="364222"/>
            <a:ext cx="9720580" cy="1052525"/>
          </a:xfrm>
          <a:prstGeom prst="rect">
            <a:avLst/>
          </a:prstGeom>
        </p:spPr>
        <p:txBody>
          <a:bodyPr vert="horz" wrap="square" lIns="0" tIns="307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dirty="0">
                <a:solidFill>
                  <a:srgbClr val="000000"/>
                </a:solidFill>
                <a:latin typeface="Calibri Light"/>
                <a:cs typeface="Calibri Light"/>
              </a:rPr>
              <a:t>8</a:t>
            </a:r>
            <a:r>
              <a:rPr sz="4800" b="0" spc="-190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800" b="0" spc="-40" dirty="0">
                <a:solidFill>
                  <a:srgbClr val="000000"/>
                </a:solidFill>
                <a:latin typeface="Calibri Light"/>
                <a:cs typeface="Calibri Light"/>
              </a:rPr>
              <a:t>étapes</a:t>
            </a:r>
            <a:r>
              <a:rPr sz="4800" b="0" spc="-204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800" b="0" dirty="0">
                <a:solidFill>
                  <a:srgbClr val="000000"/>
                </a:solidFill>
                <a:latin typeface="Calibri Light"/>
                <a:cs typeface="Calibri Light"/>
              </a:rPr>
              <a:t>pour</a:t>
            </a:r>
            <a:r>
              <a:rPr sz="4800" b="0" spc="-1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800" b="0" spc="-40" dirty="0">
                <a:solidFill>
                  <a:srgbClr val="000000"/>
                </a:solidFill>
                <a:latin typeface="Calibri Light"/>
                <a:cs typeface="Calibri Light"/>
              </a:rPr>
              <a:t>élaborer</a:t>
            </a:r>
            <a:r>
              <a:rPr sz="4800" b="0" spc="-19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800" b="0" dirty="0">
                <a:solidFill>
                  <a:srgbClr val="000000"/>
                </a:solidFill>
                <a:latin typeface="Calibri Light"/>
                <a:cs typeface="Calibri Light"/>
              </a:rPr>
              <a:t>un</a:t>
            </a:r>
            <a:r>
              <a:rPr sz="4800" b="0" spc="-185" dirty="0">
                <a:solidFill>
                  <a:srgbClr val="000000"/>
                </a:solidFill>
                <a:latin typeface="Calibri Light"/>
                <a:cs typeface="Calibri Light"/>
              </a:rPr>
              <a:t> </a:t>
            </a:r>
            <a:r>
              <a:rPr sz="4800" b="0" spc="-20" dirty="0">
                <a:solidFill>
                  <a:srgbClr val="000000"/>
                </a:solidFill>
                <a:latin typeface="Calibri Light"/>
                <a:cs typeface="Calibri Light"/>
              </a:rPr>
              <a:t>questionnaire</a:t>
            </a:r>
            <a:endParaRPr sz="4800" dirty="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85800" y="1749234"/>
            <a:ext cx="10777855" cy="5015865"/>
            <a:chOff x="576072" y="1766316"/>
            <a:chExt cx="10777855" cy="5015865"/>
          </a:xfrm>
        </p:grpSpPr>
        <p:sp>
          <p:nvSpPr>
            <p:cNvPr id="4" name="object 4"/>
            <p:cNvSpPr/>
            <p:nvPr/>
          </p:nvSpPr>
          <p:spPr>
            <a:xfrm>
              <a:off x="1507236" y="2337816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4395" y="437514"/>
                  </a:lnTo>
                  <a:lnTo>
                    <a:pt x="374395" y="478536"/>
                  </a:lnTo>
                  <a:lnTo>
                    <a:pt x="545591" y="358901"/>
                  </a:lnTo>
                  <a:lnTo>
                    <a:pt x="374395" y="239268"/>
                  </a:lnTo>
                  <a:lnTo>
                    <a:pt x="374395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82168" y="1772412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80" h="565785">
                  <a:moveTo>
                    <a:pt x="2374646" y="0"/>
                  </a:moveTo>
                  <a:lnTo>
                    <a:pt x="94246" y="0"/>
                  </a:lnTo>
                  <a:lnTo>
                    <a:pt x="57564" y="7401"/>
                  </a:lnTo>
                  <a:lnTo>
                    <a:pt x="27606" y="27590"/>
                  </a:lnTo>
                  <a:lnTo>
                    <a:pt x="7407" y="57542"/>
                  </a:lnTo>
                  <a:lnTo>
                    <a:pt x="0" y="94234"/>
                  </a:lnTo>
                  <a:lnTo>
                    <a:pt x="0" y="471170"/>
                  </a:lnTo>
                  <a:lnTo>
                    <a:pt x="7407" y="507861"/>
                  </a:lnTo>
                  <a:lnTo>
                    <a:pt x="27606" y="537813"/>
                  </a:lnTo>
                  <a:lnTo>
                    <a:pt x="57564" y="558002"/>
                  </a:lnTo>
                  <a:lnTo>
                    <a:pt x="94246" y="565403"/>
                  </a:lnTo>
                  <a:lnTo>
                    <a:pt x="2374646" y="565403"/>
                  </a:lnTo>
                  <a:lnTo>
                    <a:pt x="2411337" y="558002"/>
                  </a:lnTo>
                  <a:lnTo>
                    <a:pt x="2441289" y="537813"/>
                  </a:lnTo>
                  <a:lnTo>
                    <a:pt x="2461478" y="507861"/>
                  </a:lnTo>
                  <a:lnTo>
                    <a:pt x="2468880" y="471170"/>
                  </a:lnTo>
                  <a:lnTo>
                    <a:pt x="2468880" y="94234"/>
                  </a:lnTo>
                  <a:lnTo>
                    <a:pt x="2461478" y="57542"/>
                  </a:lnTo>
                  <a:lnTo>
                    <a:pt x="2441289" y="27590"/>
                  </a:lnTo>
                  <a:lnTo>
                    <a:pt x="2411337" y="7401"/>
                  </a:lnTo>
                  <a:lnTo>
                    <a:pt x="237464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2168" y="1772412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80" h="565785">
                  <a:moveTo>
                    <a:pt x="0" y="94234"/>
                  </a:moveTo>
                  <a:lnTo>
                    <a:pt x="7407" y="57542"/>
                  </a:lnTo>
                  <a:lnTo>
                    <a:pt x="27606" y="27590"/>
                  </a:lnTo>
                  <a:lnTo>
                    <a:pt x="57564" y="7401"/>
                  </a:lnTo>
                  <a:lnTo>
                    <a:pt x="94246" y="0"/>
                  </a:lnTo>
                  <a:lnTo>
                    <a:pt x="2374646" y="0"/>
                  </a:lnTo>
                  <a:lnTo>
                    <a:pt x="2411337" y="7401"/>
                  </a:lnTo>
                  <a:lnTo>
                    <a:pt x="2441289" y="27590"/>
                  </a:lnTo>
                  <a:lnTo>
                    <a:pt x="2461478" y="57542"/>
                  </a:lnTo>
                  <a:lnTo>
                    <a:pt x="2468880" y="94234"/>
                  </a:lnTo>
                  <a:lnTo>
                    <a:pt x="2468880" y="471170"/>
                  </a:lnTo>
                  <a:lnTo>
                    <a:pt x="2461478" y="507861"/>
                  </a:lnTo>
                  <a:lnTo>
                    <a:pt x="2441289" y="537813"/>
                  </a:lnTo>
                  <a:lnTo>
                    <a:pt x="2411337" y="558002"/>
                  </a:lnTo>
                  <a:lnTo>
                    <a:pt x="2374646" y="565403"/>
                  </a:lnTo>
                  <a:lnTo>
                    <a:pt x="94246" y="565403"/>
                  </a:lnTo>
                  <a:lnTo>
                    <a:pt x="57564" y="558002"/>
                  </a:lnTo>
                  <a:lnTo>
                    <a:pt x="27606" y="537813"/>
                  </a:lnTo>
                  <a:lnTo>
                    <a:pt x="7407" y="507861"/>
                  </a:lnTo>
                  <a:lnTo>
                    <a:pt x="0" y="471170"/>
                  </a:lnTo>
                  <a:lnTo>
                    <a:pt x="0" y="9423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92907" y="2971800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4396" y="437514"/>
                  </a:lnTo>
                  <a:lnTo>
                    <a:pt x="374396" y="478536"/>
                  </a:lnTo>
                  <a:lnTo>
                    <a:pt x="545592" y="358901"/>
                  </a:lnTo>
                  <a:lnTo>
                    <a:pt x="374396" y="239267"/>
                  </a:lnTo>
                  <a:lnTo>
                    <a:pt x="374396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67839" y="2406396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2374646" y="0"/>
                  </a:moveTo>
                  <a:lnTo>
                    <a:pt x="94234" y="0"/>
                  </a:lnTo>
                  <a:lnTo>
                    <a:pt x="57542" y="7401"/>
                  </a:lnTo>
                  <a:lnTo>
                    <a:pt x="27590" y="27590"/>
                  </a:lnTo>
                  <a:lnTo>
                    <a:pt x="7401" y="57542"/>
                  </a:lnTo>
                  <a:lnTo>
                    <a:pt x="0" y="94233"/>
                  </a:lnTo>
                  <a:lnTo>
                    <a:pt x="0" y="471169"/>
                  </a:lnTo>
                  <a:lnTo>
                    <a:pt x="7401" y="507861"/>
                  </a:lnTo>
                  <a:lnTo>
                    <a:pt x="27590" y="537813"/>
                  </a:lnTo>
                  <a:lnTo>
                    <a:pt x="57542" y="558002"/>
                  </a:lnTo>
                  <a:lnTo>
                    <a:pt x="94234" y="565403"/>
                  </a:lnTo>
                  <a:lnTo>
                    <a:pt x="2374646" y="565403"/>
                  </a:lnTo>
                  <a:lnTo>
                    <a:pt x="2411337" y="558002"/>
                  </a:lnTo>
                  <a:lnTo>
                    <a:pt x="2441289" y="537813"/>
                  </a:lnTo>
                  <a:lnTo>
                    <a:pt x="2461478" y="507861"/>
                  </a:lnTo>
                  <a:lnTo>
                    <a:pt x="2468880" y="471169"/>
                  </a:lnTo>
                  <a:lnTo>
                    <a:pt x="2468880" y="94233"/>
                  </a:lnTo>
                  <a:lnTo>
                    <a:pt x="2461478" y="57542"/>
                  </a:lnTo>
                  <a:lnTo>
                    <a:pt x="2441289" y="27590"/>
                  </a:lnTo>
                  <a:lnTo>
                    <a:pt x="2411337" y="7401"/>
                  </a:lnTo>
                  <a:lnTo>
                    <a:pt x="237464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67839" y="2406396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0" y="94233"/>
                  </a:moveTo>
                  <a:lnTo>
                    <a:pt x="7401" y="57542"/>
                  </a:lnTo>
                  <a:lnTo>
                    <a:pt x="27590" y="27590"/>
                  </a:lnTo>
                  <a:lnTo>
                    <a:pt x="57542" y="7401"/>
                  </a:lnTo>
                  <a:lnTo>
                    <a:pt x="94234" y="0"/>
                  </a:lnTo>
                  <a:lnTo>
                    <a:pt x="2374646" y="0"/>
                  </a:lnTo>
                  <a:lnTo>
                    <a:pt x="2411337" y="7401"/>
                  </a:lnTo>
                  <a:lnTo>
                    <a:pt x="2441289" y="27590"/>
                  </a:lnTo>
                  <a:lnTo>
                    <a:pt x="2461478" y="57542"/>
                  </a:lnTo>
                  <a:lnTo>
                    <a:pt x="2468880" y="94233"/>
                  </a:lnTo>
                  <a:lnTo>
                    <a:pt x="2468880" y="471169"/>
                  </a:lnTo>
                  <a:lnTo>
                    <a:pt x="2461478" y="507861"/>
                  </a:lnTo>
                  <a:lnTo>
                    <a:pt x="2441289" y="537813"/>
                  </a:lnTo>
                  <a:lnTo>
                    <a:pt x="2411337" y="558002"/>
                  </a:lnTo>
                  <a:lnTo>
                    <a:pt x="2374646" y="565403"/>
                  </a:lnTo>
                  <a:lnTo>
                    <a:pt x="94234" y="565403"/>
                  </a:lnTo>
                  <a:lnTo>
                    <a:pt x="57542" y="558002"/>
                  </a:lnTo>
                  <a:lnTo>
                    <a:pt x="27590" y="537813"/>
                  </a:lnTo>
                  <a:lnTo>
                    <a:pt x="7401" y="507861"/>
                  </a:lnTo>
                  <a:lnTo>
                    <a:pt x="0" y="471169"/>
                  </a:lnTo>
                  <a:lnTo>
                    <a:pt x="0" y="94233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78580" y="3605783"/>
              <a:ext cx="544195" cy="478790"/>
            </a:xfrm>
            <a:custGeom>
              <a:avLst/>
              <a:gdLst/>
              <a:ahLst/>
              <a:cxnLst/>
              <a:rect l="l" t="t" r="r" b="b"/>
              <a:pathLst>
                <a:path w="544195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2872" y="437514"/>
                  </a:lnTo>
                  <a:lnTo>
                    <a:pt x="372872" y="478535"/>
                  </a:lnTo>
                  <a:lnTo>
                    <a:pt x="544068" y="358901"/>
                  </a:lnTo>
                  <a:lnTo>
                    <a:pt x="372872" y="239267"/>
                  </a:lnTo>
                  <a:lnTo>
                    <a:pt x="372872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53511" y="3040380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2374646" y="0"/>
                  </a:moveTo>
                  <a:lnTo>
                    <a:pt x="94233" y="0"/>
                  </a:lnTo>
                  <a:lnTo>
                    <a:pt x="57542" y="7401"/>
                  </a:lnTo>
                  <a:lnTo>
                    <a:pt x="27590" y="27590"/>
                  </a:lnTo>
                  <a:lnTo>
                    <a:pt x="7401" y="57542"/>
                  </a:lnTo>
                  <a:lnTo>
                    <a:pt x="0" y="94234"/>
                  </a:lnTo>
                  <a:lnTo>
                    <a:pt x="0" y="471170"/>
                  </a:lnTo>
                  <a:lnTo>
                    <a:pt x="7401" y="507861"/>
                  </a:lnTo>
                  <a:lnTo>
                    <a:pt x="27590" y="537813"/>
                  </a:lnTo>
                  <a:lnTo>
                    <a:pt x="57542" y="558002"/>
                  </a:lnTo>
                  <a:lnTo>
                    <a:pt x="94233" y="565404"/>
                  </a:lnTo>
                  <a:lnTo>
                    <a:pt x="2374646" y="565404"/>
                  </a:lnTo>
                  <a:lnTo>
                    <a:pt x="2411337" y="558002"/>
                  </a:lnTo>
                  <a:lnTo>
                    <a:pt x="2441289" y="537813"/>
                  </a:lnTo>
                  <a:lnTo>
                    <a:pt x="2461478" y="507861"/>
                  </a:lnTo>
                  <a:lnTo>
                    <a:pt x="2468879" y="471170"/>
                  </a:lnTo>
                  <a:lnTo>
                    <a:pt x="2468879" y="94234"/>
                  </a:lnTo>
                  <a:lnTo>
                    <a:pt x="2461478" y="57542"/>
                  </a:lnTo>
                  <a:lnTo>
                    <a:pt x="2441289" y="27590"/>
                  </a:lnTo>
                  <a:lnTo>
                    <a:pt x="2411337" y="7401"/>
                  </a:lnTo>
                  <a:lnTo>
                    <a:pt x="237464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53511" y="3040380"/>
              <a:ext cx="2468880" cy="565785"/>
            </a:xfrm>
            <a:custGeom>
              <a:avLst/>
              <a:gdLst/>
              <a:ahLst/>
              <a:cxnLst/>
              <a:rect l="l" t="t" r="r" b="b"/>
              <a:pathLst>
                <a:path w="2468879" h="565785">
                  <a:moveTo>
                    <a:pt x="0" y="94234"/>
                  </a:moveTo>
                  <a:lnTo>
                    <a:pt x="7401" y="57542"/>
                  </a:lnTo>
                  <a:lnTo>
                    <a:pt x="27590" y="27590"/>
                  </a:lnTo>
                  <a:lnTo>
                    <a:pt x="57542" y="7401"/>
                  </a:lnTo>
                  <a:lnTo>
                    <a:pt x="94233" y="0"/>
                  </a:lnTo>
                  <a:lnTo>
                    <a:pt x="2374646" y="0"/>
                  </a:lnTo>
                  <a:lnTo>
                    <a:pt x="2411337" y="7401"/>
                  </a:lnTo>
                  <a:lnTo>
                    <a:pt x="2441289" y="27590"/>
                  </a:lnTo>
                  <a:lnTo>
                    <a:pt x="2461478" y="57542"/>
                  </a:lnTo>
                  <a:lnTo>
                    <a:pt x="2468879" y="94234"/>
                  </a:lnTo>
                  <a:lnTo>
                    <a:pt x="2468879" y="471170"/>
                  </a:lnTo>
                  <a:lnTo>
                    <a:pt x="2461478" y="507861"/>
                  </a:lnTo>
                  <a:lnTo>
                    <a:pt x="2441289" y="537813"/>
                  </a:lnTo>
                  <a:lnTo>
                    <a:pt x="2411337" y="558002"/>
                  </a:lnTo>
                  <a:lnTo>
                    <a:pt x="2374646" y="565404"/>
                  </a:lnTo>
                  <a:lnTo>
                    <a:pt x="94233" y="565404"/>
                  </a:lnTo>
                  <a:lnTo>
                    <a:pt x="57542" y="558002"/>
                  </a:lnTo>
                  <a:lnTo>
                    <a:pt x="27590" y="537813"/>
                  </a:lnTo>
                  <a:lnTo>
                    <a:pt x="7401" y="507861"/>
                  </a:lnTo>
                  <a:lnTo>
                    <a:pt x="0" y="471170"/>
                  </a:lnTo>
                  <a:lnTo>
                    <a:pt x="0" y="9423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62727" y="4239767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4"/>
                  </a:lnTo>
                  <a:lnTo>
                    <a:pt x="374396" y="437514"/>
                  </a:lnTo>
                  <a:lnTo>
                    <a:pt x="374396" y="478535"/>
                  </a:lnTo>
                  <a:lnTo>
                    <a:pt x="545592" y="358901"/>
                  </a:lnTo>
                  <a:lnTo>
                    <a:pt x="374396" y="239267"/>
                  </a:lnTo>
                  <a:lnTo>
                    <a:pt x="374396" y="280288"/>
                  </a:lnTo>
                  <a:lnTo>
                    <a:pt x="157099" y="280288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37660" y="3675888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899" y="0"/>
                  </a:moveTo>
                  <a:lnTo>
                    <a:pt x="93979" y="0"/>
                  </a:lnTo>
                  <a:lnTo>
                    <a:pt x="57382" y="7379"/>
                  </a:lnTo>
                  <a:lnTo>
                    <a:pt x="27511" y="27511"/>
                  </a:lnTo>
                  <a:lnTo>
                    <a:pt x="7379" y="57382"/>
                  </a:lnTo>
                  <a:lnTo>
                    <a:pt x="0" y="93980"/>
                  </a:lnTo>
                  <a:lnTo>
                    <a:pt x="0" y="469900"/>
                  </a:lnTo>
                  <a:lnTo>
                    <a:pt x="7379" y="506497"/>
                  </a:lnTo>
                  <a:lnTo>
                    <a:pt x="27511" y="536368"/>
                  </a:lnTo>
                  <a:lnTo>
                    <a:pt x="57382" y="556500"/>
                  </a:lnTo>
                  <a:lnTo>
                    <a:pt x="93979" y="563880"/>
                  </a:lnTo>
                  <a:lnTo>
                    <a:pt x="2374899" y="563880"/>
                  </a:lnTo>
                  <a:lnTo>
                    <a:pt x="2411497" y="556500"/>
                  </a:lnTo>
                  <a:lnTo>
                    <a:pt x="2441368" y="536368"/>
                  </a:lnTo>
                  <a:lnTo>
                    <a:pt x="2461500" y="506497"/>
                  </a:lnTo>
                  <a:lnTo>
                    <a:pt x="2468880" y="469900"/>
                  </a:lnTo>
                  <a:lnTo>
                    <a:pt x="2468880" y="93980"/>
                  </a:lnTo>
                  <a:lnTo>
                    <a:pt x="2461500" y="57382"/>
                  </a:lnTo>
                  <a:lnTo>
                    <a:pt x="2441368" y="27511"/>
                  </a:lnTo>
                  <a:lnTo>
                    <a:pt x="2411497" y="7379"/>
                  </a:lnTo>
                  <a:lnTo>
                    <a:pt x="237489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37660" y="3675888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80"/>
                  </a:moveTo>
                  <a:lnTo>
                    <a:pt x="7379" y="57382"/>
                  </a:lnTo>
                  <a:lnTo>
                    <a:pt x="27511" y="27511"/>
                  </a:lnTo>
                  <a:lnTo>
                    <a:pt x="57382" y="7379"/>
                  </a:lnTo>
                  <a:lnTo>
                    <a:pt x="93979" y="0"/>
                  </a:lnTo>
                  <a:lnTo>
                    <a:pt x="2374899" y="0"/>
                  </a:lnTo>
                  <a:lnTo>
                    <a:pt x="2411497" y="7379"/>
                  </a:lnTo>
                  <a:lnTo>
                    <a:pt x="2441368" y="27511"/>
                  </a:lnTo>
                  <a:lnTo>
                    <a:pt x="2461500" y="57382"/>
                  </a:lnTo>
                  <a:lnTo>
                    <a:pt x="2468880" y="93980"/>
                  </a:lnTo>
                  <a:lnTo>
                    <a:pt x="2468880" y="469900"/>
                  </a:lnTo>
                  <a:lnTo>
                    <a:pt x="2461500" y="506497"/>
                  </a:lnTo>
                  <a:lnTo>
                    <a:pt x="2441368" y="536368"/>
                  </a:lnTo>
                  <a:lnTo>
                    <a:pt x="2411497" y="556500"/>
                  </a:lnTo>
                  <a:lnTo>
                    <a:pt x="2374899" y="563880"/>
                  </a:lnTo>
                  <a:lnTo>
                    <a:pt x="93979" y="563880"/>
                  </a:lnTo>
                  <a:lnTo>
                    <a:pt x="57382" y="556500"/>
                  </a:lnTo>
                  <a:lnTo>
                    <a:pt x="27511" y="536368"/>
                  </a:lnTo>
                  <a:lnTo>
                    <a:pt x="7379" y="506497"/>
                  </a:lnTo>
                  <a:lnTo>
                    <a:pt x="0" y="469900"/>
                  </a:lnTo>
                  <a:lnTo>
                    <a:pt x="0" y="9398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48400" y="4873751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515"/>
                  </a:lnTo>
                  <a:lnTo>
                    <a:pt x="374396" y="437515"/>
                  </a:lnTo>
                  <a:lnTo>
                    <a:pt x="374396" y="478536"/>
                  </a:lnTo>
                  <a:lnTo>
                    <a:pt x="545592" y="358902"/>
                  </a:lnTo>
                  <a:lnTo>
                    <a:pt x="374396" y="239268"/>
                  </a:lnTo>
                  <a:lnTo>
                    <a:pt x="374396" y="280289"/>
                  </a:lnTo>
                  <a:lnTo>
                    <a:pt x="157099" y="280289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23331" y="4309872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899" y="0"/>
                  </a:moveTo>
                  <a:lnTo>
                    <a:pt x="93979" y="0"/>
                  </a:lnTo>
                  <a:lnTo>
                    <a:pt x="57382" y="7379"/>
                  </a:lnTo>
                  <a:lnTo>
                    <a:pt x="27511" y="27511"/>
                  </a:lnTo>
                  <a:lnTo>
                    <a:pt x="7379" y="57382"/>
                  </a:lnTo>
                  <a:lnTo>
                    <a:pt x="0" y="93979"/>
                  </a:lnTo>
                  <a:lnTo>
                    <a:pt x="0" y="469900"/>
                  </a:lnTo>
                  <a:lnTo>
                    <a:pt x="7379" y="506497"/>
                  </a:lnTo>
                  <a:lnTo>
                    <a:pt x="27511" y="536368"/>
                  </a:lnTo>
                  <a:lnTo>
                    <a:pt x="57382" y="556500"/>
                  </a:lnTo>
                  <a:lnTo>
                    <a:pt x="93979" y="563879"/>
                  </a:lnTo>
                  <a:lnTo>
                    <a:pt x="2374899" y="563879"/>
                  </a:lnTo>
                  <a:lnTo>
                    <a:pt x="2411497" y="556500"/>
                  </a:lnTo>
                  <a:lnTo>
                    <a:pt x="2441368" y="536368"/>
                  </a:lnTo>
                  <a:lnTo>
                    <a:pt x="2461500" y="506497"/>
                  </a:lnTo>
                  <a:lnTo>
                    <a:pt x="2468879" y="469900"/>
                  </a:lnTo>
                  <a:lnTo>
                    <a:pt x="2468879" y="93979"/>
                  </a:lnTo>
                  <a:lnTo>
                    <a:pt x="2461500" y="57382"/>
                  </a:lnTo>
                  <a:lnTo>
                    <a:pt x="2441368" y="27511"/>
                  </a:lnTo>
                  <a:lnTo>
                    <a:pt x="2411497" y="7379"/>
                  </a:lnTo>
                  <a:lnTo>
                    <a:pt x="237489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23331" y="4309872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79"/>
                  </a:moveTo>
                  <a:lnTo>
                    <a:pt x="7379" y="57382"/>
                  </a:lnTo>
                  <a:lnTo>
                    <a:pt x="27511" y="27511"/>
                  </a:lnTo>
                  <a:lnTo>
                    <a:pt x="57382" y="7379"/>
                  </a:lnTo>
                  <a:lnTo>
                    <a:pt x="93979" y="0"/>
                  </a:lnTo>
                  <a:lnTo>
                    <a:pt x="2374899" y="0"/>
                  </a:lnTo>
                  <a:lnTo>
                    <a:pt x="2411497" y="7379"/>
                  </a:lnTo>
                  <a:lnTo>
                    <a:pt x="2441368" y="27511"/>
                  </a:lnTo>
                  <a:lnTo>
                    <a:pt x="2461500" y="57382"/>
                  </a:lnTo>
                  <a:lnTo>
                    <a:pt x="2468879" y="93979"/>
                  </a:lnTo>
                  <a:lnTo>
                    <a:pt x="2468879" y="469900"/>
                  </a:lnTo>
                  <a:lnTo>
                    <a:pt x="2461500" y="506497"/>
                  </a:lnTo>
                  <a:lnTo>
                    <a:pt x="2441368" y="536368"/>
                  </a:lnTo>
                  <a:lnTo>
                    <a:pt x="2411497" y="556500"/>
                  </a:lnTo>
                  <a:lnTo>
                    <a:pt x="2374899" y="563879"/>
                  </a:lnTo>
                  <a:lnTo>
                    <a:pt x="93979" y="563879"/>
                  </a:lnTo>
                  <a:lnTo>
                    <a:pt x="57382" y="556500"/>
                  </a:lnTo>
                  <a:lnTo>
                    <a:pt x="27511" y="536368"/>
                  </a:lnTo>
                  <a:lnTo>
                    <a:pt x="7379" y="506497"/>
                  </a:lnTo>
                  <a:lnTo>
                    <a:pt x="0" y="469900"/>
                  </a:lnTo>
                  <a:lnTo>
                    <a:pt x="0" y="93979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434072" y="5507736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89">
                  <a:moveTo>
                    <a:pt x="157099" y="0"/>
                  </a:moveTo>
                  <a:lnTo>
                    <a:pt x="0" y="0"/>
                  </a:lnTo>
                  <a:lnTo>
                    <a:pt x="0" y="437476"/>
                  </a:lnTo>
                  <a:lnTo>
                    <a:pt x="374396" y="437476"/>
                  </a:lnTo>
                  <a:lnTo>
                    <a:pt x="374396" y="478535"/>
                  </a:lnTo>
                  <a:lnTo>
                    <a:pt x="545592" y="358901"/>
                  </a:lnTo>
                  <a:lnTo>
                    <a:pt x="374396" y="239267"/>
                  </a:lnTo>
                  <a:lnTo>
                    <a:pt x="374396" y="280327"/>
                  </a:lnTo>
                  <a:lnTo>
                    <a:pt x="157099" y="280327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09004" y="4943855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900" y="0"/>
                  </a:moveTo>
                  <a:lnTo>
                    <a:pt x="93979" y="0"/>
                  </a:lnTo>
                  <a:lnTo>
                    <a:pt x="57382" y="7379"/>
                  </a:lnTo>
                  <a:lnTo>
                    <a:pt x="27511" y="27511"/>
                  </a:lnTo>
                  <a:lnTo>
                    <a:pt x="7379" y="57382"/>
                  </a:lnTo>
                  <a:lnTo>
                    <a:pt x="0" y="93980"/>
                  </a:lnTo>
                  <a:lnTo>
                    <a:pt x="0" y="469900"/>
                  </a:lnTo>
                  <a:lnTo>
                    <a:pt x="7379" y="506497"/>
                  </a:lnTo>
                  <a:lnTo>
                    <a:pt x="27511" y="536368"/>
                  </a:lnTo>
                  <a:lnTo>
                    <a:pt x="57382" y="556500"/>
                  </a:lnTo>
                  <a:lnTo>
                    <a:pt x="93979" y="563880"/>
                  </a:lnTo>
                  <a:lnTo>
                    <a:pt x="2374900" y="563880"/>
                  </a:lnTo>
                  <a:lnTo>
                    <a:pt x="2411497" y="556500"/>
                  </a:lnTo>
                  <a:lnTo>
                    <a:pt x="2441368" y="536368"/>
                  </a:lnTo>
                  <a:lnTo>
                    <a:pt x="2461500" y="506497"/>
                  </a:lnTo>
                  <a:lnTo>
                    <a:pt x="2468879" y="469900"/>
                  </a:lnTo>
                  <a:lnTo>
                    <a:pt x="2468879" y="93980"/>
                  </a:lnTo>
                  <a:lnTo>
                    <a:pt x="2461500" y="57382"/>
                  </a:lnTo>
                  <a:lnTo>
                    <a:pt x="2441368" y="27511"/>
                  </a:lnTo>
                  <a:lnTo>
                    <a:pt x="2411497" y="7379"/>
                  </a:lnTo>
                  <a:lnTo>
                    <a:pt x="23749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509004" y="4943855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80"/>
                  </a:moveTo>
                  <a:lnTo>
                    <a:pt x="7379" y="57382"/>
                  </a:lnTo>
                  <a:lnTo>
                    <a:pt x="27511" y="27511"/>
                  </a:lnTo>
                  <a:lnTo>
                    <a:pt x="57382" y="7379"/>
                  </a:lnTo>
                  <a:lnTo>
                    <a:pt x="93979" y="0"/>
                  </a:lnTo>
                  <a:lnTo>
                    <a:pt x="2374900" y="0"/>
                  </a:lnTo>
                  <a:lnTo>
                    <a:pt x="2411497" y="7379"/>
                  </a:lnTo>
                  <a:lnTo>
                    <a:pt x="2441368" y="27511"/>
                  </a:lnTo>
                  <a:lnTo>
                    <a:pt x="2461500" y="57382"/>
                  </a:lnTo>
                  <a:lnTo>
                    <a:pt x="2468879" y="93980"/>
                  </a:lnTo>
                  <a:lnTo>
                    <a:pt x="2468879" y="469900"/>
                  </a:lnTo>
                  <a:lnTo>
                    <a:pt x="2461500" y="506497"/>
                  </a:lnTo>
                  <a:lnTo>
                    <a:pt x="2441368" y="536368"/>
                  </a:lnTo>
                  <a:lnTo>
                    <a:pt x="2411497" y="556500"/>
                  </a:lnTo>
                  <a:lnTo>
                    <a:pt x="2374900" y="563880"/>
                  </a:lnTo>
                  <a:lnTo>
                    <a:pt x="93979" y="563880"/>
                  </a:lnTo>
                  <a:lnTo>
                    <a:pt x="57382" y="556500"/>
                  </a:lnTo>
                  <a:lnTo>
                    <a:pt x="27511" y="536368"/>
                  </a:lnTo>
                  <a:lnTo>
                    <a:pt x="7379" y="506497"/>
                  </a:lnTo>
                  <a:lnTo>
                    <a:pt x="0" y="469900"/>
                  </a:lnTo>
                  <a:lnTo>
                    <a:pt x="0" y="9398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618219" y="6141719"/>
              <a:ext cx="546100" cy="478790"/>
            </a:xfrm>
            <a:custGeom>
              <a:avLst/>
              <a:gdLst/>
              <a:ahLst/>
              <a:cxnLst/>
              <a:rect l="l" t="t" r="r" b="b"/>
              <a:pathLst>
                <a:path w="546100" h="478790">
                  <a:moveTo>
                    <a:pt x="157099" y="0"/>
                  </a:moveTo>
                  <a:lnTo>
                    <a:pt x="0" y="0"/>
                  </a:lnTo>
                  <a:lnTo>
                    <a:pt x="0" y="437476"/>
                  </a:lnTo>
                  <a:lnTo>
                    <a:pt x="374396" y="437476"/>
                  </a:lnTo>
                  <a:lnTo>
                    <a:pt x="374396" y="478535"/>
                  </a:lnTo>
                  <a:lnTo>
                    <a:pt x="545591" y="358901"/>
                  </a:lnTo>
                  <a:lnTo>
                    <a:pt x="374396" y="239267"/>
                  </a:lnTo>
                  <a:lnTo>
                    <a:pt x="374396" y="280327"/>
                  </a:lnTo>
                  <a:lnTo>
                    <a:pt x="157099" y="280327"/>
                  </a:lnTo>
                  <a:lnTo>
                    <a:pt x="157099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93152" y="5577839"/>
              <a:ext cx="2470785" cy="563880"/>
            </a:xfrm>
            <a:custGeom>
              <a:avLst/>
              <a:gdLst/>
              <a:ahLst/>
              <a:cxnLst/>
              <a:rect l="l" t="t" r="r" b="b"/>
              <a:pathLst>
                <a:path w="2470784" h="563879">
                  <a:moveTo>
                    <a:pt x="2376424" y="0"/>
                  </a:moveTo>
                  <a:lnTo>
                    <a:pt x="93979" y="0"/>
                  </a:lnTo>
                  <a:lnTo>
                    <a:pt x="57382" y="7387"/>
                  </a:lnTo>
                  <a:lnTo>
                    <a:pt x="27511" y="27532"/>
                  </a:lnTo>
                  <a:lnTo>
                    <a:pt x="7379" y="57408"/>
                  </a:lnTo>
                  <a:lnTo>
                    <a:pt x="0" y="93992"/>
                  </a:lnTo>
                  <a:lnTo>
                    <a:pt x="0" y="469874"/>
                  </a:lnTo>
                  <a:lnTo>
                    <a:pt x="7379" y="506465"/>
                  </a:lnTo>
                  <a:lnTo>
                    <a:pt x="27511" y="536346"/>
                  </a:lnTo>
                  <a:lnTo>
                    <a:pt x="57382" y="556492"/>
                  </a:lnTo>
                  <a:lnTo>
                    <a:pt x="93979" y="563880"/>
                  </a:lnTo>
                  <a:lnTo>
                    <a:pt x="2376424" y="563880"/>
                  </a:lnTo>
                  <a:lnTo>
                    <a:pt x="2413021" y="556492"/>
                  </a:lnTo>
                  <a:lnTo>
                    <a:pt x="2442892" y="536346"/>
                  </a:lnTo>
                  <a:lnTo>
                    <a:pt x="2463024" y="506465"/>
                  </a:lnTo>
                  <a:lnTo>
                    <a:pt x="2470404" y="469874"/>
                  </a:lnTo>
                  <a:lnTo>
                    <a:pt x="2470404" y="93992"/>
                  </a:lnTo>
                  <a:lnTo>
                    <a:pt x="2463024" y="57408"/>
                  </a:lnTo>
                  <a:lnTo>
                    <a:pt x="2442892" y="27532"/>
                  </a:lnTo>
                  <a:lnTo>
                    <a:pt x="2413021" y="7387"/>
                  </a:lnTo>
                  <a:lnTo>
                    <a:pt x="237642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693152" y="5577839"/>
              <a:ext cx="2470785" cy="563880"/>
            </a:xfrm>
            <a:custGeom>
              <a:avLst/>
              <a:gdLst/>
              <a:ahLst/>
              <a:cxnLst/>
              <a:rect l="l" t="t" r="r" b="b"/>
              <a:pathLst>
                <a:path w="2470784" h="563879">
                  <a:moveTo>
                    <a:pt x="0" y="93992"/>
                  </a:moveTo>
                  <a:lnTo>
                    <a:pt x="7379" y="57408"/>
                  </a:lnTo>
                  <a:lnTo>
                    <a:pt x="27511" y="27532"/>
                  </a:lnTo>
                  <a:lnTo>
                    <a:pt x="57382" y="7387"/>
                  </a:lnTo>
                  <a:lnTo>
                    <a:pt x="93979" y="0"/>
                  </a:lnTo>
                  <a:lnTo>
                    <a:pt x="2376424" y="0"/>
                  </a:lnTo>
                  <a:lnTo>
                    <a:pt x="2413021" y="7387"/>
                  </a:lnTo>
                  <a:lnTo>
                    <a:pt x="2442892" y="27532"/>
                  </a:lnTo>
                  <a:lnTo>
                    <a:pt x="2463024" y="57408"/>
                  </a:lnTo>
                  <a:lnTo>
                    <a:pt x="2470404" y="93992"/>
                  </a:lnTo>
                  <a:lnTo>
                    <a:pt x="2470404" y="469874"/>
                  </a:lnTo>
                  <a:lnTo>
                    <a:pt x="2463024" y="506465"/>
                  </a:lnTo>
                  <a:lnTo>
                    <a:pt x="2442892" y="536346"/>
                  </a:lnTo>
                  <a:lnTo>
                    <a:pt x="2413021" y="556492"/>
                  </a:lnTo>
                  <a:lnTo>
                    <a:pt x="2376424" y="563880"/>
                  </a:lnTo>
                  <a:lnTo>
                    <a:pt x="93979" y="563880"/>
                  </a:lnTo>
                  <a:lnTo>
                    <a:pt x="57382" y="556492"/>
                  </a:lnTo>
                  <a:lnTo>
                    <a:pt x="27511" y="536346"/>
                  </a:lnTo>
                  <a:lnTo>
                    <a:pt x="7379" y="506465"/>
                  </a:lnTo>
                  <a:lnTo>
                    <a:pt x="0" y="469874"/>
                  </a:lnTo>
                  <a:lnTo>
                    <a:pt x="0" y="9399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878824" y="6211824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2374900" y="0"/>
                  </a:moveTo>
                  <a:lnTo>
                    <a:pt x="93979" y="0"/>
                  </a:lnTo>
                  <a:lnTo>
                    <a:pt x="57382" y="7387"/>
                  </a:lnTo>
                  <a:lnTo>
                    <a:pt x="27511" y="27532"/>
                  </a:lnTo>
                  <a:lnTo>
                    <a:pt x="7379" y="57408"/>
                  </a:lnTo>
                  <a:lnTo>
                    <a:pt x="0" y="93992"/>
                  </a:lnTo>
                  <a:lnTo>
                    <a:pt x="0" y="469887"/>
                  </a:lnTo>
                  <a:lnTo>
                    <a:pt x="7379" y="506472"/>
                  </a:lnTo>
                  <a:lnTo>
                    <a:pt x="27511" y="536348"/>
                  </a:lnTo>
                  <a:lnTo>
                    <a:pt x="57382" y="556493"/>
                  </a:lnTo>
                  <a:lnTo>
                    <a:pt x="93979" y="563879"/>
                  </a:lnTo>
                  <a:lnTo>
                    <a:pt x="2374900" y="563879"/>
                  </a:lnTo>
                  <a:lnTo>
                    <a:pt x="2411497" y="556493"/>
                  </a:lnTo>
                  <a:lnTo>
                    <a:pt x="2441368" y="536348"/>
                  </a:lnTo>
                  <a:lnTo>
                    <a:pt x="2461500" y="506472"/>
                  </a:lnTo>
                  <a:lnTo>
                    <a:pt x="2468879" y="469887"/>
                  </a:lnTo>
                  <a:lnTo>
                    <a:pt x="2468879" y="93992"/>
                  </a:lnTo>
                  <a:lnTo>
                    <a:pt x="2461500" y="57408"/>
                  </a:lnTo>
                  <a:lnTo>
                    <a:pt x="2441368" y="27532"/>
                  </a:lnTo>
                  <a:lnTo>
                    <a:pt x="2411497" y="7387"/>
                  </a:lnTo>
                  <a:lnTo>
                    <a:pt x="2374900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878824" y="6211824"/>
              <a:ext cx="2468880" cy="563880"/>
            </a:xfrm>
            <a:custGeom>
              <a:avLst/>
              <a:gdLst/>
              <a:ahLst/>
              <a:cxnLst/>
              <a:rect l="l" t="t" r="r" b="b"/>
              <a:pathLst>
                <a:path w="2468879" h="563879">
                  <a:moveTo>
                    <a:pt x="0" y="93992"/>
                  </a:moveTo>
                  <a:lnTo>
                    <a:pt x="7379" y="57408"/>
                  </a:lnTo>
                  <a:lnTo>
                    <a:pt x="27511" y="27532"/>
                  </a:lnTo>
                  <a:lnTo>
                    <a:pt x="57382" y="7387"/>
                  </a:lnTo>
                  <a:lnTo>
                    <a:pt x="93979" y="0"/>
                  </a:lnTo>
                  <a:lnTo>
                    <a:pt x="2374900" y="0"/>
                  </a:lnTo>
                  <a:lnTo>
                    <a:pt x="2411497" y="7387"/>
                  </a:lnTo>
                  <a:lnTo>
                    <a:pt x="2441368" y="27532"/>
                  </a:lnTo>
                  <a:lnTo>
                    <a:pt x="2461500" y="57408"/>
                  </a:lnTo>
                  <a:lnTo>
                    <a:pt x="2468879" y="93992"/>
                  </a:lnTo>
                  <a:lnTo>
                    <a:pt x="2468879" y="469887"/>
                  </a:lnTo>
                  <a:lnTo>
                    <a:pt x="2461500" y="506472"/>
                  </a:lnTo>
                  <a:lnTo>
                    <a:pt x="2441368" y="536348"/>
                  </a:lnTo>
                  <a:lnTo>
                    <a:pt x="2411497" y="556493"/>
                  </a:lnTo>
                  <a:lnTo>
                    <a:pt x="2374900" y="563879"/>
                  </a:lnTo>
                  <a:lnTo>
                    <a:pt x="93979" y="563879"/>
                  </a:lnTo>
                  <a:lnTo>
                    <a:pt x="57382" y="556493"/>
                  </a:lnTo>
                  <a:lnTo>
                    <a:pt x="27511" y="536348"/>
                  </a:lnTo>
                  <a:lnTo>
                    <a:pt x="7379" y="506472"/>
                  </a:lnTo>
                  <a:lnTo>
                    <a:pt x="0" y="469887"/>
                  </a:lnTo>
                  <a:lnTo>
                    <a:pt x="0" y="93992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57757" y="1903222"/>
            <a:ext cx="9801225" cy="4707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8755" indent="-186055">
              <a:lnSpc>
                <a:spcPct val="100000"/>
              </a:lnSpc>
              <a:spcBef>
                <a:spcPts val="95"/>
              </a:spcBef>
              <a:buSzPct val="96875"/>
              <a:buAutoNum type="arabicPeriod"/>
              <a:tabLst>
                <a:tab pos="198755" algn="l"/>
              </a:tabLst>
            </a:pPr>
            <a:r>
              <a:rPr sz="1600" b="1" spc="-145" dirty="0">
                <a:solidFill>
                  <a:srgbClr val="FFFFFF"/>
                </a:solidFill>
                <a:latin typeface="Arial"/>
                <a:cs typeface="Arial"/>
              </a:rPr>
              <a:t>Objectif</a:t>
            </a:r>
            <a:r>
              <a:rPr sz="16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enquête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1097280" indent="-186055">
              <a:lnSpc>
                <a:spcPct val="100000"/>
              </a:lnSpc>
              <a:buSzPct val="96875"/>
              <a:buAutoNum type="arabicPeriod"/>
              <a:tabLst>
                <a:tab pos="1097280" algn="l"/>
              </a:tabLst>
            </a:pPr>
            <a:r>
              <a:rPr sz="1600" b="1" spc="-155" dirty="0">
                <a:solidFill>
                  <a:srgbClr val="FFFFFF"/>
                </a:solidFill>
                <a:latin typeface="Arial"/>
                <a:cs typeface="Arial"/>
              </a:rPr>
              <a:t>Structure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questionnaire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2496185" indent="-186055">
              <a:lnSpc>
                <a:spcPct val="100000"/>
              </a:lnSpc>
              <a:buSzPct val="96875"/>
              <a:buAutoNum type="arabicPeriod"/>
              <a:tabLst>
                <a:tab pos="2496185" algn="l"/>
              </a:tabLst>
            </a:pPr>
            <a:r>
              <a:rPr sz="1600" b="1" spc="-165" dirty="0">
                <a:solidFill>
                  <a:srgbClr val="FFFFFF"/>
                </a:solidFill>
                <a:latin typeface="Arial"/>
                <a:cs typeface="Arial"/>
              </a:rPr>
              <a:t>Rédiger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 questions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3428365" indent="-186055">
              <a:lnSpc>
                <a:spcPct val="100000"/>
              </a:lnSpc>
              <a:buSzPct val="96875"/>
              <a:buAutoNum type="arabicPeriod"/>
              <a:tabLst>
                <a:tab pos="3428365" algn="l"/>
              </a:tabLst>
            </a:pPr>
            <a:r>
              <a:rPr sz="1600" b="1" spc="-160" dirty="0">
                <a:solidFill>
                  <a:srgbClr val="FFFFFF"/>
                </a:solidFill>
                <a:latin typeface="Arial"/>
                <a:cs typeface="Arial"/>
              </a:rPr>
              <a:t>Modalités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administration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4859020" indent="-186055">
              <a:lnSpc>
                <a:spcPct val="100000"/>
              </a:lnSpc>
              <a:spcBef>
                <a:spcPts val="5"/>
              </a:spcBef>
              <a:buSzPct val="96875"/>
              <a:buAutoNum type="arabicPeriod"/>
              <a:tabLst>
                <a:tab pos="4859020" algn="l"/>
              </a:tabLst>
            </a:pPr>
            <a:r>
              <a:rPr sz="1600" b="1" spc="-175" dirty="0">
                <a:solidFill>
                  <a:srgbClr val="FFFFFF"/>
                </a:solidFill>
                <a:latin typeface="Arial"/>
                <a:cs typeface="Arial"/>
              </a:rPr>
              <a:t>Test</a:t>
            </a:r>
            <a:r>
              <a:rPr sz="16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questionnaire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6189345" indent="-182880">
              <a:lnSpc>
                <a:spcPct val="100000"/>
              </a:lnSpc>
              <a:spcBef>
                <a:spcPts val="5"/>
              </a:spcBef>
              <a:buSzPct val="96875"/>
              <a:buAutoNum type="arabicPeriod"/>
              <a:tabLst>
                <a:tab pos="6189345" algn="l"/>
              </a:tabLst>
            </a:pP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Administration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0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186055" marR="1196340" indent="-186055" algn="r">
              <a:lnSpc>
                <a:spcPct val="100000"/>
              </a:lnSpc>
              <a:buSzPct val="96875"/>
              <a:buAutoNum type="arabicPeriod"/>
              <a:tabLst>
                <a:tab pos="186055" algn="l"/>
              </a:tabLst>
            </a:pP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Saisie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réponses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AutoNum type="arabicPeriod"/>
            </a:pPr>
            <a:endParaRPr sz="1600" dirty="0">
              <a:latin typeface="Arial"/>
              <a:cs typeface="Arial"/>
            </a:endParaRPr>
          </a:p>
          <a:p>
            <a:pPr marL="179705" marR="5080" indent="-179705" algn="r">
              <a:lnSpc>
                <a:spcPct val="100000"/>
              </a:lnSpc>
              <a:buSzPct val="96875"/>
              <a:buAutoNum type="arabicPeriod"/>
              <a:tabLst>
                <a:tab pos="179705" algn="l"/>
              </a:tabLst>
            </a:pPr>
            <a:r>
              <a:rPr sz="1600" b="1" spc="-170" dirty="0">
                <a:solidFill>
                  <a:srgbClr val="FFFFFF"/>
                </a:solidFill>
                <a:latin typeface="Arial"/>
                <a:cs typeface="Arial"/>
              </a:rPr>
              <a:t>Analyse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résultat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8800" y="420623"/>
            <a:ext cx="9400540" cy="563880"/>
          </a:xfrm>
          <a:custGeom>
            <a:avLst/>
            <a:gdLst/>
            <a:ahLst/>
            <a:cxnLst/>
            <a:rect l="l" t="t" r="r" b="b"/>
            <a:pathLst>
              <a:path w="9400540" h="563880">
                <a:moveTo>
                  <a:pt x="9306052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79"/>
                </a:lnTo>
                <a:lnTo>
                  <a:pt x="9306052" y="563879"/>
                </a:lnTo>
                <a:lnTo>
                  <a:pt x="9342649" y="556500"/>
                </a:lnTo>
                <a:lnTo>
                  <a:pt x="9372520" y="536368"/>
                </a:lnTo>
                <a:lnTo>
                  <a:pt x="9392652" y="506497"/>
                </a:lnTo>
                <a:lnTo>
                  <a:pt x="9400032" y="469900"/>
                </a:lnTo>
                <a:lnTo>
                  <a:pt x="9400032" y="93979"/>
                </a:lnTo>
                <a:lnTo>
                  <a:pt x="9392652" y="57382"/>
                </a:lnTo>
                <a:lnTo>
                  <a:pt x="9372520" y="27511"/>
                </a:lnTo>
                <a:lnTo>
                  <a:pt x="9342649" y="7379"/>
                </a:lnTo>
                <a:lnTo>
                  <a:pt x="930605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7851" rIns="0" bIns="0" rtlCol="0">
            <a:spAutoFit/>
          </a:bodyPr>
          <a:lstStyle/>
          <a:p>
            <a:pPr marL="3184525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1.</a:t>
            </a:r>
            <a:r>
              <a:rPr spc="-190" dirty="0"/>
              <a:t> </a:t>
            </a:r>
            <a:r>
              <a:rPr spc="-350" dirty="0"/>
              <a:t>Objectif</a:t>
            </a:r>
            <a:r>
              <a:rPr spc="-185" dirty="0"/>
              <a:t> </a:t>
            </a:r>
            <a:r>
              <a:rPr spc="-434" dirty="0"/>
              <a:t>enquête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83665" y="1605787"/>
            <a:ext cx="98977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Définir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55" dirty="0">
                <a:latin typeface="Arial"/>
                <a:cs typeface="Arial"/>
              </a:rPr>
              <a:t>précisément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le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champ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l’étude.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30" dirty="0">
                <a:latin typeface="Arial"/>
                <a:cs typeface="Arial"/>
              </a:rPr>
              <a:t>Qu’est-</a:t>
            </a:r>
            <a:r>
              <a:rPr sz="2800" b="1" spc="-150" dirty="0">
                <a:latin typeface="Arial"/>
                <a:cs typeface="Arial"/>
              </a:rPr>
              <a:t>ce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que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l’on </a:t>
            </a:r>
            <a:r>
              <a:rPr sz="2800" b="1" spc="-30" dirty="0">
                <a:latin typeface="Arial"/>
                <a:cs typeface="Arial"/>
              </a:rPr>
              <a:t>souhaite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étudier,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spc="-45" dirty="0">
                <a:latin typeface="Arial"/>
                <a:cs typeface="Arial"/>
              </a:rPr>
              <a:t>qu’est-</a:t>
            </a:r>
            <a:r>
              <a:rPr sz="2800" b="1" spc="-130" dirty="0">
                <a:latin typeface="Arial"/>
                <a:cs typeface="Arial"/>
              </a:rPr>
              <a:t>ce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que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l’on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souhaite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savoir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465" dirty="0">
                <a:latin typeface="Arial"/>
                <a:cs typeface="Arial"/>
              </a:rPr>
              <a:t>?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24044" y="2546604"/>
            <a:ext cx="1764792" cy="17145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3983" y="4710684"/>
            <a:ext cx="10796270" cy="1201420"/>
          </a:xfrm>
          <a:prstGeom prst="rect">
            <a:avLst/>
          </a:prstGeom>
          <a:solidFill>
            <a:srgbClr val="FFE499"/>
          </a:solidFill>
        </p:spPr>
        <p:txBody>
          <a:bodyPr vert="horz" wrap="square" lIns="0" tIns="45085" rIns="0" bIns="0" rtlCol="0">
            <a:spAutoFit/>
          </a:bodyPr>
          <a:lstStyle/>
          <a:p>
            <a:pPr marL="91440" marR="83185" algn="just">
              <a:lnSpc>
                <a:spcPct val="100000"/>
              </a:lnSpc>
              <a:spcBef>
                <a:spcPts val="355"/>
              </a:spcBef>
            </a:pPr>
            <a:r>
              <a:rPr sz="2400" b="1" i="1" dirty="0">
                <a:latin typeface="Arial"/>
                <a:cs typeface="Arial"/>
              </a:rPr>
              <a:t>Avant</a:t>
            </a:r>
            <a:r>
              <a:rPr sz="2400" b="1" i="1" spc="8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de</a:t>
            </a:r>
            <a:r>
              <a:rPr sz="2400" b="1" i="1" spc="7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rédiger</a:t>
            </a:r>
            <a:r>
              <a:rPr sz="2400" b="1" i="1" spc="8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5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questionnaire,</a:t>
            </a:r>
            <a:r>
              <a:rPr sz="2400" b="1" i="1" spc="8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vous</a:t>
            </a:r>
            <a:r>
              <a:rPr sz="2400" b="1" i="1" spc="5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devez</a:t>
            </a:r>
            <a:r>
              <a:rPr sz="2400" b="1" i="1" spc="7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devenir</a:t>
            </a:r>
            <a:r>
              <a:rPr sz="2400" b="1" i="1" spc="9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6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spécialiste</a:t>
            </a:r>
            <a:r>
              <a:rPr sz="2400" b="1" i="1" spc="85" dirty="0">
                <a:latin typeface="Arial"/>
                <a:cs typeface="Arial"/>
              </a:rPr>
              <a:t> </a:t>
            </a:r>
            <a:r>
              <a:rPr sz="2400" b="1" i="1" spc="-25" dirty="0">
                <a:latin typeface="Arial"/>
                <a:cs typeface="Arial"/>
              </a:rPr>
              <a:t>du </a:t>
            </a:r>
            <a:r>
              <a:rPr sz="2400" b="1" i="1" dirty="0">
                <a:latin typeface="Arial"/>
                <a:cs typeface="Arial"/>
              </a:rPr>
              <a:t>problème</a:t>
            </a:r>
            <a:r>
              <a:rPr sz="2400" b="1" i="1" spc="2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à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analyser.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3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bon</a:t>
            </a:r>
            <a:r>
              <a:rPr sz="2400" b="1" i="1" spc="2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questionnaire</a:t>
            </a:r>
            <a:r>
              <a:rPr sz="2400" b="1" i="1" spc="3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n’a</a:t>
            </a:r>
            <a:r>
              <a:rPr sz="2400" b="1" i="1" spc="25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pas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pour</a:t>
            </a:r>
            <a:r>
              <a:rPr sz="2400" b="1" i="1" spc="20" dirty="0">
                <a:latin typeface="Arial"/>
                <a:cs typeface="Arial"/>
              </a:rPr>
              <a:t>  </a:t>
            </a:r>
            <a:r>
              <a:rPr sz="2400" b="1" i="1" dirty="0">
                <a:latin typeface="Arial"/>
                <a:cs typeface="Arial"/>
              </a:rPr>
              <a:t>finalité</a:t>
            </a:r>
            <a:r>
              <a:rPr sz="2400" b="1" i="1" spc="30" dirty="0">
                <a:latin typeface="Arial"/>
                <a:cs typeface="Arial"/>
              </a:rPr>
              <a:t>  </a:t>
            </a:r>
            <a:r>
              <a:rPr sz="2400" b="1" i="1" spc="-25" dirty="0">
                <a:latin typeface="Arial"/>
                <a:cs typeface="Arial"/>
              </a:rPr>
              <a:t>de </a:t>
            </a:r>
            <a:r>
              <a:rPr sz="2400" b="1" i="1" dirty="0">
                <a:latin typeface="Arial"/>
                <a:cs typeface="Arial"/>
              </a:rPr>
              <a:t>connaitre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un</a:t>
            </a:r>
            <a:r>
              <a:rPr sz="2400" b="1" i="1" spc="-3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problème,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mais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d’en</a:t>
            </a:r>
            <a:r>
              <a:rPr sz="2400" b="1" i="1" spc="-3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quantifier</a:t>
            </a:r>
            <a:r>
              <a:rPr sz="2400" b="1" i="1" spc="-5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les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10" dirty="0">
                <a:latin typeface="Arial"/>
                <a:cs typeface="Arial"/>
              </a:rPr>
              <a:t>composants.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0472" y="469391"/>
            <a:ext cx="9863455" cy="563880"/>
          </a:xfrm>
          <a:custGeom>
            <a:avLst/>
            <a:gdLst/>
            <a:ahLst/>
            <a:cxnLst/>
            <a:rect l="l" t="t" r="r" b="b"/>
            <a:pathLst>
              <a:path w="9863455" h="563880">
                <a:moveTo>
                  <a:pt x="9769348" y="0"/>
                </a:moveTo>
                <a:lnTo>
                  <a:pt x="93980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80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80" y="563880"/>
                </a:lnTo>
                <a:lnTo>
                  <a:pt x="9769348" y="563880"/>
                </a:lnTo>
                <a:lnTo>
                  <a:pt x="9805945" y="556500"/>
                </a:lnTo>
                <a:lnTo>
                  <a:pt x="9835816" y="536368"/>
                </a:lnTo>
                <a:lnTo>
                  <a:pt x="9855948" y="506497"/>
                </a:lnTo>
                <a:lnTo>
                  <a:pt x="9863328" y="469900"/>
                </a:lnTo>
                <a:lnTo>
                  <a:pt x="9863328" y="93980"/>
                </a:lnTo>
                <a:lnTo>
                  <a:pt x="9855948" y="57382"/>
                </a:lnTo>
                <a:lnTo>
                  <a:pt x="9835816" y="27511"/>
                </a:lnTo>
                <a:lnTo>
                  <a:pt x="9805945" y="7379"/>
                </a:lnTo>
                <a:lnTo>
                  <a:pt x="976934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254" rIns="0" bIns="0" rtlCol="0">
            <a:spAutoFit/>
          </a:bodyPr>
          <a:lstStyle/>
          <a:p>
            <a:pPr marL="2359660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2.</a:t>
            </a:r>
            <a:r>
              <a:rPr spc="-204" dirty="0"/>
              <a:t> </a:t>
            </a:r>
            <a:r>
              <a:rPr spc="-380" dirty="0"/>
              <a:t>Structure</a:t>
            </a:r>
            <a:r>
              <a:rPr spc="-204" dirty="0"/>
              <a:t> </a:t>
            </a:r>
            <a:r>
              <a:rPr spc="-395" dirty="0"/>
              <a:t>questionnaire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161288" y="3529584"/>
            <a:ext cx="10090785" cy="550545"/>
            <a:chOff x="1161288" y="3529584"/>
            <a:chExt cx="10090785" cy="55054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1288" y="3529584"/>
              <a:ext cx="2746248" cy="55016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08832" y="3529584"/>
              <a:ext cx="2747772" cy="55016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57900" y="3529584"/>
              <a:ext cx="2746248" cy="55016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05444" y="3529584"/>
              <a:ext cx="2746248" cy="550163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01141" y="1394205"/>
            <a:ext cx="10734040" cy="5040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37940" marR="165100" indent="-3674745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Définir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spc="65" dirty="0">
                <a:latin typeface="Arial"/>
                <a:cs typeface="Arial"/>
              </a:rPr>
              <a:t>la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spc="-65" dirty="0">
                <a:latin typeface="Arial"/>
                <a:cs typeface="Arial"/>
              </a:rPr>
              <a:t>structure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générale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du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questionnaire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avec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-215" dirty="0">
                <a:latin typeface="Arial"/>
                <a:cs typeface="Arial"/>
              </a:rPr>
              <a:t>ses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parties </a:t>
            </a:r>
            <a:r>
              <a:rPr sz="2800" b="1" dirty="0">
                <a:latin typeface="Arial"/>
                <a:cs typeface="Arial"/>
              </a:rPr>
              <a:t>et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210" dirty="0">
                <a:latin typeface="Arial"/>
                <a:cs typeface="Arial"/>
              </a:rPr>
              <a:t>ses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160" dirty="0">
                <a:latin typeface="Arial"/>
                <a:cs typeface="Arial"/>
              </a:rPr>
              <a:t>sous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parties</a:t>
            </a:r>
            <a:endParaRPr sz="2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2045"/>
              </a:spcBef>
            </a:pPr>
            <a:r>
              <a:rPr sz="2400" dirty="0">
                <a:latin typeface="Arial MT"/>
                <a:cs typeface="Arial MT"/>
              </a:rPr>
              <a:t>Une</a:t>
            </a:r>
            <a:r>
              <a:rPr sz="2400" spc="2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enquête</a:t>
            </a:r>
            <a:r>
              <a:rPr sz="2400" spc="2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comporte</a:t>
            </a:r>
            <a:r>
              <a:rPr sz="2400" spc="2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souvent</a:t>
            </a:r>
            <a:r>
              <a:rPr sz="2400" spc="2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quatre</a:t>
            </a:r>
            <a:r>
              <a:rPr sz="2400" spc="2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grands</a:t>
            </a:r>
            <a:r>
              <a:rPr sz="2400" spc="2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types</a:t>
            </a:r>
            <a:r>
              <a:rPr sz="2400" spc="2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2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questions</a:t>
            </a:r>
            <a:r>
              <a:rPr sz="2400" spc="29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relatives</a:t>
            </a:r>
            <a:r>
              <a:rPr sz="2400" spc="285" dirty="0">
                <a:latin typeface="Arial MT"/>
                <a:cs typeface="Arial MT"/>
              </a:rPr>
              <a:t> </a:t>
            </a:r>
            <a:r>
              <a:rPr sz="2400" spc="-50" dirty="0">
                <a:latin typeface="Arial MT"/>
                <a:cs typeface="Arial MT"/>
              </a:rPr>
              <a:t>:</a:t>
            </a:r>
            <a:endParaRPr sz="240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aux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comportements,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aux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opinions,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aux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motifs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et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l’identité.</a:t>
            </a:r>
            <a:endParaRPr sz="2400">
              <a:latin typeface="Arial"/>
              <a:cs typeface="Arial"/>
            </a:endParaRPr>
          </a:p>
          <a:p>
            <a:pPr marL="854710">
              <a:lnSpc>
                <a:spcPct val="100000"/>
              </a:lnSpc>
              <a:spcBef>
                <a:spcPts val="2640"/>
              </a:spcBef>
              <a:tabLst>
                <a:tab pos="3763010" algn="l"/>
                <a:tab pos="6361430" algn="l"/>
                <a:tab pos="866648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Comportements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Opinions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Motifs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Identités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5"/>
              </a:spcBef>
            </a:pPr>
            <a:endParaRPr sz="24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dirty="0">
                <a:latin typeface="Arial MT"/>
                <a:cs typeface="Arial MT"/>
              </a:rPr>
              <a:t>Posez</a:t>
            </a:r>
            <a:r>
              <a:rPr sz="2400" spc="1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les</a:t>
            </a:r>
            <a:r>
              <a:rPr sz="2400" spc="1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questions</a:t>
            </a:r>
            <a:r>
              <a:rPr sz="2400" spc="1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dans</a:t>
            </a:r>
            <a:r>
              <a:rPr sz="2400" spc="1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cet</a:t>
            </a:r>
            <a:r>
              <a:rPr sz="2400" spc="1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ordre,</a:t>
            </a:r>
            <a:r>
              <a:rPr sz="2400" spc="1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car</a:t>
            </a:r>
            <a:r>
              <a:rPr sz="2400" spc="10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Il</a:t>
            </a:r>
            <a:r>
              <a:rPr sz="2400" spc="1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est</a:t>
            </a:r>
            <a:r>
              <a:rPr sz="2400" spc="1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plus</a:t>
            </a:r>
            <a:r>
              <a:rPr sz="2400" spc="1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simple</a:t>
            </a:r>
            <a:r>
              <a:rPr sz="2400" spc="1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1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parler</a:t>
            </a:r>
            <a:r>
              <a:rPr sz="2400" spc="1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1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ce</a:t>
            </a:r>
            <a:r>
              <a:rPr sz="2400" spc="11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que </a:t>
            </a:r>
            <a:r>
              <a:rPr sz="2400" dirty="0">
                <a:latin typeface="Arial MT"/>
                <a:cs typeface="Arial MT"/>
              </a:rPr>
              <a:t>l'on</a:t>
            </a:r>
            <a:r>
              <a:rPr sz="2400" spc="2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fait</a:t>
            </a:r>
            <a:r>
              <a:rPr sz="2400" spc="2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(comportements)</a:t>
            </a:r>
            <a:r>
              <a:rPr sz="2400" spc="2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</a:t>
            </a:r>
            <a:r>
              <a:rPr sz="2400" spc="2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2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ce</a:t>
            </a:r>
            <a:r>
              <a:rPr sz="2400" spc="2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qu'on</a:t>
            </a:r>
            <a:r>
              <a:rPr sz="2400" spc="2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en</a:t>
            </a:r>
            <a:r>
              <a:rPr sz="2400" spc="2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pense</a:t>
            </a:r>
            <a:r>
              <a:rPr sz="2400" spc="2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(opinions).</a:t>
            </a:r>
            <a:r>
              <a:rPr sz="2400" spc="2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Il</a:t>
            </a:r>
            <a:r>
              <a:rPr sz="2400" spc="2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est</a:t>
            </a:r>
            <a:r>
              <a:rPr sz="2400" spc="2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ensuite </a:t>
            </a:r>
            <a:r>
              <a:rPr sz="2400" dirty="0">
                <a:latin typeface="Arial MT"/>
                <a:cs typeface="Arial MT"/>
              </a:rPr>
              <a:t>possible,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d’aborder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les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raisons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choix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(le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pourquoi)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plus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personnel.</a:t>
            </a:r>
            <a:endParaRPr sz="2400">
              <a:latin typeface="Arial MT"/>
              <a:cs typeface="Arial MT"/>
            </a:endParaRPr>
          </a:p>
          <a:p>
            <a:pPr marL="12700" marR="5715" algn="just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latin typeface="Arial MT"/>
                <a:cs typeface="Arial MT"/>
              </a:rPr>
              <a:t>Cette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organisation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permet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passer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progressivement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plus </a:t>
            </a:r>
            <a:r>
              <a:rPr sz="2400" dirty="0">
                <a:latin typeface="Arial MT"/>
                <a:cs typeface="Arial MT"/>
              </a:rPr>
              <a:t>en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plus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b="1" spc="-10" dirty="0">
                <a:latin typeface="Arial"/>
                <a:cs typeface="Arial"/>
              </a:rPr>
              <a:t>personnelles</a:t>
            </a:r>
            <a:r>
              <a:rPr sz="1800" spc="-10" dirty="0">
                <a:latin typeface="Arial MT"/>
                <a:cs typeface="Arial MT"/>
              </a:rPr>
              <a:t>,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65147" y="379475"/>
            <a:ext cx="9789160" cy="563880"/>
          </a:xfrm>
          <a:custGeom>
            <a:avLst/>
            <a:gdLst/>
            <a:ahLst/>
            <a:cxnLst/>
            <a:rect l="l" t="t" r="r" b="b"/>
            <a:pathLst>
              <a:path w="9789160" h="563880">
                <a:moveTo>
                  <a:pt x="9694672" y="0"/>
                </a:moveTo>
                <a:lnTo>
                  <a:pt x="93979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79" y="563879"/>
                </a:lnTo>
                <a:lnTo>
                  <a:pt x="9694672" y="563879"/>
                </a:lnTo>
                <a:lnTo>
                  <a:pt x="9731269" y="556500"/>
                </a:lnTo>
                <a:lnTo>
                  <a:pt x="9761140" y="536368"/>
                </a:lnTo>
                <a:lnTo>
                  <a:pt x="9781272" y="506497"/>
                </a:lnTo>
                <a:lnTo>
                  <a:pt x="9788652" y="469900"/>
                </a:lnTo>
                <a:lnTo>
                  <a:pt x="9788652" y="93979"/>
                </a:lnTo>
                <a:lnTo>
                  <a:pt x="9781272" y="57382"/>
                </a:lnTo>
                <a:lnTo>
                  <a:pt x="9761140" y="27511"/>
                </a:lnTo>
                <a:lnTo>
                  <a:pt x="9731269" y="7379"/>
                </a:lnTo>
                <a:lnTo>
                  <a:pt x="969467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9255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3.</a:t>
            </a:r>
            <a:r>
              <a:rPr spc="-204" dirty="0"/>
              <a:t> </a:t>
            </a:r>
            <a:r>
              <a:rPr spc="-405" dirty="0"/>
              <a:t>Rédiger</a:t>
            </a:r>
            <a:r>
              <a:rPr spc="-195" dirty="0"/>
              <a:t> </a:t>
            </a:r>
            <a:r>
              <a:rPr spc="-409" dirty="0"/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2152" y="1556627"/>
            <a:ext cx="10913745" cy="118681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4000" b="1" dirty="0">
                <a:latin typeface="Arial"/>
                <a:cs typeface="Arial"/>
              </a:rPr>
              <a:t>Rédiger</a:t>
            </a:r>
            <a:r>
              <a:rPr sz="4000" b="1" spc="-16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de</a:t>
            </a:r>
            <a:r>
              <a:rPr sz="4000" b="1" spc="-165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façon</a:t>
            </a:r>
            <a:r>
              <a:rPr sz="4000" b="1" spc="-130" dirty="0">
                <a:latin typeface="Arial"/>
                <a:cs typeface="Arial"/>
              </a:rPr>
              <a:t> </a:t>
            </a:r>
            <a:r>
              <a:rPr sz="4000" b="1" spc="-25" dirty="0">
                <a:latin typeface="Arial"/>
                <a:cs typeface="Arial"/>
              </a:rPr>
              <a:t>rigoureuse</a:t>
            </a:r>
            <a:r>
              <a:rPr sz="4000" b="1" spc="-155" dirty="0">
                <a:latin typeface="Arial"/>
                <a:cs typeface="Arial"/>
              </a:rPr>
              <a:t> </a:t>
            </a:r>
            <a:r>
              <a:rPr sz="4000" b="1" spc="-35" dirty="0">
                <a:latin typeface="Arial"/>
                <a:cs typeface="Arial"/>
              </a:rPr>
              <a:t>chaque</a:t>
            </a:r>
            <a:r>
              <a:rPr sz="4000" b="1" spc="-165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question</a:t>
            </a:r>
            <a:endParaRPr sz="40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  <a:spcBef>
                <a:spcPts val="229"/>
              </a:spcBef>
            </a:pPr>
            <a:r>
              <a:rPr sz="3200" b="1" dirty="0">
                <a:latin typeface="Calibri"/>
                <a:cs typeface="Calibri"/>
              </a:rPr>
              <a:t>(voir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les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7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règles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à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respecter)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041" y="3653154"/>
            <a:ext cx="960501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Définir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précisément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la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cherche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savoir,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puis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rédiger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la </a:t>
            </a:r>
            <a:r>
              <a:rPr sz="2400" dirty="0">
                <a:latin typeface="Arial MT"/>
                <a:cs typeface="Arial MT"/>
              </a:rPr>
              <a:t>question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en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adéquation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avec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son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objectif,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Arial MT"/>
              <a:cs typeface="Arial MT"/>
            </a:endParaRPr>
          </a:p>
          <a:p>
            <a:pPr marL="591185" indent="-223520">
              <a:lnSpc>
                <a:spcPct val="100000"/>
              </a:lnSpc>
              <a:buFont typeface="Symbol"/>
              <a:buChar char=""/>
              <a:tabLst>
                <a:tab pos="591185" algn="l"/>
              </a:tabLst>
            </a:pPr>
            <a:r>
              <a:rPr sz="2400" dirty="0">
                <a:latin typeface="Arial MT"/>
                <a:cs typeface="Arial MT"/>
              </a:rPr>
              <a:t>Utiliser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termes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simples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sans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ambiguïtés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ou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double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sens,</a:t>
            </a:r>
            <a:endParaRPr sz="2400">
              <a:latin typeface="Arial MT"/>
              <a:cs typeface="Arial MT"/>
            </a:endParaRPr>
          </a:p>
          <a:p>
            <a:pPr marL="591185" indent="-223520">
              <a:lnSpc>
                <a:spcPct val="100000"/>
              </a:lnSpc>
              <a:buFont typeface="Symbol"/>
              <a:buChar char=""/>
              <a:tabLst>
                <a:tab pos="591185" algn="l"/>
              </a:tabLst>
            </a:pPr>
            <a:r>
              <a:rPr sz="2400" dirty="0">
                <a:latin typeface="Arial MT"/>
                <a:cs typeface="Arial MT"/>
              </a:rPr>
              <a:t>Rédiger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neutres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qui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n’induisent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par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réponses,</a:t>
            </a:r>
            <a:endParaRPr sz="2400">
              <a:latin typeface="Arial MT"/>
              <a:cs typeface="Arial MT"/>
            </a:endParaRPr>
          </a:p>
          <a:p>
            <a:pPr marL="591185" indent="-223520">
              <a:lnSpc>
                <a:spcPct val="100000"/>
              </a:lnSpc>
              <a:buFont typeface="Symbol"/>
              <a:buChar char=""/>
              <a:tabLst>
                <a:tab pos="591185" algn="l"/>
              </a:tabLst>
            </a:pPr>
            <a:r>
              <a:rPr sz="2400" dirty="0">
                <a:latin typeface="Arial MT"/>
                <a:cs typeface="Arial MT"/>
              </a:rPr>
              <a:t>Proposer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réponses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pertinentes.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4083" y="387095"/>
            <a:ext cx="9919970" cy="563880"/>
          </a:xfrm>
          <a:custGeom>
            <a:avLst/>
            <a:gdLst/>
            <a:ahLst/>
            <a:cxnLst/>
            <a:rect l="l" t="t" r="r" b="b"/>
            <a:pathLst>
              <a:path w="9919970" h="563880">
                <a:moveTo>
                  <a:pt x="9825736" y="0"/>
                </a:moveTo>
                <a:lnTo>
                  <a:pt x="93979" y="0"/>
                </a:lnTo>
                <a:lnTo>
                  <a:pt x="57382" y="7379"/>
                </a:lnTo>
                <a:lnTo>
                  <a:pt x="27511" y="27511"/>
                </a:lnTo>
                <a:lnTo>
                  <a:pt x="7379" y="57382"/>
                </a:lnTo>
                <a:lnTo>
                  <a:pt x="0" y="93979"/>
                </a:lnTo>
                <a:lnTo>
                  <a:pt x="0" y="469900"/>
                </a:lnTo>
                <a:lnTo>
                  <a:pt x="7379" y="506497"/>
                </a:lnTo>
                <a:lnTo>
                  <a:pt x="27511" y="536368"/>
                </a:lnTo>
                <a:lnTo>
                  <a:pt x="57382" y="556500"/>
                </a:lnTo>
                <a:lnTo>
                  <a:pt x="93979" y="563879"/>
                </a:lnTo>
                <a:lnTo>
                  <a:pt x="9825736" y="563879"/>
                </a:lnTo>
                <a:lnTo>
                  <a:pt x="9862333" y="556500"/>
                </a:lnTo>
                <a:lnTo>
                  <a:pt x="9892204" y="536368"/>
                </a:lnTo>
                <a:lnTo>
                  <a:pt x="9912336" y="506497"/>
                </a:lnTo>
                <a:lnTo>
                  <a:pt x="9919716" y="469900"/>
                </a:lnTo>
                <a:lnTo>
                  <a:pt x="9919716" y="93979"/>
                </a:lnTo>
                <a:lnTo>
                  <a:pt x="9912336" y="57382"/>
                </a:lnTo>
                <a:lnTo>
                  <a:pt x="9892204" y="27511"/>
                </a:lnTo>
                <a:lnTo>
                  <a:pt x="9862333" y="7379"/>
                </a:lnTo>
                <a:lnTo>
                  <a:pt x="982573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5191" y="311023"/>
            <a:ext cx="5394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4.</a:t>
            </a:r>
            <a:r>
              <a:rPr spc="-200" dirty="0"/>
              <a:t> </a:t>
            </a:r>
            <a:r>
              <a:rPr spc="-395" dirty="0"/>
              <a:t>Modalités</a:t>
            </a:r>
            <a:r>
              <a:rPr spc="-180" dirty="0"/>
              <a:t> </a:t>
            </a:r>
            <a:r>
              <a:rPr spc="-390" dirty="0"/>
              <a:t>administration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620" y="1199134"/>
            <a:ext cx="11303635" cy="5345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31615" marR="737235" indent="-3225800">
              <a:lnSpc>
                <a:spcPct val="100000"/>
              </a:lnSpc>
              <a:spcBef>
                <a:spcPts val="95"/>
              </a:spcBef>
            </a:pPr>
            <a:r>
              <a:rPr sz="4000" b="1" dirty="0">
                <a:latin typeface="Arial"/>
                <a:cs typeface="Arial"/>
              </a:rPr>
              <a:t>Définir</a:t>
            </a:r>
            <a:r>
              <a:rPr sz="4000" b="1" spc="-175" dirty="0">
                <a:latin typeface="Arial"/>
                <a:cs typeface="Arial"/>
              </a:rPr>
              <a:t> </a:t>
            </a:r>
            <a:r>
              <a:rPr sz="4000" b="1" spc="-95" dirty="0">
                <a:latin typeface="Arial"/>
                <a:cs typeface="Arial"/>
              </a:rPr>
              <a:t>les</a:t>
            </a:r>
            <a:r>
              <a:rPr sz="4000" b="1" spc="-175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modalités</a:t>
            </a:r>
            <a:r>
              <a:rPr sz="4000" b="1" spc="-18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d’administration</a:t>
            </a:r>
            <a:r>
              <a:rPr sz="4000" b="1" spc="-185" dirty="0">
                <a:latin typeface="Arial"/>
                <a:cs typeface="Arial"/>
              </a:rPr>
              <a:t> </a:t>
            </a:r>
            <a:r>
              <a:rPr sz="4000" b="1" spc="-25" dirty="0">
                <a:latin typeface="Arial"/>
                <a:cs typeface="Arial"/>
              </a:rPr>
              <a:t>du </a:t>
            </a:r>
            <a:r>
              <a:rPr sz="4000" b="1" spc="-10" dirty="0">
                <a:latin typeface="Arial"/>
                <a:cs typeface="Arial"/>
              </a:rPr>
              <a:t>questionnaire</a:t>
            </a:r>
            <a:endParaRPr sz="4000">
              <a:latin typeface="Arial"/>
              <a:cs typeface="Arial"/>
            </a:endParaRPr>
          </a:p>
          <a:p>
            <a:pPr marL="355600" marR="268605" indent="-342900">
              <a:lnSpc>
                <a:spcPct val="100000"/>
              </a:lnSpc>
              <a:spcBef>
                <a:spcPts val="2765"/>
              </a:spcBef>
              <a:buFont typeface="Arial MT"/>
              <a:buChar char="•"/>
              <a:tabLst>
                <a:tab pos="355600" algn="l"/>
                <a:tab pos="1981835" algn="l"/>
              </a:tabLst>
            </a:pPr>
            <a:r>
              <a:rPr sz="2400" b="1" dirty="0">
                <a:latin typeface="Arial"/>
                <a:cs typeface="Arial"/>
              </a:rPr>
              <a:t>Définir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profil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personnes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interroger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concentrer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l’administration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sur </a:t>
            </a:r>
            <a:r>
              <a:rPr sz="2400" dirty="0">
                <a:latin typeface="Arial MT"/>
                <a:cs typeface="Arial MT"/>
              </a:rPr>
              <a:t>cette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cible.</a:t>
            </a:r>
            <a:r>
              <a:rPr sz="2400" dirty="0">
                <a:latin typeface="Arial MT"/>
                <a:cs typeface="Arial MT"/>
              </a:rPr>
              <a:t>	</a:t>
            </a:r>
            <a:r>
              <a:rPr sz="2400" b="1" dirty="0">
                <a:latin typeface="Arial"/>
                <a:cs typeface="Arial"/>
              </a:rPr>
              <a:t>Utiliser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méthode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des</a:t>
            </a:r>
            <a:r>
              <a:rPr sz="2400" b="1" spc="-10" dirty="0">
                <a:latin typeface="Arial"/>
                <a:cs typeface="Arial"/>
              </a:rPr>
              <a:t> quotas</a:t>
            </a:r>
            <a:endParaRPr sz="2400">
              <a:latin typeface="Arial"/>
              <a:cs typeface="Arial"/>
            </a:endParaRPr>
          </a:p>
          <a:p>
            <a:pPr marL="355600" marR="1216660" indent="-342900">
              <a:lnSpc>
                <a:spcPct val="100000"/>
              </a:lnSpc>
              <a:spcBef>
                <a:spcPts val="120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Arial"/>
                <a:cs typeface="Arial"/>
              </a:rPr>
              <a:t>Commencer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par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une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ou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questions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filtres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destinées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éliminer</a:t>
            </a:r>
            <a:r>
              <a:rPr sz="2400" spc="-25" dirty="0">
                <a:latin typeface="Arial MT"/>
                <a:cs typeface="Arial MT"/>
              </a:rPr>
              <a:t> les </a:t>
            </a:r>
            <a:r>
              <a:rPr sz="2400" dirty="0">
                <a:latin typeface="Arial MT"/>
                <a:cs typeface="Arial MT"/>
              </a:rPr>
              <a:t>personnes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non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concernées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par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questionnaire.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Arial"/>
                <a:cs typeface="Arial"/>
              </a:rPr>
              <a:t>le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nombre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questionnaires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administrer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doit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être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suffisant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pour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obtenir</a:t>
            </a:r>
            <a:r>
              <a:rPr sz="2400" spc="-25" dirty="0">
                <a:latin typeface="Arial MT"/>
                <a:cs typeface="Arial MT"/>
              </a:rPr>
              <a:t> des </a:t>
            </a:r>
            <a:r>
              <a:rPr sz="2400" dirty="0">
                <a:latin typeface="Arial MT"/>
                <a:cs typeface="Arial MT"/>
              </a:rPr>
              <a:t>réponses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représentatives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du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panel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et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pour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atténuer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poids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réponses atypiques.</a:t>
            </a:r>
            <a:endParaRPr sz="2400">
              <a:latin typeface="Arial MT"/>
              <a:cs typeface="Arial MT"/>
            </a:endParaRPr>
          </a:p>
          <a:p>
            <a:pPr marL="355600" marR="541020" indent="-342900">
              <a:lnSpc>
                <a:spcPct val="100000"/>
              </a:lnSpc>
              <a:spcBef>
                <a:spcPts val="1205"/>
              </a:spcBef>
              <a:buFont typeface="Arial MT"/>
              <a:buChar char="•"/>
              <a:tabLst>
                <a:tab pos="355600" algn="l"/>
              </a:tabLst>
            </a:pPr>
            <a:r>
              <a:rPr sz="2400" b="1" dirty="0">
                <a:latin typeface="Arial"/>
                <a:cs typeface="Arial"/>
              </a:rPr>
              <a:t>Le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mode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d’administration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dirty="0">
                <a:latin typeface="Arial MT"/>
                <a:cs typeface="Arial MT"/>
              </a:rPr>
              <a:t>face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à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face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;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téléphone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;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voie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postale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;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Internet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50" dirty="0">
                <a:latin typeface="Arial MT"/>
                <a:cs typeface="Arial MT"/>
              </a:rPr>
              <a:t>; </a:t>
            </a:r>
            <a:r>
              <a:rPr sz="2400" spc="-20" dirty="0">
                <a:latin typeface="Arial MT"/>
                <a:cs typeface="Arial MT"/>
              </a:rPr>
              <a:t>auto-</a:t>
            </a:r>
            <a:r>
              <a:rPr sz="2400" spc="-10" dirty="0">
                <a:latin typeface="Arial MT"/>
                <a:cs typeface="Arial MT"/>
              </a:rPr>
              <a:t>administration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2288" rIns="0" bIns="0" rtlCol="0">
            <a:spAutoFit/>
          </a:bodyPr>
          <a:lstStyle/>
          <a:p>
            <a:pPr marL="2435225">
              <a:lnSpc>
                <a:spcPct val="100000"/>
              </a:lnSpc>
              <a:spcBef>
                <a:spcPts val="95"/>
              </a:spcBef>
            </a:pPr>
            <a:r>
              <a:rPr spc="-50" dirty="0">
                <a:solidFill>
                  <a:srgbClr val="000000"/>
                </a:solidFill>
              </a:rPr>
              <a:t>La</a:t>
            </a:r>
            <a:r>
              <a:rPr spc="-204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méthode</a:t>
            </a:r>
            <a:r>
              <a:rPr spc="-200" dirty="0">
                <a:solidFill>
                  <a:srgbClr val="000000"/>
                </a:solidFill>
              </a:rPr>
              <a:t> </a:t>
            </a:r>
            <a:r>
              <a:rPr spc="-45" dirty="0">
                <a:solidFill>
                  <a:srgbClr val="000000"/>
                </a:solidFill>
              </a:rPr>
              <a:t>des</a:t>
            </a:r>
            <a:r>
              <a:rPr spc="-20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quotas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0265" y="1609471"/>
            <a:ext cx="10283190" cy="3693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4725" marR="5080" indent="-138557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Elle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consiste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à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s’assurer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que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l’échantillon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interrogé,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est </a:t>
            </a:r>
            <a:r>
              <a:rPr sz="2800" b="1" dirty="0">
                <a:latin typeface="Arial"/>
                <a:cs typeface="Arial"/>
              </a:rPr>
              <a:t>représentatif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la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population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à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étudier.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2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2400" b="1" i="1" dirty="0">
                <a:latin typeface="Arial"/>
                <a:cs typeface="Arial"/>
              </a:rPr>
              <a:t>Exemple</a:t>
            </a:r>
            <a:r>
              <a:rPr sz="2400" b="1" i="1" spc="-15" dirty="0">
                <a:latin typeface="Arial"/>
                <a:cs typeface="Arial"/>
              </a:rPr>
              <a:t> </a:t>
            </a:r>
            <a:r>
              <a:rPr sz="2400" b="1" i="1" spc="-5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2700" marR="2984500" algn="just">
              <a:lnSpc>
                <a:spcPct val="100000"/>
              </a:lnSpc>
              <a:spcBef>
                <a:spcPts val="605"/>
              </a:spcBef>
            </a:pPr>
            <a:r>
              <a:rPr sz="2400" i="1" dirty="0">
                <a:latin typeface="Arial"/>
                <a:cs typeface="Arial"/>
              </a:rPr>
              <a:t>Pour  connaitre  l’avis</a:t>
            </a:r>
            <a:r>
              <a:rPr sz="2400" i="1" spc="10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des  spectateurs</a:t>
            </a:r>
            <a:r>
              <a:rPr sz="2400" i="1" spc="-5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d’un</a:t>
            </a:r>
            <a:r>
              <a:rPr sz="2400" i="1" spc="5" dirty="0">
                <a:latin typeface="Arial"/>
                <a:cs typeface="Arial"/>
              </a:rPr>
              <a:t>  </a:t>
            </a:r>
            <a:r>
              <a:rPr sz="2400" i="1" spc="-10" dirty="0">
                <a:latin typeface="Arial"/>
                <a:cs typeface="Arial"/>
              </a:rPr>
              <a:t>cinéma </a:t>
            </a:r>
            <a:r>
              <a:rPr sz="2400" i="1" dirty="0">
                <a:latin typeface="Arial"/>
                <a:cs typeface="Arial"/>
              </a:rPr>
              <a:t>local,</a:t>
            </a:r>
            <a:r>
              <a:rPr sz="2400" i="1" spc="36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Il</a:t>
            </a:r>
            <a:r>
              <a:rPr sz="2400" i="1" spc="35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ne</a:t>
            </a:r>
            <a:r>
              <a:rPr sz="2400" i="1" spc="33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faudra</a:t>
            </a:r>
            <a:r>
              <a:rPr sz="2400" i="1" spc="36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pas</a:t>
            </a:r>
            <a:r>
              <a:rPr sz="2400" i="1" spc="36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interroger</a:t>
            </a:r>
            <a:r>
              <a:rPr sz="2400" i="1" spc="360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que</a:t>
            </a:r>
            <a:r>
              <a:rPr sz="2400" i="1" spc="35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les</a:t>
            </a:r>
            <a:r>
              <a:rPr sz="2400" i="1" spc="355" dirty="0">
                <a:latin typeface="Arial"/>
                <a:cs typeface="Arial"/>
              </a:rPr>
              <a:t> </a:t>
            </a:r>
            <a:r>
              <a:rPr sz="2400" i="1" spc="-10" dirty="0">
                <a:latin typeface="Arial"/>
                <a:cs typeface="Arial"/>
              </a:rPr>
              <a:t>personnes </a:t>
            </a:r>
            <a:r>
              <a:rPr sz="2400" i="1" dirty="0">
                <a:latin typeface="Arial"/>
                <a:cs typeface="Arial"/>
              </a:rPr>
              <a:t>qui</a:t>
            </a:r>
            <a:r>
              <a:rPr sz="2400" i="1" spc="100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ont</a:t>
            </a:r>
            <a:r>
              <a:rPr sz="2400" i="1" spc="110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entre</a:t>
            </a:r>
            <a:r>
              <a:rPr sz="2400" i="1" spc="100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18</a:t>
            </a:r>
            <a:r>
              <a:rPr sz="2400" i="1" spc="105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et</a:t>
            </a:r>
            <a:r>
              <a:rPr sz="2400" i="1" spc="100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25</a:t>
            </a:r>
            <a:r>
              <a:rPr sz="2400" i="1" spc="105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ans.</a:t>
            </a:r>
            <a:r>
              <a:rPr sz="2400" i="1" spc="95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Mais</a:t>
            </a:r>
            <a:r>
              <a:rPr sz="2400" i="1" spc="100" dirty="0">
                <a:latin typeface="Arial"/>
                <a:cs typeface="Arial"/>
              </a:rPr>
              <a:t>  </a:t>
            </a:r>
            <a:r>
              <a:rPr sz="2400" i="1" dirty="0">
                <a:latin typeface="Arial"/>
                <a:cs typeface="Arial"/>
              </a:rPr>
              <a:t>un</a:t>
            </a:r>
            <a:r>
              <a:rPr sz="2400" i="1" spc="105" dirty="0">
                <a:latin typeface="Arial"/>
                <a:cs typeface="Arial"/>
              </a:rPr>
              <a:t>  </a:t>
            </a:r>
            <a:r>
              <a:rPr sz="2400" i="1" spc="-10" dirty="0">
                <a:latin typeface="Arial"/>
                <a:cs typeface="Arial"/>
              </a:rPr>
              <a:t>échantillon </a:t>
            </a:r>
            <a:r>
              <a:rPr sz="2400" i="1" dirty="0">
                <a:latin typeface="Arial"/>
                <a:cs typeface="Arial"/>
              </a:rPr>
              <a:t>représentatif</a:t>
            </a:r>
            <a:r>
              <a:rPr sz="2400" i="1" spc="-6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des</a:t>
            </a:r>
            <a:r>
              <a:rPr sz="2400" i="1" spc="-7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spectateurs</a:t>
            </a:r>
            <a:r>
              <a:rPr sz="2400" i="1" spc="-7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de</a:t>
            </a:r>
            <a:r>
              <a:rPr sz="2400" i="1" spc="-6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ce</a:t>
            </a:r>
            <a:r>
              <a:rPr sz="2400" i="1" spc="-80" dirty="0">
                <a:latin typeface="Arial"/>
                <a:cs typeface="Arial"/>
              </a:rPr>
              <a:t> </a:t>
            </a:r>
            <a:r>
              <a:rPr sz="2400" i="1" spc="-10" dirty="0">
                <a:latin typeface="Arial"/>
                <a:cs typeface="Arial"/>
              </a:rPr>
              <a:t>cinéma.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661400" y="2956305"/>
          <a:ext cx="3011170" cy="3290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0910"/>
                <a:gridCol w="826135"/>
                <a:gridCol w="1254125"/>
              </a:tblGrid>
              <a:tr h="365760"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55"/>
                        </a:lnSpc>
                      </a:pPr>
                      <a:r>
                        <a:rPr sz="24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55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905" algn="ctr">
                        <a:lnSpc>
                          <a:spcPts val="2755"/>
                        </a:lnSpc>
                      </a:pP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55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10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ts val="2755"/>
                        </a:lnSpc>
                      </a:pP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15-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5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55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25-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20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20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40-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30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270" algn="ctr">
                        <a:lnSpc>
                          <a:spcPts val="2760"/>
                        </a:lnSpc>
                      </a:pP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+60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76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%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760"/>
                        </a:lnSpc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40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760"/>
                        </a:lnSpc>
                      </a:pPr>
                      <a:r>
                        <a:rPr sz="2400" b="1" spc="-25" dirty="0">
                          <a:latin typeface="Calibri"/>
                          <a:cs typeface="Calibri"/>
                        </a:rPr>
                        <a:t>200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8037448" y="4152010"/>
            <a:ext cx="649605" cy="173355"/>
          </a:xfrm>
          <a:custGeom>
            <a:avLst/>
            <a:gdLst/>
            <a:ahLst/>
            <a:cxnLst/>
            <a:rect l="l" t="t" r="r" b="b"/>
            <a:pathLst>
              <a:path w="649604" h="173354">
                <a:moveTo>
                  <a:pt x="481075" y="0"/>
                </a:moveTo>
                <a:lnTo>
                  <a:pt x="477649" y="57740"/>
                </a:lnTo>
                <a:lnTo>
                  <a:pt x="506475" y="59436"/>
                </a:lnTo>
                <a:lnTo>
                  <a:pt x="503174" y="117347"/>
                </a:lnTo>
                <a:lnTo>
                  <a:pt x="474112" y="117347"/>
                </a:lnTo>
                <a:lnTo>
                  <a:pt x="470789" y="173355"/>
                </a:lnTo>
                <a:lnTo>
                  <a:pt x="601596" y="117347"/>
                </a:lnTo>
                <a:lnTo>
                  <a:pt x="503174" y="117347"/>
                </a:lnTo>
                <a:lnTo>
                  <a:pt x="474213" y="115644"/>
                </a:lnTo>
                <a:lnTo>
                  <a:pt x="605573" y="115644"/>
                </a:lnTo>
                <a:lnTo>
                  <a:pt x="649351" y="96900"/>
                </a:lnTo>
                <a:lnTo>
                  <a:pt x="481075" y="0"/>
                </a:lnTo>
                <a:close/>
              </a:path>
              <a:path w="649604" h="173354">
                <a:moveTo>
                  <a:pt x="477649" y="57740"/>
                </a:moveTo>
                <a:lnTo>
                  <a:pt x="474213" y="115644"/>
                </a:lnTo>
                <a:lnTo>
                  <a:pt x="503174" y="117347"/>
                </a:lnTo>
                <a:lnTo>
                  <a:pt x="506475" y="59436"/>
                </a:lnTo>
                <a:lnTo>
                  <a:pt x="477649" y="57740"/>
                </a:lnTo>
                <a:close/>
              </a:path>
              <a:path w="649604" h="173354">
                <a:moveTo>
                  <a:pt x="3301" y="29844"/>
                </a:moveTo>
                <a:lnTo>
                  <a:pt x="0" y="87756"/>
                </a:lnTo>
                <a:lnTo>
                  <a:pt x="474213" y="115644"/>
                </a:lnTo>
                <a:lnTo>
                  <a:pt x="477649" y="57740"/>
                </a:lnTo>
                <a:lnTo>
                  <a:pt x="3301" y="298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9324" y="394715"/>
            <a:ext cx="9904730" cy="565785"/>
          </a:xfrm>
          <a:custGeom>
            <a:avLst/>
            <a:gdLst/>
            <a:ahLst/>
            <a:cxnLst/>
            <a:rect l="l" t="t" r="r" b="b"/>
            <a:pathLst>
              <a:path w="9904730" h="565785">
                <a:moveTo>
                  <a:pt x="9810242" y="0"/>
                </a:moveTo>
                <a:lnTo>
                  <a:pt x="94234" y="0"/>
                </a:lnTo>
                <a:lnTo>
                  <a:pt x="57542" y="7401"/>
                </a:lnTo>
                <a:lnTo>
                  <a:pt x="27590" y="27590"/>
                </a:lnTo>
                <a:lnTo>
                  <a:pt x="7401" y="57542"/>
                </a:lnTo>
                <a:lnTo>
                  <a:pt x="0" y="94234"/>
                </a:lnTo>
                <a:lnTo>
                  <a:pt x="0" y="471170"/>
                </a:lnTo>
                <a:lnTo>
                  <a:pt x="7401" y="507861"/>
                </a:lnTo>
                <a:lnTo>
                  <a:pt x="27590" y="537813"/>
                </a:lnTo>
                <a:lnTo>
                  <a:pt x="57542" y="558002"/>
                </a:lnTo>
                <a:lnTo>
                  <a:pt x="94234" y="565404"/>
                </a:lnTo>
                <a:lnTo>
                  <a:pt x="9810242" y="565404"/>
                </a:lnTo>
                <a:lnTo>
                  <a:pt x="9846933" y="558002"/>
                </a:lnTo>
                <a:lnTo>
                  <a:pt x="9876885" y="537813"/>
                </a:lnTo>
                <a:lnTo>
                  <a:pt x="9897074" y="507861"/>
                </a:lnTo>
                <a:lnTo>
                  <a:pt x="9904476" y="471170"/>
                </a:lnTo>
                <a:lnTo>
                  <a:pt x="9904476" y="94234"/>
                </a:lnTo>
                <a:lnTo>
                  <a:pt x="9897074" y="57542"/>
                </a:lnTo>
                <a:lnTo>
                  <a:pt x="9876885" y="27590"/>
                </a:lnTo>
                <a:lnTo>
                  <a:pt x="9846933" y="7401"/>
                </a:lnTo>
                <a:lnTo>
                  <a:pt x="98102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213" rIns="0" bIns="0" rtlCol="0">
            <a:spAutoFit/>
          </a:bodyPr>
          <a:lstStyle/>
          <a:p>
            <a:pPr marL="2851785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5.</a:t>
            </a:r>
            <a:r>
              <a:rPr spc="-204" dirty="0"/>
              <a:t> </a:t>
            </a:r>
            <a:r>
              <a:rPr spc="-445" dirty="0"/>
              <a:t>Test</a:t>
            </a:r>
            <a:r>
              <a:rPr spc="-200" dirty="0"/>
              <a:t> </a:t>
            </a:r>
            <a:r>
              <a:rPr spc="-395" dirty="0"/>
              <a:t>questionnaire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56868" y="1654555"/>
            <a:ext cx="98266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25" dirty="0">
                <a:latin typeface="Arial"/>
                <a:cs typeface="Arial"/>
              </a:rPr>
              <a:t>Tester</a:t>
            </a:r>
            <a:r>
              <a:rPr sz="4000" b="1" spc="-14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le</a:t>
            </a:r>
            <a:r>
              <a:rPr sz="4000" b="1" spc="-145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questionnaire</a:t>
            </a:r>
            <a:r>
              <a:rPr sz="4000" b="1" spc="-145" dirty="0">
                <a:latin typeface="Arial"/>
                <a:cs typeface="Arial"/>
              </a:rPr>
              <a:t> </a:t>
            </a:r>
            <a:r>
              <a:rPr sz="4000" b="1" spc="-95" dirty="0">
                <a:latin typeface="Arial"/>
                <a:cs typeface="Arial"/>
              </a:rPr>
              <a:t>sur</a:t>
            </a:r>
            <a:r>
              <a:rPr sz="4000" b="1" spc="-14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un</a:t>
            </a:r>
            <a:r>
              <a:rPr sz="4000" b="1" spc="-140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échantillon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9752" y="2767329"/>
            <a:ext cx="10180320" cy="257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7045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latin typeface="Arial MT"/>
                <a:cs typeface="Arial MT"/>
              </a:rPr>
              <a:t>Tester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questionnaire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sur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petit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effectif</a:t>
            </a:r>
            <a:r>
              <a:rPr sz="2400" spc="-9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représentatif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du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panel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afin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de </a:t>
            </a:r>
            <a:r>
              <a:rPr sz="2400" spc="-10" dirty="0">
                <a:latin typeface="Arial MT"/>
                <a:cs typeface="Arial MT"/>
              </a:rPr>
              <a:t>contrôler</a:t>
            </a:r>
            <a:endParaRPr sz="24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2400" dirty="0">
                <a:latin typeface="Arial MT"/>
                <a:cs typeface="Arial MT"/>
              </a:rPr>
              <a:t>l’ordre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questions</a:t>
            </a:r>
            <a:endParaRPr sz="24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2400" dirty="0">
                <a:latin typeface="Arial MT"/>
                <a:cs typeface="Arial MT"/>
              </a:rPr>
              <a:t>leur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compréhension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2400">
              <a:latin typeface="Arial MT"/>
              <a:cs typeface="Arial MT"/>
            </a:endParaRPr>
          </a:p>
          <a:p>
            <a:pPr marL="12700" marR="5080">
              <a:lnSpc>
                <a:spcPts val="2810"/>
              </a:lnSpc>
            </a:pPr>
            <a:r>
              <a:rPr sz="2400" dirty="0">
                <a:latin typeface="Arial MT"/>
                <a:cs typeface="Arial MT"/>
              </a:rPr>
              <a:t>puis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corriger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éventuellement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le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questionnaire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fonction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problèmes rencontrés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409</Words>
  <Application>Microsoft Office PowerPoint</Application>
  <PresentationFormat>Personnalisé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Office Theme</vt:lpstr>
      <vt:lpstr>Technique du travail universitaire (TTU) </vt:lpstr>
      <vt:lpstr>Méthodologie d’élaboration d’un questionnaire</vt:lpstr>
      <vt:lpstr>8 étapes pour élaborer un questionnaire</vt:lpstr>
      <vt:lpstr>1. Objectif enquête</vt:lpstr>
      <vt:lpstr>2. Structure questionnaire</vt:lpstr>
      <vt:lpstr>3. Rédiger questions</vt:lpstr>
      <vt:lpstr>4. Modalités administration</vt:lpstr>
      <vt:lpstr>La méthode des quotas</vt:lpstr>
      <vt:lpstr>5. Test questionnaire</vt:lpstr>
      <vt:lpstr>6. Administration</vt:lpstr>
      <vt:lpstr>7. Saisie réponses</vt:lpstr>
      <vt:lpstr>8. Analyse résultat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Méthodologie d’élaboration d’un questionnaire</dc:title>
  <dc:creator>Claude Terrier</dc:creator>
  <cp:lastModifiedBy>CSA</cp:lastModifiedBy>
  <cp:revision>2</cp:revision>
  <dcterms:created xsi:type="dcterms:W3CDTF">2024-05-17T09:23:45Z</dcterms:created>
  <dcterms:modified xsi:type="dcterms:W3CDTF">2024-05-20T14:32:25Z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2013-11-26T00:00:00Z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2024-05-17T00:00:00Z</vt:filetime>
  </property>
  <property fmtid="{D5CDD505-2E9C-101B-9397-08002B2CF9AE}" pid="5" name="Producer">
    <vt:lpwstr>Microsoft® PowerPoint® 2013</vt:lpwstr>
  </property>
</Properties>
</file>