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2" r:id="rId2"/>
    <p:sldId id="257" r:id="rId3"/>
    <p:sldId id="270" r:id="rId4"/>
    <p:sldId id="261" r:id="rId5"/>
    <p:sldId id="271" r:id="rId6"/>
    <p:sldId id="274" r:id="rId7"/>
    <p:sldId id="275" r:id="rId8"/>
    <p:sldId id="278" r:id="rId9"/>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6" autoAdjust="0"/>
  </p:normalViewPr>
  <p:slideViewPr>
    <p:cSldViewPr snapToGrid="0">
      <p:cViewPr varScale="1">
        <p:scale>
          <a:sx n="68" d="100"/>
          <a:sy n="68" d="100"/>
        </p:scale>
        <p:origin x="580" y="48"/>
      </p:cViewPr>
      <p:guideLst>
        <p:guide pos="3840"/>
        <p:guide orient="horz" pos="2160"/>
      </p:guideLst>
    </p:cSldViewPr>
  </p:slideViewPr>
  <p:notesTextViewPr>
    <p:cViewPr>
      <p:scale>
        <a:sx n="1" d="1"/>
        <a:sy n="1" d="1"/>
      </p:scale>
      <p:origin x="0" y="0"/>
    </p:cViewPr>
  </p:notesTextViewPr>
  <p:notesViewPr>
    <p:cSldViewPr snapToGrid="0" showGuides="1">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23061FF-53CE-4062-95CB-5EC71354EA65}" type="datetime1">
              <a:rPr lang="fr-FR" smtClean="0"/>
              <a:t>17/12/2025</a:t>
            </a:fld>
            <a:endParaRPr lang="fr-FR" dirty="0"/>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98501B-77B5-4365-9881-C6E19A3C1E42}" type="slidenum">
              <a:rPr lang="fr-FR" smtClean="0"/>
              <a:t>‹N°›</a:t>
            </a:fld>
            <a:endParaRPr lang="fr-FR" dirty="0"/>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C45A1-B47E-47AB-A55D-B05B8103EBBA}" type="datetime1">
              <a:rPr lang="fr-FR" smtClean="0"/>
              <a:pPr/>
              <a:t>17/12/2025</a:t>
            </a:fld>
            <a:endParaRPr lang="fr-FR" dirty="0"/>
          </a:p>
        </p:txBody>
      </p:sp>
      <p:sp>
        <p:nvSpPr>
          <p:cNvPr id="4" name="Espace réservé d’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C8BD8E7-1312-41F3-99C4-6DA5AF891969}" type="slidenum">
              <a:rPr lang="fr-FR" noProof="0" smtClean="0"/>
              <a:t>‹N°›</a:t>
            </a:fld>
            <a:endParaRPr lang="fr-FR" noProof="0" dirty="0"/>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1</a:t>
            </a:fld>
            <a:endParaRPr lang="fr-FR" noProof="0" dirty="0"/>
          </a:p>
        </p:txBody>
      </p:sp>
    </p:spTree>
    <p:extLst>
      <p:ext uri="{BB962C8B-B14F-4D97-AF65-F5344CB8AC3E}">
        <p14:creationId xmlns:p14="http://schemas.microsoft.com/office/powerpoint/2010/main" val="360413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2</a:t>
            </a:fld>
            <a:endParaRPr lang="fr-FR" noProof="0" dirty="0"/>
          </a:p>
        </p:txBody>
      </p:sp>
    </p:spTree>
    <p:extLst>
      <p:ext uri="{BB962C8B-B14F-4D97-AF65-F5344CB8AC3E}">
        <p14:creationId xmlns:p14="http://schemas.microsoft.com/office/powerpoint/2010/main" val="1896247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3</a:t>
            </a:fld>
            <a:endParaRPr lang="fr-FR" noProof="0" dirty="0"/>
          </a:p>
        </p:txBody>
      </p:sp>
    </p:spTree>
    <p:extLst>
      <p:ext uri="{BB962C8B-B14F-4D97-AF65-F5344CB8AC3E}">
        <p14:creationId xmlns:p14="http://schemas.microsoft.com/office/powerpoint/2010/main" val="69828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4</a:t>
            </a:fld>
            <a:endParaRPr lang="fr-FR" noProof="0" dirty="0"/>
          </a:p>
        </p:txBody>
      </p:sp>
    </p:spTree>
    <p:extLst>
      <p:ext uri="{BB962C8B-B14F-4D97-AF65-F5344CB8AC3E}">
        <p14:creationId xmlns:p14="http://schemas.microsoft.com/office/powerpoint/2010/main" val="135953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5</a:t>
            </a:fld>
            <a:endParaRPr lang="fr-FR" noProof="0" dirty="0"/>
          </a:p>
        </p:txBody>
      </p:sp>
    </p:spTree>
    <p:extLst>
      <p:ext uri="{BB962C8B-B14F-4D97-AF65-F5344CB8AC3E}">
        <p14:creationId xmlns:p14="http://schemas.microsoft.com/office/powerpoint/2010/main" val="315316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6</a:t>
            </a:fld>
            <a:endParaRPr lang="fr-FR" noProof="0" dirty="0"/>
          </a:p>
        </p:txBody>
      </p:sp>
    </p:spTree>
    <p:extLst>
      <p:ext uri="{BB962C8B-B14F-4D97-AF65-F5344CB8AC3E}">
        <p14:creationId xmlns:p14="http://schemas.microsoft.com/office/powerpoint/2010/main" val="80644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7</a:t>
            </a:fld>
            <a:endParaRPr lang="fr-FR" noProof="0" dirty="0"/>
          </a:p>
        </p:txBody>
      </p:sp>
    </p:spTree>
    <p:extLst>
      <p:ext uri="{BB962C8B-B14F-4D97-AF65-F5344CB8AC3E}">
        <p14:creationId xmlns:p14="http://schemas.microsoft.com/office/powerpoint/2010/main" val="137342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FC8BD8E7-1312-41F3-99C4-6DA5AF891969}" type="slidenum">
              <a:rPr lang="fr-FR" noProof="0" smtClean="0"/>
              <a:t>8</a:t>
            </a:fld>
            <a:endParaRPr lang="fr-FR" noProof="0" dirty="0"/>
          </a:p>
        </p:txBody>
      </p:sp>
    </p:spTree>
    <p:extLst>
      <p:ext uri="{BB962C8B-B14F-4D97-AF65-F5344CB8AC3E}">
        <p14:creationId xmlns:p14="http://schemas.microsoft.com/office/powerpoint/2010/main" val="284063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838200" y="1548245"/>
            <a:ext cx="10515600" cy="2240280"/>
          </a:xfrm>
        </p:spPr>
        <p:txBody>
          <a:bodyPr rtlCol="0" anchor="b">
            <a:normAutofit/>
          </a:bodyPr>
          <a:lstStyle>
            <a:lvl1pPr algn="ctr">
              <a:defRPr sz="4400">
                <a:solidFill>
                  <a:schemeClr val="bg1"/>
                </a:solidFill>
              </a:defRPr>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838200" y="3854659"/>
            <a:ext cx="10515600" cy="1143000"/>
          </a:xfrm>
        </p:spPr>
        <p:txBody>
          <a:bodyPr rtlCol="0">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title"/>
          </p:nvPr>
        </p:nvSpPr>
        <p:spPr>
          <a:xfrm>
            <a:off x="8532813" y="1683327"/>
            <a:ext cx="3125787" cy="2877260"/>
          </a:xfrm>
        </p:spPr>
        <p:txBody>
          <a:bodyPr rtlCol="0" anchor="b">
            <a:normAutofit/>
          </a:bodyPr>
          <a:lstStyle>
            <a:lvl1pPr>
              <a:defRPr sz="3000">
                <a:solidFill>
                  <a:schemeClr val="bg1"/>
                </a:solidFill>
              </a:defRPr>
            </a:lvl1pPr>
          </a:lstStyle>
          <a:p>
            <a:pPr rtl="0"/>
            <a:r>
              <a:rPr lang="fr-FR" noProof="0" smtClean="0"/>
              <a:t>Modifiez le style du titre</a:t>
            </a:r>
            <a:endParaRPr lang="fr-FR" noProof="0" dirty="0"/>
          </a:p>
        </p:txBody>
      </p:sp>
      <p:sp>
        <p:nvSpPr>
          <p:cNvPr id="6" name="Espace réservé d’image 2" descr="Espace réservé vide pour ajouter une image. Cliquez sur l’espace réservé et sélectionnez l’image à ajouter"/>
          <p:cNvSpPr>
            <a:spLocks noGrp="1"/>
          </p:cNvSpPr>
          <p:nvPr>
            <p:ph type="pic" idx="1"/>
          </p:nvPr>
        </p:nvSpPr>
        <p:spPr>
          <a:xfrm>
            <a:off x="0" y="0"/>
            <a:ext cx="8101584" cy="6857999"/>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8532813" y="4591761"/>
            <a:ext cx="3125787" cy="1580440"/>
          </a:xfrm>
        </p:spPr>
        <p:txBody>
          <a:bodyPr rtlCol="0"/>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Modifier les styles du texte du masque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lvl1pPr>
              <a:defRPr/>
            </a:lvl1pPr>
            <a:lvl5pPr>
              <a:defRPr/>
            </a:lvl5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lvl1pPr>
              <a:defRPr/>
            </a:lvl1pPr>
          </a:lstStyle>
          <a:p>
            <a:fld id="{71FD124C-5B5F-427D-B79A-994EE1E7BBBE}" type="datetime1">
              <a:rPr lang="fr-FR" smtClean="0"/>
              <a:pPr/>
              <a:t>17/12/2025</a:t>
            </a:fld>
            <a:endParaRPr lang="fr-FR"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457200"/>
            <a:ext cx="1943100" cy="5719762"/>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524000" y="457200"/>
            <a:ext cx="7048500" cy="5719762"/>
          </a:xfrm>
        </p:spPr>
        <p:txBody>
          <a:bodyPr vert="eaVert" rtlCol="0"/>
          <a:lstStyle>
            <a:lvl1pPr>
              <a:defRPr/>
            </a:lvl1pPr>
            <a:lvl5pPr>
              <a:defRPr/>
            </a:lvl5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lvl1pPr>
              <a:defRPr/>
            </a:lvl1pPr>
          </a:lstStyle>
          <a:p>
            <a:fld id="{0D0FC330-E25B-4BE2-9649-83525920D8EE}" type="datetime1">
              <a:rPr lang="fr-FR" smtClean="0"/>
              <a:pPr/>
              <a:t>17/12/2025</a:t>
            </a:fld>
            <a:endParaRPr lang="fr-FR"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avec imag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ctrTitle"/>
          </p:nvPr>
        </p:nvSpPr>
        <p:spPr>
          <a:xfrm>
            <a:off x="533400" y="5084483"/>
            <a:ext cx="11125200" cy="914400"/>
          </a:xfrm>
        </p:spPr>
        <p:txBody>
          <a:bodyPr rtlCol="0" anchor="b">
            <a:normAutofit/>
          </a:bodyPr>
          <a:lstStyle>
            <a:lvl1pPr algn="ctr">
              <a:defRPr sz="4400" spc="-50" baseline="0">
                <a:solidFill>
                  <a:schemeClr val="bg1"/>
                </a:solidFill>
              </a:defRPr>
            </a:lvl1pPr>
          </a:lstStyle>
          <a:p>
            <a:pPr rtl="0"/>
            <a:r>
              <a:rPr lang="fr-FR" noProof="0" smtClean="0"/>
              <a:t>Modifiez le style du titre</a:t>
            </a:r>
            <a:endParaRPr lang="fr-FR" noProof="0" dirty="0"/>
          </a:p>
        </p:txBody>
      </p:sp>
      <p:sp>
        <p:nvSpPr>
          <p:cNvPr id="9" name="Espace réservé d’image 2" descr="Espace réservé vide pour ajouter une image. Cliquez sur l’espace réservé et sélectionnez l’image à ajouter"/>
          <p:cNvSpPr>
            <a:spLocks noGrp="1"/>
          </p:cNvSpPr>
          <p:nvPr>
            <p:ph type="pic" idx="10"/>
          </p:nvPr>
        </p:nvSpPr>
        <p:spPr>
          <a:xfrm>
            <a:off x="1"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13" name="Espace réservé d’image 2" descr="Espace réservé vide pour ajouter une image. Cliquez sur l’espace réservé et sélectionnez l’image à ajouter"/>
          <p:cNvSpPr>
            <a:spLocks noGrp="1"/>
          </p:cNvSpPr>
          <p:nvPr>
            <p:ph type="pic" idx="11"/>
          </p:nvPr>
        </p:nvSpPr>
        <p:spPr>
          <a:xfrm>
            <a:off x="408432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14" name="Espace réservé d’image 2" descr="Espace réservé vide pour ajouter une image. Cliquez sur l’espace réservé et sélectionnez l’image à ajouter"/>
          <p:cNvSpPr>
            <a:spLocks noGrp="1"/>
          </p:cNvSpPr>
          <p:nvPr>
            <p:ph type="pic" idx="12"/>
          </p:nvPr>
        </p:nvSpPr>
        <p:spPr>
          <a:xfrm>
            <a:off x="8168640" y="1"/>
            <a:ext cx="4023360" cy="4745736"/>
          </a:xfrm>
        </p:spPr>
        <p:txBody>
          <a:bodyPr tIns="45720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smtClean="0"/>
              <a:t>Cliquez sur l'icône pour ajouter une image</a:t>
            </a:r>
            <a:endParaRPr lang="fr-FR" noProof="0" dirty="0"/>
          </a:p>
        </p:txBody>
      </p:sp>
      <p:sp>
        <p:nvSpPr>
          <p:cNvPr id="3" name="Sous-titre 2"/>
          <p:cNvSpPr>
            <a:spLocks noGrp="1"/>
          </p:cNvSpPr>
          <p:nvPr>
            <p:ph type="subTitle" idx="1"/>
          </p:nvPr>
        </p:nvSpPr>
        <p:spPr>
          <a:xfrm>
            <a:off x="533400" y="6043123"/>
            <a:ext cx="11125200" cy="571500"/>
          </a:xfrm>
        </p:spPr>
        <p:txBody>
          <a:bodyPr rtlCol="0">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dirty="0"/>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lvl1pPr>
              <a:defRPr/>
            </a:lvl1pPr>
            <a:lvl5pPr>
              <a:defRPr/>
            </a:lvl5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4" name="Espace réservé de la date 3"/>
          <p:cNvSpPr>
            <a:spLocks noGrp="1"/>
          </p:cNvSpPr>
          <p:nvPr>
            <p:ph type="dt" sz="half" idx="10"/>
          </p:nvPr>
        </p:nvSpPr>
        <p:spPr/>
        <p:txBody>
          <a:bodyPr rtlCol="0"/>
          <a:lstStyle>
            <a:lvl1pPr>
              <a:defRPr/>
            </a:lvl1pPr>
          </a:lstStyle>
          <a:p>
            <a:fld id="{C16C14E2-0D85-4FB4-903B-05ADFDA2267A}" type="datetime1">
              <a:rPr lang="fr-FR" smtClean="0"/>
              <a:pPr/>
              <a:t>17/12/2025</a:t>
            </a:fld>
            <a:endParaRPr lang="fr-FR" dirty="0"/>
          </a:p>
        </p:txBody>
      </p:sp>
      <p:sp>
        <p:nvSpPr>
          <p:cNvPr id="6" name="Espace réservé du numéro de diapositive 5"/>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tête de section">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2" name="Titre 1"/>
          <p:cNvSpPr>
            <a:spLocks noGrp="1"/>
          </p:cNvSpPr>
          <p:nvPr>
            <p:ph type="title"/>
          </p:nvPr>
        </p:nvSpPr>
        <p:spPr>
          <a:xfrm>
            <a:off x="831850" y="2483427"/>
            <a:ext cx="10515600" cy="2743200"/>
          </a:xfrm>
        </p:spPr>
        <p:txBody>
          <a:bodyPr rtlCol="0" anchor="b">
            <a:normAutofit/>
          </a:bodyPr>
          <a:lstStyle>
            <a:lvl1pPr algn="ctr">
              <a:defRPr sz="4400" spc="-50" baseline="0">
                <a:solidFill>
                  <a:schemeClr val="bg1"/>
                </a:solidFill>
              </a:defRPr>
            </a:lvl1pPr>
          </a:lstStyle>
          <a:p>
            <a:pPr rtl="0"/>
            <a:r>
              <a:rPr lang="fr-FR" noProof="0" smtClean="0"/>
              <a:t>Modifiez le style du titre</a:t>
            </a:r>
            <a:endParaRPr lang="fr-FR" noProof="0" dirty="0"/>
          </a:p>
        </p:txBody>
      </p:sp>
      <p:sp>
        <p:nvSpPr>
          <p:cNvPr id="5" name="Espace réservé du texte 4"/>
          <p:cNvSpPr>
            <a:spLocks noGrp="1"/>
          </p:cNvSpPr>
          <p:nvPr>
            <p:ph type="body" sz="quarter" idx="10"/>
          </p:nvPr>
        </p:nvSpPr>
        <p:spPr>
          <a:xfrm>
            <a:off x="835025" y="5257800"/>
            <a:ext cx="10515600" cy="914400"/>
          </a:xfrm>
        </p:spPr>
        <p:txBody>
          <a:bodyPr rtlCol="0">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rtl="0"/>
            <a:r>
              <a:rPr lang="fr-FR" noProof="0" smtClean="0"/>
              <a:t>Modifier les styles du texte du masque</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5240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172200" y="1714500"/>
            <a:ext cx="4495800" cy="4462272"/>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5" name="Espace réservé de la date 4"/>
          <p:cNvSpPr>
            <a:spLocks noGrp="1"/>
          </p:cNvSpPr>
          <p:nvPr>
            <p:ph type="dt" sz="half" idx="10"/>
          </p:nvPr>
        </p:nvSpPr>
        <p:spPr/>
        <p:txBody>
          <a:bodyPr rtlCol="0"/>
          <a:lstStyle>
            <a:lvl1pPr>
              <a:defRPr/>
            </a:lvl1pPr>
          </a:lstStyle>
          <a:p>
            <a:fld id="{1B6D560D-A231-44C4-BB6C-0A5DAF1E0F74}" type="datetime1">
              <a:rPr lang="fr-FR" smtClean="0"/>
              <a:pPr/>
              <a:t>17/12/2025</a:t>
            </a:fld>
            <a:endParaRPr lang="fr-FR"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527048"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Modifier les styles du texte du masque</a:t>
            </a:r>
          </a:p>
        </p:txBody>
      </p:sp>
      <p:sp>
        <p:nvSpPr>
          <p:cNvPr id="4" name="Espace réservé du contenu 3"/>
          <p:cNvSpPr>
            <a:spLocks noGrp="1"/>
          </p:cNvSpPr>
          <p:nvPr>
            <p:ph sz="half" idx="2"/>
          </p:nvPr>
        </p:nvSpPr>
        <p:spPr>
          <a:xfrm>
            <a:off x="1527048"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172200" y="1733162"/>
            <a:ext cx="4498848" cy="685800"/>
          </a:xfrm>
        </p:spPr>
        <p:txBody>
          <a:bodyPr rtlCol="0"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smtClean="0"/>
              <a:t>Modifier les styles du texte du masque</a:t>
            </a:r>
          </a:p>
        </p:txBody>
      </p:sp>
      <p:sp>
        <p:nvSpPr>
          <p:cNvPr id="6" name="Espace réservé du contenu 5"/>
          <p:cNvSpPr>
            <a:spLocks noGrp="1"/>
          </p:cNvSpPr>
          <p:nvPr>
            <p:ph sz="quarter" idx="4"/>
          </p:nvPr>
        </p:nvSpPr>
        <p:spPr>
          <a:xfrm>
            <a:off x="6172200" y="2481943"/>
            <a:ext cx="4498848" cy="3690257"/>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7" name="Espace réservé de la date 6"/>
          <p:cNvSpPr>
            <a:spLocks noGrp="1"/>
          </p:cNvSpPr>
          <p:nvPr>
            <p:ph type="dt" sz="half" idx="10"/>
          </p:nvPr>
        </p:nvSpPr>
        <p:spPr/>
        <p:txBody>
          <a:bodyPr rtlCol="0"/>
          <a:lstStyle>
            <a:lvl1pPr>
              <a:defRPr/>
            </a:lvl1pPr>
          </a:lstStyle>
          <a:p>
            <a:fld id="{DB00632C-0164-489C-9B75-FC511BD0965F}" type="datetime1">
              <a:rPr lang="fr-FR" smtClean="0"/>
              <a:pPr/>
              <a:t>17/12/2025</a:t>
            </a:fld>
            <a:endParaRPr lang="fr-FR" dirty="0"/>
          </a:p>
        </p:txBody>
      </p:sp>
      <p:sp>
        <p:nvSpPr>
          <p:cNvPr id="9" name="Espace réservé du numéro de diapositive 8"/>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4" name="Espace réservé du pied de page 3"/>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D55E3207-E499-4F7D-AF09-82CE28545C48}" type="datetime1">
              <a:rPr lang="fr-FR" smtClean="0"/>
              <a:pPr/>
              <a:t>17/12/2025</a:t>
            </a:fld>
            <a:endParaRPr lang="fr-FR" dirty="0"/>
          </a:p>
        </p:txBody>
      </p:sp>
      <p:sp>
        <p:nvSpPr>
          <p:cNvPr id="5" name="Espace réservé du numéro de diapositive 4"/>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151812" y="1672934"/>
            <a:ext cx="3506788" cy="2880360"/>
          </a:xfrm>
        </p:spPr>
        <p:txBody>
          <a:bodyPr rtlCol="0" anchor="b">
            <a:normAutofit/>
          </a:bodyPr>
          <a:lstStyle>
            <a:lvl1pPr>
              <a:defRPr sz="3000"/>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530352" y="457200"/>
            <a:ext cx="7242111" cy="5715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smtClean="0"/>
              <a:t>Modifier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8151812" y="4590288"/>
            <a:ext cx="3514564" cy="1581912"/>
          </a:xfrm>
        </p:spPr>
        <p:txBody>
          <a:bodyPr rtlCol="0"/>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smtClean="0"/>
              <a:t>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smtClean="0"/>
              <a:t>Ajouter un pied de page</a:t>
            </a:r>
            <a:endParaRPr lang="fr-FR" noProof="0" dirty="0"/>
          </a:p>
        </p:txBody>
      </p:sp>
      <p:sp>
        <p:nvSpPr>
          <p:cNvPr id="5" name="Espace réservé de la date 4"/>
          <p:cNvSpPr>
            <a:spLocks noGrp="1"/>
          </p:cNvSpPr>
          <p:nvPr>
            <p:ph type="dt" sz="half" idx="10"/>
          </p:nvPr>
        </p:nvSpPr>
        <p:spPr/>
        <p:txBody>
          <a:bodyPr rtlCol="0"/>
          <a:lstStyle>
            <a:lvl1pPr>
              <a:defRPr/>
            </a:lvl1pPr>
          </a:lstStyle>
          <a:p>
            <a:fld id="{3252EDC3-2C49-491A-86CF-E545FB9492A3}" type="datetime1">
              <a:rPr lang="fr-FR" smtClean="0"/>
              <a:pPr/>
              <a:t>17/12/2025</a:t>
            </a:fld>
            <a:endParaRPr lang="fr-FR" dirty="0"/>
          </a:p>
        </p:txBody>
      </p:sp>
      <p:sp>
        <p:nvSpPr>
          <p:cNvPr id="7" name="Espace réservé du numéro de diapositive 6"/>
          <p:cNvSpPr>
            <a:spLocks noGrp="1"/>
          </p:cNvSpPr>
          <p:nvPr>
            <p:ph type="sldNum" sz="quarter" idx="12"/>
          </p:nvPr>
        </p:nvSpPr>
        <p:spPr/>
        <p:txBody>
          <a:bodyPr rtlCol="0"/>
          <a:lstStyle/>
          <a:p>
            <a:pPr rtl="0"/>
            <a:fld id="{E31375A4-56A4-47D6-9801-1991572033F7}" type="slidenum">
              <a:rPr lang="fr-FR" noProof="0" smtClean="0"/>
              <a:t>‹N°›</a:t>
            </a:fld>
            <a:endParaRPr lang="fr-FR" noProof="0"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dirty="0"/>
          </a:p>
        </p:txBody>
      </p:sp>
      <p:sp>
        <p:nvSpPr>
          <p:cNvPr id="5" name="Espace réservé du pied de page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pPr rtl="0"/>
            <a:r>
              <a:rPr lang="fr-FR" noProof="0" dirty="0" smtClean="0"/>
              <a:t>Ajouter un pied de page</a:t>
            </a:r>
            <a:endParaRPr lang="fr-FR" noProof="0" dirty="0"/>
          </a:p>
        </p:txBody>
      </p:sp>
      <p:sp>
        <p:nvSpPr>
          <p:cNvPr id="4" name="Espace réservé de la date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8866F6D-7FF1-478B-B2B6-C6390FCB782D}" type="datetime1">
              <a:rPr lang="fr-FR" smtClean="0"/>
              <a:pPr/>
              <a:t>17/12/2025</a:t>
            </a:fld>
            <a:endParaRPr lang="fr-FR" dirty="0"/>
          </a:p>
        </p:txBody>
      </p:sp>
      <p:sp>
        <p:nvSpPr>
          <p:cNvPr id="6" name="Espace réservé du numéro de diapositive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pPr rtl="0"/>
            <a:fld id="{E31375A4-56A4-47D6-9801-1991572033F7}" type="slidenum">
              <a:rPr lang="fr-FR" noProof="0" smtClean="0"/>
              <a:pPr rtl="0"/>
              <a:t>‹N°›</a:t>
            </a:fld>
            <a:endParaRPr lang="fr-FR" noProof="0"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ar-DZ" dirty="0" smtClean="0"/>
              <a:t>أنماط الاختبارات في المجال الرياضي </a:t>
            </a:r>
            <a:endParaRPr lang="fr-FR" dirty="0"/>
          </a:p>
        </p:txBody>
      </p:sp>
      <p:pic>
        <p:nvPicPr>
          <p:cNvPr id="7" name="Espace réservé d’image 6" descr="Deux personnes soulevant des poids"/>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a:stretch/>
        </p:blipFill>
        <p:spPr/>
      </p:pic>
      <p:pic>
        <p:nvPicPr>
          <p:cNvPr id="9" name="Espace réservé d’image 8" descr="Homme et femme courant sur une piste intérieure"/>
          <p:cNvPicPr>
            <a:picLocks noGrp="1" noChangeAspect="1"/>
          </p:cNvPicPr>
          <p:nvPr>
            <p:ph type="pic" idx="12"/>
          </p:nvPr>
        </p:nvPicPr>
        <p:blipFill rotWithShape="1">
          <a:blip r:embed="rId4" cstate="print">
            <a:extLst>
              <a:ext uri="{28A0092B-C50C-407E-A947-70E740481C1C}">
                <a14:useLocalDpi xmlns:a14="http://schemas.microsoft.com/office/drawing/2010/main" val="0"/>
              </a:ext>
            </a:extLst>
          </a:blip>
          <a:srcRect t="39" b="39"/>
          <a:stretch/>
        </p:blipFill>
        <p:spPr/>
      </p:pic>
      <p:sp>
        <p:nvSpPr>
          <p:cNvPr id="3" name="Sous-titre 2"/>
          <p:cNvSpPr>
            <a:spLocks noGrp="1"/>
          </p:cNvSpPr>
          <p:nvPr>
            <p:ph type="subTitle" idx="1"/>
          </p:nvPr>
        </p:nvSpPr>
        <p:spPr>
          <a:xfrm>
            <a:off x="4181582" y="2087119"/>
            <a:ext cx="3852809" cy="571500"/>
          </a:xfrm>
        </p:spPr>
        <p:txBody>
          <a:bodyPr rtlCol="0">
            <a:normAutofit/>
          </a:bodyPr>
          <a:lstStyle/>
          <a:p>
            <a:pPr rtl="0"/>
            <a:r>
              <a:rPr lang="ar-DZ" sz="2800" dirty="0" smtClean="0">
                <a:solidFill>
                  <a:schemeClr val="tx1"/>
                </a:solidFill>
              </a:rPr>
              <a:t>المحاضرة الثانية </a:t>
            </a:r>
            <a:endParaRPr lang="fr-FR" sz="2800" dirty="0">
              <a:solidFill>
                <a:schemeClr val="tx1"/>
              </a:solidFill>
            </a:endParaRPr>
          </a:p>
        </p:txBody>
      </p:sp>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55084" y="116378"/>
            <a:ext cx="4282303" cy="944347"/>
          </a:xfrm>
          <a:solidFill>
            <a:srgbClr val="FFC000"/>
          </a:solidFill>
        </p:spPr>
        <p:txBody>
          <a:bodyPr rtlCol="0">
            <a:normAutofit fontScale="90000"/>
          </a:bodyPr>
          <a:lstStyle/>
          <a:p>
            <a:pPr rtl="0"/>
            <a:r>
              <a:rPr lang="ar-DZ" dirty="0" smtClean="0"/>
              <a:t>1-من حيث الجهد البدني المبذول          </a:t>
            </a:r>
            <a:endParaRPr lang="fr-FR" dirty="0"/>
          </a:p>
        </p:txBody>
      </p:sp>
      <p:pic>
        <p:nvPicPr>
          <p:cNvPr id="5" name="Image 4"/>
          <p:cNvPicPr>
            <a:picLocks noChangeAspect="1"/>
          </p:cNvPicPr>
          <p:nvPr/>
        </p:nvPicPr>
        <p:blipFill>
          <a:blip r:embed="rId3"/>
          <a:stretch>
            <a:fillRect/>
          </a:stretch>
        </p:blipFill>
        <p:spPr>
          <a:xfrm>
            <a:off x="352197" y="0"/>
            <a:ext cx="5461462" cy="5553777"/>
          </a:xfrm>
          <a:prstGeom prst="rect">
            <a:avLst/>
          </a:prstGeom>
        </p:spPr>
      </p:pic>
      <p:sp>
        <p:nvSpPr>
          <p:cNvPr id="6" name="ZoneTexte 5"/>
          <p:cNvSpPr txBox="1"/>
          <p:nvPr/>
        </p:nvSpPr>
        <p:spPr>
          <a:xfrm>
            <a:off x="5813659" y="1087051"/>
            <a:ext cx="6161918" cy="5078313"/>
          </a:xfrm>
          <a:prstGeom prst="rect">
            <a:avLst/>
          </a:prstGeom>
          <a:noFill/>
          <a:ln>
            <a:solidFill>
              <a:srgbClr val="00B050"/>
            </a:solidFill>
          </a:ln>
        </p:spPr>
        <p:txBody>
          <a:bodyPr wrap="square" rtlCol="0">
            <a:spAutoFit/>
          </a:bodyPr>
          <a:lstStyle/>
          <a:p>
            <a:pPr algn="just" rtl="1"/>
            <a:r>
              <a:rPr lang="ar-DZ" dirty="0" err="1">
                <a:solidFill>
                  <a:srgbClr val="FF0000"/>
                </a:solidFill>
              </a:rPr>
              <a:t>هوائية</a:t>
            </a:r>
            <a:r>
              <a:rPr lang="ar-DZ" dirty="0" err="1"/>
              <a:t>:هي</a:t>
            </a:r>
            <a:r>
              <a:rPr lang="ar-DZ" dirty="0"/>
              <a:t> مجموعة من الإجراءات المستخدمة لتقييم اللياقة البدنية الهوائية للفرد، أي قدرة الجهاز الدوري التنفسي على امتصاص ونقل الأكسجين إلى العضلات وقدرتها على استخدامه أثناء المجهود البدني. تهدف هذه الاختبارات إلى تحديد مؤشرات مثل الحد الأقصى لاستهلاك الأكسجين </a:t>
            </a:r>
            <a:r>
              <a:rPr lang="fr-FR" dirty="0" smtClean="0">
                <a:solidFill>
                  <a:srgbClr val="FF0000"/>
                </a:solidFill>
              </a:rPr>
              <a:t>VO2max</a:t>
            </a:r>
            <a:r>
              <a:rPr lang="fr-FR" dirty="0" smtClean="0"/>
              <a:t> </a:t>
            </a:r>
            <a:r>
              <a:rPr lang="ar-DZ" dirty="0" smtClean="0"/>
              <a:t> أو </a:t>
            </a:r>
            <a:r>
              <a:rPr lang="ar-DZ" dirty="0"/>
              <a:t>السرعة الهوائية </a:t>
            </a:r>
            <a:r>
              <a:rPr lang="ar-DZ" dirty="0" smtClean="0"/>
              <a:t>القصوى</a:t>
            </a:r>
            <a:r>
              <a:rPr lang="fr-FR" dirty="0" smtClean="0">
                <a:solidFill>
                  <a:srgbClr val="FF0000"/>
                </a:solidFill>
              </a:rPr>
              <a:t>VMA</a:t>
            </a:r>
            <a:r>
              <a:rPr lang="fr-FR" dirty="0" smtClean="0"/>
              <a:t>، </a:t>
            </a:r>
            <a:r>
              <a:rPr lang="ar-DZ" dirty="0"/>
              <a:t>وتُجرى في المختبرات أو في الميدان. </a:t>
            </a:r>
          </a:p>
          <a:p>
            <a:pPr algn="just" rtl="1"/>
            <a:r>
              <a:rPr lang="ar-DZ" b="1" dirty="0" smtClean="0">
                <a:solidFill>
                  <a:srgbClr val="FF0000"/>
                </a:solidFill>
              </a:rPr>
              <a:t> </a:t>
            </a:r>
            <a:r>
              <a:rPr lang="ar-DZ" dirty="0"/>
              <a:t>يعتمد </a:t>
            </a:r>
            <a:r>
              <a:rPr lang="ar-DZ" dirty="0" smtClean="0"/>
              <a:t>الأداء </a:t>
            </a:r>
            <a:r>
              <a:rPr lang="ar-DZ" dirty="0"/>
              <a:t>في </a:t>
            </a:r>
            <a:r>
              <a:rPr lang="ar-DZ" dirty="0" smtClean="0"/>
              <a:t>الاختبارات الهوائية </a:t>
            </a:r>
            <a:r>
              <a:rPr lang="ar-DZ" dirty="0"/>
              <a:t>على مكونات الجهاز الدوري </a:t>
            </a:r>
            <a:r>
              <a:rPr lang="ar-DZ" dirty="0" smtClean="0"/>
              <a:t>التنفسي لتوصيل الأكسجين </a:t>
            </a:r>
            <a:r>
              <a:rPr lang="ar-DZ" dirty="0"/>
              <a:t>إلى </a:t>
            </a:r>
            <a:r>
              <a:rPr lang="ar-DZ" dirty="0" smtClean="0"/>
              <a:t>العضلات </a:t>
            </a:r>
            <a:r>
              <a:rPr lang="ar-DZ" dirty="0"/>
              <a:t>العاملة </a:t>
            </a:r>
            <a:r>
              <a:rPr lang="ar-DZ" dirty="0" smtClean="0"/>
              <a:t>واستخدام الأكسجين </a:t>
            </a:r>
            <a:r>
              <a:rPr lang="ar-DZ" dirty="0"/>
              <a:t>الذي يتم توصيله لتوليد الطاقة </a:t>
            </a:r>
            <a:r>
              <a:rPr lang="ar-DZ" dirty="0" smtClean="0"/>
              <a:t>للقيام بالجهد.</a:t>
            </a:r>
            <a:endParaRPr lang="fr-FR" dirty="0" smtClean="0"/>
          </a:p>
          <a:p>
            <a:pPr algn="just" rtl="1"/>
            <a:endParaRPr lang="ar-DZ" dirty="0"/>
          </a:p>
          <a:p>
            <a:pPr algn="just" rtl="1"/>
            <a:r>
              <a:rPr lang="ar-DZ" dirty="0" smtClean="0">
                <a:solidFill>
                  <a:srgbClr val="FF0000"/>
                </a:solidFill>
              </a:rPr>
              <a:t>لا </a:t>
            </a:r>
            <a:r>
              <a:rPr lang="ar-DZ" dirty="0">
                <a:solidFill>
                  <a:srgbClr val="FF0000"/>
                </a:solidFill>
              </a:rPr>
              <a:t>الهوائية</a:t>
            </a:r>
            <a:r>
              <a:rPr lang="ar-DZ" dirty="0"/>
              <a:t>: وتدخل ضمن نظام </a:t>
            </a:r>
            <a:r>
              <a:rPr lang="ar-DZ" dirty="0" smtClean="0"/>
              <a:t>إنتاج الطاقة اللاهوائية </a:t>
            </a:r>
            <a:r>
              <a:rPr lang="ar-DZ" dirty="0"/>
              <a:t>ويمكن تقسيمها إلى</a:t>
            </a:r>
            <a:r>
              <a:rPr lang="ar-DZ" dirty="0" smtClean="0"/>
              <a:t>:</a:t>
            </a:r>
            <a:endParaRPr lang="fr-FR" dirty="0" smtClean="0"/>
          </a:p>
          <a:p>
            <a:pPr algn="just" rtl="1"/>
            <a:endParaRPr lang="ar-DZ" dirty="0"/>
          </a:p>
          <a:p>
            <a:pPr marL="285750" indent="-285750" algn="just" rtl="1">
              <a:buFont typeface="Wingdings" panose="05000000000000000000" pitchFamily="2" charset="2"/>
              <a:buChar char="Ø"/>
            </a:pPr>
            <a:r>
              <a:rPr lang="ar-DZ" dirty="0">
                <a:solidFill>
                  <a:srgbClr val="00B050"/>
                </a:solidFill>
              </a:rPr>
              <a:t>- اختبارات قياس القدرة </a:t>
            </a:r>
            <a:r>
              <a:rPr lang="ar-DZ" dirty="0" smtClean="0">
                <a:solidFill>
                  <a:srgbClr val="00B050"/>
                </a:solidFill>
              </a:rPr>
              <a:t>اللاهوائية</a:t>
            </a:r>
            <a:r>
              <a:rPr lang="fr-FR" dirty="0">
                <a:solidFill>
                  <a:srgbClr val="00B050"/>
                </a:solidFill>
              </a:rPr>
              <a:t> power </a:t>
            </a:r>
            <a:r>
              <a:rPr lang="fr-FR" dirty="0" err="1">
                <a:solidFill>
                  <a:srgbClr val="00B050"/>
                </a:solidFill>
              </a:rPr>
              <a:t>Anaerobic</a:t>
            </a:r>
            <a:r>
              <a:rPr lang="fr-FR" dirty="0">
                <a:solidFill>
                  <a:srgbClr val="00B050"/>
                </a:solidFill>
              </a:rPr>
              <a:t> </a:t>
            </a:r>
            <a:endParaRPr lang="ar-DZ" dirty="0">
              <a:solidFill>
                <a:srgbClr val="00B050"/>
              </a:solidFill>
            </a:endParaRPr>
          </a:p>
          <a:p>
            <a:pPr algn="just" rtl="1"/>
            <a:r>
              <a:rPr lang="ar-DZ" dirty="0" smtClean="0"/>
              <a:t>أي </a:t>
            </a:r>
            <a:r>
              <a:rPr lang="ar-DZ" dirty="0"/>
              <a:t>اختبارات </a:t>
            </a:r>
            <a:r>
              <a:rPr lang="ar-DZ" dirty="0" smtClean="0"/>
              <a:t>الجهود</a:t>
            </a:r>
            <a:r>
              <a:rPr lang="fr-FR" dirty="0" smtClean="0"/>
              <a:t> </a:t>
            </a:r>
            <a:r>
              <a:rPr lang="ar-DZ" dirty="0" smtClean="0"/>
              <a:t>المستمرة </a:t>
            </a:r>
            <a:r>
              <a:rPr lang="ar-DZ" dirty="0"/>
              <a:t>إلى حوالي </a:t>
            </a:r>
            <a:r>
              <a:rPr lang="ar-DZ" dirty="0" smtClean="0"/>
              <a:t>10ثواني .</a:t>
            </a:r>
            <a:endParaRPr lang="fr-FR" dirty="0" smtClean="0"/>
          </a:p>
          <a:p>
            <a:pPr algn="just" rtl="1"/>
            <a:endParaRPr lang="ar-DZ" dirty="0"/>
          </a:p>
          <a:p>
            <a:pPr marL="285750" indent="-285750" algn="r" rtl="1">
              <a:buFont typeface="Wingdings" panose="05000000000000000000" pitchFamily="2" charset="2"/>
              <a:buChar char="Ø"/>
            </a:pPr>
            <a:r>
              <a:rPr lang="ar-DZ" dirty="0" smtClean="0">
                <a:solidFill>
                  <a:srgbClr val="00B050"/>
                </a:solidFill>
              </a:rPr>
              <a:t>اختبارات قياس الجهود</a:t>
            </a:r>
            <a:r>
              <a:rPr lang="fr-FR" dirty="0">
                <a:solidFill>
                  <a:srgbClr val="00B050"/>
                </a:solidFill>
              </a:rPr>
              <a:t> </a:t>
            </a:r>
            <a:r>
              <a:rPr lang="fr-FR" dirty="0" err="1">
                <a:solidFill>
                  <a:srgbClr val="00B050"/>
                </a:solidFill>
              </a:rPr>
              <a:t>capacity</a:t>
            </a:r>
            <a:r>
              <a:rPr lang="fr-FR" dirty="0">
                <a:solidFill>
                  <a:srgbClr val="00B050"/>
                </a:solidFill>
              </a:rPr>
              <a:t> </a:t>
            </a:r>
            <a:r>
              <a:rPr lang="fr-FR" dirty="0" err="1">
                <a:solidFill>
                  <a:srgbClr val="00B050"/>
                </a:solidFill>
              </a:rPr>
              <a:t>Anaerobic</a:t>
            </a:r>
            <a:r>
              <a:rPr lang="fr-FR" dirty="0">
                <a:solidFill>
                  <a:srgbClr val="00B050"/>
                </a:solidFill>
              </a:rPr>
              <a:t> </a:t>
            </a:r>
            <a:endParaRPr lang="ar-DZ" dirty="0" smtClean="0">
              <a:solidFill>
                <a:srgbClr val="00B050"/>
              </a:solidFill>
            </a:endParaRPr>
          </a:p>
          <a:p>
            <a:pPr marL="285750" indent="-285750" algn="just" rtl="1">
              <a:buFont typeface="Wingdings" panose="05000000000000000000" pitchFamily="2" charset="2"/>
              <a:buChar char="Ø"/>
            </a:pPr>
            <a:r>
              <a:rPr lang="ar-DZ" dirty="0" smtClean="0"/>
              <a:t>التي تدوم أكثر من 10ثواني إلى حوالي60  ثانية</a:t>
            </a:r>
            <a:endParaRPr lang="fr-FR" dirty="0"/>
          </a:p>
        </p:txBody>
      </p:sp>
      <p:sp>
        <p:nvSpPr>
          <p:cNvPr id="8" name="Rectangle 7"/>
          <p:cNvSpPr/>
          <p:nvPr/>
        </p:nvSpPr>
        <p:spPr>
          <a:xfrm>
            <a:off x="85067" y="5688310"/>
            <a:ext cx="5728592" cy="954107"/>
          </a:xfrm>
          <a:prstGeom prst="rect">
            <a:avLst/>
          </a:prstGeom>
        </p:spPr>
        <p:txBody>
          <a:bodyPr wrap="square">
            <a:spAutoFit/>
          </a:bodyPr>
          <a:lstStyle/>
          <a:p>
            <a:pPr algn="just" rtl="1"/>
            <a:r>
              <a:rPr lang="ar-DZ" sz="1400"/>
              <a:t>في الأنظمة الطاقوية، </a:t>
            </a:r>
            <a:r>
              <a:rPr lang="ar-DZ" sz="1400">
                <a:solidFill>
                  <a:srgbClr val="FF0000"/>
                </a:solidFill>
              </a:rPr>
              <a:t>السعة</a:t>
            </a:r>
            <a:r>
              <a:rPr lang="ar-DZ" sz="1400"/>
              <a:t> هي الكمية الإجمالية للطاقة المخزنة في النظام، </a:t>
            </a:r>
            <a:r>
              <a:rPr lang="ar-DZ" sz="1400">
                <a:solidFill>
                  <a:srgbClr val="FF0000"/>
                </a:solidFill>
              </a:rPr>
              <a:t>أما القدرة </a:t>
            </a:r>
            <a:r>
              <a:rPr lang="ar-DZ" sz="1400"/>
              <a:t>فهي معدل استهلاك أو إنتاج الطاقة في وحدة زمنية. </a:t>
            </a:r>
            <a:r>
              <a:rPr lang="ar-DZ" sz="1400" dirty="0"/>
              <a:t>بتشبيه بسيط، السعة تشبه كمية الوقود في خزان سيارة، بينما القدرة تشبه كمية الوقود التي تستهلكها عندما تضغط على دواسة </a:t>
            </a:r>
            <a:r>
              <a:rPr lang="ar-DZ" sz="1400" dirty="0" smtClean="0"/>
              <a:t>الوقود</a:t>
            </a:r>
            <a:endParaRPr lang="fr-FR"/>
          </a:p>
        </p:txBody>
      </p:sp>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939815" y="1524050"/>
            <a:ext cx="5066899" cy="3278956"/>
          </a:xfrm>
          <a:ln w="57150">
            <a:solidFill>
              <a:srgbClr val="92D050"/>
            </a:solidFill>
          </a:ln>
        </p:spPr>
        <p:txBody>
          <a:bodyPr rtlCol="0">
            <a:normAutofit fontScale="92500" lnSpcReduction="20000"/>
          </a:bodyPr>
          <a:lstStyle/>
          <a:p>
            <a:pPr marL="45720" indent="0" algn="r" rtl="1">
              <a:buNone/>
            </a:pPr>
            <a:r>
              <a:rPr lang="ar-DZ" b="1" dirty="0" smtClean="0">
                <a:solidFill>
                  <a:srgbClr val="FF0000"/>
                </a:solidFill>
              </a:rPr>
              <a:t>ميدانية</a:t>
            </a:r>
            <a:r>
              <a:rPr lang="ar-DZ" b="1" dirty="0">
                <a:solidFill>
                  <a:srgbClr val="FF0000"/>
                </a:solidFill>
              </a:rPr>
              <a:t>:</a:t>
            </a:r>
            <a:r>
              <a:rPr lang="ar-DZ" dirty="0"/>
              <a:t> </a:t>
            </a:r>
            <a:r>
              <a:rPr lang="ar-DZ" dirty="0" smtClean="0"/>
              <a:t> </a:t>
            </a:r>
          </a:p>
          <a:p>
            <a:pPr marL="45720" indent="0" algn="just" rtl="1">
              <a:buNone/>
            </a:pPr>
            <a:r>
              <a:rPr lang="ar-DZ" dirty="0" smtClean="0"/>
              <a:t>وهي </a:t>
            </a:r>
            <a:r>
              <a:rPr lang="ar-DZ" dirty="0"/>
              <a:t>اختبارات يتم اجراؤها في الميدان وتكون إما بدنية </a:t>
            </a:r>
            <a:r>
              <a:rPr lang="ar-DZ" dirty="0" smtClean="0"/>
              <a:t>(هوائية او لاهوائية) </a:t>
            </a:r>
            <a:r>
              <a:rPr lang="ar-DZ" dirty="0"/>
              <a:t>أو </a:t>
            </a:r>
            <a:r>
              <a:rPr lang="ar-DZ" dirty="0" err="1"/>
              <a:t>مهارية</a:t>
            </a:r>
            <a:r>
              <a:rPr lang="ar-DZ" dirty="0"/>
              <a:t> وتكون نتائجها أكثر </a:t>
            </a:r>
            <a:r>
              <a:rPr lang="ar-DZ" dirty="0" smtClean="0"/>
              <a:t>ملائمة </a:t>
            </a:r>
            <a:r>
              <a:rPr lang="ar-DZ" dirty="0"/>
              <a:t>وتوفر معلومات قيمة </a:t>
            </a:r>
            <a:r>
              <a:rPr lang="ar-DZ" dirty="0" smtClean="0"/>
              <a:t>للمدرب حيث </a:t>
            </a:r>
            <a:r>
              <a:rPr lang="ar-DZ" dirty="0"/>
              <a:t>يتم إجراؤها في البيئة الرياضية </a:t>
            </a:r>
            <a:r>
              <a:rPr lang="ar-DZ" dirty="0" smtClean="0"/>
              <a:t>مثل الصلات </a:t>
            </a:r>
            <a:r>
              <a:rPr lang="ar-DZ" dirty="0"/>
              <a:t>الرياضية </a:t>
            </a:r>
            <a:r>
              <a:rPr lang="ar-DZ" dirty="0" smtClean="0"/>
              <a:t>والملاعب، </a:t>
            </a:r>
            <a:r>
              <a:rPr lang="ar-DZ" dirty="0"/>
              <a:t>ولكنها تتطلب عناية كبيرة من المنفذين عند تطبيقها. </a:t>
            </a:r>
            <a:endParaRPr lang="ar-DZ" dirty="0" smtClean="0"/>
          </a:p>
          <a:p>
            <a:pPr marL="45720" indent="0" algn="just" rtl="1">
              <a:buNone/>
            </a:pPr>
            <a:r>
              <a:rPr lang="ar-DZ" dirty="0" smtClean="0"/>
              <a:t>وفي </a:t>
            </a:r>
            <a:r>
              <a:rPr lang="ar-DZ" dirty="0"/>
              <a:t>هذا الصدد ذكر (2014) </a:t>
            </a:r>
            <a:r>
              <a:rPr lang="fr-FR" dirty="0"/>
              <a:t>Fernandez-Fernandez </a:t>
            </a:r>
            <a:r>
              <a:rPr lang="ar-DZ" dirty="0"/>
              <a:t>أن عملية تقييم الرياضيين في الميدان من </a:t>
            </a:r>
            <a:r>
              <a:rPr lang="ar-DZ" dirty="0" smtClean="0"/>
              <a:t>خلال </a:t>
            </a:r>
            <a:r>
              <a:rPr lang="ar-DZ" dirty="0"/>
              <a:t>اختبارات </a:t>
            </a:r>
            <a:r>
              <a:rPr lang="ar-DZ" dirty="0" smtClean="0"/>
              <a:t>خاصة تستجيب </a:t>
            </a:r>
            <a:r>
              <a:rPr lang="ar-DZ" dirty="0"/>
              <a:t>إلى ظروف </a:t>
            </a:r>
            <a:r>
              <a:rPr lang="ar-DZ" dirty="0" smtClean="0"/>
              <a:t> الاداء الرياضي </a:t>
            </a:r>
            <a:r>
              <a:rPr lang="ar-DZ" dirty="0"/>
              <a:t>التي توجد في وضعيات حقيقية </a:t>
            </a:r>
            <a:r>
              <a:rPr lang="ar-DZ" dirty="0" smtClean="0"/>
              <a:t>خلال </a:t>
            </a:r>
            <a:r>
              <a:rPr lang="ar-DZ" dirty="0"/>
              <a:t>المنافسة. </a:t>
            </a:r>
            <a:endParaRPr lang="fr-FR" dirty="0"/>
          </a:p>
        </p:txBody>
      </p:sp>
      <p:sp>
        <p:nvSpPr>
          <p:cNvPr id="7" name="Rectangle 6"/>
          <p:cNvSpPr/>
          <p:nvPr/>
        </p:nvSpPr>
        <p:spPr>
          <a:xfrm>
            <a:off x="4359396" y="504996"/>
            <a:ext cx="3789820" cy="584775"/>
          </a:xfrm>
          <a:prstGeom prst="rect">
            <a:avLst/>
          </a:prstGeom>
          <a:solidFill>
            <a:srgbClr val="FFC000"/>
          </a:solidFill>
        </p:spPr>
        <p:txBody>
          <a:bodyPr wrap="none">
            <a:spAutoFit/>
          </a:bodyPr>
          <a:lstStyle/>
          <a:p>
            <a:r>
              <a:rPr lang="ar-DZ" sz="3200" dirty="0">
                <a:solidFill>
                  <a:srgbClr val="595959"/>
                </a:solidFill>
              </a:rPr>
              <a:t>من حيث مكان التنفيذ</a:t>
            </a:r>
            <a:endParaRPr lang="fr-FR" sz="3200" dirty="0"/>
          </a:p>
        </p:txBody>
      </p:sp>
      <p:sp>
        <p:nvSpPr>
          <p:cNvPr id="8" name="Rectangle 7"/>
          <p:cNvSpPr/>
          <p:nvPr/>
        </p:nvSpPr>
        <p:spPr>
          <a:xfrm>
            <a:off x="6939815" y="5095023"/>
            <a:ext cx="5066899" cy="1154162"/>
          </a:xfrm>
          <a:prstGeom prst="rect">
            <a:avLst/>
          </a:prstGeom>
          <a:ln w="57150">
            <a:solidFill>
              <a:srgbClr val="92D050"/>
            </a:solidFill>
          </a:ln>
        </p:spPr>
        <p:txBody>
          <a:bodyPr wrap="square">
            <a:spAutoFit/>
          </a:bodyPr>
          <a:lstStyle/>
          <a:p>
            <a:pPr marL="45720" lvl="0" algn="r" rtl="1">
              <a:lnSpc>
                <a:spcPct val="90000"/>
              </a:lnSpc>
              <a:spcBef>
                <a:spcPts val="1800"/>
              </a:spcBef>
              <a:buClr>
                <a:srgbClr val="87A91B">
                  <a:lumMod val="50000"/>
                </a:srgbClr>
              </a:buClr>
              <a:buSzPct val="100000"/>
            </a:pPr>
            <a:r>
              <a:rPr lang="ar-DZ" sz="2000" dirty="0" smtClean="0">
                <a:solidFill>
                  <a:srgbClr val="FF0000"/>
                </a:solidFill>
              </a:rPr>
              <a:t>مخبرية معملية</a:t>
            </a:r>
            <a:r>
              <a:rPr lang="ar-DZ" sz="2000" dirty="0" smtClean="0">
                <a:solidFill>
                  <a:srgbClr val="595959"/>
                </a:solidFill>
              </a:rPr>
              <a:t>:</a:t>
            </a:r>
          </a:p>
          <a:p>
            <a:pPr marL="45720" lvl="0" algn="just" rtl="1">
              <a:lnSpc>
                <a:spcPct val="90000"/>
              </a:lnSpc>
              <a:spcBef>
                <a:spcPts val="1800"/>
              </a:spcBef>
              <a:buClr>
                <a:srgbClr val="87A91B">
                  <a:lumMod val="50000"/>
                </a:srgbClr>
              </a:buClr>
              <a:buSzPct val="100000"/>
            </a:pPr>
            <a:r>
              <a:rPr lang="ar-DZ" sz="2000" dirty="0" smtClean="0">
                <a:solidFill>
                  <a:srgbClr val="595959"/>
                </a:solidFill>
              </a:rPr>
              <a:t> يتم اجراؤها في المخبر وتتطلب أجهزة ضخمة وباهضه الثمن، </a:t>
            </a:r>
            <a:endParaRPr lang="fr-FR" sz="2000" dirty="0">
              <a:solidFill>
                <a:srgbClr val="595959"/>
              </a:solidFill>
            </a:endParaRPr>
          </a:p>
        </p:txBody>
      </p:sp>
      <p:pic>
        <p:nvPicPr>
          <p:cNvPr id="9" name="Image 8"/>
          <p:cNvPicPr>
            <a:picLocks noChangeAspect="1"/>
          </p:cNvPicPr>
          <p:nvPr/>
        </p:nvPicPr>
        <p:blipFill>
          <a:blip r:embed="rId3"/>
          <a:stretch>
            <a:fillRect/>
          </a:stretch>
        </p:blipFill>
        <p:spPr>
          <a:xfrm>
            <a:off x="433137" y="1930830"/>
            <a:ext cx="5890661" cy="4462733"/>
          </a:xfrm>
          <a:prstGeom prst="rect">
            <a:avLst/>
          </a:prstGeom>
        </p:spPr>
      </p:pic>
      <p:sp>
        <p:nvSpPr>
          <p:cNvPr id="10" name="ZoneTexte 9"/>
          <p:cNvSpPr txBox="1"/>
          <p:nvPr/>
        </p:nvSpPr>
        <p:spPr>
          <a:xfrm>
            <a:off x="211755" y="1339384"/>
            <a:ext cx="5601903" cy="369332"/>
          </a:xfrm>
          <a:prstGeom prst="rect">
            <a:avLst/>
          </a:prstGeom>
          <a:noFill/>
        </p:spPr>
        <p:txBody>
          <a:bodyPr wrap="square" rtlCol="0">
            <a:spAutoFit/>
          </a:bodyPr>
          <a:lstStyle/>
          <a:p>
            <a:pPr algn="r" rtl="1"/>
            <a:r>
              <a:rPr lang="ar-DZ" dirty="0" smtClean="0"/>
              <a:t>جدول يوضح مقارنة بين الاختبارات الميدانية و المعملية </a:t>
            </a:r>
            <a:endParaRPr lang="fr-FR" dirty="0"/>
          </a:p>
        </p:txBody>
      </p:sp>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693018" y="914399"/>
            <a:ext cx="10327908" cy="5062889"/>
          </a:xfrm>
          <a:prstGeom prst="rect">
            <a:avLst/>
          </a:prstGeom>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2429061" y="169764"/>
            <a:ext cx="6187976" cy="859611"/>
          </a:xfrm>
          <a:prstGeom prst="rect">
            <a:avLst/>
          </a:prstGeom>
        </p:spPr>
      </p:pic>
      <p:pic>
        <p:nvPicPr>
          <p:cNvPr id="10" name="Image 9"/>
          <p:cNvPicPr>
            <a:picLocks noChangeAspect="1"/>
          </p:cNvPicPr>
          <p:nvPr/>
        </p:nvPicPr>
        <p:blipFill>
          <a:blip r:embed="rId4"/>
          <a:stretch>
            <a:fillRect/>
          </a:stretch>
        </p:blipFill>
        <p:spPr>
          <a:xfrm>
            <a:off x="1260909" y="1134856"/>
            <a:ext cx="9230627" cy="5151566"/>
          </a:xfrm>
          <a:prstGeom prst="rect">
            <a:avLst/>
          </a:prstGeom>
          <a:ln w="57150">
            <a:solidFill>
              <a:srgbClr val="92D050"/>
            </a:solidFill>
          </a:ln>
        </p:spPr>
      </p:pic>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837744" y="2935181"/>
            <a:ext cx="10516511" cy="987638"/>
          </a:xfrm>
          <a:prstGeom prst="rect">
            <a:avLst/>
          </a:prstGeom>
        </p:spPr>
      </p:pic>
      <p:sp>
        <p:nvSpPr>
          <p:cNvPr id="6" name="ZoneTexte 5"/>
          <p:cNvSpPr txBox="1"/>
          <p:nvPr/>
        </p:nvSpPr>
        <p:spPr>
          <a:xfrm>
            <a:off x="4186989" y="731520"/>
            <a:ext cx="3349591" cy="584775"/>
          </a:xfrm>
          <a:prstGeom prst="rect">
            <a:avLst/>
          </a:prstGeom>
          <a:solidFill>
            <a:srgbClr val="FFC000"/>
          </a:solidFill>
        </p:spPr>
        <p:txBody>
          <a:bodyPr wrap="square" rtlCol="0">
            <a:spAutoFit/>
          </a:bodyPr>
          <a:lstStyle/>
          <a:p>
            <a:r>
              <a:rPr lang="ar-DZ" sz="3200" dirty="0" smtClean="0"/>
              <a:t>من حيث التقنين </a:t>
            </a:r>
            <a:endParaRPr lang="fr-FR" sz="3200" dirty="0"/>
          </a:p>
        </p:txBody>
      </p:sp>
      <p:sp>
        <p:nvSpPr>
          <p:cNvPr id="7" name="Rectangle 6"/>
          <p:cNvSpPr/>
          <p:nvPr/>
        </p:nvSpPr>
        <p:spPr>
          <a:xfrm>
            <a:off x="1583354" y="2136338"/>
            <a:ext cx="8556859" cy="2585323"/>
          </a:xfrm>
          <a:prstGeom prst="rect">
            <a:avLst/>
          </a:prstGeom>
          <a:ln w="57150">
            <a:solidFill>
              <a:srgbClr val="92D050"/>
            </a:solidFill>
          </a:ln>
        </p:spPr>
        <p:txBody>
          <a:bodyPr wrap="square">
            <a:spAutoFit/>
          </a:bodyPr>
          <a:lstStyle/>
          <a:p>
            <a:pPr marL="285750" indent="-285750" algn="just" rtl="1">
              <a:buFont typeface="Wingdings" panose="05000000000000000000" pitchFamily="2" charset="2"/>
              <a:buChar char="Ø"/>
            </a:pPr>
            <a:r>
              <a:rPr lang="ar-DZ" dirty="0">
                <a:solidFill>
                  <a:srgbClr val="FF0000"/>
                </a:solidFill>
              </a:rPr>
              <a:t>اختبارات مقننة</a:t>
            </a:r>
            <a:r>
              <a:rPr lang="ar-DZ" dirty="0"/>
              <a:t>: وهي </a:t>
            </a:r>
            <a:r>
              <a:rPr lang="ar-DZ" dirty="0" smtClean="0"/>
              <a:t>الاختبارات الموضوعة من قبل </a:t>
            </a:r>
            <a:r>
              <a:rPr lang="ar-DZ" dirty="0"/>
              <a:t>خبراء وباحثين في </a:t>
            </a:r>
            <a:r>
              <a:rPr lang="ar-DZ" dirty="0" smtClean="0"/>
              <a:t>المجال  الرياضي</a:t>
            </a:r>
            <a:r>
              <a:rPr lang="ar-DZ" dirty="0"/>
              <a:t>، ويتم بناؤها  </a:t>
            </a:r>
            <a:r>
              <a:rPr lang="ar-DZ" dirty="0" smtClean="0"/>
              <a:t>على أسس </a:t>
            </a:r>
            <a:r>
              <a:rPr lang="ar-DZ" dirty="0"/>
              <a:t>علمية صحيحة وتتميز بالصدق </a:t>
            </a:r>
            <a:r>
              <a:rPr lang="ar-DZ" dirty="0" smtClean="0"/>
              <a:t>والثبات العاليين </a:t>
            </a:r>
            <a:r>
              <a:rPr lang="ar-DZ" dirty="0"/>
              <a:t>لقياس الصفة الموضوع لقياسها </a:t>
            </a:r>
            <a:r>
              <a:rPr lang="ar-DZ" dirty="0" smtClean="0"/>
              <a:t>مثل اختبار </a:t>
            </a:r>
            <a:r>
              <a:rPr lang="fr-FR" dirty="0" err="1"/>
              <a:t>Vameval</a:t>
            </a:r>
            <a:r>
              <a:rPr lang="fr-FR" dirty="0"/>
              <a:t> </a:t>
            </a:r>
            <a:r>
              <a:rPr lang="ar-DZ" dirty="0" smtClean="0"/>
              <a:t>لقياس السرعة الهوائية القصوى.</a:t>
            </a:r>
          </a:p>
          <a:p>
            <a:pPr marL="285750" indent="-285750" algn="just" rtl="1">
              <a:buFont typeface="Wingdings" panose="05000000000000000000" pitchFamily="2" charset="2"/>
              <a:buChar char="Ø"/>
            </a:pPr>
            <a:endParaRPr lang="ar-DZ" dirty="0"/>
          </a:p>
          <a:p>
            <a:pPr marL="285750" indent="-285750" algn="just" rtl="1">
              <a:buFont typeface="Wingdings" panose="05000000000000000000" pitchFamily="2" charset="2"/>
              <a:buChar char="Ø"/>
            </a:pPr>
            <a:r>
              <a:rPr lang="ar-DZ" smtClean="0">
                <a:solidFill>
                  <a:srgbClr val="FF0000"/>
                </a:solidFill>
              </a:rPr>
              <a:t>اختبارات غير مقننة</a:t>
            </a:r>
            <a:r>
              <a:rPr lang="ar-DZ" dirty="0"/>
              <a:t>: يقوم بوضعها المدرب </a:t>
            </a:r>
            <a:r>
              <a:rPr lang="ar-DZ" dirty="0" smtClean="0"/>
              <a:t>من أجل </a:t>
            </a:r>
            <a:r>
              <a:rPr lang="ar-DZ" dirty="0"/>
              <a:t>تقييم أداء لعبيه في صفة معينة، وتتميز </a:t>
            </a:r>
            <a:r>
              <a:rPr lang="ar-DZ" dirty="0" smtClean="0"/>
              <a:t>هذه الاختبارات </a:t>
            </a:r>
            <a:r>
              <a:rPr lang="ar-DZ" dirty="0"/>
              <a:t>بأنها لم تخضع </a:t>
            </a:r>
            <a:r>
              <a:rPr lang="ar-DZ" dirty="0" err="1" smtClean="0"/>
              <a:t>للاسس</a:t>
            </a:r>
            <a:r>
              <a:rPr lang="ar-DZ" dirty="0" smtClean="0"/>
              <a:t> العلمية </a:t>
            </a:r>
            <a:r>
              <a:rPr lang="ar-DZ" dirty="0"/>
              <a:t>كما </a:t>
            </a:r>
            <a:r>
              <a:rPr lang="ar-DZ" dirty="0" smtClean="0"/>
              <a:t>هو الحال </a:t>
            </a:r>
            <a:r>
              <a:rPr lang="ar-DZ" dirty="0"/>
              <a:t>في </a:t>
            </a:r>
            <a:r>
              <a:rPr lang="ar-DZ" dirty="0" smtClean="0"/>
              <a:t>الاختبارات </a:t>
            </a:r>
            <a:r>
              <a:rPr lang="ar-DZ" dirty="0"/>
              <a:t>المقننة، ويرجع سبب </a:t>
            </a:r>
            <a:r>
              <a:rPr lang="ar-DZ" dirty="0" smtClean="0"/>
              <a:t>الاعتماد على الاختبارات </a:t>
            </a:r>
            <a:r>
              <a:rPr lang="ar-DZ" dirty="0"/>
              <a:t>غير المقننة عدم توفر </a:t>
            </a:r>
            <a:r>
              <a:rPr lang="ar-DZ" dirty="0" smtClean="0"/>
              <a:t>الوقت، المكان والاجهزة والادوات </a:t>
            </a:r>
            <a:r>
              <a:rPr lang="ar-DZ" dirty="0"/>
              <a:t>المناسبة المستخدمة </a:t>
            </a:r>
            <a:r>
              <a:rPr lang="ar-DZ" dirty="0" smtClean="0"/>
              <a:t>في الاختبارات </a:t>
            </a:r>
            <a:r>
              <a:rPr lang="ar-DZ" dirty="0"/>
              <a:t>المقننة، وكذلك عدم توفر </a:t>
            </a:r>
            <a:r>
              <a:rPr lang="ar-DZ" dirty="0" smtClean="0"/>
              <a:t>معلومات كافية </a:t>
            </a:r>
            <a:r>
              <a:rPr lang="ar-DZ" dirty="0"/>
              <a:t>عن هدف وتعليمات </a:t>
            </a:r>
            <a:r>
              <a:rPr lang="ar-DZ" dirty="0" smtClean="0"/>
              <a:t>الاختبار </a:t>
            </a:r>
            <a:r>
              <a:rPr lang="ar-DZ" dirty="0"/>
              <a:t>، </a:t>
            </a:r>
            <a:r>
              <a:rPr lang="ar-DZ" dirty="0" smtClean="0"/>
              <a:t>والجنس المستهدف </a:t>
            </a:r>
            <a:r>
              <a:rPr lang="ar-DZ" dirty="0"/>
              <a:t>...</a:t>
            </a:r>
            <a:endParaRPr lang="fr-FR"/>
          </a:p>
        </p:txBody>
      </p:sp>
    </p:spTree>
    <p:extLst>
      <p:ext uri="{BB962C8B-B14F-4D97-AF65-F5344CB8AC3E}">
        <p14:creationId xmlns:p14="http://schemas.microsoft.com/office/powerpoint/2010/main" val="16847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p:cNvPicPr>
            <a:picLocks noGrp="1" noChangeAspect="1"/>
          </p:cNvPicPr>
          <p:nvPr>
            <p:ph type="pic" idx="1"/>
          </p:nvPr>
        </p:nvPicPr>
        <p:blipFill>
          <a:blip r:embed="rId3"/>
          <a:srcRect t="20053" b="20053"/>
          <a:stretch>
            <a:fillRect/>
          </a:stretch>
        </p:blipFill>
        <p:spPr>
          <a:prstGeom prst="rect">
            <a:avLst/>
          </a:prstGeom>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anté et remise en forme 16 x 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783_TF02922391.potx" id="{A5D73F9F-E09F-4864-AB43-E7AC60514D19}" vid="{B9A23DD6-6951-4C28-A7DB-96EAC2CD1CB8}"/>
    </a:ext>
  </a:extLst>
</a:theme>
</file>

<file path=ppt/theme/theme2.xml><?xml version="1.0" encoding="utf-8"?>
<a:theme xmlns:a="http://schemas.openxmlformats.org/drawingml/2006/main" name="Thème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Santé et remise en forme (grand écran)</Template>
  <TotalTime>122</TotalTime>
  <Words>395</Words>
  <Application>Microsoft Office PowerPoint</Application>
  <PresentationFormat>Grand écran</PresentationFormat>
  <Paragraphs>33</Paragraphs>
  <Slides>8</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Calibri</vt:lpstr>
      <vt:lpstr>Calibri Light</vt:lpstr>
      <vt:lpstr>Tahoma</vt:lpstr>
      <vt:lpstr>Wingdings</vt:lpstr>
      <vt:lpstr>Santé et remise en forme 16 x 9</vt:lpstr>
      <vt:lpstr>أنماط الاختبارات في المجال الرياضي </vt:lpstr>
      <vt:lpstr>Présentation PowerPoint</vt:lpstr>
      <vt:lpstr>1-من حيث الجهد البدني المبذول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أنماط الاختبارات في المجال الرياضي</dc:title>
  <dc:creator>fb</dc:creator>
  <cp:lastModifiedBy>fb</cp:lastModifiedBy>
  <cp:revision>13</cp:revision>
  <dcterms:created xsi:type="dcterms:W3CDTF">2025-10-07T19:44:45Z</dcterms:created>
  <dcterms:modified xsi:type="dcterms:W3CDTF">2025-12-17T20:24:57Z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