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2" r:id="rId6"/>
    <p:sldId id="263" r:id="rId7"/>
    <p:sldId id="264" r:id="rId8"/>
    <p:sldId id="265" r:id="rId9"/>
    <p:sldId id="272"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05397-28AD-4389-B4E6-75C02EB22C02}" type="datetimeFigureOut">
              <a:rPr lang="fr-FR" smtClean="0"/>
              <a:pPr/>
              <a:t>01/03/2023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091FFB-8A7D-487A-95E5-DA25017CF4FB}" type="slidenum">
              <a:rPr lang="fr-FR" smtClean="0"/>
              <a:pPr/>
              <a:t>‹N°›</a:t>
            </a:fld>
            <a:endParaRPr lang="fr-FR"/>
          </a:p>
        </p:txBody>
      </p:sp>
    </p:spTree>
    <p:extLst>
      <p:ext uri="{BB962C8B-B14F-4D97-AF65-F5344CB8AC3E}">
        <p14:creationId xmlns="" xmlns:p14="http://schemas.microsoft.com/office/powerpoint/2010/main" val="197943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p:spPr>
        <p:txBody>
          <a:bodyPr/>
          <a:lstStyle/>
          <a:p>
            <a:r>
              <a:rPr lang="en-US"/>
              <a:t>” </a:t>
            </a:r>
            <a:r>
              <a:rPr lang="ar-SA"/>
              <a:t>مدخل إلى التخطيط الإستراتيجي – مفاهيم وتطبيقات</a:t>
            </a:r>
            <a:r>
              <a:rPr lang="en-US"/>
              <a:t>“</a:t>
            </a:r>
          </a:p>
        </p:txBody>
      </p:sp>
      <p:sp>
        <p:nvSpPr>
          <p:cNvPr id="90115" name="Rectangle 3"/>
          <p:cNvSpPr>
            <a:spLocks noGrp="1" noChangeArrowheads="1"/>
          </p:cNvSpPr>
          <p:nvPr>
            <p:ph type="dt" sz="quarter" idx="1"/>
          </p:nvPr>
        </p:nvSpPr>
        <p:spPr>
          <a:noFill/>
        </p:spPr>
        <p:txBody>
          <a:bodyPr/>
          <a:lstStyle/>
          <a:p>
            <a:r>
              <a:rPr lang="ar-SA"/>
              <a:t>غزال نادر .د</a:t>
            </a:r>
            <a:endParaRPr lang="en-US"/>
          </a:p>
        </p:txBody>
      </p:sp>
      <p:sp>
        <p:nvSpPr>
          <p:cNvPr id="90116" name="Rectangle 6"/>
          <p:cNvSpPr>
            <a:spLocks noGrp="1" noChangeArrowheads="1"/>
          </p:cNvSpPr>
          <p:nvPr>
            <p:ph type="ftr" sz="quarter" idx="4"/>
          </p:nvPr>
        </p:nvSpPr>
        <p:spPr>
          <a:noFill/>
        </p:spPr>
        <p:txBody>
          <a:bodyPr/>
          <a:lstStyle/>
          <a:p>
            <a:r>
              <a:rPr lang="ar-SA"/>
              <a:t>أكاديمية إعداد القادة</a:t>
            </a:r>
            <a:endParaRPr lang="en-US"/>
          </a:p>
        </p:txBody>
      </p:sp>
      <p:sp>
        <p:nvSpPr>
          <p:cNvPr id="90117" name="Rectangle 7"/>
          <p:cNvSpPr>
            <a:spLocks noGrp="1" noChangeArrowheads="1"/>
          </p:cNvSpPr>
          <p:nvPr>
            <p:ph type="sldNum" sz="quarter" idx="5"/>
          </p:nvPr>
        </p:nvSpPr>
        <p:spPr>
          <a:noFill/>
        </p:spPr>
        <p:txBody>
          <a:bodyPr/>
          <a:lstStyle/>
          <a:p>
            <a:fld id="{75C69D43-3D9C-45BF-AF8B-D87A17FBE32C}" type="slidenum">
              <a:rPr lang="ar-SA"/>
              <a:pPr/>
              <a:t>1</a:t>
            </a:fld>
            <a:endParaRPr lang="en-US"/>
          </a:p>
        </p:txBody>
      </p:sp>
      <p:sp>
        <p:nvSpPr>
          <p:cNvPr id="90118" name="Rectangle 2"/>
          <p:cNvSpPr>
            <a:spLocks noGrp="1" noRot="1" noChangeAspect="1" noChangeArrowheads="1" noTextEdit="1"/>
          </p:cNvSpPr>
          <p:nvPr>
            <p:ph type="sldImg"/>
          </p:nvPr>
        </p:nvSpPr>
        <p:spPr>
          <a:xfrm>
            <a:off x="376238" y="684213"/>
            <a:ext cx="6105525" cy="3435350"/>
          </a:xfrm>
          <a:ln w="12700" cap="flat">
            <a:solidFill>
              <a:schemeClr val="tx1"/>
            </a:solidFill>
          </a:ln>
        </p:spPr>
      </p:sp>
      <p:sp>
        <p:nvSpPr>
          <p:cNvPr id="90119" name="Rectangle 3"/>
          <p:cNvSpPr>
            <a:spLocks noGrp="1" noChangeArrowheads="1"/>
          </p:cNvSpPr>
          <p:nvPr>
            <p:ph type="body" idx="1"/>
          </p:nvPr>
        </p:nvSpPr>
        <p:spPr>
          <a:xfrm>
            <a:off x="913991" y="4337265"/>
            <a:ext cx="5030018" cy="4623769"/>
          </a:xfrm>
          <a:noFill/>
          <a:ln/>
        </p:spPr>
        <p:txBody>
          <a:bodyPr lIns="92248" tIns="46125" rIns="92248" bIns="46125"/>
          <a:lstStyle/>
          <a:p>
            <a:pPr eaLnBrk="1" hangingPunct="1"/>
            <a:endParaRPr lang="ar-AE" smtClean="0">
              <a:cs typeface="Arial" charset="0"/>
            </a:endParaRPr>
          </a:p>
        </p:txBody>
      </p:sp>
    </p:spTree>
    <p:extLst>
      <p:ext uri="{BB962C8B-B14F-4D97-AF65-F5344CB8AC3E}">
        <p14:creationId xmlns="" xmlns:p14="http://schemas.microsoft.com/office/powerpoint/2010/main" val="8627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p:spPr>
        <p:txBody>
          <a:bodyPr/>
          <a:lstStyle/>
          <a:p>
            <a:r>
              <a:rPr lang="en-US"/>
              <a:t>” </a:t>
            </a:r>
            <a:r>
              <a:rPr lang="ar-SA"/>
              <a:t>مدخل إلى التخطيط الإستراتيجي – مفاهيم وتطبيقات</a:t>
            </a:r>
            <a:r>
              <a:rPr lang="en-US"/>
              <a:t>“</a:t>
            </a:r>
          </a:p>
        </p:txBody>
      </p:sp>
      <p:sp>
        <p:nvSpPr>
          <p:cNvPr id="80899" name="Rectangle 3"/>
          <p:cNvSpPr>
            <a:spLocks noGrp="1" noChangeArrowheads="1"/>
          </p:cNvSpPr>
          <p:nvPr>
            <p:ph type="dt" sz="quarter" idx="1"/>
          </p:nvPr>
        </p:nvSpPr>
        <p:spPr>
          <a:noFill/>
        </p:spPr>
        <p:txBody>
          <a:bodyPr/>
          <a:lstStyle/>
          <a:p>
            <a:r>
              <a:rPr lang="ar-SA"/>
              <a:t>غزال نادر .د</a:t>
            </a:r>
            <a:endParaRPr lang="en-US"/>
          </a:p>
        </p:txBody>
      </p:sp>
      <p:sp>
        <p:nvSpPr>
          <p:cNvPr id="80900" name="Rectangle 6"/>
          <p:cNvSpPr>
            <a:spLocks noGrp="1" noChangeArrowheads="1"/>
          </p:cNvSpPr>
          <p:nvPr>
            <p:ph type="ftr" sz="quarter" idx="4"/>
          </p:nvPr>
        </p:nvSpPr>
        <p:spPr>
          <a:noFill/>
        </p:spPr>
        <p:txBody>
          <a:bodyPr/>
          <a:lstStyle/>
          <a:p>
            <a:r>
              <a:rPr lang="ar-SA"/>
              <a:t>أكاديمية إعداد القادة</a:t>
            </a:r>
            <a:endParaRPr lang="en-US"/>
          </a:p>
        </p:txBody>
      </p:sp>
      <p:sp>
        <p:nvSpPr>
          <p:cNvPr id="80901" name="Rectangle 7"/>
          <p:cNvSpPr>
            <a:spLocks noGrp="1" noChangeArrowheads="1"/>
          </p:cNvSpPr>
          <p:nvPr>
            <p:ph type="sldNum" sz="quarter" idx="5"/>
          </p:nvPr>
        </p:nvSpPr>
        <p:spPr>
          <a:noFill/>
        </p:spPr>
        <p:txBody>
          <a:bodyPr/>
          <a:lstStyle/>
          <a:p>
            <a:fld id="{C9AE3061-7A5D-4B00-A86B-B91AA3E54982}" type="slidenum">
              <a:rPr lang="ar-SA"/>
              <a:pPr/>
              <a:t>5</a:t>
            </a:fld>
            <a:endParaRPr lang="en-US"/>
          </a:p>
        </p:txBody>
      </p:sp>
      <p:sp>
        <p:nvSpPr>
          <p:cNvPr id="80902" name="Rectangle 2"/>
          <p:cNvSpPr>
            <a:spLocks noGrp="1" noRot="1" noChangeAspect="1" noChangeArrowheads="1" noTextEdit="1"/>
          </p:cNvSpPr>
          <p:nvPr>
            <p:ph type="sldImg"/>
          </p:nvPr>
        </p:nvSpPr>
        <p:spPr>
          <a:xfrm>
            <a:off x="382588" y="685800"/>
            <a:ext cx="6094412" cy="3429000"/>
          </a:xfrm>
          <a:ln/>
        </p:spPr>
      </p:sp>
      <p:sp>
        <p:nvSpPr>
          <p:cNvPr id="80903" name="Rectangle 3"/>
          <p:cNvSpPr>
            <a:spLocks noGrp="1" noChangeArrowheads="1"/>
          </p:cNvSpPr>
          <p:nvPr>
            <p:ph type="body" idx="1"/>
          </p:nvPr>
        </p:nvSpPr>
        <p:spPr>
          <a:xfrm>
            <a:off x="915525" y="4341522"/>
            <a:ext cx="5026951" cy="4116005"/>
          </a:xfrm>
          <a:noFill/>
          <a:ln/>
        </p:spPr>
        <p:txBody>
          <a:bodyPr/>
          <a:lstStyle/>
          <a:p>
            <a:pPr eaLnBrk="1" hangingPunct="1"/>
            <a:endParaRPr lang="ar-AE" smtClean="0">
              <a:cs typeface="Arial" charset="0"/>
            </a:endParaRPr>
          </a:p>
        </p:txBody>
      </p:sp>
    </p:spTree>
    <p:extLst>
      <p:ext uri="{BB962C8B-B14F-4D97-AF65-F5344CB8AC3E}">
        <p14:creationId xmlns="" xmlns:p14="http://schemas.microsoft.com/office/powerpoint/2010/main" val="2992653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p>
            <a:r>
              <a:rPr lang="en-US"/>
              <a:t>” </a:t>
            </a:r>
            <a:r>
              <a:rPr lang="ar-SA"/>
              <a:t>مدخل إلى التخطيط الإستراتيجي – مفاهيم وتطبيقات</a:t>
            </a:r>
            <a:r>
              <a:rPr lang="en-US"/>
              <a:t>“</a:t>
            </a:r>
          </a:p>
        </p:txBody>
      </p:sp>
      <p:sp>
        <p:nvSpPr>
          <p:cNvPr id="81923" name="Rectangle 3"/>
          <p:cNvSpPr>
            <a:spLocks noGrp="1" noChangeArrowheads="1"/>
          </p:cNvSpPr>
          <p:nvPr>
            <p:ph type="dt" sz="quarter" idx="1"/>
          </p:nvPr>
        </p:nvSpPr>
        <p:spPr>
          <a:noFill/>
        </p:spPr>
        <p:txBody>
          <a:bodyPr/>
          <a:lstStyle/>
          <a:p>
            <a:r>
              <a:rPr lang="ar-SA"/>
              <a:t>غزال نادر .د</a:t>
            </a:r>
            <a:endParaRPr lang="en-US"/>
          </a:p>
        </p:txBody>
      </p:sp>
      <p:sp>
        <p:nvSpPr>
          <p:cNvPr id="81924" name="Rectangle 6"/>
          <p:cNvSpPr>
            <a:spLocks noGrp="1" noChangeArrowheads="1"/>
          </p:cNvSpPr>
          <p:nvPr>
            <p:ph type="ftr" sz="quarter" idx="4"/>
          </p:nvPr>
        </p:nvSpPr>
        <p:spPr>
          <a:noFill/>
        </p:spPr>
        <p:txBody>
          <a:bodyPr/>
          <a:lstStyle/>
          <a:p>
            <a:r>
              <a:rPr lang="ar-SA"/>
              <a:t>أكاديمية إعداد القادة</a:t>
            </a:r>
            <a:endParaRPr lang="en-US"/>
          </a:p>
        </p:txBody>
      </p:sp>
      <p:sp>
        <p:nvSpPr>
          <p:cNvPr id="81925" name="Rectangle 7"/>
          <p:cNvSpPr>
            <a:spLocks noGrp="1" noChangeArrowheads="1"/>
          </p:cNvSpPr>
          <p:nvPr>
            <p:ph type="sldNum" sz="quarter" idx="5"/>
          </p:nvPr>
        </p:nvSpPr>
        <p:spPr>
          <a:noFill/>
        </p:spPr>
        <p:txBody>
          <a:bodyPr/>
          <a:lstStyle/>
          <a:p>
            <a:fld id="{46222DAE-6788-4CCA-9CA6-73EE44B8C676}" type="slidenum">
              <a:rPr lang="ar-SA"/>
              <a:pPr/>
              <a:t>8</a:t>
            </a:fld>
            <a:endParaRPr lang="en-US"/>
          </a:p>
        </p:txBody>
      </p:sp>
      <p:sp>
        <p:nvSpPr>
          <p:cNvPr id="81926" name="Rectangle 2"/>
          <p:cNvSpPr>
            <a:spLocks noGrp="1" noRot="1" noChangeAspect="1" noChangeArrowheads="1" noTextEdit="1"/>
          </p:cNvSpPr>
          <p:nvPr>
            <p:ph type="sldImg"/>
          </p:nvPr>
        </p:nvSpPr>
        <p:spPr>
          <a:xfrm>
            <a:off x="382588" y="685800"/>
            <a:ext cx="6094412" cy="3429000"/>
          </a:xfrm>
          <a:ln/>
        </p:spPr>
      </p:sp>
      <p:sp>
        <p:nvSpPr>
          <p:cNvPr id="81927" name="Rectangle 3"/>
          <p:cNvSpPr>
            <a:spLocks noGrp="1" noChangeArrowheads="1"/>
          </p:cNvSpPr>
          <p:nvPr>
            <p:ph type="body" idx="1"/>
          </p:nvPr>
        </p:nvSpPr>
        <p:spPr>
          <a:xfrm>
            <a:off x="913991" y="4341522"/>
            <a:ext cx="5030018" cy="4116005"/>
          </a:xfrm>
          <a:noFill/>
          <a:ln/>
        </p:spPr>
        <p:txBody>
          <a:bodyPr/>
          <a:lstStyle/>
          <a:p>
            <a:pPr eaLnBrk="1" hangingPunct="1"/>
            <a:endParaRPr lang="ar-AE" smtClean="0">
              <a:cs typeface="Arial" charset="0"/>
            </a:endParaRPr>
          </a:p>
        </p:txBody>
      </p:sp>
    </p:spTree>
    <p:extLst>
      <p:ext uri="{BB962C8B-B14F-4D97-AF65-F5344CB8AC3E}">
        <p14:creationId xmlns="" xmlns:p14="http://schemas.microsoft.com/office/powerpoint/2010/main" val="174159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382604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35763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25436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99824" y="76200"/>
            <a:ext cx="9460089" cy="1143000"/>
          </a:xfrm>
        </p:spPr>
        <p:txBody>
          <a:bodyPr/>
          <a:lstStyle/>
          <a:p>
            <a:r>
              <a:rPr lang="en-US" smtClean="0"/>
              <a:t>Click to edit Master title style</a:t>
            </a:r>
            <a:endParaRPr lang="ar-AE"/>
          </a:p>
        </p:txBody>
      </p:sp>
      <p:sp>
        <p:nvSpPr>
          <p:cNvPr id="3" name="ClipArt Placeholder 2"/>
          <p:cNvSpPr>
            <a:spLocks noGrp="1"/>
          </p:cNvSpPr>
          <p:nvPr>
            <p:ph type="clipArt" sz="half" idx="1"/>
          </p:nvPr>
        </p:nvSpPr>
        <p:spPr>
          <a:xfrm>
            <a:off x="406401" y="1752600"/>
            <a:ext cx="5644444" cy="4419600"/>
          </a:xfrm>
        </p:spPr>
        <p:txBody>
          <a:bodyPr/>
          <a:lstStyle/>
          <a:p>
            <a:pPr lvl="0"/>
            <a:endParaRPr lang="ar-AE" noProof="0" smtClean="0"/>
          </a:p>
        </p:txBody>
      </p:sp>
      <p:sp>
        <p:nvSpPr>
          <p:cNvPr id="4" name="Text Placeholder 3"/>
          <p:cNvSpPr>
            <a:spLocks noGrp="1"/>
          </p:cNvSpPr>
          <p:nvPr>
            <p:ph type="body" sz="half" idx="2"/>
          </p:nvPr>
        </p:nvSpPr>
        <p:spPr>
          <a:xfrm>
            <a:off x="6231467" y="1752600"/>
            <a:ext cx="5644444"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t>” </a:t>
            </a:r>
            <a:r>
              <a:rPr lang="ar-SA"/>
              <a:t>مدخل إلى التخطيط الإستراتيجي – مفاهيم وتطبيقات</a:t>
            </a:r>
            <a:r>
              <a:rPr lang="en-US"/>
              <a:t>“</a:t>
            </a:r>
          </a:p>
        </p:txBody>
      </p:sp>
      <p:sp>
        <p:nvSpPr>
          <p:cNvPr id="7" name="Rectangle 6"/>
          <p:cNvSpPr>
            <a:spLocks noGrp="1" noChangeArrowheads="1"/>
          </p:cNvSpPr>
          <p:nvPr>
            <p:ph type="sldNum" sz="quarter" idx="12"/>
          </p:nvPr>
        </p:nvSpPr>
        <p:spPr>
          <a:ln/>
        </p:spPr>
        <p:txBody>
          <a:bodyPr/>
          <a:lstStyle>
            <a:lvl1pPr>
              <a:defRPr/>
            </a:lvl1pPr>
          </a:lstStyle>
          <a:p>
            <a:pPr>
              <a:defRPr/>
            </a:pPr>
            <a:fld id="{0F7E89AE-904F-4B7D-9379-F4D1064D2E17}" type="slidenum">
              <a:rPr lang="ar-SA"/>
              <a:pPr>
                <a:defRPr/>
              </a:pPr>
              <a:t>‹N°›</a:t>
            </a:fld>
            <a:endParaRPr lang="en-US"/>
          </a:p>
        </p:txBody>
      </p:sp>
    </p:spTree>
    <p:extLst>
      <p:ext uri="{BB962C8B-B14F-4D97-AF65-F5344CB8AC3E}">
        <p14:creationId xmlns="" xmlns:p14="http://schemas.microsoft.com/office/powerpoint/2010/main" val="3651310610"/>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213543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355992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126431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143249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141268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187250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76177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7F37D8-6D48-48F3-A400-D5E5BAF3AEDD}"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173870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F37D8-6D48-48F3-A400-D5E5BAF3AEDD}" type="datetimeFigureOut">
              <a:rPr lang="fr-FR" smtClean="0"/>
              <a:pPr/>
              <a:t>01/03/2023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20D43-F0C7-4108-9B7D-0E9789017D9B}" type="slidenum">
              <a:rPr lang="fr-FR" smtClean="0"/>
              <a:pPr/>
              <a:t>‹N°›</a:t>
            </a:fld>
            <a:endParaRPr lang="fr-FR"/>
          </a:p>
        </p:txBody>
      </p:sp>
    </p:spTree>
    <p:extLst>
      <p:ext uri="{BB962C8B-B14F-4D97-AF65-F5344CB8AC3E}">
        <p14:creationId xmlns="" xmlns:p14="http://schemas.microsoft.com/office/powerpoint/2010/main" val="1600390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US"/>
              <a:t>” </a:t>
            </a:r>
            <a:r>
              <a:rPr lang="ar-SA"/>
              <a:t>مدخل إلى التخطيط الإستراتيجي – مفاهيم وتطبيقات</a:t>
            </a:r>
            <a:r>
              <a:rPr lang="en-US"/>
              <a:t>“</a:t>
            </a:r>
          </a:p>
        </p:txBody>
      </p:sp>
      <p:sp>
        <p:nvSpPr>
          <p:cNvPr id="4100" name="Slide Number Placeholder 5"/>
          <p:cNvSpPr>
            <a:spLocks noGrp="1"/>
          </p:cNvSpPr>
          <p:nvPr>
            <p:ph type="sldNum" sz="quarter" idx="12"/>
          </p:nvPr>
        </p:nvSpPr>
        <p:spPr>
          <a:noFill/>
        </p:spPr>
        <p:txBody>
          <a:bodyPr/>
          <a:lstStyle/>
          <a:p>
            <a:fld id="{9DB3DB2C-DDEC-4C3F-A3B0-FA7C552A14FF}" type="slidenum">
              <a:rPr lang="ar-SA">
                <a:latin typeface="Arial" charset="0"/>
                <a:cs typeface="Arial" charset="0"/>
              </a:rPr>
              <a:pPr/>
              <a:t>1</a:t>
            </a:fld>
            <a:endParaRPr lang="en-US">
              <a:latin typeface="Arial" charset="0"/>
              <a:cs typeface="Arial" charset="0"/>
            </a:endParaRPr>
          </a:p>
        </p:txBody>
      </p:sp>
      <p:pic>
        <p:nvPicPr>
          <p:cNvPr id="4101" name="Picture 2" descr="office_hilighter_rolling_md_wht"/>
          <p:cNvPicPr>
            <a:picLocks noChangeAspect="1" noChangeArrowheads="1" noCrop="1"/>
          </p:cNvPicPr>
          <p:nvPr/>
        </p:nvPicPr>
        <p:blipFill>
          <a:blip r:embed="rId4"/>
          <a:srcRect/>
          <a:stretch>
            <a:fillRect/>
          </a:stretch>
        </p:blipFill>
        <p:spPr bwMode="auto">
          <a:xfrm>
            <a:off x="1151467" y="1441450"/>
            <a:ext cx="3210278" cy="4883150"/>
          </a:xfrm>
          <a:prstGeom prst="rect">
            <a:avLst/>
          </a:prstGeom>
          <a:noFill/>
          <a:ln w="9525">
            <a:noFill/>
            <a:miter lim="800000"/>
            <a:headEnd/>
            <a:tailEnd/>
          </a:ln>
        </p:spPr>
      </p:pic>
      <p:sp>
        <p:nvSpPr>
          <p:cNvPr id="4102" name="Rectangle 3"/>
          <p:cNvSpPr>
            <a:spLocks noGrp="1" noChangeArrowheads="1"/>
          </p:cNvSpPr>
          <p:nvPr>
            <p:ph type="title"/>
          </p:nvPr>
        </p:nvSpPr>
        <p:spPr>
          <a:noFill/>
        </p:spPr>
        <p:txBody>
          <a:bodyPr vert="horz" lIns="93662" tIns="47625" rIns="93662" bIns="47625" rtlCol="0" anchor="ctr">
            <a:normAutofit/>
          </a:bodyPr>
          <a:lstStyle/>
          <a:p>
            <a:pPr rtl="1" eaLnBrk="1" hangingPunct="1"/>
            <a:r>
              <a:rPr lang="ar-LB" sz="3200" dirty="0"/>
              <a:t>الباب الثا</a:t>
            </a:r>
            <a:r>
              <a:rPr lang="ar-DZ" sz="3200" dirty="0"/>
              <a:t>ني</a:t>
            </a:r>
            <a:endParaRPr lang="en-US" sz="3200" dirty="0"/>
          </a:p>
        </p:txBody>
      </p:sp>
      <p:graphicFrame>
        <p:nvGraphicFramePr>
          <p:cNvPr id="4098" name="Object 4"/>
          <p:cNvGraphicFramePr>
            <a:graphicFrameLocks/>
          </p:cNvGraphicFramePr>
          <p:nvPr/>
        </p:nvGraphicFramePr>
        <p:xfrm>
          <a:off x="3657601" y="1676400"/>
          <a:ext cx="5596467" cy="4103688"/>
        </p:xfrm>
        <a:graphic>
          <a:graphicData uri="http://schemas.openxmlformats.org/presentationml/2006/ole">
            <p:oleObj spid="_x0000_s1026" name="Clip" r:id="rId5" imgW="7840663" imgH="6469063" progId="">
              <p:embed/>
            </p:oleObj>
          </a:graphicData>
        </a:graphic>
      </p:graphicFrame>
      <p:sp>
        <p:nvSpPr>
          <p:cNvPr id="4103" name="Rectangle 5"/>
          <p:cNvSpPr>
            <a:spLocks noChangeArrowheads="1"/>
          </p:cNvSpPr>
          <p:nvPr/>
        </p:nvSpPr>
        <p:spPr bwMode="auto">
          <a:xfrm>
            <a:off x="4944533" y="2955927"/>
            <a:ext cx="2765778" cy="1939635"/>
          </a:xfrm>
          <a:prstGeom prst="rect">
            <a:avLst/>
          </a:prstGeom>
          <a:noFill/>
          <a:ln w="9525">
            <a:noFill/>
            <a:miter lim="800000"/>
            <a:headEnd/>
            <a:tailEnd/>
          </a:ln>
        </p:spPr>
        <p:txBody>
          <a:bodyPr lIns="92075" tIns="46038" rIns="92075" bIns="46038">
            <a:spAutoFit/>
          </a:bodyPr>
          <a:lstStyle/>
          <a:p>
            <a:pPr algn="ctr" rtl="1" eaLnBrk="0" hangingPunct="0">
              <a:spcBef>
                <a:spcPct val="50000"/>
              </a:spcBef>
            </a:pPr>
            <a:r>
              <a:rPr lang="ar-LB" sz="4000" b="1" dirty="0"/>
              <a:t>الت</a:t>
            </a:r>
            <a:r>
              <a:rPr lang="ar-DZ" sz="4000" b="1" dirty="0"/>
              <a:t>فكير</a:t>
            </a:r>
            <a:r>
              <a:rPr lang="ar-LB" sz="4000" b="1" dirty="0"/>
              <a:t> الاستراتيجي – أدواته وأساليبه</a:t>
            </a:r>
            <a:endParaRPr lang="en-US" sz="4000" b="1" dirty="0"/>
          </a:p>
        </p:txBody>
      </p:sp>
    </p:spTree>
    <p:extLst>
      <p:ext uri="{BB962C8B-B14F-4D97-AF65-F5344CB8AC3E}">
        <p14:creationId xmlns="" xmlns:p14="http://schemas.microsoft.com/office/powerpoint/2010/main" val="1580505604"/>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endParaRPr lang="fr-FR" dirty="0"/>
          </a:p>
        </p:txBody>
      </p:sp>
      <p:sp>
        <p:nvSpPr>
          <p:cNvPr id="4" name="AutoShape 5"/>
          <p:cNvSpPr>
            <a:spLocks noChangeArrowheads="1"/>
          </p:cNvSpPr>
          <p:nvPr/>
        </p:nvSpPr>
        <p:spPr bwMode="auto">
          <a:xfrm>
            <a:off x="2209800" y="1581150"/>
            <a:ext cx="2895600" cy="1390650"/>
          </a:xfrm>
          <a:prstGeom prst="cloudCallout">
            <a:avLst>
              <a:gd name="adj1" fmla="val 97144"/>
              <a:gd name="adj2" fmla="val 72940"/>
            </a:avLst>
          </a:prstGeom>
          <a:gradFill rotWithShape="0">
            <a:gsLst>
              <a:gs pos="0">
                <a:srgbClr val="FFFFFF"/>
              </a:gs>
              <a:gs pos="100000">
                <a:srgbClr val="FFCC00"/>
              </a:gs>
            </a:gsLst>
            <a:path path="rect">
              <a:fillToRect l="100000" b="100000"/>
            </a:path>
          </a:gradFill>
          <a:ln w="9525">
            <a:solidFill>
              <a:srgbClr val="FF0000"/>
            </a:solidFill>
            <a:round/>
            <a:headEnd/>
            <a:tailEnd/>
          </a:ln>
          <a:effectLst/>
        </p:spPr>
        <p:txBody>
          <a:bodyPr wrap="square" lIns="90000" tIns="46800" rIns="90000" bIns="46800" anchor="ctr">
            <a:noAutofit/>
          </a:bodyPr>
          <a:lstStyle/>
          <a:p>
            <a:pPr algn="ctr"/>
            <a:r>
              <a:rPr lang="ar-SA" sz="3600" b="1" dirty="0">
                <a:solidFill>
                  <a:srgbClr val="FF0000"/>
                </a:solidFill>
                <a:effectLst>
                  <a:outerShdw blurRad="38100" dist="38100" dir="2700000" algn="tl">
                    <a:srgbClr val="C0C0C0"/>
                  </a:outerShdw>
                </a:effectLst>
                <a:latin typeface="Verdana" panose="020B0604030504040204" pitchFamily="34" charset="0"/>
                <a:ea typeface="Times New Roman" panose="02020603050405020304" pitchFamily="18" charset="0"/>
                <a:cs typeface="Arial" panose="020B0604020202020204" pitchFamily="34" charset="0"/>
              </a:rPr>
              <a:t>تذكر أن</a:t>
            </a:r>
            <a:endParaRPr lang="fr-FR" sz="3600" dirty="0">
              <a:latin typeface="Times New Roman" panose="02020603050405020304" pitchFamily="18" charset="0"/>
              <a:ea typeface="Times New Roman" panose="02020603050405020304" pitchFamily="18" charset="0"/>
            </a:endParaRPr>
          </a:p>
        </p:txBody>
      </p:sp>
      <p:sp>
        <p:nvSpPr>
          <p:cNvPr id="5" name="Horizontal Scroll 4"/>
          <p:cNvSpPr/>
          <p:nvPr/>
        </p:nvSpPr>
        <p:spPr>
          <a:xfrm>
            <a:off x="4724400" y="3154362"/>
            <a:ext cx="5300662" cy="2133600"/>
          </a:xfrm>
          <a:prstGeom prst="horizontalScroll">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r>
              <a:rPr lang="ar-DZ" sz="2800" b="1" dirty="0">
                <a:solidFill>
                  <a:schemeClr val="tx1"/>
                </a:solidFill>
              </a:rPr>
              <a:t>الإدارة الاستراتيجية تبدأ بالتفكير الاستراتيجي</a:t>
            </a:r>
            <a:endParaRPr lang="fr-FR" sz="2800" dirty="0">
              <a:solidFill>
                <a:schemeClr val="tx1"/>
              </a:solidFill>
            </a:endParaRPr>
          </a:p>
          <a:p>
            <a:pPr algn="ctr" rtl="1"/>
            <a:endParaRPr lang="fr-FR" sz="2800" dirty="0">
              <a:solidFill>
                <a:schemeClr val="tx1"/>
              </a:solidFill>
            </a:endParaRPr>
          </a:p>
        </p:txBody>
      </p:sp>
    </p:spTree>
    <p:extLst>
      <p:ext uri="{BB962C8B-B14F-4D97-AF65-F5344CB8AC3E}">
        <p14:creationId xmlns="" xmlns:p14="http://schemas.microsoft.com/office/powerpoint/2010/main" val="372011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0"/>
            <a:ext cx="3276600" cy="715962"/>
          </a:xfrm>
        </p:spPr>
        <p:style>
          <a:lnRef idx="1">
            <a:schemeClr val="accent2"/>
          </a:lnRef>
          <a:fillRef idx="2">
            <a:schemeClr val="accent2"/>
          </a:fillRef>
          <a:effectRef idx="1">
            <a:schemeClr val="accent2"/>
          </a:effectRef>
          <a:fontRef idx="minor">
            <a:schemeClr val="dk1"/>
          </a:fontRef>
        </p:style>
        <p:txBody>
          <a:bodyPr>
            <a:normAutofit/>
          </a:bodyPr>
          <a:lstStyle/>
          <a:p>
            <a:r>
              <a:rPr lang="ar-DZ" dirty="0" smtClean="0"/>
              <a:t>التفكير </a:t>
            </a:r>
            <a:endParaRPr lang="fr-FR" dirty="0"/>
          </a:p>
        </p:txBody>
      </p:sp>
      <p:sp>
        <p:nvSpPr>
          <p:cNvPr id="3" name="Content Placeholder 2"/>
          <p:cNvSpPr>
            <a:spLocks noGrp="1"/>
          </p:cNvSpPr>
          <p:nvPr>
            <p:ph idx="1"/>
          </p:nvPr>
        </p:nvSpPr>
        <p:spPr>
          <a:xfrm>
            <a:off x="886265" y="1600200"/>
            <a:ext cx="9324535" cy="5029200"/>
          </a:xfrm>
        </p:spPr>
        <p:style>
          <a:lnRef idx="1">
            <a:schemeClr val="accent6"/>
          </a:lnRef>
          <a:fillRef idx="2">
            <a:schemeClr val="accent6"/>
          </a:fillRef>
          <a:effectRef idx="1">
            <a:schemeClr val="accent6"/>
          </a:effectRef>
          <a:fontRef idx="minor">
            <a:schemeClr val="dk1"/>
          </a:fontRef>
        </p:style>
        <p:txBody>
          <a:bodyPr>
            <a:normAutofit/>
          </a:bodyPr>
          <a:lstStyle/>
          <a:p>
            <a:pPr algn="just" rtl="1"/>
            <a:r>
              <a:rPr lang="ar-DZ" b="1" dirty="0"/>
              <a:t>أن التفكير سلسلة من العمليات المعقدة التي تجري في الدماغ البشري بسرعة مذهلة، مهمتها تبسيط الأمور التي تشغل الذهن، وتحليلها إلى عناصر أولية قابلة للربط والمقارنة والعرض والتمثيل والتصوير، ومن ثم الخروج بتصور أو نظرية تشكل قاعدة ثابتة للتطبيق العملي، </a:t>
            </a:r>
            <a:endParaRPr lang="fr-FR" b="1" dirty="0" smtClean="0"/>
          </a:p>
          <a:p>
            <a:pPr algn="just" rtl="1"/>
            <a:endParaRPr lang="fr-FR" b="1" dirty="0"/>
          </a:p>
          <a:p>
            <a:pPr algn="just" rtl="1"/>
            <a:r>
              <a:rPr lang="ar-DZ" b="1" dirty="0" smtClean="0"/>
              <a:t>التفكير </a:t>
            </a:r>
            <a:r>
              <a:rPr lang="ar-DZ" b="1" dirty="0"/>
              <a:t>الحر يشكل عائقاً في وجه التخطيط لأنه يرهق الذهن بكثرة المعلومات التي لا لزوم لها في موضوع يجري التخطيط له بشكل محدد، ومن هنا نشأ ما يسمى التفكير الاستراتيجي، والذي هو مسار فكري محدد له خط سير واضح خاص به وله أهداف محددة، وهو (قناة) فكرية تبث وتستقبل صوراً بين التخطيط والتفكير الاستراتيجي نستطيع من خلالها الحصول على نتائج مجزية من عمليات التخطيط التي نقوم بها سواء في عالم المال أو الأعمال</a:t>
            </a:r>
            <a:endParaRPr lang="fr-FR" dirty="0"/>
          </a:p>
        </p:txBody>
      </p:sp>
      <p:pic>
        <p:nvPicPr>
          <p:cNvPr id="4" name="Picture 5" descr="MMj03565840000[1]"/>
          <p:cNvPicPr>
            <a:picLocks noChangeAspect="1" noChangeArrowheads="1" noCrop="1"/>
          </p:cNvPicPr>
          <p:nvPr/>
        </p:nvPicPr>
        <p:blipFill>
          <a:blip r:embed="rId2"/>
          <a:srcRect/>
          <a:stretch>
            <a:fillRect/>
          </a:stretch>
        </p:blipFill>
        <p:spPr bwMode="auto">
          <a:xfrm>
            <a:off x="7010400" y="208396"/>
            <a:ext cx="2178756" cy="1391805"/>
          </a:xfrm>
          <a:prstGeom prst="rect">
            <a:avLst/>
          </a:prstGeom>
          <a:noFill/>
          <a:ln w="9525">
            <a:noFill/>
            <a:miter lim="800000"/>
            <a:headEnd/>
            <a:tailEnd/>
          </a:ln>
        </p:spPr>
      </p:pic>
    </p:spTree>
    <p:extLst>
      <p:ext uri="{BB962C8B-B14F-4D97-AF65-F5344CB8AC3E}">
        <p14:creationId xmlns="" xmlns:p14="http://schemas.microsoft.com/office/powerpoint/2010/main" val="479528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noFill/>
        </p:spPr>
        <p:txBody>
          <a:bodyPr/>
          <a:lstStyle/>
          <a:p>
            <a:r>
              <a:rPr lang="en-US"/>
              <a:t>” </a:t>
            </a:r>
            <a:r>
              <a:rPr lang="ar-SA"/>
              <a:t>مدخل إلى التخطيط الإستراتيجي – مفاهيم وتطبيقات</a:t>
            </a:r>
            <a:r>
              <a:rPr lang="en-US"/>
              <a:t>“</a:t>
            </a:r>
          </a:p>
        </p:txBody>
      </p:sp>
      <p:sp>
        <p:nvSpPr>
          <p:cNvPr id="19459" name="Slide Number Placeholder 4"/>
          <p:cNvSpPr>
            <a:spLocks noGrp="1"/>
          </p:cNvSpPr>
          <p:nvPr>
            <p:ph type="sldNum" sz="quarter" idx="12"/>
          </p:nvPr>
        </p:nvSpPr>
        <p:spPr>
          <a:noFill/>
        </p:spPr>
        <p:txBody>
          <a:bodyPr/>
          <a:lstStyle/>
          <a:p>
            <a:fld id="{B2FCF453-5F58-4609-945C-3CA7E707A191}" type="slidenum">
              <a:rPr lang="ar-SA">
                <a:latin typeface="Arial" charset="0"/>
                <a:cs typeface="Arial" charset="0"/>
              </a:rPr>
              <a:pPr/>
              <a:t>4</a:t>
            </a:fld>
            <a:endParaRPr lang="en-US">
              <a:latin typeface="Arial" charset="0"/>
              <a:cs typeface="Arial" charset="0"/>
            </a:endParaRPr>
          </a:p>
        </p:txBody>
      </p:sp>
      <p:sp>
        <p:nvSpPr>
          <p:cNvPr id="5288962" name="Text Box 2"/>
          <p:cNvSpPr txBox="1">
            <a:spLocks noChangeArrowheads="1"/>
          </p:cNvSpPr>
          <p:nvPr/>
        </p:nvSpPr>
        <p:spPr bwMode="auto">
          <a:xfrm>
            <a:off x="3217930" y="4270516"/>
            <a:ext cx="8569678" cy="1578894"/>
          </a:xfrm>
          <a:prstGeom prst="rect">
            <a:avLst/>
          </a:prstGeom>
          <a:noFill/>
          <a:ln w="12700">
            <a:noFill/>
            <a:miter lim="800000"/>
            <a:headEnd/>
            <a:tailEnd/>
          </a:ln>
        </p:spPr>
        <p:txBody>
          <a:bodyPr wrap="square">
            <a:spAutoFit/>
          </a:bodyPr>
          <a:lstStyle/>
          <a:p>
            <a:pPr algn="ctr" rtl="1">
              <a:lnSpc>
                <a:spcPct val="115000"/>
              </a:lnSpc>
            </a:pPr>
            <a:r>
              <a:rPr lang="ar-SA" sz="2800" b="1" dirty="0">
                <a:solidFill>
                  <a:schemeClr val="accent2"/>
                </a:solidFill>
                <a:cs typeface="+mj-cs"/>
              </a:rPr>
              <a:t>التفكير </a:t>
            </a:r>
            <a:r>
              <a:rPr lang="ar-AE" sz="2800" b="1" dirty="0">
                <a:solidFill>
                  <a:schemeClr val="accent2"/>
                </a:solidFill>
                <a:cs typeface="+mj-cs"/>
              </a:rPr>
              <a:t>الاستراتيجي</a:t>
            </a:r>
            <a:r>
              <a:rPr lang="ar-LB" sz="2800" b="1" dirty="0">
                <a:solidFill>
                  <a:schemeClr val="accent2"/>
                </a:solidFill>
                <a:cs typeface="+mj-cs"/>
              </a:rPr>
              <a:t> </a:t>
            </a:r>
            <a:r>
              <a:rPr lang="ar-AE" sz="2800" b="1" dirty="0">
                <a:solidFill>
                  <a:schemeClr val="accent2"/>
                </a:solidFill>
                <a:cs typeface="+mj-cs"/>
              </a:rPr>
              <a:t>هو</a:t>
            </a:r>
            <a:r>
              <a:rPr lang="ar-LB" sz="2800" b="1" dirty="0">
                <a:solidFill>
                  <a:schemeClr val="accent2"/>
                </a:solidFill>
                <a:cs typeface="+mj-cs"/>
              </a:rPr>
              <a:t> </a:t>
            </a:r>
            <a:r>
              <a:rPr lang="ar-SA" sz="2800" b="1" dirty="0">
                <a:solidFill>
                  <a:schemeClr val="accent2"/>
                </a:solidFill>
                <a:cs typeface="+mj-cs"/>
              </a:rPr>
              <a:t>عملية ذهنية ينظم </a:t>
            </a:r>
            <a:r>
              <a:rPr lang="ar-LB" sz="2800" b="1" dirty="0">
                <a:solidFill>
                  <a:schemeClr val="accent2"/>
                </a:solidFill>
                <a:cs typeface="+mj-cs"/>
              </a:rPr>
              <a:t>العقل من خلال</a:t>
            </a:r>
            <a:r>
              <a:rPr lang="ar-SA" sz="2800" b="1" dirty="0">
                <a:solidFill>
                  <a:schemeClr val="accent2"/>
                </a:solidFill>
                <a:cs typeface="+mj-cs"/>
              </a:rPr>
              <a:t>ها </a:t>
            </a:r>
            <a:r>
              <a:rPr lang="ar-LB" sz="2800" b="1" dirty="0">
                <a:solidFill>
                  <a:schemeClr val="accent2"/>
                </a:solidFill>
                <a:cs typeface="+mj-cs"/>
              </a:rPr>
              <a:t>ال</a:t>
            </a:r>
            <a:r>
              <a:rPr lang="ar-SA" sz="2800" b="1" dirty="0">
                <a:solidFill>
                  <a:schemeClr val="accent2"/>
                </a:solidFill>
                <a:cs typeface="+mj-cs"/>
              </a:rPr>
              <a:t>خبرات و</a:t>
            </a:r>
            <a:r>
              <a:rPr lang="ar-LB" sz="2800" b="1" dirty="0">
                <a:solidFill>
                  <a:schemeClr val="accent2"/>
                </a:solidFill>
                <a:cs typeface="+mj-cs"/>
              </a:rPr>
              <a:t>ال</a:t>
            </a:r>
            <a:r>
              <a:rPr lang="ar-SA" sz="2800" b="1" dirty="0">
                <a:solidFill>
                  <a:schemeClr val="accent2"/>
                </a:solidFill>
                <a:cs typeface="+mj-cs"/>
              </a:rPr>
              <a:t>م</a:t>
            </a:r>
            <a:r>
              <a:rPr lang="ar-LB" sz="2800" b="1" dirty="0">
                <a:solidFill>
                  <a:schemeClr val="accent2"/>
                </a:solidFill>
                <a:cs typeface="+mj-cs"/>
              </a:rPr>
              <a:t>هارا</a:t>
            </a:r>
            <a:r>
              <a:rPr lang="ar-SA" sz="2800" b="1" dirty="0">
                <a:solidFill>
                  <a:schemeClr val="accent2"/>
                </a:solidFill>
                <a:cs typeface="+mj-cs"/>
              </a:rPr>
              <a:t>ت</a:t>
            </a:r>
            <a:r>
              <a:rPr lang="ar-AE" sz="2800" b="1" dirty="0">
                <a:solidFill>
                  <a:schemeClr val="accent2"/>
                </a:solidFill>
                <a:cs typeface="+mj-cs"/>
              </a:rPr>
              <a:t>، </a:t>
            </a:r>
            <a:r>
              <a:rPr lang="ar-SA" sz="2800" b="1" dirty="0">
                <a:solidFill>
                  <a:schemeClr val="accent2"/>
                </a:solidFill>
                <a:cs typeface="+mj-cs"/>
              </a:rPr>
              <a:t>وي</a:t>
            </a:r>
            <a:r>
              <a:rPr lang="ar-LB" sz="2800" b="1" dirty="0">
                <a:solidFill>
                  <a:schemeClr val="accent2"/>
                </a:solidFill>
                <a:cs typeface="+mj-cs"/>
              </a:rPr>
              <a:t>درس</a:t>
            </a:r>
            <a:r>
              <a:rPr lang="ar-SA" sz="2800" b="1" dirty="0">
                <a:solidFill>
                  <a:schemeClr val="accent2"/>
                </a:solidFill>
                <a:cs typeface="+mj-cs"/>
              </a:rPr>
              <a:t> ال</a:t>
            </a:r>
            <a:r>
              <a:rPr lang="ar-LB" sz="2800" b="1" dirty="0">
                <a:solidFill>
                  <a:schemeClr val="accent2"/>
                </a:solidFill>
                <a:cs typeface="+mj-cs"/>
              </a:rPr>
              <a:t>بيئة</a:t>
            </a:r>
            <a:r>
              <a:rPr lang="ar-LB" sz="2800" b="1" dirty="0">
                <a:solidFill>
                  <a:schemeClr val="accent2"/>
                </a:solidFill>
              </a:rPr>
              <a:t> المحيطة،</a:t>
            </a:r>
            <a:r>
              <a:rPr lang="ar-AE" sz="2800" dirty="0"/>
              <a:t> </a:t>
            </a:r>
            <a:r>
              <a:rPr lang="ar-LB" sz="2800" b="1" dirty="0">
                <a:solidFill>
                  <a:schemeClr val="accent2"/>
                </a:solidFill>
                <a:cs typeface="Times New Roman" pitchFamily="18" charset="0"/>
              </a:rPr>
              <a:t>تم</a:t>
            </a:r>
            <a:r>
              <a:rPr lang="ar-SA" sz="2800" b="1" dirty="0">
                <a:solidFill>
                  <a:schemeClr val="accent2"/>
                </a:solidFill>
                <a:cs typeface="Times New Roman" pitchFamily="18" charset="0"/>
              </a:rPr>
              <a:t>ه</a:t>
            </a:r>
            <a:r>
              <a:rPr lang="ar-LB" sz="2800" b="1" dirty="0">
                <a:solidFill>
                  <a:schemeClr val="accent2"/>
                </a:solidFill>
                <a:cs typeface="Times New Roman" pitchFamily="18" charset="0"/>
              </a:rPr>
              <a:t>ي</a:t>
            </a:r>
            <a:r>
              <a:rPr lang="ar-SA" sz="2800" b="1" dirty="0">
                <a:solidFill>
                  <a:schemeClr val="accent2"/>
                </a:solidFill>
                <a:cs typeface="Times New Roman" pitchFamily="18" charset="0"/>
              </a:rPr>
              <a:t>د</a:t>
            </a:r>
            <a:r>
              <a:rPr lang="ar-LB" sz="2800" b="1" dirty="0">
                <a:solidFill>
                  <a:schemeClr val="accent2"/>
                </a:solidFill>
                <a:cs typeface="Times New Roman" pitchFamily="18" charset="0"/>
              </a:rPr>
              <a:t>اً</a:t>
            </a:r>
            <a:r>
              <a:rPr lang="ar-SA" sz="2800" b="1" dirty="0">
                <a:solidFill>
                  <a:schemeClr val="accent2"/>
                </a:solidFill>
                <a:cs typeface="Times New Roman" pitchFamily="18" charset="0"/>
              </a:rPr>
              <a:t> ل</a:t>
            </a:r>
            <a:r>
              <a:rPr lang="ar-LB" sz="2800" b="1" dirty="0">
                <a:solidFill>
                  <a:schemeClr val="accent2"/>
                </a:solidFill>
                <a:cs typeface="Times New Roman" pitchFamily="18" charset="0"/>
              </a:rPr>
              <a:t>إست</a:t>
            </a:r>
            <a:r>
              <a:rPr lang="ar-SA" sz="2800" b="1" dirty="0">
                <a:solidFill>
                  <a:schemeClr val="accent2"/>
                </a:solidFill>
                <a:cs typeface="Times New Roman" pitchFamily="18" charset="0"/>
              </a:rPr>
              <a:t>قراء المستقبل</a:t>
            </a:r>
            <a:r>
              <a:rPr lang="ar-AE" sz="2800" b="1" dirty="0">
                <a:solidFill>
                  <a:schemeClr val="accent2"/>
                </a:solidFill>
                <a:cs typeface="Times New Roman" pitchFamily="18" charset="0"/>
              </a:rPr>
              <a:t>، </a:t>
            </a:r>
            <a:r>
              <a:rPr lang="ar-LB" sz="2800" b="1" dirty="0">
                <a:solidFill>
                  <a:schemeClr val="accent2"/>
                </a:solidFill>
                <a:cs typeface="Times New Roman" pitchFamily="18" charset="0"/>
              </a:rPr>
              <a:t>ووضع رؤية مستقبلية</a:t>
            </a:r>
            <a:r>
              <a:rPr lang="ar-SA" sz="2800" b="1" dirty="0">
                <a:solidFill>
                  <a:schemeClr val="accent2"/>
                </a:solidFill>
                <a:cs typeface="Times New Roman" pitchFamily="18" charset="0"/>
              </a:rPr>
              <a:t> معين</a:t>
            </a:r>
            <a:r>
              <a:rPr lang="ar-LB" sz="2800" b="1" dirty="0">
                <a:solidFill>
                  <a:schemeClr val="accent2"/>
                </a:solidFill>
                <a:cs typeface="Times New Roman" pitchFamily="18" charset="0"/>
              </a:rPr>
              <a:t>ة</a:t>
            </a:r>
            <a:r>
              <a:rPr lang="ar-SA" sz="2800" b="1" dirty="0">
                <a:solidFill>
                  <a:schemeClr val="accent2"/>
                </a:solidFill>
                <a:cs typeface="Times New Roman" pitchFamily="18" charset="0"/>
              </a:rPr>
              <a:t> إزاء موضوع محدد. </a:t>
            </a:r>
            <a:endParaRPr lang="en-US" sz="2800" b="1" dirty="0">
              <a:solidFill>
                <a:schemeClr val="accent2"/>
              </a:solidFill>
              <a:cs typeface="Times New Roman" pitchFamily="18" charset="0"/>
            </a:endParaRPr>
          </a:p>
        </p:txBody>
      </p:sp>
      <p:sp>
        <p:nvSpPr>
          <p:cNvPr id="19461" name="Rectangle 3"/>
          <p:cNvSpPr>
            <a:spLocks noGrp="1" noChangeArrowheads="1"/>
          </p:cNvSpPr>
          <p:nvPr>
            <p:ph type="title"/>
          </p:nvPr>
        </p:nvSpPr>
        <p:spPr>
          <a:xfrm>
            <a:off x="3810000" y="228600"/>
            <a:ext cx="4267200" cy="792162"/>
          </a:xfrm>
          <a:solidFill>
            <a:srgbClr val="C00000"/>
          </a:solidFill>
        </p:spPr>
        <p:txBody>
          <a:bodyPr>
            <a:normAutofit/>
          </a:bodyPr>
          <a:lstStyle/>
          <a:p>
            <a:pPr eaLnBrk="1" hangingPunct="1"/>
            <a:r>
              <a:rPr lang="ar-LB" sz="3600" b="1" dirty="0">
                <a:solidFill>
                  <a:srgbClr val="FFFF00"/>
                </a:solidFill>
                <a:cs typeface="Times New Roman" pitchFamily="18" charset="0"/>
              </a:rPr>
              <a:t>التفكير الإستراتيجي</a:t>
            </a:r>
            <a:endParaRPr lang="en-US" sz="3600" b="1" dirty="0">
              <a:solidFill>
                <a:srgbClr val="FFFF00"/>
              </a:solidFill>
              <a:cs typeface="Times New Roman" pitchFamily="18" charset="0"/>
            </a:endParaRPr>
          </a:p>
        </p:txBody>
      </p:sp>
      <p:sp>
        <p:nvSpPr>
          <p:cNvPr id="7" name="Content Placeholder 2"/>
          <p:cNvSpPr txBox="1">
            <a:spLocks/>
          </p:cNvSpPr>
          <p:nvPr/>
        </p:nvSpPr>
        <p:spPr>
          <a:xfrm>
            <a:off x="2747890" y="1064455"/>
            <a:ext cx="9144000" cy="3328885"/>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lnSpc>
                <a:spcPct val="120000"/>
              </a:lnSpc>
            </a:pPr>
            <a:r>
              <a:rPr lang="ar-DZ" b="1" dirty="0"/>
              <a:t>يعرف التفكير الاستراتيجي بأنه " ذلك الأسلوب الذي يمكن من خلاله المسئولون من توجيه المنظمة بداية من الانتقال من العمليات الإدارية والأنشطة الإجرائية حتى تكوين رؤية مختلفة للعوامل الداخلية المتغيرة والعوامل الخارجية القادرة على خدمة التغيير المطلوب في البيئة المحيطة </a:t>
            </a:r>
            <a:endParaRPr lang="fr-FR" b="1" dirty="0"/>
          </a:p>
          <a:p>
            <a:pPr algn="just" rtl="1">
              <a:lnSpc>
                <a:spcPct val="120000"/>
              </a:lnSpc>
            </a:pPr>
            <a:r>
              <a:rPr lang="ar-DZ" b="1" dirty="0"/>
              <a:t>ويلاحظ أن التعريف اعتبر التفكير الاستراتيجي خطوة سابقة من الخطوات التي تخدم التخطيط الاستراتيجي.</a:t>
            </a:r>
            <a:endParaRPr lang="fr-FR" dirty="0"/>
          </a:p>
        </p:txBody>
      </p:sp>
      <p:sp>
        <p:nvSpPr>
          <p:cNvPr id="8" name="Rectangle 7"/>
          <p:cNvSpPr/>
          <p:nvPr/>
        </p:nvSpPr>
        <p:spPr>
          <a:xfrm>
            <a:off x="0" y="2757267"/>
            <a:ext cx="2743200" cy="39248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b="1" dirty="0" smtClean="0"/>
              <a:t>للتفكير الاستراتيجي الفاعل مبادئ يقوم عليها وهي :-</a:t>
            </a:r>
            <a:br>
              <a:rPr lang="ar-DZ" b="1" dirty="0" smtClean="0"/>
            </a:br>
            <a:r>
              <a:rPr lang="fr-FR" b="1" dirty="0" smtClean="0"/>
              <a:t>o </a:t>
            </a:r>
            <a:r>
              <a:rPr lang="ar-DZ" b="1" dirty="0" smtClean="0"/>
              <a:t>التفكير الاستراتيجي وسيلة وليس غاية. </a:t>
            </a:r>
            <a:br>
              <a:rPr lang="ar-DZ" b="1" dirty="0" smtClean="0"/>
            </a:br>
            <a:r>
              <a:rPr lang="fr-FR" b="1" dirty="0" smtClean="0"/>
              <a:t>o </a:t>
            </a:r>
            <a:r>
              <a:rPr lang="ar-DZ" b="1" dirty="0" smtClean="0"/>
              <a:t>التفكير الاستراتيجي يتطلب التزام القيادة.</a:t>
            </a:r>
            <a:br>
              <a:rPr lang="ar-DZ" b="1" dirty="0" smtClean="0"/>
            </a:br>
            <a:r>
              <a:rPr lang="fr-FR" b="1" dirty="0" smtClean="0"/>
              <a:t>o </a:t>
            </a:r>
            <a:r>
              <a:rPr lang="ar-DZ" b="1" dirty="0" smtClean="0"/>
              <a:t>التفكير الاستراتيجي يتطلب توسيع المشاركة. </a:t>
            </a:r>
            <a:br>
              <a:rPr lang="ar-DZ" b="1" dirty="0" smtClean="0"/>
            </a:br>
            <a:r>
              <a:rPr lang="fr-FR" b="1" dirty="0" smtClean="0"/>
              <a:t>o </a:t>
            </a:r>
            <a:r>
              <a:rPr lang="ar-DZ" b="1" dirty="0" smtClean="0"/>
              <a:t>التفكير الاستراتيجي عملية ديناميكية مرنة وليست رتيبة أو منتظمة.</a:t>
            </a:r>
            <a:r>
              <a:rPr lang="ar-DZ" dirty="0" smtClean="0"/>
              <a:t/>
            </a:r>
            <a:br>
              <a:rPr lang="ar-DZ" dirty="0" smtClean="0"/>
            </a:br>
            <a:endParaRPr lang="fr-FR" dirty="0"/>
          </a:p>
        </p:txBody>
      </p:sp>
      <p:sp>
        <p:nvSpPr>
          <p:cNvPr id="9" name="Flèche gauche 8"/>
          <p:cNvSpPr/>
          <p:nvPr/>
        </p:nvSpPr>
        <p:spPr>
          <a:xfrm>
            <a:off x="2799471" y="4726745"/>
            <a:ext cx="647113" cy="675250"/>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20141391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iterate type="lt">
                                    <p:tmPct val="5000"/>
                                  </p:iterate>
                                  <p:childTnLst>
                                    <p:set>
                                      <p:cBhvr>
                                        <p:cTn id="6" dur="1" fill="hold">
                                          <p:stCondLst>
                                            <p:cond delay="0"/>
                                          </p:stCondLst>
                                        </p:cTn>
                                        <p:tgtEl>
                                          <p:spTgt spid="5288962"/>
                                        </p:tgtEl>
                                        <p:attrNameLst>
                                          <p:attrName>style.visibility</p:attrName>
                                        </p:attrNameLst>
                                      </p:cBhvr>
                                      <p:to>
                                        <p:strVal val="visible"/>
                                      </p:to>
                                    </p:set>
                                    <p:animEffect transition="in" filter="fade">
                                      <p:cBhvr>
                                        <p:cTn id="7" dur="800" decel="100000"/>
                                        <p:tgtEl>
                                          <p:spTgt spid="5288962"/>
                                        </p:tgtEl>
                                      </p:cBhvr>
                                    </p:animEffect>
                                    <p:anim calcmode="lin" valueType="num">
                                      <p:cBhvr>
                                        <p:cTn id="8" dur="800" decel="100000" fill="hold"/>
                                        <p:tgtEl>
                                          <p:spTgt spid="5288962"/>
                                        </p:tgtEl>
                                        <p:attrNameLst>
                                          <p:attrName>style.rotation</p:attrName>
                                        </p:attrNameLst>
                                      </p:cBhvr>
                                      <p:tavLst>
                                        <p:tav tm="0">
                                          <p:val>
                                            <p:fltVal val="-90"/>
                                          </p:val>
                                        </p:tav>
                                        <p:tav tm="100000">
                                          <p:val>
                                            <p:fltVal val="0"/>
                                          </p:val>
                                        </p:tav>
                                      </p:tavLst>
                                    </p:anim>
                                    <p:anim calcmode="lin" valueType="num">
                                      <p:cBhvr>
                                        <p:cTn id="9" dur="800" decel="100000" fill="hold"/>
                                        <p:tgtEl>
                                          <p:spTgt spid="5288962"/>
                                        </p:tgtEl>
                                        <p:attrNameLst>
                                          <p:attrName>ppt_x</p:attrName>
                                        </p:attrNameLst>
                                      </p:cBhvr>
                                      <p:tavLst>
                                        <p:tav tm="0">
                                          <p:val>
                                            <p:strVal val="#ppt_x+0.4"/>
                                          </p:val>
                                        </p:tav>
                                        <p:tav tm="100000">
                                          <p:val>
                                            <p:strVal val="#ppt_x-0.05"/>
                                          </p:val>
                                        </p:tav>
                                      </p:tavLst>
                                    </p:anim>
                                    <p:anim calcmode="lin" valueType="num">
                                      <p:cBhvr>
                                        <p:cTn id="10" dur="800" decel="100000" fill="hold"/>
                                        <p:tgtEl>
                                          <p:spTgt spid="52889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2889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28896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89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a:noFill/>
        </p:spPr>
        <p:txBody>
          <a:bodyPr/>
          <a:lstStyle/>
          <a:p>
            <a:fld id="{08597B64-4ACE-44E3-92C3-F1C2CF5DBBCF}" type="slidenum">
              <a:rPr lang="ar-SA">
                <a:latin typeface="Arial" charset="0"/>
                <a:cs typeface="Arial" charset="0"/>
              </a:rPr>
              <a:pPr/>
              <a:t>5</a:t>
            </a:fld>
            <a:endParaRPr lang="en-US">
              <a:latin typeface="Arial" charset="0"/>
              <a:cs typeface="Arial" charset="0"/>
            </a:endParaRPr>
          </a:p>
        </p:txBody>
      </p:sp>
      <p:pic>
        <p:nvPicPr>
          <p:cNvPr id="22532" name="Picture 2" descr="122301face_1"/>
          <p:cNvPicPr>
            <a:picLocks noChangeAspect="1" noChangeArrowheads="1" noCrop="1"/>
          </p:cNvPicPr>
          <p:nvPr/>
        </p:nvPicPr>
        <p:blipFill>
          <a:blip r:embed="rId3"/>
          <a:srcRect/>
          <a:stretch>
            <a:fillRect/>
          </a:stretch>
        </p:blipFill>
        <p:spPr bwMode="auto">
          <a:xfrm>
            <a:off x="6226258" y="1496306"/>
            <a:ext cx="3234267" cy="1647825"/>
          </a:xfrm>
          <a:prstGeom prst="rect">
            <a:avLst/>
          </a:prstGeom>
          <a:noFill/>
          <a:ln w="9525">
            <a:noFill/>
            <a:miter lim="800000"/>
            <a:headEnd/>
            <a:tailEnd/>
          </a:ln>
        </p:spPr>
      </p:pic>
      <p:sp>
        <p:nvSpPr>
          <p:cNvPr id="22533" name="Rectangle 3"/>
          <p:cNvSpPr>
            <a:spLocks noGrp="1" noChangeArrowheads="1"/>
          </p:cNvSpPr>
          <p:nvPr>
            <p:ph type="title"/>
          </p:nvPr>
        </p:nvSpPr>
        <p:spPr>
          <a:xfrm>
            <a:off x="2573868" y="195265"/>
            <a:ext cx="7095067" cy="1023937"/>
          </a:xfrm>
        </p:spPr>
        <p:txBody>
          <a:bodyPr>
            <a:normAutofit fontScale="90000"/>
          </a:bodyPr>
          <a:lstStyle/>
          <a:p>
            <a:pPr eaLnBrk="1" hangingPunct="1"/>
            <a:r>
              <a:rPr lang="ar-LB" sz="4000"/>
              <a:t>نموذج ” جاين ليدكا“ للتفكير الاستراتيجي – عام 1998</a:t>
            </a:r>
            <a:endParaRPr lang="en-AU" sz="4000"/>
          </a:p>
        </p:txBody>
      </p:sp>
      <p:sp>
        <p:nvSpPr>
          <p:cNvPr id="22534" name="Text Box 4"/>
          <p:cNvSpPr txBox="1">
            <a:spLocks noChangeArrowheads="1"/>
          </p:cNvSpPr>
          <p:nvPr/>
        </p:nvSpPr>
        <p:spPr bwMode="auto">
          <a:xfrm>
            <a:off x="6432452" y="3593929"/>
            <a:ext cx="2667000" cy="523220"/>
          </a:xfrm>
          <a:prstGeom prst="rect">
            <a:avLst/>
          </a:prstGeom>
          <a:solidFill>
            <a:srgbClr val="5CDFE6"/>
          </a:solidFill>
          <a:ln w="38100">
            <a:solidFill>
              <a:schemeClr val="tx1"/>
            </a:solidFill>
            <a:miter lim="800000"/>
            <a:headEnd/>
            <a:tailEnd/>
          </a:ln>
        </p:spPr>
        <p:txBody>
          <a:bodyPr>
            <a:spAutoFit/>
          </a:bodyPr>
          <a:lstStyle/>
          <a:p>
            <a:pPr algn="ctr" rtl="1" eaLnBrk="0" hangingPunct="0">
              <a:spcBef>
                <a:spcPct val="50000"/>
              </a:spcBef>
            </a:pPr>
            <a:r>
              <a:rPr lang="ar-LB" sz="2800" b="1" dirty="0">
                <a:latin typeface="Times New Roman" pitchFamily="18" charset="0"/>
              </a:rPr>
              <a:t>التفكير الاستراتيجي</a:t>
            </a:r>
            <a:endParaRPr lang="en-AU" sz="2800" b="1" dirty="0">
              <a:latin typeface="Times New Roman" pitchFamily="18" charset="0"/>
            </a:endParaRPr>
          </a:p>
        </p:txBody>
      </p:sp>
      <p:sp>
        <p:nvSpPr>
          <p:cNvPr id="22535" name="Text Box 5"/>
          <p:cNvSpPr txBox="1">
            <a:spLocks noChangeArrowheads="1"/>
          </p:cNvSpPr>
          <p:nvPr/>
        </p:nvSpPr>
        <p:spPr bwMode="auto">
          <a:xfrm>
            <a:off x="3619435" y="1896210"/>
            <a:ext cx="2209800" cy="2554545"/>
          </a:xfrm>
          <a:prstGeom prst="rect">
            <a:avLst/>
          </a:prstGeom>
          <a:solidFill>
            <a:srgbClr val="FFFF00"/>
          </a:solidFill>
          <a:ln w="38100">
            <a:solidFill>
              <a:schemeClr val="tx1"/>
            </a:solidFill>
            <a:miter lim="800000"/>
            <a:headEnd/>
            <a:tailEnd/>
          </a:ln>
        </p:spPr>
        <p:txBody>
          <a:bodyPr>
            <a:spAutoFit/>
          </a:bodyPr>
          <a:lstStyle/>
          <a:p>
            <a:pPr algn="ctr" rtl="1" eaLnBrk="0" hangingPunct="0">
              <a:spcBef>
                <a:spcPct val="50000"/>
              </a:spcBef>
            </a:pPr>
            <a:r>
              <a:rPr lang="ar-LB" sz="2000" b="1" dirty="0">
                <a:latin typeface="Times New Roman" pitchFamily="18" charset="0"/>
              </a:rPr>
              <a:t>مقاربة منظمة</a:t>
            </a:r>
            <a:r>
              <a:rPr lang="ar-DZ" sz="2000" b="1" dirty="0">
                <a:latin typeface="Times New Roman" pitchFamily="18" charset="0"/>
              </a:rPr>
              <a:t>: </a:t>
            </a:r>
            <a:r>
              <a:rPr lang="ar-SA" sz="2000" dirty="0"/>
              <a:t>أي الأخذ بعين الاعتبار الظروف الداخلية وخصائص المنظمة وإمكانياتها المالية والبشرية والمادية وغيرها، </a:t>
            </a:r>
            <a:r>
              <a:rPr lang="ar-SA" sz="2000" b="1" dirty="0"/>
              <a:t>و</a:t>
            </a:r>
            <a:r>
              <a:rPr lang="ar-SA" sz="2000" dirty="0"/>
              <a:t>تحليل المواقف التي تواجه المنظمة والتي تتميز بالتحدي والتغير. </a:t>
            </a:r>
            <a:endParaRPr lang="en-AU" sz="2000" b="1" dirty="0">
              <a:latin typeface="Times New Roman" pitchFamily="18" charset="0"/>
            </a:endParaRPr>
          </a:p>
        </p:txBody>
      </p:sp>
      <p:sp>
        <p:nvSpPr>
          <p:cNvPr id="22536" name="Line 6"/>
          <p:cNvSpPr>
            <a:spLocks noChangeShapeType="1"/>
          </p:cNvSpPr>
          <p:nvPr/>
        </p:nvSpPr>
        <p:spPr bwMode="auto">
          <a:xfrm>
            <a:off x="5981114" y="3202744"/>
            <a:ext cx="381000" cy="304800"/>
          </a:xfrm>
          <a:prstGeom prst="line">
            <a:avLst/>
          </a:prstGeom>
          <a:noFill/>
          <a:ln w="38100">
            <a:solidFill>
              <a:schemeClr val="tx1"/>
            </a:solidFill>
            <a:round/>
            <a:headEnd/>
            <a:tailEnd type="triangle" w="med" len="med"/>
          </a:ln>
        </p:spPr>
        <p:txBody>
          <a:bodyPr wrap="none" anchor="ctr"/>
          <a:lstStyle/>
          <a:p>
            <a:endParaRPr lang="fr-FR"/>
          </a:p>
        </p:txBody>
      </p:sp>
      <p:sp>
        <p:nvSpPr>
          <p:cNvPr id="22537" name="Text Box 7"/>
          <p:cNvSpPr txBox="1">
            <a:spLocks noChangeArrowheads="1"/>
          </p:cNvSpPr>
          <p:nvPr/>
        </p:nvSpPr>
        <p:spPr bwMode="auto">
          <a:xfrm>
            <a:off x="9647050" y="1880382"/>
            <a:ext cx="2167467" cy="1631216"/>
          </a:xfrm>
          <a:prstGeom prst="rect">
            <a:avLst/>
          </a:prstGeom>
          <a:solidFill>
            <a:srgbClr val="92D050"/>
          </a:solidFill>
          <a:ln w="38100">
            <a:solidFill>
              <a:schemeClr val="tx1"/>
            </a:solidFill>
            <a:miter lim="800000"/>
            <a:headEnd/>
            <a:tailEnd/>
          </a:ln>
        </p:spPr>
        <p:txBody>
          <a:bodyPr wrap="square">
            <a:spAutoFit/>
          </a:bodyPr>
          <a:lstStyle/>
          <a:p>
            <a:pPr lvl="0" rtl="1"/>
            <a:r>
              <a:rPr lang="ar-LB" sz="2000" b="1" dirty="0">
                <a:latin typeface="Times New Roman" pitchFamily="18" charset="0"/>
              </a:rPr>
              <a:t>التركيز على الغايات</a:t>
            </a:r>
            <a:r>
              <a:rPr lang="fr-FR" sz="2000" b="1" dirty="0">
                <a:latin typeface="Times New Roman" pitchFamily="18" charset="0"/>
              </a:rPr>
              <a:t>  </a:t>
            </a:r>
            <a:r>
              <a:rPr lang="ar-DZ" sz="2000" b="1" dirty="0">
                <a:latin typeface="Times New Roman" pitchFamily="18" charset="0"/>
              </a:rPr>
              <a:t> </a:t>
            </a:r>
            <a:r>
              <a:rPr lang="ar-DZ" sz="2000" dirty="0"/>
              <a:t>وتعبئة الطاقات نحو الأهداف والغايات بدلا من تركيزها على الوسائل والجزيئات</a:t>
            </a:r>
            <a:endParaRPr lang="fr-FR" sz="2000" dirty="0"/>
          </a:p>
        </p:txBody>
      </p:sp>
      <p:sp>
        <p:nvSpPr>
          <p:cNvPr id="22538" name="Line 8"/>
          <p:cNvSpPr>
            <a:spLocks noChangeShapeType="1"/>
          </p:cNvSpPr>
          <p:nvPr/>
        </p:nvSpPr>
        <p:spPr bwMode="auto">
          <a:xfrm flipH="1">
            <a:off x="9116517" y="2575560"/>
            <a:ext cx="397933" cy="381000"/>
          </a:xfrm>
          <a:prstGeom prst="line">
            <a:avLst/>
          </a:prstGeom>
          <a:noFill/>
          <a:ln w="38100">
            <a:solidFill>
              <a:schemeClr val="tx1"/>
            </a:solidFill>
            <a:round/>
            <a:headEnd/>
            <a:tailEnd type="triangle" w="med" len="med"/>
          </a:ln>
        </p:spPr>
        <p:txBody>
          <a:bodyPr wrap="none" anchor="ctr"/>
          <a:lstStyle/>
          <a:p>
            <a:endParaRPr lang="fr-FR"/>
          </a:p>
        </p:txBody>
      </p:sp>
      <p:sp>
        <p:nvSpPr>
          <p:cNvPr id="22539" name="Text Box 9"/>
          <p:cNvSpPr txBox="1">
            <a:spLocks noChangeArrowheads="1"/>
          </p:cNvSpPr>
          <p:nvPr/>
        </p:nvSpPr>
        <p:spPr bwMode="auto">
          <a:xfrm>
            <a:off x="5182772" y="5902863"/>
            <a:ext cx="3465689" cy="707886"/>
          </a:xfrm>
          <a:prstGeom prst="rect">
            <a:avLst/>
          </a:prstGeom>
          <a:solidFill>
            <a:srgbClr val="F9CFF7"/>
          </a:solidFill>
          <a:ln w="38100">
            <a:solidFill>
              <a:schemeClr val="tx1"/>
            </a:solidFill>
            <a:miter lim="800000"/>
            <a:headEnd/>
            <a:tailEnd/>
          </a:ln>
        </p:spPr>
        <p:txBody>
          <a:bodyPr wrap="square">
            <a:spAutoFit/>
          </a:bodyPr>
          <a:lstStyle/>
          <a:p>
            <a:pPr algn="ctr" rtl="1" eaLnBrk="0" hangingPunct="0">
              <a:spcBef>
                <a:spcPct val="50000"/>
              </a:spcBef>
            </a:pPr>
            <a:r>
              <a:rPr lang="ar-LB" sz="2000" b="1" dirty="0">
                <a:latin typeface="Times New Roman" pitchFamily="18" charset="0"/>
              </a:rPr>
              <a:t>البناء على المعطيات</a:t>
            </a:r>
            <a:r>
              <a:rPr lang="ar-DZ" sz="2000" b="1" dirty="0">
                <a:latin typeface="Times New Roman" pitchFamily="18" charset="0"/>
              </a:rPr>
              <a:t> </a:t>
            </a:r>
            <a:r>
              <a:rPr lang="ar-SA" sz="2000" dirty="0"/>
              <a:t>تحليل جميع العناصر المحيطة بالمؤسسة وواقعها</a:t>
            </a:r>
            <a:endParaRPr lang="en-AU" sz="2000" b="1" dirty="0">
              <a:latin typeface="Times New Roman" pitchFamily="18" charset="0"/>
            </a:endParaRPr>
          </a:p>
        </p:txBody>
      </p:sp>
      <p:sp>
        <p:nvSpPr>
          <p:cNvPr id="22540" name="Line 10"/>
          <p:cNvSpPr>
            <a:spLocks noChangeShapeType="1"/>
          </p:cNvSpPr>
          <p:nvPr/>
        </p:nvSpPr>
        <p:spPr bwMode="auto">
          <a:xfrm flipV="1">
            <a:off x="6983893" y="4432180"/>
            <a:ext cx="0" cy="1506537"/>
          </a:xfrm>
          <a:prstGeom prst="line">
            <a:avLst/>
          </a:prstGeom>
          <a:noFill/>
          <a:ln w="38100">
            <a:solidFill>
              <a:schemeClr val="tx1"/>
            </a:solidFill>
            <a:round/>
            <a:headEnd/>
            <a:tailEnd type="triangle" w="med" len="med"/>
          </a:ln>
        </p:spPr>
        <p:txBody>
          <a:bodyPr wrap="none" anchor="ctr"/>
          <a:lstStyle/>
          <a:p>
            <a:endParaRPr lang="fr-FR"/>
          </a:p>
        </p:txBody>
      </p:sp>
      <p:sp>
        <p:nvSpPr>
          <p:cNvPr id="22541" name="Text Box 11"/>
          <p:cNvSpPr txBox="1">
            <a:spLocks noChangeArrowheads="1"/>
          </p:cNvSpPr>
          <p:nvPr/>
        </p:nvSpPr>
        <p:spPr bwMode="auto">
          <a:xfrm>
            <a:off x="2410265" y="5226784"/>
            <a:ext cx="2514600" cy="1631216"/>
          </a:xfrm>
          <a:prstGeom prst="rect">
            <a:avLst/>
          </a:prstGeom>
          <a:solidFill>
            <a:srgbClr val="0000FF"/>
          </a:solidFill>
          <a:ln w="38100">
            <a:solidFill>
              <a:schemeClr val="tx1"/>
            </a:solidFill>
            <a:miter lim="800000"/>
            <a:headEnd/>
            <a:tailEnd/>
          </a:ln>
        </p:spPr>
        <p:txBody>
          <a:bodyPr>
            <a:spAutoFit/>
          </a:bodyPr>
          <a:lstStyle/>
          <a:p>
            <a:pPr algn="ctr" rtl="1" eaLnBrk="0" hangingPunct="0">
              <a:spcBef>
                <a:spcPct val="50000"/>
              </a:spcBef>
            </a:pPr>
            <a:r>
              <a:rPr lang="ar-LB" sz="2000" b="1" dirty="0" err="1">
                <a:solidFill>
                  <a:schemeClr val="bg1"/>
                </a:solidFill>
                <a:latin typeface="Times New Roman" pitchFamily="18" charset="0"/>
              </a:rPr>
              <a:t>إقتناص</a:t>
            </a:r>
            <a:r>
              <a:rPr lang="ar-LB" sz="2000" b="1" dirty="0">
                <a:solidFill>
                  <a:schemeClr val="bg1"/>
                </a:solidFill>
                <a:latin typeface="Times New Roman" pitchFamily="18" charset="0"/>
              </a:rPr>
              <a:t> الفرص</a:t>
            </a:r>
            <a:r>
              <a:rPr lang="ar-DZ" sz="2000" b="1" dirty="0">
                <a:solidFill>
                  <a:schemeClr val="bg1"/>
                </a:solidFill>
                <a:latin typeface="Times New Roman" pitchFamily="18" charset="0"/>
              </a:rPr>
              <a:t>: </a:t>
            </a:r>
            <a:r>
              <a:rPr lang="ar-DZ" sz="2000" dirty="0">
                <a:solidFill>
                  <a:schemeClr val="bg1"/>
                </a:solidFill>
              </a:rPr>
              <a:t>وإجهاض أكبر عدد ممكن من التهديدات، ويتحقق ذلك من خلال الوقت والسرعة المناسبة للاستجابة</a:t>
            </a:r>
            <a:r>
              <a:rPr lang="en-US" sz="2000" dirty="0">
                <a:solidFill>
                  <a:schemeClr val="bg1"/>
                </a:solidFill>
              </a:rPr>
              <a:t>.</a:t>
            </a:r>
            <a:endParaRPr lang="fr-FR" sz="2000" dirty="0">
              <a:solidFill>
                <a:schemeClr val="bg1"/>
              </a:solidFill>
            </a:endParaRPr>
          </a:p>
        </p:txBody>
      </p:sp>
      <p:sp>
        <p:nvSpPr>
          <p:cNvPr id="22542" name="Line 12"/>
          <p:cNvSpPr>
            <a:spLocks noChangeShapeType="1"/>
          </p:cNvSpPr>
          <p:nvPr/>
        </p:nvSpPr>
        <p:spPr bwMode="auto">
          <a:xfrm flipV="1">
            <a:off x="5205046" y="4387948"/>
            <a:ext cx="861647" cy="985910"/>
          </a:xfrm>
          <a:prstGeom prst="line">
            <a:avLst/>
          </a:prstGeom>
          <a:noFill/>
          <a:ln w="38100">
            <a:solidFill>
              <a:schemeClr val="tx1"/>
            </a:solidFill>
            <a:round/>
            <a:headEnd/>
            <a:tailEnd type="triangle" w="med" len="med"/>
          </a:ln>
        </p:spPr>
        <p:txBody>
          <a:bodyPr wrap="none" anchor="ctr"/>
          <a:lstStyle/>
          <a:p>
            <a:endParaRPr lang="fr-FR"/>
          </a:p>
        </p:txBody>
      </p:sp>
      <p:sp>
        <p:nvSpPr>
          <p:cNvPr id="22543" name="Text Box 13"/>
          <p:cNvSpPr txBox="1">
            <a:spLocks noChangeArrowheads="1"/>
          </p:cNvSpPr>
          <p:nvPr/>
        </p:nvSpPr>
        <p:spPr bwMode="auto">
          <a:xfrm>
            <a:off x="8958775" y="4543867"/>
            <a:ext cx="2971800" cy="954107"/>
          </a:xfrm>
          <a:prstGeom prst="rect">
            <a:avLst/>
          </a:prstGeom>
          <a:solidFill>
            <a:srgbClr val="FF7C80"/>
          </a:solidFill>
          <a:ln w="38100">
            <a:solidFill>
              <a:schemeClr val="tx1"/>
            </a:solidFill>
            <a:miter lim="800000"/>
            <a:headEnd/>
            <a:tailEnd/>
          </a:ln>
        </p:spPr>
        <p:txBody>
          <a:bodyPr>
            <a:spAutoFit/>
          </a:bodyPr>
          <a:lstStyle/>
          <a:p>
            <a:pPr algn="ctr" rtl="1" eaLnBrk="0" hangingPunct="0">
              <a:spcBef>
                <a:spcPct val="50000"/>
              </a:spcBef>
            </a:pPr>
            <a:r>
              <a:rPr lang="ar-LB" sz="2800" b="1">
                <a:latin typeface="Times New Roman" pitchFamily="18" charset="0"/>
              </a:rPr>
              <a:t>التفكير ضمن الإطار الزمني</a:t>
            </a:r>
            <a:endParaRPr lang="en-AU" sz="2800" b="1">
              <a:latin typeface="Times New Roman" pitchFamily="18" charset="0"/>
            </a:endParaRPr>
          </a:p>
        </p:txBody>
      </p:sp>
      <p:sp>
        <p:nvSpPr>
          <p:cNvPr id="22544" name="Line 14"/>
          <p:cNvSpPr>
            <a:spLocks noChangeShapeType="1"/>
          </p:cNvSpPr>
          <p:nvPr/>
        </p:nvSpPr>
        <p:spPr bwMode="auto">
          <a:xfrm flipH="1" flipV="1">
            <a:off x="8621150" y="4472354"/>
            <a:ext cx="228600" cy="381000"/>
          </a:xfrm>
          <a:prstGeom prst="line">
            <a:avLst/>
          </a:prstGeom>
          <a:noFill/>
          <a:ln w="38100">
            <a:solidFill>
              <a:schemeClr val="tx1"/>
            </a:solidFill>
            <a:round/>
            <a:headEnd/>
            <a:tailEnd type="triangle" w="med" len="med"/>
          </a:ln>
        </p:spPr>
        <p:txBody>
          <a:bodyPr wrap="none" anchor="ctr"/>
          <a:lstStyle/>
          <a:p>
            <a:endParaRPr lang="fr-FR"/>
          </a:p>
        </p:txBody>
      </p:sp>
      <p:sp>
        <p:nvSpPr>
          <p:cNvPr id="16" name="Rectangle 15"/>
          <p:cNvSpPr/>
          <p:nvPr/>
        </p:nvSpPr>
        <p:spPr>
          <a:xfrm>
            <a:off x="1" y="337624"/>
            <a:ext cx="2602522" cy="46986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dirty="0" err="1" smtClean="0"/>
              <a:t>جاين</a:t>
            </a:r>
            <a:r>
              <a:rPr lang="ar-SA" dirty="0" smtClean="0"/>
              <a:t> ليدكا ولدت في مارس 1955 بنيوجيرسي الولايات المتحدة وهي </a:t>
            </a:r>
            <a:r>
              <a:rPr lang="ar-SA" dirty="0" err="1" smtClean="0"/>
              <a:t>بروفيسورة</a:t>
            </a:r>
            <a:r>
              <a:rPr lang="ar-SA" dirty="0" smtClean="0"/>
              <a:t> وعضو بهيئة التدريس في كلية </a:t>
            </a:r>
            <a:r>
              <a:rPr lang="ar-SA" dirty="0" err="1" smtClean="0"/>
              <a:t>داردن</a:t>
            </a:r>
            <a:r>
              <a:rPr lang="ar-SA" dirty="0" smtClean="0"/>
              <a:t> لإدارة الأعمال والتدريب في جامعة فيرجينيا ، حيث كانت </a:t>
            </a:r>
            <a:r>
              <a:rPr lang="ar-SA" dirty="0" err="1" smtClean="0"/>
              <a:t>مسؤولة</a:t>
            </a:r>
            <a:r>
              <a:rPr lang="ar-SA" dirty="0" smtClean="0"/>
              <a:t> عن الإشراف على جميع الأنشطة المرتبطة بتعلم وتطوير الشركات في مؤسسة </a:t>
            </a:r>
            <a:r>
              <a:rPr lang="ar-SA" dirty="0" err="1" smtClean="0"/>
              <a:t>فورتشن</a:t>
            </a:r>
            <a:r>
              <a:rPr lang="ar-SA" dirty="0" smtClean="0"/>
              <a:t> 50 ، بما في ذلك التعليم التنفيذي. وعمليات التطوير الوظيفي ، بوابة التعليم والتعلم المدعومة بعمالة والتعلم وأنشطة على شبكة الإنترنت.</a:t>
            </a:r>
            <a:endParaRPr lang="fr-FR" dirty="0" smtClean="0"/>
          </a:p>
          <a:p>
            <a:pPr algn="ctr"/>
            <a:endParaRPr lang="fr-FR" dirty="0"/>
          </a:p>
        </p:txBody>
      </p:sp>
    </p:spTree>
    <p:extLst>
      <p:ext uri="{BB962C8B-B14F-4D97-AF65-F5344CB8AC3E}">
        <p14:creationId xmlns="" xmlns:p14="http://schemas.microsoft.com/office/powerpoint/2010/main" val="3632512034"/>
      </p:ext>
    </p:extLst>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2"/>
          </p:nvPr>
        </p:nvSpPr>
        <p:spPr>
          <a:noFill/>
        </p:spPr>
        <p:txBody>
          <a:bodyPr/>
          <a:lstStyle/>
          <a:p>
            <a:fld id="{FAF6801A-D946-486B-8F41-54E9C7AB39EE}" type="slidenum">
              <a:rPr lang="ar-SA">
                <a:latin typeface="Arial" charset="0"/>
                <a:cs typeface="Arial" charset="0"/>
              </a:rPr>
              <a:pPr/>
              <a:t>6</a:t>
            </a:fld>
            <a:endParaRPr lang="en-US">
              <a:latin typeface="Arial" charset="0"/>
              <a:cs typeface="Arial" charset="0"/>
            </a:endParaRPr>
          </a:p>
        </p:txBody>
      </p:sp>
      <p:sp>
        <p:nvSpPr>
          <p:cNvPr id="23556" name="Rectangle 2"/>
          <p:cNvSpPr>
            <a:spLocks noGrp="1" noChangeArrowheads="1"/>
          </p:cNvSpPr>
          <p:nvPr>
            <p:ph type="title"/>
          </p:nvPr>
        </p:nvSpPr>
        <p:spPr>
          <a:xfrm>
            <a:off x="3834695" y="169068"/>
            <a:ext cx="6937022" cy="903288"/>
          </a:xfrm>
        </p:spPr>
        <p:txBody>
          <a:bodyPr>
            <a:normAutofit fontScale="90000"/>
          </a:bodyPr>
          <a:lstStyle/>
          <a:p>
            <a:pPr eaLnBrk="1" hangingPunct="1"/>
            <a:r>
              <a:rPr lang="ar-LB" sz="4000" dirty="0"/>
              <a:t>نموذج ”</a:t>
            </a:r>
            <a:r>
              <a:rPr lang="ar-DZ" sz="4000" dirty="0"/>
              <a:t>تيم </a:t>
            </a:r>
            <a:r>
              <a:rPr lang="ar-LB" sz="4000" dirty="0" err="1"/>
              <a:t>أوشاناسي</a:t>
            </a:r>
            <a:r>
              <a:rPr lang="ar-LB" sz="4000" dirty="0"/>
              <a:t>“ للتفكير الاستراتيجي – عام 2005</a:t>
            </a:r>
            <a:endParaRPr lang="en-AU" sz="4000" i="1" dirty="0"/>
          </a:p>
        </p:txBody>
      </p:sp>
      <p:sp>
        <p:nvSpPr>
          <p:cNvPr id="23557" name="Text Box 3"/>
          <p:cNvSpPr txBox="1">
            <a:spLocks noChangeArrowheads="1"/>
          </p:cNvSpPr>
          <p:nvPr/>
        </p:nvSpPr>
        <p:spPr bwMode="auto">
          <a:xfrm>
            <a:off x="4800600" y="3505200"/>
            <a:ext cx="2286000" cy="457200"/>
          </a:xfrm>
          <a:prstGeom prst="rect">
            <a:avLst/>
          </a:prstGeom>
          <a:solidFill>
            <a:srgbClr val="5CDFE6"/>
          </a:solidFill>
          <a:ln w="9525">
            <a:solidFill>
              <a:srgbClr val="000000"/>
            </a:solidFill>
            <a:miter lim="800000"/>
            <a:headEnd/>
            <a:tailEnd/>
          </a:ln>
        </p:spPr>
        <p:txBody>
          <a:bodyPr/>
          <a:lstStyle/>
          <a:p>
            <a:pPr algn="ctr" rtl="1" eaLnBrk="0" hangingPunct="0"/>
            <a:r>
              <a:rPr lang="ar-SA" sz="2400" b="1">
                <a:latin typeface="Times New Roman" pitchFamily="18" charset="0"/>
              </a:rPr>
              <a:t>التفكير الاستراتيجي</a:t>
            </a:r>
            <a:endParaRPr lang="en-US" sz="2800" b="1">
              <a:latin typeface="Times New Roman" pitchFamily="18" charset="0"/>
            </a:endParaRPr>
          </a:p>
        </p:txBody>
      </p:sp>
      <p:sp>
        <p:nvSpPr>
          <p:cNvPr id="23558" name="Text Box 4"/>
          <p:cNvSpPr txBox="1">
            <a:spLocks noChangeArrowheads="1"/>
          </p:cNvSpPr>
          <p:nvPr/>
        </p:nvSpPr>
        <p:spPr bwMode="auto">
          <a:xfrm>
            <a:off x="7900813" y="2933700"/>
            <a:ext cx="2293055" cy="457200"/>
          </a:xfrm>
          <a:prstGeom prst="rect">
            <a:avLst/>
          </a:prstGeom>
          <a:solidFill>
            <a:schemeClr val="folHlink"/>
          </a:solidFill>
          <a:ln w="9525">
            <a:solidFill>
              <a:srgbClr val="000000"/>
            </a:solidFill>
            <a:miter lim="800000"/>
            <a:headEnd/>
            <a:tailEnd/>
          </a:ln>
        </p:spPr>
        <p:txBody>
          <a:bodyPr/>
          <a:lstStyle/>
          <a:p>
            <a:pPr algn="l" rtl="1" eaLnBrk="0" hangingPunct="0"/>
            <a:r>
              <a:rPr lang="ar-SA" sz="2400" b="1" dirty="0">
                <a:solidFill>
                  <a:schemeClr val="bg1"/>
                </a:solidFill>
                <a:latin typeface="Times New Roman" pitchFamily="18" charset="0"/>
              </a:rPr>
              <a:t>التركيز على الغايات</a:t>
            </a:r>
            <a:endParaRPr lang="en-US" sz="2400" b="1" dirty="0">
              <a:solidFill>
                <a:schemeClr val="bg1"/>
              </a:solidFill>
              <a:latin typeface="Times New Roman" pitchFamily="18" charset="0"/>
            </a:endParaRPr>
          </a:p>
        </p:txBody>
      </p:sp>
      <p:sp>
        <p:nvSpPr>
          <p:cNvPr id="23559" name="Text Box 5"/>
          <p:cNvSpPr txBox="1">
            <a:spLocks noChangeArrowheads="1"/>
          </p:cNvSpPr>
          <p:nvPr/>
        </p:nvSpPr>
        <p:spPr bwMode="auto">
          <a:xfrm>
            <a:off x="2321278" y="4210050"/>
            <a:ext cx="1676400" cy="819150"/>
          </a:xfrm>
          <a:prstGeom prst="rect">
            <a:avLst/>
          </a:prstGeom>
          <a:solidFill>
            <a:srgbClr val="0000FF"/>
          </a:solidFill>
          <a:ln w="9525">
            <a:solidFill>
              <a:srgbClr val="000000"/>
            </a:solidFill>
            <a:miter lim="800000"/>
            <a:headEnd/>
            <a:tailEnd/>
          </a:ln>
        </p:spPr>
        <p:txBody>
          <a:bodyPr/>
          <a:lstStyle/>
          <a:p>
            <a:pPr algn="ctr" rtl="1" eaLnBrk="0" hangingPunct="0"/>
            <a:r>
              <a:rPr lang="ar-LB" sz="2400" b="1" dirty="0">
                <a:solidFill>
                  <a:schemeClr val="bg1"/>
                </a:solidFill>
                <a:latin typeface="Times New Roman" pitchFamily="18" charset="0"/>
              </a:rPr>
              <a:t>مشاركة الآخرين</a:t>
            </a:r>
            <a:endParaRPr lang="en-US" sz="2800" b="1" dirty="0">
              <a:solidFill>
                <a:schemeClr val="bg1"/>
              </a:solidFill>
              <a:latin typeface="Times New Roman" pitchFamily="18" charset="0"/>
            </a:endParaRPr>
          </a:p>
        </p:txBody>
      </p:sp>
      <p:sp>
        <p:nvSpPr>
          <p:cNvPr id="23560" name="Text Box 6"/>
          <p:cNvSpPr txBox="1">
            <a:spLocks noChangeArrowheads="1"/>
          </p:cNvSpPr>
          <p:nvPr/>
        </p:nvSpPr>
        <p:spPr bwMode="auto">
          <a:xfrm>
            <a:off x="4343400" y="1905000"/>
            <a:ext cx="3276600" cy="533400"/>
          </a:xfrm>
          <a:prstGeom prst="rect">
            <a:avLst/>
          </a:prstGeom>
          <a:solidFill>
            <a:srgbClr val="00B050"/>
          </a:solidFill>
          <a:ln w="9525">
            <a:solidFill>
              <a:srgbClr val="000000"/>
            </a:solidFill>
            <a:miter lim="800000"/>
            <a:headEnd/>
            <a:tailEnd/>
          </a:ln>
        </p:spPr>
        <p:txBody>
          <a:bodyPr/>
          <a:lstStyle/>
          <a:p>
            <a:pPr algn="ctr" rtl="1" eaLnBrk="0" hangingPunct="0"/>
            <a:r>
              <a:rPr lang="ar-LB" sz="2400" b="1" dirty="0">
                <a:solidFill>
                  <a:srgbClr val="FFFF00"/>
                </a:solidFill>
                <a:latin typeface="Times New Roman" pitchFamily="18" charset="0"/>
              </a:rPr>
              <a:t>مرونة في إستخدام الموارد</a:t>
            </a:r>
            <a:endParaRPr lang="en-US" sz="2400" b="1" dirty="0">
              <a:solidFill>
                <a:srgbClr val="FFFF00"/>
              </a:solidFill>
              <a:latin typeface="Times New Roman" pitchFamily="18" charset="0"/>
            </a:endParaRPr>
          </a:p>
        </p:txBody>
      </p:sp>
      <p:sp>
        <p:nvSpPr>
          <p:cNvPr id="23561" name="Line 7"/>
          <p:cNvSpPr>
            <a:spLocks noChangeShapeType="1"/>
          </p:cNvSpPr>
          <p:nvPr/>
        </p:nvSpPr>
        <p:spPr bwMode="auto">
          <a:xfrm flipH="1" flipV="1">
            <a:off x="6705600" y="3962400"/>
            <a:ext cx="1371600" cy="609600"/>
          </a:xfrm>
          <a:prstGeom prst="line">
            <a:avLst/>
          </a:prstGeom>
          <a:noFill/>
          <a:ln w="76200">
            <a:solidFill>
              <a:schemeClr val="tx1"/>
            </a:solidFill>
            <a:round/>
            <a:headEnd type="none" w="sm" len="sm"/>
            <a:tailEnd type="arrow" w="sm" len="sm"/>
          </a:ln>
        </p:spPr>
        <p:txBody>
          <a:bodyPr/>
          <a:lstStyle/>
          <a:p>
            <a:endParaRPr lang="fr-FR"/>
          </a:p>
        </p:txBody>
      </p:sp>
      <p:sp>
        <p:nvSpPr>
          <p:cNvPr id="23562" name="Line 8"/>
          <p:cNvSpPr>
            <a:spLocks noChangeShapeType="1"/>
          </p:cNvSpPr>
          <p:nvPr/>
        </p:nvSpPr>
        <p:spPr bwMode="auto">
          <a:xfrm flipH="1">
            <a:off x="6705600" y="3181350"/>
            <a:ext cx="1195212" cy="323850"/>
          </a:xfrm>
          <a:prstGeom prst="line">
            <a:avLst/>
          </a:prstGeom>
          <a:noFill/>
          <a:ln w="76200">
            <a:solidFill>
              <a:schemeClr val="tx1"/>
            </a:solidFill>
            <a:round/>
            <a:headEnd type="none" w="sm" len="sm"/>
            <a:tailEnd type="arrow" w="sm" len="sm"/>
          </a:ln>
        </p:spPr>
        <p:txBody>
          <a:bodyPr/>
          <a:lstStyle/>
          <a:p>
            <a:endParaRPr lang="fr-FR"/>
          </a:p>
        </p:txBody>
      </p:sp>
      <p:sp>
        <p:nvSpPr>
          <p:cNvPr id="23563" name="Line 9"/>
          <p:cNvSpPr>
            <a:spLocks noChangeShapeType="1"/>
          </p:cNvSpPr>
          <p:nvPr/>
        </p:nvSpPr>
        <p:spPr bwMode="auto">
          <a:xfrm>
            <a:off x="5943600" y="2438400"/>
            <a:ext cx="0" cy="1066800"/>
          </a:xfrm>
          <a:prstGeom prst="line">
            <a:avLst/>
          </a:prstGeom>
          <a:noFill/>
          <a:ln w="76200">
            <a:solidFill>
              <a:schemeClr val="tx1"/>
            </a:solidFill>
            <a:round/>
            <a:headEnd type="none" w="sm" len="sm"/>
            <a:tailEnd type="arrow" w="sm" len="sm"/>
          </a:ln>
        </p:spPr>
        <p:txBody>
          <a:bodyPr/>
          <a:lstStyle/>
          <a:p>
            <a:endParaRPr lang="fr-FR"/>
          </a:p>
        </p:txBody>
      </p:sp>
      <p:sp>
        <p:nvSpPr>
          <p:cNvPr id="23564" name="Line 10"/>
          <p:cNvSpPr>
            <a:spLocks noChangeShapeType="1"/>
          </p:cNvSpPr>
          <p:nvPr/>
        </p:nvSpPr>
        <p:spPr bwMode="auto">
          <a:xfrm>
            <a:off x="3962400" y="3124200"/>
            <a:ext cx="1295400" cy="381000"/>
          </a:xfrm>
          <a:prstGeom prst="line">
            <a:avLst/>
          </a:prstGeom>
          <a:noFill/>
          <a:ln w="76200">
            <a:solidFill>
              <a:schemeClr val="tx1"/>
            </a:solidFill>
            <a:round/>
            <a:headEnd type="none" w="sm" len="sm"/>
            <a:tailEnd type="arrow" w="sm" len="sm"/>
          </a:ln>
        </p:spPr>
        <p:txBody>
          <a:bodyPr/>
          <a:lstStyle/>
          <a:p>
            <a:endParaRPr lang="fr-FR"/>
          </a:p>
        </p:txBody>
      </p:sp>
      <p:sp>
        <p:nvSpPr>
          <p:cNvPr id="23565" name="Line 11"/>
          <p:cNvSpPr>
            <a:spLocks noChangeShapeType="1"/>
          </p:cNvSpPr>
          <p:nvPr/>
        </p:nvSpPr>
        <p:spPr bwMode="auto">
          <a:xfrm flipV="1">
            <a:off x="3962400" y="3962400"/>
            <a:ext cx="1219200" cy="533400"/>
          </a:xfrm>
          <a:prstGeom prst="line">
            <a:avLst/>
          </a:prstGeom>
          <a:noFill/>
          <a:ln w="76200">
            <a:solidFill>
              <a:schemeClr val="tx1"/>
            </a:solidFill>
            <a:round/>
            <a:headEnd type="none" w="sm" len="sm"/>
            <a:tailEnd type="arrow" w="sm" len="sm"/>
          </a:ln>
        </p:spPr>
        <p:txBody>
          <a:bodyPr/>
          <a:lstStyle/>
          <a:p>
            <a:endParaRPr lang="fr-FR"/>
          </a:p>
        </p:txBody>
      </p:sp>
      <p:sp>
        <p:nvSpPr>
          <p:cNvPr id="23566" name="Text Box 12"/>
          <p:cNvSpPr txBox="1">
            <a:spLocks noChangeArrowheads="1"/>
          </p:cNvSpPr>
          <p:nvPr/>
        </p:nvSpPr>
        <p:spPr bwMode="auto">
          <a:xfrm>
            <a:off x="4724400" y="4419602"/>
            <a:ext cx="2438400" cy="1508125"/>
          </a:xfrm>
          <a:prstGeom prst="rect">
            <a:avLst/>
          </a:prstGeom>
          <a:solidFill>
            <a:srgbClr val="F9CFF7"/>
          </a:solidFill>
          <a:ln w="12700">
            <a:solidFill>
              <a:schemeClr val="tx1"/>
            </a:solidFill>
            <a:miter lim="800000"/>
            <a:headEnd type="none" w="sm" len="sm"/>
            <a:tailEnd type="none" w="sm" len="sm"/>
          </a:ln>
        </p:spPr>
        <p:txBody>
          <a:bodyPr>
            <a:spAutoFit/>
          </a:bodyPr>
          <a:lstStyle/>
          <a:p>
            <a:pPr algn="ctr" eaLnBrk="0" hangingPunct="0"/>
            <a:r>
              <a:rPr lang="ar-LB" sz="2000" b="1">
                <a:solidFill>
                  <a:schemeClr val="tx2"/>
                </a:solidFill>
                <a:latin typeface="Times New Roman" pitchFamily="18" charset="0"/>
              </a:rPr>
              <a:t>التخطيط</a:t>
            </a:r>
            <a:r>
              <a:rPr lang="ar-SA" sz="2000" b="1">
                <a:solidFill>
                  <a:schemeClr val="tx2"/>
                </a:solidFill>
                <a:latin typeface="Times New Roman" pitchFamily="18" charset="0"/>
              </a:rPr>
              <a:t> الاستراتيجي</a:t>
            </a:r>
            <a:endParaRPr lang="en-US" sz="2000" b="1">
              <a:solidFill>
                <a:schemeClr val="tx2"/>
              </a:solidFill>
              <a:latin typeface="Times New Roman" pitchFamily="18" charset="0"/>
            </a:endParaRPr>
          </a:p>
          <a:p>
            <a:pPr rtl="1" eaLnBrk="0" hangingPunct="0">
              <a:buFontTx/>
              <a:buChar char="•"/>
            </a:pPr>
            <a:r>
              <a:rPr lang="ar-LB" b="1">
                <a:latin typeface="Times New Roman" pitchFamily="18" charset="0"/>
              </a:rPr>
              <a:t>الصياغة</a:t>
            </a:r>
          </a:p>
          <a:p>
            <a:pPr rtl="1" eaLnBrk="0" hangingPunct="0">
              <a:buFontTx/>
              <a:buChar char="•"/>
            </a:pPr>
            <a:r>
              <a:rPr lang="ar-LB" b="1">
                <a:latin typeface="Times New Roman" pitchFamily="18" charset="0"/>
              </a:rPr>
              <a:t>التوثيق</a:t>
            </a:r>
          </a:p>
          <a:p>
            <a:pPr rtl="1" eaLnBrk="0" hangingPunct="0">
              <a:buFontTx/>
              <a:buChar char="•"/>
            </a:pPr>
            <a:r>
              <a:rPr lang="ar-LB" b="1">
                <a:latin typeface="Times New Roman" pitchFamily="18" charset="0"/>
              </a:rPr>
              <a:t>التشغيل</a:t>
            </a:r>
          </a:p>
          <a:p>
            <a:pPr rtl="1" eaLnBrk="0" hangingPunct="0">
              <a:buFontTx/>
              <a:buChar char="•"/>
            </a:pPr>
            <a:r>
              <a:rPr lang="ar-LB" b="1">
                <a:latin typeface="Times New Roman" pitchFamily="18" charset="0"/>
              </a:rPr>
              <a:t>خطط عمل</a:t>
            </a:r>
            <a:endParaRPr lang="en-US" b="1">
              <a:latin typeface="Times New Roman" pitchFamily="18" charset="0"/>
            </a:endParaRPr>
          </a:p>
        </p:txBody>
      </p:sp>
      <p:sp>
        <p:nvSpPr>
          <p:cNvPr id="23567" name="Line 13"/>
          <p:cNvSpPr>
            <a:spLocks noChangeShapeType="1"/>
          </p:cNvSpPr>
          <p:nvPr/>
        </p:nvSpPr>
        <p:spPr bwMode="auto">
          <a:xfrm>
            <a:off x="5943600" y="3962400"/>
            <a:ext cx="0" cy="457200"/>
          </a:xfrm>
          <a:prstGeom prst="line">
            <a:avLst/>
          </a:prstGeom>
          <a:noFill/>
          <a:ln w="76200">
            <a:solidFill>
              <a:schemeClr val="tx1"/>
            </a:solidFill>
            <a:round/>
            <a:headEnd/>
            <a:tailEnd type="arrow" w="med" len="med"/>
          </a:ln>
        </p:spPr>
        <p:txBody>
          <a:bodyPr/>
          <a:lstStyle/>
          <a:p>
            <a:endParaRPr lang="fr-FR"/>
          </a:p>
        </p:txBody>
      </p:sp>
      <p:sp>
        <p:nvSpPr>
          <p:cNvPr id="23568" name="Line 14"/>
          <p:cNvSpPr>
            <a:spLocks noChangeShapeType="1"/>
          </p:cNvSpPr>
          <p:nvPr/>
        </p:nvSpPr>
        <p:spPr bwMode="auto">
          <a:xfrm>
            <a:off x="7162800" y="5334000"/>
            <a:ext cx="3352800" cy="0"/>
          </a:xfrm>
          <a:prstGeom prst="line">
            <a:avLst/>
          </a:prstGeom>
          <a:noFill/>
          <a:ln w="76200">
            <a:solidFill>
              <a:srgbClr val="FF0000"/>
            </a:solidFill>
            <a:round/>
            <a:headEnd/>
            <a:tailEnd type="arrow" w="med" len="med"/>
          </a:ln>
        </p:spPr>
        <p:txBody>
          <a:bodyPr/>
          <a:lstStyle/>
          <a:p>
            <a:endParaRPr lang="fr-FR"/>
          </a:p>
        </p:txBody>
      </p:sp>
      <p:sp>
        <p:nvSpPr>
          <p:cNvPr id="23569" name="Line 15"/>
          <p:cNvSpPr>
            <a:spLocks noChangeShapeType="1"/>
          </p:cNvSpPr>
          <p:nvPr/>
        </p:nvSpPr>
        <p:spPr bwMode="auto">
          <a:xfrm flipV="1">
            <a:off x="10515600" y="3733800"/>
            <a:ext cx="0" cy="1600200"/>
          </a:xfrm>
          <a:prstGeom prst="line">
            <a:avLst/>
          </a:prstGeom>
          <a:noFill/>
          <a:ln w="76200">
            <a:solidFill>
              <a:srgbClr val="FF0000"/>
            </a:solidFill>
            <a:round/>
            <a:headEnd/>
            <a:tailEnd type="arrow" w="med" len="med"/>
          </a:ln>
        </p:spPr>
        <p:txBody>
          <a:bodyPr/>
          <a:lstStyle/>
          <a:p>
            <a:endParaRPr lang="fr-FR"/>
          </a:p>
        </p:txBody>
      </p:sp>
      <p:sp>
        <p:nvSpPr>
          <p:cNvPr id="23570" name="Line 16"/>
          <p:cNvSpPr>
            <a:spLocks noChangeShapeType="1"/>
          </p:cNvSpPr>
          <p:nvPr/>
        </p:nvSpPr>
        <p:spPr bwMode="auto">
          <a:xfrm flipH="1">
            <a:off x="7086600" y="3733800"/>
            <a:ext cx="3429000" cy="0"/>
          </a:xfrm>
          <a:prstGeom prst="line">
            <a:avLst/>
          </a:prstGeom>
          <a:noFill/>
          <a:ln w="76200">
            <a:solidFill>
              <a:srgbClr val="FF0000"/>
            </a:solidFill>
            <a:round/>
            <a:headEnd/>
            <a:tailEnd type="arrow" w="med" len="med"/>
          </a:ln>
        </p:spPr>
        <p:txBody>
          <a:bodyPr/>
          <a:lstStyle/>
          <a:p>
            <a:endParaRPr lang="fr-FR"/>
          </a:p>
        </p:txBody>
      </p:sp>
      <p:sp>
        <p:nvSpPr>
          <p:cNvPr id="23571" name="Text Box 17"/>
          <p:cNvSpPr txBox="1">
            <a:spLocks noChangeArrowheads="1"/>
          </p:cNvSpPr>
          <p:nvPr/>
        </p:nvSpPr>
        <p:spPr bwMode="auto">
          <a:xfrm>
            <a:off x="1928990" y="2724150"/>
            <a:ext cx="2240844" cy="457200"/>
          </a:xfrm>
          <a:prstGeom prst="rect">
            <a:avLst/>
          </a:prstGeom>
          <a:solidFill>
            <a:srgbClr val="FFFF00"/>
          </a:solidFill>
          <a:ln w="9525">
            <a:solidFill>
              <a:srgbClr val="000000"/>
            </a:solidFill>
            <a:miter lim="800000"/>
            <a:headEnd/>
            <a:tailEnd/>
          </a:ln>
        </p:spPr>
        <p:txBody>
          <a:bodyPr/>
          <a:lstStyle/>
          <a:p>
            <a:pPr algn="ctr" rtl="1" eaLnBrk="0" hangingPunct="0"/>
            <a:r>
              <a:rPr lang="ar-LB" sz="2400" b="1">
                <a:solidFill>
                  <a:schemeClr val="tx2"/>
                </a:solidFill>
                <a:latin typeface="Times New Roman" pitchFamily="18" charset="0"/>
              </a:rPr>
              <a:t>روح المبادرة</a:t>
            </a:r>
            <a:endParaRPr lang="en-US" sz="2800" b="1">
              <a:solidFill>
                <a:schemeClr val="tx2"/>
              </a:solidFill>
              <a:latin typeface="Times New Roman" pitchFamily="18" charset="0"/>
            </a:endParaRPr>
          </a:p>
        </p:txBody>
      </p:sp>
      <p:sp>
        <p:nvSpPr>
          <p:cNvPr id="23572" name="Text Box 18"/>
          <p:cNvSpPr txBox="1">
            <a:spLocks noChangeArrowheads="1"/>
          </p:cNvSpPr>
          <p:nvPr/>
        </p:nvSpPr>
        <p:spPr bwMode="auto">
          <a:xfrm>
            <a:off x="7900812" y="4305300"/>
            <a:ext cx="2209800" cy="876300"/>
          </a:xfrm>
          <a:prstGeom prst="rect">
            <a:avLst/>
          </a:prstGeom>
          <a:solidFill>
            <a:srgbClr val="FF7C80"/>
          </a:solidFill>
          <a:ln w="9525">
            <a:solidFill>
              <a:srgbClr val="000000"/>
            </a:solidFill>
            <a:miter lim="800000"/>
            <a:headEnd/>
            <a:tailEnd/>
          </a:ln>
        </p:spPr>
        <p:txBody>
          <a:bodyPr/>
          <a:lstStyle/>
          <a:p>
            <a:pPr algn="ctr" rtl="1" eaLnBrk="0" hangingPunct="0">
              <a:tabLst>
                <a:tab pos="2636838" algn="ctr"/>
                <a:tab pos="5273675" algn="r"/>
              </a:tabLst>
            </a:pPr>
            <a:r>
              <a:rPr lang="ar-SA" sz="2400" b="1">
                <a:solidFill>
                  <a:schemeClr val="bg1"/>
                </a:solidFill>
                <a:latin typeface="Times New Roman" pitchFamily="18" charset="0"/>
              </a:rPr>
              <a:t>التفكير ضمن الإطار الزمني</a:t>
            </a:r>
            <a:endParaRPr lang="en-US" sz="2800" b="1">
              <a:solidFill>
                <a:schemeClr val="bg1"/>
              </a:solidFill>
              <a:latin typeface="Times New Roman" pitchFamily="18" charset="0"/>
            </a:endParaRPr>
          </a:p>
        </p:txBody>
      </p:sp>
      <p:sp>
        <p:nvSpPr>
          <p:cNvPr id="2" name="Rectangle 1"/>
          <p:cNvSpPr/>
          <p:nvPr/>
        </p:nvSpPr>
        <p:spPr>
          <a:xfrm>
            <a:off x="1524001" y="0"/>
            <a:ext cx="2645833" cy="25852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dirty="0"/>
              <a:t>الدكتور تيم </a:t>
            </a:r>
            <a:r>
              <a:rPr lang="ar-SA" dirty="0" err="1"/>
              <a:t>أوشاناسي</a:t>
            </a:r>
            <a:r>
              <a:rPr lang="ar-SA" dirty="0"/>
              <a:t> أستاذ محاضر في كلية الدراسات العليا في إدارة الأعمال والقانون بجامعة </a:t>
            </a:r>
            <a:r>
              <a:rPr lang="en-US" dirty="0"/>
              <a:t>RMIT</a:t>
            </a:r>
            <a:r>
              <a:rPr lang="ar-SA" dirty="0"/>
              <a:t>. أستراليا وتشمل اهتماماته التعليمية والبحثية الإدارة الاستراتيجية </a:t>
            </a:r>
            <a:r>
              <a:rPr lang="ar-SA" dirty="0" err="1"/>
              <a:t>وحوكمة</a:t>
            </a:r>
            <a:r>
              <a:rPr lang="ar-SA" dirty="0"/>
              <a:t> الشركات وريادة الأعمال. لديه عدة مؤلفات أبرزها كتاب الإدارة الاستراتيجية </a:t>
            </a:r>
            <a:endParaRPr lang="fr-FR" dirty="0"/>
          </a:p>
          <a:p>
            <a:pPr algn="ctr"/>
            <a:endParaRPr lang="fr-FR" dirty="0"/>
          </a:p>
        </p:txBody>
      </p:sp>
    </p:spTree>
    <p:extLst>
      <p:ext uri="{BB962C8B-B14F-4D97-AF65-F5344CB8AC3E}">
        <p14:creationId xmlns="" xmlns:p14="http://schemas.microsoft.com/office/powerpoint/2010/main" val="1053171577"/>
      </p:ext>
    </p:ext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LB" dirty="0"/>
              <a:t>نموذج </a:t>
            </a:r>
            <a:r>
              <a:rPr lang="ar-SA" dirty="0"/>
              <a:t>إدوارد دي </a:t>
            </a:r>
            <a:r>
              <a:rPr lang="ar-SA" dirty="0" err="1"/>
              <a:t>بونو</a:t>
            </a:r>
            <a:endParaRPr lang="fr-FR" dirty="0"/>
          </a:p>
        </p:txBody>
      </p:sp>
      <p:sp>
        <p:nvSpPr>
          <p:cNvPr id="3" name="Content Placeholder 2"/>
          <p:cNvSpPr>
            <a:spLocks noGrp="1"/>
          </p:cNvSpPr>
          <p:nvPr>
            <p:ph idx="1"/>
          </p:nvPr>
        </p:nvSpPr>
        <p:spPr>
          <a:xfrm>
            <a:off x="1981200" y="1600200"/>
            <a:ext cx="8229600" cy="4953000"/>
          </a:xfrm>
        </p:spPr>
        <p:txBody>
          <a:bodyPr>
            <a:normAutofit fontScale="92500" lnSpcReduction="10000"/>
          </a:bodyPr>
          <a:lstStyle/>
          <a:p>
            <a:pPr algn="just" rtl="1"/>
            <a:r>
              <a:rPr lang="ar-DZ" dirty="0" err="1"/>
              <a:t>ادوارد</a:t>
            </a:r>
            <a:r>
              <a:rPr lang="ar-DZ" dirty="0"/>
              <a:t> دي </a:t>
            </a:r>
            <a:r>
              <a:rPr lang="ar-DZ" dirty="0" err="1"/>
              <a:t>بونو</a:t>
            </a:r>
            <a:r>
              <a:rPr lang="ar-DZ" dirty="0"/>
              <a:t> </a:t>
            </a:r>
            <a:r>
              <a:rPr lang="ar-SA" dirty="0"/>
              <a:t>ولد في 19 مايو 1933 في مالطا ، وهو طبيب نفسي وطبيب ومتخصص في العلوم المعرفية. وهو معروف في المقام الأول بمفهومه للتفكير الجانبي ، وهو مؤلف العديد من الكتب والمقالات، اشتهر بتقنيته في التفكير الاستراتيجي والتي تم العمل بها منذ 1967 أما تقنية القبعات الست فقد تم إضافتها سنة 1985.</a:t>
            </a:r>
            <a:endParaRPr lang="fr-FR" dirty="0"/>
          </a:p>
          <a:p>
            <a:pPr algn="just" rtl="1"/>
            <a:r>
              <a:rPr lang="ar-SA" dirty="0"/>
              <a:t>يعتبر  </a:t>
            </a:r>
            <a:r>
              <a:rPr lang="ar-SA" dirty="0" err="1"/>
              <a:t>ادوارد</a:t>
            </a:r>
            <a:r>
              <a:rPr lang="ar-SA" dirty="0"/>
              <a:t> دي </a:t>
            </a:r>
            <a:r>
              <a:rPr lang="ar-SA" dirty="0" err="1"/>
              <a:t>بونو</a:t>
            </a:r>
            <a:r>
              <a:rPr lang="ar-SA" dirty="0"/>
              <a:t> من أهم الباحثين في مجال التفكير الاستراتيجي وهو القائل: " التفكير هو أهم ثروة إنسانية</a:t>
            </a:r>
            <a:r>
              <a:rPr lang="ar-DZ" dirty="0"/>
              <a:t>،</a:t>
            </a:r>
            <a:r>
              <a:rPr lang="ar-SA" dirty="0"/>
              <a:t> لكن للأسف يعتقد الكثيرون أنهم أكفاء جداً في ممارسة هذا التفكير لذلك لا يستفيدون من هذه الملكة إلا بشكل ضئيل جداً، مما يجعلهم لا يفكرون في بذل أي مجهود لتنمية كفاءتهم في التفكير"</a:t>
            </a:r>
            <a:endParaRPr lang="fr-FR" dirty="0"/>
          </a:p>
          <a:p>
            <a:pPr algn="just" rtl="1"/>
            <a:r>
              <a:rPr lang="ar-DZ" dirty="0"/>
              <a:t>يعتمد نموذج </a:t>
            </a:r>
            <a:r>
              <a:rPr lang="ar-DZ" dirty="0" err="1"/>
              <a:t>ادوارد</a:t>
            </a:r>
            <a:r>
              <a:rPr lang="ar-DZ" dirty="0"/>
              <a:t> دي </a:t>
            </a:r>
            <a:r>
              <a:rPr lang="ar-DZ" dirty="0" err="1"/>
              <a:t>بونو</a:t>
            </a:r>
            <a:r>
              <a:rPr lang="ar-DZ" dirty="0"/>
              <a:t> على وجود ست قبعات للتفكير، ورمز لطريقة التفكير بالقبعة لأن محل التفكير هو الرأس، وكل لون قبعة له دلالة على توجه أو أسلوب تفكير معين</a:t>
            </a:r>
            <a:endParaRPr lang="fr-FR" dirty="0"/>
          </a:p>
        </p:txBody>
      </p:sp>
    </p:spTree>
    <p:extLst>
      <p:ext uri="{BB962C8B-B14F-4D97-AF65-F5344CB8AC3E}">
        <p14:creationId xmlns="" xmlns:p14="http://schemas.microsoft.com/office/powerpoint/2010/main" val="1128247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 </a:t>
            </a:r>
            <a:r>
              <a:rPr lang="ar-SA"/>
              <a:t>مدخل إلى التخطيط الإستراتيجي – مفاهيم وتطبيقات</a:t>
            </a:r>
            <a:r>
              <a:rPr lang="en-US"/>
              <a:t>“</a:t>
            </a:r>
          </a:p>
        </p:txBody>
      </p:sp>
      <p:sp>
        <p:nvSpPr>
          <p:cNvPr id="24579" name="Slide Number Placeholder 5"/>
          <p:cNvSpPr>
            <a:spLocks noGrp="1"/>
          </p:cNvSpPr>
          <p:nvPr>
            <p:ph type="sldNum" sz="quarter" idx="12"/>
          </p:nvPr>
        </p:nvSpPr>
        <p:spPr>
          <a:noFill/>
        </p:spPr>
        <p:txBody>
          <a:bodyPr/>
          <a:lstStyle/>
          <a:p>
            <a:fld id="{ABDF7453-FABA-4630-8F4C-B79D4E567D4D}" type="slidenum">
              <a:rPr lang="ar-SA">
                <a:latin typeface="Arial" charset="0"/>
                <a:cs typeface="Arial" charset="0"/>
              </a:rPr>
              <a:pPr/>
              <a:t>8</a:t>
            </a:fld>
            <a:endParaRPr lang="en-US">
              <a:latin typeface="Arial" charset="0"/>
              <a:cs typeface="Arial" charset="0"/>
            </a:endParaRPr>
          </a:p>
        </p:txBody>
      </p:sp>
      <p:sp>
        <p:nvSpPr>
          <p:cNvPr id="24580" name="Rectangle 2"/>
          <p:cNvSpPr>
            <a:spLocks noGrp="1" noChangeArrowheads="1"/>
          </p:cNvSpPr>
          <p:nvPr>
            <p:ph type="title"/>
          </p:nvPr>
        </p:nvSpPr>
        <p:spPr>
          <a:xfrm>
            <a:off x="838200" y="365126"/>
            <a:ext cx="10515600" cy="759604"/>
          </a:xfrm>
        </p:spPr>
        <p:txBody>
          <a:bodyPr>
            <a:normAutofit fontScale="90000"/>
          </a:bodyPr>
          <a:lstStyle/>
          <a:p>
            <a:pPr eaLnBrk="1" hangingPunct="1"/>
            <a:r>
              <a:rPr lang="ar-LB" dirty="0" smtClean="0"/>
              <a:t>نموذج </a:t>
            </a:r>
            <a:r>
              <a:rPr lang="ar-SA" dirty="0" smtClean="0"/>
              <a:t>إدوارد دي </a:t>
            </a:r>
            <a:r>
              <a:rPr lang="ar-SA" dirty="0" err="1" smtClean="0"/>
              <a:t>بونو</a:t>
            </a:r>
            <a:r>
              <a:rPr lang="ar-LB" dirty="0" smtClean="0"/>
              <a:t> ”</a:t>
            </a:r>
            <a:r>
              <a:rPr lang="ar-SA" dirty="0" smtClean="0"/>
              <a:t>قبعات التفكير الست</a:t>
            </a:r>
            <a:r>
              <a:rPr lang="ar-LB" dirty="0" smtClean="0"/>
              <a:t>“</a:t>
            </a:r>
            <a:br>
              <a:rPr lang="ar-LB" dirty="0" smtClean="0"/>
            </a:br>
            <a:r>
              <a:rPr lang="ar-LB" dirty="0" smtClean="0"/>
              <a:t> (</a:t>
            </a:r>
            <a:r>
              <a:rPr lang="ar-SA" dirty="0" smtClean="0"/>
              <a:t>أداة مهمة ومبسطة للتفكير </a:t>
            </a:r>
            <a:r>
              <a:rPr lang="ar-SA" dirty="0" err="1" smtClean="0"/>
              <a:t>الإستراتيجي</a:t>
            </a:r>
            <a:r>
              <a:rPr lang="ar-LB" dirty="0" smtClean="0"/>
              <a:t>)</a:t>
            </a:r>
            <a:endParaRPr lang="en-GB" dirty="0" smtClean="0"/>
          </a:p>
        </p:txBody>
      </p:sp>
      <p:sp>
        <p:nvSpPr>
          <p:cNvPr id="24581" name="Rectangle 3"/>
          <p:cNvSpPr>
            <a:spLocks noGrp="1" noChangeArrowheads="1"/>
          </p:cNvSpPr>
          <p:nvPr>
            <p:ph type="body" idx="1"/>
          </p:nvPr>
        </p:nvSpPr>
        <p:spPr>
          <a:xfrm>
            <a:off x="1981200" y="1371602"/>
            <a:ext cx="8229600" cy="4297363"/>
          </a:xfrm>
        </p:spPr>
        <p:txBody>
          <a:bodyPr/>
          <a:lstStyle/>
          <a:p>
            <a:pPr algn="ctr" eaLnBrk="1" hangingPunct="1">
              <a:buFont typeface="Wingdings" pitchFamily="2" charset="2"/>
              <a:buNone/>
            </a:pPr>
            <a:r>
              <a:rPr lang="ar-LB" sz="3600"/>
              <a:t>أ</a:t>
            </a:r>
            <a:r>
              <a:rPr lang="ar-SA" sz="3600"/>
              <a:t>داة تفكير فعالة تشجع التفكير المتوازي.</a:t>
            </a:r>
            <a:endParaRPr lang="en-US" sz="3600"/>
          </a:p>
        </p:txBody>
      </p:sp>
      <p:sp>
        <p:nvSpPr>
          <p:cNvPr id="24582" name="Line 4"/>
          <p:cNvSpPr>
            <a:spLocks noChangeShapeType="1"/>
          </p:cNvSpPr>
          <p:nvPr/>
        </p:nvSpPr>
        <p:spPr bwMode="auto">
          <a:xfrm flipV="1">
            <a:off x="6096000" y="5734050"/>
            <a:ext cx="0" cy="152400"/>
          </a:xfrm>
          <a:prstGeom prst="line">
            <a:avLst/>
          </a:prstGeom>
          <a:noFill/>
          <a:ln w="9525">
            <a:solidFill>
              <a:schemeClr val="tx1"/>
            </a:solidFill>
            <a:round/>
            <a:headEnd/>
            <a:tailEnd/>
          </a:ln>
        </p:spPr>
        <p:txBody>
          <a:bodyPr wrap="none" anchor="ctr"/>
          <a:lstStyle/>
          <a:p>
            <a:endParaRPr lang="fr-FR"/>
          </a:p>
        </p:txBody>
      </p:sp>
      <p:sp>
        <p:nvSpPr>
          <p:cNvPr id="24583" name="Line 11"/>
          <p:cNvSpPr>
            <a:spLocks noChangeShapeType="1"/>
          </p:cNvSpPr>
          <p:nvPr/>
        </p:nvSpPr>
        <p:spPr bwMode="auto">
          <a:xfrm flipV="1">
            <a:off x="6096000" y="5734050"/>
            <a:ext cx="0" cy="152400"/>
          </a:xfrm>
          <a:prstGeom prst="line">
            <a:avLst/>
          </a:prstGeom>
          <a:noFill/>
          <a:ln w="9525">
            <a:solidFill>
              <a:schemeClr val="tx1"/>
            </a:solidFill>
            <a:round/>
            <a:headEnd/>
            <a:tailEnd/>
          </a:ln>
        </p:spPr>
        <p:txBody>
          <a:bodyPr wrap="none" anchor="ctr"/>
          <a:lstStyle/>
          <a:p>
            <a:endParaRPr lang="fr-FR"/>
          </a:p>
        </p:txBody>
      </p:sp>
      <p:grpSp>
        <p:nvGrpSpPr>
          <p:cNvPr id="2" name="Group 107"/>
          <p:cNvGrpSpPr>
            <a:grpSpLocks/>
          </p:cNvGrpSpPr>
          <p:nvPr/>
        </p:nvGrpSpPr>
        <p:grpSpPr bwMode="auto">
          <a:xfrm>
            <a:off x="5350934" y="4343400"/>
            <a:ext cx="1752600" cy="2057400"/>
            <a:chOff x="2712" y="2736"/>
            <a:chExt cx="1242" cy="1296"/>
          </a:xfrm>
        </p:grpSpPr>
        <p:sp>
          <p:nvSpPr>
            <p:cNvPr id="24672" name="Text Box 9"/>
            <p:cNvSpPr txBox="1">
              <a:spLocks noChangeArrowheads="1"/>
            </p:cNvSpPr>
            <p:nvPr/>
          </p:nvSpPr>
          <p:spPr bwMode="auto">
            <a:xfrm>
              <a:off x="2712" y="3744"/>
              <a:ext cx="1242" cy="288"/>
            </a:xfrm>
            <a:prstGeom prst="rect">
              <a:avLst/>
            </a:prstGeom>
            <a:noFill/>
            <a:ln w="9525">
              <a:noFill/>
              <a:miter lim="800000"/>
              <a:headEnd/>
              <a:tailEnd/>
            </a:ln>
          </p:spPr>
          <p:txBody>
            <a:bodyPr>
              <a:spAutoFit/>
            </a:bodyPr>
            <a:lstStyle/>
            <a:p>
              <a:pPr algn="ctr" rtl="1" eaLnBrk="0" hangingPunct="0">
                <a:spcBef>
                  <a:spcPct val="50000"/>
                </a:spcBef>
              </a:pPr>
              <a:r>
                <a:rPr lang="ar-LB" sz="2400">
                  <a:latin typeface="Times New Roman" pitchFamily="18" charset="0"/>
                </a:rPr>
                <a:t>الإبداعية</a:t>
              </a:r>
              <a:endParaRPr lang="en-GB" sz="2400">
                <a:latin typeface="Times New Roman" pitchFamily="18" charset="0"/>
              </a:endParaRPr>
            </a:p>
          </p:txBody>
        </p:sp>
        <p:grpSp>
          <p:nvGrpSpPr>
            <p:cNvPr id="3" name="Group 12"/>
            <p:cNvGrpSpPr>
              <a:grpSpLocks/>
            </p:cNvGrpSpPr>
            <p:nvPr/>
          </p:nvGrpSpPr>
          <p:grpSpPr bwMode="auto">
            <a:xfrm>
              <a:off x="2760" y="2736"/>
              <a:ext cx="1026" cy="1008"/>
              <a:chOff x="2544" y="2976"/>
              <a:chExt cx="912" cy="1008"/>
            </a:xfrm>
          </p:grpSpPr>
          <p:grpSp>
            <p:nvGrpSpPr>
              <p:cNvPr id="4" name="Group 13"/>
              <p:cNvGrpSpPr>
                <a:grpSpLocks/>
              </p:cNvGrpSpPr>
              <p:nvPr/>
            </p:nvGrpSpPr>
            <p:grpSpPr bwMode="auto">
              <a:xfrm>
                <a:off x="2544" y="3168"/>
                <a:ext cx="912" cy="816"/>
                <a:chOff x="400" y="1440"/>
                <a:chExt cx="2480" cy="2064"/>
              </a:xfrm>
            </p:grpSpPr>
            <p:grpSp>
              <p:nvGrpSpPr>
                <p:cNvPr id="5" name="Group 14"/>
                <p:cNvGrpSpPr>
                  <a:grpSpLocks/>
                </p:cNvGrpSpPr>
                <p:nvPr/>
              </p:nvGrpSpPr>
              <p:grpSpPr bwMode="auto">
                <a:xfrm>
                  <a:off x="400" y="1440"/>
                  <a:ext cx="2480" cy="2064"/>
                  <a:chOff x="192" y="1632"/>
                  <a:chExt cx="2480" cy="2064"/>
                </a:xfrm>
              </p:grpSpPr>
              <p:sp>
                <p:nvSpPr>
                  <p:cNvPr id="24686" name="Freeform 15"/>
                  <p:cNvSpPr>
                    <a:spLocks/>
                  </p:cNvSpPr>
                  <p:nvPr/>
                </p:nvSpPr>
                <p:spPr bwMode="auto">
                  <a:xfrm>
                    <a:off x="528" y="1632"/>
                    <a:ext cx="1632" cy="1608"/>
                  </a:xfrm>
                  <a:custGeom>
                    <a:avLst/>
                    <a:gdLst>
                      <a:gd name="T0" fmla="*/ 344 w 1632"/>
                      <a:gd name="T1" fmla="*/ 1368 h 1608"/>
                      <a:gd name="T2" fmla="*/ 104 w 1632"/>
                      <a:gd name="T3" fmla="*/ 600 h 1608"/>
                      <a:gd name="T4" fmla="*/ 968 w 1632"/>
                      <a:gd name="T5" fmla="*/ 72 h 1608"/>
                      <a:gd name="T6" fmla="*/ 1544 w 1632"/>
                      <a:gd name="T7" fmla="*/ 168 h 1608"/>
                      <a:gd name="T8" fmla="*/ 1496 w 1632"/>
                      <a:gd name="T9" fmla="*/ 1032 h 1608"/>
                      <a:gd name="T10" fmla="*/ 1352 w 1632"/>
                      <a:gd name="T11" fmla="*/ 1608 h 1608"/>
                      <a:gd name="T12" fmla="*/ 0 60000 65536"/>
                      <a:gd name="T13" fmla="*/ 0 60000 65536"/>
                      <a:gd name="T14" fmla="*/ 0 60000 65536"/>
                      <a:gd name="T15" fmla="*/ 0 60000 65536"/>
                      <a:gd name="T16" fmla="*/ 0 60000 65536"/>
                      <a:gd name="T17" fmla="*/ 0 60000 65536"/>
                      <a:gd name="T18" fmla="*/ 0 w 1632"/>
                      <a:gd name="T19" fmla="*/ 0 h 1608"/>
                      <a:gd name="T20" fmla="*/ 1632 w 1632"/>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1632" h="1608">
                        <a:moveTo>
                          <a:pt x="344" y="1368"/>
                        </a:moveTo>
                        <a:cubicBezTo>
                          <a:pt x="172" y="1092"/>
                          <a:pt x="0" y="816"/>
                          <a:pt x="104" y="600"/>
                        </a:cubicBezTo>
                        <a:cubicBezTo>
                          <a:pt x="208" y="384"/>
                          <a:pt x="728" y="144"/>
                          <a:pt x="968" y="72"/>
                        </a:cubicBezTo>
                        <a:cubicBezTo>
                          <a:pt x="1208" y="0"/>
                          <a:pt x="1456" y="8"/>
                          <a:pt x="1544" y="168"/>
                        </a:cubicBezTo>
                        <a:cubicBezTo>
                          <a:pt x="1632" y="328"/>
                          <a:pt x="1528" y="792"/>
                          <a:pt x="1496" y="1032"/>
                        </a:cubicBezTo>
                        <a:cubicBezTo>
                          <a:pt x="1464" y="1272"/>
                          <a:pt x="1376" y="1504"/>
                          <a:pt x="1352" y="1608"/>
                        </a:cubicBezTo>
                      </a:path>
                    </a:pathLst>
                  </a:custGeom>
                  <a:solidFill>
                    <a:srgbClr val="008000"/>
                  </a:solidFill>
                  <a:ln w="31750" cmpd="sng">
                    <a:solidFill>
                      <a:schemeClr val="tx1"/>
                    </a:solidFill>
                    <a:round/>
                    <a:headEnd/>
                    <a:tailEnd/>
                  </a:ln>
                </p:spPr>
                <p:txBody>
                  <a:bodyPr wrap="none" anchor="ctr"/>
                  <a:lstStyle/>
                  <a:p>
                    <a:endParaRPr lang="fr-FR"/>
                  </a:p>
                </p:txBody>
              </p:sp>
              <p:sp>
                <p:nvSpPr>
                  <p:cNvPr id="24687" name="Freeform 16"/>
                  <p:cNvSpPr>
                    <a:spLocks/>
                  </p:cNvSpPr>
                  <p:nvPr/>
                </p:nvSpPr>
                <p:spPr bwMode="auto">
                  <a:xfrm>
                    <a:off x="192" y="2640"/>
                    <a:ext cx="2480" cy="1056"/>
                  </a:xfrm>
                  <a:custGeom>
                    <a:avLst/>
                    <a:gdLst>
                      <a:gd name="T0" fmla="*/ 512 w 2480"/>
                      <a:gd name="T1" fmla="*/ 88 h 1056"/>
                      <a:gd name="T2" fmla="*/ 416 w 2480"/>
                      <a:gd name="T3" fmla="*/ 88 h 1056"/>
                      <a:gd name="T4" fmla="*/ 176 w 2480"/>
                      <a:gd name="T5" fmla="*/ 616 h 1056"/>
                      <a:gd name="T6" fmla="*/ 1472 w 2480"/>
                      <a:gd name="T7" fmla="*/ 1048 h 1056"/>
                      <a:gd name="T8" fmla="*/ 2336 w 2480"/>
                      <a:gd name="T9" fmla="*/ 664 h 1056"/>
                      <a:gd name="T10" fmla="*/ 2336 w 2480"/>
                      <a:gd name="T11" fmla="*/ 568 h 1056"/>
                      <a:gd name="T12" fmla="*/ 2000 w 2480"/>
                      <a:gd name="T13" fmla="*/ 184 h 1056"/>
                      <a:gd name="T14" fmla="*/ 1760 w 2480"/>
                      <a:gd name="T15" fmla="*/ 184 h 1056"/>
                      <a:gd name="T16" fmla="*/ 0 60000 65536"/>
                      <a:gd name="T17" fmla="*/ 0 60000 65536"/>
                      <a:gd name="T18" fmla="*/ 0 60000 65536"/>
                      <a:gd name="T19" fmla="*/ 0 60000 65536"/>
                      <a:gd name="T20" fmla="*/ 0 60000 65536"/>
                      <a:gd name="T21" fmla="*/ 0 60000 65536"/>
                      <a:gd name="T22" fmla="*/ 0 60000 65536"/>
                      <a:gd name="T23" fmla="*/ 0 60000 65536"/>
                      <a:gd name="T24" fmla="*/ 0 w 2480"/>
                      <a:gd name="T25" fmla="*/ 0 h 1056"/>
                      <a:gd name="T26" fmla="*/ 2480 w 2480"/>
                      <a:gd name="T27" fmla="*/ 1056 h 10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80" h="1056">
                        <a:moveTo>
                          <a:pt x="512" y="88"/>
                        </a:moveTo>
                        <a:cubicBezTo>
                          <a:pt x="492" y="44"/>
                          <a:pt x="472" y="0"/>
                          <a:pt x="416" y="88"/>
                        </a:cubicBezTo>
                        <a:cubicBezTo>
                          <a:pt x="360" y="176"/>
                          <a:pt x="0" y="456"/>
                          <a:pt x="176" y="616"/>
                        </a:cubicBezTo>
                        <a:cubicBezTo>
                          <a:pt x="352" y="776"/>
                          <a:pt x="1112" y="1040"/>
                          <a:pt x="1472" y="1048"/>
                        </a:cubicBezTo>
                        <a:cubicBezTo>
                          <a:pt x="1832" y="1056"/>
                          <a:pt x="2192" y="744"/>
                          <a:pt x="2336" y="664"/>
                        </a:cubicBezTo>
                        <a:cubicBezTo>
                          <a:pt x="2480" y="584"/>
                          <a:pt x="2392" y="648"/>
                          <a:pt x="2336" y="568"/>
                        </a:cubicBezTo>
                        <a:cubicBezTo>
                          <a:pt x="2280" y="488"/>
                          <a:pt x="2096" y="248"/>
                          <a:pt x="2000" y="184"/>
                        </a:cubicBezTo>
                        <a:cubicBezTo>
                          <a:pt x="1904" y="120"/>
                          <a:pt x="1800" y="184"/>
                          <a:pt x="1760" y="184"/>
                        </a:cubicBezTo>
                      </a:path>
                    </a:pathLst>
                  </a:custGeom>
                  <a:solidFill>
                    <a:srgbClr val="008000"/>
                  </a:solidFill>
                  <a:ln w="31750" cmpd="sng">
                    <a:solidFill>
                      <a:schemeClr val="tx1"/>
                    </a:solidFill>
                    <a:round/>
                    <a:headEnd/>
                    <a:tailEnd/>
                  </a:ln>
                </p:spPr>
                <p:txBody>
                  <a:bodyPr wrap="none" anchor="ctr"/>
                  <a:lstStyle/>
                  <a:p>
                    <a:endParaRPr lang="fr-FR"/>
                  </a:p>
                </p:txBody>
              </p:sp>
              <p:sp>
                <p:nvSpPr>
                  <p:cNvPr id="24688" name="Freeform 17"/>
                  <p:cNvSpPr>
                    <a:spLocks/>
                  </p:cNvSpPr>
                  <p:nvPr/>
                </p:nvSpPr>
                <p:spPr bwMode="auto">
                  <a:xfrm>
                    <a:off x="864" y="3024"/>
                    <a:ext cx="1008" cy="288"/>
                  </a:xfrm>
                  <a:custGeom>
                    <a:avLst/>
                    <a:gdLst>
                      <a:gd name="T0" fmla="*/ 0 w 1008"/>
                      <a:gd name="T1" fmla="*/ 0 h 288"/>
                      <a:gd name="T2" fmla="*/ 144 w 1008"/>
                      <a:gd name="T3" fmla="*/ 192 h 288"/>
                      <a:gd name="T4" fmla="*/ 720 w 1008"/>
                      <a:gd name="T5" fmla="*/ 288 h 288"/>
                      <a:gd name="T6" fmla="*/ 1008 w 1008"/>
                      <a:gd name="T7" fmla="*/ 192 h 288"/>
                      <a:gd name="T8" fmla="*/ 0 60000 65536"/>
                      <a:gd name="T9" fmla="*/ 0 60000 65536"/>
                      <a:gd name="T10" fmla="*/ 0 60000 65536"/>
                      <a:gd name="T11" fmla="*/ 0 60000 65536"/>
                      <a:gd name="T12" fmla="*/ 0 w 1008"/>
                      <a:gd name="T13" fmla="*/ 0 h 288"/>
                      <a:gd name="T14" fmla="*/ 1008 w 1008"/>
                      <a:gd name="T15" fmla="*/ 288 h 288"/>
                    </a:gdLst>
                    <a:ahLst/>
                    <a:cxnLst>
                      <a:cxn ang="T8">
                        <a:pos x="T0" y="T1"/>
                      </a:cxn>
                      <a:cxn ang="T9">
                        <a:pos x="T2" y="T3"/>
                      </a:cxn>
                      <a:cxn ang="T10">
                        <a:pos x="T4" y="T5"/>
                      </a:cxn>
                      <a:cxn ang="T11">
                        <a:pos x="T6" y="T7"/>
                      </a:cxn>
                    </a:cxnLst>
                    <a:rect l="T12" t="T13" r="T14" b="T15"/>
                    <a:pathLst>
                      <a:path w="1008" h="288">
                        <a:moveTo>
                          <a:pt x="0" y="0"/>
                        </a:moveTo>
                        <a:cubicBezTo>
                          <a:pt x="12" y="72"/>
                          <a:pt x="24" y="144"/>
                          <a:pt x="144" y="192"/>
                        </a:cubicBezTo>
                        <a:cubicBezTo>
                          <a:pt x="264" y="240"/>
                          <a:pt x="576" y="288"/>
                          <a:pt x="720" y="288"/>
                        </a:cubicBezTo>
                        <a:cubicBezTo>
                          <a:pt x="864" y="288"/>
                          <a:pt x="936" y="240"/>
                          <a:pt x="1008" y="192"/>
                        </a:cubicBezTo>
                      </a:path>
                    </a:pathLst>
                  </a:custGeom>
                  <a:solidFill>
                    <a:srgbClr val="008000"/>
                  </a:solidFill>
                  <a:ln w="31750" cmpd="sng">
                    <a:solidFill>
                      <a:schemeClr val="tx1"/>
                    </a:solidFill>
                    <a:round/>
                    <a:headEnd/>
                    <a:tailEnd/>
                  </a:ln>
                </p:spPr>
                <p:txBody>
                  <a:bodyPr wrap="none" anchor="ctr"/>
                  <a:lstStyle/>
                  <a:p>
                    <a:endParaRPr lang="fr-FR"/>
                  </a:p>
                </p:txBody>
              </p:sp>
            </p:grpSp>
            <p:sp>
              <p:nvSpPr>
                <p:cNvPr id="24685" name="Freeform 18"/>
                <p:cNvSpPr>
                  <a:spLocks/>
                </p:cNvSpPr>
                <p:nvPr/>
              </p:nvSpPr>
              <p:spPr bwMode="auto">
                <a:xfrm>
                  <a:off x="816" y="1728"/>
                  <a:ext cx="1520" cy="672"/>
                </a:xfrm>
                <a:custGeom>
                  <a:avLst/>
                  <a:gdLst>
                    <a:gd name="T0" fmla="*/ 0 w 1520"/>
                    <a:gd name="T1" fmla="*/ 480 h 672"/>
                    <a:gd name="T2" fmla="*/ 384 w 1520"/>
                    <a:gd name="T3" fmla="*/ 672 h 672"/>
                    <a:gd name="T4" fmla="*/ 1008 w 1520"/>
                    <a:gd name="T5" fmla="*/ 480 h 672"/>
                    <a:gd name="T6" fmla="*/ 1440 w 1520"/>
                    <a:gd name="T7" fmla="*/ 144 h 672"/>
                    <a:gd name="T8" fmla="*/ 1488 w 1520"/>
                    <a:gd name="T9" fmla="*/ 0 h 672"/>
                    <a:gd name="T10" fmla="*/ 0 60000 65536"/>
                    <a:gd name="T11" fmla="*/ 0 60000 65536"/>
                    <a:gd name="T12" fmla="*/ 0 60000 65536"/>
                    <a:gd name="T13" fmla="*/ 0 60000 65536"/>
                    <a:gd name="T14" fmla="*/ 0 60000 65536"/>
                    <a:gd name="T15" fmla="*/ 0 w 1520"/>
                    <a:gd name="T16" fmla="*/ 0 h 672"/>
                    <a:gd name="T17" fmla="*/ 1520 w 1520"/>
                    <a:gd name="T18" fmla="*/ 672 h 672"/>
                  </a:gdLst>
                  <a:ahLst/>
                  <a:cxnLst>
                    <a:cxn ang="T10">
                      <a:pos x="T0" y="T1"/>
                    </a:cxn>
                    <a:cxn ang="T11">
                      <a:pos x="T2" y="T3"/>
                    </a:cxn>
                    <a:cxn ang="T12">
                      <a:pos x="T4" y="T5"/>
                    </a:cxn>
                    <a:cxn ang="T13">
                      <a:pos x="T6" y="T7"/>
                    </a:cxn>
                    <a:cxn ang="T14">
                      <a:pos x="T8" y="T9"/>
                    </a:cxn>
                  </a:cxnLst>
                  <a:rect l="T15" t="T16" r="T17" b="T18"/>
                  <a:pathLst>
                    <a:path w="1520" h="672">
                      <a:moveTo>
                        <a:pt x="0" y="480"/>
                      </a:moveTo>
                      <a:cubicBezTo>
                        <a:pt x="108" y="576"/>
                        <a:pt x="216" y="672"/>
                        <a:pt x="384" y="672"/>
                      </a:cubicBezTo>
                      <a:cubicBezTo>
                        <a:pt x="552" y="672"/>
                        <a:pt x="832" y="568"/>
                        <a:pt x="1008" y="480"/>
                      </a:cubicBezTo>
                      <a:cubicBezTo>
                        <a:pt x="1184" y="392"/>
                        <a:pt x="1360" y="224"/>
                        <a:pt x="1440" y="144"/>
                      </a:cubicBezTo>
                      <a:cubicBezTo>
                        <a:pt x="1520" y="64"/>
                        <a:pt x="1504" y="32"/>
                        <a:pt x="1488" y="0"/>
                      </a:cubicBezTo>
                    </a:path>
                  </a:pathLst>
                </a:custGeom>
                <a:solidFill>
                  <a:srgbClr val="008000"/>
                </a:solidFill>
                <a:ln w="28575" cmpd="sng">
                  <a:solidFill>
                    <a:schemeClr val="tx1"/>
                  </a:solidFill>
                  <a:round/>
                  <a:headEnd/>
                  <a:tailEnd/>
                </a:ln>
              </p:spPr>
              <p:txBody>
                <a:bodyPr wrap="none" anchor="ctr"/>
                <a:lstStyle/>
                <a:p>
                  <a:endParaRPr lang="fr-FR"/>
                </a:p>
              </p:txBody>
            </p:sp>
          </p:grpSp>
          <p:sp>
            <p:nvSpPr>
              <p:cNvPr id="24675" name="Freeform 19"/>
              <p:cNvSpPr>
                <a:spLocks/>
              </p:cNvSpPr>
              <p:nvPr/>
            </p:nvSpPr>
            <p:spPr bwMode="auto">
              <a:xfrm>
                <a:off x="2710" y="3200"/>
                <a:ext cx="154" cy="225"/>
              </a:xfrm>
              <a:custGeom>
                <a:avLst/>
                <a:gdLst>
                  <a:gd name="T0" fmla="*/ 142 w 154"/>
                  <a:gd name="T1" fmla="*/ 225 h 225"/>
                  <a:gd name="T2" fmla="*/ 105 w 154"/>
                  <a:gd name="T3" fmla="*/ 132 h 225"/>
                  <a:gd name="T4" fmla="*/ 96 w 154"/>
                  <a:gd name="T5" fmla="*/ 95 h 225"/>
                  <a:gd name="T6" fmla="*/ 22 w 154"/>
                  <a:gd name="T7" fmla="*/ 68 h 225"/>
                  <a:gd name="T8" fmla="*/ 78 w 154"/>
                  <a:gd name="T9" fmla="*/ 22 h 225"/>
                  <a:gd name="T10" fmla="*/ 87 w 154"/>
                  <a:gd name="T11" fmla="*/ 95 h 225"/>
                  <a:gd name="T12" fmla="*/ 142 w 154"/>
                  <a:gd name="T13" fmla="*/ 225 h 225"/>
                  <a:gd name="T14" fmla="*/ 0 60000 65536"/>
                  <a:gd name="T15" fmla="*/ 0 60000 65536"/>
                  <a:gd name="T16" fmla="*/ 0 60000 65536"/>
                  <a:gd name="T17" fmla="*/ 0 60000 65536"/>
                  <a:gd name="T18" fmla="*/ 0 60000 65536"/>
                  <a:gd name="T19" fmla="*/ 0 60000 65536"/>
                  <a:gd name="T20" fmla="*/ 0 60000 65536"/>
                  <a:gd name="T21" fmla="*/ 0 w 154"/>
                  <a:gd name="T22" fmla="*/ 0 h 225"/>
                  <a:gd name="T23" fmla="*/ 154 w 154"/>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 h="225">
                    <a:moveTo>
                      <a:pt x="142" y="225"/>
                    </a:moveTo>
                    <a:cubicBezTo>
                      <a:pt x="121" y="75"/>
                      <a:pt x="154" y="219"/>
                      <a:pt x="105" y="132"/>
                    </a:cubicBezTo>
                    <a:cubicBezTo>
                      <a:pt x="99" y="121"/>
                      <a:pt x="104" y="105"/>
                      <a:pt x="96" y="95"/>
                    </a:cubicBezTo>
                    <a:cubicBezTo>
                      <a:pt x="84" y="80"/>
                      <a:pt x="39" y="72"/>
                      <a:pt x="22" y="68"/>
                    </a:cubicBezTo>
                    <a:cubicBezTo>
                      <a:pt x="0" y="0"/>
                      <a:pt x="14" y="11"/>
                      <a:pt x="78" y="22"/>
                    </a:cubicBezTo>
                    <a:cubicBezTo>
                      <a:pt x="81" y="46"/>
                      <a:pt x="87" y="95"/>
                      <a:pt x="87" y="95"/>
                    </a:cubicBezTo>
                    <a:lnTo>
                      <a:pt x="142" y="225"/>
                    </a:lnTo>
                    <a:close/>
                  </a:path>
                </a:pathLst>
              </a:custGeom>
              <a:solidFill>
                <a:srgbClr val="008000"/>
              </a:solidFill>
              <a:ln w="9525">
                <a:solidFill>
                  <a:schemeClr val="tx1"/>
                </a:solidFill>
                <a:round/>
                <a:headEnd/>
                <a:tailEnd/>
              </a:ln>
            </p:spPr>
            <p:txBody>
              <a:bodyPr wrap="none" anchor="ctr"/>
              <a:lstStyle/>
              <a:p>
                <a:endParaRPr lang="fr-FR"/>
              </a:p>
            </p:txBody>
          </p:sp>
          <p:sp>
            <p:nvSpPr>
              <p:cNvPr id="24676" name="Freeform 20"/>
              <p:cNvSpPr>
                <a:spLocks/>
              </p:cNvSpPr>
              <p:nvPr/>
            </p:nvSpPr>
            <p:spPr bwMode="auto">
              <a:xfrm>
                <a:off x="2874" y="3116"/>
                <a:ext cx="79" cy="207"/>
              </a:xfrm>
              <a:custGeom>
                <a:avLst/>
                <a:gdLst>
                  <a:gd name="T0" fmla="*/ 43 w 79"/>
                  <a:gd name="T1" fmla="*/ 207 h 207"/>
                  <a:gd name="T2" fmla="*/ 34 w 79"/>
                  <a:gd name="T3" fmla="*/ 152 h 207"/>
                  <a:gd name="T4" fmla="*/ 6 w 79"/>
                  <a:gd name="T5" fmla="*/ 142 h 207"/>
                  <a:gd name="T6" fmla="*/ 15 w 79"/>
                  <a:gd name="T7" fmla="*/ 4 h 207"/>
                  <a:gd name="T8" fmla="*/ 71 w 79"/>
                  <a:gd name="T9" fmla="*/ 13 h 207"/>
                  <a:gd name="T10" fmla="*/ 52 w 79"/>
                  <a:gd name="T11" fmla="*/ 41 h 207"/>
                  <a:gd name="T12" fmla="*/ 34 w 79"/>
                  <a:gd name="T13" fmla="*/ 87 h 207"/>
                  <a:gd name="T14" fmla="*/ 34 w 79"/>
                  <a:gd name="T15" fmla="*/ 152 h 207"/>
                  <a:gd name="T16" fmla="*/ 24 w 79"/>
                  <a:gd name="T17" fmla="*/ 179 h 207"/>
                  <a:gd name="T18" fmla="*/ 43 w 79"/>
                  <a:gd name="T19" fmla="*/ 20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207"/>
                  <a:gd name="T32" fmla="*/ 79 w 7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207">
                    <a:moveTo>
                      <a:pt x="43" y="207"/>
                    </a:moveTo>
                    <a:cubicBezTo>
                      <a:pt x="40" y="189"/>
                      <a:pt x="43" y="168"/>
                      <a:pt x="34" y="152"/>
                    </a:cubicBezTo>
                    <a:cubicBezTo>
                      <a:pt x="29" y="143"/>
                      <a:pt x="7" y="152"/>
                      <a:pt x="6" y="142"/>
                    </a:cubicBezTo>
                    <a:cubicBezTo>
                      <a:pt x="0" y="96"/>
                      <a:pt x="12" y="50"/>
                      <a:pt x="15" y="4"/>
                    </a:cubicBezTo>
                    <a:cubicBezTo>
                      <a:pt x="34" y="7"/>
                      <a:pt x="58" y="0"/>
                      <a:pt x="71" y="13"/>
                    </a:cubicBezTo>
                    <a:cubicBezTo>
                      <a:pt x="79" y="21"/>
                      <a:pt x="57" y="31"/>
                      <a:pt x="52" y="41"/>
                    </a:cubicBezTo>
                    <a:cubicBezTo>
                      <a:pt x="45" y="56"/>
                      <a:pt x="40" y="72"/>
                      <a:pt x="34" y="87"/>
                    </a:cubicBezTo>
                    <a:cubicBezTo>
                      <a:pt x="46" y="124"/>
                      <a:pt x="47" y="110"/>
                      <a:pt x="34" y="152"/>
                    </a:cubicBezTo>
                    <a:cubicBezTo>
                      <a:pt x="31" y="161"/>
                      <a:pt x="22" y="170"/>
                      <a:pt x="24" y="179"/>
                    </a:cubicBezTo>
                    <a:cubicBezTo>
                      <a:pt x="26" y="190"/>
                      <a:pt x="37" y="198"/>
                      <a:pt x="43" y="207"/>
                    </a:cubicBezTo>
                    <a:close/>
                  </a:path>
                </a:pathLst>
              </a:custGeom>
              <a:solidFill>
                <a:srgbClr val="008000"/>
              </a:solidFill>
              <a:ln w="9525">
                <a:solidFill>
                  <a:schemeClr val="tx1"/>
                </a:solidFill>
                <a:round/>
                <a:headEnd/>
                <a:tailEnd/>
              </a:ln>
            </p:spPr>
            <p:txBody>
              <a:bodyPr wrap="none" anchor="ctr"/>
              <a:lstStyle/>
              <a:p>
                <a:endParaRPr lang="fr-FR"/>
              </a:p>
            </p:txBody>
          </p:sp>
          <p:sp>
            <p:nvSpPr>
              <p:cNvPr id="24677" name="Freeform 21"/>
              <p:cNvSpPr>
                <a:spLocks/>
              </p:cNvSpPr>
              <p:nvPr/>
            </p:nvSpPr>
            <p:spPr bwMode="auto">
              <a:xfrm>
                <a:off x="3024" y="2976"/>
                <a:ext cx="96" cy="286"/>
              </a:xfrm>
              <a:custGeom>
                <a:avLst/>
                <a:gdLst>
                  <a:gd name="T0" fmla="*/ 71 w 96"/>
                  <a:gd name="T1" fmla="*/ 286 h 286"/>
                  <a:gd name="T2" fmla="*/ 44 w 96"/>
                  <a:gd name="T3" fmla="*/ 194 h 286"/>
                  <a:gd name="T4" fmla="*/ 44 w 96"/>
                  <a:gd name="T5" fmla="*/ 0 h 286"/>
                  <a:gd name="T6" fmla="*/ 34 w 96"/>
                  <a:gd name="T7" fmla="*/ 166 h 286"/>
                  <a:gd name="T8" fmla="*/ 0 60000 65536"/>
                  <a:gd name="T9" fmla="*/ 0 60000 65536"/>
                  <a:gd name="T10" fmla="*/ 0 60000 65536"/>
                  <a:gd name="T11" fmla="*/ 0 60000 65536"/>
                  <a:gd name="T12" fmla="*/ 0 w 96"/>
                  <a:gd name="T13" fmla="*/ 0 h 286"/>
                  <a:gd name="T14" fmla="*/ 96 w 96"/>
                  <a:gd name="T15" fmla="*/ 286 h 286"/>
                </a:gdLst>
                <a:ahLst/>
                <a:cxnLst>
                  <a:cxn ang="T8">
                    <a:pos x="T0" y="T1"/>
                  </a:cxn>
                  <a:cxn ang="T9">
                    <a:pos x="T2" y="T3"/>
                  </a:cxn>
                  <a:cxn ang="T10">
                    <a:pos x="T4" y="T5"/>
                  </a:cxn>
                  <a:cxn ang="T11">
                    <a:pos x="T6" y="T7"/>
                  </a:cxn>
                </a:cxnLst>
                <a:rect l="T12" t="T13" r="T14" b="T15"/>
                <a:pathLst>
                  <a:path w="96" h="286">
                    <a:moveTo>
                      <a:pt x="71" y="286"/>
                    </a:moveTo>
                    <a:cubicBezTo>
                      <a:pt x="87" y="242"/>
                      <a:pt x="96" y="211"/>
                      <a:pt x="44" y="194"/>
                    </a:cubicBezTo>
                    <a:cubicBezTo>
                      <a:pt x="1" y="151"/>
                      <a:pt x="0" y="42"/>
                      <a:pt x="44" y="0"/>
                    </a:cubicBezTo>
                    <a:cubicBezTo>
                      <a:pt x="57" y="55"/>
                      <a:pt x="63" y="114"/>
                      <a:pt x="34" y="166"/>
                    </a:cubicBezTo>
                  </a:path>
                </a:pathLst>
              </a:custGeom>
              <a:solidFill>
                <a:srgbClr val="008000"/>
              </a:solidFill>
              <a:ln w="9525">
                <a:solidFill>
                  <a:schemeClr val="tx1"/>
                </a:solidFill>
                <a:round/>
                <a:headEnd/>
                <a:tailEnd/>
              </a:ln>
            </p:spPr>
            <p:txBody>
              <a:bodyPr wrap="none" anchor="ctr"/>
              <a:lstStyle/>
              <a:p>
                <a:endParaRPr lang="fr-FR"/>
              </a:p>
            </p:txBody>
          </p:sp>
          <p:grpSp>
            <p:nvGrpSpPr>
              <p:cNvPr id="6" name="Group 22"/>
              <p:cNvGrpSpPr>
                <a:grpSpLocks/>
              </p:cNvGrpSpPr>
              <p:nvPr/>
            </p:nvGrpSpPr>
            <p:grpSpPr bwMode="auto">
              <a:xfrm>
                <a:off x="2925" y="3595"/>
                <a:ext cx="181" cy="107"/>
                <a:chOff x="1152" y="2304"/>
                <a:chExt cx="624" cy="144"/>
              </a:xfrm>
            </p:grpSpPr>
            <p:grpSp>
              <p:nvGrpSpPr>
                <p:cNvPr id="7" name="Group 23"/>
                <p:cNvGrpSpPr>
                  <a:grpSpLocks/>
                </p:cNvGrpSpPr>
                <p:nvPr/>
              </p:nvGrpSpPr>
              <p:grpSpPr bwMode="auto">
                <a:xfrm>
                  <a:off x="1152" y="2304"/>
                  <a:ext cx="624" cy="144"/>
                  <a:chOff x="1152" y="2304"/>
                  <a:chExt cx="624" cy="144"/>
                </a:xfrm>
              </p:grpSpPr>
              <p:sp>
                <p:nvSpPr>
                  <p:cNvPr id="24682" name="Oval 24"/>
                  <p:cNvSpPr>
                    <a:spLocks noChangeArrowheads="1"/>
                  </p:cNvSpPr>
                  <p:nvPr/>
                </p:nvSpPr>
                <p:spPr bwMode="auto">
                  <a:xfrm>
                    <a:off x="1152"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sp>
                <p:nvSpPr>
                  <p:cNvPr id="24683" name="Oval 25"/>
                  <p:cNvSpPr>
                    <a:spLocks noChangeArrowheads="1"/>
                  </p:cNvSpPr>
                  <p:nvPr/>
                </p:nvSpPr>
                <p:spPr bwMode="auto">
                  <a:xfrm>
                    <a:off x="1584"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grpSp>
            <p:sp>
              <p:nvSpPr>
                <p:cNvPr id="24680" name="Oval 26"/>
                <p:cNvSpPr>
                  <a:spLocks noChangeArrowheads="1"/>
                </p:cNvSpPr>
                <p:nvPr/>
              </p:nvSpPr>
              <p:spPr bwMode="auto">
                <a:xfrm>
                  <a:off x="1248"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sp>
              <p:nvSpPr>
                <p:cNvPr id="24681" name="Oval 27"/>
                <p:cNvSpPr>
                  <a:spLocks noChangeArrowheads="1"/>
                </p:cNvSpPr>
                <p:nvPr/>
              </p:nvSpPr>
              <p:spPr bwMode="auto">
                <a:xfrm>
                  <a:off x="1680"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grpSp>
        </p:grpSp>
      </p:grpSp>
      <p:grpSp>
        <p:nvGrpSpPr>
          <p:cNvPr id="8" name="Group 108"/>
          <p:cNvGrpSpPr>
            <a:grpSpLocks/>
          </p:cNvGrpSpPr>
          <p:nvPr/>
        </p:nvGrpSpPr>
        <p:grpSpPr bwMode="auto">
          <a:xfrm>
            <a:off x="5283200" y="2035177"/>
            <a:ext cx="1828800" cy="2232025"/>
            <a:chOff x="2664" y="1282"/>
            <a:chExt cx="1296" cy="1406"/>
          </a:xfrm>
        </p:grpSpPr>
        <p:sp>
          <p:nvSpPr>
            <p:cNvPr id="24655" name="Text Box 6"/>
            <p:cNvSpPr txBox="1">
              <a:spLocks noChangeArrowheads="1"/>
            </p:cNvSpPr>
            <p:nvPr/>
          </p:nvSpPr>
          <p:spPr bwMode="auto">
            <a:xfrm>
              <a:off x="2664" y="2400"/>
              <a:ext cx="1296" cy="288"/>
            </a:xfrm>
            <a:prstGeom prst="rect">
              <a:avLst/>
            </a:prstGeom>
            <a:noFill/>
            <a:ln w="9525">
              <a:noFill/>
              <a:miter lim="800000"/>
              <a:headEnd/>
              <a:tailEnd/>
            </a:ln>
          </p:spPr>
          <p:txBody>
            <a:bodyPr>
              <a:spAutoFit/>
            </a:bodyPr>
            <a:lstStyle/>
            <a:p>
              <a:pPr algn="ctr" rtl="1" eaLnBrk="0" hangingPunct="0">
                <a:spcBef>
                  <a:spcPct val="50000"/>
                </a:spcBef>
              </a:pPr>
              <a:r>
                <a:rPr lang="ar-LB" sz="2400">
                  <a:latin typeface="Times New Roman" pitchFamily="18" charset="0"/>
                </a:rPr>
                <a:t>الإستعلامية</a:t>
              </a:r>
              <a:endParaRPr lang="en-GB" sz="2400">
                <a:latin typeface="Times New Roman" pitchFamily="18" charset="0"/>
              </a:endParaRPr>
            </a:p>
          </p:txBody>
        </p:sp>
        <p:grpSp>
          <p:nvGrpSpPr>
            <p:cNvPr id="9" name="Group 28"/>
            <p:cNvGrpSpPr>
              <a:grpSpLocks/>
            </p:cNvGrpSpPr>
            <p:nvPr/>
          </p:nvGrpSpPr>
          <p:grpSpPr bwMode="auto">
            <a:xfrm>
              <a:off x="2808" y="1282"/>
              <a:ext cx="1026" cy="1022"/>
              <a:chOff x="2496" y="754"/>
              <a:chExt cx="912" cy="1022"/>
            </a:xfrm>
          </p:grpSpPr>
          <p:grpSp>
            <p:nvGrpSpPr>
              <p:cNvPr id="10" name="Group 29"/>
              <p:cNvGrpSpPr>
                <a:grpSpLocks/>
              </p:cNvGrpSpPr>
              <p:nvPr/>
            </p:nvGrpSpPr>
            <p:grpSpPr bwMode="auto">
              <a:xfrm>
                <a:off x="2496" y="960"/>
                <a:ext cx="912" cy="816"/>
                <a:chOff x="400" y="1440"/>
                <a:chExt cx="2480" cy="2064"/>
              </a:xfrm>
            </p:grpSpPr>
            <p:grpSp>
              <p:nvGrpSpPr>
                <p:cNvPr id="11" name="Group 30"/>
                <p:cNvGrpSpPr>
                  <a:grpSpLocks/>
                </p:cNvGrpSpPr>
                <p:nvPr/>
              </p:nvGrpSpPr>
              <p:grpSpPr bwMode="auto">
                <a:xfrm>
                  <a:off x="400" y="1440"/>
                  <a:ext cx="2480" cy="2064"/>
                  <a:chOff x="192" y="1632"/>
                  <a:chExt cx="2480" cy="2064"/>
                </a:xfrm>
              </p:grpSpPr>
              <p:sp>
                <p:nvSpPr>
                  <p:cNvPr id="24669" name="Freeform 31"/>
                  <p:cNvSpPr>
                    <a:spLocks/>
                  </p:cNvSpPr>
                  <p:nvPr/>
                </p:nvSpPr>
                <p:spPr bwMode="auto">
                  <a:xfrm>
                    <a:off x="528" y="1632"/>
                    <a:ext cx="1632" cy="1608"/>
                  </a:xfrm>
                  <a:custGeom>
                    <a:avLst/>
                    <a:gdLst>
                      <a:gd name="T0" fmla="*/ 344 w 1632"/>
                      <a:gd name="T1" fmla="*/ 1368 h 1608"/>
                      <a:gd name="T2" fmla="*/ 104 w 1632"/>
                      <a:gd name="T3" fmla="*/ 600 h 1608"/>
                      <a:gd name="T4" fmla="*/ 968 w 1632"/>
                      <a:gd name="T5" fmla="*/ 72 h 1608"/>
                      <a:gd name="T6" fmla="*/ 1544 w 1632"/>
                      <a:gd name="T7" fmla="*/ 168 h 1608"/>
                      <a:gd name="T8" fmla="*/ 1496 w 1632"/>
                      <a:gd name="T9" fmla="*/ 1032 h 1608"/>
                      <a:gd name="T10" fmla="*/ 1352 w 1632"/>
                      <a:gd name="T11" fmla="*/ 1608 h 1608"/>
                      <a:gd name="T12" fmla="*/ 0 60000 65536"/>
                      <a:gd name="T13" fmla="*/ 0 60000 65536"/>
                      <a:gd name="T14" fmla="*/ 0 60000 65536"/>
                      <a:gd name="T15" fmla="*/ 0 60000 65536"/>
                      <a:gd name="T16" fmla="*/ 0 60000 65536"/>
                      <a:gd name="T17" fmla="*/ 0 60000 65536"/>
                      <a:gd name="T18" fmla="*/ 0 w 1632"/>
                      <a:gd name="T19" fmla="*/ 0 h 1608"/>
                      <a:gd name="T20" fmla="*/ 1632 w 1632"/>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1632" h="1608">
                        <a:moveTo>
                          <a:pt x="344" y="1368"/>
                        </a:moveTo>
                        <a:cubicBezTo>
                          <a:pt x="172" y="1092"/>
                          <a:pt x="0" y="816"/>
                          <a:pt x="104" y="600"/>
                        </a:cubicBezTo>
                        <a:cubicBezTo>
                          <a:pt x="208" y="384"/>
                          <a:pt x="728" y="144"/>
                          <a:pt x="968" y="72"/>
                        </a:cubicBezTo>
                        <a:cubicBezTo>
                          <a:pt x="1208" y="0"/>
                          <a:pt x="1456" y="8"/>
                          <a:pt x="1544" y="168"/>
                        </a:cubicBezTo>
                        <a:cubicBezTo>
                          <a:pt x="1632" y="328"/>
                          <a:pt x="1528" y="792"/>
                          <a:pt x="1496" y="1032"/>
                        </a:cubicBezTo>
                        <a:cubicBezTo>
                          <a:pt x="1464" y="1272"/>
                          <a:pt x="1376" y="1504"/>
                          <a:pt x="1352" y="1608"/>
                        </a:cubicBezTo>
                      </a:path>
                    </a:pathLst>
                  </a:custGeom>
                  <a:solidFill>
                    <a:schemeClr val="bg1"/>
                  </a:solidFill>
                  <a:ln w="31750" cmpd="sng">
                    <a:solidFill>
                      <a:schemeClr val="tx1"/>
                    </a:solidFill>
                    <a:round/>
                    <a:headEnd/>
                    <a:tailEnd/>
                  </a:ln>
                </p:spPr>
                <p:txBody>
                  <a:bodyPr wrap="none" anchor="ctr"/>
                  <a:lstStyle/>
                  <a:p>
                    <a:endParaRPr lang="fr-FR"/>
                  </a:p>
                </p:txBody>
              </p:sp>
              <p:sp>
                <p:nvSpPr>
                  <p:cNvPr id="24670" name="Freeform 32"/>
                  <p:cNvSpPr>
                    <a:spLocks/>
                  </p:cNvSpPr>
                  <p:nvPr/>
                </p:nvSpPr>
                <p:spPr bwMode="auto">
                  <a:xfrm>
                    <a:off x="192" y="2640"/>
                    <a:ext cx="2480" cy="1056"/>
                  </a:xfrm>
                  <a:custGeom>
                    <a:avLst/>
                    <a:gdLst>
                      <a:gd name="T0" fmla="*/ 512 w 2480"/>
                      <a:gd name="T1" fmla="*/ 88 h 1056"/>
                      <a:gd name="T2" fmla="*/ 416 w 2480"/>
                      <a:gd name="T3" fmla="*/ 88 h 1056"/>
                      <a:gd name="T4" fmla="*/ 176 w 2480"/>
                      <a:gd name="T5" fmla="*/ 616 h 1056"/>
                      <a:gd name="T6" fmla="*/ 1472 w 2480"/>
                      <a:gd name="T7" fmla="*/ 1048 h 1056"/>
                      <a:gd name="T8" fmla="*/ 2336 w 2480"/>
                      <a:gd name="T9" fmla="*/ 664 h 1056"/>
                      <a:gd name="T10" fmla="*/ 2336 w 2480"/>
                      <a:gd name="T11" fmla="*/ 568 h 1056"/>
                      <a:gd name="T12" fmla="*/ 2000 w 2480"/>
                      <a:gd name="T13" fmla="*/ 184 h 1056"/>
                      <a:gd name="T14" fmla="*/ 1760 w 2480"/>
                      <a:gd name="T15" fmla="*/ 184 h 1056"/>
                      <a:gd name="T16" fmla="*/ 0 60000 65536"/>
                      <a:gd name="T17" fmla="*/ 0 60000 65536"/>
                      <a:gd name="T18" fmla="*/ 0 60000 65536"/>
                      <a:gd name="T19" fmla="*/ 0 60000 65536"/>
                      <a:gd name="T20" fmla="*/ 0 60000 65536"/>
                      <a:gd name="T21" fmla="*/ 0 60000 65536"/>
                      <a:gd name="T22" fmla="*/ 0 60000 65536"/>
                      <a:gd name="T23" fmla="*/ 0 60000 65536"/>
                      <a:gd name="T24" fmla="*/ 0 w 2480"/>
                      <a:gd name="T25" fmla="*/ 0 h 1056"/>
                      <a:gd name="T26" fmla="*/ 2480 w 2480"/>
                      <a:gd name="T27" fmla="*/ 1056 h 10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80" h="1056">
                        <a:moveTo>
                          <a:pt x="512" y="88"/>
                        </a:moveTo>
                        <a:cubicBezTo>
                          <a:pt x="492" y="44"/>
                          <a:pt x="472" y="0"/>
                          <a:pt x="416" y="88"/>
                        </a:cubicBezTo>
                        <a:cubicBezTo>
                          <a:pt x="360" y="176"/>
                          <a:pt x="0" y="456"/>
                          <a:pt x="176" y="616"/>
                        </a:cubicBezTo>
                        <a:cubicBezTo>
                          <a:pt x="352" y="776"/>
                          <a:pt x="1112" y="1040"/>
                          <a:pt x="1472" y="1048"/>
                        </a:cubicBezTo>
                        <a:cubicBezTo>
                          <a:pt x="1832" y="1056"/>
                          <a:pt x="2192" y="744"/>
                          <a:pt x="2336" y="664"/>
                        </a:cubicBezTo>
                        <a:cubicBezTo>
                          <a:pt x="2480" y="584"/>
                          <a:pt x="2392" y="648"/>
                          <a:pt x="2336" y="568"/>
                        </a:cubicBezTo>
                        <a:cubicBezTo>
                          <a:pt x="2280" y="488"/>
                          <a:pt x="2096" y="248"/>
                          <a:pt x="2000" y="184"/>
                        </a:cubicBezTo>
                        <a:cubicBezTo>
                          <a:pt x="1904" y="120"/>
                          <a:pt x="1800" y="184"/>
                          <a:pt x="1760" y="184"/>
                        </a:cubicBezTo>
                      </a:path>
                    </a:pathLst>
                  </a:custGeom>
                  <a:solidFill>
                    <a:schemeClr val="bg1"/>
                  </a:solidFill>
                  <a:ln w="31750" cmpd="sng">
                    <a:solidFill>
                      <a:schemeClr val="tx1"/>
                    </a:solidFill>
                    <a:round/>
                    <a:headEnd/>
                    <a:tailEnd/>
                  </a:ln>
                </p:spPr>
                <p:txBody>
                  <a:bodyPr wrap="none" anchor="ctr"/>
                  <a:lstStyle/>
                  <a:p>
                    <a:endParaRPr lang="fr-FR"/>
                  </a:p>
                </p:txBody>
              </p:sp>
              <p:sp>
                <p:nvSpPr>
                  <p:cNvPr id="24671" name="Freeform 33"/>
                  <p:cNvSpPr>
                    <a:spLocks/>
                  </p:cNvSpPr>
                  <p:nvPr/>
                </p:nvSpPr>
                <p:spPr bwMode="auto">
                  <a:xfrm>
                    <a:off x="864" y="3024"/>
                    <a:ext cx="1008" cy="288"/>
                  </a:xfrm>
                  <a:custGeom>
                    <a:avLst/>
                    <a:gdLst>
                      <a:gd name="T0" fmla="*/ 0 w 1008"/>
                      <a:gd name="T1" fmla="*/ 0 h 288"/>
                      <a:gd name="T2" fmla="*/ 144 w 1008"/>
                      <a:gd name="T3" fmla="*/ 192 h 288"/>
                      <a:gd name="T4" fmla="*/ 720 w 1008"/>
                      <a:gd name="T5" fmla="*/ 288 h 288"/>
                      <a:gd name="T6" fmla="*/ 1008 w 1008"/>
                      <a:gd name="T7" fmla="*/ 192 h 288"/>
                      <a:gd name="T8" fmla="*/ 0 60000 65536"/>
                      <a:gd name="T9" fmla="*/ 0 60000 65536"/>
                      <a:gd name="T10" fmla="*/ 0 60000 65536"/>
                      <a:gd name="T11" fmla="*/ 0 60000 65536"/>
                      <a:gd name="T12" fmla="*/ 0 w 1008"/>
                      <a:gd name="T13" fmla="*/ 0 h 288"/>
                      <a:gd name="T14" fmla="*/ 1008 w 1008"/>
                      <a:gd name="T15" fmla="*/ 288 h 288"/>
                    </a:gdLst>
                    <a:ahLst/>
                    <a:cxnLst>
                      <a:cxn ang="T8">
                        <a:pos x="T0" y="T1"/>
                      </a:cxn>
                      <a:cxn ang="T9">
                        <a:pos x="T2" y="T3"/>
                      </a:cxn>
                      <a:cxn ang="T10">
                        <a:pos x="T4" y="T5"/>
                      </a:cxn>
                      <a:cxn ang="T11">
                        <a:pos x="T6" y="T7"/>
                      </a:cxn>
                    </a:cxnLst>
                    <a:rect l="T12" t="T13" r="T14" b="T15"/>
                    <a:pathLst>
                      <a:path w="1008" h="288">
                        <a:moveTo>
                          <a:pt x="0" y="0"/>
                        </a:moveTo>
                        <a:cubicBezTo>
                          <a:pt x="12" y="72"/>
                          <a:pt x="24" y="144"/>
                          <a:pt x="144" y="192"/>
                        </a:cubicBezTo>
                        <a:cubicBezTo>
                          <a:pt x="264" y="240"/>
                          <a:pt x="576" y="288"/>
                          <a:pt x="720" y="288"/>
                        </a:cubicBezTo>
                        <a:cubicBezTo>
                          <a:pt x="864" y="288"/>
                          <a:pt x="936" y="240"/>
                          <a:pt x="1008" y="192"/>
                        </a:cubicBezTo>
                      </a:path>
                    </a:pathLst>
                  </a:custGeom>
                  <a:solidFill>
                    <a:schemeClr val="bg1"/>
                  </a:solidFill>
                  <a:ln w="31750" cmpd="sng">
                    <a:solidFill>
                      <a:schemeClr val="tx1"/>
                    </a:solidFill>
                    <a:round/>
                    <a:headEnd/>
                    <a:tailEnd/>
                  </a:ln>
                </p:spPr>
                <p:txBody>
                  <a:bodyPr wrap="none" anchor="ctr"/>
                  <a:lstStyle/>
                  <a:p>
                    <a:endParaRPr lang="fr-FR"/>
                  </a:p>
                </p:txBody>
              </p:sp>
            </p:grpSp>
            <p:sp>
              <p:nvSpPr>
                <p:cNvPr id="24668" name="Freeform 34"/>
                <p:cNvSpPr>
                  <a:spLocks/>
                </p:cNvSpPr>
                <p:nvPr/>
              </p:nvSpPr>
              <p:spPr bwMode="auto">
                <a:xfrm>
                  <a:off x="816" y="1728"/>
                  <a:ext cx="1520" cy="672"/>
                </a:xfrm>
                <a:custGeom>
                  <a:avLst/>
                  <a:gdLst>
                    <a:gd name="T0" fmla="*/ 0 w 1520"/>
                    <a:gd name="T1" fmla="*/ 480 h 672"/>
                    <a:gd name="T2" fmla="*/ 384 w 1520"/>
                    <a:gd name="T3" fmla="*/ 672 h 672"/>
                    <a:gd name="T4" fmla="*/ 1008 w 1520"/>
                    <a:gd name="T5" fmla="*/ 480 h 672"/>
                    <a:gd name="T6" fmla="*/ 1440 w 1520"/>
                    <a:gd name="T7" fmla="*/ 144 h 672"/>
                    <a:gd name="T8" fmla="*/ 1488 w 1520"/>
                    <a:gd name="T9" fmla="*/ 0 h 672"/>
                    <a:gd name="T10" fmla="*/ 0 60000 65536"/>
                    <a:gd name="T11" fmla="*/ 0 60000 65536"/>
                    <a:gd name="T12" fmla="*/ 0 60000 65536"/>
                    <a:gd name="T13" fmla="*/ 0 60000 65536"/>
                    <a:gd name="T14" fmla="*/ 0 60000 65536"/>
                    <a:gd name="T15" fmla="*/ 0 w 1520"/>
                    <a:gd name="T16" fmla="*/ 0 h 672"/>
                    <a:gd name="T17" fmla="*/ 1520 w 1520"/>
                    <a:gd name="T18" fmla="*/ 672 h 672"/>
                  </a:gdLst>
                  <a:ahLst/>
                  <a:cxnLst>
                    <a:cxn ang="T10">
                      <a:pos x="T0" y="T1"/>
                    </a:cxn>
                    <a:cxn ang="T11">
                      <a:pos x="T2" y="T3"/>
                    </a:cxn>
                    <a:cxn ang="T12">
                      <a:pos x="T4" y="T5"/>
                    </a:cxn>
                    <a:cxn ang="T13">
                      <a:pos x="T6" y="T7"/>
                    </a:cxn>
                    <a:cxn ang="T14">
                      <a:pos x="T8" y="T9"/>
                    </a:cxn>
                  </a:cxnLst>
                  <a:rect l="T15" t="T16" r="T17" b="T18"/>
                  <a:pathLst>
                    <a:path w="1520" h="672">
                      <a:moveTo>
                        <a:pt x="0" y="480"/>
                      </a:moveTo>
                      <a:cubicBezTo>
                        <a:pt x="108" y="576"/>
                        <a:pt x="216" y="672"/>
                        <a:pt x="384" y="672"/>
                      </a:cubicBezTo>
                      <a:cubicBezTo>
                        <a:pt x="552" y="672"/>
                        <a:pt x="832" y="568"/>
                        <a:pt x="1008" y="480"/>
                      </a:cubicBezTo>
                      <a:cubicBezTo>
                        <a:pt x="1184" y="392"/>
                        <a:pt x="1360" y="224"/>
                        <a:pt x="1440" y="144"/>
                      </a:cubicBezTo>
                      <a:cubicBezTo>
                        <a:pt x="1520" y="64"/>
                        <a:pt x="1504" y="32"/>
                        <a:pt x="1488" y="0"/>
                      </a:cubicBezTo>
                    </a:path>
                  </a:pathLst>
                </a:custGeom>
                <a:solidFill>
                  <a:schemeClr val="bg1"/>
                </a:solidFill>
                <a:ln w="28575" cmpd="sng">
                  <a:solidFill>
                    <a:schemeClr val="tx1"/>
                  </a:solidFill>
                  <a:round/>
                  <a:headEnd/>
                  <a:tailEnd/>
                </a:ln>
              </p:spPr>
              <p:txBody>
                <a:bodyPr wrap="none" anchor="ctr"/>
                <a:lstStyle/>
                <a:p>
                  <a:endParaRPr lang="fr-FR"/>
                </a:p>
              </p:txBody>
            </p:sp>
          </p:grpSp>
          <p:grpSp>
            <p:nvGrpSpPr>
              <p:cNvPr id="12" name="Group 35"/>
              <p:cNvGrpSpPr>
                <a:grpSpLocks/>
              </p:cNvGrpSpPr>
              <p:nvPr/>
            </p:nvGrpSpPr>
            <p:grpSpPr bwMode="auto">
              <a:xfrm>
                <a:off x="2880" y="1389"/>
                <a:ext cx="181" cy="107"/>
                <a:chOff x="1152" y="2304"/>
                <a:chExt cx="624" cy="144"/>
              </a:xfrm>
            </p:grpSpPr>
            <p:grpSp>
              <p:nvGrpSpPr>
                <p:cNvPr id="13" name="Group 36"/>
                <p:cNvGrpSpPr>
                  <a:grpSpLocks/>
                </p:cNvGrpSpPr>
                <p:nvPr/>
              </p:nvGrpSpPr>
              <p:grpSpPr bwMode="auto">
                <a:xfrm>
                  <a:off x="1152" y="2304"/>
                  <a:ext cx="624" cy="144"/>
                  <a:chOff x="1152" y="2304"/>
                  <a:chExt cx="624" cy="144"/>
                </a:xfrm>
              </p:grpSpPr>
              <p:sp>
                <p:nvSpPr>
                  <p:cNvPr id="24665" name="Oval 37"/>
                  <p:cNvSpPr>
                    <a:spLocks noChangeArrowheads="1"/>
                  </p:cNvSpPr>
                  <p:nvPr/>
                </p:nvSpPr>
                <p:spPr bwMode="auto">
                  <a:xfrm>
                    <a:off x="1152"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sp>
                <p:nvSpPr>
                  <p:cNvPr id="24666" name="Oval 38"/>
                  <p:cNvSpPr>
                    <a:spLocks noChangeArrowheads="1"/>
                  </p:cNvSpPr>
                  <p:nvPr/>
                </p:nvSpPr>
                <p:spPr bwMode="auto">
                  <a:xfrm>
                    <a:off x="1584"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grpSp>
            <p:sp>
              <p:nvSpPr>
                <p:cNvPr id="24663" name="Oval 39"/>
                <p:cNvSpPr>
                  <a:spLocks noChangeArrowheads="1"/>
                </p:cNvSpPr>
                <p:nvPr/>
              </p:nvSpPr>
              <p:spPr bwMode="auto">
                <a:xfrm>
                  <a:off x="1248"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sp>
              <p:nvSpPr>
                <p:cNvPr id="24664" name="Oval 40"/>
                <p:cNvSpPr>
                  <a:spLocks noChangeArrowheads="1"/>
                </p:cNvSpPr>
                <p:nvPr/>
              </p:nvSpPr>
              <p:spPr bwMode="auto">
                <a:xfrm>
                  <a:off x="1680"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grpSp>
          <p:sp>
            <p:nvSpPr>
              <p:cNvPr id="24659" name="Freeform 41"/>
              <p:cNvSpPr>
                <a:spLocks/>
              </p:cNvSpPr>
              <p:nvPr/>
            </p:nvSpPr>
            <p:spPr bwMode="auto">
              <a:xfrm>
                <a:off x="2697" y="978"/>
                <a:ext cx="154" cy="225"/>
              </a:xfrm>
              <a:custGeom>
                <a:avLst/>
                <a:gdLst>
                  <a:gd name="T0" fmla="*/ 142 w 154"/>
                  <a:gd name="T1" fmla="*/ 225 h 225"/>
                  <a:gd name="T2" fmla="*/ 105 w 154"/>
                  <a:gd name="T3" fmla="*/ 132 h 225"/>
                  <a:gd name="T4" fmla="*/ 96 w 154"/>
                  <a:gd name="T5" fmla="*/ 95 h 225"/>
                  <a:gd name="T6" fmla="*/ 22 w 154"/>
                  <a:gd name="T7" fmla="*/ 68 h 225"/>
                  <a:gd name="T8" fmla="*/ 78 w 154"/>
                  <a:gd name="T9" fmla="*/ 22 h 225"/>
                  <a:gd name="T10" fmla="*/ 87 w 154"/>
                  <a:gd name="T11" fmla="*/ 95 h 225"/>
                  <a:gd name="T12" fmla="*/ 142 w 154"/>
                  <a:gd name="T13" fmla="*/ 225 h 225"/>
                  <a:gd name="T14" fmla="*/ 0 60000 65536"/>
                  <a:gd name="T15" fmla="*/ 0 60000 65536"/>
                  <a:gd name="T16" fmla="*/ 0 60000 65536"/>
                  <a:gd name="T17" fmla="*/ 0 60000 65536"/>
                  <a:gd name="T18" fmla="*/ 0 60000 65536"/>
                  <a:gd name="T19" fmla="*/ 0 60000 65536"/>
                  <a:gd name="T20" fmla="*/ 0 60000 65536"/>
                  <a:gd name="T21" fmla="*/ 0 w 154"/>
                  <a:gd name="T22" fmla="*/ 0 h 225"/>
                  <a:gd name="T23" fmla="*/ 154 w 154"/>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 h="225">
                    <a:moveTo>
                      <a:pt x="142" y="225"/>
                    </a:moveTo>
                    <a:cubicBezTo>
                      <a:pt x="121" y="75"/>
                      <a:pt x="154" y="219"/>
                      <a:pt x="105" y="132"/>
                    </a:cubicBezTo>
                    <a:cubicBezTo>
                      <a:pt x="99" y="121"/>
                      <a:pt x="104" y="105"/>
                      <a:pt x="96" y="95"/>
                    </a:cubicBezTo>
                    <a:cubicBezTo>
                      <a:pt x="84" y="80"/>
                      <a:pt x="39" y="72"/>
                      <a:pt x="22" y="68"/>
                    </a:cubicBezTo>
                    <a:cubicBezTo>
                      <a:pt x="0" y="0"/>
                      <a:pt x="14" y="11"/>
                      <a:pt x="78" y="22"/>
                    </a:cubicBezTo>
                    <a:cubicBezTo>
                      <a:pt x="81" y="46"/>
                      <a:pt x="87" y="95"/>
                      <a:pt x="87" y="95"/>
                    </a:cubicBezTo>
                    <a:lnTo>
                      <a:pt x="142" y="225"/>
                    </a:lnTo>
                    <a:close/>
                  </a:path>
                </a:pathLst>
              </a:custGeom>
              <a:solidFill>
                <a:schemeClr val="bg1"/>
              </a:solidFill>
              <a:ln w="9525">
                <a:solidFill>
                  <a:schemeClr val="tx1"/>
                </a:solidFill>
                <a:round/>
                <a:headEnd/>
                <a:tailEnd/>
              </a:ln>
            </p:spPr>
            <p:txBody>
              <a:bodyPr wrap="none" anchor="ctr"/>
              <a:lstStyle/>
              <a:p>
                <a:endParaRPr lang="fr-FR"/>
              </a:p>
            </p:txBody>
          </p:sp>
          <p:sp>
            <p:nvSpPr>
              <p:cNvPr id="24660" name="Freeform 42"/>
              <p:cNvSpPr>
                <a:spLocks/>
              </p:cNvSpPr>
              <p:nvPr/>
            </p:nvSpPr>
            <p:spPr bwMode="auto">
              <a:xfrm>
                <a:off x="2861" y="894"/>
                <a:ext cx="79" cy="207"/>
              </a:xfrm>
              <a:custGeom>
                <a:avLst/>
                <a:gdLst>
                  <a:gd name="T0" fmla="*/ 43 w 79"/>
                  <a:gd name="T1" fmla="*/ 207 h 207"/>
                  <a:gd name="T2" fmla="*/ 34 w 79"/>
                  <a:gd name="T3" fmla="*/ 152 h 207"/>
                  <a:gd name="T4" fmla="*/ 6 w 79"/>
                  <a:gd name="T5" fmla="*/ 142 h 207"/>
                  <a:gd name="T6" fmla="*/ 15 w 79"/>
                  <a:gd name="T7" fmla="*/ 4 h 207"/>
                  <a:gd name="T8" fmla="*/ 71 w 79"/>
                  <a:gd name="T9" fmla="*/ 13 h 207"/>
                  <a:gd name="T10" fmla="*/ 52 w 79"/>
                  <a:gd name="T11" fmla="*/ 41 h 207"/>
                  <a:gd name="T12" fmla="*/ 34 w 79"/>
                  <a:gd name="T13" fmla="*/ 87 h 207"/>
                  <a:gd name="T14" fmla="*/ 34 w 79"/>
                  <a:gd name="T15" fmla="*/ 152 h 207"/>
                  <a:gd name="T16" fmla="*/ 24 w 79"/>
                  <a:gd name="T17" fmla="*/ 179 h 207"/>
                  <a:gd name="T18" fmla="*/ 43 w 79"/>
                  <a:gd name="T19" fmla="*/ 20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207"/>
                  <a:gd name="T32" fmla="*/ 79 w 7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207">
                    <a:moveTo>
                      <a:pt x="43" y="207"/>
                    </a:moveTo>
                    <a:cubicBezTo>
                      <a:pt x="40" y="189"/>
                      <a:pt x="43" y="168"/>
                      <a:pt x="34" y="152"/>
                    </a:cubicBezTo>
                    <a:cubicBezTo>
                      <a:pt x="29" y="143"/>
                      <a:pt x="7" y="152"/>
                      <a:pt x="6" y="142"/>
                    </a:cubicBezTo>
                    <a:cubicBezTo>
                      <a:pt x="0" y="96"/>
                      <a:pt x="12" y="50"/>
                      <a:pt x="15" y="4"/>
                    </a:cubicBezTo>
                    <a:cubicBezTo>
                      <a:pt x="34" y="7"/>
                      <a:pt x="58" y="0"/>
                      <a:pt x="71" y="13"/>
                    </a:cubicBezTo>
                    <a:cubicBezTo>
                      <a:pt x="79" y="21"/>
                      <a:pt x="57" y="31"/>
                      <a:pt x="52" y="41"/>
                    </a:cubicBezTo>
                    <a:cubicBezTo>
                      <a:pt x="45" y="56"/>
                      <a:pt x="40" y="72"/>
                      <a:pt x="34" y="87"/>
                    </a:cubicBezTo>
                    <a:cubicBezTo>
                      <a:pt x="46" y="124"/>
                      <a:pt x="47" y="110"/>
                      <a:pt x="34" y="152"/>
                    </a:cubicBezTo>
                    <a:cubicBezTo>
                      <a:pt x="31" y="161"/>
                      <a:pt x="22" y="170"/>
                      <a:pt x="24" y="179"/>
                    </a:cubicBezTo>
                    <a:cubicBezTo>
                      <a:pt x="26" y="190"/>
                      <a:pt x="37" y="198"/>
                      <a:pt x="43" y="207"/>
                    </a:cubicBezTo>
                    <a:close/>
                  </a:path>
                </a:pathLst>
              </a:custGeom>
              <a:solidFill>
                <a:schemeClr val="bg1"/>
              </a:solidFill>
              <a:ln w="9525">
                <a:solidFill>
                  <a:schemeClr val="tx1"/>
                </a:solidFill>
                <a:round/>
                <a:headEnd/>
                <a:tailEnd/>
              </a:ln>
            </p:spPr>
            <p:txBody>
              <a:bodyPr wrap="none" anchor="ctr"/>
              <a:lstStyle/>
              <a:p>
                <a:endParaRPr lang="fr-FR"/>
              </a:p>
            </p:txBody>
          </p:sp>
          <p:sp>
            <p:nvSpPr>
              <p:cNvPr id="24661" name="Freeform 43"/>
              <p:cNvSpPr>
                <a:spLocks/>
              </p:cNvSpPr>
              <p:nvPr/>
            </p:nvSpPr>
            <p:spPr bwMode="auto">
              <a:xfrm>
                <a:off x="3011" y="754"/>
                <a:ext cx="96" cy="286"/>
              </a:xfrm>
              <a:custGeom>
                <a:avLst/>
                <a:gdLst>
                  <a:gd name="T0" fmla="*/ 71 w 96"/>
                  <a:gd name="T1" fmla="*/ 286 h 286"/>
                  <a:gd name="T2" fmla="*/ 44 w 96"/>
                  <a:gd name="T3" fmla="*/ 194 h 286"/>
                  <a:gd name="T4" fmla="*/ 44 w 96"/>
                  <a:gd name="T5" fmla="*/ 0 h 286"/>
                  <a:gd name="T6" fmla="*/ 34 w 96"/>
                  <a:gd name="T7" fmla="*/ 166 h 286"/>
                  <a:gd name="T8" fmla="*/ 0 60000 65536"/>
                  <a:gd name="T9" fmla="*/ 0 60000 65536"/>
                  <a:gd name="T10" fmla="*/ 0 60000 65536"/>
                  <a:gd name="T11" fmla="*/ 0 60000 65536"/>
                  <a:gd name="T12" fmla="*/ 0 w 96"/>
                  <a:gd name="T13" fmla="*/ 0 h 286"/>
                  <a:gd name="T14" fmla="*/ 96 w 96"/>
                  <a:gd name="T15" fmla="*/ 286 h 286"/>
                </a:gdLst>
                <a:ahLst/>
                <a:cxnLst>
                  <a:cxn ang="T8">
                    <a:pos x="T0" y="T1"/>
                  </a:cxn>
                  <a:cxn ang="T9">
                    <a:pos x="T2" y="T3"/>
                  </a:cxn>
                  <a:cxn ang="T10">
                    <a:pos x="T4" y="T5"/>
                  </a:cxn>
                  <a:cxn ang="T11">
                    <a:pos x="T6" y="T7"/>
                  </a:cxn>
                </a:cxnLst>
                <a:rect l="T12" t="T13" r="T14" b="T15"/>
                <a:pathLst>
                  <a:path w="96" h="286">
                    <a:moveTo>
                      <a:pt x="71" y="286"/>
                    </a:moveTo>
                    <a:cubicBezTo>
                      <a:pt x="87" y="242"/>
                      <a:pt x="96" y="211"/>
                      <a:pt x="44" y="194"/>
                    </a:cubicBezTo>
                    <a:cubicBezTo>
                      <a:pt x="1" y="151"/>
                      <a:pt x="0" y="42"/>
                      <a:pt x="44" y="0"/>
                    </a:cubicBezTo>
                    <a:cubicBezTo>
                      <a:pt x="57" y="55"/>
                      <a:pt x="63" y="114"/>
                      <a:pt x="34" y="166"/>
                    </a:cubicBezTo>
                  </a:path>
                </a:pathLst>
              </a:custGeom>
              <a:solidFill>
                <a:schemeClr val="bg1"/>
              </a:solidFill>
              <a:ln w="9525">
                <a:solidFill>
                  <a:schemeClr val="tx1"/>
                </a:solidFill>
                <a:round/>
                <a:headEnd/>
                <a:tailEnd/>
              </a:ln>
            </p:spPr>
            <p:txBody>
              <a:bodyPr wrap="none" anchor="ctr"/>
              <a:lstStyle/>
              <a:p>
                <a:endParaRPr lang="fr-FR"/>
              </a:p>
            </p:txBody>
          </p:sp>
        </p:grpSp>
      </p:grpSp>
      <p:grpSp>
        <p:nvGrpSpPr>
          <p:cNvPr id="14" name="Group 105"/>
          <p:cNvGrpSpPr>
            <a:grpSpLocks/>
          </p:cNvGrpSpPr>
          <p:nvPr/>
        </p:nvGrpSpPr>
        <p:grpSpPr bwMode="auto">
          <a:xfrm>
            <a:off x="2302934" y="2028827"/>
            <a:ext cx="1447800" cy="2105025"/>
            <a:chOff x="552" y="1278"/>
            <a:chExt cx="1026" cy="1326"/>
          </a:xfrm>
        </p:grpSpPr>
        <p:sp>
          <p:nvSpPr>
            <p:cNvPr id="24638" name="Text Box 5"/>
            <p:cNvSpPr txBox="1">
              <a:spLocks noChangeArrowheads="1"/>
            </p:cNvSpPr>
            <p:nvPr/>
          </p:nvSpPr>
          <p:spPr bwMode="auto">
            <a:xfrm>
              <a:off x="552" y="2316"/>
              <a:ext cx="1026" cy="288"/>
            </a:xfrm>
            <a:prstGeom prst="rect">
              <a:avLst/>
            </a:prstGeom>
            <a:noFill/>
            <a:ln w="9525">
              <a:noFill/>
              <a:miter lim="800000"/>
              <a:headEnd/>
              <a:tailEnd/>
            </a:ln>
          </p:spPr>
          <p:txBody>
            <a:bodyPr>
              <a:spAutoFit/>
            </a:bodyPr>
            <a:lstStyle/>
            <a:p>
              <a:pPr algn="ctr" rtl="1" eaLnBrk="0" hangingPunct="0">
                <a:spcBef>
                  <a:spcPct val="50000"/>
                </a:spcBef>
              </a:pPr>
              <a:r>
                <a:rPr lang="ar-LB" sz="2400">
                  <a:latin typeface="Times New Roman" pitchFamily="18" charset="0"/>
                </a:rPr>
                <a:t>الحدسية</a:t>
              </a:r>
              <a:endParaRPr lang="en-GB" sz="2400">
                <a:latin typeface="Times New Roman" pitchFamily="18" charset="0"/>
              </a:endParaRPr>
            </a:p>
          </p:txBody>
        </p:sp>
        <p:grpSp>
          <p:nvGrpSpPr>
            <p:cNvPr id="15" name="Group 44"/>
            <p:cNvGrpSpPr>
              <a:grpSpLocks/>
            </p:cNvGrpSpPr>
            <p:nvPr/>
          </p:nvGrpSpPr>
          <p:grpSpPr bwMode="auto">
            <a:xfrm>
              <a:off x="552" y="1278"/>
              <a:ext cx="1026" cy="990"/>
              <a:chOff x="672" y="1026"/>
              <a:chExt cx="912" cy="990"/>
            </a:xfrm>
          </p:grpSpPr>
          <p:grpSp>
            <p:nvGrpSpPr>
              <p:cNvPr id="16" name="Group 45"/>
              <p:cNvGrpSpPr>
                <a:grpSpLocks/>
              </p:cNvGrpSpPr>
              <p:nvPr/>
            </p:nvGrpSpPr>
            <p:grpSpPr bwMode="auto">
              <a:xfrm>
                <a:off x="672" y="1200"/>
                <a:ext cx="912" cy="816"/>
                <a:chOff x="400" y="1440"/>
                <a:chExt cx="2480" cy="2064"/>
              </a:xfrm>
            </p:grpSpPr>
            <p:grpSp>
              <p:nvGrpSpPr>
                <p:cNvPr id="17" name="Group 46"/>
                <p:cNvGrpSpPr>
                  <a:grpSpLocks/>
                </p:cNvGrpSpPr>
                <p:nvPr/>
              </p:nvGrpSpPr>
              <p:grpSpPr bwMode="auto">
                <a:xfrm>
                  <a:off x="400" y="1440"/>
                  <a:ext cx="2480" cy="2064"/>
                  <a:chOff x="192" y="1632"/>
                  <a:chExt cx="2480" cy="2064"/>
                </a:xfrm>
              </p:grpSpPr>
              <p:sp>
                <p:nvSpPr>
                  <p:cNvPr id="24652" name="Freeform 47"/>
                  <p:cNvSpPr>
                    <a:spLocks/>
                  </p:cNvSpPr>
                  <p:nvPr/>
                </p:nvSpPr>
                <p:spPr bwMode="auto">
                  <a:xfrm>
                    <a:off x="528" y="1632"/>
                    <a:ext cx="1632" cy="1608"/>
                  </a:xfrm>
                  <a:custGeom>
                    <a:avLst/>
                    <a:gdLst>
                      <a:gd name="T0" fmla="*/ 344 w 1632"/>
                      <a:gd name="T1" fmla="*/ 1368 h 1608"/>
                      <a:gd name="T2" fmla="*/ 104 w 1632"/>
                      <a:gd name="T3" fmla="*/ 600 h 1608"/>
                      <a:gd name="T4" fmla="*/ 968 w 1632"/>
                      <a:gd name="T5" fmla="*/ 72 h 1608"/>
                      <a:gd name="T6" fmla="*/ 1544 w 1632"/>
                      <a:gd name="T7" fmla="*/ 168 h 1608"/>
                      <a:gd name="T8" fmla="*/ 1496 w 1632"/>
                      <a:gd name="T9" fmla="*/ 1032 h 1608"/>
                      <a:gd name="T10" fmla="*/ 1352 w 1632"/>
                      <a:gd name="T11" fmla="*/ 1608 h 1608"/>
                      <a:gd name="T12" fmla="*/ 0 60000 65536"/>
                      <a:gd name="T13" fmla="*/ 0 60000 65536"/>
                      <a:gd name="T14" fmla="*/ 0 60000 65536"/>
                      <a:gd name="T15" fmla="*/ 0 60000 65536"/>
                      <a:gd name="T16" fmla="*/ 0 60000 65536"/>
                      <a:gd name="T17" fmla="*/ 0 60000 65536"/>
                      <a:gd name="T18" fmla="*/ 0 w 1632"/>
                      <a:gd name="T19" fmla="*/ 0 h 1608"/>
                      <a:gd name="T20" fmla="*/ 1632 w 1632"/>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1632" h="1608">
                        <a:moveTo>
                          <a:pt x="344" y="1368"/>
                        </a:moveTo>
                        <a:cubicBezTo>
                          <a:pt x="172" y="1092"/>
                          <a:pt x="0" y="816"/>
                          <a:pt x="104" y="600"/>
                        </a:cubicBezTo>
                        <a:cubicBezTo>
                          <a:pt x="208" y="384"/>
                          <a:pt x="728" y="144"/>
                          <a:pt x="968" y="72"/>
                        </a:cubicBezTo>
                        <a:cubicBezTo>
                          <a:pt x="1208" y="0"/>
                          <a:pt x="1456" y="8"/>
                          <a:pt x="1544" y="168"/>
                        </a:cubicBezTo>
                        <a:cubicBezTo>
                          <a:pt x="1632" y="328"/>
                          <a:pt x="1528" y="792"/>
                          <a:pt x="1496" y="1032"/>
                        </a:cubicBezTo>
                        <a:cubicBezTo>
                          <a:pt x="1464" y="1272"/>
                          <a:pt x="1376" y="1504"/>
                          <a:pt x="1352" y="1608"/>
                        </a:cubicBezTo>
                      </a:path>
                    </a:pathLst>
                  </a:custGeom>
                  <a:solidFill>
                    <a:srgbClr val="FF0000"/>
                  </a:solidFill>
                  <a:ln w="31750" cmpd="sng">
                    <a:solidFill>
                      <a:schemeClr val="tx1"/>
                    </a:solidFill>
                    <a:round/>
                    <a:headEnd/>
                    <a:tailEnd/>
                  </a:ln>
                </p:spPr>
                <p:txBody>
                  <a:bodyPr wrap="none" anchor="ctr"/>
                  <a:lstStyle/>
                  <a:p>
                    <a:endParaRPr lang="fr-FR"/>
                  </a:p>
                </p:txBody>
              </p:sp>
              <p:sp>
                <p:nvSpPr>
                  <p:cNvPr id="24653" name="Freeform 48"/>
                  <p:cNvSpPr>
                    <a:spLocks/>
                  </p:cNvSpPr>
                  <p:nvPr/>
                </p:nvSpPr>
                <p:spPr bwMode="auto">
                  <a:xfrm>
                    <a:off x="192" y="2640"/>
                    <a:ext cx="2480" cy="1056"/>
                  </a:xfrm>
                  <a:custGeom>
                    <a:avLst/>
                    <a:gdLst>
                      <a:gd name="T0" fmla="*/ 512 w 2480"/>
                      <a:gd name="T1" fmla="*/ 88 h 1056"/>
                      <a:gd name="T2" fmla="*/ 416 w 2480"/>
                      <a:gd name="T3" fmla="*/ 88 h 1056"/>
                      <a:gd name="T4" fmla="*/ 176 w 2480"/>
                      <a:gd name="T5" fmla="*/ 616 h 1056"/>
                      <a:gd name="T6" fmla="*/ 1472 w 2480"/>
                      <a:gd name="T7" fmla="*/ 1048 h 1056"/>
                      <a:gd name="T8" fmla="*/ 2336 w 2480"/>
                      <a:gd name="T9" fmla="*/ 664 h 1056"/>
                      <a:gd name="T10" fmla="*/ 2336 w 2480"/>
                      <a:gd name="T11" fmla="*/ 568 h 1056"/>
                      <a:gd name="T12" fmla="*/ 2000 w 2480"/>
                      <a:gd name="T13" fmla="*/ 184 h 1056"/>
                      <a:gd name="T14" fmla="*/ 1760 w 2480"/>
                      <a:gd name="T15" fmla="*/ 184 h 1056"/>
                      <a:gd name="T16" fmla="*/ 0 60000 65536"/>
                      <a:gd name="T17" fmla="*/ 0 60000 65536"/>
                      <a:gd name="T18" fmla="*/ 0 60000 65536"/>
                      <a:gd name="T19" fmla="*/ 0 60000 65536"/>
                      <a:gd name="T20" fmla="*/ 0 60000 65536"/>
                      <a:gd name="T21" fmla="*/ 0 60000 65536"/>
                      <a:gd name="T22" fmla="*/ 0 60000 65536"/>
                      <a:gd name="T23" fmla="*/ 0 60000 65536"/>
                      <a:gd name="T24" fmla="*/ 0 w 2480"/>
                      <a:gd name="T25" fmla="*/ 0 h 1056"/>
                      <a:gd name="T26" fmla="*/ 2480 w 2480"/>
                      <a:gd name="T27" fmla="*/ 1056 h 10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80" h="1056">
                        <a:moveTo>
                          <a:pt x="512" y="88"/>
                        </a:moveTo>
                        <a:cubicBezTo>
                          <a:pt x="492" y="44"/>
                          <a:pt x="472" y="0"/>
                          <a:pt x="416" y="88"/>
                        </a:cubicBezTo>
                        <a:cubicBezTo>
                          <a:pt x="360" y="176"/>
                          <a:pt x="0" y="456"/>
                          <a:pt x="176" y="616"/>
                        </a:cubicBezTo>
                        <a:cubicBezTo>
                          <a:pt x="352" y="776"/>
                          <a:pt x="1112" y="1040"/>
                          <a:pt x="1472" y="1048"/>
                        </a:cubicBezTo>
                        <a:cubicBezTo>
                          <a:pt x="1832" y="1056"/>
                          <a:pt x="2192" y="744"/>
                          <a:pt x="2336" y="664"/>
                        </a:cubicBezTo>
                        <a:cubicBezTo>
                          <a:pt x="2480" y="584"/>
                          <a:pt x="2392" y="648"/>
                          <a:pt x="2336" y="568"/>
                        </a:cubicBezTo>
                        <a:cubicBezTo>
                          <a:pt x="2280" y="488"/>
                          <a:pt x="2096" y="248"/>
                          <a:pt x="2000" y="184"/>
                        </a:cubicBezTo>
                        <a:cubicBezTo>
                          <a:pt x="1904" y="120"/>
                          <a:pt x="1800" y="184"/>
                          <a:pt x="1760" y="184"/>
                        </a:cubicBezTo>
                      </a:path>
                    </a:pathLst>
                  </a:custGeom>
                  <a:solidFill>
                    <a:srgbClr val="FF0000"/>
                  </a:solidFill>
                  <a:ln w="31750" cmpd="sng">
                    <a:solidFill>
                      <a:schemeClr val="tx1"/>
                    </a:solidFill>
                    <a:round/>
                    <a:headEnd/>
                    <a:tailEnd/>
                  </a:ln>
                </p:spPr>
                <p:txBody>
                  <a:bodyPr wrap="none" anchor="ctr"/>
                  <a:lstStyle/>
                  <a:p>
                    <a:endParaRPr lang="fr-FR"/>
                  </a:p>
                </p:txBody>
              </p:sp>
              <p:sp>
                <p:nvSpPr>
                  <p:cNvPr id="24654" name="Freeform 49"/>
                  <p:cNvSpPr>
                    <a:spLocks/>
                  </p:cNvSpPr>
                  <p:nvPr/>
                </p:nvSpPr>
                <p:spPr bwMode="auto">
                  <a:xfrm>
                    <a:off x="864" y="3024"/>
                    <a:ext cx="1008" cy="288"/>
                  </a:xfrm>
                  <a:custGeom>
                    <a:avLst/>
                    <a:gdLst>
                      <a:gd name="T0" fmla="*/ 0 w 1008"/>
                      <a:gd name="T1" fmla="*/ 0 h 288"/>
                      <a:gd name="T2" fmla="*/ 144 w 1008"/>
                      <a:gd name="T3" fmla="*/ 192 h 288"/>
                      <a:gd name="T4" fmla="*/ 720 w 1008"/>
                      <a:gd name="T5" fmla="*/ 288 h 288"/>
                      <a:gd name="T6" fmla="*/ 1008 w 1008"/>
                      <a:gd name="T7" fmla="*/ 192 h 288"/>
                      <a:gd name="T8" fmla="*/ 0 60000 65536"/>
                      <a:gd name="T9" fmla="*/ 0 60000 65536"/>
                      <a:gd name="T10" fmla="*/ 0 60000 65536"/>
                      <a:gd name="T11" fmla="*/ 0 60000 65536"/>
                      <a:gd name="T12" fmla="*/ 0 w 1008"/>
                      <a:gd name="T13" fmla="*/ 0 h 288"/>
                      <a:gd name="T14" fmla="*/ 1008 w 1008"/>
                      <a:gd name="T15" fmla="*/ 288 h 288"/>
                    </a:gdLst>
                    <a:ahLst/>
                    <a:cxnLst>
                      <a:cxn ang="T8">
                        <a:pos x="T0" y="T1"/>
                      </a:cxn>
                      <a:cxn ang="T9">
                        <a:pos x="T2" y="T3"/>
                      </a:cxn>
                      <a:cxn ang="T10">
                        <a:pos x="T4" y="T5"/>
                      </a:cxn>
                      <a:cxn ang="T11">
                        <a:pos x="T6" y="T7"/>
                      </a:cxn>
                    </a:cxnLst>
                    <a:rect l="T12" t="T13" r="T14" b="T15"/>
                    <a:pathLst>
                      <a:path w="1008" h="288">
                        <a:moveTo>
                          <a:pt x="0" y="0"/>
                        </a:moveTo>
                        <a:cubicBezTo>
                          <a:pt x="12" y="72"/>
                          <a:pt x="24" y="144"/>
                          <a:pt x="144" y="192"/>
                        </a:cubicBezTo>
                        <a:cubicBezTo>
                          <a:pt x="264" y="240"/>
                          <a:pt x="576" y="288"/>
                          <a:pt x="720" y="288"/>
                        </a:cubicBezTo>
                        <a:cubicBezTo>
                          <a:pt x="864" y="288"/>
                          <a:pt x="936" y="240"/>
                          <a:pt x="1008" y="192"/>
                        </a:cubicBezTo>
                      </a:path>
                    </a:pathLst>
                  </a:custGeom>
                  <a:solidFill>
                    <a:srgbClr val="FF0000"/>
                  </a:solidFill>
                  <a:ln w="31750" cmpd="sng">
                    <a:solidFill>
                      <a:schemeClr val="tx1"/>
                    </a:solidFill>
                    <a:round/>
                    <a:headEnd/>
                    <a:tailEnd/>
                  </a:ln>
                </p:spPr>
                <p:txBody>
                  <a:bodyPr wrap="none" anchor="ctr"/>
                  <a:lstStyle/>
                  <a:p>
                    <a:endParaRPr lang="fr-FR"/>
                  </a:p>
                </p:txBody>
              </p:sp>
            </p:grpSp>
            <p:sp>
              <p:nvSpPr>
                <p:cNvPr id="24651" name="Freeform 50"/>
                <p:cNvSpPr>
                  <a:spLocks/>
                </p:cNvSpPr>
                <p:nvPr/>
              </p:nvSpPr>
              <p:spPr bwMode="auto">
                <a:xfrm>
                  <a:off x="816" y="1728"/>
                  <a:ext cx="1520" cy="672"/>
                </a:xfrm>
                <a:custGeom>
                  <a:avLst/>
                  <a:gdLst>
                    <a:gd name="T0" fmla="*/ 0 w 1520"/>
                    <a:gd name="T1" fmla="*/ 480 h 672"/>
                    <a:gd name="T2" fmla="*/ 384 w 1520"/>
                    <a:gd name="T3" fmla="*/ 672 h 672"/>
                    <a:gd name="T4" fmla="*/ 1008 w 1520"/>
                    <a:gd name="T5" fmla="*/ 480 h 672"/>
                    <a:gd name="T6" fmla="*/ 1440 w 1520"/>
                    <a:gd name="T7" fmla="*/ 144 h 672"/>
                    <a:gd name="T8" fmla="*/ 1488 w 1520"/>
                    <a:gd name="T9" fmla="*/ 0 h 672"/>
                    <a:gd name="T10" fmla="*/ 0 60000 65536"/>
                    <a:gd name="T11" fmla="*/ 0 60000 65536"/>
                    <a:gd name="T12" fmla="*/ 0 60000 65536"/>
                    <a:gd name="T13" fmla="*/ 0 60000 65536"/>
                    <a:gd name="T14" fmla="*/ 0 60000 65536"/>
                    <a:gd name="T15" fmla="*/ 0 w 1520"/>
                    <a:gd name="T16" fmla="*/ 0 h 672"/>
                    <a:gd name="T17" fmla="*/ 1520 w 1520"/>
                    <a:gd name="T18" fmla="*/ 672 h 672"/>
                  </a:gdLst>
                  <a:ahLst/>
                  <a:cxnLst>
                    <a:cxn ang="T10">
                      <a:pos x="T0" y="T1"/>
                    </a:cxn>
                    <a:cxn ang="T11">
                      <a:pos x="T2" y="T3"/>
                    </a:cxn>
                    <a:cxn ang="T12">
                      <a:pos x="T4" y="T5"/>
                    </a:cxn>
                    <a:cxn ang="T13">
                      <a:pos x="T6" y="T7"/>
                    </a:cxn>
                    <a:cxn ang="T14">
                      <a:pos x="T8" y="T9"/>
                    </a:cxn>
                  </a:cxnLst>
                  <a:rect l="T15" t="T16" r="T17" b="T18"/>
                  <a:pathLst>
                    <a:path w="1520" h="672">
                      <a:moveTo>
                        <a:pt x="0" y="480"/>
                      </a:moveTo>
                      <a:cubicBezTo>
                        <a:pt x="108" y="576"/>
                        <a:pt x="216" y="672"/>
                        <a:pt x="384" y="672"/>
                      </a:cubicBezTo>
                      <a:cubicBezTo>
                        <a:pt x="552" y="672"/>
                        <a:pt x="832" y="568"/>
                        <a:pt x="1008" y="480"/>
                      </a:cubicBezTo>
                      <a:cubicBezTo>
                        <a:pt x="1184" y="392"/>
                        <a:pt x="1360" y="224"/>
                        <a:pt x="1440" y="144"/>
                      </a:cubicBezTo>
                      <a:cubicBezTo>
                        <a:pt x="1520" y="64"/>
                        <a:pt x="1504" y="32"/>
                        <a:pt x="1488" y="0"/>
                      </a:cubicBezTo>
                    </a:path>
                  </a:pathLst>
                </a:custGeom>
                <a:solidFill>
                  <a:srgbClr val="FF0000"/>
                </a:solidFill>
                <a:ln w="28575" cmpd="sng">
                  <a:solidFill>
                    <a:schemeClr val="tx1"/>
                  </a:solidFill>
                  <a:round/>
                  <a:headEnd/>
                  <a:tailEnd/>
                </a:ln>
              </p:spPr>
              <p:txBody>
                <a:bodyPr wrap="none" anchor="ctr"/>
                <a:lstStyle/>
                <a:p>
                  <a:endParaRPr lang="fr-FR"/>
                </a:p>
              </p:txBody>
            </p:sp>
          </p:grpSp>
          <p:grpSp>
            <p:nvGrpSpPr>
              <p:cNvPr id="18" name="Group 51"/>
              <p:cNvGrpSpPr>
                <a:grpSpLocks/>
              </p:cNvGrpSpPr>
              <p:nvPr/>
            </p:nvGrpSpPr>
            <p:grpSpPr bwMode="auto">
              <a:xfrm>
                <a:off x="1020" y="1616"/>
                <a:ext cx="181" cy="107"/>
                <a:chOff x="1152" y="2304"/>
                <a:chExt cx="624" cy="144"/>
              </a:xfrm>
            </p:grpSpPr>
            <p:grpSp>
              <p:nvGrpSpPr>
                <p:cNvPr id="19" name="Group 52"/>
                <p:cNvGrpSpPr>
                  <a:grpSpLocks/>
                </p:cNvGrpSpPr>
                <p:nvPr/>
              </p:nvGrpSpPr>
              <p:grpSpPr bwMode="auto">
                <a:xfrm>
                  <a:off x="1152" y="2304"/>
                  <a:ext cx="624" cy="144"/>
                  <a:chOff x="1152" y="2304"/>
                  <a:chExt cx="624" cy="144"/>
                </a:xfrm>
              </p:grpSpPr>
              <p:sp>
                <p:nvSpPr>
                  <p:cNvPr id="24648" name="Oval 53"/>
                  <p:cNvSpPr>
                    <a:spLocks noChangeArrowheads="1"/>
                  </p:cNvSpPr>
                  <p:nvPr/>
                </p:nvSpPr>
                <p:spPr bwMode="auto">
                  <a:xfrm>
                    <a:off x="1152"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sp>
                <p:nvSpPr>
                  <p:cNvPr id="24649" name="Oval 54"/>
                  <p:cNvSpPr>
                    <a:spLocks noChangeArrowheads="1"/>
                  </p:cNvSpPr>
                  <p:nvPr/>
                </p:nvSpPr>
                <p:spPr bwMode="auto">
                  <a:xfrm>
                    <a:off x="1584"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grpSp>
            <p:sp>
              <p:nvSpPr>
                <p:cNvPr id="24646" name="Oval 55"/>
                <p:cNvSpPr>
                  <a:spLocks noChangeArrowheads="1"/>
                </p:cNvSpPr>
                <p:nvPr/>
              </p:nvSpPr>
              <p:spPr bwMode="auto">
                <a:xfrm>
                  <a:off x="1248"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sp>
              <p:nvSpPr>
                <p:cNvPr id="24647" name="Oval 56"/>
                <p:cNvSpPr>
                  <a:spLocks noChangeArrowheads="1"/>
                </p:cNvSpPr>
                <p:nvPr/>
              </p:nvSpPr>
              <p:spPr bwMode="auto">
                <a:xfrm>
                  <a:off x="1680"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grpSp>
          <p:sp>
            <p:nvSpPr>
              <p:cNvPr id="24642" name="Freeform 57"/>
              <p:cNvSpPr>
                <a:spLocks/>
              </p:cNvSpPr>
              <p:nvPr/>
            </p:nvSpPr>
            <p:spPr bwMode="auto">
              <a:xfrm>
                <a:off x="839" y="1250"/>
                <a:ext cx="154" cy="225"/>
              </a:xfrm>
              <a:custGeom>
                <a:avLst/>
                <a:gdLst>
                  <a:gd name="T0" fmla="*/ 142 w 154"/>
                  <a:gd name="T1" fmla="*/ 225 h 225"/>
                  <a:gd name="T2" fmla="*/ 105 w 154"/>
                  <a:gd name="T3" fmla="*/ 132 h 225"/>
                  <a:gd name="T4" fmla="*/ 96 w 154"/>
                  <a:gd name="T5" fmla="*/ 95 h 225"/>
                  <a:gd name="T6" fmla="*/ 22 w 154"/>
                  <a:gd name="T7" fmla="*/ 68 h 225"/>
                  <a:gd name="T8" fmla="*/ 78 w 154"/>
                  <a:gd name="T9" fmla="*/ 22 h 225"/>
                  <a:gd name="T10" fmla="*/ 87 w 154"/>
                  <a:gd name="T11" fmla="*/ 95 h 225"/>
                  <a:gd name="T12" fmla="*/ 142 w 154"/>
                  <a:gd name="T13" fmla="*/ 225 h 225"/>
                  <a:gd name="T14" fmla="*/ 0 60000 65536"/>
                  <a:gd name="T15" fmla="*/ 0 60000 65536"/>
                  <a:gd name="T16" fmla="*/ 0 60000 65536"/>
                  <a:gd name="T17" fmla="*/ 0 60000 65536"/>
                  <a:gd name="T18" fmla="*/ 0 60000 65536"/>
                  <a:gd name="T19" fmla="*/ 0 60000 65536"/>
                  <a:gd name="T20" fmla="*/ 0 60000 65536"/>
                  <a:gd name="T21" fmla="*/ 0 w 154"/>
                  <a:gd name="T22" fmla="*/ 0 h 225"/>
                  <a:gd name="T23" fmla="*/ 154 w 154"/>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 h="225">
                    <a:moveTo>
                      <a:pt x="142" y="225"/>
                    </a:moveTo>
                    <a:cubicBezTo>
                      <a:pt x="121" y="75"/>
                      <a:pt x="154" y="219"/>
                      <a:pt x="105" y="132"/>
                    </a:cubicBezTo>
                    <a:cubicBezTo>
                      <a:pt x="99" y="121"/>
                      <a:pt x="104" y="105"/>
                      <a:pt x="96" y="95"/>
                    </a:cubicBezTo>
                    <a:cubicBezTo>
                      <a:pt x="84" y="80"/>
                      <a:pt x="39" y="72"/>
                      <a:pt x="22" y="68"/>
                    </a:cubicBezTo>
                    <a:cubicBezTo>
                      <a:pt x="0" y="0"/>
                      <a:pt x="14" y="11"/>
                      <a:pt x="78" y="22"/>
                    </a:cubicBezTo>
                    <a:cubicBezTo>
                      <a:pt x="81" y="46"/>
                      <a:pt x="87" y="95"/>
                      <a:pt x="87" y="95"/>
                    </a:cubicBezTo>
                    <a:lnTo>
                      <a:pt x="142" y="225"/>
                    </a:lnTo>
                    <a:close/>
                  </a:path>
                </a:pathLst>
              </a:custGeom>
              <a:solidFill>
                <a:srgbClr val="FF0000"/>
              </a:solidFill>
              <a:ln w="9525">
                <a:solidFill>
                  <a:schemeClr val="tx1"/>
                </a:solidFill>
                <a:round/>
                <a:headEnd/>
                <a:tailEnd/>
              </a:ln>
            </p:spPr>
            <p:txBody>
              <a:bodyPr wrap="none" anchor="ctr"/>
              <a:lstStyle/>
              <a:p>
                <a:endParaRPr lang="fr-FR"/>
              </a:p>
            </p:txBody>
          </p:sp>
          <p:sp>
            <p:nvSpPr>
              <p:cNvPr id="24643" name="Freeform 58"/>
              <p:cNvSpPr>
                <a:spLocks/>
              </p:cNvSpPr>
              <p:nvPr/>
            </p:nvSpPr>
            <p:spPr bwMode="auto">
              <a:xfrm>
                <a:off x="1003" y="1166"/>
                <a:ext cx="79" cy="207"/>
              </a:xfrm>
              <a:custGeom>
                <a:avLst/>
                <a:gdLst>
                  <a:gd name="T0" fmla="*/ 43 w 79"/>
                  <a:gd name="T1" fmla="*/ 207 h 207"/>
                  <a:gd name="T2" fmla="*/ 34 w 79"/>
                  <a:gd name="T3" fmla="*/ 152 h 207"/>
                  <a:gd name="T4" fmla="*/ 6 w 79"/>
                  <a:gd name="T5" fmla="*/ 142 h 207"/>
                  <a:gd name="T6" fmla="*/ 15 w 79"/>
                  <a:gd name="T7" fmla="*/ 4 h 207"/>
                  <a:gd name="T8" fmla="*/ 71 w 79"/>
                  <a:gd name="T9" fmla="*/ 13 h 207"/>
                  <a:gd name="T10" fmla="*/ 52 w 79"/>
                  <a:gd name="T11" fmla="*/ 41 h 207"/>
                  <a:gd name="T12" fmla="*/ 34 w 79"/>
                  <a:gd name="T13" fmla="*/ 87 h 207"/>
                  <a:gd name="T14" fmla="*/ 34 w 79"/>
                  <a:gd name="T15" fmla="*/ 152 h 207"/>
                  <a:gd name="T16" fmla="*/ 24 w 79"/>
                  <a:gd name="T17" fmla="*/ 179 h 207"/>
                  <a:gd name="T18" fmla="*/ 43 w 79"/>
                  <a:gd name="T19" fmla="*/ 20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207"/>
                  <a:gd name="T32" fmla="*/ 79 w 7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207">
                    <a:moveTo>
                      <a:pt x="43" y="207"/>
                    </a:moveTo>
                    <a:cubicBezTo>
                      <a:pt x="40" y="189"/>
                      <a:pt x="43" y="168"/>
                      <a:pt x="34" y="152"/>
                    </a:cubicBezTo>
                    <a:cubicBezTo>
                      <a:pt x="29" y="143"/>
                      <a:pt x="7" y="152"/>
                      <a:pt x="6" y="142"/>
                    </a:cubicBezTo>
                    <a:cubicBezTo>
                      <a:pt x="0" y="96"/>
                      <a:pt x="12" y="50"/>
                      <a:pt x="15" y="4"/>
                    </a:cubicBezTo>
                    <a:cubicBezTo>
                      <a:pt x="34" y="7"/>
                      <a:pt x="58" y="0"/>
                      <a:pt x="71" y="13"/>
                    </a:cubicBezTo>
                    <a:cubicBezTo>
                      <a:pt x="79" y="21"/>
                      <a:pt x="57" y="31"/>
                      <a:pt x="52" y="41"/>
                    </a:cubicBezTo>
                    <a:cubicBezTo>
                      <a:pt x="45" y="56"/>
                      <a:pt x="40" y="72"/>
                      <a:pt x="34" y="87"/>
                    </a:cubicBezTo>
                    <a:cubicBezTo>
                      <a:pt x="46" y="124"/>
                      <a:pt x="47" y="110"/>
                      <a:pt x="34" y="152"/>
                    </a:cubicBezTo>
                    <a:cubicBezTo>
                      <a:pt x="31" y="161"/>
                      <a:pt x="22" y="170"/>
                      <a:pt x="24" y="179"/>
                    </a:cubicBezTo>
                    <a:cubicBezTo>
                      <a:pt x="26" y="190"/>
                      <a:pt x="37" y="198"/>
                      <a:pt x="43" y="207"/>
                    </a:cubicBezTo>
                    <a:close/>
                  </a:path>
                </a:pathLst>
              </a:custGeom>
              <a:solidFill>
                <a:srgbClr val="FF0000"/>
              </a:solidFill>
              <a:ln w="9525">
                <a:solidFill>
                  <a:schemeClr val="tx1"/>
                </a:solidFill>
                <a:round/>
                <a:headEnd/>
                <a:tailEnd/>
              </a:ln>
            </p:spPr>
            <p:txBody>
              <a:bodyPr wrap="none" anchor="ctr"/>
              <a:lstStyle/>
              <a:p>
                <a:endParaRPr lang="fr-FR"/>
              </a:p>
            </p:txBody>
          </p:sp>
          <p:sp>
            <p:nvSpPr>
              <p:cNvPr id="24644" name="Freeform 59"/>
              <p:cNvSpPr>
                <a:spLocks/>
              </p:cNvSpPr>
              <p:nvPr/>
            </p:nvSpPr>
            <p:spPr bwMode="auto">
              <a:xfrm>
                <a:off x="1153" y="1026"/>
                <a:ext cx="96" cy="286"/>
              </a:xfrm>
              <a:custGeom>
                <a:avLst/>
                <a:gdLst>
                  <a:gd name="T0" fmla="*/ 71 w 96"/>
                  <a:gd name="T1" fmla="*/ 286 h 286"/>
                  <a:gd name="T2" fmla="*/ 44 w 96"/>
                  <a:gd name="T3" fmla="*/ 194 h 286"/>
                  <a:gd name="T4" fmla="*/ 44 w 96"/>
                  <a:gd name="T5" fmla="*/ 0 h 286"/>
                  <a:gd name="T6" fmla="*/ 34 w 96"/>
                  <a:gd name="T7" fmla="*/ 166 h 286"/>
                  <a:gd name="T8" fmla="*/ 0 60000 65536"/>
                  <a:gd name="T9" fmla="*/ 0 60000 65536"/>
                  <a:gd name="T10" fmla="*/ 0 60000 65536"/>
                  <a:gd name="T11" fmla="*/ 0 60000 65536"/>
                  <a:gd name="T12" fmla="*/ 0 w 96"/>
                  <a:gd name="T13" fmla="*/ 0 h 286"/>
                  <a:gd name="T14" fmla="*/ 96 w 96"/>
                  <a:gd name="T15" fmla="*/ 286 h 286"/>
                </a:gdLst>
                <a:ahLst/>
                <a:cxnLst>
                  <a:cxn ang="T8">
                    <a:pos x="T0" y="T1"/>
                  </a:cxn>
                  <a:cxn ang="T9">
                    <a:pos x="T2" y="T3"/>
                  </a:cxn>
                  <a:cxn ang="T10">
                    <a:pos x="T4" y="T5"/>
                  </a:cxn>
                  <a:cxn ang="T11">
                    <a:pos x="T6" y="T7"/>
                  </a:cxn>
                </a:cxnLst>
                <a:rect l="T12" t="T13" r="T14" b="T15"/>
                <a:pathLst>
                  <a:path w="96" h="286">
                    <a:moveTo>
                      <a:pt x="71" y="286"/>
                    </a:moveTo>
                    <a:cubicBezTo>
                      <a:pt x="87" y="242"/>
                      <a:pt x="96" y="211"/>
                      <a:pt x="44" y="194"/>
                    </a:cubicBezTo>
                    <a:cubicBezTo>
                      <a:pt x="1" y="151"/>
                      <a:pt x="0" y="42"/>
                      <a:pt x="44" y="0"/>
                    </a:cubicBezTo>
                    <a:cubicBezTo>
                      <a:pt x="57" y="55"/>
                      <a:pt x="63" y="114"/>
                      <a:pt x="34" y="166"/>
                    </a:cubicBezTo>
                  </a:path>
                </a:pathLst>
              </a:custGeom>
              <a:solidFill>
                <a:srgbClr val="FF0000"/>
              </a:solidFill>
              <a:ln w="9525">
                <a:solidFill>
                  <a:schemeClr val="tx1"/>
                </a:solidFill>
                <a:round/>
                <a:headEnd/>
                <a:tailEnd/>
              </a:ln>
            </p:spPr>
            <p:txBody>
              <a:bodyPr wrap="none" anchor="ctr"/>
              <a:lstStyle/>
              <a:p>
                <a:endParaRPr lang="fr-FR"/>
              </a:p>
            </p:txBody>
          </p:sp>
        </p:grpSp>
      </p:grpSp>
      <p:grpSp>
        <p:nvGrpSpPr>
          <p:cNvPr id="20" name="Group 106"/>
          <p:cNvGrpSpPr>
            <a:grpSpLocks/>
          </p:cNvGrpSpPr>
          <p:nvPr/>
        </p:nvGrpSpPr>
        <p:grpSpPr bwMode="auto">
          <a:xfrm>
            <a:off x="1964267" y="4495800"/>
            <a:ext cx="1981200" cy="2133600"/>
            <a:chOff x="312" y="2832"/>
            <a:chExt cx="1404" cy="1344"/>
          </a:xfrm>
        </p:grpSpPr>
        <p:sp>
          <p:nvSpPr>
            <p:cNvPr id="24621" name="Text Box 10"/>
            <p:cNvSpPr txBox="1">
              <a:spLocks noChangeArrowheads="1"/>
            </p:cNvSpPr>
            <p:nvPr/>
          </p:nvSpPr>
          <p:spPr bwMode="auto">
            <a:xfrm>
              <a:off x="312" y="3888"/>
              <a:ext cx="1404" cy="288"/>
            </a:xfrm>
            <a:prstGeom prst="rect">
              <a:avLst/>
            </a:prstGeom>
            <a:noFill/>
            <a:ln w="9525">
              <a:noFill/>
              <a:miter lim="800000"/>
              <a:headEnd/>
              <a:tailEnd/>
            </a:ln>
          </p:spPr>
          <p:txBody>
            <a:bodyPr>
              <a:spAutoFit/>
            </a:bodyPr>
            <a:lstStyle/>
            <a:p>
              <a:pPr algn="ctr" rtl="1" eaLnBrk="0" hangingPunct="0">
                <a:spcBef>
                  <a:spcPct val="50000"/>
                </a:spcBef>
              </a:pPr>
              <a:r>
                <a:rPr lang="ar-LB" sz="2400">
                  <a:latin typeface="Times New Roman" pitchFamily="18" charset="0"/>
                </a:rPr>
                <a:t>التفكيرية</a:t>
              </a:r>
              <a:endParaRPr lang="en-GB" sz="2400">
                <a:latin typeface="Times New Roman" pitchFamily="18" charset="0"/>
              </a:endParaRPr>
            </a:p>
          </p:txBody>
        </p:sp>
        <p:grpSp>
          <p:nvGrpSpPr>
            <p:cNvPr id="21" name="Group 60"/>
            <p:cNvGrpSpPr>
              <a:grpSpLocks/>
            </p:cNvGrpSpPr>
            <p:nvPr/>
          </p:nvGrpSpPr>
          <p:grpSpPr bwMode="auto">
            <a:xfrm>
              <a:off x="540" y="2832"/>
              <a:ext cx="1026" cy="987"/>
              <a:chOff x="480" y="2709"/>
              <a:chExt cx="912" cy="987"/>
            </a:xfrm>
          </p:grpSpPr>
          <p:grpSp>
            <p:nvGrpSpPr>
              <p:cNvPr id="22" name="Group 61"/>
              <p:cNvGrpSpPr>
                <a:grpSpLocks/>
              </p:cNvGrpSpPr>
              <p:nvPr/>
            </p:nvGrpSpPr>
            <p:grpSpPr bwMode="auto">
              <a:xfrm>
                <a:off x="480" y="2880"/>
                <a:ext cx="912" cy="816"/>
                <a:chOff x="400" y="1440"/>
                <a:chExt cx="2480" cy="2064"/>
              </a:xfrm>
            </p:grpSpPr>
            <p:grpSp>
              <p:nvGrpSpPr>
                <p:cNvPr id="23" name="Group 62"/>
                <p:cNvGrpSpPr>
                  <a:grpSpLocks/>
                </p:cNvGrpSpPr>
                <p:nvPr/>
              </p:nvGrpSpPr>
              <p:grpSpPr bwMode="auto">
                <a:xfrm>
                  <a:off x="400" y="1440"/>
                  <a:ext cx="2480" cy="2064"/>
                  <a:chOff x="192" y="1632"/>
                  <a:chExt cx="2480" cy="2064"/>
                </a:xfrm>
              </p:grpSpPr>
              <p:sp>
                <p:nvSpPr>
                  <p:cNvPr id="24635" name="Freeform 63"/>
                  <p:cNvSpPr>
                    <a:spLocks/>
                  </p:cNvSpPr>
                  <p:nvPr/>
                </p:nvSpPr>
                <p:spPr bwMode="auto">
                  <a:xfrm>
                    <a:off x="528" y="1632"/>
                    <a:ext cx="1632" cy="1608"/>
                  </a:xfrm>
                  <a:custGeom>
                    <a:avLst/>
                    <a:gdLst>
                      <a:gd name="T0" fmla="*/ 344 w 1632"/>
                      <a:gd name="T1" fmla="*/ 1368 h 1608"/>
                      <a:gd name="T2" fmla="*/ 104 w 1632"/>
                      <a:gd name="T3" fmla="*/ 600 h 1608"/>
                      <a:gd name="T4" fmla="*/ 968 w 1632"/>
                      <a:gd name="T5" fmla="*/ 72 h 1608"/>
                      <a:gd name="T6" fmla="*/ 1544 w 1632"/>
                      <a:gd name="T7" fmla="*/ 168 h 1608"/>
                      <a:gd name="T8" fmla="*/ 1496 w 1632"/>
                      <a:gd name="T9" fmla="*/ 1032 h 1608"/>
                      <a:gd name="T10" fmla="*/ 1352 w 1632"/>
                      <a:gd name="T11" fmla="*/ 1608 h 1608"/>
                      <a:gd name="T12" fmla="*/ 0 60000 65536"/>
                      <a:gd name="T13" fmla="*/ 0 60000 65536"/>
                      <a:gd name="T14" fmla="*/ 0 60000 65536"/>
                      <a:gd name="T15" fmla="*/ 0 60000 65536"/>
                      <a:gd name="T16" fmla="*/ 0 60000 65536"/>
                      <a:gd name="T17" fmla="*/ 0 60000 65536"/>
                      <a:gd name="T18" fmla="*/ 0 w 1632"/>
                      <a:gd name="T19" fmla="*/ 0 h 1608"/>
                      <a:gd name="T20" fmla="*/ 1632 w 1632"/>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1632" h="1608">
                        <a:moveTo>
                          <a:pt x="344" y="1368"/>
                        </a:moveTo>
                        <a:cubicBezTo>
                          <a:pt x="172" y="1092"/>
                          <a:pt x="0" y="816"/>
                          <a:pt x="104" y="600"/>
                        </a:cubicBezTo>
                        <a:cubicBezTo>
                          <a:pt x="208" y="384"/>
                          <a:pt x="728" y="144"/>
                          <a:pt x="968" y="72"/>
                        </a:cubicBezTo>
                        <a:cubicBezTo>
                          <a:pt x="1208" y="0"/>
                          <a:pt x="1456" y="8"/>
                          <a:pt x="1544" y="168"/>
                        </a:cubicBezTo>
                        <a:cubicBezTo>
                          <a:pt x="1632" y="328"/>
                          <a:pt x="1528" y="792"/>
                          <a:pt x="1496" y="1032"/>
                        </a:cubicBezTo>
                        <a:cubicBezTo>
                          <a:pt x="1464" y="1272"/>
                          <a:pt x="1376" y="1504"/>
                          <a:pt x="1352" y="1608"/>
                        </a:cubicBezTo>
                      </a:path>
                    </a:pathLst>
                  </a:custGeom>
                  <a:solidFill>
                    <a:srgbClr val="3333FF"/>
                  </a:solidFill>
                  <a:ln w="31750" cmpd="sng">
                    <a:solidFill>
                      <a:schemeClr val="tx1"/>
                    </a:solidFill>
                    <a:round/>
                    <a:headEnd/>
                    <a:tailEnd/>
                  </a:ln>
                </p:spPr>
                <p:txBody>
                  <a:bodyPr wrap="none" anchor="ctr"/>
                  <a:lstStyle/>
                  <a:p>
                    <a:endParaRPr lang="fr-FR"/>
                  </a:p>
                </p:txBody>
              </p:sp>
              <p:sp>
                <p:nvSpPr>
                  <p:cNvPr id="24636" name="Freeform 64"/>
                  <p:cNvSpPr>
                    <a:spLocks/>
                  </p:cNvSpPr>
                  <p:nvPr/>
                </p:nvSpPr>
                <p:spPr bwMode="auto">
                  <a:xfrm>
                    <a:off x="192" y="2640"/>
                    <a:ext cx="2480" cy="1056"/>
                  </a:xfrm>
                  <a:custGeom>
                    <a:avLst/>
                    <a:gdLst>
                      <a:gd name="T0" fmla="*/ 512 w 2480"/>
                      <a:gd name="T1" fmla="*/ 88 h 1056"/>
                      <a:gd name="T2" fmla="*/ 416 w 2480"/>
                      <a:gd name="T3" fmla="*/ 88 h 1056"/>
                      <a:gd name="T4" fmla="*/ 176 w 2480"/>
                      <a:gd name="T5" fmla="*/ 616 h 1056"/>
                      <a:gd name="T6" fmla="*/ 1472 w 2480"/>
                      <a:gd name="T7" fmla="*/ 1048 h 1056"/>
                      <a:gd name="T8" fmla="*/ 2336 w 2480"/>
                      <a:gd name="T9" fmla="*/ 664 h 1056"/>
                      <a:gd name="T10" fmla="*/ 2336 w 2480"/>
                      <a:gd name="T11" fmla="*/ 568 h 1056"/>
                      <a:gd name="T12" fmla="*/ 2000 w 2480"/>
                      <a:gd name="T13" fmla="*/ 184 h 1056"/>
                      <a:gd name="T14" fmla="*/ 1760 w 2480"/>
                      <a:gd name="T15" fmla="*/ 184 h 1056"/>
                      <a:gd name="T16" fmla="*/ 0 60000 65536"/>
                      <a:gd name="T17" fmla="*/ 0 60000 65536"/>
                      <a:gd name="T18" fmla="*/ 0 60000 65536"/>
                      <a:gd name="T19" fmla="*/ 0 60000 65536"/>
                      <a:gd name="T20" fmla="*/ 0 60000 65536"/>
                      <a:gd name="T21" fmla="*/ 0 60000 65536"/>
                      <a:gd name="T22" fmla="*/ 0 60000 65536"/>
                      <a:gd name="T23" fmla="*/ 0 60000 65536"/>
                      <a:gd name="T24" fmla="*/ 0 w 2480"/>
                      <a:gd name="T25" fmla="*/ 0 h 1056"/>
                      <a:gd name="T26" fmla="*/ 2480 w 2480"/>
                      <a:gd name="T27" fmla="*/ 1056 h 10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80" h="1056">
                        <a:moveTo>
                          <a:pt x="512" y="88"/>
                        </a:moveTo>
                        <a:cubicBezTo>
                          <a:pt x="492" y="44"/>
                          <a:pt x="472" y="0"/>
                          <a:pt x="416" y="88"/>
                        </a:cubicBezTo>
                        <a:cubicBezTo>
                          <a:pt x="360" y="176"/>
                          <a:pt x="0" y="456"/>
                          <a:pt x="176" y="616"/>
                        </a:cubicBezTo>
                        <a:cubicBezTo>
                          <a:pt x="352" y="776"/>
                          <a:pt x="1112" y="1040"/>
                          <a:pt x="1472" y="1048"/>
                        </a:cubicBezTo>
                        <a:cubicBezTo>
                          <a:pt x="1832" y="1056"/>
                          <a:pt x="2192" y="744"/>
                          <a:pt x="2336" y="664"/>
                        </a:cubicBezTo>
                        <a:cubicBezTo>
                          <a:pt x="2480" y="584"/>
                          <a:pt x="2392" y="648"/>
                          <a:pt x="2336" y="568"/>
                        </a:cubicBezTo>
                        <a:cubicBezTo>
                          <a:pt x="2280" y="488"/>
                          <a:pt x="2096" y="248"/>
                          <a:pt x="2000" y="184"/>
                        </a:cubicBezTo>
                        <a:cubicBezTo>
                          <a:pt x="1904" y="120"/>
                          <a:pt x="1800" y="184"/>
                          <a:pt x="1760" y="184"/>
                        </a:cubicBezTo>
                      </a:path>
                    </a:pathLst>
                  </a:custGeom>
                  <a:solidFill>
                    <a:srgbClr val="3333FF"/>
                  </a:solidFill>
                  <a:ln w="31750" cmpd="sng">
                    <a:solidFill>
                      <a:schemeClr val="tx1"/>
                    </a:solidFill>
                    <a:round/>
                    <a:headEnd/>
                    <a:tailEnd/>
                  </a:ln>
                </p:spPr>
                <p:txBody>
                  <a:bodyPr wrap="none" anchor="ctr"/>
                  <a:lstStyle/>
                  <a:p>
                    <a:endParaRPr lang="fr-FR"/>
                  </a:p>
                </p:txBody>
              </p:sp>
              <p:sp>
                <p:nvSpPr>
                  <p:cNvPr id="24637" name="Freeform 65"/>
                  <p:cNvSpPr>
                    <a:spLocks/>
                  </p:cNvSpPr>
                  <p:nvPr/>
                </p:nvSpPr>
                <p:spPr bwMode="auto">
                  <a:xfrm>
                    <a:off x="864" y="3024"/>
                    <a:ext cx="1008" cy="288"/>
                  </a:xfrm>
                  <a:custGeom>
                    <a:avLst/>
                    <a:gdLst>
                      <a:gd name="T0" fmla="*/ 0 w 1008"/>
                      <a:gd name="T1" fmla="*/ 0 h 288"/>
                      <a:gd name="T2" fmla="*/ 144 w 1008"/>
                      <a:gd name="T3" fmla="*/ 192 h 288"/>
                      <a:gd name="T4" fmla="*/ 720 w 1008"/>
                      <a:gd name="T5" fmla="*/ 288 h 288"/>
                      <a:gd name="T6" fmla="*/ 1008 w 1008"/>
                      <a:gd name="T7" fmla="*/ 192 h 288"/>
                      <a:gd name="T8" fmla="*/ 0 60000 65536"/>
                      <a:gd name="T9" fmla="*/ 0 60000 65536"/>
                      <a:gd name="T10" fmla="*/ 0 60000 65536"/>
                      <a:gd name="T11" fmla="*/ 0 60000 65536"/>
                      <a:gd name="T12" fmla="*/ 0 w 1008"/>
                      <a:gd name="T13" fmla="*/ 0 h 288"/>
                      <a:gd name="T14" fmla="*/ 1008 w 1008"/>
                      <a:gd name="T15" fmla="*/ 288 h 288"/>
                    </a:gdLst>
                    <a:ahLst/>
                    <a:cxnLst>
                      <a:cxn ang="T8">
                        <a:pos x="T0" y="T1"/>
                      </a:cxn>
                      <a:cxn ang="T9">
                        <a:pos x="T2" y="T3"/>
                      </a:cxn>
                      <a:cxn ang="T10">
                        <a:pos x="T4" y="T5"/>
                      </a:cxn>
                      <a:cxn ang="T11">
                        <a:pos x="T6" y="T7"/>
                      </a:cxn>
                    </a:cxnLst>
                    <a:rect l="T12" t="T13" r="T14" b="T15"/>
                    <a:pathLst>
                      <a:path w="1008" h="288">
                        <a:moveTo>
                          <a:pt x="0" y="0"/>
                        </a:moveTo>
                        <a:cubicBezTo>
                          <a:pt x="12" y="72"/>
                          <a:pt x="24" y="144"/>
                          <a:pt x="144" y="192"/>
                        </a:cubicBezTo>
                        <a:cubicBezTo>
                          <a:pt x="264" y="240"/>
                          <a:pt x="576" y="288"/>
                          <a:pt x="720" y="288"/>
                        </a:cubicBezTo>
                        <a:cubicBezTo>
                          <a:pt x="864" y="288"/>
                          <a:pt x="936" y="240"/>
                          <a:pt x="1008" y="192"/>
                        </a:cubicBezTo>
                      </a:path>
                    </a:pathLst>
                  </a:custGeom>
                  <a:solidFill>
                    <a:srgbClr val="3333FF"/>
                  </a:solidFill>
                  <a:ln w="31750" cmpd="sng">
                    <a:solidFill>
                      <a:schemeClr val="tx1"/>
                    </a:solidFill>
                    <a:round/>
                    <a:headEnd/>
                    <a:tailEnd/>
                  </a:ln>
                </p:spPr>
                <p:txBody>
                  <a:bodyPr wrap="none" anchor="ctr"/>
                  <a:lstStyle/>
                  <a:p>
                    <a:endParaRPr lang="fr-FR"/>
                  </a:p>
                </p:txBody>
              </p:sp>
            </p:grpSp>
            <p:sp>
              <p:nvSpPr>
                <p:cNvPr id="24634" name="Freeform 66"/>
                <p:cNvSpPr>
                  <a:spLocks/>
                </p:cNvSpPr>
                <p:nvPr/>
              </p:nvSpPr>
              <p:spPr bwMode="auto">
                <a:xfrm>
                  <a:off x="816" y="1728"/>
                  <a:ext cx="1520" cy="672"/>
                </a:xfrm>
                <a:custGeom>
                  <a:avLst/>
                  <a:gdLst>
                    <a:gd name="T0" fmla="*/ 0 w 1520"/>
                    <a:gd name="T1" fmla="*/ 480 h 672"/>
                    <a:gd name="T2" fmla="*/ 384 w 1520"/>
                    <a:gd name="T3" fmla="*/ 672 h 672"/>
                    <a:gd name="T4" fmla="*/ 1008 w 1520"/>
                    <a:gd name="T5" fmla="*/ 480 h 672"/>
                    <a:gd name="T6" fmla="*/ 1440 w 1520"/>
                    <a:gd name="T7" fmla="*/ 144 h 672"/>
                    <a:gd name="T8" fmla="*/ 1488 w 1520"/>
                    <a:gd name="T9" fmla="*/ 0 h 672"/>
                    <a:gd name="T10" fmla="*/ 0 60000 65536"/>
                    <a:gd name="T11" fmla="*/ 0 60000 65536"/>
                    <a:gd name="T12" fmla="*/ 0 60000 65536"/>
                    <a:gd name="T13" fmla="*/ 0 60000 65536"/>
                    <a:gd name="T14" fmla="*/ 0 60000 65536"/>
                    <a:gd name="T15" fmla="*/ 0 w 1520"/>
                    <a:gd name="T16" fmla="*/ 0 h 672"/>
                    <a:gd name="T17" fmla="*/ 1520 w 1520"/>
                    <a:gd name="T18" fmla="*/ 672 h 672"/>
                  </a:gdLst>
                  <a:ahLst/>
                  <a:cxnLst>
                    <a:cxn ang="T10">
                      <a:pos x="T0" y="T1"/>
                    </a:cxn>
                    <a:cxn ang="T11">
                      <a:pos x="T2" y="T3"/>
                    </a:cxn>
                    <a:cxn ang="T12">
                      <a:pos x="T4" y="T5"/>
                    </a:cxn>
                    <a:cxn ang="T13">
                      <a:pos x="T6" y="T7"/>
                    </a:cxn>
                    <a:cxn ang="T14">
                      <a:pos x="T8" y="T9"/>
                    </a:cxn>
                  </a:cxnLst>
                  <a:rect l="T15" t="T16" r="T17" b="T18"/>
                  <a:pathLst>
                    <a:path w="1520" h="672">
                      <a:moveTo>
                        <a:pt x="0" y="480"/>
                      </a:moveTo>
                      <a:cubicBezTo>
                        <a:pt x="108" y="576"/>
                        <a:pt x="216" y="672"/>
                        <a:pt x="384" y="672"/>
                      </a:cubicBezTo>
                      <a:cubicBezTo>
                        <a:pt x="552" y="672"/>
                        <a:pt x="832" y="568"/>
                        <a:pt x="1008" y="480"/>
                      </a:cubicBezTo>
                      <a:cubicBezTo>
                        <a:pt x="1184" y="392"/>
                        <a:pt x="1360" y="224"/>
                        <a:pt x="1440" y="144"/>
                      </a:cubicBezTo>
                      <a:cubicBezTo>
                        <a:pt x="1520" y="64"/>
                        <a:pt x="1504" y="32"/>
                        <a:pt x="1488" y="0"/>
                      </a:cubicBezTo>
                    </a:path>
                  </a:pathLst>
                </a:custGeom>
                <a:solidFill>
                  <a:srgbClr val="3333FF"/>
                </a:solidFill>
                <a:ln w="28575" cmpd="sng">
                  <a:solidFill>
                    <a:schemeClr val="tx1"/>
                  </a:solidFill>
                  <a:round/>
                  <a:headEnd/>
                  <a:tailEnd/>
                </a:ln>
              </p:spPr>
              <p:txBody>
                <a:bodyPr wrap="none" anchor="ctr"/>
                <a:lstStyle/>
                <a:p>
                  <a:endParaRPr lang="fr-FR"/>
                </a:p>
              </p:txBody>
            </p:sp>
          </p:grpSp>
          <p:grpSp>
            <p:nvGrpSpPr>
              <p:cNvPr id="24" name="Group 67"/>
              <p:cNvGrpSpPr>
                <a:grpSpLocks/>
              </p:cNvGrpSpPr>
              <p:nvPr/>
            </p:nvGrpSpPr>
            <p:grpSpPr bwMode="auto">
              <a:xfrm>
                <a:off x="839" y="3294"/>
                <a:ext cx="181" cy="107"/>
                <a:chOff x="1152" y="2304"/>
                <a:chExt cx="624" cy="144"/>
              </a:xfrm>
            </p:grpSpPr>
            <p:grpSp>
              <p:nvGrpSpPr>
                <p:cNvPr id="25" name="Group 68"/>
                <p:cNvGrpSpPr>
                  <a:grpSpLocks/>
                </p:cNvGrpSpPr>
                <p:nvPr/>
              </p:nvGrpSpPr>
              <p:grpSpPr bwMode="auto">
                <a:xfrm>
                  <a:off x="1152" y="2304"/>
                  <a:ext cx="624" cy="144"/>
                  <a:chOff x="1152" y="2304"/>
                  <a:chExt cx="624" cy="144"/>
                </a:xfrm>
              </p:grpSpPr>
              <p:sp>
                <p:nvSpPr>
                  <p:cNvPr id="24631" name="Oval 69"/>
                  <p:cNvSpPr>
                    <a:spLocks noChangeArrowheads="1"/>
                  </p:cNvSpPr>
                  <p:nvPr/>
                </p:nvSpPr>
                <p:spPr bwMode="auto">
                  <a:xfrm>
                    <a:off x="1152"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sp>
                <p:nvSpPr>
                  <p:cNvPr id="24632" name="Oval 70"/>
                  <p:cNvSpPr>
                    <a:spLocks noChangeArrowheads="1"/>
                  </p:cNvSpPr>
                  <p:nvPr/>
                </p:nvSpPr>
                <p:spPr bwMode="auto">
                  <a:xfrm>
                    <a:off x="1584"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grpSp>
            <p:sp>
              <p:nvSpPr>
                <p:cNvPr id="24629" name="Oval 71"/>
                <p:cNvSpPr>
                  <a:spLocks noChangeArrowheads="1"/>
                </p:cNvSpPr>
                <p:nvPr/>
              </p:nvSpPr>
              <p:spPr bwMode="auto">
                <a:xfrm>
                  <a:off x="1248"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sp>
              <p:nvSpPr>
                <p:cNvPr id="24630" name="Oval 72"/>
                <p:cNvSpPr>
                  <a:spLocks noChangeArrowheads="1"/>
                </p:cNvSpPr>
                <p:nvPr/>
              </p:nvSpPr>
              <p:spPr bwMode="auto">
                <a:xfrm>
                  <a:off x="1680"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grpSp>
          <p:sp>
            <p:nvSpPr>
              <p:cNvPr id="24625" name="Freeform 73"/>
              <p:cNvSpPr>
                <a:spLocks/>
              </p:cNvSpPr>
              <p:nvPr/>
            </p:nvSpPr>
            <p:spPr bwMode="auto">
              <a:xfrm>
                <a:off x="657" y="2933"/>
                <a:ext cx="154" cy="225"/>
              </a:xfrm>
              <a:custGeom>
                <a:avLst/>
                <a:gdLst>
                  <a:gd name="T0" fmla="*/ 142 w 154"/>
                  <a:gd name="T1" fmla="*/ 225 h 225"/>
                  <a:gd name="T2" fmla="*/ 105 w 154"/>
                  <a:gd name="T3" fmla="*/ 132 h 225"/>
                  <a:gd name="T4" fmla="*/ 96 w 154"/>
                  <a:gd name="T5" fmla="*/ 95 h 225"/>
                  <a:gd name="T6" fmla="*/ 22 w 154"/>
                  <a:gd name="T7" fmla="*/ 68 h 225"/>
                  <a:gd name="T8" fmla="*/ 78 w 154"/>
                  <a:gd name="T9" fmla="*/ 22 h 225"/>
                  <a:gd name="T10" fmla="*/ 87 w 154"/>
                  <a:gd name="T11" fmla="*/ 95 h 225"/>
                  <a:gd name="T12" fmla="*/ 142 w 154"/>
                  <a:gd name="T13" fmla="*/ 225 h 225"/>
                  <a:gd name="T14" fmla="*/ 0 60000 65536"/>
                  <a:gd name="T15" fmla="*/ 0 60000 65536"/>
                  <a:gd name="T16" fmla="*/ 0 60000 65536"/>
                  <a:gd name="T17" fmla="*/ 0 60000 65536"/>
                  <a:gd name="T18" fmla="*/ 0 60000 65536"/>
                  <a:gd name="T19" fmla="*/ 0 60000 65536"/>
                  <a:gd name="T20" fmla="*/ 0 60000 65536"/>
                  <a:gd name="T21" fmla="*/ 0 w 154"/>
                  <a:gd name="T22" fmla="*/ 0 h 225"/>
                  <a:gd name="T23" fmla="*/ 154 w 154"/>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 h="225">
                    <a:moveTo>
                      <a:pt x="142" y="225"/>
                    </a:moveTo>
                    <a:cubicBezTo>
                      <a:pt x="121" y="75"/>
                      <a:pt x="154" y="219"/>
                      <a:pt x="105" y="132"/>
                    </a:cubicBezTo>
                    <a:cubicBezTo>
                      <a:pt x="99" y="121"/>
                      <a:pt x="104" y="105"/>
                      <a:pt x="96" y="95"/>
                    </a:cubicBezTo>
                    <a:cubicBezTo>
                      <a:pt x="84" y="80"/>
                      <a:pt x="39" y="72"/>
                      <a:pt x="22" y="68"/>
                    </a:cubicBezTo>
                    <a:cubicBezTo>
                      <a:pt x="0" y="0"/>
                      <a:pt x="14" y="11"/>
                      <a:pt x="78" y="22"/>
                    </a:cubicBezTo>
                    <a:cubicBezTo>
                      <a:pt x="81" y="46"/>
                      <a:pt x="87" y="95"/>
                      <a:pt x="87" y="95"/>
                    </a:cubicBezTo>
                    <a:lnTo>
                      <a:pt x="142" y="225"/>
                    </a:lnTo>
                    <a:close/>
                  </a:path>
                </a:pathLst>
              </a:custGeom>
              <a:solidFill>
                <a:srgbClr val="0000FF"/>
              </a:solidFill>
              <a:ln w="9525">
                <a:solidFill>
                  <a:schemeClr val="tx1"/>
                </a:solidFill>
                <a:round/>
                <a:headEnd/>
                <a:tailEnd/>
              </a:ln>
            </p:spPr>
            <p:txBody>
              <a:bodyPr wrap="none" anchor="ctr"/>
              <a:lstStyle/>
              <a:p>
                <a:endParaRPr lang="fr-FR"/>
              </a:p>
            </p:txBody>
          </p:sp>
          <p:sp>
            <p:nvSpPr>
              <p:cNvPr id="24626" name="Freeform 74"/>
              <p:cNvSpPr>
                <a:spLocks/>
              </p:cNvSpPr>
              <p:nvPr/>
            </p:nvSpPr>
            <p:spPr bwMode="auto">
              <a:xfrm>
                <a:off x="821" y="2849"/>
                <a:ext cx="79" cy="207"/>
              </a:xfrm>
              <a:custGeom>
                <a:avLst/>
                <a:gdLst>
                  <a:gd name="T0" fmla="*/ 43 w 79"/>
                  <a:gd name="T1" fmla="*/ 207 h 207"/>
                  <a:gd name="T2" fmla="*/ 34 w 79"/>
                  <a:gd name="T3" fmla="*/ 152 h 207"/>
                  <a:gd name="T4" fmla="*/ 6 w 79"/>
                  <a:gd name="T5" fmla="*/ 142 h 207"/>
                  <a:gd name="T6" fmla="*/ 15 w 79"/>
                  <a:gd name="T7" fmla="*/ 4 h 207"/>
                  <a:gd name="T8" fmla="*/ 71 w 79"/>
                  <a:gd name="T9" fmla="*/ 13 h 207"/>
                  <a:gd name="T10" fmla="*/ 52 w 79"/>
                  <a:gd name="T11" fmla="*/ 41 h 207"/>
                  <a:gd name="T12" fmla="*/ 34 w 79"/>
                  <a:gd name="T13" fmla="*/ 87 h 207"/>
                  <a:gd name="T14" fmla="*/ 34 w 79"/>
                  <a:gd name="T15" fmla="*/ 152 h 207"/>
                  <a:gd name="T16" fmla="*/ 24 w 79"/>
                  <a:gd name="T17" fmla="*/ 179 h 207"/>
                  <a:gd name="T18" fmla="*/ 43 w 79"/>
                  <a:gd name="T19" fmla="*/ 20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207"/>
                  <a:gd name="T32" fmla="*/ 79 w 7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207">
                    <a:moveTo>
                      <a:pt x="43" y="207"/>
                    </a:moveTo>
                    <a:cubicBezTo>
                      <a:pt x="40" y="189"/>
                      <a:pt x="43" y="168"/>
                      <a:pt x="34" y="152"/>
                    </a:cubicBezTo>
                    <a:cubicBezTo>
                      <a:pt x="29" y="143"/>
                      <a:pt x="7" y="152"/>
                      <a:pt x="6" y="142"/>
                    </a:cubicBezTo>
                    <a:cubicBezTo>
                      <a:pt x="0" y="96"/>
                      <a:pt x="12" y="50"/>
                      <a:pt x="15" y="4"/>
                    </a:cubicBezTo>
                    <a:cubicBezTo>
                      <a:pt x="34" y="7"/>
                      <a:pt x="58" y="0"/>
                      <a:pt x="71" y="13"/>
                    </a:cubicBezTo>
                    <a:cubicBezTo>
                      <a:pt x="79" y="21"/>
                      <a:pt x="57" y="31"/>
                      <a:pt x="52" y="41"/>
                    </a:cubicBezTo>
                    <a:cubicBezTo>
                      <a:pt x="45" y="56"/>
                      <a:pt x="40" y="72"/>
                      <a:pt x="34" y="87"/>
                    </a:cubicBezTo>
                    <a:cubicBezTo>
                      <a:pt x="46" y="124"/>
                      <a:pt x="47" y="110"/>
                      <a:pt x="34" y="152"/>
                    </a:cubicBezTo>
                    <a:cubicBezTo>
                      <a:pt x="31" y="161"/>
                      <a:pt x="22" y="170"/>
                      <a:pt x="24" y="179"/>
                    </a:cubicBezTo>
                    <a:cubicBezTo>
                      <a:pt x="26" y="190"/>
                      <a:pt x="37" y="198"/>
                      <a:pt x="43" y="207"/>
                    </a:cubicBezTo>
                    <a:close/>
                  </a:path>
                </a:pathLst>
              </a:custGeom>
              <a:solidFill>
                <a:srgbClr val="0000FF"/>
              </a:solidFill>
              <a:ln w="9525">
                <a:solidFill>
                  <a:schemeClr val="tx1"/>
                </a:solidFill>
                <a:round/>
                <a:headEnd/>
                <a:tailEnd/>
              </a:ln>
            </p:spPr>
            <p:txBody>
              <a:bodyPr wrap="none" anchor="ctr"/>
              <a:lstStyle/>
              <a:p>
                <a:endParaRPr lang="fr-FR"/>
              </a:p>
            </p:txBody>
          </p:sp>
          <p:sp>
            <p:nvSpPr>
              <p:cNvPr id="24627" name="Freeform 75"/>
              <p:cNvSpPr>
                <a:spLocks/>
              </p:cNvSpPr>
              <p:nvPr/>
            </p:nvSpPr>
            <p:spPr bwMode="auto">
              <a:xfrm>
                <a:off x="971" y="2709"/>
                <a:ext cx="96" cy="286"/>
              </a:xfrm>
              <a:custGeom>
                <a:avLst/>
                <a:gdLst>
                  <a:gd name="T0" fmla="*/ 71 w 96"/>
                  <a:gd name="T1" fmla="*/ 286 h 286"/>
                  <a:gd name="T2" fmla="*/ 44 w 96"/>
                  <a:gd name="T3" fmla="*/ 194 h 286"/>
                  <a:gd name="T4" fmla="*/ 44 w 96"/>
                  <a:gd name="T5" fmla="*/ 0 h 286"/>
                  <a:gd name="T6" fmla="*/ 34 w 96"/>
                  <a:gd name="T7" fmla="*/ 166 h 286"/>
                  <a:gd name="T8" fmla="*/ 0 60000 65536"/>
                  <a:gd name="T9" fmla="*/ 0 60000 65536"/>
                  <a:gd name="T10" fmla="*/ 0 60000 65536"/>
                  <a:gd name="T11" fmla="*/ 0 60000 65536"/>
                  <a:gd name="T12" fmla="*/ 0 w 96"/>
                  <a:gd name="T13" fmla="*/ 0 h 286"/>
                  <a:gd name="T14" fmla="*/ 96 w 96"/>
                  <a:gd name="T15" fmla="*/ 286 h 286"/>
                </a:gdLst>
                <a:ahLst/>
                <a:cxnLst>
                  <a:cxn ang="T8">
                    <a:pos x="T0" y="T1"/>
                  </a:cxn>
                  <a:cxn ang="T9">
                    <a:pos x="T2" y="T3"/>
                  </a:cxn>
                  <a:cxn ang="T10">
                    <a:pos x="T4" y="T5"/>
                  </a:cxn>
                  <a:cxn ang="T11">
                    <a:pos x="T6" y="T7"/>
                  </a:cxn>
                </a:cxnLst>
                <a:rect l="T12" t="T13" r="T14" b="T15"/>
                <a:pathLst>
                  <a:path w="96" h="286">
                    <a:moveTo>
                      <a:pt x="71" y="286"/>
                    </a:moveTo>
                    <a:cubicBezTo>
                      <a:pt x="87" y="242"/>
                      <a:pt x="96" y="211"/>
                      <a:pt x="44" y="194"/>
                    </a:cubicBezTo>
                    <a:cubicBezTo>
                      <a:pt x="1" y="151"/>
                      <a:pt x="0" y="42"/>
                      <a:pt x="44" y="0"/>
                    </a:cubicBezTo>
                    <a:cubicBezTo>
                      <a:pt x="57" y="55"/>
                      <a:pt x="63" y="114"/>
                      <a:pt x="34" y="166"/>
                    </a:cubicBezTo>
                  </a:path>
                </a:pathLst>
              </a:custGeom>
              <a:solidFill>
                <a:srgbClr val="0000FF"/>
              </a:solidFill>
              <a:ln w="9525">
                <a:solidFill>
                  <a:schemeClr val="tx1"/>
                </a:solidFill>
                <a:round/>
                <a:headEnd/>
                <a:tailEnd/>
              </a:ln>
            </p:spPr>
            <p:txBody>
              <a:bodyPr wrap="none" anchor="ctr"/>
              <a:lstStyle/>
              <a:p>
                <a:endParaRPr lang="fr-FR"/>
              </a:p>
            </p:txBody>
          </p:sp>
        </p:grpSp>
      </p:grpSp>
      <p:grpSp>
        <p:nvGrpSpPr>
          <p:cNvPr id="26" name="Group 110"/>
          <p:cNvGrpSpPr>
            <a:grpSpLocks/>
          </p:cNvGrpSpPr>
          <p:nvPr/>
        </p:nvGrpSpPr>
        <p:grpSpPr bwMode="auto">
          <a:xfrm>
            <a:off x="8271934" y="4391027"/>
            <a:ext cx="1752600" cy="2085975"/>
            <a:chOff x="4782" y="2766"/>
            <a:chExt cx="1242" cy="1314"/>
          </a:xfrm>
        </p:grpSpPr>
        <p:sp>
          <p:nvSpPr>
            <p:cNvPr id="24604" name="Text Box 8"/>
            <p:cNvSpPr txBox="1">
              <a:spLocks noChangeArrowheads="1"/>
            </p:cNvSpPr>
            <p:nvPr/>
          </p:nvSpPr>
          <p:spPr bwMode="auto">
            <a:xfrm>
              <a:off x="4782" y="3792"/>
              <a:ext cx="1242" cy="288"/>
            </a:xfrm>
            <a:prstGeom prst="rect">
              <a:avLst/>
            </a:prstGeom>
            <a:noFill/>
            <a:ln w="9525">
              <a:noFill/>
              <a:miter lim="800000"/>
              <a:headEnd/>
              <a:tailEnd/>
            </a:ln>
          </p:spPr>
          <p:txBody>
            <a:bodyPr>
              <a:spAutoFit/>
            </a:bodyPr>
            <a:lstStyle/>
            <a:p>
              <a:pPr algn="ctr" rtl="1" eaLnBrk="0" hangingPunct="0">
                <a:spcBef>
                  <a:spcPct val="50000"/>
                </a:spcBef>
              </a:pPr>
              <a:r>
                <a:rPr lang="ar-LB" sz="2400">
                  <a:latin typeface="Times New Roman" pitchFamily="18" charset="0"/>
                </a:rPr>
                <a:t>الحذرة</a:t>
              </a:r>
              <a:endParaRPr lang="en-GB" sz="2400">
                <a:latin typeface="Times New Roman" pitchFamily="18" charset="0"/>
              </a:endParaRPr>
            </a:p>
          </p:txBody>
        </p:sp>
        <p:grpSp>
          <p:nvGrpSpPr>
            <p:cNvPr id="27" name="Group 76"/>
            <p:cNvGrpSpPr>
              <a:grpSpLocks/>
            </p:cNvGrpSpPr>
            <p:nvPr/>
          </p:nvGrpSpPr>
          <p:grpSpPr bwMode="auto">
            <a:xfrm>
              <a:off x="4854" y="2766"/>
              <a:ext cx="1026" cy="1026"/>
              <a:chOff x="4176" y="2478"/>
              <a:chExt cx="912" cy="1026"/>
            </a:xfrm>
          </p:grpSpPr>
          <p:grpSp>
            <p:nvGrpSpPr>
              <p:cNvPr id="28" name="Group 77"/>
              <p:cNvGrpSpPr>
                <a:grpSpLocks/>
              </p:cNvGrpSpPr>
              <p:nvPr/>
            </p:nvGrpSpPr>
            <p:grpSpPr bwMode="auto">
              <a:xfrm>
                <a:off x="4176" y="2688"/>
                <a:ext cx="912" cy="816"/>
                <a:chOff x="400" y="1440"/>
                <a:chExt cx="2480" cy="2064"/>
              </a:xfrm>
            </p:grpSpPr>
            <p:grpSp>
              <p:nvGrpSpPr>
                <p:cNvPr id="29" name="Group 78"/>
                <p:cNvGrpSpPr>
                  <a:grpSpLocks/>
                </p:cNvGrpSpPr>
                <p:nvPr/>
              </p:nvGrpSpPr>
              <p:grpSpPr bwMode="auto">
                <a:xfrm>
                  <a:off x="400" y="1440"/>
                  <a:ext cx="2480" cy="2064"/>
                  <a:chOff x="192" y="1632"/>
                  <a:chExt cx="2480" cy="2064"/>
                </a:xfrm>
              </p:grpSpPr>
              <p:sp>
                <p:nvSpPr>
                  <p:cNvPr id="24618" name="Freeform 79"/>
                  <p:cNvSpPr>
                    <a:spLocks/>
                  </p:cNvSpPr>
                  <p:nvPr/>
                </p:nvSpPr>
                <p:spPr bwMode="auto">
                  <a:xfrm>
                    <a:off x="528" y="1632"/>
                    <a:ext cx="1632" cy="1608"/>
                  </a:xfrm>
                  <a:custGeom>
                    <a:avLst/>
                    <a:gdLst>
                      <a:gd name="T0" fmla="*/ 344 w 1632"/>
                      <a:gd name="T1" fmla="*/ 1368 h 1608"/>
                      <a:gd name="T2" fmla="*/ 104 w 1632"/>
                      <a:gd name="T3" fmla="*/ 600 h 1608"/>
                      <a:gd name="T4" fmla="*/ 968 w 1632"/>
                      <a:gd name="T5" fmla="*/ 72 h 1608"/>
                      <a:gd name="T6" fmla="*/ 1544 w 1632"/>
                      <a:gd name="T7" fmla="*/ 168 h 1608"/>
                      <a:gd name="T8" fmla="*/ 1496 w 1632"/>
                      <a:gd name="T9" fmla="*/ 1032 h 1608"/>
                      <a:gd name="T10" fmla="*/ 1352 w 1632"/>
                      <a:gd name="T11" fmla="*/ 1608 h 1608"/>
                      <a:gd name="T12" fmla="*/ 0 60000 65536"/>
                      <a:gd name="T13" fmla="*/ 0 60000 65536"/>
                      <a:gd name="T14" fmla="*/ 0 60000 65536"/>
                      <a:gd name="T15" fmla="*/ 0 60000 65536"/>
                      <a:gd name="T16" fmla="*/ 0 60000 65536"/>
                      <a:gd name="T17" fmla="*/ 0 60000 65536"/>
                      <a:gd name="T18" fmla="*/ 0 w 1632"/>
                      <a:gd name="T19" fmla="*/ 0 h 1608"/>
                      <a:gd name="T20" fmla="*/ 1632 w 1632"/>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1632" h="1608">
                        <a:moveTo>
                          <a:pt x="344" y="1368"/>
                        </a:moveTo>
                        <a:cubicBezTo>
                          <a:pt x="172" y="1092"/>
                          <a:pt x="0" y="816"/>
                          <a:pt x="104" y="600"/>
                        </a:cubicBezTo>
                        <a:cubicBezTo>
                          <a:pt x="208" y="384"/>
                          <a:pt x="728" y="144"/>
                          <a:pt x="968" y="72"/>
                        </a:cubicBezTo>
                        <a:cubicBezTo>
                          <a:pt x="1208" y="0"/>
                          <a:pt x="1456" y="8"/>
                          <a:pt x="1544" y="168"/>
                        </a:cubicBezTo>
                        <a:cubicBezTo>
                          <a:pt x="1632" y="328"/>
                          <a:pt x="1528" y="792"/>
                          <a:pt x="1496" y="1032"/>
                        </a:cubicBezTo>
                        <a:cubicBezTo>
                          <a:pt x="1464" y="1272"/>
                          <a:pt x="1376" y="1504"/>
                          <a:pt x="1352" y="1608"/>
                        </a:cubicBezTo>
                      </a:path>
                    </a:pathLst>
                  </a:custGeom>
                  <a:solidFill>
                    <a:schemeClr val="tx1"/>
                  </a:solidFill>
                  <a:ln w="31750" cmpd="sng">
                    <a:solidFill>
                      <a:schemeClr val="bg1"/>
                    </a:solidFill>
                    <a:round/>
                    <a:headEnd/>
                    <a:tailEnd/>
                  </a:ln>
                </p:spPr>
                <p:txBody>
                  <a:bodyPr wrap="none" anchor="ctr"/>
                  <a:lstStyle/>
                  <a:p>
                    <a:endParaRPr lang="fr-FR"/>
                  </a:p>
                </p:txBody>
              </p:sp>
              <p:sp>
                <p:nvSpPr>
                  <p:cNvPr id="24619" name="Freeform 80"/>
                  <p:cNvSpPr>
                    <a:spLocks/>
                  </p:cNvSpPr>
                  <p:nvPr/>
                </p:nvSpPr>
                <p:spPr bwMode="auto">
                  <a:xfrm>
                    <a:off x="192" y="2640"/>
                    <a:ext cx="2480" cy="1056"/>
                  </a:xfrm>
                  <a:custGeom>
                    <a:avLst/>
                    <a:gdLst>
                      <a:gd name="T0" fmla="*/ 512 w 2480"/>
                      <a:gd name="T1" fmla="*/ 88 h 1056"/>
                      <a:gd name="T2" fmla="*/ 416 w 2480"/>
                      <a:gd name="T3" fmla="*/ 88 h 1056"/>
                      <a:gd name="T4" fmla="*/ 176 w 2480"/>
                      <a:gd name="T5" fmla="*/ 616 h 1056"/>
                      <a:gd name="T6" fmla="*/ 1472 w 2480"/>
                      <a:gd name="T7" fmla="*/ 1048 h 1056"/>
                      <a:gd name="T8" fmla="*/ 2336 w 2480"/>
                      <a:gd name="T9" fmla="*/ 664 h 1056"/>
                      <a:gd name="T10" fmla="*/ 2336 w 2480"/>
                      <a:gd name="T11" fmla="*/ 568 h 1056"/>
                      <a:gd name="T12" fmla="*/ 2000 w 2480"/>
                      <a:gd name="T13" fmla="*/ 184 h 1056"/>
                      <a:gd name="T14" fmla="*/ 1760 w 2480"/>
                      <a:gd name="T15" fmla="*/ 184 h 1056"/>
                      <a:gd name="T16" fmla="*/ 0 60000 65536"/>
                      <a:gd name="T17" fmla="*/ 0 60000 65536"/>
                      <a:gd name="T18" fmla="*/ 0 60000 65536"/>
                      <a:gd name="T19" fmla="*/ 0 60000 65536"/>
                      <a:gd name="T20" fmla="*/ 0 60000 65536"/>
                      <a:gd name="T21" fmla="*/ 0 60000 65536"/>
                      <a:gd name="T22" fmla="*/ 0 60000 65536"/>
                      <a:gd name="T23" fmla="*/ 0 60000 65536"/>
                      <a:gd name="T24" fmla="*/ 0 w 2480"/>
                      <a:gd name="T25" fmla="*/ 0 h 1056"/>
                      <a:gd name="T26" fmla="*/ 2480 w 2480"/>
                      <a:gd name="T27" fmla="*/ 1056 h 10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80" h="1056">
                        <a:moveTo>
                          <a:pt x="512" y="88"/>
                        </a:moveTo>
                        <a:cubicBezTo>
                          <a:pt x="492" y="44"/>
                          <a:pt x="472" y="0"/>
                          <a:pt x="416" y="88"/>
                        </a:cubicBezTo>
                        <a:cubicBezTo>
                          <a:pt x="360" y="176"/>
                          <a:pt x="0" y="456"/>
                          <a:pt x="176" y="616"/>
                        </a:cubicBezTo>
                        <a:cubicBezTo>
                          <a:pt x="352" y="776"/>
                          <a:pt x="1112" y="1040"/>
                          <a:pt x="1472" y="1048"/>
                        </a:cubicBezTo>
                        <a:cubicBezTo>
                          <a:pt x="1832" y="1056"/>
                          <a:pt x="2192" y="744"/>
                          <a:pt x="2336" y="664"/>
                        </a:cubicBezTo>
                        <a:cubicBezTo>
                          <a:pt x="2480" y="584"/>
                          <a:pt x="2392" y="648"/>
                          <a:pt x="2336" y="568"/>
                        </a:cubicBezTo>
                        <a:cubicBezTo>
                          <a:pt x="2280" y="488"/>
                          <a:pt x="2096" y="248"/>
                          <a:pt x="2000" y="184"/>
                        </a:cubicBezTo>
                        <a:cubicBezTo>
                          <a:pt x="1904" y="120"/>
                          <a:pt x="1800" y="184"/>
                          <a:pt x="1760" y="184"/>
                        </a:cubicBezTo>
                      </a:path>
                    </a:pathLst>
                  </a:custGeom>
                  <a:solidFill>
                    <a:schemeClr val="tx1"/>
                  </a:solidFill>
                  <a:ln w="31750" cmpd="sng">
                    <a:solidFill>
                      <a:schemeClr val="bg1"/>
                    </a:solidFill>
                    <a:round/>
                    <a:headEnd/>
                    <a:tailEnd/>
                  </a:ln>
                </p:spPr>
                <p:txBody>
                  <a:bodyPr wrap="none" anchor="ctr"/>
                  <a:lstStyle/>
                  <a:p>
                    <a:endParaRPr lang="fr-FR"/>
                  </a:p>
                </p:txBody>
              </p:sp>
              <p:sp>
                <p:nvSpPr>
                  <p:cNvPr id="24620" name="Freeform 81"/>
                  <p:cNvSpPr>
                    <a:spLocks/>
                  </p:cNvSpPr>
                  <p:nvPr/>
                </p:nvSpPr>
                <p:spPr bwMode="auto">
                  <a:xfrm>
                    <a:off x="864" y="3024"/>
                    <a:ext cx="1008" cy="288"/>
                  </a:xfrm>
                  <a:custGeom>
                    <a:avLst/>
                    <a:gdLst>
                      <a:gd name="T0" fmla="*/ 0 w 1008"/>
                      <a:gd name="T1" fmla="*/ 0 h 288"/>
                      <a:gd name="T2" fmla="*/ 144 w 1008"/>
                      <a:gd name="T3" fmla="*/ 192 h 288"/>
                      <a:gd name="T4" fmla="*/ 720 w 1008"/>
                      <a:gd name="T5" fmla="*/ 288 h 288"/>
                      <a:gd name="T6" fmla="*/ 1008 w 1008"/>
                      <a:gd name="T7" fmla="*/ 192 h 288"/>
                      <a:gd name="T8" fmla="*/ 0 60000 65536"/>
                      <a:gd name="T9" fmla="*/ 0 60000 65536"/>
                      <a:gd name="T10" fmla="*/ 0 60000 65536"/>
                      <a:gd name="T11" fmla="*/ 0 60000 65536"/>
                      <a:gd name="T12" fmla="*/ 0 w 1008"/>
                      <a:gd name="T13" fmla="*/ 0 h 288"/>
                      <a:gd name="T14" fmla="*/ 1008 w 1008"/>
                      <a:gd name="T15" fmla="*/ 288 h 288"/>
                    </a:gdLst>
                    <a:ahLst/>
                    <a:cxnLst>
                      <a:cxn ang="T8">
                        <a:pos x="T0" y="T1"/>
                      </a:cxn>
                      <a:cxn ang="T9">
                        <a:pos x="T2" y="T3"/>
                      </a:cxn>
                      <a:cxn ang="T10">
                        <a:pos x="T4" y="T5"/>
                      </a:cxn>
                      <a:cxn ang="T11">
                        <a:pos x="T6" y="T7"/>
                      </a:cxn>
                    </a:cxnLst>
                    <a:rect l="T12" t="T13" r="T14" b="T15"/>
                    <a:pathLst>
                      <a:path w="1008" h="288">
                        <a:moveTo>
                          <a:pt x="0" y="0"/>
                        </a:moveTo>
                        <a:cubicBezTo>
                          <a:pt x="12" y="72"/>
                          <a:pt x="24" y="144"/>
                          <a:pt x="144" y="192"/>
                        </a:cubicBezTo>
                        <a:cubicBezTo>
                          <a:pt x="264" y="240"/>
                          <a:pt x="576" y="288"/>
                          <a:pt x="720" y="288"/>
                        </a:cubicBezTo>
                        <a:cubicBezTo>
                          <a:pt x="864" y="288"/>
                          <a:pt x="936" y="240"/>
                          <a:pt x="1008" y="192"/>
                        </a:cubicBezTo>
                      </a:path>
                    </a:pathLst>
                  </a:custGeom>
                  <a:solidFill>
                    <a:schemeClr val="tx1"/>
                  </a:solidFill>
                  <a:ln w="31750" cmpd="sng">
                    <a:solidFill>
                      <a:schemeClr val="bg1"/>
                    </a:solidFill>
                    <a:round/>
                    <a:headEnd/>
                    <a:tailEnd/>
                  </a:ln>
                </p:spPr>
                <p:txBody>
                  <a:bodyPr wrap="none" anchor="ctr"/>
                  <a:lstStyle/>
                  <a:p>
                    <a:endParaRPr lang="fr-FR"/>
                  </a:p>
                </p:txBody>
              </p:sp>
            </p:grpSp>
            <p:sp>
              <p:nvSpPr>
                <p:cNvPr id="24617" name="Freeform 82"/>
                <p:cNvSpPr>
                  <a:spLocks/>
                </p:cNvSpPr>
                <p:nvPr/>
              </p:nvSpPr>
              <p:spPr bwMode="auto">
                <a:xfrm>
                  <a:off x="816" y="1728"/>
                  <a:ext cx="1520" cy="672"/>
                </a:xfrm>
                <a:custGeom>
                  <a:avLst/>
                  <a:gdLst>
                    <a:gd name="T0" fmla="*/ 0 w 1520"/>
                    <a:gd name="T1" fmla="*/ 480 h 672"/>
                    <a:gd name="T2" fmla="*/ 384 w 1520"/>
                    <a:gd name="T3" fmla="*/ 672 h 672"/>
                    <a:gd name="T4" fmla="*/ 1008 w 1520"/>
                    <a:gd name="T5" fmla="*/ 480 h 672"/>
                    <a:gd name="T6" fmla="*/ 1440 w 1520"/>
                    <a:gd name="T7" fmla="*/ 144 h 672"/>
                    <a:gd name="T8" fmla="*/ 1488 w 1520"/>
                    <a:gd name="T9" fmla="*/ 0 h 672"/>
                    <a:gd name="T10" fmla="*/ 0 60000 65536"/>
                    <a:gd name="T11" fmla="*/ 0 60000 65536"/>
                    <a:gd name="T12" fmla="*/ 0 60000 65536"/>
                    <a:gd name="T13" fmla="*/ 0 60000 65536"/>
                    <a:gd name="T14" fmla="*/ 0 60000 65536"/>
                    <a:gd name="T15" fmla="*/ 0 w 1520"/>
                    <a:gd name="T16" fmla="*/ 0 h 672"/>
                    <a:gd name="T17" fmla="*/ 1520 w 1520"/>
                    <a:gd name="T18" fmla="*/ 672 h 672"/>
                  </a:gdLst>
                  <a:ahLst/>
                  <a:cxnLst>
                    <a:cxn ang="T10">
                      <a:pos x="T0" y="T1"/>
                    </a:cxn>
                    <a:cxn ang="T11">
                      <a:pos x="T2" y="T3"/>
                    </a:cxn>
                    <a:cxn ang="T12">
                      <a:pos x="T4" y="T5"/>
                    </a:cxn>
                    <a:cxn ang="T13">
                      <a:pos x="T6" y="T7"/>
                    </a:cxn>
                    <a:cxn ang="T14">
                      <a:pos x="T8" y="T9"/>
                    </a:cxn>
                  </a:cxnLst>
                  <a:rect l="T15" t="T16" r="T17" b="T18"/>
                  <a:pathLst>
                    <a:path w="1520" h="672">
                      <a:moveTo>
                        <a:pt x="0" y="480"/>
                      </a:moveTo>
                      <a:cubicBezTo>
                        <a:pt x="108" y="576"/>
                        <a:pt x="216" y="672"/>
                        <a:pt x="384" y="672"/>
                      </a:cubicBezTo>
                      <a:cubicBezTo>
                        <a:pt x="552" y="672"/>
                        <a:pt x="832" y="568"/>
                        <a:pt x="1008" y="480"/>
                      </a:cubicBezTo>
                      <a:cubicBezTo>
                        <a:pt x="1184" y="392"/>
                        <a:pt x="1360" y="224"/>
                        <a:pt x="1440" y="144"/>
                      </a:cubicBezTo>
                      <a:cubicBezTo>
                        <a:pt x="1520" y="64"/>
                        <a:pt x="1504" y="32"/>
                        <a:pt x="1488" y="0"/>
                      </a:cubicBezTo>
                    </a:path>
                  </a:pathLst>
                </a:custGeom>
                <a:solidFill>
                  <a:schemeClr val="tx1"/>
                </a:solidFill>
                <a:ln w="28575" cmpd="sng">
                  <a:solidFill>
                    <a:schemeClr val="bg1"/>
                  </a:solidFill>
                  <a:round/>
                  <a:headEnd/>
                  <a:tailEnd/>
                </a:ln>
              </p:spPr>
              <p:txBody>
                <a:bodyPr wrap="none" anchor="ctr"/>
                <a:lstStyle/>
                <a:p>
                  <a:endParaRPr lang="fr-FR"/>
                </a:p>
              </p:txBody>
            </p:sp>
          </p:grpSp>
          <p:grpSp>
            <p:nvGrpSpPr>
              <p:cNvPr id="30" name="Group 83"/>
              <p:cNvGrpSpPr>
                <a:grpSpLocks/>
              </p:cNvGrpSpPr>
              <p:nvPr/>
            </p:nvGrpSpPr>
            <p:grpSpPr bwMode="auto">
              <a:xfrm>
                <a:off x="4513" y="3113"/>
                <a:ext cx="181" cy="107"/>
                <a:chOff x="1152" y="2304"/>
                <a:chExt cx="624" cy="144"/>
              </a:xfrm>
            </p:grpSpPr>
            <p:grpSp>
              <p:nvGrpSpPr>
                <p:cNvPr id="31" name="Group 84"/>
                <p:cNvGrpSpPr>
                  <a:grpSpLocks/>
                </p:cNvGrpSpPr>
                <p:nvPr/>
              </p:nvGrpSpPr>
              <p:grpSpPr bwMode="auto">
                <a:xfrm>
                  <a:off x="1152" y="2304"/>
                  <a:ext cx="624" cy="144"/>
                  <a:chOff x="1152" y="2304"/>
                  <a:chExt cx="624" cy="144"/>
                </a:xfrm>
              </p:grpSpPr>
              <p:sp>
                <p:nvSpPr>
                  <p:cNvPr id="24614" name="Oval 85"/>
                  <p:cNvSpPr>
                    <a:spLocks noChangeArrowheads="1"/>
                  </p:cNvSpPr>
                  <p:nvPr/>
                </p:nvSpPr>
                <p:spPr bwMode="auto">
                  <a:xfrm>
                    <a:off x="1152"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sp>
                <p:nvSpPr>
                  <p:cNvPr id="24615" name="Oval 86"/>
                  <p:cNvSpPr>
                    <a:spLocks noChangeArrowheads="1"/>
                  </p:cNvSpPr>
                  <p:nvPr/>
                </p:nvSpPr>
                <p:spPr bwMode="auto">
                  <a:xfrm>
                    <a:off x="1584" y="2304"/>
                    <a:ext cx="192" cy="144"/>
                  </a:xfrm>
                  <a:prstGeom prst="ellipse">
                    <a:avLst/>
                  </a:prstGeom>
                  <a:solidFill>
                    <a:schemeClr val="bg1"/>
                  </a:solidFill>
                  <a:ln w="28575">
                    <a:solidFill>
                      <a:schemeClr val="tx1"/>
                    </a:solidFill>
                    <a:round/>
                    <a:headEnd/>
                    <a:tailEnd/>
                  </a:ln>
                </p:spPr>
                <p:txBody>
                  <a:bodyPr wrap="none" anchor="ctr"/>
                  <a:lstStyle/>
                  <a:p>
                    <a:endParaRPr lang="ar-AE"/>
                  </a:p>
                </p:txBody>
              </p:sp>
            </p:grpSp>
            <p:sp>
              <p:nvSpPr>
                <p:cNvPr id="24612" name="Oval 87"/>
                <p:cNvSpPr>
                  <a:spLocks noChangeArrowheads="1"/>
                </p:cNvSpPr>
                <p:nvPr/>
              </p:nvSpPr>
              <p:spPr bwMode="auto">
                <a:xfrm>
                  <a:off x="1248"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sp>
              <p:nvSpPr>
                <p:cNvPr id="24613" name="Oval 88"/>
                <p:cNvSpPr>
                  <a:spLocks noChangeArrowheads="1"/>
                </p:cNvSpPr>
                <p:nvPr/>
              </p:nvSpPr>
              <p:spPr bwMode="auto">
                <a:xfrm>
                  <a:off x="1680" y="2352"/>
                  <a:ext cx="48" cy="48"/>
                </a:xfrm>
                <a:prstGeom prst="ellipse">
                  <a:avLst/>
                </a:prstGeom>
                <a:solidFill>
                  <a:schemeClr val="accent1"/>
                </a:solidFill>
                <a:ln w="9525">
                  <a:solidFill>
                    <a:schemeClr val="tx1"/>
                  </a:solidFill>
                  <a:round/>
                  <a:headEnd/>
                  <a:tailEnd/>
                </a:ln>
              </p:spPr>
              <p:txBody>
                <a:bodyPr wrap="none" anchor="ctr"/>
                <a:lstStyle/>
                <a:p>
                  <a:endParaRPr lang="ar-AE"/>
                </a:p>
              </p:txBody>
            </p:sp>
          </p:grpSp>
          <p:sp>
            <p:nvSpPr>
              <p:cNvPr id="24608" name="Freeform 89"/>
              <p:cNvSpPr>
                <a:spLocks/>
              </p:cNvSpPr>
              <p:nvPr/>
            </p:nvSpPr>
            <p:spPr bwMode="auto">
              <a:xfrm>
                <a:off x="4375" y="2702"/>
                <a:ext cx="154" cy="225"/>
              </a:xfrm>
              <a:custGeom>
                <a:avLst/>
                <a:gdLst>
                  <a:gd name="T0" fmla="*/ 142 w 154"/>
                  <a:gd name="T1" fmla="*/ 225 h 225"/>
                  <a:gd name="T2" fmla="*/ 105 w 154"/>
                  <a:gd name="T3" fmla="*/ 132 h 225"/>
                  <a:gd name="T4" fmla="*/ 96 w 154"/>
                  <a:gd name="T5" fmla="*/ 95 h 225"/>
                  <a:gd name="T6" fmla="*/ 22 w 154"/>
                  <a:gd name="T7" fmla="*/ 68 h 225"/>
                  <a:gd name="T8" fmla="*/ 78 w 154"/>
                  <a:gd name="T9" fmla="*/ 22 h 225"/>
                  <a:gd name="T10" fmla="*/ 87 w 154"/>
                  <a:gd name="T11" fmla="*/ 95 h 225"/>
                  <a:gd name="T12" fmla="*/ 142 w 154"/>
                  <a:gd name="T13" fmla="*/ 225 h 225"/>
                  <a:gd name="T14" fmla="*/ 0 60000 65536"/>
                  <a:gd name="T15" fmla="*/ 0 60000 65536"/>
                  <a:gd name="T16" fmla="*/ 0 60000 65536"/>
                  <a:gd name="T17" fmla="*/ 0 60000 65536"/>
                  <a:gd name="T18" fmla="*/ 0 60000 65536"/>
                  <a:gd name="T19" fmla="*/ 0 60000 65536"/>
                  <a:gd name="T20" fmla="*/ 0 60000 65536"/>
                  <a:gd name="T21" fmla="*/ 0 w 154"/>
                  <a:gd name="T22" fmla="*/ 0 h 225"/>
                  <a:gd name="T23" fmla="*/ 154 w 154"/>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 h="225">
                    <a:moveTo>
                      <a:pt x="142" y="225"/>
                    </a:moveTo>
                    <a:cubicBezTo>
                      <a:pt x="121" y="75"/>
                      <a:pt x="154" y="219"/>
                      <a:pt x="105" y="132"/>
                    </a:cubicBezTo>
                    <a:cubicBezTo>
                      <a:pt x="99" y="121"/>
                      <a:pt x="104" y="105"/>
                      <a:pt x="96" y="95"/>
                    </a:cubicBezTo>
                    <a:cubicBezTo>
                      <a:pt x="84" y="80"/>
                      <a:pt x="39" y="72"/>
                      <a:pt x="22" y="68"/>
                    </a:cubicBezTo>
                    <a:cubicBezTo>
                      <a:pt x="0" y="0"/>
                      <a:pt x="14" y="11"/>
                      <a:pt x="78" y="22"/>
                    </a:cubicBezTo>
                    <a:cubicBezTo>
                      <a:pt x="81" y="46"/>
                      <a:pt x="87" y="95"/>
                      <a:pt x="87" y="95"/>
                    </a:cubicBezTo>
                    <a:lnTo>
                      <a:pt x="142" y="225"/>
                    </a:lnTo>
                    <a:close/>
                  </a:path>
                </a:pathLst>
              </a:custGeom>
              <a:solidFill>
                <a:schemeClr val="tx1"/>
              </a:solidFill>
              <a:ln w="9525">
                <a:solidFill>
                  <a:schemeClr val="tx1"/>
                </a:solidFill>
                <a:round/>
                <a:headEnd/>
                <a:tailEnd/>
              </a:ln>
            </p:spPr>
            <p:txBody>
              <a:bodyPr wrap="none" anchor="ctr"/>
              <a:lstStyle/>
              <a:p>
                <a:endParaRPr lang="fr-FR"/>
              </a:p>
            </p:txBody>
          </p:sp>
          <p:sp>
            <p:nvSpPr>
              <p:cNvPr id="24609" name="Freeform 90"/>
              <p:cNvSpPr>
                <a:spLocks/>
              </p:cNvSpPr>
              <p:nvPr/>
            </p:nvSpPr>
            <p:spPr bwMode="auto">
              <a:xfrm>
                <a:off x="4539" y="2618"/>
                <a:ext cx="79" cy="207"/>
              </a:xfrm>
              <a:custGeom>
                <a:avLst/>
                <a:gdLst>
                  <a:gd name="T0" fmla="*/ 43 w 79"/>
                  <a:gd name="T1" fmla="*/ 207 h 207"/>
                  <a:gd name="T2" fmla="*/ 34 w 79"/>
                  <a:gd name="T3" fmla="*/ 152 h 207"/>
                  <a:gd name="T4" fmla="*/ 6 w 79"/>
                  <a:gd name="T5" fmla="*/ 142 h 207"/>
                  <a:gd name="T6" fmla="*/ 15 w 79"/>
                  <a:gd name="T7" fmla="*/ 4 h 207"/>
                  <a:gd name="T8" fmla="*/ 71 w 79"/>
                  <a:gd name="T9" fmla="*/ 13 h 207"/>
                  <a:gd name="T10" fmla="*/ 52 w 79"/>
                  <a:gd name="T11" fmla="*/ 41 h 207"/>
                  <a:gd name="T12" fmla="*/ 34 w 79"/>
                  <a:gd name="T13" fmla="*/ 87 h 207"/>
                  <a:gd name="T14" fmla="*/ 34 w 79"/>
                  <a:gd name="T15" fmla="*/ 152 h 207"/>
                  <a:gd name="T16" fmla="*/ 24 w 79"/>
                  <a:gd name="T17" fmla="*/ 179 h 207"/>
                  <a:gd name="T18" fmla="*/ 43 w 79"/>
                  <a:gd name="T19" fmla="*/ 20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207"/>
                  <a:gd name="T32" fmla="*/ 79 w 7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207">
                    <a:moveTo>
                      <a:pt x="43" y="207"/>
                    </a:moveTo>
                    <a:cubicBezTo>
                      <a:pt x="40" y="189"/>
                      <a:pt x="43" y="168"/>
                      <a:pt x="34" y="152"/>
                    </a:cubicBezTo>
                    <a:cubicBezTo>
                      <a:pt x="29" y="143"/>
                      <a:pt x="7" y="152"/>
                      <a:pt x="6" y="142"/>
                    </a:cubicBezTo>
                    <a:cubicBezTo>
                      <a:pt x="0" y="96"/>
                      <a:pt x="12" y="50"/>
                      <a:pt x="15" y="4"/>
                    </a:cubicBezTo>
                    <a:cubicBezTo>
                      <a:pt x="34" y="7"/>
                      <a:pt x="58" y="0"/>
                      <a:pt x="71" y="13"/>
                    </a:cubicBezTo>
                    <a:cubicBezTo>
                      <a:pt x="79" y="21"/>
                      <a:pt x="57" y="31"/>
                      <a:pt x="52" y="41"/>
                    </a:cubicBezTo>
                    <a:cubicBezTo>
                      <a:pt x="45" y="56"/>
                      <a:pt x="40" y="72"/>
                      <a:pt x="34" y="87"/>
                    </a:cubicBezTo>
                    <a:cubicBezTo>
                      <a:pt x="46" y="124"/>
                      <a:pt x="47" y="110"/>
                      <a:pt x="34" y="152"/>
                    </a:cubicBezTo>
                    <a:cubicBezTo>
                      <a:pt x="31" y="161"/>
                      <a:pt x="22" y="170"/>
                      <a:pt x="24" y="179"/>
                    </a:cubicBezTo>
                    <a:cubicBezTo>
                      <a:pt x="26" y="190"/>
                      <a:pt x="37" y="198"/>
                      <a:pt x="43" y="207"/>
                    </a:cubicBezTo>
                    <a:close/>
                  </a:path>
                </a:pathLst>
              </a:custGeom>
              <a:solidFill>
                <a:schemeClr val="tx1"/>
              </a:solidFill>
              <a:ln w="9525">
                <a:solidFill>
                  <a:schemeClr val="tx1"/>
                </a:solidFill>
                <a:round/>
                <a:headEnd/>
                <a:tailEnd/>
              </a:ln>
            </p:spPr>
            <p:txBody>
              <a:bodyPr wrap="none" anchor="ctr"/>
              <a:lstStyle/>
              <a:p>
                <a:endParaRPr lang="fr-FR"/>
              </a:p>
            </p:txBody>
          </p:sp>
          <p:sp>
            <p:nvSpPr>
              <p:cNvPr id="24610" name="Freeform 91"/>
              <p:cNvSpPr>
                <a:spLocks/>
              </p:cNvSpPr>
              <p:nvPr/>
            </p:nvSpPr>
            <p:spPr bwMode="auto">
              <a:xfrm>
                <a:off x="4689" y="2478"/>
                <a:ext cx="96" cy="286"/>
              </a:xfrm>
              <a:custGeom>
                <a:avLst/>
                <a:gdLst>
                  <a:gd name="T0" fmla="*/ 71 w 96"/>
                  <a:gd name="T1" fmla="*/ 286 h 286"/>
                  <a:gd name="T2" fmla="*/ 44 w 96"/>
                  <a:gd name="T3" fmla="*/ 194 h 286"/>
                  <a:gd name="T4" fmla="*/ 44 w 96"/>
                  <a:gd name="T5" fmla="*/ 0 h 286"/>
                  <a:gd name="T6" fmla="*/ 34 w 96"/>
                  <a:gd name="T7" fmla="*/ 166 h 286"/>
                  <a:gd name="T8" fmla="*/ 0 60000 65536"/>
                  <a:gd name="T9" fmla="*/ 0 60000 65536"/>
                  <a:gd name="T10" fmla="*/ 0 60000 65536"/>
                  <a:gd name="T11" fmla="*/ 0 60000 65536"/>
                  <a:gd name="T12" fmla="*/ 0 w 96"/>
                  <a:gd name="T13" fmla="*/ 0 h 286"/>
                  <a:gd name="T14" fmla="*/ 96 w 96"/>
                  <a:gd name="T15" fmla="*/ 286 h 286"/>
                </a:gdLst>
                <a:ahLst/>
                <a:cxnLst>
                  <a:cxn ang="T8">
                    <a:pos x="T0" y="T1"/>
                  </a:cxn>
                  <a:cxn ang="T9">
                    <a:pos x="T2" y="T3"/>
                  </a:cxn>
                  <a:cxn ang="T10">
                    <a:pos x="T4" y="T5"/>
                  </a:cxn>
                  <a:cxn ang="T11">
                    <a:pos x="T6" y="T7"/>
                  </a:cxn>
                </a:cxnLst>
                <a:rect l="T12" t="T13" r="T14" b="T15"/>
                <a:pathLst>
                  <a:path w="96" h="286">
                    <a:moveTo>
                      <a:pt x="71" y="286"/>
                    </a:moveTo>
                    <a:cubicBezTo>
                      <a:pt x="87" y="242"/>
                      <a:pt x="96" y="211"/>
                      <a:pt x="44" y="194"/>
                    </a:cubicBezTo>
                    <a:cubicBezTo>
                      <a:pt x="1" y="151"/>
                      <a:pt x="0" y="42"/>
                      <a:pt x="44" y="0"/>
                    </a:cubicBezTo>
                    <a:cubicBezTo>
                      <a:pt x="57" y="55"/>
                      <a:pt x="63" y="114"/>
                      <a:pt x="34" y="166"/>
                    </a:cubicBezTo>
                  </a:path>
                </a:pathLst>
              </a:custGeom>
              <a:solidFill>
                <a:schemeClr val="tx1"/>
              </a:solidFill>
              <a:ln w="9525">
                <a:solidFill>
                  <a:schemeClr val="tx1"/>
                </a:solidFill>
                <a:round/>
                <a:headEnd/>
                <a:tailEnd/>
              </a:ln>
            </p:spPr>
            <p:txBody>
              <a:bodyPr wrap="none" anchor="ctr"/>
              <a:lstStyle/>
              <a:p>
                <a:endParaRPr lang="fr-FR"/>
              </a:p>
            </p:txBody>
          </p:sp>
        </p:grpSp>
      </p:grpSp>
      <p:grpSp>
        <p:nvGrpSpPr>
          <p:cNvPr id="24640" name="Group 109"/>
          <p:cNvGrpSpPr>
            <a:grpSpLocks/>
          </p:cNvGrpSpPr>
          <p:nvPr/>
        </p:nvGrpSpPr>
        <p:grpSpPr bwMode="auto">
          <a:xfrm>
            <a:off x="8305800" y="2036765"/>
            <a:ext cx="1752600" cy="2249487"/>
            <a:chOff x="4806" y="1283"/>
            <a:chExt cx="1242" cy="1417"/>
          </a:xfrm>
        </p:grpSpPr>
        <p:sp>
          <p:nvSpPr>
            <p:cNvPr id="24590" name="Text Box 7"/>
            <p:cNvSpPr txBox="1">
              <a:spLocks noChangeArrowheads="1"/>
            </p:cNvSpPr>
            <p:nvPr/>
          </p:nvSpPr>
          <p:spPr bwMode="auto">
            <a:xfrm>
              <a:off x="4806" y="2412"/>
              <a:ext cx="1242" cy="288"/>
            </a:xfrm>
            <a:prstGeom prst="rect">
              <a:avLst/>
            </a:prstGeom>
            <a:noFill/>
            <a:ln w="9525">
              <a:noFill/>
              <a:miter lim="800000"/>
              <a:headEnd/>
              <a:tailEnd/>
            </a:ln>
          </p:spPr>
          <p:txBody>
            <a:bodyPr>
              <a:spAutoFit/>
            </a:bodyPr>
            <a:lstStyle/>
            <a:p>
              <a:pPr algn="ctr" rtl="1" eaLnBrk="0" hangingPunct="0">
                <a:spcBef>
                  <a:spcPct val="50000"/>
                </a:spcBef>
              </a:pPr>
              <a:r>
                <a:rPr lang="ar-LB" sz="2400">
                  <a:latin typeface="Times New Roman" pitchFamily="18" charset="0"/>
                </a:rPr>
                <a:t>الإيجابية</a:t>
              </a:r>
              <a:endParaRPr lang="en-GB" sz="2400">
                <a:latin typeface="Times New Roman" pitchFamily="18" charset="0"/>
              </a:endParaRPr>
            </a:p>
          </p:txBody>
        </p:sp>
        <p:grpSp>
          <p:nvGrpSpPr>
            <p:cNvPr id="24641" name="Group 92"/>
            <p:cNvGrpSpPr>
              <a:grpSpLocks/>
            </p:cNvGrpSpPr>
            <p:nvPr/>
          </p:nvGrpSpPr>
          <p:grpSpPr bwMode="auto">
            <a:xfrm>
              <a:off x="4806" y="1283"/>
              <a:ext cx="1026" cy="1033"/>
              <a:chOff x="4272" y="1031"/>
              <a:chExt cx="912" cy="1033"/>
            </a:xfrm>
          </p:grpSpPr>
          <p:grpSp>
            <p:nvGrpSpPr>
              <p:cNvPr id="24645" name="Group 93"/>
              <p:cNvGrpSpPr>
                <a:grpSpLocks/>
              </p:cNvGrpSpPr>
              <p:nvPr/>
            </p:nvGrpSpPr>
            <p:grpSpPr bwMode="auto">
              <a:xfrm>
                <a:off x="4272" y="1248"/>
                <a:ext cx="912" cy="816"/>
                <a:chOff x="4272" y="1248"/>
                <a:chExt cx="912" cy="816"/>
              </a:xfrm>
            </p:grpSpPr>
            <p:grpSp>
              <p:nvGrpSpPr>
                <p:cNvPr id="24650" name="Group 94"/>
                <p:cNvGrpSpPr>
                  <a:grpSpLocks/>
                </p:cNvGrpSpPr>
                <p:nvPr/>
              </p:nvGrpSpPr>
              <p:grpSpPr bwMode="auto">
                <a:xfrm>
                  <a:off x="4272" y="1248"/>
                  <a:ext cx="912" cy="816"/>
                  <a:chOff x="400" y="1440"/>
                  <a:chExt cx="2480" cy="2064"/>
                </a:xfrm>
              </p:grpSpPr>
              <p:grpSp>
                <p:nvGrpSpPr>
                  <p:cNvPr id="24656" name="Group 95"/>
                  <p:cNvGrpSpPr>
                    <a:grpSpLocks/>
                  </p:cNvGrpSpPr>
                  <p:nvPr/>
                </p:nvGrpSpPr>
                <p:grpSpPr bwMode="auto">
                  <a:xfrm>
                    <a:off x="400" y="1440"/>
                    <a:ext cx="2480" cy="2064"/>
                    <a:chOff x="192" y="1632"/>
                    <a:chExt cx="2480" cy="2064"/>
                  </a:xfrm>
                </p:grpSpPr>
                <p:sp>
                  <p:nvSpPr>
                    <p:cNvPr id="24601" name="Freeform 96"/>
                    <p:cNvSpPr>
                      <a:spLocks/>
                    </p:cNvSpPr>
                    <p:nvPr/>
                  </p:nvSpPr>
                  <p:spPr bwMode="auto">
                    <a:xfrm>
                      <a:off x="528" y="1632"/>
                      <a:ext cx="1632" cy="1608"/>
                    </a:xfrm>
                    <a:custGeom>
                      <a:avLst/>
                      <a:gdLst>
                        <a:gd name="T0" fmla="*/ 344 w 1632"/>
                        <a:gd name="T1" fmla="*/ 1368 h 1608"/>
                        <a:gd name="T2" fmla="*/ 104 w 1632"/>
                        <a:gd name="T3" fmla="*/ 600 h 1608"/>
                        <a:gd name="T4" fmla="*/ 968 w 1632"/>
                        <a:gd name="T5" fmla="*/ 72 h 1608"/>
                        <a:gd name="T6" fmla="*/ 1544 w 1632"/>
                        <a:gd name="T7" fmla="*/ 168 h 1608"/>
                        <a:gd name="T8" fmla="*/ 1496 w 1632"/>
                        <a:gd name="T9" fmla="*/ 1032 h 1608"/>
                        <a:gd name="T10" fmla="*/ 1352 w 1632"/>
                        <a:gd name="T11" fmla="*/ 1608 h 1608"/>
                        <a:gd name="T12" fmla="*/ 0 60000 65536"/>
                        <a:gd name="T13" fmla="*/ 0 60000 65536"/>
                        <a:gd name="T14" fmla="*/ 0 60000 65536"/>
                        <a:gd name="T15" fmla="*/ 0 60000 65536"/>
                        <a:gd name="T16" fmla="*/ 0 60000 65536"/>
                        <a:gd name="T17" fmla="*/ 0 60000 65536"/>
                        <a:gd name="T18" fmla="*/ 0 w 1632"/>
                        <a:gd name="T19" fmla="*/ 0 h 1608"/>
                        <a:gd name="T20" fmla="*/ 1632 w 1632"/>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1632" h="1608">
                          <a:moveTo>
                            <a:pt x="344" y="1368"/>
                          </a:moveTo>
                          <a:cubicBezTo>
                            <a:pt x="172" y="1092"/>
                            <a:pt x="0" y="816"/>
                            <a:pt x="104" y="600"/>
                          </a:cubicBezTo>
                          <a:cubicBezTo>
                            <a:pt x="208" y="384"/>
                            <a:pt x="728" y="144"/>
                            <a:pt x="968" y="72"/>
                          </a:cubicBezTo>
                          <a:cubicBezTo>
                            <a:pt x="1208" y="0"/>
                            <a:pt x="1456" y="8"/>
                            <a:pt x="1544" y="168"/>
                          </a:cubicBezTo>
                          <a:cubicBezTo>
                            <a:pt x="1632" y="328"/>
                            <a:pt x="1528" y="792"/>
                            <a:pt x="1496" y="1032"/>
                          </a:cubicBezTo>
                          <a:cubicBezTo>
                            <a:pt x="1464" y="1272"/>
                            <a:pt x="1376" y="1504"/>
                            <a:pt x="1352" y="1608"/>
                          </a:cubicBezTo>
                        </a:path>
                      </a:pathLst>
                    </a:custGeom>
                    <a:solidFill>
                      <a:srgbClr val="FFFF00"/>
                    </a:solidFill>
                    <a:ln w="31750" cmpd="sng">
                      <a:solidFill>
                        <a:schemeClr val="tx1"/>
                      </a:solidFill>
                      <a:round/>
                      <a:headEnd/>
                      <a:tailEnd/>
                    </a:ln>
                  </p:spPr>
                  <p:txBody>
                    <a:bodyPr wrap="none" anchor="ctr"/>
                    <a:lstStyle/>
                    <a:p>
                      <a:endParaRPr lang="fr-FR"/>
                    </a:p>
                  </p:txBody>
                </p:sp>
                <p:sp>
                  <p:nvSpPr>
                    <p:cNvPr id="24602" name="Freeform 97"/>
                    <p:cNvSpPr>
                      <a:spLocks/>
                    </p:cNvSpPr>
                    <p:nvPr/>
                  </p:nvSpPr>
                  <p:spPr bwMode="auto">
                    <a:xfrm>
                      <a:off x="192" y="2640"/>
                      <a:ext cx="2480" cy="1056"/>
                    </a:xfrm>
                    <a:custGeom>
                      <a:avLst/>
                      <a:gdLst>
                        <a:gd name="T0" fmla="*/ 512 w 2480"/>
                        <a:gd name="T1" fmla="*/ 88 h 1056"/>
                        <a:gd name="T2" fmla="*/ 416 w 2480"/>
                        <a:gd name="T3" fmla="*/ 88 h 1056"/>
                        <a:gd name="T4" fmla="*/ 176 w 2480"/>
                        <a:gd name="T5" fmla="*/ 616 h 1056"/>
                        <a:gd name="T6" fmla="*/ 1472 w 2480"/>
                        <a:gd name="T7" fmla="*/ 1048 h 1056"/>
                        <a:gd name="T8" fmla="*/ 2336 w 2480"/>
                        <a:gd name="T9" fmla="*/ 664 h 1056"/>
                        <a:gd name="T10" fmla="*/ 2336 w 2480"/>
                        <a:gd name="T11" fmla="*/ 568 h 1056"/>
                        <a:gd name="T12" fmla="*/ 2000 w 2480"/>
                        <a:gd name="T13" fmla="*/ 184 h 1056"/>
                        <a:gd name="T14" fmla="*/ 1760 w 2480"/>
                        <a:gd name="T15" fmla="*/ 184 h 1056"/>
                        <a:gd name="T16" fmla="*/ 0 60000 65536"/>
                        <a:gd name="T17" fmla="*/ 0 60000 65536"/>
                        <a:gd name="T18" fmla="*/ 0 60000 65536"/>
                        <a:gd name="T19" fmla="*/ 0 60000 65536"/>
                        <a:gd name="T20" fmla="*/ 0 60000 65536"/>
                        <a:gd name="T21" fmla="*/ 0 60000 65536"/>
                        <a:gd name="T22" fmla="*/ 0 60000 65536"/>
                        <a:gd name="T23" fmla="*/ 0 60000 65536"/>
                        <a:gd name="T24" fmla="*/ 0 w 2480"/>
                        <a:gd name="T25" fmla="*/ 0 h 1056"/>
                        <a:gd name="T26" fmla="*/ 2480 w 2480"/>
                        <a:gd name="T27" fmla="*/ 1056 h 10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80" h="1056">
                          <a:moveTo>
                            <a:pt x="512" y="88"/>
                          </a:moveTo>
                          <a:cubicBezTo>
                            <a:pt x="492" y="44"/>
                            <a:pt x="472" y="0"/>
                            <a:pt x="416" y="88"/>
                          </a:cubicBezTo>
                          <a:cubicBezTo>
                            <a:pt x="360" y="176"/>
                            <a:pt x="0" y="456"/>
                            <a:pt x="176" y="616"/>
                          </a:cubicBezTo>
                          <a:cubicBezTo>
                            <a:pt x="352" y="776"/>
                            <a:pt x="1112" y="1040"/>
                            <a:pt x="1472" y="1048"/>
                          </a:cubicBezTo>
                          <a:cubicBezTo>
                            <a:pt x="1832" y="1056"/>
                            <a:pt x="2192" y="744"/>
                            <a:pt x="2336" y="664"/>
                          </a:cubicBezTo>
                          <a:cubicBezTo>
                            <a:pt x="2480" y="584"/>
                            <a:pt x="2392" y="648"/>
                            <a:pt x="2336" y="568"/>
                          </a:cubicBezTo>
                          <a:cubicBezTo>
                            <a:pt x="2280" y="488"/>
                            <a:pt x="2096" y="248"/>
                            <a:pt x="2000" y="184"/>
                          </a:cubicBezTo>
                          <a:cubicBezTo>
                            <a:pt x="1904" y="120"/>
                            <a:pt x="1800" y="184"/>
                            <a:pt x="1760" y="184"/>
                          </a:cubicBezTo>
                        </a:path>
                      </a:pathLst>
                    </a:custGeom>
                    <a:solidFill>
                      <a:srgbClr val="FFFF00"/>
                    </a:solidFill>
                    <a:ln w="31750" cmpd="sng">
                      <a:solidFill>
                        <a:schemeClr val="tx1"/>
                      </a:solidFill>
                      <a:round/>
                      <a:headEnd/>
                      <a:tailEnd/>
                    </a:ln>
                  </p:spPr>
                  <p:txBody>
                    <a:bodyPr wrap="none" anchor="ctr"/>
                    <a:lstStyle/>
                    <a:p>
                      <a:endParaRPr lang="fr-FR"/>
                    </a:p>
                  </p:txBody>
                </p:sp>
                <p:sp>
                  <p:nvSpPr>
                    <p:cNvPr id="24603" name="Freeform 98"/>
                    <p:cNvSpPr>
                      <a:spLocks/>
                    </p:cNvSpPr>
                    <p:nvPr/>
                  </p:nvSpPr>
                  <p:spPr bwMode="auto">
                    <a:xfrm>
                      <a:off x="864" y="3024"/>
                      <a:ext cx="1008" cy="288"/>
                    </a:xfrm>
                    <a:custGeom>
                      <a:avLst/>
                      <a:gdLst>
                        <a:gd name="T0" fmla="*/ 0 w 1008"/>
                        <a:gd name="T1" fmla="*/ 0 h 288"/>
                        <a:gd name="T2" fmla="*/ 144 w 1008"/>
                        <a:gd name="T3" fmla="*/ 192 h 288"/>
                        <a:gd name="T4" fmla="*/ 720 w 1008"/>
                        <a:gd name="T5" fmla="*/ 288 h 288"/>
                        <a:gd name="T6" fmla="*/ 1008 w 1008"/>
                        <a:gd name="T7" fmla="*/ 192 h 288"/>
                        <a:gd name="T8" fmla="*/ 0 60000 65536"/>
                        <a:gd name="T9" fmla="*/ 0 60000 65536"/>
                        <a:gd name="T10" fmla="*/ 0 60000 65536"/>
                        <a:gd name="T11" fmla="*/ 0 60000 65536"/>
                        <a:gd name="T12" fmla="*/ 0 w 1008"/>
                        <a:gd name="T13" fmla="*/ 0 h 288"/>
                        <a:gd name="T14" fmla="*/ 1008 w 1008"/>
                        <a:gd name="T15" fmla="*/ 288 h 288"/>
                      </a:gdLst>
                      <a:ahLst/>
                      <a:cxnLst>
                        <a:cxn ang="T8">
                          <a:pos x="T0" y="T1"/>
                        </a:cxn>
                        <a:cxn ang="T9">
                          <a:pos x="T2" y="T3"/>
                        </a:cxn>
                        <a:cxn ang="T10">
                          <a:pos x="T4" y="T5"/>
                        </a:cxn>
                        <a:cxn ang="T11">
                          <a:pos x="T6" y="T7"/>
                        </a:cxn>
                      </a:cxnLst>
                      <a:rect l="T12" t="T13" r="T14" b="T15"/>
                      <a:pathLst>
                        <a:path w="1008" h="288">
                          <a:moveTo>
                            <a:pt x="0" y="0"/>
                          </a:moveTo>
                          <a:cubicBezTo>
                            <a:pt x="12" y="72"/>
                            <a:pt x="24" y="144"/>
                            <a:pt x="144" y="192"/>
                          </a:cubicBezTo>
                          <a:cubicBezTo>
                            <a:pt x="264" y="240"/>
                            <a:pt x="576" y="288"/>
                            <a:pt x="720" y="288"/>
                          </a:cubicBezTo>
                          <a:cubicBezTo>
                            <a:pt x="864" y="288"/>
                            <a:pt x="936" y="240"/>
                            <a:pt x="1008" y="192"/>
                          </a:cubicBezTo>
                        </a:path>
                      </a:pathLst>
                    </a:custGeom>
                    <a:solidFill>
                      <a:srgbClr val="FFFF00"/>
                    </a:solidFill>
                    <a:ln w="31750" cmpd="sng">
                      <a:solidFill>
                        <a:schemeClr val="tx1"/>
                      </a:solidFill>
                      <a:round/>
                      <a:headEnd/>
                      <a:tailEnd/>
                    </a:ln>
                  </p:spPr>
                  <p:txBody>
                    <a:bodyPr wrap="none" anchor="ctr"/>
                    <a:lstStyle/>
                    <a:p>
                      <a:endParaRPr lang="fr-FR"/>
                    </a:p>
                  </p:txBody>
                </p:sp>
              </p:grpSp>
              <p:sp>
                <p:nvSpPr>
                  <p:cNvPr id="24600" name="Freeform 99"/>
                  <p:cNvSpPr>
                    <a:spLocks/>
                  </p:cNvSpPr>
                  <p:nvPr/>
                </p:nvSpPr>
                <p:spPr bwMode="auto">
                  <a:xfrm>
                    <a:off x="816" y="1728"/>
                    <a:ext cx="1520" cy="672"/>
                  </a:xfrm>
                  <a:custGeom>
                    <a:avLst/>
                    <a:gdLst>
                      <a:gd name="T0" fmla="*/ 0 w 1520"/>
                      <a:gd name="T1" fmla="*/ 480 h 672"/>
                      <a:gd name="T2" fmla="*/ 384 w 1520"/>
                      <a:gd name="T3" fmla="*/ 672 h 672"/>
                      <a:gd name="T4" fmla="*/ 1008 w 1520"/>
                      <a:gd name="T5" fmla="*/ 480 h 672"/>
                      <a:gd name="T6" fmla="*/ 1440 w 1520"/>
                      <a:gd name="T7" fmla="*/ 144 h 672"/>
                      <a:gd name="T8" fmla="*/ 1488 w 1520"/>
                      <a:gd name="T9" fmla="*/ 0 h 672"/>
                      <a:gd name="T10" fmla="*/ 0 60000 65536"/>
                      <a:gd name="T11" fmla="*/ 0 60000 65536"/>
                      <a:gd name="T12" fmla="*/ 0 60000 65536"/>
                      <a:gd name="T13" fmla="*/ 0 60000 65536"/>
                      <a:gd name="T14" fmla="*/ 0 60000 65536"/>
                      <a:gd name="T15" fmla="*/ 0 w 1520"/>
                      <a:gd name="T16" fmla="*/ 0 h 672"/>
                      <a:gd name="T17" fmla="*/ 1520 w 1520"/>
                      <a:gd name="T18" fmla="*/ 672 h 672"/>
                    </a:gdLst>
                    <a:ahLst/>
                    <a:cxnLst>
                      <a:cxn ang="T10">
                        <a:pos x="T0" y="T1"/>
                      </a:cxn>
                      <a:cxn ang="T11">
                        <a:pos x="T2" y="T3"/>
                      </a:cxn>
                      <a:cxn ang="T12">
                        <a:pos x="T4" y="T5"/>
                      </a:cxn>
                      <a:cxn ang="T13">
                        <a:pos x="T6" y="T7"/>
                      </a:cxn>
                      <a:cxn ang="T14">
                        <a:pos x="T8" y="T9"/>
                      </a:cxn>
                    </a:cxnLst>
                    <a:rect l="T15" t="T16" r="T17" b="T18"/>
                    <a:pathLst>
                      <a:path w="1520" h="672">
                        <a:moveTo>
                          <a:pt x="0" y="480"/>
                        </a:moveTo>
                        <a:cubicBezTo>
                          <a:pt x="108" y="576"/>
                          <a:pt x="216" y="672"/>
                          <a:pt x="384" y="672"/>
                        </a:cubicBezTo>
                        <a:cubicBezTo>
                          <a:pt x="552" y="672"/>
                          <a:pt x="832" y="568"/>
                          <a:pt x="1008" y="480"/>
                        </a:cubicBezTo>
                        <a:cubicBezTo>
                          <a:pt x="1184" y="392"/>
                          <a:pt x="1360" y="224"/>
                          <a:pt x="1440" y="144"/>
                        </a:cubicBezTo>
                        <a:cubicBezTo>
                          <a:pt x="1520" y="64"/>
                          <a:pt x="1504" y="32"/>
                          <a:pt x="1488" y="0"/>
                        </a:cubicBezTo>
                      </a:path>
                    </a:pathLst>
                  </a:custGeom>
                  <a:solidFill>
                    <a:srgbClr val="FFFF00"/>
                  </a:solidFill>
                  <a:ln w="28575" cmpd="sng">
                    <a:solidFill>
                      <a:schemeClr val="tx1"/>
                    </a:solidFill>
                    <a:round/>
                    <a:headEnd/>
                    <a:tailEnd/>
                  </a:ln>
                </p:spPr>
                <p:txBody>
                  <a:bodyPr wrap="none" anchor="ctr"/>
                  <a:lstStyle/>
                  <a:p>
                    <a:endParaRPr lang="fr-FR"/>
                  </a:p>
                </p:txBody>
              </p:sp>
            </p:grpSp>
            <p:sp>
              <p:nvSpPr>
                <p:cNvPr id="24597" name="Oval 100"/>
                <p:cNvSpPr>
                  <a:spLocks noChangeArrowheads="1"/>
                </p:cNvSpPr>
                <p:nvPr/>
              </p:nvSpPr>
              <p:spPr bwMode="auto">
                <a:xfrm>
                  <a:off x="4608" y="1680"/>
                  <a:ext cx="48" cy="48"/>
                </a:xfrm>
                <a:prstGeom prst="ellipse">
                  <a:avLst/>
                </a:prstGeom>
                <a:solidFill>
                  <a:schemeClr val="accent1"/>
                </a:solidFill>
                <a:ln w="9525">
                  <a:solidFill>
                    <a:schemeClr val="tx1"/>
                  </a:solidFill>
                  <a:round/>
                  <a:headEnd/>
                  <a:tailEnd/>
                </a:ln>
              </p:spPr>
              <p:txBody>
                <a:bodyPr wrap="none" anchor="ctr"/>
                <a:lstStyle/>
                <a:p>
                  <a:endParaRPr lang="ar-AE"/>
                </a:p>
              </p:txBody>
            </p:sp>
            <p:sp>
              <p:nvSpPr>
                <p:cNvPr id="24598" name="Oval 101"/>
                <p:cNvSpPr>
                  <a:spLocks noChangeArrowheads="1"/>
                </p:cNvSpPr>
                <p:nvPr/>
              </p:nvSpPr>
              <p:spPr bwMode="auto">
                <a:xfrm>
                  <a:off x="4800" y="1680"/>
                  <a:ext cx="48" cy="48"/>
                </a:xfrm>
                <a:prstGeom prst="ellipse">
                  <a:avLst/>
                </a:prstGeom>
                <a:solidFill>
                  <a:schemeClr val="accent1"/>
                </a:solidFill>
                <a:ln w="9525">
                  <a:solidFill>
                    <a:schemeClr val="tx1"/>
                  </a:solidFill>
                  <a:round/>
                  <a:headEnd/>
                  <a:tailEnd/>
                </a:ln>
              </p:spPr>
              <p:txBody>
                <a:bodyPr wrap="none" anchor="ctr"/>
                <a:lstStyle/>
                <a:p>
                  <a:endParaRPr lang="ar-AE"/>
                </a:p>
              </p:txBody>
            </p:sp>
          </p:grpSp>
          <p:sp>
            <p:nvSpPr>
              <p:cNvPr id="24593" name="Freeform 102"/>
              <p:cNvSpPr>
                <a:spLocks/>
              </p:cNvSpPr>
              <p:nvPr/>
            </p:nvSpPr>
            <p:spPr bwMode="auto">
              <a:xfrm>
                <a:off x="4466" y="1255"/>
                <a:ext cx="154" cy="225"/>
              </a:xfrm>
              <a:custGeom>
                <a:avLst/>
                <a:gdLst>
                  <a:gd name="T0" fmla="*/ 142 w 154"/>
                  <a:gd name="T1" fmla="*/ 225 h 225"/>
                  <a:gd name="T2" fmla="*/ 105 w 154"/>
                  <a:gd name="T3" fmla="*/ 132 h 225"/>
                  <a:gd name="T4" fmla="*/ 96 w 154"/>
                  <a:gd name="T5" fmla="*/ 95 h 225"/>
                  <a:gd name="T6" fmla="*/ 22 w 154"/>
                  <a:gd name="T7" fmla="*/ 68 h 225"/>
                  <a:gd name="T8" fmla="*/ 78 w 154"/>
                  <a:gd name="T9" fmla="*/ 22 h 225"/>
                  <a:gd name="T10" fmla="*/ 87 w 154"/>
                  <a:gd name="T11" fmla="*/ 95 h 225"/>
                  <a:gd name="T12" fmla="*/ 142 w 154"/>
                  <a:gd name="T13" fmla="*/ 225 h 225"/>
                  <a:gd name="T14" fmla="*/ 0 60000 65536"/>
                  <a:gd name="T15" fmla="*/ 0 60000 65536"/>
                  <a:gd name="T16" fmla="*/ 0 60000 65536"/>
                  <a:gd name="T17" fmla="*/ 0 60000 65536"/>
                  <a:gd name="T18" fmla="*/ 0 60000 65536"/>
                  <a:gd name="T19" fmla="*/ 0 60000 65536"/>
                  <a:gd name="T20" fmla="*/ 0 60000 65536"/>
                  <a:gd name="T21" fmla="*/ 0 w 154"/>
                  <a:gd name="T22" fmla="*/ 0 h 225"/>
                  <a:gd name="T23" fmla="*/ 154 w 154"/>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4" h="225">
                    <a:moveTo>
                      <a:pt x="142" y="225"/>
                    </a:moveTo>
                    <a:cubicBezTo>
                      <a:pt x="121" y="75"/>
                      <a:pt x="154" y="219"/>
                      <a:pt x="105" y="132"/>
                    </a:cubicBezTo>
                    <a:cubicBezTo>
                      <a:pt x="99" y="121"/>
                      <a:pt x="104" y="105"/>
                      <a:pt x="96" y="95"/>
                    </a:cubicBezTo>
                    <a:cubicBezTo>
                      <a:pt x="84" y="80"/>
                      <a:pt x="39" y="72"/>
                      <a:pt x="22" y="68"/>
                    </a:cubicBezTo>
                    <a:cubicBezTo>
                      <a:pt x="0" y="0"/>
                      <a:pt x="14" y="11"/>
                      <a:pt x="78" y="22"/>
                    </a:cubicBezTo>
                    <a:cubicBezTo>
                      <a:pt x="81" y="46"/>
                      <a:pt x="87" y="95"/>
                      <a:pt x="87" y="95"/>
                    </a:cubicBezTo>
                    <a:lnTo>
                      <a:pt x="142" y="225"/>
                    </a:lnTo>
                    <a:close/>
                  </a:path>
                </a:pathLst>
              </a:custGeom>
              <a:solidFill>
                <a:srgbClr val="FFFF00"/>
              </a:solidFill>
              <a:ln w="9525">
                <a:solidFill>
                  <a:schemeClr val="tx1"/>
                </a:solidFill>
                <a:round/>
                <a:headEnd/>
                <a:tailEnd/>
              </a:ln>
            </p:spPr>
            <p:txBody>
              <a:bodyPr wrap="none" anchor="ctr"/>
              <a:lstStyle/>
              <a:p>
                <a:endParaRPr lang="fr-FR"/>
              </a:p>
            </p:txBody>
          </p:sp>
          <p:sp>
            <p:nvSpPr>
              <p:cNvPr id="24594" name="Freeform 103"/>
              <p:cNvSpPr>
                <a:spLocks/>
              </p:cNvSpPr>
              <p:nvPr/>
            </p:nvSpPr>
            <p:spPr bwMode="auto">
              <a:xfrm>
                <a:off x="4630" y="1171"/>
                <a:ext cx="79" cy="207"/>
              </a:xfrm>
              <a:custGeom>
                <a:avLst/>
                <a:gdLst>
                  <a:gd name="T0" fmla="*/ 43 w 79"/>
                  <a:gd name="T1" fmla="*/ 207 h 207"/>
                  <a:gd name="T2" fmla="*/ 34 w 79"/>
                  <a:gd name="T3" fmla="*/ 152 h 207"/>
                  <a:gd name="T4" fmla="*/ 6 w 79"/>
                  <a:gd name="T5" fmla="*/ 142 h 207"/>
                  <a:gd name="T6" fmla="*/ 15 w 79"/>
                  <a:gd name="T7" fmla="*/ 4 h 207"/>
                  <a:gd name="T8" fmla="*/ 71 w 79"/>
                  <a:gd name="T9" fmla="*/ 13 h 207"/>
                  <a:gd name="T10" fmla="*/ 52 w 79"/>
                  <a:gd name="T11" fmla="*/ 41 h 207"/>
                  <a:gd name="T12" fmla="*/ 34 w 79"/>
                  <a:gd name="T13" fmla="*/ 87 h 207"/>
                  <a:gd name="T14" fmla="*/ 34 w 79"/>
                  <a:gd name="T15" fmla="*/ 152 h 207"/>
                  <a:gd name="T16" fmla="*/ 24 w 79"/>
                  <a:gd name="T17" fmla="*/ 179 h 207"/>
                  <a:gd name="T18" fmla="*/ 43 w 79"/>
                  <a:gd name="T19" fmla="*/ 207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9"/>
                  <a:gd name="T31" fmla="*/ 0 h 207"/>
                  <a:gd name="T32" fmla="*/ 79 w 7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9" h="207">
                    <a:moveTo>
                      <a:pt x="43" y="207"/>
                    </a:moveTo>
                    <a:cubicBezTo>
                      <a:pt x="40" y="189"/>
                      <a:pt x="43" y="168"/>
                      <a:pt x="34" y="152"/>
                    </a:cubicBezTo>
                    <a:cubicBezTo>
                      <a:pt x="29" y="143"/>
                      <a:pt x="7" y="152"/>
                      <a:pt x="6" y="142"/>
                    </a:cubicBezTo>
                    <a:cubicBezTo>
                      <a:pt x="0" y="96"/>
                      <a:pt x="12" y="50"/>
                      <a:pt x="15" y="4"/>
                    </a:cubicBezTo>
                    <a:cubicBezTo>
                      <a:pt x="34" y="7"/>
                      <a:pt x="58" y="0"/>
                      <a:pt x="71" y="13"/>
                    </a:cubicBezTo>
                    <a:cubicBezTo>
                      <a:pt x="79" y="21"/>
                      <a:pt x="57" y="31"/>
                      <a:pt x="52" y="41"/>
                    </a:cubicBezTo>
                    <a:cubicBezTo>
                      <a:pt x="45" y="56"/>
                      <a:pt x="40" y="72"/>
                      <a:pt x="34" y="87"/>
                    </a:cubicBezTo>
                    <a:cubicBezTo>
                      <a:pt x="46" y="124"/>
                      <a:pt x="47" y="110"/>
                      <a:pt x="34" y="152"/>
                    </a:cubicBezTo>
                    <a:cubicBezTo>
                      <a:pt x="31" y="161"/>
                      <a:pt x="22" y="170"/>
                      <a:pt x="24" y="179"/>
                    </a:cubicBezTo>
                    <a:cubicBezTo>
                      <a:pt x="26" y="190"/>
                      <a:pt x="37" y="198"/>
                      <a:pt x="43" y="207"/>
                    </a:cubicBezTo>
                    <a:close/>
                  </a:path>
                </a:pathLst>
              </a:custGeom>
              <a:solidFill>
                <a:srgbClr val="FFFF00"/>
              </a:solidFill>
              <a:ln w="9525">
                <a:solidFill>
                  <a:schemeClr val="tx1"/>
                </a:solidFill>
                <a:round/>
                <a:headEnd/>
                <a:tailEnd/>
              </a:ln>
            </p:spPr>
            <p:txBody>
              <a:bodyPr wrap="none" anchor="ctr"/>
              <a:lstStyle/>
              <a:p>
                <a:endParaRPr lang="fr-FR"/>
              </a:p>
            </p:txBody>
          </p:sp>
          <p:sp>
            <p:nvSpPr>
              <p:cNvPr id="24595" name="Freeform 104"/>
              <p:cNvSpPr>
                <a:spLocks/>
              </p:cNvSpPr>
              <p:nvPr/>
            </p:nvSpPr>
            <p:spPr bwMode="auto">
              <a:xfrm>
                <a:off x="4780" y="1031"/>
                <a:ext cx="96" cy="286"/>
              </a:xfrm>
              <a:custGeom>
                <a:avLst/>
                <a:gdLst>
                  <a:gd name="T0" fmla="*/ 71 w 96"/>
                  <a:gd name="T1" fmla="*/ 286 h 286"/>
                  <a:gd name="T2" fmla="*/ 44 w 96"/>
                  <a:gd name="T3" fmla="*/ 194 h 286"/>
                  <a:gd name="T4" fmla="*/ 44 w 96"/>
                  <a:gd name="T5" fmla="*/ 0 h 286"/>
                  <a:gd name="T6" fmla="*/ 34 w 96"/>
                  <a:gd name="T7" fmla="*/ 166 h 286"/>
                  <a:gd name="T8" fmla="*/ 0 60000 65536"/>
                  <a:gd name="T9" fmla="*/ 0 60000 65536"/>
                  <a:gd name="T10" fmla="*/ 0 60000 65536"/>
                  <a:gd name="T11" fmla="*/ 0 60000 65536"/>
                  <a:gd name="T12" fmla="*/ 0 w 96"/>
                  <a:gd name="T13" fmla="*/ 0 h 286"/>
                  <a:gd name="T14" fmla="*/ 96 w 96"/>
                  <a:gd name="T15" fmla="*/ 286 h 286"/>
                </a:gdLst>
                <a:ahLst/>
                <a:cxnLst>
                  <a:cxn ang="T8">
                    <a:pos x="T0" y="T1"/>
                  </a:cxn>
                  <a:cxn ang="T9">
                    <a:pos x="T2" y="T3"/>
                  </a:cxn>
                  <a:cxn ang="T10">
                    <a:pos x="T4" y="T5"/>
                  </a:cxn>
                  <a:cxn ang="T11">
                    <a:pos x="T6" y="T7"/>
                  </a:cxn>
                </a:cxnLst>
                <a:rect l="T12" t="T13" r="T14" b="T15"/>
                <a:pathLst>
                  <a:path w="96" h="286">
                    <a:moveTo>
                      <a:pt x="71" y="286"/>
                    </a:moveTo>
                    <a:cubicBezTo>
                      <a:pt x="87" y="242"/>
                      <a:pt x="96" y="211"/>
                      <a:pt x="44" y="194"/>
                    </a:cubicBezTo>
                    <a:cubicBezTo>
                      <a:pt x="1" y="151"/>
                      <a:pt x="0" y="42"/>
                      <a:pt x="44" y="0"/>
                    </a:cubicBezTo>
                    <a:cubicBezTo>
                      <a:pt x="57" y="55"/>
                      <a:pt x="63" y="114"/>
                      <a:pt x="34" y="166"/>
                    </a:cubicBezTo>
                  </a:path>
                </a:pathLst>
              </a:custGeom>
              <a:solidFill>
                <a:srgbClr val="FFFF00"/>
              </a:solidFill>
              <a:ln w="9525">
                <a:solidFill>
                  <a:schemeClr val="tx1"/>
                </a:solidFill>
                <a:round/>
                <a:headEnd/>
                <a:tailEnd/>
              </a:ln>
            </p:spPr>
            <p:txBody>
              <a:bodyPr wrap="none" anchor="ctr"/>
              <a:lstStyle/>
              <a:p>
                <a:endParaRPr lang="fr-FR"/>
              </a:p>
            </p:txBody>
          </p:sp>
        </p:grpSp>
      </p:grpSp>
    </p:spTree>
    <p:extLst>
      <p:ext uri="{BB962C8B-B14F-4D97-AF65-F5344CB8AC3E}">
        <p14:creationId xmlns="" xmlns:p14="http://schemas.microsoft.com/office/powerpoint/2010/main" val="335141861"/>
      </p:ext>
    </p:extLst>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e l'image de la bibliothèque 2"/>
          <p:cNvSpPr>
            <a:spLocks noGrp="1"/>
          </p:cNvSpPr>
          <p:nvPr>
            <p:ph type="clipArt" sz="half" idx="1"/>
          </p:nvPr>
        </p:nvSpPr>
        <p:spPr/>
      </p:sp>
      <p:sp>
        <p:nvSpPr>
          <p:cNvPr id="4" name="Espace réservé du texte 3"/>
          <p:cNvSpPr>
            <a:spLocks noGrp="1"/>
          </p:cNvSpPr>
          <p:nvPr>
            <p:ph type="body" sz="half" idx="2"/>
          </p:nvPr>
        </p:nvSpPr>
        <p:spPr/>
        <p:txBody>
          <a:bodyPr/>
          <a:lstStyle/>
          <a:p>
            <a:endParaRPr lang="fr-FR"/>
          </a:p>
        </p:txBody>
      </p:sp>
      <p:pic>
        <p:nvPicPr>
          <p:cNvPr id="147458" name="Picture 2" descr="https://sites.google.com/site/thingkabat/_/rsrc/1472867343733/vdjfd/Run-Better-Meetings-graphic.gif"/>
          <p:cNvPicPr>
            <a:picLocks noChangeAspect="1" noChangeArrowheads="1"/>
          </p:cNvPicPr>
          <p:nvPr/>
        </p:nvPicPr>
        <p:blipFill>
          <a:blip r:embed="rId2"/>
          <a:srcRect/>
          <a:stretch>
            <a:fillRect/>
          </a:stretch>
        </p:blipFill>
        <p:spPr bwMode="auto">
          <a:xfrm>
            <a:off x="1295400" y="0"/>
            <a:ext cx="9372600" cy="6858000"/>
          </a:xfrm>
          <a:prstGeom prst="rect">
            <a:avLst/>
          </a:prstGeom>
          <a:noFill/>
        </p:spPr>
      </p:pic>
    </p:spTree>
    <p:extLst>
      <p:ext uri="{BB962C8B-B14F-4D97-AF65-F5344CB8AC3E}">
        <p14:creationId xmlns="" xmlns:p14="http://schemas.microsoft.com/office/powerpoint/2010/main" val="2453197057"/>
      </p:ext>
    </p:extLst>
  </p:cSld>
  <p:clrMapOvr>
    <a:masterClrMapping/>
  </p:clrMapOvr>
  <p:transition spd="med">
    <p:comb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718</Words>
  <Application>Microsoft Office PowerPoint</Application>
  <PresentationFormat>Personnalisé</PresentationFormat>
  <Paragraphs>66</Paragraphs>
  <Slides>9</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1" baseType="lpstr">
      <vt:lpstr>Office Theme</vt:lpstr>
      <vt:lpstr>Clip</vt:lpstr>
      <vt:lpstr>الباب الثاني</vt:lpstr>
      <vt:lpstr>Diapositive 2</vt:lpstr>
      <vt:lpstr>التفكير </vt:lpstr>
      <vt:lpstr>التفكير الإستراتيجي</vt:lpstr>
      <vt:lpstr>نموذج ” جاين ليدكا“ للتفكير الاستراتيجي – عام 1998</vt:lpstr>
      <vt:lpstr>نموذج ”تيم أوشاناسي“ للتفكير الاستراتيجي – عام 2005</vt:lpstr>
      <vt:lpstr>نموذج إدوارد دي بونو</vt:lpstr>
      <vt:lpstr>نموذج إدوارد دي بونو ”قبعات التفكير الست“  (أداة مهمة ومبسطة للتفكير الإستراتيجي)</vt:lpstr>
      <vt:lpstr>Diapositive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الثاني</dc:title>
  <dc:creator>pc</dc:creator>
  <cp:lastModifiedBy>elkima</cp:lastModifiedBy>
  <cp:revision>3</cp:revision>
  <dcterms:created xsi:type="dcterms:W3CDTF">2022-03-05T12:42:00Z</dcterms:created>
  <dcterms:modified xsi:type="dcterms:W3CDTF">2023-03-01T12:42:08Z</dcterms:modified>
</cp:coreProperties>
</file>