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2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23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33" r:id="rId47"/>
    <p:sldId id="334" r:id="rId48"/>
    <p:sldId id="335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4" r:id="rId58"/>
    <p:sldId id="326" r:id="rId59"/>
    <p:sldId id="328" r:id="rId60"/>
    <p:sldId id="329" r:id="rId61"/>
    <p:sldId id="330" r:id="rId62"/>
    <p:sldId id="332" r:id="rId63"/>
    <p:sldId id="331" r:id="rId64"/>
    <p:sldId id="337" r:id="rId65"/>
    <p:sldId id="336" r:id="rId66"/>
    <p:sldId id="338" r:id="rId67"/>
    <p:sldId id="339" r:id="rId68"/>
    <p:sldId id="340" r:id="rId69"/>
    <p:sldId id="320" r:id="rId70"/>
    <p:sldId id="321" r:id="rId71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8006D-A54A-44FD-9393-F58864F163C7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FD7D-1358-4F46-B0CC-62E2CB66D9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66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24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673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9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3BB4F-8B2A-47D8-82E5-7DA21D1E3BCA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4CB30-9A58-4E93-8F6E-B78689DA5ED0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BA276-3D6B-41BF-BE2B-B5E418D773E0}" type="datetime1">
              <a:rPr lang="en-US" smtClean="0"/>
              <a:t>1/30/2024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512" y="2397255"/>
            <a:ext cx="7804404" cy="206806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A4765-A47F-4DE1-9988-4C916082D4C2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7D0C-A244-406D-9BAE-27B96A8B27BF}" type="datetime1">
              <a:rPr lang="en-US" smtClean="0"/>
              <a:t>1/30/2024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1397" y="2848432"/>
            <a:ext cx="6601205" cy="1120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235" y="1998345"/>
            <a:ext cx="7618730" cy="2075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21785" y="6290505"/>
            <a:ext cx="2044064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31D5-68C6-4273-8FAA-F204C05E6D4C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6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g"/><Relationship Id="rId4" Type="http://schemas.openxmlformats.org/officeDocument/2006/relationships/hyperlink" Target="https://fr.wikipedia.org/wiki/Internet" TargetMode="Externa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12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jp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dir.yahoo.com/" TargetMode="External"/><Relationship Id="rId2" Type="http://schemas.openxmlformats.org/officeDocument/2006/relationships/hyperlink" Target="http://www.dmoz.org/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google.com/advanced_image_searc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1719072"/>
            <a:ext cx="7832090" cy="2098675"/>
            <a:chOff x="653795" y="1719072"/>
            <a:chExt cx="7832090" cy="20986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1751076"/>
              <a:ext cx="7804404" cy="20665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1719072"/>
              <a:ext cx="7808976" cy="207111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86562" y="1753361"/>
            <a:ext cx="7772400" cy="203327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Chapitre</a:t>
            </a:r>
            <a:r>
              <a:rPr sz="4400" spc="-1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2</a:t>
            </a:r>
            <a:r>
              <a:rPr sz="4400" spc="-15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:</a:t>
            </a:r>
            <a:endParaRPr sz="4400">
              <a:latin typeface="Times New Roman"/>
              <a:cs typeface="Times New Roman"/>
            </a:endParaRPr>
          </a:p>
          <a:p>
            <a:pPr marL="497840" marR="355600" algn="ctr">
              <a:lnSpc>
                <a:spcPts val="5270"/>
              </a:lnSpc>
              <a:spcBef>
                <a:spcPts val="185"/>
              </a:spcBef>
            </a:pPr>
            <a:r>
              <a:rPr sz="4400" dirty="0">
                <a:latin typeface="Times New Roman"/>
                <a:cs typeface="Times New Roman"/>
              </a:rPr>
              <a:t>Internet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et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spc="5" dirty="0">
                <a:latin typeface="Times New Roman"/>
                <a:cs typeface="Times New Roman"/>
              </a:rPr>
              <a:t>le</a:t>
            </a:r>
            <a:r>
              <a:rPr sz="4400" spc="-80" dirty="0">
                <a:latin typeface="Times New Roman"/>
                <a:cs typeface="Times New Roman"/>
              </a:rPr>
              <a:t> </a:t>
            </a:r>
            <a:r>
              <a:rPr sz="4400" spc="-135" dirty="0">
                <a:latin typeface="Times New Roman"/>
                <a:cs typeface="Times New Roman"/>
              </a:rPr>
              <a:t>Web</a:t>
            </a:r>
            <a:r>
              <a:rPr sz="4400" spc="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: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spc="-5" dirty="0">
                <a:latin typeface="Times New Roman"/>
                <a:cs typeface="Times New Roman"/>
              </a:rPr>
              <a:t>Définitions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et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spc="5" dirty="0">
                <a:latin typeface="Times New Roman"/>
                <a:cs typeface="Times New Roman"/>
              </a:rPr>
              <a:t>historique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98980"/>
            <a:ext cx="7597775" cy="34410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1298575" algn="l"/>
                <a:tab pos="1558290" algn="l"/>
                <a:tab pos="2422525" algn="l"/>
                <a:tab pos="2981960" algn="l"/>
                <a:tab pos="3220720" algn="l"/>
                <a:tab pos="4723765" algn="l"/>
                <a:tab pos="4868545" algn="l"/>
                <a:tab pos="5030470" algn="l"/>
                <a:tab pos="5766435" algn="l"/>
                <a:tab pos="5791200" algn="l"/>
                <a:tab pos="6290945" algn="l"/>
                <a:tab pos="7195184" algn="l"/>
              </a:tabLst>
            </a:pPr>
            <a:r>
              <a:rPr sz="3200" spc="-25" dirty="0">
                <a:latin typeface="Times New Roman"/>
                <a:cs typeface="Times New Roman"/>
              </a:rPr>
              <a:t>La </a:t>
            </a:r>
            <a:r>
              <a:rPr sz="3200" spc="5" dirty="0">
                <a:latin typeface="Times New Roman"/>
                <a:cs typeface="Times New Roman"/>
              </a:rPr>
              <a:t>définition </a:t>
            </a:r>
            <a:r>
              <a:rPr sz="3200" dirty="0">
                <a:latin typeface="Times New Roman"/>
                <a:cs typeface="Times New Roman"/>
              </a:rPr>
              <a:t>d’Internet </a:t>
            </a:r>
            <a:r>
              <a:rPr sz="3200" spc="5" dirty="0">
                <a:latin typeface="Times New Roman"/>
                <a:cs typeface="Times New Roman"/>
              </a:rPr>
              <a:t>en </a:t>
            </a:r>
            <a:r>
              <a:rPr sz="3200" spc="10" dirty="0">
                <a:latin typeface="Times New Roman"/>
                <a:cs typeface="Times New Roman"/>
              </a:rPr>
              <a:t>tant que </a:t>
            </a:r>
            <a:r>
              <a:rPr sz="3200" spc="-5" dirty="0">
                <a:latin typeface="Times New Roman"/>
                <a:cs typeface="Times New Roman"/>
              </a:rPr>
              <a:t>système </a:t>
            </a:r>
            <a:r>
              <a:rPr sz="3200" dirty="0">
                <a:latin typeface="Times New Roman"/>
                <a:cs typeface="Times New Roman"/>
              </a:rPr>
              <a:t> global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d’information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permet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comprendre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que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le</a:t>
            </a:r>
            <a:r>
              <a:rPr sz="3200" spc="85" dirty="0">
                <a:latin typeface="Times New Roman"/>
                <a:cs typeface="Times New Roman"/>
              </a:rPr>
              <a:t> </a:t>
            </a:r>
            <a:r>
              <a:rPr sz="3200" spc="-60" dirty="0">
                <a:latin typeface="Times New Roman"/>
                <a:cs typeface="Times New Roman"/>
              </a:rPr>
              <a:t>Web,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n’est</a:t>
            </a:r>
            <a:r>
              <a:rPr sz="3200" b="1" spc="70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en</a:t>
            </a:r>
            <a:r>
              <a:rPr sz="3200" b="1" spc="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fin</a:t>
            </a:r>
            <a:r>
              <a:rPr sz="3200" b="1" spc="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de</a:t>
            </a:r>
            <a:r>
              <a:rPr sz="3200" b="1" spc="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compte</a:t>
            </a:r>
            <a:r>
              <a:rPr sz="3200" b="1" spc="80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qu’une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d</a:t>
            </a:r>
            <a:r>
              <a:rPr sz="3200" b="1" spc="15" dirty="0">
                <a:latin typeface="Times New Roman"/>
                <a:cs typeface="Times New Roman"/>
              </a:rPr>
              <a:t>e</a:t>
            </a:r>
            <a:r>
              <a:rPr sz="3200" b="1" dirty="0">
                <a:latin typeface="Times New Roman"/>
                <a:cs typeface="Times New Roman"/>
              </a:rPr>
              <a:t>s	</a:t>
            </a:r>
            <a:r>
              <a:rPr sz="3200" b="1" spc="20" dirty="0">
                <a:latin typeface="Times New Roman"/>
                <a:cs typeface="Times New Roman"/>
              </a:rPr>
              <a:t>a</a:t>
            </a:r>
            <a:r>
              <a:rPr sz="3200" b="1" spc="-30" dirty="0">
                <a:latin typeface="Times New Roman"/>
                <a:cs typeface="Times New Roman"/>
              </a:rPr>
              <a:t>p</a:t>
            </a:r>
            <a:r>
              <a:rPr sz="3200" b="1" spc="-20" dirty="0">
                <a:latin typeface="Times New Roman"/>
                <a:cs typeface="Times New Roman"/>
              </a:rPr>
              <a:t>p</a:t>
            </a:r>
            <a:r>
              <a:rPr sz="3200" b="1" spc="-5" dirty="0">
                <a:latin typeface="Times New Roman"/>
                <a:cs typeface="Times New Roman"/>
              </a:rPr>
              <a:t>l</a:t>
            </a:r>
            <a:r>
              <a:rPr sz="3200" b="1" dirty="0">
                <a:latin typeface="Times New Roman"/>
                <a:cs typeface="Times New Roman"/>
              </a:rPr>
              <a:t>i</a:t>
            </a:r>
            <a:r>
              <a:rPr sz="3200" b="1" spc="20" dirty="0">
                <a:latin typeface="Times New Roman"/>
                <a:cs typeface="Times New Roman"/>
              </a:rPr>
              <a:t>ca</a:t>
            </a:r>
            <a:r>
              <a:rPr sz="3200" b="1" dirty="0">
                <a:latin typeface="Times New Roman"/>
                <a:cs typeface="Times New Roman"/>
              </a:rPr>
              <a:t>t</a:t>
            </a:r>
            <a:r>
              <a:rPr sz="3200" b="1" spc="-5" dirty="0">
                <a:latin typeface="Times New Roman"/>
                <a:cs typeface="Times New Roman"/>
              </a:rPr>
              <a:t>i</a:t>
            </a:r>
            <a:r>
              <a:rPr sz="3200" b="1" spc="30" dirty="0">
                <a:latin typeface="Times New Roman"/>
                <a:cs typeface="Times New Roman"/>
              </a:rPr>
              <a:t>o</a:t>
            </a:r>
            <a:r>
              <a:rPr sz="3200" b="1" spc="-30" dirty="0">
                <a:latin typeface="Times New Roman"/>
                <a:cs typeface="Times New Roman"/>
              </a:rPr>
              <a:t>n</a:t>
            </a:r>
            <a:r>
              <a:rPr sz="3200" b="1" spc="15" dirty="0">
                <a:latin typeface="Times New Roman"/>
                <a:cs typeface="Times New Roman"/>
              </a:rPr>
              <a:t>s</a:t>
            </a:r>
            <a:r>
              <a:rPr sz="3200" b="1" dirty="0">
                <a:latin typeface="Times New Roman"/>
                <a:cs typeface="Times New Roman"/>
              </a:rPr>
              <a:t>/u</a:t>
            </a:r>
            <a:r>
              <a:rPr sz="3200" b="1" spc="-10" dirty="0">
                <a:latin typeface="Times New Roman"/>
                <a:cs typeface="Times New Roman"/>
              </a:rPr>
              <a:t>s</a:t>
            </a:r>
            <a:r>
              <a:rPr sz="3200" b="1" spc="15" dirty="0">
                <a:latin typeface="Times New Roman"/>
                <a:cs typeface="Times New Roman"/>
              </a:rPr>
              <a:t>a</a:t>
            </a:r>
            <a:r>
              <a:rPr sz="3200" b="1" spc="-10" dirty="0">
                <a:latin typeface="Times New Roman"/>
                <a:cs typeface="Times New Roman"/>
              </a:rPr>
              <a:t>g</a:t>
            </a:r>
            <a:r>
              <a:rPr sz="3200" b="1" spc="15" dirty="0">
                <a:latin typeface="Times New Roman"/>
                <a:cs typeface="Times New Roman"/>
              </a:rPr>
              <a:t>e</a:t>
            </a:r>
            <a:r>
              <a:rPr sz="3200" b="1" dirty="0">
                <a:latin typeface="Times New Roman"/>
                <a:cs typeface="Times New Roman"/>
              </a:rPr>
              <a:t>s			</a:t>
            </a:r>
            <a:r>
              <a:rPr sz="3200" b="1" spc="-15" dirty="0">
                <a:latin typeface="Times New Roman"/>
                <a:cs typeface="Times New Roman"/>
              </a:rPr>
              <a:t>d</a:t>
            </a:r>
            <a:r>
              <a:rPr sz="3200" b="1" spc="10" dirty="0">
                <a:latin typeface="Times New Roman"/>
                <a:cs typeface="Times New Roman"/>
              </a:rPr>
              <a:t>’I</a:t>
            </a:r>
            <a:r>
              <a:rPr sz="3200" b="1" spc="-30" dirty="0">
                <a:latin typeface="Times New Roman"/>
                <a:cs typeface="Times New Roman"/>
              </a:rPr>
              <a:t>n</a:t>
            </a:r>
            <a:r>
              <a:rPr sz="3200" b="1" spc="10" dirty="0">
                <a:latin typeface="Times New Roman"/>
                <a:cs typeface="Times New Roman"/>
              </a:rPr>
              <a:t>t</a:t>
            </a:r>
            <a:r>
              <a:rPr sz="3200" b="1" spc="5" dirty="0">
                <a:latin typeface="Times New Roman"/>
                <a:cs typeface="Times New Roman"/>
              </a:rPr>
              <a:t>e</a:t>
            </a:r>
            <a:r>
              <a:rPr sz="3200" b="1" spc="15" dirty="0">
                <a:latin typeface="Times New Roman"/>
                <a:cs typeface="Times New Roman"/>
              </a:rPr>
              <a:t>r</a:t>
            </a:r>
            <a:r>
              <a:rPr sz="3200" b="1" spc="-20" dirty="0">
                <a:latin typeface="Times New Roman"/>
                <a:cs typeface="Times New Roman"/>
              </a:rPr>
              <a:t>n</a:t>
            </a:r>
            <a:r>
              <a:rPr sz="3200" b="1" spc="15" dirty="0">
                <a:latin typeface="Times New Roman"/>
                <a:cs typeface="Times New Roman"/>
              </a:rPr>
              <a:t>e</a:t>
            </a:r>
            <a:r>
              <a:rPr sz="3200" b="1" dirty="0">
                <a:latin typeface="Times New Roman"/>
                <a:cs typeface="Times New Roman"/>
              </a:rPr>
              <a:t>t	</a:t>
            </a:r>
            <a:r>
              <a:rPr sz="3200" spc="15" dirty="0">
                <a:latin typeface="Times New Roman"/>
                <a:cs typeface="Times New Roman"/>
              </a:rPr>
              <a:t>au  </a:t>
            </a:r>
            <a:r>
              <a:rPr sz="3200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ê</a:t>
            </a:r>
            <a:r>
              <a:rPr sz="3200" spc="-10" dirty="0">
                <a:latin typeface="Times New Roman"/>
                <a:cs typeface="Times New Roman"/>
              </a:rPr>
              <a:t>m</a:t>
            </a:r>
            <a:r>
              <a:rPr sz="3200" dirty="0">
                <a:latin typeface="Times New Roman"/>
                <a:cs typeface="Times New Roman"/>
              </a:rPr>
              <a:t>e	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i</a:t>
            </a:r>
            <a:r>
              <a:rPr sz="3200" spc="-15" dirty="0">
                <a:latin typeface="Times New Roman"/>
                <a:cs typeface="Times New Roman"/>
              </a:rPr>
              <a:t>t</a:t>
            </a:r>
            <a:r>
              <a:rPr sz="3200" spc="2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	</a:t>
            </a:r>
            <a:r>
              <a:rPr sz="3200" spc="15" dirty="0">
                <a:latin typeface="Times New Roman"/>
                <a:cs typeface="Times New Roman"/>
              </a:rPr>
              <a:t>q</a:t>
            </a:r>
            <a:r>
              <a:rPr sz="3200" spc="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e	p</a:t>
            </a:r>
            <a:r>
              <a:rPr sz="3200" spc="25" dirty="0">
                <a:latin typeface="Times New Roman"/>
                <a:cs typeface="Times New Roman"/>
              </a:rPr>
              <a:t>e</a:t>
            </a:r>
            <a:r>
              <a:rPr sz="3200" spc="15" dirty="0">
                <a:latin typeface="Times New Roman"/>
                <a:cs typeface="Times New Roman"/>
              </a:rPr>
              <a:t>u</a:t>
            </a:r>
            <a:r>
              <a:rPr sz="3200" spc="-20" dirty="0">
                <a:latin typeface="Times New Roman"/>
                <a:cs typeface="Times New Roman"/>
              </a:rPr>
              <a:t>v</a:t>
            </a:r>
            <a:r>
              <a:rPr sz="3200" spc="15" dirty="0">
                <a:latin typeface="Times New Roman"/>
                <a:cs typeface="Times New Roman"/>
              </a:rPr>
              <a:t>en</a:t>
            </a:r>
            <a:r>
              <a:rPr sz="3200" dirty="0">
                <a:latin typeface="Times New Roman"/>
                <a:cs typeface="Times New Roman"/>
              </a:rPr>
              <a:t>t	</a:t>
            </a:r>
            <a:r>
              <a:rPr sz="3200" spc="-15" dirty="0">
                <a:latin typeface="Times New Roman"/>
                <a:cs typeface="Times New Roman"/>
              </a:rPr>
              <a:t>l</a:t>
            </a:r>
            <a:r>
              <a:rPr sz="3200" spc="-25" dirty="0">
                <a:latin typeface="Times New Roman"/>
                <a:cs typeface="Times New Roman"/>
              </a:rPr>
              <a:t>’</a:t>
            </a:r>
            <a:r>
              <a:rPr sz="3200" spc="15" dirty="0">
                <a:latin typeface="Times New Roman"/>
                <a:cs typeface="Times New Roman"/>
              </a:rPr>
              <a:t>ê</a:t>
            </a:r>
            <a:r>
              <a:rPr sz="3200" dirty="0">
                <a:latin typeface="Times New Roman"/>
                <a:cs typeface="Times New Roman"/>
              </a:rPr>
              <a:t>t</a:t>
            </a:r>
            <a:r>
              <a:rPr sz="3200" spc="2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		</a:t>
            </a:r>
            <a:r>
              <a:rPr sz="3200" spc="-15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e	</a:t>
            </a:r>
            <a:r>
              <a:rPr sz="3200" spc="-10" dirty="0">
                <a:latin typeface="Times New Roman"/>
                <a:cs typeface="Times New Roman"/>
              </a:rPr>
              <a:t>co</a:t>
            </a:r>
            <a:r>
              <a:rPr sz="3200" spc="1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15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1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  </a:t>
            </a:r>
            <a:r>
              <a:rPr sz="3200" spc="15" dirty="0">
                <a:latin typeface="Times New Roman"/>
                <a:cs typeface="Times New Roman"/>
              </a:rPr>
              <a:t>é</a:t>
            </a: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spc="25" dirty="0">
                <a:latin typeface="Times New Roman"/>
                <a:cs typeface="Times New Roman"/>
              </a:rPr>
              <a:t>e</a:t>
            </a:r>
            <a:r>
              <a:rPr sz="3200" spc="15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10" dirty="0">
                <a:latin typeface="Times New Roman"/>
                <a:cs typeface="Times New Roman"/>
              </a:rPr>
              <a:t>r</a:t>
            </a:r>
            <a:r>
              <a:rPr sz="3200" spc="-15" dirty="0">
                <a:latin typeface="Times New Roman"/>
                <a:cs typeface="Times New Roman"/>
              </a:rPr>
              <a:t>o</a:t>
            </a:r>
            <a:r>
              <a:rPr sz="3200" spc="15" dirty="0">
                <a:latin typeface="Times New Roman"/>
                <a:cs typeface="Times New Roman"/>
              </a:rPr>
              <a:t>n</a:t>
            </a:r>
            <a:r>
              <a:rPr sz="3200" spc="-15" dirty="0">
                <a:latin typeface="Times New Roman"/>
                <a:cs typeface="Times New Roman"/>
              </a:rPr>
              <a:t>i</a:t>
            </a:r>
            <a:r>
              <a:rPr sz="3200" spc="30" dirty="0">
                <a:latin typeface="Times New Roman"/>
                <a:cs typeface="Times New Roman"/>
              </a:rPr>
              <a:t>q</a:t>
            </a:r>
            <a:r>
              <a:rPr sz="3200" spc="-20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e		</a:t>
            </a:r>
            <a:r>
              <a:rPr sz="3200" spc="10" dirty="0">
                <a:latin typeface="Times New Roman"/>
                <a:cs typeface="Times New Roman"/>
              </a:rPr>
              <a:t>(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),		</a:t>
            </a: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a	m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10" dirty="0">
                <a:latin typeface="Times New Roman"/>
                <a:cs typeface="Times New Roman"/>
              </a:rPr>
              <a:t>ss</a:t>
            </a:r>
            <a:r>
              <a:rPr sz="3200" spc="15" dirty="0">
                <a:latin typeface="Times New Roman"/>
                <a:cs typeface="Times New Roman"/>
              </a:rPr>
              <a:t>a</a:t>
            </a:r>
            <a:r>
              <a:rPr sz="3200" spc="-10" dirty="0">
                <a:latin typeface="Times New Roman"/>
                <a:cs typeface="Times New Roman"/>
              </a:rPr>
              <a:t>g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ie  </a:t>
            </a:r>
            <a:r>
              <a:rPr sz="3200" spc="5" dirty="0">
                <a:latin typeface="Times New Roman"/>
                <a:cs typeface="Times New Roman"/>
              </a:rPr>
              <a:t>instantanée,</a:t>
            </a:r>
            <a:r>
              <a:rPr sz="3200" spc="-1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transfert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fichier.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3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Différences </a:t>
            </a:r>
            <a:r>
              <a:rPr sz="3600" b="1" spc="-20" dirty="0">
                <a:solidFill>
                  <a:srgbClr val="FF9900"/>
                </a:solidFill>
                <a:latin typeface="Times New Roman"/>
                <a:cs typeface="Times New Roman"/>
              </a:rPr>
              <a:t>entre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b="1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b="1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6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98980"/>
            <a:ext cx="7548880" cy="3521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Plus </a:t>
            </a:r>
            <a:r>
              <a:rPr sz="3200" spc="10" dirty="0">
                <a:latin typeface="Times New Roman"/>
                <a:cs typeface="Times New Roman"/>
              </a:rPr>
              <a:t>précisément </a:t>
            </a:r>
            <a:r>
              <a:rPr sz="3200" spc="-5" dirty="0">
                <a:latin typeface="Times New Roman"/>
                <a:cs typeface="Times New Roman"/>
              </a:rPr>
              <a:t>le </a:t>
            </a:r>
            <a:r>
              <a:rPr sz="3200" spc="-85" dirty="0">
                <a:latin typeface="Times New Roman"/>
                <a:cs typeface="Times New Roman"/>
              </a:rPr>
              <a:t>Web </a:t>
            </a:r>
            <a:r>
              <a:rPr sz="3200" spc="5" dirty="0">
                <a:latin typeface="Times New Roman"/>
                <a:cs typeface="Times New Roman"/>
              </a:rPr>
              <a:t>est </a:t>
            </a:r>
            <a:r>
              <a:rPr sz="3200" spc="-5" dirty="0">
                <a:latin typeface="Times New Roman"/>
                <a:cs typeface="Times New Roman"/>
              </a:rPr>
              <a:t>le </a:t>
            </a:r>
            <a:r>
              <a:rPr sz="3200" spc="5" dirty="0">
                <a:latin typeface="Times New Roman"/>
                <a:cs typeface="Times New Roman"/>
              </a:rPr>
              <a:t>service </a:t>
            </a:r>
            <a:r>
              <a:rPr sz="3200" spc="10" dirty="0">
                <a:latin typeface="Times New Roman"/>
                <a:cs typeface="Times New Roman"/>
              </a:rPr>
              <a:t>qui 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permet de </a:t>
            </a:r>
            <a:r>
              <a:rPr sz="3200" spc="5" dirty="0">
                <a:latin typeface="Times New Roman"/>
                <a:cs typeface="Times New Roman"/>
              </a:rPr>
              <a:t>consulter </a:t>
            </a:r>
            <a:r>
              <a:rPr sz="3200" spc="10" dirty="0">
                <a:latin typeface="Times New Roman"/>
                <a:cs typeface="Times New Roman"/>
              </a:rPr>
              <a:t>des </a:t>
            </a:r>
            <a:r>
              <a:rPr sz="3200" dirty="0">
                <a:latin typeface="Times New Roman"/>
                <a:cs typeface="Times New Roman"/>
              </a:rPr>
              <a:t>informations à </a:t>
            </a:r>
            <a:r>
              <a:rPr sz="3200" spc="5" dirty="0">
                <a:latin typeface="Times New Roman"/>
                <a:cs typeface="Times New Roman"/>
              </a:rPr>
              <a:t> partir </a:t>
            </a:r>
            <a:r>
              <a:rPr sz="3200" dirty="0">
                <a:latin typeface="Times New Roman"/>
                <a:cs typeface="Times New Roman"/>
              </a:rPr>
              <a:t>d’Internet </a:t>
            </a:r>
            <a:r>
              <a:rPr sz="3200" spc="5" dirty="0">
                <a:latin typeface="Times New Roman"/>
                <a:cs typeface="Times New Roman"/>
              </a:rPr>
              <a:t>sous </a:t>
            </a:r>
            <a:r>
              <a:rPr sz="3200" spc="-5" dirty="0">
                <a:latin typeface="Times New Roman"/>
                <a:cs typeface="Times New Roman"/>
              </a:rPr>
              <a:t>la forme </a:t>
            </a:r>
            <a:r>
              <a:rPr sz="3200" spc="5" dirty="0">
                <a:latin typeface="Times New Roman"/>
                <a:cs typeface="Times New Roman"/>
              </a:rPr>
              <a:t>de pages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mises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ligne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sur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des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sites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et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consultables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l’aide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d’un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navigateur</a:t>
            </a:r>
            <a:r>
              <a:rPr sz="3200" spc="-175" dirty="0">
                <a:latin typeface="Times New Roman"/>
                <a:cs typeface="Times New Roman"/>
              </a:rPr>
              <a:t> </a:t>
            </a:r>
            <a:r>
              <a:rPr sz="3200" spc="-55" dirty="0">
                <a:latin typeface="Times New Roman"/>
                <a:cs typeface="Times New Roman"/>
              </a:rPr>
              <a:t>Web.</a:t>
            </a:r>
            <a:endParaRPr sz="3200">
              <a:latin typeface="Times New Roman"/>
              <a:cs typeface="Times New Roman"/>
            </a:endParaRPr>
          </a:p>
          <a:p>
            <a:pPr marL="355600" marR="734060" indent="-343535">
              <a:lnSpc>
                <a:spcPts val="3679"/>
              </a:lnSpc>
              <a:spcBef>
                <a:spcPts val="105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30926A"/>
                </a:solidFill>
                <a:latin typeface="Times New Roman"/>
                <a:cs typeface="Times New Roman"/>
              </a:rPr>
              <a:t>En</a:t>
            </a:r>
            <a:r>
              <a:rPr sz="3200" spc="-4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résumé,</a:t>
            </a:r>
            <a:r>
              <a:rPr sz="3200" spc="-10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Internet</a:t>
            </a:r>
            <a:r>
              <a:rPr sz="3200" spc="-7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est</a:t>
            </a:r>
            <a:r>
              <a:rPr sz="3200" spc="-3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30926A"/>
                </a:solidFill>
                <a:latin typeface="Times New Roman"/>
                <a:cs typeface="Times New Roman"/>
              </a:rPr>
              <a:t>la</a:t>
            </a:r>
            <a:r>
              <a:rPr sz="3200" spc="-1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structure</a:t>
            </a:r>
            <a:r>
              <a:rPr sz="3200" spc="-5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et</a:t>
            </a:r>
            <a:r>
              <a:rPr sz="3200" spc="-3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30926A"/>
                </a:solidFill>
                <a:latin typeface="Times New Roman"/>
                <a:cs typeface="Times New Roman"/>
              </a:rPr>
              <a:t>le </a:t>
            </a:r>
            <a:r>
              <a:rPr sz="3200" spc="-78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-80" dirty="0">
                <a:solidFill>
                  <a:srgbClr val="30926A"/>
                </a:solidFill>
                <a:latin typeface="Times New Roman"/>
                <a:cs typeface="Times New Roman"/>
              </a:rPr>
              <a:t>Web 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est</a:t>
            </a:r>
            <a:r>
              <a:rPr sz="3200" spc="-3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ce</a:t>
            </a:r>
            <a:r>
              <a:rPr sz="3200" spc="1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qui</a:t>
            </a:r>
            <a:r>
              <a:rPr sz="3200" spc="-5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y</a:t>
            </a:r>
            <a:r>
              <a:rPr sz="3200" spc="-4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circule.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3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Différences </a:t>
            </a:r>
            <a:r>
              <a:rPr sz="3600" b="1" spc="-20" dirty="0">
                <a:solidFill>
                  <a:srgbClr val="FF9900"/>
                </a:solidFill>
                <a:latin typeface="Times New Roman"/>
                <a:cs typeface="Times New Roman"/>
              </a:rPr>
              <a:t>entre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b="1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b="1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6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397" y="2848432"/>
            <a:ext cx="6601205" cy="50077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" algn="ctr">
              <a:lnSpc>
                <a:spcPts val="3825"/>
              </a:lnSpc>
              <a:spcBef>
                <a:spcPts val="105"/>
              </a:spcBef>
            </a:pPr>
            <a:r>
              <a:rPr sz="4000" spc="-5" dirty="0" err="1" smtClean="0">
                <a:solidFill>
                  <a:srgbClr val="000000"/>
                </a:solidFill>
              </a:rPr>
              <a:t>Principes</a:t>
            </a:r>
            <a:r>
              <a:rPr sz="4000" spc="-15" dirty="0" smtClean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d’Internet</a:t>
            </a:r>
            <a:endParaRPr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897025"/>
            <a:ext cx="4104640" cy="26670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Plan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cours:</a:t>
            </a:r>
            <a:endParaRPr sz="3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95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Times New Roman"/>
                <a:cs typeface="Times New Roman"/>
              </a:rPr>
              <a:t>Définitions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65"/>
              </a:spcBef>
              <a:buChar char="–"/>
              <a:tabLst>
                <a:tab pos="756920" algn="l"/>
              </a:tabLst>
            </a:pPr>
            <a:r>
              <a:rPr sz="2800" spc="-25" dirty="0">
                <a:latin typeface="Times New Roman"/>
                <a:cs typeface="Times New Roman"/>
              </a:rPr>
              <a:t>Avantages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réseaux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40" dirty="0">
                <a:latin typeface="Times New Roman"/>
                <a:cs typeface="Times New Roman"/>
              </a:rPr>
              <a:t>Types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réseaux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785"/>
              </a:spcBef>
              <a:buChar char="–"/>
              <a:tabLst>
                <a:tab pos="756920" algn="l"/>
              </a:tabLst>
            </a:pPr>
            <a:r>
              <a:rPr sz="2800" spc="-20" dirty="0">
                <a:latin typeface="Times New Roman"/>
                <a:cs typeface="Times New Roman"/>
              </a:rPr>
              <a:t>Topologies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réseaux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190"/>
              </a:lnSpc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Introduction</a:t>
            </a:r>
            <a:r>
              <a:rPr sz="4000" spc="-5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FF9900"/>
                </a:solidFill>
                <a:latin typeface="Times New Roman"/>
                <a:cs typeface="Times New Roman"/>
              </a:rPr>
              <a:t>aux</a:t>
            </a:r>
            <a:r>
              <a:rPr sz="400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730"/>
              </a:lnSpc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Informatiques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511175" algn="ctr">
              <a:lnSpc>
                <a:spcPct val="100000"/>
              </a:lnSpc>
              <a:spcBef>
                <a:spcPts val="130"/>
              </a:spcBef>
              <a:tabLst>
                <a:tab pos="2698750" algn="l"/>
                <a:tab pos="4095115" algn="l"/>
                <a:tab pos="5643245" algn="l"/>
              </a:tabLst>
            </a:pP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Qu’</a:t>
            </a:r>
            <a:r>
              <a:rPr sz="3600" b="0" spc="-2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est</a:t>
            </a:r>
            <a:r>
              <a:rPr sz="36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-ce	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qu</a:t>
            </a:r>
            <a:r>
              <a:rPr sz="36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’un	Réseau	?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935" y="2113337"/>
            <a:ext cx="7367270" cy="2433320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5"/>
              </a:spcBef>
              <a:tabLst>
                <a:tab pos="354965" algn="l"/>
              </a:tabLst>
            </a:pPr>
            <a:r>
              <a:rPr sz="3200" dirty="0">
                <a:latin typeface="Times New Roman"/>
                <a:cs typeface="Times New Roman"/>
              </a:rPr>
              <a:t>-	</a:t>
            </a:r>
            <a:r>
              <a:rPr sz="3200" b="1" dirty="0">
                <a:latin typeface="Times New Roman"/>
                <a:cs typeface="Times New Roman"/>
              </a:rPr>
              <a:t>Définition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d’un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réseau:</a:t>
            </a:r>
            <a:endParaRPr sz="3200">
              <a:latin typeface="Times New Roman"/>
              <a:cs typeface="Times New Roman"/>
            </a:endParaRPr>
          </a:p>
          <a:p>
            <a:pPr marL="355600" marR="5080">
              <a:lnSpc>
                <a:spcPct val="104200"/>
              </a:lnSpc>
              <a:spcBef>
                <a:spcPts val="825"/>
              </a:spcBef>
              <a:tabLst>
                <a:tab pos="2356485" algn="l"/>
              </a:tabLst>
            </a:pPr>
            <a:r>
              <a:rPr sz="2400" spc="-5" dirty="0">
                <a:latin typeface="Times New Roman"/>
                <a:cs typeface="Times New Roman"/>
              </a:rPr>
              <a:t>Un </a:t>
            </a:r>
            <a:r>
              <a:rPr sz="2400" dirty="0">
                <a:latin typeface="Times New Roman"/>
                <a:cs typeface="Times New Roman"/>
              </a:rPr>
              <a:t>réseau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-5" dirty="0">
                <a:latin typeface="Times New Roman"/>
                <a:cs typeface="Times New Roman"/>
              </a:rPr>
              <a:t>ensemble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d'objets</a:t>
            </a:r>
            <a:r>
              <a:rPr sz="2400" dirty="0">
                <a:latin typeface="Times New Roman"/>
                <a:cs typeface="Times New Roman"/>
              </a:rPr>
              <a:t> interconnectés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uns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avec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autres.	Il </a:t>
            </a:r>
            <a:r>
              <a:rPr sz="2400" spc="-10" dirty="0">
                <a:latin typeface="Times New Roman"/>
                <a:cs typeface="Times New Roman"/>
              </a:rPr>
              <a:t>permet </a:t>
            </a:r>
            <a:r>
              <a:rPr sz="2400" dirty="0">
                <a:latin typeface="Times New Roman"/>
                <a:cs typeface="Times New Roman"/>
              </a:rPr>
              <a:t>de faire circuler </a:t>
            </a:r>
            <a:r>
              <a:rPr sz="2400" spc="-5" dirty="0">
                <a:latin typeface="Times New Roman"/>
                <a:cs typeface="Times New Roman"/>
              </a:rPr>
              <a:t>des éléments </a:t>
            </a:r>
            <a:r>
              <a:rPr sz="2400" dirty="0">
                <a:latin typeface="Times New Roman"/>
                <a:cs typeface="Times New Roman"/>
              </a:rPr>
              <a:t> entre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chacun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objets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règles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définies.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30924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-	Exemple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spc="5" dirty="0">
                <a:latin typeface="Times New Roman"/>
                <a:cs typeface="Times New Roman"/>
              </a:rPr>
              <a:t>de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réseau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2835" y="4637774"/>
            <a:ext cx="6930390" cy="147955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695"/>
              </a:spcBef>
            </a:pPr>
            <a:r>
              <a:rPr sz="2000" dirty="0">
                <a:latin typeface="Times New Roman"/>
                <a:cs typeface="Times New Roman"/>
              </a:rPr>
              <a:t>Réseau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transport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Transport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personnes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(trains,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bus,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taxi)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Times New Roman"/>
                <a:cs typeface="Times New Roman"/>
              </a:rPr>
              <a:t>Réseau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téléphonique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Transport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10" dirty="0">
                <a:latin typeface="Times New Roman"/>
                <a:cs typeface="Times New Roman"/>
              </a:rPr>
              <a:t>la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voix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téléphone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à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téléphone</a:t>
            </a:r>
            <a:endParaRPr sz="2000">
              <a:latin typeface="Times New Roman"/>
              <a:cs typeface="Times New Roman"/>
            </a:endParaRPr>
          </a:p>
          <a:p>
            <a:pPr marL="12700" marR="108585">
              <a:lnSpc>
                <a:spcPct val="102000"/>
              </a:lnSpc>
              <a:spcBef>
                <a:spcPts val="555"/>
              </a:spcBef>
            </a:pPr>
            <a:r>
              <a:rPr sz="2000" dirty="0">
                <a:latin typeface="Times New Roman"/>
                <a:cs typeface="Times New Roman"/>
              </a:rPr>
              <a:t>Réseau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informatique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Ensemble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d'ordinateurs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reliés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entre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eux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pour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échanger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données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numériques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(des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0 ou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9935" y="4499309"/>
            <a:ext cx="149860" cy="128841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spc="-5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4235" y="2005406"/>
            <a:ext cx="78962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Pour décrire</a:t>
            </a:r>
            <a:r>
              <a:rPr sz="2400" b="0" u="heavy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</a:t>
            </a:r>
            <a:r>
              <a:rPr sz="2400" b="0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réseau,</a:t>
            </a:r>
            <a:r>
              <a:rPr sz="2400" b="0" u="heavy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il</a:t>
            </a:r>
            <a:r>
              <a:rPr sz="2400" b="0" u="heavy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faut</a:t>
            </a:r>
            <a:r>
              <a:rPr sz="2400" b="0" u="heavy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répondre</a:t>
            </a:r>
            <a:r>
              <a:rPr sz="2400" b="0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aux</a:t>
            </a:r>
            <a:r>
              <a:rPr sz="2400" b="0" u="heavy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questions</a:t>
            </a:r>
            <a:r>
              <a:rPr sz="2400" b="0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suivantes</a:t>
            </a:r>
            <a:r>
              <a:rPr sz="2400" b="0" u="heavy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988" y="2347341"/>
            <a:ext cx="6441440" cy="364362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49275" indent="-420370">
              <a:lnSpc>
                <a:spcPct val="100000"/>
              </a:lnSpc>
              <a:spcBef>
                <a:spcPts val="865"/>
              </a:spcBef>
              <a:buChar char="•"/>
              <a:tabLst>
                <a:tab pos="549275" algn="l"/>
                <a:tab pos="549910" algn="l"/>
              </a:tabLst>
            </a:pPr>
            <a:r>
              <a:rPr sz="2400" spc="-5" dirty="0">
                <a:latin typeface="Times New Roman"/>
                <a:cs typeface="Times New Roman"/>
              </a:rPr>
              <a:t>Que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transporte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réseau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  <a:p>
            <a:pPr marL="549275" indent="-420370">
              <a:lnSpc>
                <a:spcPct val="100000"/>
              </a:lnSpc>
              <a:spcBef>
                <a:spcPts val="770"/>
              </a:spcBef>
              <a:buChar char="•"/>
              <a:tabLst>
                <a:tab pos="549275" algn="l"/>
                <a:tab pos="549910" algn="l"/>
              </a:tabLst>
            </a:pPr>
            <a:r>
              <a:rPr sz="2400" spc="-5" dirty="0">
                <a:latin typeface="Times New Roman"/>
                <a:cs typeface="Times New Roman"/>
              </a:rPr>
              <a:t>Qui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assure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transport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  <a:p>
            <a:pPr marL="549275" indent="-420370">
              <a:lnSpc>
                <a:spcPct val="100000"/>
              </a:lnSpc>
              <a:spcBef>
                <a:spcPts val="575"/>
              </a:spcBef>
              <a:buChar char="•"/>
              <a:tabLst>
                <a:tab pos="549275" algn="l"/>
                <a:tab pos="549910" algn="l"/>
              </a:tabLst>
            </a:pPr>
            <a:r>
              <a:rPr sz="2400" spc="-15" dirty="0">
                <a:latin typeface="Times New Roman"/>
                <a:cs typeface="Times New Roman"/>
              </a:rPr>
              <a:t>Comment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transporte-il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015"/>
              </a:spcBef>
            </a:pPr>
            <a:r>
              <a:rPr sz="20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Exemple </a:t>
            </a:r>
            <a:r>
              <a:rPr sz="20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pour</a:t>
            </a:r>
            <a:r>
              <a:rPr sz="2000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«</a:t>
            </a:r>
            <a:r>
              <a:rPr sz="2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réseau</a:t>
            </a:r>
            <a:r>
              <a:rPr sz="20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informatique</a:t>
            </a:r>
            <a:r>
              <a:rPr sz="2000" u="heavy" spc="-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»</a:t>
            </a:r>
            <a:r>
              <a:rPr sz="2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77800" indent="-152400">
              <a:lnSpc>
                <a:spcPts val="2350"/>
              </a:lnSpc>
              <a:buChar char="•"/>
              <a:tabLst>
                <a:tab pos="177800" algn="l"/>
              </a:tabLst>
            </a:pPr>
            <a:r>
              <a:rPr sz="2000" spc="5" dirty="0">
                <a:latin typeface="Times New Roman"/>
                <a:cs typeface="Times New Roman"/>
              </a:rPr>
              <a:t>Que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transporte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réseau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marL="1144905" lvl="1" indent="-206375">
              <a:lnSpc>
                <a:spcPts val="2350"/>
              </a:lnSpc>
              <a:buChar char="&gt;"/>
              <a:tabLst>
                <a:tab pos="1145540" algn="l"/>
              </a:tabLst>
            </a:pP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5" dirty="0">
                <a:latin typeface="Times New Roman"/>
                <a:cs typeface="Times New Roman"/>
              </a:rPr>
              <a:t> informations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(octets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sous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forme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fichiers)</a:t>
            </a:r>
            <a:endParaRPr sz="2000">
              <a:latin typeface="Times New Roman"/>
              <a:cs typeface="Times New Roman"/>
            </a:endParaRPr>
          </a:p>
          <a:p>
            <a:pPr marL="177800" indent="-152400">
              <a:lnSpc>
                <a:spcPct val="100000"/>
              </a:lnSpc>
              <a:buChar char="•"/>
              <a:tabLst>
                <a:tab pos="177800" algn="l"/>
              </a:tabLst>
            </a:pPr>
            <a:r>
              <a:rPr sz="2000" dirty="0">
                <a:latin typeface="Times New Roman"/>
                <a:cs typeface="Times New Roman"/>
              </a:rPr>
              <a:t>Qui</a:t>
            </a:r>
            <a:r>
              <a:rPr sz="2000" spc="44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assure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transport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marL="1144905" lvl="1" indent="-206375">
              <a:lnSpc>
                <a:spcPct val="100000"/>
              </a:lnSpc>
              <a:spcBef>
                <a:spcPts val="15"/>
              </a:spcBef>
              <a:buChar char="&gt;"/>
              <a:tabLst>
                <a:tab pos="1145540" algn="l"/>
              </a:tabLst>
            </a:pPr>
            <a:r>
              <a:rPr sz="2000" spc="5" dirty="0">
                <a:latin typeface="Times New Roman"/>
                <a:cs typeface="Times New Roman"/>
              </a:rPr>
              <a:t>Support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physique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(cuivre,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fibre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optique,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onde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radio)</a:t>
            </a:r>
            <a:endParaRPr sz="2000">
              <a:latin typeface="Times New Roman"/>
              <a:cs typeface="Times New Roman"/>
            </a:endParaRPr>
          </a:p>
          <a:p>
            <a:pPr marL="177800" indent="-153035">
              <a:lnSpc>
                <a:spcPct val="100000"/>
              </a:lnSpc>
              <a:buChar char="•"/>
              <a:tabLst>
                <a:tab pos="178435" algn="l"/>
              </a:tabLst>
            </a:pPr>
            <a:r>
              <a:rPr sz="2000" spc="-15" dirty="0">
                <a:latin typeface="Times New Roman"/>
                <a:cs typeface="Times New Roman"/>
              </a:rPr>
              <a:t>Comment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transporte-il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marL="1144905" lvl="1" indent="-206375">
              <a:lnSpc>
                <a:spcPct val="100000"/>
              </a:lnSpc>
              <a:buChar char="&gt;"/>
              <a:tabLst>
                <a:tab pos="1145540" algn="l"/>
              </a:tabLst>
            </a:pPr>
            <a:r>
              <a:rPr sz="2000" dirty="0">
                <a:latin typeface="Times New Roman"/>
                <a:cs typeface="Times New Roman"/>
              </a:rPr>
              <a:t>En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utilisant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protocoles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communication.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289" y="685800"/>
            <a:ext cx="5651482" cy="963251"/>
          </a:xfrm>
          <a:prstGeom prst="rect">
            <a:avLst/>
          </a:prstGeom>
        </p:spPr>
      </p:pic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64235" y="1998345"/>
            <a:ext cx="6915784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Un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réseau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informatique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est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ensemble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d'équipements </a:t>
            </a:r>
            <a:r>
              <a:rPr sz="3200" dirty="0">
                <a:latin typeface="Times New Roman"/>
                <a:cs typeface="Times New Roman"/>
              </a:rPr>
              <a:t>reliés entre </a:t>
            </a:r>
            <a:r>
              <a:rPr sz="3200" spc="5" dirty="0">
                <a:latin typeface="Times New Roman"/>
                <a:cs typeface="Times New Roman"/>
              </a:rPr>
              <a:t>eux </a:t>
            </a:r>
            <a:r>
              <a:rPr sz="3200" dirty="0">
                <a:latin typeface="Times New Roman"/>
                <a:cs typeface="Times New Roman"/>
              </a:rPr>
              <a:t>afin de </a:t>
            </a:r>
            <a:r>
              <a:rPr sz="3200" spc="5" dirty="0">
                <a:latin typeface="Times New Roman"/>
                <a:cs typeface="Times New Roman"/>
              </a:rPr>
              <a:t> partager des données, des ressources et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d'échanger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des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informations.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289" y="685800"/>
            <a:ext cx="5651482" cy="963251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6186"/>
            <a:ext cx="7559040" cy="364172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32740" marR="103505" indent="-320040">
              <a:lnSpc>
                <a:spcPct val="98600"/>
              </a:lnSpc>
              <a:spcBef>
                <a:spcPts val="155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dirty="0">
                <a:latin typeface="Times New Roman"/>
                <a:cs typeface="Times New Roman"/>
              </a:rPr>
              <a:t>Le </a:t>
            </a:r>
            <a:r>
              <a:rPr sz="3200" b="1" dirty="0">
                <a:latin typeface="Times New Roman"/>
                <a:cs typeface="Times New Roman"/>
              </a:rPr>
              <a:t>partage </a:t>
            </a:r>
            <a:r>
              <a:rPr sz="3200" dirty="0">
                <a:latin typeface="Times New Roman"/>
                <a:cs typeface="Times New Roman"/>
              </a:rPr>
              <a:t>de fichiers : les </a:t>
            </a:r>
            <a:r>
              <a:rPr sz="3200" spc="10" dirty="0">
                <a:latin typeface="Times New Roman"/>
                <a:cs typeface="Times New Roman"/>
              </a:rPr>
              <a:t>données 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circulent par </a:t>
            </a:r>
            <a:r>
              <a:rPr sz="3200" dirty="0">
                <a:latin typeface="Times New Roman"/>
                <a:cs typeface="Times New Roman"/>
              </a:rPr>
              <a:t>un </a:t>
            </a:r>
            <a:r>
              <a:rPr sz="3200" spc="5" dirty="0">
                <a:latin typeface="Times New Roman"/>
                <a:cs typeface="Times New Roman"/>
              </a:rPr>
              <a:t>câble </a:t>
            </a:r>
            <a:r>
              <a:rPr sz="3200" dirty="0">
                <a:latin typeface="Times New Roman"/>
                <a:cs typeface="Times New Roman"/>
              </a:rPr>
              <a:t>et </a:t>
            </a:r>
            <a:r>
              <a:rPr sz="3200" spc="5" dirty="0">
                <a:latin typeface="Times New Roman"/>
                <a:cs typeface="Times New Roman"/>
              </a:rPr>
              <a:t>non par des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supports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amovibles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(disquettes,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clefs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USB).</a:t>
            </a:r>
            <a:endParaRPr sz="3200">
              <a:latin typeface="Times New Roman"/>
              <a:cs typeface="Times New Roman"/>
            </a:endParaRPr>
          </a:p>
          <a:p>
            <a:pPr marL="332740" marR="5080" indent="-320040">
              <a:lnSpc>
                <a:spcPct val="101299"/>
              </a:lnSpc>
              <a:spcBef>
                <a:spcPts val="695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dirty="0">
                <a:latin typeface="Times New Roman"/>
                <a:cs typeface="Times New Roman"/>
              </a:rPr>
              <a:t>Le </a:t>
            </a:r>
            <a:r>
              <a:rPr sz="3200" b="1" dirty="0">
                <a:latin typeface="Times New Roman"/>
                <a:cs typeface="Times New Roman"/>
              </a:rPr>
              <a:t>partage </a:t>
            </a:r>
            <a:r>
              <a:rPr sz="3200" dirty="0">
                <a:latin typeface="Times New Roman"/>
                <a:cs typeface="Times New Roman"/>
              </a:rPr>
              <a:t>de </a:t>
            </a:r>
            <a:r>
              <a:rPr sz="3200" spc="5" dirty="0">
                <a:latin typeface="Times New Roman"/>
                <a:cs typeface="Times New Roman"/>
              </a:rPr>
              <a:t>ressources </a:t>
            </a:r>
            <a:r>
              <a:rPr sz="3200" dirty="0">
                <a:latin typeface="Times New Roman"/>
                <a:cs typeface="Times New Roman"/>
              </a:rPr>
              <a:t>matérielles :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imprimante,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cédérom,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modem,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disque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dur…</a:t>
            </a:r>
            <a:endParaRPr sz="3200">
              <a:latin typeface="Times New Roman"/>
              <a:cs typeface="Times New Roman"/>
            </a:endParaRPr>
          </a:p>
          <a:p>
            <a:pPr marL="332740" marR="133350" indent="-32004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dirty="0">
                <a:latin typeface="Times New Roman"/>
                <a:cs typeface="Times New Roman"/>
              </a:rPr>
              <a:t>La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réduction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coûts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grâce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au</a:t>
            </a:r>
            <a:r>
              <a:rPr sz="3200" spc="5" dirty="0">
                <a:latin typeface="Times New Roman"/>
                <a:cs typeface="Times New Roman"/>
              </a:rPr>
              <a:t> partage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du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matériel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informatique.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40005" algn="ctr">
              <a:lnSpc>
                <a:spcPct val="100000"/>
              </a:lnSpc>
              <a:spcBef>
                <a:spcPts val="1630"/>
              </a:spcBef>
            </a:pPr>
            <a:r>
              <a:rPr sz="4400" b="0" spc="-35" dirty="0">
                <a:solidFill>
                  <a:srgbClr val="FF9900"/>
                </a:solidFill>
                <a:latin typeface="Times New Roman"/>
                <a:cs typeface="Times New Roman"/>
              </a:rPr>
              <a:t>Avantages</a:t>
            </a:r>
            <a:r>
              <a:rPr sz="4400" b="0" spc="-10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621905" cy="36366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55600" marR="6350" indent="-343535" algn="just">
              <a:lnSpc>
                <a:spcPct val="98000"/>
              </a:lnSpc>
              <a:spcBef>
                <a:spcPts val="180"/>
              </a:spcBef>
              <a:buChar char="•"/>
              <a:tabLst>
                <a:tab pos="356235" algn="l"/>
              </a:tabLst>
            </a:pPr>
            <a:r>
              <a:rPr sz="3200" spc="-25" dirty="0">
                <a:latin typeface="Times New Roman"/>
                <a:cs typeface="Times New Roman"/>
              </a:rPr>
              <a:t>L’augmentation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la</a:t>
            </a:r>
            <a:r>
              <a:rPr sz="3200" dirty="0">
                <a:latin typeface="Times New Roman"/>
                <a:cs typeface="Times New Roman"/>
              </a:rPr>
              <a:t> fiabilité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15" dirty="0">
                <a:latin typeface="Times New Roman"/>
                <a:cs typeface="Times New Roman"/>
              </a:rPr>
              <a:t>et 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l’amélioration des performances du </a:t>
            </a:r>
            <a:r>
              <a:rPr sz="3200" spc="5" dirty="0">
                <a:latin typeface="Times New Roman"/>
                <a:cs typeface="Times New Roman"/>
              </a:rPr>
              <a:t>système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réseau.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925"/>
              </a:spcBef>
              <a:buChar char="•"/>
              <a:tabLst>
                <a:tab pos="356235" algn="l"/>
              </a:tabLst>
            </a:pPr>
            <a:r>
              <a:rPr sz="3200" spc="-35" dirty="0">
                <a:latin typeface="Times New Roman"/>
                <a:cs typeface="Times New Roman"/>
              </a:rPr>
              <a:t>L’accès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 </a:t>
            </a:r>
            <a:r>
              <a:rPr sz="3200" spc="-5" dirty="0">
                <a:latin typeface="Times New Roman"/>
                <a:cs typeface="Times New Roman"/>
              </a:rPr>
              <a:t>l’information </a:t>
            </a:r>
            <a:r>
              <a:rPr sz="3200" dirty="0">
                <a:latin typeface="Times New Roman"/>
                <a:cs typeface="Times New Roman"/>
              </a:rPr>
              <a:t>plus rapidement </a:t>
            </a:r>
            <a:r>
              <a:rPr sz="3200" spc="15" dirty="0">
                <a:latin typeface="Times New Roman"/>
                <a:cs typeface="Times New Roman"/>
              </a:rPr>
              <a:t>et 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temps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utile.</a:t>
            </a:r>
            <a:endParaRPr sz="3200">
              <a:latin typeface="Times New Roman"/>
              <a:cs typeface="Times New Roman"/>
            </a:endParaRPr>
          </a:p>
          <a:p>
            <a:pPr marL="355600" marR="6985" indent="-343535" algn="just">
              <a:lnSpc>
                <a:spcPct val="100000"/>
              </a:lnSpc>
              <a:spcBef>
                <a:spcPts val="775"/>
              </a:spcBef>
              <a:buChar char="•"/>
              <a:tabLst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La</a:t>
            </a:r>
            <a:r>
              <a:rPr sz="3200" dirty="0">
                <a:latin typeface="Times New Roman"/>
                <a:cs typeface="Times New Roman"/>
              </a:rPr>
              <a:t> centralisation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données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et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sauvegardes.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40005" algn="ctr">
              <a:lnSpc>
                <a:spcPct val="100000"/>
              </a:lnSpc>
              <a:spcBef>
                <a:spcPts val="1630"/>
              </a:spcBef>
            </a:pPr>
            <a:r>
              <a:rPr sz="4400" b="0" spc="-35" dirty="0">
                <a:solidFill>
                  <a:srgbClr val="FF9900"/>
                </a:solidFill>
                <a:latin typeface="Times New Roman"/>
                <a:cs typeface="Times New Roman"/>
              </a:rPr>
              <a:t>Avantages</a:t>
            </a:r>
            <a:r>
              <a:rPr sz="4400" b="0" spc="-10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18</a:t>
            </a:fld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6910070" cy="25412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55600" marR="5080" indent="-343535">
              <a:lnSpc>
                <a:spcPts val="3679"/>
              </a:lnSpc>
              <a:spcBef>
                <a:spcPts val="3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distingue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différents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types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 </a:t>
            </a:r>
            <a:r>
              <a:rPr sz="3200" spc="5" dirty="0">
                <a:latin typeface="Times New Roman"/>
                <a:cs typeface="Times New Roman"/>
              </a:rPr>
              <a:t>réseaux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(privés)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selon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760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35" dirty="0">
                <a:latin typeface="Times New Roman"/>
                <a:cs typeface="Times New Roman"/>
              </a:rPr>
              <a:t>Taille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(en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terme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nombre de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machines)</a:t>
            </a:r>
            <a:endParaRPr sz="280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670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30" dirty="0">
                <a:latin typeface="Times New Roman"/>
                <a:cs typeface="Times New Roman"/>
              </a:rPr>
              <a:t>Vitesse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transfert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données</a:t>
            </a:r>
            <a:endParaRPr sz="280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675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5" dirty="0">
                <a:latin typeface="Times New Roman"/>
                <a:cs typeface="Times New Roman"/>
              </a:rPr>
              <a:t>Etendue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géographique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31115" algn="ctr">
              <a:lnSpc>
                <a:spcPct val="100000"/>
              </a:lnSpc>
              <a:spcBef>
                <a:spcPts val="1630"/>
              </a:spcBef>
            </a:pPr>
            <a:r>
              <a:rPr sz="4400" b="0" spc="-65" dirty="0">
                <a:solidFill>
                  <a:srgbClr val="FF9900"/>
                </a:solidFill>
                <a:latin typeface="Times New Roman"/>
                <a:cs typeface="Times New Roman"/>
              </a:rPr>
              <a:t>Types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19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01542"/>
            <a:ext cx="7307580" cy="410464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latin typeface="Times New Roman"/>
                <a:cs typeface="Times New Roman"/>
              </a:rPr>
              <a:t>D</a:t>
            </a:r>
            <a:r>
              <a:rPr sz="3200" b="1" spc="5" dirty="0">
                <a:latin typeface="Times New Roman"/>
                <a:cs typeface="Times New Roman"/>
              </a:rPr>
              <a:t>é</a:t>
            </a:r>
            <a:r>
              <a:rPr sz="3200" b="1" spc="40" dirty="0">
                <a:latin typeface="Times New Roman"/>
                <a:cs typeface="Times New Roman"/>
              </a:rPr>
              <a:t>ﬁ</a:t>
            </a:r>
            <a:r>
              <a:rPr sz="3200" b="1" spc="-20" dirty="0">
                <a:latin typeface="Times New Roman"/>
                <a:cs typeface="Times New Roman"/>
              </a:rPr>
              <a:t>n</a:t>
            </a:r>
            <a:r>
              <a:rPr sz="3200" b="1" dirty="0">
                <a:latin typeface="Times New Roman"/>
                <a:cs typeface="Times New Roman"/>
              </a:rPr>
              <a:t>i</a:t>
            </a:r>
            <a:r>
              <a:rPr sz="3200" b="1" spc="25" dirty="0">
                <a:latin typeface="Times New Roman"/>
                <a:cs typeface="Times New Roman"/>
              </a:rPr>
              <a:t>t</a:t>
            </a:r>
            <a:r>
              <a:rPr sz="3200" b="1" spc="-5" dirty="0">
                <a:latin typeface="Times New Roman"/>
                <a:cs typeface="Times New Roman"/>
              </a:rPr>
              <a:t>i</a:t>
            </a:r>
            <a:r>
              <a:rPr sz="3200" b="1" spc="30" dirty="0">
                <a:latin typeface="Times New Roman"/>
                <a:cs typeface="Times New Roman"/>
              </a:rPr>
              <a:t>o</a:t>
            </a:r>
            <a:r>
              <a:rPr sz="3200" b="1" dirty="0">
                <a:latin typeface="Times New Roman"/>
                <a:cs typeface="Times New Roman"/>
              </a:rPr>
              <a:t>n</a:t>
            </a:r>
            <a:r>
              <a:rPr sz="3200" b="1" spc="-19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d</a:t>
            </a:r>
            <a:r>
              <a:rPr sz="3200" b="1" dirty="0">
                <a:latin typeface="Times New Roman"/>
                <a:cs typeface="Times New Roman"/>
              </a:rPr>
              <a:t>e</a:t>
            </a:r>
            <a:r>
              <a:rPr sz="3200" b="1" spc="2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l</a:t>
            </a:r>
            <a:r>
              <a:rPr sz="3200" b="1" spc="10" dirty="0">
                <a:latin typeface="Times New Roman"/>
                <a:cs typeface="Times New Roman"/>
              </a:rPr>
              <a:t>’I</a:t>
            </a:r>
            <a:r>
              <a:rPr sz="3200" b="1" spc="-20" dirty="0">
                <a:latin typeface="Times New Roman"/>
                <a:cs typeface="Times New Roman"/>
              </a:rPr>
              <a:t>n</a:t>
            </a:r>
            <a:r>
              <a:rPr sz="3200" b="1" spc="10" dirty="0">
                <a:latin typeface="Times New Roman"/>
                <a:cs typeface="Times New Roman"/>
              </a:rPr>
              <a:t>t</a:t>
            </a:r>
            <a:r>
              <a:rPr sz="3200" b="1" spc="15" dirty="0">
                <a:latin typeface="Times New Roman"/>
                <a:cs typeface="Times New Roman"/>
              </a:rPr>
              <a:t>er</a:t>
            </a:r>
            <a:r>
              <a:rPr sz="3200" b="1" spc="-20" dirty="0">
                <a:latin typeface="Times New Roman"/>
                <a:cs typeface="Times New Roman"/>
              </a:rPr>
              <a:t>n</a:t>
            </a:r>
            <a:r>
              <a:rPr sz="3200" b="1" spc="15" dirty="0">
                <a:latin typeface="Times New Roman"/>
                <a:cs typeface="Times New Roman"/>
              </a:rPr>
              <a:t>e</a:t>
            </a:r>
            <a:r>
              <a:rPr sz="3200" b="1" dirty="0"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9300"/>
              </a:lnSpc>
              <a:spcBef>
                <a:spcPts val="800"/>
              </a:spcBef>
            </a:pPr>
            <a:r>
              <a:rPr sz="3200" spc="5" dirty="0">
                <a:latin typeface="Times New Roman"/>
                <a:cs typeface="Times New Roman"/>
              </a:rPr>
              <a:t>Réseau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des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solidFill>
                  <a:srgbClr val="30926A"/>
                </a:solidFill>
                <a:latin typeface="Times New Roman"/>
                <a:cs typeface="Times New Roman"/>
              </a:rPr>
              <a:t>réseaux</a:t>
            </a:r>
            <a:r>
              <a:rPr sz="3200" b="1" spc="-7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l’échelle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mondiale</a:t>
            </a:r>
            <a:r>
              <a:rPr sz="3200" spc="-5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qui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effectue </a:t>
            </a:r>
            <a:r>
              <a:rPr sz="3200" spc="5" dirty="0">
                <a:latin typeface="Times New Roman"/>
                <a:cs typeface="Times New Roman"/>
              </a:rPr>
              <a:t>l’interconnexion </a:t>
            </a:r>
            <a:r>
              <a:rPr sz="3200" dirty="0">
                <a:latin typeface="Times New Roman"/>
                <a:cs typeface="Times New Roman"/>
              </a:rPr>
              <a:t>d’un </a:t>
            </a:r>
            <a:r>
              <a:rPr sz="3200" spc="5" dirty="0">
                <a:latin typeface="Times New Roman"/>
                <a:cs typeface="Times New Roman"/>
              </a:rPr>
              <a:t>grand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nombre de </a:t>
            </a:r>
            <a:r>
              <a:rPr sz="3200" spc="10" dirty="0">
                <a:latin typeface="Times New Roman"/>
                <a:cs typeface="Times New Roman"/>
              </a:rPr>
              <a:t>réseaux </a:t>
            </a:r>
            <a:r>
              <a:rPr sz="3200" spc="5" dirty="0">
                <a:latin typeface="Times New Roman"/>
                <a:cs typeface="Times New Roman"/>
              </a:rPr>
              <a:t>internationaux,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régionaux et locaux, </a:t>
            </a:r>
            <a:r>
              <a:rPr sz="3200" dirty="0">
                <a:latin typeface="Times New Roman"/>
                <a:cs typeface="Times New Roman"/>
              </a:rPr>
              <a:t>tous </a:t>
            </a:r>
            <a:r>
              <a:rPr sz="3200" spc="10" dirty="0">
                <a:latin typeface="Times New Roman"/>
                <a:cs typeface="Times New Roman"/>
              </a:rPr>
              <a:t>basés </a:t>
            </a:r>
            <a:r>
              <a:rPr sz="3200" spc="5" dirty="0">
                <a:latin typeface="Times New Roman"/>
                <a:cs typeface="Times New Roman"/>
              </a:rPr>
              <a:t>sur </a:t>
            </a:r>
            <a:r>
              <a:rPr sz="3200" spc="10" dirty="0">
                <a:latin typeface="Times New Roman"/>
                <a:cs typeface="Times New Roman"/>
              </a:rPr>
              <a:t>des 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protocoles </a:t>
            </a:r>
            <a:r>
              <a:rPr sz="3200" dirty="0">
                <a:latin typeface="Times New Roman"/>
                <a:cs typeface="Times New Roman"/>
              </a:rPr>
              <a:t>commun à savoir </a:t>
            </a:r>
            <a:r>
              <a:rPr sz="3200" spc="-20" dirty="0">
                <a:latin typeface="Times New Roman"/>
                <a:cs typeface="Times New Roman"/>
              </a:rPr>
              <a:t>TCP/IP 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(Transmission </a:t>
            </a:r>
            <a:r>
              <a:rPr sz="3200" dirty="0">
                <a:latin typeface="Times New Roman"/>
                <a:cs typeface="Times New Roman"/>
              </a:rPr>
              <a:t>Control </a:t>
            </a:r>
            <a:r>
              <a:rPr sz="3200" spc="-5" dirty="0">
                <a:latin typeface="Times New Roman"/>
                <a:cs typeface="Times New Roman"/>
              </a:rPr>
              <a:t>Protocol </a:t>
            </a:r>
            <a:r>
              <a:rPr sz="3200" dirty="0">
                <a:latin typeface="Times New Roman"/>
                <a:cs typeface="Times New Roman"/>
              </a:rPr>
              <a:t>/ Internet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Protocol).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R="44450" algn="ctr">
              <a:lnSpc>
                <a:spcPct val="100000"/>
              </a:lnSpc>
              <a:spcBef>
                <a:spcPts val="1265"/>
              </a:spcBef>
            </a:pP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4400" b="0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4400" b="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38879"/>
            <a:ext cx="5959475" cy="205168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95"/>
              </a:spcBef>
              <a:buChar char="•"/>
              <a:tabLst>
                <a:tab pos="356235" algn="l"/>
              </a:tabLst>
            </a:pPr>
            <a:r>
              <a:rPr sz="2800" spc="-10" dirty="0">
                <a:latin typeface="Verdana"/>
                <a:cs typeface="Verdana"/>
              </a:rPr>
              <a:t>Principaux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types</a:t>
            </a:r>
            <a:r>
              <a:rPr sz="2800" spc="-15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des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réseaux:</a:t>
            </a:r>
            <a:endParaRPr sz="2800">
              <a:latin typeface="Verdana"/>
              <a:cs typeface="Verdana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Local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Network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(LAN)</a:t>
            </a:r>
            <a:endParaRPr sz="280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565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5" dirty="0">
                <a:latin typeface="Times New Roman"/>
                <a:cs typeface="Times New Roman"/>
              </a:rPr>
              <a:t>Metr</a:t>
            </a:r>
            <a:r>
              <a:rPr sz="2800" spc="1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p</a:t>
            </a:r>
            <a:r>
              <a:rPr sz="2800" spc="1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litan</a:t>
            </a:r>
            <a:r>
              <a:rPr sz="2800" spc="-2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Netwo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k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(MAN)</a:t>
            </a:r>
            <a:endParaRPr sz="280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760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30" dirty="0">
                <a:latin typeface="Times New Roman"/>
                <a:cs typeface="Times New Roman"/>
              </a:rPr>
              <a:t>Wide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 </a:t>
            </a:r>
            <a:r>
              <a:rPr sz="2800" dirty="0">
                <a:latin typeface="Times New Roman"/>
                <a:cs typeface="Times New Roman"/>
              </a:rPr>
              <a:t>Network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(WAN)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31115" algn="ctr">
              <a:lnSpc>
                <a:spcPct val="100000"/>
              </a:lnSpc>
              <a:spcBef>
                <a:spcPts val="1630"/>
              </a:spcBef>
            </a:pPr>
            <a:r>
              <a:rPr sz="4400" b="0" spc="-65" dirty="0">
                <a:solidFill>
                  <a:srgbClr val="FF9900"/>
                </a:solidFill>
                <a:latin typeface="Times New Roman"/>
                <a:cs typeface="Times New Roman"/>
              </a:rPr>
              <a:t>Types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20</a:t>
            </a:fld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13435" y="2015744"/>
            <a:ext cx="4949825" cy="2076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 indent="-384175">
              <a:lnSpc>
                <a:spcPts val="2610"/>
              </a:lnSpc>
              <a:spcBef>
                <a:spcPts val="100"/>
              </a:spcBef>
              <a:buFont typeface="Verdana"/>
              <a:buChar char="•"/>
              <a:tabLst>
                <a:tab pos="447040" algn="l"/>
                <a:tab pos="447675" algn="l"/>
                <a:tab pos="959485" algn="l"/>
                <a:tab pos="2028189" algn="l"/>
                <a:tab pos="3369945" algn="l"/>
                <a:tab pos="3954145" algn="l"/>
              </a:tabLst>
            </a:pPr>
            <a:r>
              <a:rPr sz="3600" spc="-7" baseline="1157" dirty="0">
                <a:latin typeface="Times New Roman"/>
                <a:cs typeface="Times New Roman"/>
              </a:rPr>
              <a:t>Ce	</a:t>
            </a:r>
            <a:r>
              <a:rPr sz="3600" baseline="1157" dirty="0">
                <a:latin typeface="Times New Roman"/>
                <a:cs typeface="Times New Roman"/>
              </a:rPr>
              <a:t>terme	désigne	</a:t>
            </a:r>
            <a:r>
              <a:rPr sz="3600" spc="-7" baseline="1157" dirty="0">
                <a:latin typeface="Times New Roman"/>
                <a:cs typeface="Times New Roman"/>
              </a:rPr>
              <a:t>les	</a:t>
            </a:r>
            <a:r>
              <a:rPr sz="3600" baseline="1157" dirty="0">
                <a:latin typeface="Times New Roman"/>
                <a:cs typeface="Times New Roman"/>
              </a:rPr>
              <a:t>réseaux</a:t>
            </a:r>
            <a:endParaRPr sz="3600" baseline="1157">
              <a:latin typeface="Times New Roman"/>
              <a:cs typeface="Times New Roman"/>
            </a:endParaRPr>
          </a:p>
          <a:p>
            <a:pPr marL="417830">
              <a:lnSpc>
                <a:spcPts val="3090"/>
              </a:lnSpc>
            </a:pPr>
            <a:r>
              <a:rPr sz="3600" spc="-7" baseline="1157" dirty="0">
                <a:latin typeface="Verdana"/>
                <a:cs typeface="Verdana"/>
              </a:rPr>
              <a:t>se</a:t>
            </a:r>
            <a:r>
              <a:rPr sz="3600" spc="-150" baseline="1157" dirty="0">
                <a:latin typeface="Verdana"/>
                <a:cs typeface="Verdana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caractérisent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932180" lvl="1" indent="-411480">
              <a:lnSpc>
                <a:spcPct val="100000"/>
              </a:lnSpc>
              <a:spcBef>
                <a:spcPts val="770"/>
              </a:spcBef>
              <a:buSzPct val="116666"/>
              <a:buFont typeface="Verdana"/>
              <a:buChar char="–"/>
              <a:tabLst>
                <a:tab pos="932815" algn="l"/>
              </a:tabLst>
            </a:pPr>
            <a:r>
              <a:rPr sz="2400" spc="-5" dirty="0">
                <a:latin typeface="Times New Roman"/>
                <a:cs typeface="Times New Roman"/>
              </a:rPr>
              <a:t>Même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organisation</a:t>
            </a:r>
            <a:endParaRPr sz="2400">
              <a:latin typeface="Times New Roman"/>
              <a:cs typeface="Times New Roman"/>
            </a:endParaRPr>
          </a:p>
          <a:p>
            <a:pPr marL="895350" lvl="1" indent="-374650">
              <a:lnSpc>
                <a:spcPct val="100000"/>
              </a:lnSpc>
              <a:spcBef>
                <a:spcPts val="545"/>
              </a:spcBef>
              <a:buSzPct val="83333"/>
              <a:buFont typeface="Verdana"/>
              <a:buChar char="–"/>
              <a:tabLst>
                <a:tab pos="895350" algn="l"/>
                <a:tab pos="895985" algn="l"/>
              </a:tabLst>
            </a:pPr>
            <a:r>
              <a:rPr sz="2400" dirty="0">
                <a:latin typeface="Times New Roman"/>
                <a:cs typeface="Times New Roman"/>
              </a:rPr>
              <a:t>Petite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aire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géographique</a:t>
            </a:r>
            <a:endParaRPr sz="2400">
              <a:latin typeface="Times New Roman"/>
              <a:cs typeface="Times New Roman"/>
            </a:endParaRPr>
          </a:p>
          <a:p>
            <a:pPr marL="802640" lvl="1" indent="-281940">
              <a:lnSpc>
                <a:spcPct val="100000"/>
              </a:lnSpc>
              <a:spcBef>
                <a:spcPts val="15"/>
              </a:spcBef>
              <a:buSzPct val="83333"/>
              <a:buFont typeface="Verdana"/>
              <a:buChar char="–"/>
              <a:tabLst>
                <a:tab pos="803275" algn="l"/>
              </a:tabLst>
            </a:pPr>
            <a:r>
              <a:rPr sz="2400" spc="-5" dirty="0">
                <a:latin typeface="Times New Roman"/>
                <a:cs typeface="Times New Roman"/>
              </a:rPr>
              <a:t>Même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technologie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22085" y="2015744"/>
            <a:ext cx="227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0840" algn="l"/>
                <a:tab pos="1515745" algn="l"/>
              </a:tabLst>
            </a:pPr>
            <a:r>
              <a:rPr sz="3600" baseline="1157" dirty="0">
                <a:latin typeface="Times New Roman"/>
                <a:cs typeface="Times New Roman"/>
              </a:rPr>
              <a:t>«	locaux	</a:t>
            </a:r>
            <a:r>
              <a:rPr sz="2400" dirty="0">
                <a:latin typeface="Verdana"/>
                <a:cs typeface="Verdana"/>
              </a:rPr>
              <a:t>»</a:t>
            </a:r>
            <a:r>
              <a:rPr sz="2400" spc="325" dirty="0">
                <a:latin typeface="Verdana"/>
                <a:cs typeface="Verdana"/>
              </a:rPr>
              <a:t> </a:t>
            </a:r>
            <a:r>
              <a:rPr sz="3600" spc="7" baseline="1157" dirty="0">
                <a:latin typeface="Times New Roman"/>
                <a:cs typeface="Times New Roman"/>
              </a:rPr>
              <a:t>qui</a:t>
            </a:r>
            <a:endParaRPr sz="3600" baseline="1157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235" y="4504182"/>
            <a:ext cx="1730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Verdana"/>
              <a:buChar char="•"/>
              <a:tabLst>
                <a:tab pos="355600" algn="l"/>
                <a:tab pos="356235" algn="l"/>
              </a:tabLst>
            </a:pPr>
            <a:r>
              <a:rPr sz="3600" u="heavy" spc="-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Exemples</a:t>
            </a:r>
            <a:r>
              <a:rPr sz="3600" u="heavy" spc="-9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3600" baseline="1157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1739" y="4915255"/>
            <a:ext cx="187325" cy="66865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2000" dirty="0">
                <a:latin typeface="Verdana"/>
                <a:cs typeface="Verdana"/>
              </a:rPr>
              <a:t>–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latin typeface="Verdana"/>
                <a:cs typeface="Verdana"/>
              </a:rPr>
              <a:t>–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96644" y="4864354"/>
            <a:ext cx="3912235" cy="77533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91440">
              <a:lnSpc>
                <a:spcPts val="3020"/>
              </a:lnSpc>
              <a:spcBef>
                <a:spcPts val="60"/>
              </a:spcBef>
            </a:pPr>
            <a:r>
              <a:rPr sz="2400" spc="-5" dirty="0">
                <a:latin typeface="Times New Roman"/>
                <a:cs typeface="Times New Roman"/>
              </a:rPr>
              <a:t>Réseau local de </a:t>
            </a:r>
            <a:r>
              <a:rPr sz="2400" spc="-10" dirty="0">
                <a:latin typeface="Times New Roman"/>
                <a:cs typeface="Times New Roman"/>
              </a:rPr>
              <a:t>la famille </a:t>
            </a:r>
            <a:r>
              <a:rPr sz="2400" spc="-5" dirty="0">
                <a:latin typeface="Times New Roman"/>
                <a:cs typeface="Times New Roman"/>
              </a:rPr>
              <a:t> Réseau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local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faculté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NTIC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1265"/>
              </a:spcBef>
            </a:pPr>
            <a:r>
              <a:rPr sz="4400" dirty="0">
                <a:solidFill>
                  <a:srgbClr val="000000"/>
                </a:solidFill>
              </a:rPr>
              <a:t>Local</a:t>
            </a:r>
            <a:r>
              <a:rPr sz="4400" spc="-275" dirty="0">
                <a:solidFill>
                  <a:srgbClr val="000000"/>
                </a:solidFill>
              </a:rPr>
              <a:t> </a:t>
            </a:r>
            <a:r>
              <a:rPr sz="4400" spc="-25" dirty="0">
                <a:solidFill>
                  <a:srgbClr val="000000"/>
                </a:solidFill>
              </a:rPr>
              <a:t>Area</a:t>
            </a:r>
            <a:r>
              <a:rPr sz="4400" spc="-45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Network</a:t>
            </a:r>
            <a:r>
              <a:rPr sz="4400" spc="-7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(LAN)</a:t>
            </a:r>
            <a:endParaRPr sz="440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21</a:t>
            </a:fld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583806" y="2008073"/>
            <a:ext cx="2349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Times New Roman"/>
                <a:cs typeface="Times New Roman"/>
              </a:rPr>
              <a:t>sa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235" y="1948637"/>
            <a:ext cx="7224395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775"/>
              </a:lnSpc>
              <a:spcBef>
                <a:spcPts val="100"/>
              </a:spcBef>
              <a:buSzPct val="83333"/>
              <a:buFont typeface="Verdana"/>
              <a:buChar char="•"/>
              <a:tabLst>
                <a:tab pos="355600" algn="l"/>
                <a:tab pos="356235" algn="l"/>
                <a:tab pos="861694" algn="l"/>
                <a:tab pos="1769745" algn="l"/>
                <a:tab pos="2492375" algn="l"/>
                <a:tab pos="2964815" algn="l"/>
                <a:tab pos="3689350" algn="l"/>
                <a:tab pos="4128135" algn="l"/>
                <a:tab pos="5034915" algn="l"/>
                <a:tab pos="6485255" algn="l"/>
              </a:tabLst>
            </a:pPr>
            <a:r>
              <a:rPr sz="2400" spc="-10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n	rése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u	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ocal	est	</a:t>
            </a:r>
            <a:r>
              <a:rPr sz="2400" spc="-5" dirty="0">
                <a:latin typeface="Times New Roman"/>
                <a:cs typeface="Times New Roman"/>
              </a:rPr>
              <a:t>don</a:t>
            </a:r>
            <a:r>
              <a:rPr sz="2400" dirty="0">
                <a:latin typeface="Times New Roman"/>
                <a:cs typeface="Times New Roman"/>
              </a:rPr>
              <a:t>c	</a:t>
            </a:r>
            <a:r>
              <a:rPr sz="2400" spc="-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n	r</a:t>
            </a:r>
            <a:r>
              <a:rPr sz="2400" spc="-25" dirty="0">
                <a:latin typeface="Times New Roman"/>
                <a:cs typeface="Times New Roman"/>
              </a:rPr>
              <a:t>é</a:t>
            </a:r>
            <a:r>
              <a:rPr sz="2400" spc="-1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eau	s</a:t>
            </a:r>
            <a:r>
              <a:rPr sz="2400" spc="-15" dirty="0">
                <a:latin typeface="Times New Roman"/>
                <a:cs typeface="Times New Roman"/>
              </a:rPr>
              <a:t>o</a:t>
            </a:r>
            <a:r>
              <a:rPr sz="2400" spc="-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s	</a:t>
            </a:r>
            <a:r>
              <a:rPr sz="2400" spc="-10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spc="-2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415"/>
              </a:lnSpc>
            </a:pPr>
            <a:r>
              <a:rPr sz="2100" spc="5" dirty="0">
                <a:latin typeface="Times New Roman"/>
                <a:cs typeface="Times New Roman"/>
              </a:rPr>
              <a:t>plus</a:t>
            </a:r>
            <a:r>
              <a:rPr sz="2100" spc="-2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simple.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46491" y="1964182"/>
            <a:ext cx="2438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la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235" y="2985642"/>
            <a:ext cx="6579870" cy="2236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SzPct val="83333"/>
              <a:buFont typeface="Verdana"/>
              <a:buChar char="•"/>
              <a:tabLst>
                <a:tab pos="355600" algn="l"/>
                <a:tab pos="356235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Caractéristiques</a:t>
            </a:r>
            <a:r>
              <a:rPr sz="2400" u="heavy" spc="-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828040" lvl="1" indent="-358775">
              <a:lnSpc>
                <a:spcPts val="2590"/>
              </a:lnSpc>
              <a:spcBef>
                <a:spcPts val="2425"/>
              </a:spcBef>
              <a:buSzPct val="66666"/>
              <a:buFont typeface="Verdana"/>
              <a:buChar char="–"/>
              <a:tabLst>
                <a:tab pos="828040" algn="l"/>
                <a:tab pos="828675" algn="l"/>
              </a:tabLst>
            </a:pP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Vitesse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transmission</a:t>
            </a:r>
            <a:r>
              <a:rPr sz="2400" u="heavy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mbps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1000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mbps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ts val="2305"/>
              </a:lnSpc>
              <a:buSzPct val="66666"/>
              <a:buFont typeface="Verdana"/>
              <a:buChar char="–"/>
              <a:tabLst>
                <a:tab pos="756285" algn="l"/>
                <a:tab pos="75692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Nombre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1000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machines</a:t>
            </a:r>
            <a:endParaRPr sz="2400">
              <a:latin typeface="Times New Roman"/>
              <a:cs typeface="Times New Roman"/>
            </a:endParaRPr>
          </a:p>
          <a:p>
            <a:pPr marL="755650" lvl="1" indent="-286385">
              <a:lnSpc>
                <a:spcPts val="2305"/>
              </a:lnSpc>
              <a:buSzPct val="66666"/>
              <a:buFont typeface="Verdana"/>
              <a:buChar char="–"/>
              <a:tabLst>
                <a:tab pos="755650" algn="l"/>
                <a:tab pos="756285" algn="l"/>
              </a:tabLst>
            </a:pPr>
            <a:r>
              <a:rPr sz="2400" u="heavy" spc="-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Aire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géographique</a:t>
            </a:r>
            <a:r>
              <a:rPr sz="2400" u="heavy" spc="-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4m2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400m2</a:t>
            </a:r>
            <a:r>
              <a:rPr sz="2400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(variable)</a:t>
            </a:r>
            <a:endParaRPr sz="2400">
              <a:latin typeface="Times New Roman"/>
              <a:cs typeface="Times New Roman"/>
            </a:endParaRPr>
          </a:p>
          <a:p>
            <a:pPr marL="755650" lvl="1" indent="-286385">
              <a:lnSpc>
                <a:spcPts val="2305"/>
              </a:lnSpc>
              <a:buSzPct val="66666"/>
              <a:buFont typeface="Verdana"/>
              <a:buChar char="–"/>
              <a:tabLst>
                <a:tab pos="755650" algn="l"/>
                <a:tab pos="756285" algn="l"/>
              </a:tabLst>
            </a:pP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Topologie</a:t>
            </a:r>
            <a:r>
              <a:rPr sz="2400" u="heavy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Bus,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Etoile,</a:t>
            </a:r>
            <a:r>
              <a:rPr sz="2400" u="heavy" spc="-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Anneau</a:t>
            </a:r>
            <a:endParaRPr sz="2400">
              <a:latin typeface="Times New Roman"/>
              <a:cs typeface="Times New Roman"/>
            </a:endParaRPr>
          </a:p>
          <a:p>
            <a:pPr marL="755650" lvl="1" indent="-286385">
              <a:lnSpc>
                <a:spcPts val="2590"/>
              </a:lnSpc>
              <a:buSzPct val="66666"/>
              <a:buFont typeface="Verdana"/>
              <a:buChar char="–"/>
              <a:tabLst>
                <a:tab pos="755650" algn="l"/>
                <a:tab pos="756285" algn="l"/>
              </a:tabLst>
            </a:pP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Technologies</a:t>
            </a:r>
            <a:r>
              <a:rPr sz="2400" u="heavy" spc="-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câbles</a:t>
            </a:r>
            <a:r>
              <a:rPr sz="24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paires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torsadées,</a:t>
            </a:r>
            <a:r>
              <a:rPr sz="2400" u="heavy" spc="-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WiFi,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1265"/>
              </a:spcBef>
            </a:pPr>
            <a:r>
              <a:rPr sz="4400" dirty="0">
                <a:solidFill>
                  <a:srgbClr val="000000"/>
                </a:solidFill>
              </a:rPr>
              <a:t>Local</a:t>
            </a:r>
            <a:r>
              <a:rPr sz="4400" spc="-275" dirty="0">
                <a:solidFill>
                  <a:srgbClr val="000000"/>
                </a:solidFill>
              </a:rPr>
              <a:t> </a:t>
            </a:r>
            <a:r>
              <a:rPr sz="4400" spc="-25" dirty="0">
                <a:solidFill>
                  <a:srgbClr val="000000"/>
                </a:solidFill>
              </a:rPr>
              <a:t>Area</a:t>
            </a:r>
            <a:r>
              <a:rPr sz="4400" spc="-45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Network</a:t>
            </a:r>
            <a:r>
              <a:rPr sz="4400" spc="-7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(LAN)</a:t>
            </a:r>
            <a:endParaRPr sz="440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22</a:t>
            </a:fld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64235" y="1948637"/>
            <a:ext cx="7502525" cy="979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64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937894" algn="l"/>
                <a:tab pos="1794510" algn="l"/>
                <a:tab pos="4279265" algn="l"/>
                <a:tab pos="5615305" algn="l"/>
              </a:tabLst>
            </a:pPr>
            <a:r>
              <a:rPr sz="2400" dirty="0">
                <a:latin typeface="Times New Roman"/>
                <a:cs typeface="Times New Roman"/>
              </a:rPr>
              <a:t>Les	M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	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Met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op</a:t>
            </a:r>
            <a:r>
              <a:rPr sz="2400" spc="-5" dirty="0">
                <a:latin typeface="Times New Roman"/>
                <a:cs typeface="Times New Roman"/>
              </a:rPr>
              <a:t>o</a:t>
            </a:r>
            <a:r>
              <a:rPr sz="2400" spc="-10" dirty="0">
                <a:latin typeface="Times New Roman"/>
                <a:cs typeface="Times New Roman"/>
              </a:rPr>
              <a:t>lit</a:t>
            </a:r>
            <a:r>
              <a:rPr sz="2400" spc="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-38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rea	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0" dirty="0">
                <a:latin typeface="Times New Roman"/>
                <a:cs typeface="Times New Roman"/>
              </a:rPr>
              <a:t>tw</a:t>
            </a:r>
            <a:r>
              <a:rPr sz="2400" dirty="0">
                <a:latin typeface="Times New Roman"/>
                <a:cs typeface="Times New Roman"/>
              </a:rPr>
              <a:t>ork)	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spc="-5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te</a:t>
            </a:r>
            <a:r>
              <a:rPr sz="2400" spc="-20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conn</a:t>
            </a:r>
            <a:r>
              <a:rPr sz="2400" spc="-15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t</a:t>
            </a:r>
            <a:r>
              <a:rPr sz="2400" spc="-15" dirty="0">
                <a:latin typeface="Times New Roman"/>
                <a:cs typeface="Times New Roman"/>
              </a:rPr>
              <a:t>e</a:t>
            </a:r>
            <a:r>
              <a:rPr sz="2400" spc="-5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640"/>
              </a:lnSpc>
              <a:tabLst>
                <a:tab pos="2332355" algn="l"/>
                <a:tab pos="6584950" algn="l"/>
              </a:tabLst>
            </a:pPr>
            <a:r>
              <a:rPr sz="2400" spc="-5" dirty="0">
                <a:latin typeface="Times New Roman"/>
                <a:cs typeface="Times New Roman"/>
              </a:rPr>
              <a:t>plusieurs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LAN	</a:t>
            </a:r>
            <a:r>
              <a:rPr sz="2400" spc="-50" dirty="0">
                <a:latin typeface="Times New Roman"/>
                <a:cs typeface="Times New Roman"/>
              </a:rPr>
              <a:t>géographi</a:t>
            </a:r>
            <a:r>
              <a:rPr sz="3600" spc="-75" baseline="4629" dirty="0">
                <a:latin typeface="Times New Roman"/>
                <a:cs typeface="Times New Roman"/>
              </a:rPr>
              <a:t>`</a:t>
            </a:r>
            <a:r>
              <a:rPr sz="2400" spc="-50" dirty="0">
                <a:latin typeface="Times New Roman"/>
                <a:cs typeface="Times New Roman"/>
              </a:rPr>
              <a:t>quement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proches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des	</a:t>
            </a:r>
            <a:r>
              <a:rPr sz="2400" dirty="0">
                <a:latin typeface="Times New Roman"/>
                <a:cs typeface="Times New Roman"/>
              </a:rPr>
              <a:t>débits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10"/>
              </a:spcBef>
            </a:pPr>
            <a:r>
              <a:rPr sz="1600" spc="-5" dirty="0">
                <a:latin typeface="Times New Roman"/>
                <a:cs typeface="Times New Roman"/>
              </a:rPr>
              <a:t>importants.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235" y="2924683"/>
            <a:ext cx="759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1045844" algn="l"/>
                <a:tab pos="1967230" algn="l"/>
                <a:tab pos="3225800" algn="l"/>
                <a:tab pos="3721735" algn="l"/>
                <a:tab pos="4685030" algn="l"/>
                <a:tab pos="5945505" algn="l"/>
                <a:tab pos="7293609" algn="l"/>
              </a:tabLst>
            </a:pPr>
            <a:r>
              <a:rPr sz="2400" spc="-10" dirty="0">
                <a:latin typeface="Times New Roman"/>
                <a:cs typeface="Times New Roman"/>
              </a:rPr>
              <a:t>U</a:t>
            </a:r>
            <a:r>
              <a:rPr sz="2400" spc="-5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	pe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t	à	deux	noeu</a:t>
            </a:r>
            <a:r>
              <a:rPr sz="2400" spc="-10" dirty="0">
                <a:latin typeface="Times New Roman"/>
                <a:cs typeface="Times New Roman"/>
              </a:rPr>
              <a:t>d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d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7439" y="3170426"/>
            <a:ext cx="7217409" cy="73342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1917700" algn="l"/>
                <a:tab pos="3004820" algn="l"/>
                <a:tab pos="4866005" algn="l"/>
                <a:tab pos="5761355" algn="l"/>
                <a:tab pos="6464300" algn="l"/>
              </a:tabLst>
            </a:pPr>
            <a:r>
              <a:rPr sz="2400" dirty="0">
                <a:latin typeface="Times New Roman"/>
                <a:cs typeface="Times New Roman"/>
              </a:rPr>
              <a:t>co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spc="-550" dirty="0">
                <a:latin typeface="Times New Roman"/>
                <a:cs typeface="Times New Roman"/>
              </a:rPr>
              <a:t>m</a:t>
            </a:r>
            <a:r>
              <a:rPr sz="3600" spc="-1814" baseline="4629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10" dirty="0">
                <a:latin typeface="Times New Roman"/>
                <a:cs typeface="Times New Roman"/>
              </a:rPr>
              <a:t>n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quer	co</a:t>
            </a:r>
            <a:r>
              <a:rPr sz="2400" spc="-20" dirty="0">
                <a:latin typeface="Times New Roman"/>
                <a:cs typeface="Times New Roman"/>
              </a:rPr>
              <a:t>mm</a:t>
            </a:r>
            <a:r>
              <a:rPr sz="2400" dirty="0">
                <a:latin typeface="Times New Roman"/>
                <a:cs typeface="Times New Roman"/>
              </a:rPr>
              <a:t>e	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’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5" dirty="0">
                <a:latin typeface="Times New Roman"/>
                <a:cs typeface="Times New Roman"/>
              </a:rPr>
              <a:t>sa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ent	pa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spc="5" dirty="0">
                <a:latin typeface="Times New Roman"/>
                <a:cs typeface="Times New Roman"/>
              </a:rPr>
              <a:t>ti</a:t>
            </a:r>
            <a:r>
              <a:rPr sz="2400" dirty="0">
                <a:latin typeface="Times New Roman"/>
                <a:cs typeface="Times New Roman"/>
              </a:rPr>
              <a:t>e	d</a:t>
            </a:r>
            <a:r>
              <a:rPr sz="2400" spc="-30" dirty="0">
                <a:latin typeface="Times New Roman"/>
                <a:cs typeface="Times New Roman"/>
              </a:rPr>
              <a:t>'</a:t>
            </a:r>
            <a:r>
              <a:rPr sz="2400" dirty="0">
                <a:latin typeface="Times New Roman"/>
                <a:cs typeface="Times New Roman"/>
              </a:rPr>
              <a:t>un	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ê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600" spc="-10" dirty="0">
                <a:latin typeface="Times New Roman"/>
                <a:cs typeface="Times New Roman"/>
              </a:rPr>
              <a:t>ré</a:t>
            </a:r>
            <a:r>
              <a:rPr sz="1600" spc="-5" dirty="0">
                <a:latin typeface="Times New Roman"/>
                <a:cs typeface="Times New Roman"/>
              </a:rPr>
              <a:t>seau</a:t>
            </a:r>
            <a:r>
              <a:rPr sz="1600" spc="-1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</a:t>
            </a:r>
            <a:r>
              <a:rPr sz="1600" spc="-5" dirty="0">
                <a:latin typeface="Times New Roman"/>
                <a:cs typeface="Times New Roman"/>
              </a:rPr>
              <a:t>oc</a:t>
            </a:r>
            <a:r>
              <a:rPr sz="1600" spc="-10" dirty="0">
                <a:latin typeface="Times New Roman"/>
                <a:cs typeface="Times New Roman"/>
              </a:rPr>
              <a:t>a</a:t>
            </a:r>
            <a:r>
              <a:rPr sz="1600" spc="-20" dirty="0">
                <a:latin typeface="Times New Roman"/>
                <a:cs typeface="Times New Roman"/>
              </a:rPr>
              <a:t>l</a:t>
            </a:r>
            <a:r>
              <a:rPr sz="1600" spc="-5" dirty="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235" y="4266133"/>
            <a:ext cx="4807585" cy="1059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655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Exemples</a:t>
            </a:r>
            <a:r>
              <a:rPr sz="24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828040" lvl="1" indent="-358775">
              <a:lnSpc>
                <a:spcPts val="2630"/>
              </a:lnSpc>
              <a:buChar char="–"/>
              <a:tabLst>
                <a:tab pos="828040" algn="l"/>
                <a:tab pos="828675" algn="l"/>
              </a:tabLst>
            </a:pPr>
            <a:r>
              <a:rPr sz="2400" spc="-5" dirty="0">
                <a:latin typeface="Times New Roman"/>
                <a:cs typeface="Times New Roman"/>
              </a:rPr>
              <a:t>MAN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région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Saida</a:t>
            </a:r>
            <a:endParaRPr sz="2400">
              <a:latin typeface="Times New Roman"/>
              <a:cs typeface="Times New Roman"/>
            </a:endParaRPr>
          </a:p>
          <a:p>
            <a:pPr marL="899794" lvl="1" indent="-430530">
              <a:lnSpc>
                <a:spcPts val="2855"/>
              </a:lnSpc>
              <a:buChar char="–"/>
              <a:tabLst>
                <a:tab pos="899794" algn="l"/>
                <a:tab pos="900430" algn="l"/>
              </a:tabLst>
            </a:pPr>
            <a:r>
              <a:rPr sz="2400" dirty="0">
                <a:latin typeface="Times New Roman"/>
                <a:cs typeface="Times New Roman"/>
              </a:rPr>
              <a:t>MAN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Universités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d’Algerie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53641" y="478282"/>
            <a:ext cx="6233160" cy="13220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280285" marR="5080" indent="-2268220">
              <a:lnSpc>
                <a:spcPts val="4920"/>
              </a:lnSpc>
              <a:spcBef>
                <a:spcPts val="565"/>
              </a:spcBef>
            </a:pP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Metropo</a:t>
            </a:r>
            <a:r>
              <a:rPr sz="44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tan</a:t>
            </a:r>
            <a:r>
              <a:rPr sz="4400" b="0" spc="-2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</a:t>
            </a:r>
            <a:r>
              <a:rPr sz="44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Network  (MAN)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23</a:t>
            </a:fld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8835" y="1893294"/>
            <a:ext cx="6403340" cy="290703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4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Caractéristiques</a:t>
            </a:r>
            <a:r>
              <a:rPr sz="3200" u="heavy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524510" indent="-487045">
              <a:lnSpc>
                <a:spcPct val="100000"/>
              </a:lnSpc>
              <a:spcBef>
                <a:spcPts val="1650"/>
              </a:spcBef>
              <a:buSzPct val="133333"/>
              <a:buFont typeface="Wingdings"/>
              <a:buChar char=""/>
              <a:tabLst>
                <a:tab pos="523875" algn="l"/>
                <a:tab pos="525145" algn="l"/>
                <a:tab pos="1557655" algn="l"/>
                <a:tab pos="1999614" algn="l"/>
                <a:tab pos="3697604" algn="l"/>
                <a:tab pos="4462780" algn="l"/>
                <a:tab pos="5246370" algn="l"/>
                <a:tab pos="5485765" algn="l"/>
              </a:tabLst>
            </a:pPr>
            <a:r>
              <a:rPr sz="3600" u="heavy" spc="-3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Vitesse	</a:t>
            </a:r>
            <a:r>
              <a:rPr sz="3600" u="heavy" spc="-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	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transmission	</a:t>
            </a:r>
            <a:r>
              <a:rPr sz="3600" u="heavy" spc="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entre	</a:t>
            </a:r>
            <a:r>
              <a:rPr sz="3600" u="heavy" spc="-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LAN	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3600" baseline="1157" dirty="0">
                <a:latin typeface="Times New Roman"/>
                <a:cs typeface="Times New Roman"/>
              </a:rPr>
              <a:t>	&lt;</a:t>
            </a:r>
            <a:r>
              <a:rPr sz="3600" spc="457" baseline="1157" dirty="0">
                <a:latin typeface="Times New Roman"/>
                <a:cs typeface="Times New Roman"/>
              </a:rPr>
              <a:t> </a:t>
            </a:r>
            <a:r>
              <a:rPr sz="3600" baseline="-5787" dirty="0">
                <a:latin typeface="Verdana"/>
                <a:cs typeface="Verdana"/>
              </a:rPr>
              <a:t>100</a:t>
            </a:r>
            <a:endParaRPr sz="3600" baseline="-5787">
              <a:latin typeface="Verdana"/>
              <a:cs typeface="Verdana"/>
            </a:endParaRPr>
          </a:p>
          <a:p>
            <a:pPr marL="381000">
              <a:lnSpc>
                <a:spcPct val="100000"/>
              </a:lnSpc>
              <a:spcBef>
                <a:spcPts val="145"/>
              </a:spcBef>
            </a:pPr>
            <a:r>
              <a:rPr sz="2400" spc="-10" dirty="0">
                <a:latin typeface="Times New Roman"/>
                <a:cs typeface="Times New Roman"/>
              </a:rPr>
              <a:t>mbps</a:t>
            </a:r>
            <a:endParaRPr sz="2400">
              <a:latin typeface="Times New Roman"/>
              <a:cs typeface="Times New Roman"/>
            </a:endParaRPr>
          </a:p>
          <a:p>
            <a:pPr marL="588010" lvl="1" indent="-474345">
              <a:lnSpc>
                <a:spcPts val="2495"/>
              </a:lnSpc>
              <a:spcBef>
                <a:spcPts val="985"/>
              </a:spcBef>
              <a:buSzPct val="133333"/>
              <a:buFont typeface="Wingdings"/>
              <a:buChar char=""/>
              <a:tabLst>
                <a:tab pos="588645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Nombre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1000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machines</a:t>
            </a:r>
            <a:endParaRPr sz="2400">
              <a:latin typeface="Times New Roman"/>
              <a:cs typeface="Times New Roman"/>
            </a:endParaRPr>
          </a:p>
          <a:p>
            <a:pPr marL="361950" indent="-324485">
              <a:lnSpc>
                <a:spcPts val="3454"/>
              </a:lnSpc>
              <a:buSzPct val="133333"/>
              <a:buFont typeface="Wingdings"/>
              <a:buChar char=""/>
              <a:tabLst>
                <a:tab pos="362585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Aire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géographique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km</a:t>
            </a:r>
            <a:r>
              <a:rPr sz="2400" spc="-15" baseline="20833" dirty="0">
                <a:latin typeface="Times New Roman"/>
                <a:cs typeface="Times New Roman"/>
              </a:rPr>
              <a:t>2</a:t>
            </a:r>
            <a:r>
              <a:rPr sz="2400" spc="300" baseline="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(variable)</a:t>
            </a:r>
            <a:endParaRPr sz="2400">
              <a:latin typeface="Times New Roman"/>
              <a:cs typeface="Times New Roman"/>
            </a:endParaRPr>
          </a:p>
          <a:p>
            <a:pPr marL="664210" indent="-626745">
              <a:lnSpc>
                <a:spcPct val="100000"/>
              </a:lnSpc>
              <a:spcBef>
                <a:spcPts val="475"/>
              </a:spcBef>
              <a:buSzPct val="133333"/>
              <a:buFont typeface="Wingdings"/>
              <a:buChar char=""/>
              <a:tabLst>
                <a:tab pos="664210" algn="l"/>
                <a:tab pos="664845" algn="l"/>
              </a:tabLst>
            </a:pP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Topologie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Bus,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Etoile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général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53641" y="478282"/>
            <a:ext cx="6233160" cy="13220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280285" marR="5080" indent="-2268220">
              <a:lnSpc>
                <a:spcPts val="4920"/>
              </a:lnSpc>
              <a:spcBef>
                <a:spcPts val="565"/>
              </a:spcBef>
            </a:pP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Metropo</a:t>
            </a:r>
            <a:r>
              <a:rPr sz="44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tan</a:t>
            </a:r>
            <a:r>
              <a:rPr sz="4400" b="0" spc="-2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</a:t>
            </a:r>
            <a:r>
              <a:rPr sz="44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Network  (MAN)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24</a:t>
            </a:fld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2009647"/>
            <a:ext cx="6344920" cy="1121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998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4669155" algn="l"/>
                <a:tab pos="5856605" algn="l"/>
              </a:tabLst>
            </a:pPr>
            <a:r>
              <a:rPr sz="2400" spc="-5" dirty="0">
                <a:latin typeface="Times New Roman"/>
                <a:cs typeface="Times New Roman"/>
              </a:rPr>
              <a:t>Les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WAN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(Wide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Area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Network)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interconnecten</a:t>
            </a:r>
            <a:r>
              <a:rPr sz="2400" dirty="0">
                <a:latin typeface="Verdana"/>
                <a:cs typeface="Verdana"/>
              </a:rPr>
              <a:t>t </a:t>
            </a:r>
            <a:r>
              <a:rPr sz="2400" spc="-830" dirty="0">
                <a:latin typeface="Verdana"/>
                <a:cs typeface="Verdana"/>
              </a:rPr>
              <a:t> </a:t>
            </a:r>
            <a:r>
              <a:rPr sz="3600" baseline="2314" dirty="0">
                <a:latin typeface="Times New Roman"/>
                <a:cs typeface="Times New Roman"/>
              </a:rPr>
              <a:t>plusieurs</a:t>
            </a:r>
            <a:r>
              <a:rPr sz="3600" spc="247" baseline="2314" dirty="0">
                <a:latin typeface="Times New Roman"/>
                <a:cs typeface="Times New Roman"/>
              </a:rPr>
              <a:t> </a:t>
            </a:r>
            <a:r>
              <a:rPr sz="3600" spc="-7" baseline="2314" dirty="0">
                <a:latin typeface="Times New Roman"/>
                <a:cs typeface="Times New Roman"/>
              </a:rPr>
              <a:t>LAN</a:t>
            </a:r>
            <a:r>
              <a:rPr sz="3600" spc="15" baseline="23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géographiquement	</a:t>
            </a:r>
            <a:r>
              <a:rPr sz="3600" baseline="-4629" dirty="0">
                <a:latin typeface="Times New Roman"/>
                <a:cs typeface="Times New Roman"/>
              </a:rPr>
              <a:t>éloignés	à </a:t>
            </a:r>
            <a:r>
              <a:rPr sz="3600" spc="7" baseline="-46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débits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faibles.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235" y="3618103"/>
            <a:ext cx="38817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1129665" algn="l"/>
                <a:tab pos="2560320" algn="l"/>
              </a:tabLst>
            </a:pPr>
            <a:r>
              <a:rPr sz="2400" spc="-5" dirty="0">
                <a:latin typeface="Times New Roman"/>
                <a:cs typeface="Times New Roman"/>
              </a:rPr>
              <a:t>Des	</a:t>
            </a:r>
            <a:r>
              <a:rPr sz="2400" dirty="0">
                <a:latin typeface="Times New Roman"/>
                <a:cs typeface="Times New Roman"/>
              </a:rPr>
              <a:t>dispositifs	permettent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05171" y="3631768"/>
            <a:ext cx="24765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654685" algn="l"/>
                <a:tab pos="2216785" algn="l"/>
              </a:tabLst>
            </a:pPr>
            <a:r>
              <a:rPr sz="2400" spc="-5" dirty="0">
                <a:latin typeface="Times New Roman"/>
                <a:cs typeface="Times New Roman"/>
              </a:rPr>
              <a:t>de	</a:t>
            </a:r>
            <a:r>
              <a:rPr sz="3600" baseline="-6944" dirty="0">
                <a:latin typeface="Verdana"/>
                <a:cs typeface="Verdana"/>
              </a:rPr>
              <a:t>«</a:t>
            </a:r>
            <a:r>
              <a:rPr sz="3600" spc="-960" baseline="-6944" dirty="0">
                <a:latin typeface="Verdana"/>
                <a:cs typeface="Verdan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choisir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3600" baseline="-1157" dirty="0">
                <a:latin typeface="Verdana"/>
                <a:cs typeface="Verdana"/>
              </a:rPr>
              <a:t>»	</a:t>
            </a:r>
            <a:r>
              <a:rPr sz="3600" spc="7" baseline="-2314" dirty="0">
                <a:latin typeface="Times New Roman"/>
                <a:cs typeface="Times New Roman"/>
              </a:rPr>
              <a:t>la</a:t>
            </a:r>
            <a:endParaRPr sz="3600" baseline="-2314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7439" y="3983863"/>
            <a:ext cx="5019040" cy="116141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2830"/>
              </a:lnSpc>
              <a:spcBef>
                <a:spcPts val="235"/>
              </a:spcBef>
              <a:tabLst>
                <a:tab pos="3735070" algn="l"/>
              </a:tabLst>
            </a:pP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ei</a:t>
            </a:r>
            <a:r>
              <a:rPr sz="2400" spc="10" dirty="0">
                <a:latin typeface="Times New Roman"/>
                <a:cs typeface="Times New Roman"/>
              </a:rPr>
              <a:t>l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eur </a:t>
            </a:r>
            <a:r>
              <a:rPr sz="2400" spc="-295" dirty="0">
                <a:latin typeface="Times New Roman"/>
                <a:cs typeface="Times New Roman"/>
              </a:rPr>
              <a:t> </a:t>
            </a:r>
            <a:r>
              <a:rPr sz="3600" baseline="-2314" dirty="0">
                <a:latin typeface="Times New Roman"/>
                <a:cs typeface="Times New Roman"/>
              </a:rPr>
              <a:t>ro</a:t>
            </a:r>
            <a:r>
              <a:rPr sz="3600" spc="15" baseline="-2314" dirty="0">
                <a:latin typeface="Times New Roman"/>
                <a:cs typeface="Times New Roman"/>
              </a:rPr>
              <a:t>u</a:t>
            </a:r>
            <a:r>
              <a:rPr sz="3600" spc="7" baseline="-2314" dirty="0">
                <a:latin typeface="Times New Roman"/>
                <a:cs typeface="Times New Roman"/>
              </a:rPr>
              <a:t>t</a:t>
            </a:r>
            <a:r>
              <a:rPr sz="3600" baseline="-2314" dirty="0">
                <a:latin typeface="Times New Roman"/>
                <a:cs typeface="Times New Roman"/>
              </a:rPr>
              <a:t>e </a:t>
            </a:r>
            <a:r>
              <a:rPr sz="3600" spc="-427" baseline="-2314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5" dirty="0">
                <a:latin typeface="Times New Roman"/>
                <a:cs typeface="Times New Roman"/>
              </a:rPr>
              <a:t>ss</a:t>
            </a:r>
            <a:r>
              <a:rPr sz="2400" dirty="0">
                <a:latin typeface="Times New Roman"/>
                <a:cs typeface="Times New Roman"/>
              </a:rPr>
              <a:t>ib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our	</a:t>
            </a:r>
            <a:r>
              <a:rPr sz="3600" baseline="-4629" dirty="0">
                <a:latin typeface="Times New Roman"/>
                <a:cs typeface="Times New Roman"/>
              </a:rPr>
              <a:t>ach</a:t>
            </a:r>
            <a:r>
              <a:rPr sz="3600" spc="15" baseline="-4629" dirty="0">
                <a:latin typeface="Times New Roman"/>
                <a:cs typeface="Times New Roman"/>
              </a:rPr>
              <a:t>e</a:t>
            </a:r>
            <a:r>
              <a:rPr sz="3600" spc="-30" baseline="-4629" dirty="0">
                <a:latin typeface="Times New Roman"/>
                <a:cs typeface="Times New Roman"/>
              </a:rPr>
              <a:t>m</a:t>
            </a:r>
            <a:r>
              <a:rPr sz="3600" spc="7" baseline="-4629" dirty="0">
                <a:latin typeface="Times New Roman"/>
                <a:cs typeface="Times New Roman"/>
              </a:rPr>
              <a:t>i</a:t>
            </a:r>
            <a:r>
              <a:rPr sz="3600" baseline="-4629" dirty="0">
                <a:latin typeface="Times New Roman"/>
                <a:cs typeface="Times New Roman"/>
              </a:rPr>
              <a:t>ner  </a:t>
            </a:r>
            <a:r>
              <a:rPr sz="2400" dirty="0">
                <a:latin typeface="Times New Roman"/>
                <a:cs typeface="Times New Roman"/>
              </a:rPr>
              <a:t>informations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plus vite </a:t>
            </a:r>
            <a:r>
              <a:rPr sz="2400" spc="-5" dirty="0">
                <a:latin typeface="Times New Roman"/>
                <a:cs typeface="Times New Roman"/>
              </a:rPr>
              <a:t>possible.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Exemple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235" y="47891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21739" y="5152390"/>
            <a:ext cx="4595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7200" algn="l"/>
              </a:tabLst>
            </a:pPr>
            <a:r>
              <a:rPr sz="2400" dirty="0">
                <a:latin typeface="Verdana"/>
                <a:cs typeface="Verdana"/>
              </a:rPr>
              <a:t>–	</a:t>
            </a:r>
            <a:r>
              <a:rPr sz="2400" dirty="0">
                <a:latin typeface="Times New Roman"/>
                <a:cs typeface="Times New Roman"/>
              </a:rPr>
              <a:t>Internet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le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WAN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plus </a:t>
            </a:r>
            <a:r>
              <a:rPr sz="2400" dirty="0">
                <a:latin typeface="Times New Roman"/>
                <a:cs typeface="Times New Roman"/>
              </a:rPr>
              <a:t>connu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833119">
              <a:lnSpc>
                <a:spcPct val="100000"/>
              </a:lnSpc>
              <a:spcBef>
                <a:spcPts val="1295"/>
              </a:spcBef>
            </a:pPr>
            <a:r>
              <a:rPr sz="4400" b="0" spc="-18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ide</a:t>
            </a:r>
            <a:r>
              <a:rPr sz="4400" b="0" spc="-2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 N</a:t>
            </a:r>
            <a:r>
              <a:rPr sz="4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work</a:t>
            </a:r>
            <a:r>
              <a:rPr sz="4400" b="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4400" b="0" spc="-50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25</a:t>
            </a:fld>
            <a:endParaRPr lang="fr-F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26135" y="2010537"/>
            <a:ext cx="7071995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700" indent="-343535">
              <a:lnSpc>
                <a:spcPct val="100000"/>
              </a:lnSpc>
              <a:spcBef>
                <a:spcPts val="105"/>
              </a:spcBef>
              <a:buFont typeface="Verdana"/>
              <a:buChar char="•"/>
              <a:tabLst>
                <a:tab pos="394335" algn="l"/>
              </a:tabLst>
            </a:pPr>
            <a:r>
              <a:rPr sz="4800" u="heavy" baseline="17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Caractéristiques</a:t>
            </a:r>
            <a:r>
              <a:rPr sz="4800" u="heavy" spc="-120" baseline="17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800" u="heavy" baseline="17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4800" baseline="1736">
              <a:latin typeface="Times New Roman"/>
              <a:cs typeface="Times New Roman"/>
            </a:endParaRPr>
          </a:p>
          <a:p>
            <a:pPr marL="481965" indent="-431800">
              <a:lnSpc>
                <a:spcPct val="100000"/>
              </a:lnSpc>
              <a:spcBef>
                <a:spcPts val="2870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Vitesse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transmission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entre</a:t>
            </a:r>
            <a:r>
              <a:rPr sz="2400" u="heavy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4624705" indent="-4574540">
              <a:lnSpc>
                <a:spcPct val="100000"/>
              </a:lnSpc>
              <a:spcBef>
                <a:spcPts val="5"/>
              </a:spcBef>
              <a:buSzPct val="83333"/>
              <a:buFont typeface="Verdana"/>
              <a:buChar char="•"/>
              <a:tabLst>
                <a:tab pos="4624705" algn="l"/>
                <a:tab pos="4625340" algn="l"/>
              </a:tabLst>
            </a:pPr>
            <a:r>
              <a:rPr sz="2400" spc="-5" dirty="0">
                <a:latin typeface="Times New Roman"/>
                <a:cs typeface="Times New Roman"/>
              </a:rPr>
              <a:t>56kbps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Mbps</a:t>
            </a:r>
            <a:endParaRPr sz="2400">
              <a:latin typeface="Times New Roman"/>
              <a:cs typeface="Times New Roman"/>
            </a:endParaRPr>
          </a:p>
          <a:p>
            <a:pPr marL="481965" indent="-431800">
              <a:lnSpc>
                <a:spcPts val="2810"/>
              </a:lnSpc>
              <a:spcBef>
                <a:spcPts val="140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Nombre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000 000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machines</a:t>
            </a:r>
            <a:endParaRPr sz="2400">
              <a:latin typeface="Times New Roman"/>
              <a:cs typeface="Times New Roman"/>
            </a:endParaRPr>
          </a:p>
          <a:p>
            <a:pPr marL="481965" indent="-431800">
              <a:lnSpc>
                <a:spcPts val="2810"/>
              </a:lnSpc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Aire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géographique</a:t>
            </a:r>
            <a:r>
              <a:rPr sz="24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Toute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surface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Terre</a:t>
            </a:r>
            <a:endParaRPr sz="2400">
              <a:latin typeface="Times New Roman"/>
              <a:cs typeface="Times New Roman"/>
            </a:endParaRPr>
          </a:p>
          <a:p>
            <a:pPr marL="481965" indent="-431800">
              <a:lnSpc>
                <a:spcPct val="100000"/>
              </a:lnSpc>
              <a:spcBef>
                <a:spcPts val="5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Topologie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Bus,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Etoile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général</a:t>
            </a:r>
            <a:endParaRPr sz="2400">
              <a:latin typeface="Times New Roman"/>
              <a:cs typeface="Times New Roman"/>
            </a:endParaRPr>
          </a:p>
          <a:p>
            <a:pPr marL="481965" indent="-431800">
              <a:lnSpc>
                <a:spcPct val="100000"/>
              </a:lnSpc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Technologie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Câble téléphonique,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fibre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optique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833119">
              <a:lnSpc>
                <a:spcPct val="100000"/>
              </a:lnSpc>
              <a:spcBef>
                <a:spcPts val="1295"/>
              </a:spcBef>
            </a:pPr>
            <a:r>
              <a:rPr sz="4400" b="0" spc="-18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ide</a:t>
            </a:r>
            <a:r>
              <a:rPr sz="4400" b="0" spc="-2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 N</a:t>
            </a:r>
            <a:r>
              <a:rPr sz="4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work</a:t>
            </a:r>
            <a:r>
              <a:rPr sz="4400" b="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4400" b="0" spc="-50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26</a:t>
            </a:fld>
            <a:endParaRPr lang="fr-F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8016240" cy="1376680"/>
            <a:chOff x="656844" y="580644"/>
            <a:chExt cx="801624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990332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990332" cy="135178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484109" cy="3440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Un </a:t>
            </a:r>
            <a:r>
              <a:rPr sz="3200" spc="5" dirty="0">
                <a:latin typeface="Times New Roman"/>
                <a:cs typeface="Times New Roman"/>
              </a:rPr>
              <a:t>réseau local sert </a:t>
            </a:r>
            <a:r>
              <a:rPr sz="3200" dirty="0">
                <a:latin typeface="Times New Roman"/>
                <a:cs typeface="Times New Roman"/>
              </a:rPr>
              <a:t>à </a:t>
            </a:r>
            <a:r>
              <a:rPr sz="3200" spc="5" dirty="0">
                <a:latin typeface="Times New Roman"/>
                <a:cs typeface="Times New Roman"/>
              </a:rPr>
              <a:t>interconnecter </a:t>
            </a:r>
            <a:r>
              <a:rPr sz="3200" dirty="0">
                <a:latin typeface="Times New Roman"/>
                <a:cs typeface="Times New Roman"/>
              </a:rPr>
              <a:t>les </a:t>
            </a:r>
            <a:r>
              <a:rPr sz="3200" spc="5" dirty="0">
                <a:latin typeface="Times New Roman"/>
                <a:cs typeface="Times New Roman"/>
              </a:rPr>
              <a:t> ordinateurs d’une </a:t>
            </a:r>
            <a:r>
              <a:rPr sz="3200" dirty="0">
                <a:latin typeface="Times New Roman"/>
                <a:cs typeface="Times New Roman"/>
              </a:rPr>
              <a:t>organisation, toutefois </a:t>
            </a:r>
            <a:r>
              <a:rPr sz="3200" spc="5" dirty="0">
                <a:latin typeface="Times New Roman"/>
                <a:cs typeface="Times New Roman"/>
              </a:rPr>
              <a:t> une </a:t>
            </a:r>
            <a:r>
              <a:rPr sz="3200" dirty="0">
                <a:latin typeface="Times New Roman"/>
                <a:cs typeface="Times New Roman"/>
              </a:rPr>
              <a:t>organisation </a:t>
            </a:r>
            <a:r>
              <a:rPr sz="3200" spc="5" dirty="0">
                <a:latin typeface="Times New Roman"/>
                <a:cs typeface="Times New Roman"/>
              </a:rPr>
              <a:t>comporte généralement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plusieurs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réseaux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locaux,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il</a:t>
            </a:r>
            <a:r>
              <a:rPr sz="3200" dirty="0">
                <a:latin typeface="Times New Roman"/>
                <a:cs typeface="Times New Roman"/>
              </a:rPr>
              <a:t> est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donc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parfois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indispensable de </a:t>
            </a:r>
            <a:r>
              <a:rPr sz="3200" spc="-5" dirty="0">
                <a:latin typeface="Times New Roman"/>
                <a:cs typeface="Times New Roman"/>
              </a:rPr>
              <a:t>les </a:t>
            </a:r>
            <a:r>
              <a:rPr sz="3200" dirty="0">
                <a:latin typeface="Times New Roman"/>
                <a:cs typeface="Times New Roman"/>
              </a:rPr>
              <a:t>relier </a:t>
            </a:r>
            <a:r>
              <a:rPr sz="3200" spc="5" dirty="0">
                <a:latin typeface="Times New Roman"/>
                <a:cs typeface="Times New Roman"/>
              </a:rPr>
              <a:t>entre eux. </a:t>
            </a:r>
            <a:r>
              <a:rPr sz="3200" dirty="0">
                <a:latin typeface="Times New Roman"/>
                <a:cs typeface="Times New Roman"/>
              </a:rPr>
              <a:t>Dans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 cas, des </a:t>
            </a:r>
            <a:r>
              <a:rPr sz="3200" b="1" dirty="0">
                <a:latin typeface="Times New Roman"/>
                <a:cs typeface="Times New Roman"/>
              </a:rPr>
              <a:t>composants spécifiques </a:t>
            </a:r>
            <a:r>
              <a:rPr sz="3200" spc="5" dirty="0">
                <a:latin typeface="Times New Roman"/>
                <a:cs typeface="Times New Roman"/>
              </a:rPr>
              <a:t>sont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nécessaires.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958455" cy="1320165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60"/>
              </a:lnSpc>
              <a:spcBef>
                <a:spcPts val="325"/>
              </a:spcBef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27</a:t>
            </a:fld>
            <a:endParaRPr lang="fr-F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8380" y="3286852"/>
            <a:ext cx="5591175" cy="282823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07160" y="2309241"/>
            <a:ext cx="6715759" cy="81978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80"/>
              </a:spcBef>
            </a:pP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Carte réseau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sz="2400" b="1" dirty="0">
                <a:latin typeface="Times New Roman"/>
                <a:cs typeface="Times New Roman"/>
              </a:rPr>
              <a:t>constitue l’interface </a:t>
            </a:r>
            <a:r>
              <a:rPr sz="2400" b="1" spc="-5" dirty="0">
                <a:latin typeface="Times New Roman"/>
                <a:cs typeface="Times New Roman"/>
              </a:rPr>
              <a:t>physique </a:t>
            </a:r>
            <a:r>
              <a:rPr sz="2400" b="1" spc="-20" dirty="0">
                <a:latin typeface="Times New Roman"/>
                <a:cs typeface="Times New Roman"/>
              </a:rPr>
              <a:t>entre </a:t>
            </a:r>
            <a:r>
              <a:rPr sz="2400" b="1" spc="-5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l’ordinateur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le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support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de </a:t>
            </a:r>
            <a:r>
              <a:rPr sz="2400" b="1" dirty="0">
                <a:latin typeface="Times New Roman"/>
                <a:cs typeface="Times New Roman"/>
              </a:rPr>
              <a:t>communication.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9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28</a:t>
            </a:fld>
            <a:endParaRPr lang="fr-F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76680"/>
            <a:chOff x="656844" y="580644"/>
            <a:chExt cx="783082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351788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5000" y="3233547"/>
            <a:ext cx="3352800" cy="260985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4876800" cy="34848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32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concentrateur</a:t>
            </a:r>
            <a:r>
              <a:rPr sz="32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(HUB)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600">
              <a:latin typeface="Times New Roman"/>
              <a:cs typeface="Times New Roman"/>
            </a:endParaRPr>
          </a:p>
          <a:p>
            <a:pPr marL="255270" marR="5080" algn="just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Le </a:t>
            </a:r>
            <a:r>
              <a:rPr sz="3200" dirty="0">
                <a:latin typeface="Times New Roman"/>
                <a:cs typeface="Times New Roman"/>
              </a:rPr>
              <a:t>concentrateur </a:t>
            </a:r>
            <a:r>
              <a:rPr sz="3200" spc="-5" dirty="0">
                <a:latin typeface="Times New Roman"/>
                <a:cs typeface="Times New Roman"/>
              </a:rPr>
              <a:t>(ou </a:t>
            </a:r>
            <a:r>
              <a:rPr sz="2800" b="1" dirty="0">
                <a:latin typeface="Times New Roman"/>
                <a:cs typeface="Times New Roman"/>
              </a:rPr>
              <a:t>hub </a:t>
            </a:r>
            <a:r>
              <a:rPr sz="3200" spc="-10" dirty="0">
                <a:latin typeface="Times New Roman"/>
                <a:cs typeface="Times New Roman"/>
              </a:rPr>
              <a:t>en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anglais) est un équipement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4800" baseline="2604" dirty="0">
                <a:latin typeface="Times New Roman"/>
                <a:cs typeface="Times New Roman"/>
              </a:rPr>
              <a:t>physique</a:t>
            </a:r>
            <a:r>
              <a:rPr sz="4800" spc="1005" baseline="26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plusieurs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ports. </a:t>
            </a:r>
            <a:r>
              <a:rPr sz="3200" spc="-7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Il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relier</a:t>
            </a:r>
            <a:r>
              <a:rPr sz="3200" dirty="0">
                <a:latin typeface="Times New Roman"/>
                <a:cs typeface="Times New Roman"/>
              </a:rPr>
              <a:t> plusieurs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ordinateurs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entre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eux.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20165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60"/>
              </a:lnSpc>
              <a:spcBef>
                <a:spcPts val="325"/>
              </a:spcBef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29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2001392"/>
            <a:ext cx="7626350" cy="40239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marR="8255" indent="-343535" algn="just">
              <a:lnSpc>
                <a:spcPct val="99100"/>
              </a:lnSpc>
              <a:spcBef>
                <a:spcPts val="125"/>
              </a:spcBef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Internet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est</a:t>
            </a:r>
            <a:r>
              <a:rPr sz="2800" dirty="0">
                <a:latin typeface="Times New Roman"/>
                <a:cs typeface="Times New Roman"/>
              </a:rPr>
              <a:t> un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système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d’interconnexion</a:t>
            </a:r>
            <a:r>
              <a:rPr sz="2800" dirty="0">
                <a:latin typeface="Times New Roman"/>
                <a:cs typeface="Times New Roman"/>
              </a:rPr>
              <a:t> de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4200" spc="-15" baseline="1984" dirty="0">
                <a:latin typeface="Times New Roman"/>
                <a:cs typeface="Times New Roman"/>
              </a:rPr>
              <a:t>machines</a:t>
            </a:r>
            <a:r>
              <a:rPr sz="4200" spc="-7" baseline="198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qui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constitue</a:t>
            </a:r>
            <a:r>
              <a:rPr sz="2800" dirty="0">
                <a:latin typeface="Times New Roman"/>
                <a:cs typeface="Times New Roman"/>
              </a:rPr>
              <a:t> un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solidFill>
                  <a:srgbClr val="30926A"/>
                </a:solidFill>
                <a:latin typeface="Times New Roman"/>
                <a:cs typeface="Times New Roman"/>
              </a:rPr>
              <a:t>réseau</a:t>
            </a:r>
            <a:r>
              <a:rPr sz="2800" b="1" spc="-1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informatique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solidFill>
                  <a:srgbClr val="30926A"/>
                </a:solidFill>
                <a:latin typeface="Times New Roman"/>
                <a:cs typeface="Times New Roman"/>
              </a:rPr>
              <a:t>mondial</a:t>
            </a:r>
            <a:r>
              <a:rPr sz="2800" spc="-15" dirty="0">
                <a:latin typeface="Times New Roman"/>
                <a:cs typeface="Times New Roman"/>
              </a:rPr>
              <a:t>,</a:t>
            </a:r>
            <a:endParaRPr sz="2800">
              <a:latin typeface="Times New Roman"/>
              <a:cs typeface="Times New Roman"/>
            </a:endParaRPr>
          </a:p>
          <a:p>
            <a:pPr marL="355600" marR="58419" indent="-343535" algn="just">
              <a:lnSpc>
                <a:spcPts val="3229"/>
              </a:lnSpc>
              <a:spcBef>
                <a:spcPts val="969"/>
              </a:spcBef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utilisant </a:t>
            </a:r>
            <a:r>
              <a:rPr sz="2800" dirty="0">
                <a:latin typeface="Times New Roman"/>
                <a:cs typeface="Times New Roman"/>
              </a:rPr>
              <a:t>un </a:t>
            </a:r>
            <a:r>
              <a:rPr sz="2800" spc="-15" dirty="0">
                <a:latin typeface="Times New Roman"/>
                <a:cs typeface="Times New Roman"/>
              </a:rPr>
              <a:t>ensemble </a:t>
            </a:r>
            <a:r>
              <a:rPr sz="2800" spc="-10" dirty="0">
                <a:latin typeface="Times New Roman"/>
                <a:cs typeface="Times New Roman"/>
              </a:rPr>
              <a:t>standardisé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b="1" spc="-15" dirty="0">
                <a:solidFill>
                  <a:srgbClr val="30926A"/>
                </a:solidFill>
                <a:latin typeface="Times New Roman"/>
                <a:cs typeface="Times New Roman"/>
              </a:rPr>
              <a:t>protocoles </a:t>
            </a:r>
            <a:r>
              <a:rPr sz="2800" spc="-35" dirty="0">
                <a:latin typeface="Times New Roman"/>
                <a:cs typeface="Times New Roman"/>
              </a:rPr>
              <a:t>de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transfert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 </a:t>
            </a:r>
            <a:r>
              <a:rPr sz="2800" spc="-10" dirty="0">
                <a:latin typeface="Times New Roman"/>
                <a:cs typeface="Times New Roman"/>
              </a:rPr>
              <a:t>données.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99"/>
              </a:lnSpc>
              <a:spcBef>
                <a:spcPts val="580"/>
              </a:spcBef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Internet </a:t>
            </a:r>
            <a:r>
              <a:rPr sz="2800" spc="-10" dirty="0">
                <a:latin typeface="Times New Roman"/>
                <a:cs typeface="Times New Roman"/>
              </a:rPr>
              <a:t>transporte </a:t>
            </a:r>
            <a:r>
              <a:rPr sz="2800" spc="-5" dirty="0">
                <a:latin typeface="Times New Roman"/>
                <a:cs typeface="Times New Roman"/>
              </a:rPr>
              <a:t>un </a:t>
            </a:r>
            <a:r>
              <a:rPr sz="2800" spc="-15" dirty="0">
                <a:latin typeface="Times New Roman"/>
                <a:cs typeface="Times New Roman"/>
              </a:rPr>
              <a:t>large </a:t>
            </a:r>
            <a:r>
              <a:rPr sz="2800" spc="-10" dirty="0">
                <a:latin typeface="Times New Roman"/>
                <a:cs typeface="Times New Roman"/>
              </a:rPr>
              <a:t>spectre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d’information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permet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l’élaboration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d’applications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et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services </a:t>
            </a:r>
            <a:r>
              <a:rPr sz="2800" spc="-10" dirty="0">
                <a:latin typeface="Times New Roman"/>
                <a:cs typeface="Times New Roman"/>
              </a:rPr>
              <a:t>variés </a:t>
            </a:r>
            <a:r>
              <a:rPr sz="2800" spc="-25" dirty="0">
                <a:latin typeface="Times New Roman"/>
                <a:cs typeface="Times New Roman"/>
              </a:rPr>
              <a:t>comme </a:t>
            </a:r>
            <a:r>
              <a:rPr sz="2800" dirty="0">
                <a:latin typeface="Times New Roman"/>
                <a:cs typeface="Times New Roman"/>
              </a:rPr>
              <a:t>le </a:t>
            </a:r>
            <a:r>
              <a:rPr sz="2800" spc="-10" dirty="0">
                <a:latin typeface="Times New Roman"/>
                <a:cs typeface="Times New Roman"/>
              </a:rPr>
              <a:t>courrier électronique, </a:t>
            </a:r>
            <a:r>
              <a:rPr sz="2800" spc="5" dirty="0">
                <a:latin typeface="Times New Roman"/>
                <a:cs typeface="Times New Roman"/>
              </a:rPr>
              <a:t>la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messagerie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instantanée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le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World</a:t>
            </a:r>
            <a:r>
              <a:rPr sz="2800" spc="35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Wide</a:t>
            </a:r>
            <a:r>
              <a:rPr sz="2800" spc="-65" dirty="0">
                <a:latin typeface="Times New Roman"/>
                <a:cs typeface="Times New Roman"/>
              </a:rPr>
              <a:t> Web.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R="44450" algn="ctr">
              <a:lnSpc>
                <a:spcPct val="100000"/>
              </a:lnSpc>
              <a:spcBef>
                <a:spcPts val="1265"/>
              </a:spcBef>
            </a:pP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4400" b="0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4400" b="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58511" y="2565399"/>
            <a:ext cx="4143628" cy="31840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35660" y="1998345"/>
            <a:ext cx="4488180" cy="3018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83895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683895" algn="l"/>
                <a:tab pos="684530" algn="l"/>
              </a:tabLst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32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concentrateur</a:t>
            </a:r>
            <a:r>
              <a:rPr sz="3200" b="1" spc="-1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(HUB)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9200"/>
              </a:lnSpc>
              <a:spcBef>
                <a:spcPts val="2575"/>
              </a:spcBef>
            </a:pPr>
            <a:r>
              <a:rPr sz="2400" b="1" spc="-5" dirty="0">
                <a:solidFill>
                  <a:srgbClr val="009973"/>
                </a:solidFill>
                <a:latin typeface="Times New Roman"/>
                <a:cs typeface="Times New Roman"/>
              </a:rPr>
              <a:t>Principe</a:t>
            </a:r>
            <a:r>
              <a:rPr sz="2400" b="1" dirty="0">
                <a:solidFill>
                  <a:srgbClr val="009973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9973"/>
                </a:solidFill>
                <a:latin typeface="Times New Roman"/>
                <a:cs typeface="Times New Roman"/>
              </a:rPr>
              <a:t>de</a:t>
            </a:r>
            <a:r>
              <a:rPr sz="2400" b="1" dirty="0">
                <a:solidFill>
                  <a:srgbClr val="009973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9973"/>
                </a:solidFill>
                <a:latin typeface="Times New Roman"/>
                <a:cs typeface="Times New Roman"/>
              </a:rPr>
              <a:t>fonctionnement: </a:t>
            </a:r>
            <a:r>
              <a:rPr sz="2400" b="1" spc="-585" dirty="0">
                <a:solidFill>
                  <a:srgbClr val="00997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diriger les données </a:t>
            </a:r>
            <a:r>
              <a:rPr sz="2400" spc="-10" dirty="0">
                <a:latin typeface="Times New Roman"/>
                <a:cs typeface="Times New Roman"/>
              </a:rPr>
              <a:t>émises </a:t>
            </a:r>
            <a:r>
              <a:rPr sz="2400" spc="-5" dirty="0">
                <a:latin typeface="Times New Roman"/>
                <a:cs typeface="Times New Roman"/>
              </a:rPr>
              <a:t>par une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machine</a:t>
            </a:r>
            <a:r>
              <a:rPr sz="2400" spc="-5" dirty="0">
                <a:latin typeface="Times New Roman"/>
                <a:cs typeface="Times New Roman"/>
              </a:rPr>
              <a:t> vers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tous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autres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équipements</a:t>
            </a:r>
            <a:r>
              <a:rPr sz="2400" dirty="0">
                <a:latin typeface="Times New Roman"/>
                <a:cs typeface="Times New Roman"/>
              </a:rPr>
              <a:t> connectés.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Donc</a:t>
            </a:r>
            <a:r>
              <a:rPr sz="2400" spc="6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tout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 </a:t>
            </a:r>
            <a:r>
              <a:rPr sz="2400" spc="-5" dirty="0">
                <a:latin typeface="Times New Roman"/>
                <a:cs typeface="Times New Roman"/>
              </a:rPr>
              <a:t>qui est </a:t>
            </a:r>
            <a:r>
              <a:rPr sz="2400" spc="-15" dirty="0">
                <a:latin typeface="Times New Roman"/>
                <a:cs typeface="Times New Roman"/>
              </a:rPr>
              <a:t>émis </a:t>
            </a:r>
            <a:r>
              <a:rPr sz="2400" dirty="0">
                <a:latin typeface="Times New Roman"/>
                <a:cs typeface="Times New Roman"/>
              </a:rPr>
              <a:t>par un </a:t>
            </a:r>
            <a:r>
              <a:rPr sz="2400" spc="-5" dirty="0">
                <a:latin typeface="Times New Roman"/>
                <a:cs typeface="Times New Roman"/>
              </a:rPr>
              <a:t>équipement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reçu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tous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autres.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9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30</a:t>
            </a:fld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53664" y="2785872"/>
            <a:ext cx="3285572" cy="33573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4872990" cy="3455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32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commutateur</a:t>
            </a:r>
            <a:r>
              <a:rPr sz="3200" b="1" spc="-1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(Switch)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marL="41275" marR="5080" algn="just">
              <a:lnSpc>
                <a:spcPct val="98700"/>
              </a:lnSpc>
            </a:pPr>
            <a:r>
              <a:rPr sz="2400" spc="-5" dirty="0">
                <a:latin typeface="Times New Roman"/>
                <a:cs typeface="Times New Roman"/>
              </a:rPr>
              <a:t>Son </a:t>
            </a:r>
            <a:r>
              <a:rPr sz="2400" dirty="0">
                <a:latin typeface="Times New Roman"/>
                <a:cs typeface="Times New Roman"/>
              </a:rPr>
              <a:t>principe </a:t>
            </a:r>
            <a:r>
              <a:rPr sz="2400" spc="-5" dirty="0">
                <a:latin typeface="Times New Roman"/>
                <a:cs typeface="Times New Roman"/>
              </a:rPr>
              <a:t>est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diriger </a:t>
            </a:r>
            <a:r>
              <a:rPr sz="2400" dirty="0">
                <a:latin typeface="Times New Roman"/>
                <a:cs typeface="Times New Roman"/>
              </a:rPr>
              <a:t>les </a:t>
            </a:r>
            <a:r>
              <a:rPr sz="2400" spc="-5" dirty="0">
                <a:latin typeface="Times New Roman"/>
                <a:cs typeface="Times New Roman"/>
              </a:rPr>
              <a:t>données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émises</a:t>
            </a:r>
            <a:r>
              <a:rPr sz="2400" spc="-5" dirty="0">
                <a:latin typeface="Times New Roman"/>
                <a:cs typeface="Times New Roman"/>
              </a:rPr>
              <a:t> par</a:t>
            </a:r>
            <a:r>
              <a:rPr sz="2400" dirty="0">
                <a:latin typeface="Times New Roman"/>
                <a:cs typeface="Times New Roman"/>
              </a:rPr>
              <a:t> une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machine</a:t>
            </a:r>
            <a:r>
              <a:rPr sz="2400" spc="-5" dirty="0">
                <a:latin typeface="Times New Roman"/>
                <a:cs typeface="Times New Roman"/>
              </a:rPr>
              <a:t> vers </a:t>
            </a:r>
            <a:r>
              <a:rPr sz="2400" dirty="0">
                <a:latin typeface="Times New Roman"/>
                <a:cs typeface="Times New Roman"/>
              </a:rPr>
              <a:t> (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uniquement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5" dirty="0">
                <a:latin typeface="Times New Roman"/>
                <a:cs typeface="Times New Roman"/>
              </a:rPr>
              <a:t>l’équipement </a:t>
            </a:r>
            <a:r>
              <a:rPr sz="2400" dirty="0">
                <a:latin typeface="Times New Roman"/>
                <a:cs typeface="Times New Roman"/>
              </a:rPr>
              <a:t>à qui les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données sont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destinées.</a:t>
            </a:r>
            <a:endParaRPr sz="2400">
              <a:latin typeface="Times New Roman"/>
              <a:cs typeface="Times New Roman"/>
            </a:endParaRPr>
          </a:p>
          <a:p>
            <a:pPr marL="41275" marR="6350" algn="just">
              <a:lnSpc>
                <a:spcPct val="98000"/>
              </a:lnSpc>
              <a:spcBef>
                <a:spcPts val="180"/>
              </a:spcBef>
            </a:pP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équipements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qui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n’ont</a:t>
            </a:r>
            <a:r>
              <a:rPr sz="2400" spc="6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l’adresse de destination </a:t>
            </a:r>
            <a:r>
              <a:rPr sz="2400" spc="-5" dirty="0">
                <a:latin typeface="Times New Roman"/>
                <a:cs typeface="Times New Roman"/>
              </a:rPr>
              <a:t>correspondante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reçoivent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rien.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9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31</a:t>
            </a:fld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400811"/>
            <a:ext cx="7737348" cy="11734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5757" y="257301"/>
            <a:ext cx="5224145" cy="133667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701675" marR="5080" indent="-689610">
              <a:lnSpc>
                <a:spcPts val="5040"/>
              </a:lnSpc>
              <a:spcBef>
                <a:spcPts val="44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b="0" spc="-114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composants </a:t>
            </a:r>
            <a:r>
              <a:rPr sz="4400" b="0" spc="-10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7313" y="429005"/>
            <a:ext cx="7737475" cy="1143000"/>
          </a:xfrm>
          <a:custGeom>
            <a:avLst/>
            <a:gdLst/>
            <a:ahLst/>
            <a:cxnLst/>
            <a:rect l="l" t="t" r="r" b="b"/>
            <a:pathLst>
              <a:path w="7737475" h="1143000">
                <a:moveTo>
                  <a:pt x="0" y="1143000"/>
                </a:moveTo>
                <a:lnTo>
                  <a:pt x="7737348" y="1143000"/>
                </a:lnTo>
                <a:lnTo>
                  <a:pt x="7737348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28956">
            <a:solidFill>
              <a:srgbClr val="FF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82996" y="2429255"/>
            <a:ext cx="3389376" cy="33893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611249"/>
            <a:ext cx="4772660" cy="3048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sz="32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passerelle:</a:t>
            </a:r>
            <a:endParaRPr sz="3200">
              <a:latin typeface="Times New Roman"/>
              <a:cs typeface="Times New Roman"/>
            </a:endParaRPr>
          </a:p>
          <a:p>
            <a:pPr marL="184150" marR="5080">
              <a:lnSpc>
                <a:spcPct val="99200"/>
              </a:lnSpc>
              <a:spcBef>
                <a:spcPts val="2810"/>
              </a:spcBef>
            </a:pPr>
            <a:r>
              <a:rPr sz="2400" spc="-5" dirty="0">
                <a:latin typeface="Times New Roman"/>
                <a:cs typeface="Times New Roman"/>
              </a:rPr>
              <a:t>La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passerelle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(ou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gateway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anglais)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dispositif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destiné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connecter 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des</a:t>
            </a:r>
            <a:r>
              <a:rPr sz="2400" b="1" spc="254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réseaux</a:t>
            </a:r>
            <a:r>
              <a:rPr sz="2400" b="1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ayant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des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architectures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différentes </a:t>
            </a:r>
            <a:r>
              <a:rPr sz="2400" spc="-5" dirty="0">
                <a:latin typeface="Times New Roman"/>
                <a:cs typeface="Times New Roman"/>
              </a:rPr>
              <a:t>ou </a:t>
            </a:r>
            <a:r>
              <a:rPr sz="2400" dirty="0">
                <a:latin typeface="Times New Roman"/>
                <a:cs typeface="Times New Roman"/>
              </a:rPr>
              <a:t>des protocoles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différents,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comme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exemple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réseau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internet.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32</a:t>
            </a:fld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64235" y="2063242"/>
            <a:ext cx="7332980" cy="307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3845" indent="-271780">
              <a:lnSpc>
                <a:spcPct val="100000"/>
              </a:lnSpc>
              <a:spcBef>
                <a:spcPts val="105"/>
              </a:spcBef>
              <a:buChar char="•"/>
              <a:tabLst>
                <a:tab pos="284480" algn="l"/>
              </a:tabLst>
            </a:pP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routeur</a:t>
            </a:r>
            <a:endParaRPr sz="3200">
              <a:latin typeface="Times New Roman"/>
              <a:cs typeface="Times New Roman"/>
            </a:endParaRPr>
          </a:p>
          <a:p>
            <a:pPr marL="271780" marR="5080" algn="just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Times New Roman"/>
                <a:cs typeface="Times New Roman"/>
              </a:rPr>
              <a:t>Le routeur est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-5" dirty="0">
                <a:latin typeface="Times New Roman"/>
                <a:cs typeface="Times New Roman"/>
              </a:rPr>
              <a:t>matériel </a:t>
            </a:r>
            <a:r>
              <a:rPr sz="2400" spc="-1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communication </a:t>
            </a:r>
            <a:r>
              <a:rPr sz="2400" dirty="0">
                <a:latin typeface="Times New Roman"/>
                <a:cs typeface="Times New Roman"/>
              </a:rPr>
              <a:t>de réseau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informatique qui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pour rôle </a:t>
            </a:r>
            <a:r>
              <a:rPr sz="2400" spc="-1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diriger les informations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dans</a:t>
            </a:r>
            <a:r>
              <a:rPr sz="2400" dirty="0">
                <a:latin typeface="Times New Roman"/>
                <a:cs typeface="Times New Roman"/>
              </a:rPr>
              <a:t> la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direction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appropriée.</a:t>
            </a:r>
            <a:endParaRPr sz="2400">
              <a:latin typeface="Times New Roman"/>
              <a:cs typeface="Times New Roman"/>
            </a:endParaRPr>
          </a:p>
          <a:p>
            <a:pPr marL="271780" marR="5715" algn="just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Les informations </a:t>
            </a:r>
            <a:r>
              <a:rPr sz="2400" dirty="0">
                <a:latin typeface="Times New Roman"/>
                <a:cs typeface="Times New Roman"/>
              </a:rPr>
              <a:t>peuvent </a:t>
            </a:r>
            <a:r>
              <a:rPr sz="2400" spc="-5" dirty="0">
                <a:latin typeface="Times New Roman"/>
                <a:cs typeface="Times New Roman"/>
              </a:rPr>
              <a:t>souvent emprunter</a:t>
            </a:r>
            <a:r>
              <a:rPr sz="2400" dirty="0">
                <a:latin typeface="Times New Roman"/>
                <a:cs typeface="Times New Roman"/>
              </a:rPr>
              <a:t> plusieurs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chemins. Le </a:t>
            </a:r>
            <a:r>
              <a:rPr sz="2400" dirty="0">
                <a:latin typeface="Times New Roman"/>
                <a:cs typeface="Times New Roman"/>
              </a:rPr>
              <a:t>routage </a:t>
            </a:r>
            <a:r>
              <a:rPr sz="2400" spc="-5" dirty="0">
                <a:latin typeface="Times New Roman"/>
                <a:cs typeface="Times New Roman"/>
              </a:rPr>
              <a:t>est </a:t>
            </a:r>
            <a:r>
              <a:rPr sz="2400" dirty="0">
                <a:latin typeface="Times New Roman"/>
                <a:cs typeface="Times New Roman"/>
              </a:rPr>
              <a:t>la </a:t>
            </a:r>
            <a:r>
              <a:rPr sz="2400" spc="-5" dirty="0">
                <a:latin typeface="Times New Roman"/>
                <a:cs typeface="Times New Roman"/>
              </a:rPr>
              <a:t>fonction qui consiste </a:t>
            </a:r>
            <a:r>
              <a:rPr sz="2400" dirty="0">
                <a:latin typeface="Times New Roman"/>
                <a:cs typeface="Times New Roman"/>
              </a:rPr>
              <a:t>à </a:t>
            </a:r>
            <a:r>
              <a:rPr sz="2400" spc="-5" dirty="0">
                <a:latin typeface="Times New Roman"/>
                <a:cs typeface="Times New Roman"/>
              </a:rPr>
              <a:t>trouver </a:t>
            </a:r>
            <a:r>
              <a:rPr sz="2400" dirty="0">
                <a:latin typeface="Times New Roman"/>
                <a:cs typeface="Times New Roman"/>
              </a:rPr>
              <a:t> le </a:t>
            </a:r>
            <a:r>
              <a:rPr sz="2400" spc="-5" dirty="0">
                <a:latin typeface="Times New Roman"/>
                <a:cs typeface="Times New Roman"/>
              </a:rPr>
              <a:t>chemin optimal </a:t>
            </a:r>
            <a:r>
              <a:rPr sz="2400" dirty="0">
                <a:latin typeface="Times New Roman"/>
                <a:cs typeface="Times New Roman"/>
              </a:rPr>
              <a:t>que va </a:t>
            </a:r>
            <a:r>
              <a:rPr sz="2400" spc="-5" dirty="0">
                <a:latin typeface="Times New Roman"/>
                <a:cs typeface="Times New Roman"/>
              </a:rPr>
              <a:t>emprunter </a:t>
            </a:r>
            <a:r>
              <a:rPr sz="2400" dirty="0">
                <a:latin typeface="Times New Roman"/>
                <a:cs typeface="Times New Roman"/>
              </a:rPr>
              <a:t>le </a:t>
            </a:r>
            <a:r>
              <a:rPr sz="2400" spc="-5" dirty="0">
                <a:latin typeface="Times New Roman"/>
                <a:cs typeface="Times New Roman"/>
              </a:rPr>
              <a:t>message depuis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l’émetteur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vers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récepteur.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59610" y="466089"/>
            <a:ext cx="5224145" cy="133731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701675" marR="5080" indent="-689610">
              <a:lnSpc>
                <a:spcPts val="5040"/>
              </a:lnSpc>
              <a:spcBef>
                <a:spcPts val="44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b="0" spc="-114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composants </a:t>
            </a:r>
            <a:r>
              <a:rPr sz="4400" b="0" spc="-10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33</a:t>
            </a:fld>
            <a:endParaRPr lang="fr-F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76680"/>
            <a:chOff x="656844" y="580644"/>
            <a:chExt cx="783082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351788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30011" y="2714243"/>
            <a:ext cx="3713987" cy="33573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6707505" cy="2580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modem</a:t>
            </a:r>
            <a:r>
              <a:rPr sz="32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(modulateur-démodulateur)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100">
              <a:latin typeface="Times New Roman"/>
              <a:cs typeface="Times New Roman"/>
            </a:endParaRPr>
          </a:p>
          <a:p>
            <a:pPr marL="184150" marR="222885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Un </a:t>
            </a:r>
            <a:r>
              <a:rPr sz="3200" spc="5" dirty="0">
                <a:latin typeface="Times New Roman"/>
                <a:cs typeface="Times New Roman"/>
              </a:rPr>
              <a:t>équipement qui </a:t>
            </a:r>
            <a:r>
              <a:rPr sz="3200" dirty="0">
                <a:latin typeface="Times New Roman"/>
                <a:cs typeface="Times New Roman"/>
              </a:rPr>
              <a:t>sert à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lier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le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réseau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téléphonique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au réseau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informatique.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20165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ts val="5160"/>
              </a:lnSpc>
              <a:spcBef>
                <a:spcPts val="325"/>
              </a:spcBef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34</a:t>
            </a:fld>
            <a:endParaRPr lang="fr-F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447800"/>
            <a:chOff x="656844" y="580644"/>
            <a:chExt cx="7830820" cy="1447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42189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423415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69039" y="3158019"/>
            <a:ext cx="4557584" cy="234644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6707505" cy="251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modem</a:t>
            </a:r>
            <a:r>
              <a:rPr sz="32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(modulateur-démodulateur)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50">
              <a:latin typeface="Times New Roman"/>
              <a:cs typeface="Times New Roman"/>
            </a:endParaRPr>
          </a:p>
          <a:p>
            <a:pPr marL="327025" marR="341122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modem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pour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rôle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E50"/>
                </a:solidFill>
                <a:latin typeface="Times New Roman"/>
                <a:cs typeface="Times New Roman"/>
              </a:rPr>
              <a:t>convertir </a:t>
            </a:r>
            <a:r>
              <a:rPr sz="2400" dirty="0">
                <a:latin typeface="Times New Roman"/>
                <a:cs typeface="Times New Roman"/>
              </a:rPr>
              <a:t>le signal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numérique </a:t>
            </a:r>
            <a:r>
              <a:rPr sz="2400" dirty="0">
                <a:latin typeface="Times New Roman"/>
                <a:cs typeface="Times New Roman"/>
              </a:rPr>
              <a:t>en signal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analogique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vis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versa.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9192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35</a:t>
            </a:fld>
            <a:endParaRPr lang="fr-F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447800"/>
            <a:chOff x="656844" y="580644"/>
            <a:chExt cx="7830820" cy="1447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42189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423415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1499616" y="4873752"/>
            <a:ext cx="2357755" cy="730250"/>
          </a:xfrm>
          <a:custGeom>
            <a:avLst/>
            <a:gdLst/>
            <a:ahLst/>
            <a:cxnLst/>
            <a:rect l="l" t="t" r="r" b="b"/>
            <a:pathLst>
              <a:path w="2357754" h="730250">
                <a:moveTo>
                  <a:pt x="0" y="355727"/>
                </a:moveTo>
                <a:lnTo>
                  <a:pt x="31750" y="310388"/>
                </a:lnTo>
                <a:lnTo>
                  <a:pt x="63372" y="265811"/>
                </a:lnTo>
                <a:lnTo>
                  <a:pt x="94868" y="222504"/>
                </a:lnTo>
                <a:lnTo>
                  <a:pt x="125984" y="181102"/>
                </a:lnTo>
                <a:lnTo>
                  <a:pt x="156717" y="142494"/>
                </a:lnTo>
                <a:lnTo>
                  <a:pt x="186816" y="107187"/>
                </a:lnTo>
                <a:lnTo>
                  <a:pt x="216408" y="75818"/>
                </a:lnTo>
                <a:lnTo>
                  <a:pt x="245109" y="49149"/>
                </a:lnTo>
                <a:lnTo>
                  <a:pt x="299973" y="12446"/>
                </a:lnTo>
                <a:lnTo>
                  <a:pt x="350773" y="0"/>
                </a:lnTo>
                <a:lnTo>
                  <a:pt x="362839" y="254"/>
                </a:lnTo>
                <a:lnTo>
                  <a:pt x="409321" y="13081"/>
                </a:lnTo>
                <a:lnTo>
                  <a:pt x="453644" y="40893"/>
                </a:lnTo>
                <a:lnTo>
                  <a:pt x="496570" y="79375"/>
                </a:lnTo>
                <a:lnTo>
                  <a:pt x="539241" y="124841"/>
                </a:lnTo>
                <a:lnTo>
                  <a:pt x="581025" y="186309"/>
                </a:lnTo>
                <a:lnTo>
                  <a:pt x="601345" y="222758"/>
                </a:lnTo>
                <a:lnTo>
                  <a:pt x="621410" y="261620"/>
                </a:lnTo>
                <a:lnTo>
                  <a:pt x="641222" y="301752"/>
                </a:lnTo>
                <a:lnTo>
                  <a:pt x="651129" y="321945"/>
                </a:lnTo>
                <a:lnTo>
                  <a:pt x="660908" y="342138"/>
                </a:lnTo>
                <a:lnTo>
                  <a:pt x="670686" y="362077"/>
                </a:lnTo>
                <a:lnTo>
                  <a:pt x="680339" y="381762"/>
                </a:lnTo>
                <a:lnTo>
                  <a:pt x="699770" y="419481"/>
                </a:lnTo>
                <a:lnTo>
                  <a:pt x="719073" y="454152"/>
                </a:lnTo>
                <a:lnTo>
                  <a:pt x="738123" y="485648"/>
                </a:lnTo>
                <a:lnTo>
                  <a:pt x="747395" y="501650"/>
                </a:lnTo>
                <a:lnTo>
                  <a:pt x="756539" y="517906"/>
                </a:lnTo>
                <a:lnTo>
                  <a:pt x="765302" y="534416"/>
                </a:lnTo>
                <a:lnTo>
                  <a:pt x="774065" y="550799"/>
                </a:lnTo>
                <a:lnTo>
                  <a:pt x="799846" y="599440"/>
                </a:lnTo>
                <a:lnTo>
                  <a:pt x="825881" y="644525"/>
                </a:lnTo>
                <a:lnTo>
                  <a:pt x="862329" y="693674"/>
                </a:lnTo>
                <a:lnTo>
                  <a:pt x="903351" y="723785"/>
                </a:lnTo>
                <a:lnTo>
                  <a:pt x="938910" y="729996"/>
                </a:lnTo>
                <a:lnTo>
                  <a:pt x="952246" y="728980"/>
                </a:lnTo>
                <a:lnTo>
                  <a:pt x="1010031" y="712216"/>
                </a:lnTo>
                <a:lnTo>
                  <a:pt x="1055623" y="689102"/>
                </a:lnTo>
                <a:lnTo>
                  <a:pt x="1100201" y="660019"/>
                </a:lnTo>
                <a:lnTo>
                  <a:pt x="1141222" y="627761"/>
                </a:lnTo>
                <a:lnTo>
                  <a:pt x="1185926" y="584454"/>
                </a:lnTo>
                <a:lnTo>
                  <a:pt x="1216914" y="535813"/>
                </a:lnTo>
                <a:lnTo>
                  <a:pt x="1233678" y="492633"/>
                </a:lnTo>
                <a:lnTo>
                  <a:pt x="1246632" y="446913"/>
                </a:lnTo>
                <a:lnTo>
                  <a:pt x="1257808" y="401447"/>
                </a:lnTo>
                <a:lnTo>
                  <a:pt x="1261364" y="386842"/>
                </a:lnTo>
                <a:lnTo>
                  <a:pt x="1272667" y="346329"/>
                </a:lnTo>
                <a:lnTo>
                  <a:pt x="1294384" y="297180"/>
                </a:lnTo>
                <a:lnTo>
                  <a:pt x="1319911" y="256540"/>
                </a:lnTo>
                <a:lnTo>
                  <a:pt x="1345565" y="225679"/>
                </a:lnTo>
                <a:lnTo>
                  <a:pt x="1378458" y="201295"/>
                </a:lnTo>
                <a:lnTo>
                  <a:pt x="1396238" y="196596"/>
                </a:lnTo>
                <a:lnTo>
                  <a:pt x="1406144" y="197358"/>
                </a:lnTo>
                <a:lnTo>
                  <a:pt x="1444498" y="221615"/>
                </a:lnTo>
                <a:lnTo>
                  <a:pt x="1471422" y="255270"/>
                </a:lnTo>
                <a:lnTo>
                  <a:pt x="1491488" y="295910"/>
                </a:lnTo>
                <a:lnTo>
                  <a:pt x="1505077" y="333756"/>
                </a:lnTo>
                <a:lnTo>
                  <a:pt x="1509648" y="346964"/>
                </a:lnTo>
                <a:lnTo>
                  <a:pt x="1523873" y="386080"/>
                </a:lnTo>
                <a:lnTo>
                  <a:pt x="1539621" y="420878"/>
                </a:lnTo>
                <a:lnTo>
                  <a:pt x="1550035" y="438785"/>
                </a:lnTo>
                <a:lnTo>
                  <a:pt x="1556892" y="451104"/>
                </a:lnTo>
                <a:lnTo>
                  <a:pt x="1578864" y="488569"/>
                </a:lnTo>
                <a:lnTo>
                  <a:pt x="1602232" y="521081"/>
                </a:lnTo>
                <a:lnTo>
                  <a:pt x="1635887" y="542036"/>
                </a:lnTo>
                <a:lnTo>
                  <a:pt x="1643126" y="541655"/>
                </a:lnTo>
                <a:lnTo>
                  <a:pt x="1675638" y="519684"/>
                </a:lnTo>
                <a:lnTo>
                  <a:pt x="1702815" y="487680"/>
                </a:lnTo>
                <a:lnTo>
                  <a:pt x="1729613" y="449961"/>
                </a:lnTo>
                <a:lnTo>
                  <a:pt x="1753489" y="413258"/>
                </a:lnTo>
                <a:lnTo>
                  <a:pt x="1760347" y="402336"/>
                </a:lnTo>
                <a:lnTo>
                  <a:pt x="1766443" y="392684"/>
                </a:lnTo>
                <a:lnTo>
                  <a:pt x="1782953" y="357759"/>
                </a:lnTo>
                <a:lnTo>
                  <a:pt x="1786255" y="323088"/>
                </a:lnTo>
                <a:lnTo>
                  <a:pt x="1787144" y="314071"/>
                </a:lnTo>
                <a:lnTo>
                  <a:pt x="1789176" y="306705"/>
                </a:lnTo>
                <a:lnTo>
                  <a:pt x="1793239" y="301498"/>
                </a:lnTo>
                <a:lnTo>
                  <a:pt x="1800098" y="298577"/>
                </a:lnTo>
                <a:lnTo>
                  <a:pt x="1808353" y="298069"/>
                </a:lnTo>
                <a:lnTo>
                  <a:pt x="1818132" y="299085"/>
                </a:lnTo>
                <a:lnTo>
                  <a:pt x="1867789" y="315468"/>
                </a:lnTo>
                <a:lnTo>
                  <a:pt x="1905762" y="336423"/>
                </a:lnTo>
                <a:lnTo>
                  <a:pt x="1935607" y="364871"/>
                </a:lnTo>
                <a:lnTo>
                  <a:pt x="1947418" y="401193"/>
                </a:lnTo>
                <a:lnTo>
                  <a:pt x="1951863" y="428498"/>
                </a:lnTo>
                <a:lnTo>
                  <a:pt x="1954022" y="441833"/>
                </a:lnTo>
                <a:lnTo>
                  <a:pt x="1969135" y="482092"/>
                </a:lnTo>
                <a:lnTo>
                  <a:pt x="2003933" y="492887"/>
                </a:lnTo>
                <a:lnTo>
                  <a:pt x="2017014" y="492379"/>
                </a:lnTo>
                <a:lnTo>
                  <a:pt x="2056764" y="483870"/>
                </a:lnTo>
                <a:lnTo>
                  <a:pt x="2093595" y="462407"/>
                </a:lnTo>
                <a:lnTo>
                  <a:pt x="2104771" y="415798"/>
                </a:lnTo>
                <a:lnTo>
                  <a:pt x="2106803" y="403606"/>
                </a:lnTo>
                <a:lnTo>
                  <a:pt x="2132965" y="366649"/>
                </a:lnTo>
                <a:lnTo>
                  <a:pt x="2167382" y="347725"/>
                </a:lnTo>
                <a:lnTo>
                  <a:pt x="2209927" y="336550"/>
                </a:lnTo>
                <a:lnTo>
                  <a:pt x="2235073" y="335153"/>
                </a:lnTo>
                <a:lnTo>
                  <a:pt x="2247773" y="336042"/>
                </a:lnTo>
                <a:lnTo>
                  <a:pt x="2292985" y="350900"/>
                </a:lnTo>
                <a:lnTo>
                  <a:pt x="2324735" y="371983"/>
                </a:lnTo>
                <a:lnTo>
                  <a:pt x="2356485" y="397637"/>
                </a:lnTo>
                <a:lnTo>
                  <a:pt x="2357628" y="398653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43144" y="4884420"/>
            <a:ext cx="3030220" cy="805180"/>
          </a:xfrm>
          <a:custGeom>
            <a:avLst/>
            <a:gdLst/>
            <a:ahLst/>
            <a:cxnLst/>
            <a:rect l="l" t="t" r="r" b="b"/>
            <a:pathLst>
              <a:path w="3030220" h="805179">
                <a:moveTo>
                  <a:pt x="0" y="456691"/>
                </a:moveTo>
                <a:lnTo>
                  <a:pt x="8635" y="433323"/>
                </a:lnTo>
                <a:lnTo>
                  <a:pt x="17144" y="409955"/>
                </a:lnTo>
                <a:lnTo>
                  <a:pt x="25780" y="386841"/>
                </a:lnTo>
                <a:lnTo>
                  <a:pt x="43306" y="341248"/>
                </a:lnTo>
                <a:lnTo>
                  <a:pt x="61213" y="297052"/>
                </a:lnTo>
                <a:lnTo>
                  <a:pt x="79755" y="255015"/>
                </a:lnTo>
                <a:lnTo>
                  <a:pt x="99059" y="215391"/>
                </a:lnTo>
                <a:lnTo>
                  <a:pt x="129793" y="162305"/>
                </a:lnTo>
                <a:lnTo>
                  <a:pt x="175132" y="105917"/>
                </a:lnTo>
                <a:lnTo>
                  <a:pt x="227583" y="69595"/>
                </a:lnTo>
                <a:lnTo>
                  <a:pt x="290448" y="50545"/>
                </a:lnTo>
                <a:lnTo>
                  <a:pt x="341756" y="46481"/>
                </a:lnTo>
                <a:lnTo>
                  <a:pt x="359028" y="46989"/>
                </a:lnTo>
                <a:lnTo>
                  <a:pt x="427100" y="58038"/>
                </a:lnTo>
                <a:lnTo>
                  <a:pt x="488314" y="82549"/>
                </a:lnTo>
                <a:lnTo>
                  <a:pt x="537082" y="121538"/>
                </a:lnTo>
                <a:lnTo>
                  <a:pt x="574547" y="181990"/>
                </a:lnTo>
                <a:lnTo>
                  <a:pt x="590550" y="218439"/>
                </a:lnTo>
                <a:lnTo>
                  <a:pt x="605535" y="257682"/>
                </a:lnTo>
                <a:lnTo>
                  <a:pt x="620140" y="298449"/>
                </a:lnTo>
                <a:lnTo>
                  <a:pt x="627379" y="319150"/>
                </a:lnTo>
                <a:lnTo>
                  <a:pt x="634872" y="339851"/>
                </a:lnTo>
                <a:lnTo>
                  <a:pt x="650239" y="380745"/>
                </a:lnTo>
                <a:lnTo>
                  <a:pt x="667130" y="419988"/>
                </a:lnTo>
                <a:lnTo>
                  <a:pt x="685926" y="456691"/>
                </a:lnTo>
                <a:lnTo>
                  <a:pt x="695959" y="474725"/>
                </a:lnTo>
                <a:lnTo>
                  <a:pt x="705992" y="493775"/>
                </a:lnTo>
                <a:lnTo>
                  <a:pt x="716026" y="513587"/>
                </a:lnTo>
                <a:lnTo>
                  <a:pt x="726185" y="534161"/>
                </a:lnTo>
                <a:lnTo>
                  <a:pt x="736472" y="555116"/>
                </a:lnTo>
                <a:lnTo>
                  <a:pt x="746759" y="576325"/>
                </a:lnTo>
                <a:lnTo>
                  <a:pt x="757173" y="597661"/>
                </a:lnTo>
                <a:lnTo>
                  <a:pt x="778636" y="639698"/>
                </a:lnTo>
                <a:lnTo>
                  <a:pt x="800734" y="680084"/>
                </a:lnTo>
                <a:lnTo>
                  <a:pt x="823848" y="717041"/>
                </a:lnTo>
                <a:lnTo>
                  <a:pt x="860678" y="763155"/>
                </a:lnTo>
                <a:lnTo>
                  <a:pt x="914653" y="799490"/>
                </a:lnTo>
                <a:lnTo>
                  <a:pt x="945260" y="804671"/>
                </a:lnTo>
                <a:lnTo>
                  <a:pt x="961897" y="804379"/>
                </a:lnTo>
                <a:lnTo>
                  <a:pt x="1034795" y="787145"/>
                </a:lnTo>
                <a:lnTo>
                  <a:pt x="1073150" y="770775"/>
                </a:lnTo>
                <a:lnTo>
                  <a:pt x="1111503" y="750646"/>
                </a:lnTo>
                <a:lnTo>
                  <a:pt x="1148841" y="727836"/>
                </a:lnTo>
                <a:lnTo>
                  <a:pt x="1184275" y="703452"/>
                </a:lnTo>
                <a:lnTo>
                  <a:pt x="1231519" y="666114"/>
                </a:lnTo>
                <a:lnTo>
                  <a:pt x="1279525" y="618235"/>
                </a:lnTo>
                <a:lnTo>
                  <a:pt x="1314196" y="563371"/>
                </a:lnTo>
                <a:lnTo>
                  <a:pt x="1339850" y="502284"/>
                </a:lnTo>
                <a:lnTo>
                  <a:pt x="1359661" y="438022"/>
                </a:lnTo>
                <a:lnTo>
                  <a:pt x="1372870" y="389508"/>
                </a:lnTo>
                <a:lnTo>
                  <a:pt x="1377314" y="373633"/>
                </a:lnTo>
                <a:lnTo>
                  <a:pt x="1381759" y="357885"/>
                </a:lnTo>
                <a:lnTo>
                  <a:pt x="1386331" y="342391"/>
                </a:lnTo>
                <a:lnTo>
                  <a:pt x="1390396" y="326643"/>
                </a:lnTo>
                <a:lnTo>
                  <a:pt x="1397507" y="275208"/>
                </a:lnTo>
                <a:lnTo>
                  <a:pt x="1399539" y="220471"/>
                </a:lnTo>
                <a:lnTo>
                  <a:pt x="1399794" y="201929"/>
                </a:lnTo>
                <a:lnTo>
                  <a:pt x="1400175" y="183641"/>
                </a:lnTo>
                <a:lnTo>
                  <a:pt x="1404111" y="114426"/>
                </a:lnTo>
                <a:lnTo>
                  <a:pt x="1419352" y="57657"/>
                </a:lnTo>
                <a:lnTo>
                  <a:pt x="1454784" y="21208"/>
                </a:lnTo>
                <a:lnTo>
                  <a:pt x="1516633" y="3682"/>
                </a:lnTo>
                <a:lnTo>
                  <a:pt x="1554860" y="380"/>
                </a:lnTo>
                <a:lnTo>
                  <a:pt x="1575053" y="0"/>
                </a:lnTo>
                <a:lnTo>
                  <a:pt x="1595754" y="380"/>
                </a:lnTo>
                <a:lnTo>
                  <a:pt x="1637791" y="3174"/>
                </a:lnTo>
                <a:lnTo>
                  <a:pt x="1679575" y="8635"/>
                </a:lnTo>
                <a:lnTo>
                  <a:pt x="1719452" y="16128"/>
                </a:lnTo>
                <a:lnTo>
                  <a:pt x="1787271" y="36575"/>
                </a:lnTo>
                <a:lnTo>
                  <a:pt x="1834260" y="64769"/>
                </a:lnTo>
                <a:lnTo>
                  <a:pt x="1868804" y="105028"/>
                </a:lnTo>
                <a:lnTo>
                  <a:pt x="1895094" y="153415"/>
                </a:lnTo>
                <a:lnTo>
                  <a:pt x="1916937" y="205866"/>
                </a:lnTo>
                <a:lnTo>
                  <a:pt x="1922145" y="219201"/>
                </a:lnTo>
                <a:lnTo>
                  <a:pt x="1927352" y="232409"/>
                </a:lnTo>
                <a:lnTo>
                  <a:pt x="1932558" y="245490"/>
                </a:lnTo>
                <a:lnTo>
                  <a:pt x="1938020" y="258444"/>
                </a:lnTo>
                <a:lnTo>
                  <a:pt x="1943607" y="271017"/>
                </a:lnTo>
                <a:lnTo>
                  <a:pt x="1949069" y="283717"/>
                </a:lnTo>
                <a:lnTo>
                  <a:pt x="1963420" y="324103"/>
                </a:lnTo>
                <a:lnTo>
                  <a:pt x="1975611" y="366775"/>
                </a:lnTo>
                <a:lnTo>
                  <a:pt x="1982851" y="395731"/>
                </a:lnTo>
                <a:lnTo>
                  <a:pt x="1986406" y="410209"/>
                </a:lnTo>
                <a:lnTo>
                  <a:pt x="1997328" y="453135"/>
                </a:lnTo>
                <a:lnTo>
                  <a:pt x="2013965" y="506602"/>
                </a:lnTo>
                <a:lnTo>
                  <a:pt x="2035936" y="554862"/>
                </a:lnTo>
                <a:lnTo>
                  <a:pt x="2065020" y="602614"/>
                </a:lnTo>
                <a:lnTo>
                  <a:pt x="2097151" y="645413"/>
                </a:lnTo>
                <a:lnTo>
                  <a:pt x="2131567" y="681862"/>
                </a:lnTo>
                <a:lnTo>
                  <a:pt x="2167128" y="710425"/>
                </a:lnTo>
                <a:lnTo>
                  <a:pt x="2207640" y="731418"/>
                </a:lnTo>
                <a:lnTo>
                  <a:pt x="2257932" y="744143"/>
                </a:lnTo>
                <a:lnTo>
                  <a:pt x="2295905" y="746696"/>
                </a:lnTo>
                <a:lnTo>
                  <a:pt x="2308352" y="746378"/>
                </a:lnTo>
                <a:lnTo>
                  <a:pt x="2355723" y="739698"/>
                </a:lnTo>
                <a:lnTo>
                  <a:pt x="2404109" y="720597"/>
                </a:lnTo>
                <a:lnTo>
                  <a:pt x="2449067" y="691641"/>
                </a:lnTo>
                <a:lnTo>
                  <a:pt x="2485771" y="657732"/>
                </a:lnTo>
                <a:lnTo>
                  <a:pt x="2511805" y="613155"/>
                </a:lnTo>
                <a:lnTo>
                  <a:pt x="2527680" y="563498"/>
                </a:lnTo>
                <a:lnTo>
                  <a:pt x="2531236" y="550925"/>
                </a:lnTo>
                <a:lnTo>
                  <a:pt x="2534920" y="538606"/>
                </a:lnTo>
                <a:lnTo>
                  <a:pt x="2548762" y="502284"/>
                </a:lnTo>
                <a:lnTo>
                  <a:pt x="2562732" y="472947"/>
                </a:lnTo>
                <a:lnTo>
                  <a:pt x="2567178" y="463676"/>
                </a:lnTo>
                <a:lnTo>
                  <a:pt x="2587625" y="418972"/>
                </a:lnTo>
                <a:lnTo>
                  <a:pt x="2604897" y="374268"/>
                </a:lnTo>
                <a:lnTo>
                  <a:pt x="2616580" y="334136"/>
                </a:lnTo>
                <a:lnTo>
                  <a:pt x="2628773" y="286638"/>
                </a:lnTo>
                <a:lnTo>
                  <a:pt x="2633090" y="270001"/>
                </a:lnTo>
                <a:lnTo>
                  <a:pt x="2646806" y="219455"/>
                </a:lnTo>
                <a:lnTo>
                  <a:pt x="2662301" y="171322"/>
                </a:lnTo>
                <a:lnTo>
                  <a:pt x="2680207" y="130047"/>
                </a:lnTo>
                <a:lnTo>
                  <a:pt x="2720594" y="83692"/>
                </a:lnTo>
                <a:lnTo>
                  <a:pt x="2767710" y="65785"/>
                </a:lnTo>
                <a:lnTo>
                  <a:pt x="2806827" y="61848"/>
                </a:lnTo>
                <a:lnTo>
                  <a:pt x="2819907" y="61848"/>
                </a:lnTo>
                <a:lnTo>
                  <a:pt x="2870200" y="66166"/>
                </a:lnTo>
                <a:lnTo>
                  <a:pt x="2914269" y="74040"/>
                </a:lnTo>
                <a:lnTo>
                  <a:pt x="2960878" y="95376"/>
                </a:lnTo>
                <a:lnTo>
                  <a:pt x="3000629" y="127507"/>
                </a:lnTo>
                <a:lnTo>
                  <a:pt x="3028187" y="155193"/>
                </a:lnTo>
                <a:lnTo>
                  <a:pt x="3029711" y="15671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4235" y="1897025"/>
            <a:ext cx="7383780" cy="239395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répéteur</a:t>
            </a:r>
            <a:r>
              <a:rPr sz="3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756285" marR="5080" indent="-287020">
              <a:lnSpc>
                <a:spcPct val="98700"/>
              </a:lnSpc>
              <a:spcBef>
                <a:spcPts val="735"/>
              </a:spcBef>
            </a:pP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sz="2800" spc="-10" dirty="0">
                <a:latin typeface="Times New Roman"/>
                <a:cs typeface="Times New Roman"/>
              </a:rPr>
              <a:t>Un </a:t>
            </a:r>
            <a:r>
              <a:rPr sz="2800" spc="-5" dirty="0">
                <a:latin typeface="Times New Roman"/>
                <a:cs typeface="Times New Roman"/>
              </a:rPr>
              <a:t>équipement </a:t>
            </a:r>
            <a:r>
              <a:rPr sz="2800" spc="5" dirty="0">
                <a:latin typeface="Times New Roman"/>
                <a:cs typeface="Times New Roman"/>
              </a:rPr>
              <a:t>qui </a:t>
            </a:r>
            <a:r>
              <a:rPr sz="2800" dirty="0">
                <a:latin typeface="Times New Roman"/>
                <a:cs typeface="Times New Roman"/>
              </a:rPr>
              <a:t>sert </a:t>
            </a:r>
            <a:r>
              <a:rPr sz="2800" spc="-5" dirty="0">
                <a:latin typeface="Times New Roman"/>
                <a:cs typeface="Times New Roman"/>
              </a:rPr>
              <a:t>à </a:t>
            </a:r>
            <a:r>
              <a:rPr sz="2800" dirty="0">
                <a:latin typeface="Times New Roman"/>
                <a:cs typeface="Times New Roman"/>
              </a:rPr>
              <a:t>régénérer un </a:t>
            </a:r>
            <a:r>
              <a:rPr sz="2800" spc="-5" dirty="0">
                <a:latin typeface="Times New Roman"/>
                <a:cs typeface="Times New Roman"/>
              </a:rPr>
              <a:t>signal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affaibli </a:t>
            </a:r>
            <a:r>
              <a:rPr sz="2800" dirty="0">
                <a:latin typeface="Times New Roman"/>
                <a:cs typeface="Times New Roman"/>
              </a:rPr>
              <a:t>pendant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le </a:t>
            </a:r>
            <a:r>
              <a:rPr sz="2800" dirty="0">
                <a:latin typeface="Times New Roman"/>
                <a:cs typeface="Times New Roman"/>
              </a:rPr>
              <a:t>transport,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ainsi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étendre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distance </a:t>
            </a:r>
            <a:r>
              <a:rPr sz="2800" spc="-10" dirty="0">
                <a:latin typeface="Times New Roman"/>
                <a:cs typeface="Times New Roman"/>
              </a:rPr>
              <a:t>maximale </a:t>
            </a:r>
            <a:r>
              <a:rPr sz="2800" dirty="0">
                <a:latin typeface="Times New Roman"/>
                <a:cs typeface="Times New Roman"/>
              </a:rPr>
              <a:t>entre </a:t>
            </a:r>
            <a:r>
              <a:rPr sz="2800" spc="-5" dirty="0">
                <a:latin typeface="Times New Roman"/>
                <a:cs typeface="Times New Roman"/>
              </a:rPr>
              <a:t>deux </a:t>
            </a:r>
            <a:r>
              <a:rPr sz="2800" dirty="0">
                <a:latin typeface="Times New Roman"/>
                <a:cs typeface="Times New Roman"/>
              </a:rPr>
              <a:t>noeuds d’un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réseau.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57244" y="4858511"/>
            <a:ext cx="1430020" cy="928369"/>
          </a:xfrm>
          <a:prstGeom prst="rect">
            <a:avLst/>
          </a:prstGeom>
          <a:solidFill>
            <a:srgbClr val="00CC99"/>
          </a:solidFill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6210">
              <a:lnSpc>
                <a:spcPts val="2690"/>
              </a:lnSpc>
            </a:pPr>
            <a:r>
              <a:rPr sz="2400" b="1" dirty="0">
                <a:latin typeface="Times New Roman"/>
                <a:cs typeface="Times New Roman"/>
              </a:rPr>
              <a:t>répéteur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562" y="610362"/>
            <a:ext cx="7772400" cy="139192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36</a:t>
            </a:fld>
            <a:endParaRPr lang="fr-F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019810"/>
            <a:chOff x="656844" y="580644"/>
            <a:chExt cx="7830820" cy="10198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99364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99364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962025"/>
            </a:xfrm>
            <a:custGeom>
              <a:avLst/>
              <a:gdLst/>
              <a:ahLst/>
              <a:cxnLst/>
              <a:rect l="l" t="t" r="r" b="b"/>
              <a:pathLst>
                <a:path w="7772400" h="962025">
                  <a:moveTo>
                    <a:pt x="0" y="961644"/>
                  </a:moveTo>
                  <a:lnTo>
                    <a:pt x="7772400" y="961644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961644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64235" y="1660017"/>
            <a:ext cx="7296784" cy="4129404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5080" indent="-343535">
              <a:lnSpc>
                <a:spcPct val="98600"/>
              </a:lnSpc>
              <a:spcBef>
                <a:spcPts val="15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Les </a:t>
            </a:r>
            <a:r>
              <a:rPr sz="3200" spc="5" dirty="0">
                <a:latin typeface="Times New Roman"/>
                <a:cs typeface="Times New Roman"/>
              </a:rPr>
              <a:t>protocoles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communication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sont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spécifications </a:t>
            </a:r>
            <a:r>
              <a:rPr sz="3200" spc="5" dirty="0">
                <a:latin typeface="Times New Roman"/>
                <a:cs typeface="Times New Roman"/>
              </a:rPr>
              <a:t>qui permettent </a:t>
            </a:r>
            <a:r>
              <a:rPr sz="3200" dirty="0">
                <a:latin typeface="Times New Roman"/>
                <a:cs typeface="Times New Roman"/>
              </a:rPr>
              <a:t>à plusieurs </a:t>
            </a:r>
            <a:r>
              <a:rPr sz="3200" spc="5" dirty="0">
                <a:latin typeface="Times New Roman"/>
                <a:cs typeface="Times New Roman"/>
              </a:rPr>
              <a:t> machines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communiquer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entre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elles.</a:t>
            </a:r>
          </a:p>
          <a:p>
            <a:pPr marL="355600" marR="71120" indent="-343535">
              <a:lnSpc>
                <a:spcPct val="101299"/>
              </a:lnSpc>
              <a:spcBef>
                <a:spcPts val="7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Les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plus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utilisés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aujourd’hui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70" dirty="0">
                <a:latin typeface="Times New Roman"/>
                <a:cs typeface="Times New Roman"/>
              </a:rPr>
              <a:t>HTTP,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95" dirty="0">
                <a:latin typeface="Times New Roman"/>
                <a:cs typeface="Times New Roman"/>
              </a:rPr>
              <a:t>FTP,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75" dirty="0">
                <a:latin typeface="Times New Roman"/>
                <a:cs typeface="Times New Roman"/>
              </a:rPr>
              <a:t>SMTP,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95" dirty="0">
                <a:latin typeface="Times New Roman"/>
                <a:cs typeface="Times New Roman"/>
              </a:rPr>
              <a:t>POP.</a:t>
            </a:r>
            <a:endParaRPr sz="3200" dirty="0">
              <a:latin typeface="Times New Roman"/>
              <a:cs typeface="Times New Roman"/>
            </a:endParaRPr>
          </a:p>
          <a:p>
            <a:pPr marL="355600" marR="283845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La </a:t>
            </a:r>
            <a:r>
              <a:rPr sz="3200" spc="5" dirty="0">
                <a:latin typeface="Times New Roman"/>
                <a:cs typeface="Times New Roman"/>
              </a:rPr>
              <a:t>plupart des </a:t>
            </a:r>
            <a:r>
              <a:rPr sz="3200" dirty="0">
                <a:latin typeface="Times New Roman"/>
                <a:cs typeface="Times New Roman"/>
              </a:rPr>
              <a:t>ces protocoles </a:t>
            </a:r>
            <a:r>
              <a:rPr sz="3200" spc="5" dirty="0">
                <a:latin typeface="Times New Roman"/>
                <a:cs typeface="Times New Roman"/>
              </a:rPr>
              <a:t>sont bâtis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autour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TCP/IP</a:t>
            </a:r>
            <a:r>
              <a:rPr sz="3200" spc="-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Transmission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Control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Protocol/Internet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Protocol.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43913" y="363982"/>
            <a:ext cx="64522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Protocole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5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37</a:t>
            </a:fld>
            <a:endParaRPr lang="fr-F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8177"/>
            <a:ext cx="7772400" cy="1354217"/>
          </a:xfrm>
        </p:spPr>
        <p:txBody>
          <a:bodyPr/>
          <a:lstStyle/>
          <a:p>
            <a:pPr lvl="1" algn="ctr"/>
            <a:r>
              <a:rPr lang="fr-FR" sz="4400" spc="-10" dirty="0" smtClean="0">
                <a:solidFill>
                  <a:srgbClr val="FF0000"/>
                </a:solidFill>
                <a:latin typeface="Calibri Light"/>
                <a:cs typeface="Calibri Light"/>
              </a:rPr>
              <a:t>Adr</a:t>
            </a:r>
            <a:r>
              <a:rPr lang="fr-FR" sz="4400" spc="-15" dirty="0" smtClean="0">
                <a:solidFill>
                  <a:srgbClr val="FF0000"/>
                </a:solidFill>
                <a:latin typeface="Calibri Light"/>
                <a:cs typeface="Calibri Light"/>
              </a:rPr>
              <a:t>e</a:t>
            </a:r>
            <a:r>
              <a:rPr lang="fr-FR" sz="4400" spc="-5" dirty="0" smtClean="0">
                <a:solidFill>
                  <a:srgbClr val="FF0000"/>
                </a:solidFill>
                <a:latin typeface="Calibri Light"/>
                <a:cs typeface="Calibri Light"/>
              </a:rPr>
              <a:t>ssage</a:t>
            </a:r>
            <a: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lang="fr-FR" sz="4400" spc="-10" dirty="0" smtClean="0">
                <a:solidFill>
                  <a:srgbClr val="FF0000"/>
                </a:solidFill>
                <a:latin typeface="Calibri Light"/>
                <a:cs typeface="Calibri Light"/>
              </a:rPr>
              <a:t>I</a:t>
            </a:r>
            <a:r>
              <a:rPr lang="fr-FR" sz="4400" spc="-5" dirty="0" smtClean="0">
                <a:solidFill>
                  <a:srgbClr val="FF0000"/>
                </a:solidFill>
                <a:latin typeface="Calibri Light"/>
                <a:cs typeface="Calibri Light"/>
              </a:rPr>
              <a:t>P</a:t>
            </a:r>
            <a: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  <a:t/>
            </a:r>
            <a:b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</a:b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4"/>
          </p:nvPr>
        </p:nvSpPr>
        <p:spPr>
          <a:xfrm>
            <a:off x="674914" y="1219200"/>
            <a:ext cx="7086600" cy="5873403"/>
          </a:xfrm>
        </p:spPr>
        <p:txBody>
          <a:bodyPr/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r-FR" sz="2600" spc="-15" dirty="0" smtClean="0"/>
              <a:t>IP </a:t>
            </a:r>
            <a:r>
              <a:rPr lang="fr-FR" sz="2600" spc="-5" dirty="0"/>
              <a:t>est</a:t>
            </a:r>
            <a:r>
              <a:rPr lang="fr-FR" sz="2600" spc="-15" dirty="0"/>
              <a:t> </a:t>
            </a:r>
            <a:r>
              <a:rPr lang="fr-FR" sz="2600" dirty="0"/>
              <a:t>une</a:t>
            </a:r>
            <a:r>
              <a:rPr lang="fr-FR" sz="2600" spc="-20" dirty="0"/>
              <a:t> </a:t>
            </a:r>
            <a:r>
              <a:rPr lang="fr-FR" sz="2600" spc="-5" dirty="0"/>
              <a:t>abréviation</a:t>
            </a:r>
            <a:r>
              <a:rPr lang="fr-FR" sz="2600" spc="-15" dirty="0"/>
              <a:t> </a:t>
            </a:r>
            <a:r>
              <a:rPr lang="fr-FR" sz="2600" dirty="0"/>
              <a:t>de</a:t>
            </a:r>
            <a:r>
              <a:rPr lang="fr-FR" sz="2600" spc="-20" dirty="0"/>
              <a:t> </a:t>
            </a:r>
            <a:r>
              <a:rPr lang="fr-FR" sz="2600" spc="-5" dirty="0"/>
              <a:t>l’Internet</a:t>
            </a:r>
            <a:r>
              <a:rPr lang="fr-FR" sz="2600" spc="-10" dirty="0"/>
              <a:t> </a:t>
            </a:r>
            <a:r>
              <a:rPr lang="fr-FR" sz="2600" spc="-5" dirty="0"/>
              <a:t>Protocol</a:t>
            </a:r>
            <a:r>
              <a:rPr lang="fr-FR" sz="2600" spc="-5" dirty="0" smtClean="0"/>
              <a:t>,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r-FR" sz="2600" dirty="0" smtClean="0"/>
              <a:t>une</a:t>
            </a:r>
            <a:r>
              <a:rPr lang="fr-FR" sz="2600" spc="-20" dirty="0" smtClean="0"/>
              <a:t> </a:t>
            </a:r>
            <a:r>
              <a:rPr lang="fr-FR" sz="2600" spc="-5" dirty="0"/>
              <a:t>adresse </a:t>
            </a:r>
            <a:r>
              <a:rPr lang="fr-FR" sz="2600" spc="-10" dirty="0"/>
              <a:t>IP</a:t>
            </a:r>
            <a:r>
              <a:rPr lang="fr-FR" sz="2600" spc="-15" dirty="0"/>
              <a:t> </a:t>
            </a:r>
            <a:r>
              <a:rPr lang="fr-FR" sz="2600" spc="-5" dirty="0"/>
              <a:t>est</a:t>
            </a:r>
            <a:r>
              <a:rPr lang="fr-FR" sz="2600" spc="-15" dirty="0"/>
              <a:t> </a:t>
            </a:r>
            <a:r>
              <a:rPr lang="fr-FR" sz="2600" spc="-5" dirty="0"/>
              <a:t>l’identifiant</a:t>
            </a:r>
            <a:r>
              <a:rPr lang="fr-FR" sz="2600" spc="-15" dirty="0"/>
              <a:t> </a:t>
            </a:r>
            <a:r>
              <a:rPr lang="fr-FR" sz="2600" dirty="0"/>
              <a:t>unique</a:t>
            </a:r>
            <a:r>
              <a:rPr lang="fr-FR" sz="2600" spc="-20" dirty="0"/>
              <a:t> </a:t>
            </a:r>
            <a:r>
              <a:rPr lang="fr-FR" sz="2600" dirty="0"/>
              <a:t>d’un</a:t>
            </a:r>
            <a:r>
              <a:rPr lang="fr-FR" sz="2600" spc="-20" dirty="0"/>
              <a:t> </a:t>
            </a:r>
            <a:r>
              <a:rPr lang="fr-FR" sz="2600" spc="-5" dirty="0" smtClean="0"/>
              <a:t>ordinateur </a:t>
            </a:r>
            <a:r>
              <a:rPr lang="fr-FR" sz="2600" dirty="0" smtClean="0"/>
              <a:t>qui</a:t>
            </a:r>
            <a:r>
              <a:rPr lang="fr-FR" sz="2600" spc="45" dirty="0" smtClean="0"/>
              <a:t> </a:t>
            </a:r>
            <a:r>
              <a:rPr lang="fr-FR" sz="2600" dirty="0"/>
              <a:t>le</a:t>
            </a:r>
            <a:r>
              <a:rPr lang="fr-FR" sz="2600" spc="40" dirty="0"/>
              <a:t> </a:t>
            </a:r>
            <a:r>
              <a:rPr lang="fr-FR" sz="2600" spc="-5" dirty="0"/>
              <a:t>permet</a:t>
            </a:r>
            <a:r>
              <a:rPr lang="fr-FR" sz="2600" spc="45" dirty="0"/>
              <a:t> </a:t>
            </a:r>
            <a:r>
              <a:rPr lang="fr-FR" sz="2600" dirty="0"/>
              <a:t>de</a:t>
            </a:r>
            <a:r>
              <a:rPr lang="fr-FR" sz="2600" spc="45" dirty="0"/>
              <a:t> </a:t>
            </a:r>
            <a:r>
              <a:rPr lang="fr-FR" sz="2600" dirty="0"/>
              <a:t>communiqué</a:t>
            </a:r>
            <a:r>
              <a:rPr lang="fr-FR" sz="2600" spc="40" dirty="0"/>
              <a:t> </a:t>
            </a:r>
            <a:r>
              <a:rPr lang="fr-FR" sz="2600" spc="-5" dirty="0"/>
              <a:t>dans</a:t>
            </a:r>
            <a:r>
              <a:rPr lang="fr-FR" sz="2600" spc="45" dirty="0"/>
              <a:t> </a:t>
            </a:r>
            <a:r>
              <a:rPr lang="fr-FR" sz="2600" dirty="0"/>
              <a:t>un</a:t>
            </a:r>
            <a:r>
              <a:rPr lang="fr-FR" sz="2600" spc="50" dirty="0"/>
              <a:t> </a:t>
            </a:r>
            <a:r>
              <a:rPr lang="fr-FR" sz="2600" spc="-5" dirty="0"/>
              <a:t>réseau.</a:t>
            </a:r>
            <a:r>
              <a:rPr lang="fr-FR" sz="2600" spc="50" dirty="0"/>
              <a:t> </a:t>
            </a:r>
            <a:endParaRPr lang="fr-FR" sz="2600" spc="50" dirty="0" smtClean="0"/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r-FR" sz="2600" dirty="0" smtClean="0"/>
              <a:t>Une</a:t>
            </a:r>
            <a:r>
              <a:rPr lang="fr-FR" sz="2600" spc="40" dirty="0" smtClean="0"/>
              <a:t> </a:t>
            </a:r>
            <a:r>
              <a:rPr lang="fr-FR" sz="2600" spc="-5" dirty="0"/>
              <a:t>adresse</a:t>
            </a:r>
            <a:r>
              <a:rPr lang="fr-FR" sz="2600" spc="55" dirty="0"/>
              <a:t> </a:t>
            </a:r>
            <a:r>
              <a:rPr lang="fr-FR" sz="2600" spc="-15" dirty="0"/>
              <a:t>IP</a:t>
            </a:r>
            <a:r>
              <a:rPr lang="fr-FR" sz="2600" spc="55" dirty="0"/>
              <a:t> </a:t>
            </a:r>
            <a:r>
              <a:rPr lang="fr-FR" sz="2600" spc="-5" dirty="0"/>
              <a:t>est</a:t>
            </a:r>
            <a:r>
              <a:rPr lang="fr-FR" sz="2600" spc="50" dirty="0"/>
              <a:t> </a:t>
            </a:r>
            <a:r>
              <a:rPr lang="fr-FR" sz="2600" dirty="0"/>
              <a:t>un</a:t>
            </a:r>
            <a:r>
              <a:rPr lang="fr-FR" sz="2600" spc="45" dirty="0"/>
              <a:t> </a:t>
            </a:r>
            <a:r>
              <a:rPr lang="fr-FR" sz="2600" spc="-5" dirty="0"/>
              <a:t>code</a:t>
            </a:r>
            <a:r>
              <a:rPr lang="fr-FR" sz="2600" spc="55" dirty="0"/>
              <a:t> </a:t>
            </a:r>
            <a:r>
              <a:rPr lang="fr-FR" sz="2600" dirty="0"/>
              <a:t>de</a:t>
            </a:r>
            <a:r>
              <a:rPr lang="fr-FR" sz="2600" spc="40" dirty="0"/>
              <a:t> </a:t>
            </a:r>
            <a:r>
              <a:rPr lang="fr-FR" sz="2600" dirty="0"/>
              <a:t>32</a:t>
            </a:r>
            <a:r>
              <a:rPr lang="fr-FR" sz="2600" spc="45" dirty="0"/>
              <a:t> </a:t>
            </a:r>
            <a:r>
              <a:rPr lang="fr-FR" sz="2600" dirty="0"/>
              <a:t>bits</a:t>
            </a:r>
            <a:r>
              <a:rPr lang="fr-FR" sz="2600" spc="45" dirty="0"/>
              <a:t> </a:t>
            </a:r>
            <a:r>
              <a:rPr lang="fr-FR" sz="2600" spc="-5" dirty="0"/>
              <a:t>soit</a:t>
            </a:r>
            <a:r>
              <a:rPr lang="fr-FR" sz="2600" spc="50" dirty="0"/>
              <a:t> </a:t>
            </a:r>
            <a:r>
              <a:rPr lang="fr-FR" sz="2600" dirty="0"/>
              <a:t>4</a:t>
            </a:r>
            <a:r>
              <a:rPr lang="fr-FR" sz="2600" spc="45" dirty="0"/>
              <a:t> </a:t>
            </a:r>
            <a:r>
              <a:rPr lang="fr-FR" sz="2600" spc="-5" dirty="0"/>
              <a:t>octets </a:t>
            </a:r>
            <a:r>
              <a:rPr lang="fr-FR" sz="2600" spc="-285" dirty="0"/>
              <a:t> </a:t>
            </a:r>
            <a:r>
              <a:rPr lang="fr-FR" sz="2600" spc="-5" dirty="0"/>
              <a:t>habituellement</a:t>
            </a:r>
            <a:r>
              <a:rPr lang="fr-FR" sz="2600" dirty="0"/>
              <a:t> </a:t>
            </a:r>
            <a:r>
              <a:rPr lang="fr-FR" sz="2600" spc="-5" dirty="0"/>
              <a:t>représentés</a:t>
            </a:r>
            <a:r>
              <a:rPr lang="fr-FR" sz="2600" spc="5" dirty="0"/>
              <a:t> </a:t>
            </a:r>
            <a:r>
              <a:rPr lang="fr-FR" sz="2600" spc="-5" dirty="0"/>
              <a:t>en</a:t>
            </a:r>
            <a:r>
              <a:rPr lang="fr-FR" sz="2600" dirty="0"/>
              <a:t> </a:t>
            </a:r>
            <a:r>
              <a:rPr lang="fr-FR" sz="2600" spc="-5" dirty="0"/>
              <a:t>décimal</a:t>
            </a:r>
            <a:r>
              <a:rPr lang="fr-FR" sz="2600" spc="15" dirty="0"/>
              <a:t> </a:t>
            </a:r>
            <a:r>
              <a:rPr lang="fr-FR" sz="2600" spc="-5" dirty="0"/>
              <a:t>et</a:t>
            </a:r>
            <a:r>
              <a:rPr lang="fr-FR" sz="2600" spc="5" dirty="0"/>
              <a:t> </a:t>
            </a:r>
            <a:r>
              <a:rPr lang="fr-FR" sz="2600" spc="-5" dirty="0"/>
              <a:t>séparés</a:t>
            </a:r>
            <a:r>
              <a:rPr lang="fr-FR" sz="2600" spc="10" dirty="0"/>
              <a:t> </a:t>
            </a:r>
            <a:r>
              <a:rPr lang="fr-FR" sz="2600" spc="-5" dirty="0"/>
              <a:t>par</a:t>
            </a:r>
            <a:r>
              <a:rPr lang="fr-FR" sz="2600" spc="5" dirty="0"/>
              <a:t> </a:t>
            </a:r>
            <a:r>
              <a:rPr lang="fr-FR" sz="2600" spc="-5" dirty="0"/>
              <a:t>des</a:t>
            </a:r>
            <a:r>
              <a:rPr lang="fr-FR" sz="2600" spc="5" dirty="0"/>
              <a:t> </a:t>
            </a:r>
            <a:r>
              <a:rPr lang="fr-FR" sz="2600" dirty="0"/>
              <a:t>points. Exemple</a:t>
            </a:r>
            <a:r>
              <a:rPr lang="fr-FR" sz="2600" spc="20" dirty="0"/>
              <a:t> </a:t>
            </a:r>
            <a:r>
              <a:rPr lang="fr-FR" sz="2600" dirty="0"/>
              <a:t>:</a:t>
            </a:r>
            <a:r>
              <a:rPr lang="fr-FR" sz="2600" spc="5" dirty="0"/>
              <a:t> </a:t>
            </a:r>
            <a:r>
              <a:rPr lang="fr-FR" sz="2600" dirty="0"/>
              <a:t>216.239.37.100 </a:t>
            </a:r>
            <a:r>
              <a:rPr lang="fr-FR" sz="2600" spc="5" dirty="0"/>
              <a:t> </a:t>
            </a:r>
            <a:r>
              <a:rPr lang="fr-FR" sz="2600" spc="-5" dirty="0"/>
              <a:t>L’assignement</a:t>
            </a:r>
            <a:r>
              <a:rPr lang="fr-FR" sz="2600" dirty="0"/>
              <a:t> </a:t>
            </a:r>
            <a:r>
              <a:rPr lang="fr-FR" sz="2600" spc="-5" dirty="0"/>
              <a:t>d’une</a:t>
            </a:r>
            <a:r>
              <a:rPr lang="fr-FR" sz="2600" spc="5" dirty="0"/>
              <a:t> </a:t>
            </a:r>
            <a:r>
              <a:rPr lang="fr-FR" sz="2600" spc="-5" dirty="0"/>
              <a:t>adresse </a:t>
            </a:r>
            <a:r>
              <a:rPr lang="fr-FR" sz="2600" dirty="0"/>
              <a:t>à</a:t>
            </a:r>
            <a:r>
              <a:rPr lang="fr-FR" sz="2600" spc="-10" dirty="0"/>
              <a:t> </a:t>
            </a:r>
            <a:r>
              <a:rPr lang="fr-FR" sz="2600" dirty="0"/>
              <a:t>une</a:t>
            </a:r>
            <a:r>
              <a:rPr lang="fr-FR" sz="2600" spc="-5" dirty="0"/>
              <a:t> </a:t>
            </a:r>
            <a:r>
              <a:rPr lang="fr-FR" sz="2600" dirty="0"/>
              <a:t>machine </a:t>
            </a:r>
            <a:r>
              <a:rPr lang="fr-FR" sz="2600" spc="-5" dirty="0"/>
              <a:t>se</a:t>
            </a:r>
            <a:r>
              <a:rPr lang="fr-FR" sz="2600" dirty="0"/>
              <a:t> fait de </a:t>
            </a:r>
            <a:r>
              <a:rPr lang="fr-FR" sz="2600" spc="-5" dirty="0"/>
              <a:t>deux</a:t>
            </a:r>
            <a:r>
              <a:rPr lang="fr-FR" sz="2600" spc="10" dirty="0"/>
              <a:t> </a:t>
            </a:r>
            <a:r>
              <a:rPr lang="fr-FR" sz="2600" spc="-5" dirty="0"/>
              <a:t>manières</a:t>
            </a:r>
            <a:r>
              <a:rPr lang="fr-FR" sz="2600" spc="15" dirty="0"/>
              <a:t> </a:t>
            </a:r>
            <a:r>
              <a:rPr lang="fr-FR" sz="2600" dirty="0"/>
              <a:t>:</a:t>
            </a:r>
          </a:p>
          <a:p>
            <a:pPr marL="822960" indent="-180340">
              <a:lnSpc>
                <a:spcPct val="100000"/>
              </a:lnSpc>
              <a:spcBef>
                <a:spcPts val="625"/>
              </a:spcBef>
              <a:buChar char="•"/>
              <a:tabLst>
                <a:tab pos="823594" algn="l"/>
              </a:tabLst>
            </a:pPr>
            <a:r>
              <a:rPr lang="fr-FR" sz="2600" dirty="0"/>
              <a:t>Statique : </a:t>
            </a:r>
            <a:r>
              <a:rPr lang="fr-FR" sz="2600" spc="-5" dirty="0"/>
              <a:t>l’adresse</a:t>
            </a:r>
            <a:r>
              <a:rPr lang="fr-FR" sz="2600" dirty="0"/>
              <a:t> </a:t>
            </a:r>
            <a:r>
              <a:rPr lang="fr-FR" sz="2600" spc="-5" dirty="0"/>
              <a:t>est</a:t>
            </a:r>
            <a:r>
              <a:rPr lang="fr-FR" sz="2600" spc="5" dirty="0"/>
              <a:t> </a:t>
            </a:r>
            <a:r>
              <a:rPr lang="fr-FR" sz="2600" spc="-5" dirty="0"/>
              <a:t>configurée</a:t>
            </a:r>
            <a:r>
              <a:rPr lang="fr-FR" sz="2600" dirty="0"/>
              <a:t> </a:t>
            </a:r>
            <a:r>
              <a:rPr lang="fr-FR" sz="2600" spc="-5" dirty="0"/>
              <a:t>manuellement.</a:t>
            </a:r>
            <a:endParaRPr lang="fr-FR" sz="2600" dirty="0"/>
          </a:p>
          <a:p>
            <a:pPr marL="822960" indent="-180340">
              <a:lnSpc>
                <a:spcPct val="100000"/>
              </a:lnSpc>
              <a:spcBef>
                <a:spcPts val="625"/>
              </a:spcBef>
              <a:buChar char="•"/>
              <a:tabLst>
                <a:tab pos="823594" algn="l"/>
              </a:tabLst>
            </a:pPr>
            <a:r>
              <a:rPr lang="fr-FR" sz="2600" spc="-5" dirty="0"/>
              <a:t>Dynamique</a:t>
            </a:r>
            <a:r>
              <a:rPr lang="fr-FR" sz="2600" dirty="0"/>
              <a:t> :</a:t>
            </a:r>
            <a:r>
              <a:rPr lang="fr-FR" sz="2600" spc="10" dirty="0"/>
              <a:t> </a:t>
            </a:r>
            <a:r>
              <a:rPr lang="fr-FR" sz="2600" spc="-5" dirty="0"/>
              <a:t>l’adresse</a:t>
            </a:r>
            <a:r>
              <a:rPr lang="fr-FR" sz="2600" spc="5" dirty="0"/>
              <a:t> </a:t>
            </a:r>
            <a:r>
              <a:rPr lang="fr-FR" sz="2600" dirty="0"/>
              <a:t>est</a:t>
            </a:r>
            <a:r>
              <a:rPr lang="fr-FR" sz="2600" spc="10" dirty="0"/>
              <a:t> </a:t>
            </a:r>
            <a:r>
              <a:rPr lang="fr-FR" sz="2600" spc="-5" dirty="0"/>
              <a:t>assignée</a:t>
            </a:r>
            <a:r>
              <a:rPr lang="fr-FR" sz="2600" spc="15" dirty="0"/>
              <a:t> </a:t>
            </a:r>
            <a:r>
              <a:rPr lang="fr-FR" sz="2600" spc="-5" dirty="0"/>
              <a:t>automatiquement</a:t>
            </a:r>
            <a:r>
              <a:rPr lang="fr-FR" sz="2600" spc="10" dirty="0"/>
              <a:t> </a:t>
            </a:r>
            <a:r>
              <a:rPr lang="fr-FR" sz="2600" spc="-5" dirty="0"/>
              <a:t>grâce</a:t>
            </a:r>
            <a:r>
              <a:rPr lang="fr-FR" sz="2600" spc="5" dirty="0"/>
              <a:t> </a:t>
            </a:r>
            <a:r>
              <a:rPr lang="fr-FR" sz="2600" spc="-5" dirty="0"/>
              <a:t>au</a:t>
            </a:r>
            <a:r>
              <a:rPr lang="fr-FR" sz="2600" spc="10" dirty="0"/>
              <a:t> </a:t>
            </a:r>
            <a:r>
              <a:rPr lang="fr-FR" sz="2600" dirty="0"/>
              <a:t>protocole</a:t>
            </a:r>
            <a:r>
              <a:rPr lang="fr-FR" sz="2600" spc="10" dirty="0"/>
              <a:t> </a:t>
            </a:r>
            <a:r>
              <a:rPr lang="fr-FR" sz="2600" dirty="0"/>
              <a:t>DHCP.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8517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567930" cy="354139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76200" indent="-343535" algn="just">
              <a:lnSpc>
                <a:spcPct val="98600"/>
              </a:lnSpc>
              <a:spcBef>
                <a:spcPts val="155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TCP/IP </a:t>
            </a:r>
            <a:r>
              <a:rPr sz="3200" spc="5" dirty="0">
                <a:latin typeface="Times New Roman"/>
                <a:cs typeface="Times New Roman"/>
              </a:rPr>
              <a:t>représente l’ensemble des </a:t>
            </a:r>
            <a:r>
              <a:rPr sz="3200" dirty="0">
                <a:latin typeface="Times New Roman"/>
                <a:cs typeface="Times New Roman"/>
              </a:rPr>
              <a:t>règles </a:t>
            </a:r>
            <a:r>
              <a:rPr sz="3200" spc="5" dirty="0">
                <a:latin typeface="Times New Roman"/>
                <a:cs typeface="Times New Roman"/>
              </a:rPr>
              <a:t>de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communication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sur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internet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et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base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sur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la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notion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d’adressage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25" dirty="0">
                <a:latin typeface="Times New Roman"/>
                <a:cs typeface="Times New Roman"/>
              </a:rPr>
              <a:t>IP.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30" dirty="0">
                <a:latin typeface="Times New Roman"/>
                <a:cs typeface="Times New Roman"/>
              </a:rPr>
              <a:t>L’adresse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IP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est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une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adresse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unique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attribuée à </a:t>
            </a:r>
            <a:r>
              <a:rPr sz="3200" spc="5" dirty="0">
                <a:latin typeface="Times New Roman"/>
                <a:cs typeface="Times New Roman"/>
              </a:rPr>
              <a:t>chaque </a:t>
            </a:r>
            <a:r>
              <a:rPr sz="3200" dirty="0">
                <a:latin typeface="Times New Roman"/>
                <a:cs typeface="Times New Roman"/>
              </a:rPr>
              <a:t>ordinateur sur </a:t>
            </a:r>
            <a:r>
              <a:rPr sz="3200" spc="5" dirty="0">
                <a:latin typeface="Times New Roman"/>
                <a:cs typeface="Times New Roman"/>
              </a:rPr>
              <a:t>Internet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(c’est-à-dire </a:t>
            </a:r>
            <a:r>
              <a:rPr sz="3200" spc="5" dirty="0">
                <a:latin typeface="Times New Roman"/>
                <a:cs typeface="Times New Roman"/>
              </a:rPr>
              <a:t>qu’il n’existe pas </a:t>
            </a:r>
            <a:r>
              <a:rPr sz="3200" dirty="0">
                <a:latin typeface="Times New Roman"/>
                <a:cs typeface="Times New Roman"/>
              </a:rPr>
              <a:t>sur Internet </a:t>
            </a:r>
            <a:r>
              <a:rPr sz="3200" spc="5" dirty="0">
                <a:latin typeface="Times New Roman"/>
                <a:cs typeface="Times New Roman"/>
              </a:rPr>
              <a:t> deux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ordinateurs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ayant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même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adresse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IP).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685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Protocole</a:t>
            </a:r>
            <a:r>
              <a:rPr sz="44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spc="-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>
              <a:latin typeface="Times New Roman"/>
              <a:cs typeface="Times New Roman"/>
            </a:endParaRPr>
          </a:p>
          <a:p>
            <a:pPr marL="635" algn="ctr">
              <a:lnSpc>
                <a:spcPts val="4265"/>
              </a:lnSpc>
            </a:pP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(TCP/IP)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39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39495"/>
            <a:ext cx="7832090" cy="1202690"/>
            <a:chOff x="653795" y="539495"/>
            <a:chExt cx="7832090" cy="12026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566927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39495"/>
              <a:ext cx="7808976" cy="1179576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2001392"/>
            <a:ext cx="7621270" cy="4039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indent="-343535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sz="2800" spc="-30" dirty="0">
                <a:latin typeface="Times New Roman"/>
                <a:cs typeface="Times New Roman"/>
              </a:rPr>
              <a:t>L’histoire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de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l’Internet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commence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avec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le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démarrage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10" dirty="0">
                <a:latin typeface="Times New Roman"/>
                <a:cs typeface="Times New Roman"/>
              </a:rPr>
              <a:t>recherches </a:t>
            </a:r>
            <a:r>
              <a:rPr sz="2800" dirty="0">
                <a:latin typeface="Times New Roman"/>
                <a:cs typeface="Times New Roman"/>
              </a:rPr>
              <a:t>en </a:t>
            </a:r>
            <a:r>
              <a:rPr sz="2800" b="1" spc="-10" dirty="0">
                <a:latin typeface="Times New Roman"/>
                <a:cs typeface="Times New Roman"/>
              </a:rPr>
              <a:t>1969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menées </a:t>
            </a:r>
            <a:r>
              <a:rPr sz="2800" dirty="0">
                <a:latin typeface="Times New Roman"/>
                <a:cs typeface="Times New Roman"/>
              </a:rPr>
              <a:t>par </a:t>
            </a:r>
            <a:r>
              <a:rPr sz="2800" spc="-30" dirty="0">
                <a:latin typeface="Times New Roman"/>
                <a:cs typeface="Times New Roman"/>
              </a:rPr>
              <a:t>le 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département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b="1" spc="-60" dirty="0">
                <a:latin typeface="Times New Roman"/>
                <a:cs typeface="Times New Roman"/>
              </a:rPr>
              <a:t>DARPA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(Defense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Advanced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Research </a:t>
            </a:r>
            <a:r>
              <a:rPr sz="2800" spc="-5" dirty="0">
                <a:latin typeface="Times New Roman"/>
                <a:cs typeface="Times New Roman"/>
              </a:rPr>
              <a:t>Projects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Agency,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soit </a:t>
            </a:r>
            <a:r>
              <a:rPr sz="2800" spc="-15" dirty="0">
                <a:latin typeface="Times New Roman"/>
                <a:cs typeface="Times New Roman"/>
              </a:rPr>
              <a:t>Agence </a:t>
            </a:r>
            <a:r>
              <a:rPr sz="2800" spc="-10" dirty="0">
                <a:latin typeface="Times New Roman"/>
                <a:cs typeface="Times New Roman"/>
              </a:rPr>
              <a:t>pour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les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projets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recherche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avancée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 défense).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800"/>
              </a:lnSpc>
              <a:spcBef>
                <a:spcPts val="650"/>
              </a:spcBef>
              <a:buChar char="•"/>
              <a:tabLst>
                <a:tab pos="356235" algn="l"/>
              </a:tabLst>
            </a:pPr>
            <a:r>
              <a:rPr sz="2800" spc="-20" dirty="0">
                <a:latin typeface="Times New Roman"/>
                <a:cs typeface="Times New Roman"/>
              </a:rPr>
              <a:t>Il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s’agissait</a:t>
            </a:r>
            <a:r>
              <a:rPr sz="2800" dirty="0">
                <a:latin typeface="Times New Roman"/>
                <a:cs typeface="Times New Roman"/>
              </a:rPr>
              <a:t> de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relier</a:t>
            </a:r>
            <a:r>
              <a:rPr sz="2800" spc="-5" dirty="0">
                <a:latin typeface="Times New Roman"/>
                <a:cs typeface="Times New Roman"/>
              </a:rPr>
              <a:t> entre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eux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des</a:t>
            </a:r>
            <a:r>
              <a:rPr sz="2800" spc="7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ordinateurs </a:t>
            </a:r>
            <a:r>
              <a:rPr sz="2800" dirty="0">
                <a:latin typeface="Times New Roman"/>
                <a:cs typeface="Times New Roman"/>
              </a:rPr>
              <a:t> dans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différents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centres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 </a:t>
            </a:r>
            <a:r>
              <a:rPr sz="2800" dirty="0">
                <a:latin typeface="Times New Roman"/>
                <a:cs typeface="Times New Roman"/>
              </a:rPr>
              <a:t>recherche.</a:t>
            </a:r>
            <a:endParaRPr sz="2800">
              <a:latin typeface="Times New Roman"/>
              <a:cs typeface="Times New Roman"/>
            </a:endParaRPr>
          </a:p>
          <a:p>
            <a:pPr marL="355600" indent="-343535" algn="just">
              <a:lnSpc>
                <a:spcPts val="3354"/>
              </a:lnSpc>
              <a:spcBef>
                <a:spcPts val="675"/>
              </a:spcBef>
              <a:buChar char="•"/>
              <a:tabLst>
                <a:tab pos="356235" algn="l"/>
              </a:tabLst>
            </a:pPr>
            <a:r>
              <a:rPr sz="2800" spc="-10" dirty="0">
                <a:latin typeface="Times New Roman"/>
                <a:cs typeface="Times New Roman"/>
              </a:rPr>
              <a:t>Ce</a:t>
            </a:r>
            <a:r>
              <a:rPr sz="2800" spc="10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réseau</a:t>
            </a:r>
            <a:r>
              <a:rPr sz="2800" spc="10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de</a:t>
            </a:r>
            <a:r>
              <a:rPr sz="2800" spc="10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transmission,</a:t>
            </a:r>
            <a:r>
              <a:rPr sz="2800" spc="10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appelé</a:t>
            </a:r>
            <a:r>
              <a:rPr sz="2800" spc="1030" dirty="0">
                <a:latin typeface="Times New Roman"/>
                <a:cs typeface="Times New Roman"/>
              </a:rPr>
              <a:t> </a:t>
            </a:r>
            <a:r>
              <a:rPr sz="2800" b="1" spc="-50" dirty="0">
                <a:latin typeface="Times New Roman"/>
                <a:cs typeface="Times New Roman"/>
              </a:rPr>
              <a:t>ARPANET</a:t>
            </a:r>
            <a:endParaRPr sz="2800">
              <a:latin typeface="Times New Roman"/>
              <a:cs typeface="Times New Roman"/>
            </a:endParaRPr>
          </a:p>
          <a:p>
            <a:pPr marL="355600" algn="just">
              <a:lnSpc>
                <a:spcPts val="3354"/>
              </a:lnSpc>
            </a:pPr>
            <a:r>
              <a:rPr sz="2800" spc="-5" dirty="0">
                <a:latin typeface="Times New Roman"/>
                <a:cs typeface="Times New Roman"/>
              </a:rPr>
              <a:t>(</a:t>
            </a:r>
            <a:r>
              <a:rPr sz="2800" spc="-25" dirty="0">
                <a:latin typeface="Times New Roman"/>
                <a:cs typeface="Times New Roman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R</a:t>
            </a:r>
            <a:r>
              <a:rPr sz="2800" spc="-229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</a:t>
            </a:r>
            <a:r>
              <a:rPr sz="2800" spc="10" dirty="0">
                <a:latin typeface="Times New Roman"/>
                <a:cs typeface="Times New Roman"/>
              </a:rPr>
              <a:t>t</a:t>
            </a:r>
            <a:r>
              <a:rPr sz="2800" spc="-20" dirty="0">
                <a:latin typeface="Times New Roman"/>
                <a:cs typeface="Times New Roman"/>
              </a:rPr>
              <a:t>w</a:t>
            </a:r>
            <a:r>
              <a:rPr sz="2800" spc="-35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35" dirty="0">
                <a:latin typeface="Times New Roman"/>
                <a:cs typeface="Times New Roman"/>
              </a:rPr>
              <a:t>k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ré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ea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spc="-2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R</a:t>
            </a:r>
            <a:r>
              <a:rPr sz="2800" spc="-229" dirty="0">
                <a:latin typeface="Times New Roman"/>
                <a:cs typeface="Times New Roman"/>
              </a:rPr>
              <a:t>P</a:t>
            </a:r>
            <a:r>
              <a:rPr sz="2800" spc="-20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).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5722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3790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>
              <a:latin typeface="Times New Roman"/>
              <a:cs typeface="Times New Roman"/>
            </a:endParaRPr>
          </a:p>
          <a:p>
            <a:pPr marL="9525" algn="ctr">
              <a:lnSpc>
                <a:spcPts val="423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(un</a:t>
            </a:r>
            <a:r>
              <a:rPr sz="360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bref</a:t>
            </a:r>
            <a:r>
              <a:rPr sz="3600" spc="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9900"/>
                </a:solidFill>
                <a:latin typeface="Times New Roman"/>
                <a:cs typeface="Times New Roman"/>
              </a:rPr>
              <a:t>historique</a:t>
            </a:r>
            <a:r>
              <a:rPr sz="3600" spc="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3600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5" dirty="0">
                <a:solidFill>
                  <a:srgbClr val="FF9900"/>
                </a:solidFill>
                <a:latin typeface="Times New Roman"/>
                <a:cs typeface="Times New Roman"/>
              </a:rPr>
              <a:t>l’Internet)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407909" cy="256286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55600" marR="695960" indent="-343535">
              <a:lnSpc>
                <a:spcPts val="3679"/>
              </a:lnSpc>
              <a:spcBef>
                <a:spcPts val="3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5" dirty="0">
                <a:latin typeface="Times New Roman"/>
                <a:cs typeface="Times New Roman"/>
              </a:rPr>
              <a:t>Une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adresse</a:t>
            </a:r>
            <a:r>
              <a:rPr sz="3200" dirty="0">
                <a:latin typeface="Times New Roman"/>
                <a:cs typeface="Times New Roman"/>
              </a:rPr>
              <a:t> IP</a:t>
            </a:r>
            <a:r>
              <a:rPr sz="3200" spc="-1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permet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d’acheminer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données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 la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bonne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destination.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spcBef>
                <a:spcPts val="835"/>
              </a:spcBef>
              <a:buChar char="•"/>
              <a:tabLst>
                <a:tab pos="355600" algn="l"/>
                <a:tab pos="356235" algn="l"/>
                <a:tab pos="3429635" algn="l"/>
              </a:tabLst>
            </a:pPr>
            <a:r>
              <a:rPr sz="3200" dirty="0">
                <a:latin typeface="Times New Roman"/>
                <a:cs typeface="Times New Roman"/>
              </a:rPr>
              <a:t>Ces </a:t>
            </a:r>
            <a:r>
              <a:rPr sz="3200" spc="5" dirty="0">
                <a:latin typeface="Times New Roman"/>
                <a:cs typeface="Times New Roman"/>
              </a:rPr>
              <a:t>adresses </a:t>
            </a:r>
            <a:r>
              <a:rPr sz="3200" dirty="0">
                <a:latin typeface="Times New Roman"/>
                <a:cs typeface="Times New Roman"/>
              </a:rPr>
              <a:t>sont ensuite associées à </a:t>
            </a:r>
            <a:r>
              <a:rPr sz="3200" spc="5" dirty="0">
                <a:latin typeface="Times New Roman"/>
                <a:cs typeface="Times New Roman"/>
              </a:rPr>
              <a:t>des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4800" spc="7" baseline="2604" dirty="0">
                <a:latin typeface="Times New Roman"/>
                <a:cs typeface="Times New Roman"/>
              </a:rPr>
              <a:t>noms</a:t>
            </a:r>
            <a:r>
              <a:rPr sz="4800" spc="-30" baseline="2604" dirty="0">
                <a:latin typeface="Times New Roman"/>
                <a:cs typeface="Times New Roman"/>
              </a:rPr>
              <a:t> </a:t>
            </a:r>
            <a:r>
              <a:rPr sz="4800" baseline="2604" dirty="0">
                <a:latin typeface="Times New Roman"/>
                <a:cs typeface="Times New Roman"/>
              </a:rPr>
              <a:t>de</a:t>
            </a:r>
            <a:r>
              <a:rPr sz="4800" spc="30" baseline="2604" dirty="0">
                <a:latin typeface="Times New Roman"/>
                <a:cs typeface="Times New Roman"/>
              </a:rPr>
              <a:t> </a:t>
            </a:r>
            <a:r>
              <a:rPr sz="4800" spc="7" baseline="2604" dirty="0">
                <a:latin typeface="Times New Roman"/>
                <a:cs typeface="Times New Roman"/>
              </a:rPr>
              <a:t>domaine	</a:t>
            </a:r>
            <a:r>
              <a:rPr sz="3200" spc="5" dirty="0">
                <a:latin typeface="Times New Roman"/>
                <a:cs typeface="Times New Roman"/>
              </a:rPr>
              <a:t>de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façon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s’en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souvenir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plus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facilement.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685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Protocole</a:t>
            </a:r>
            <a:r>
              <a:rPr sz="44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spc="-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>
              <a:latin typeface="Times New Roman"/>
              <a:cs typeface="Times New Roman"/>
            </a:endParaRPr>
          </a:p>
          <a:p>
            <a:pPr marL="635" algn="ctr">
              <a:lnSpc>
                <a:spcPts val="4265"/>
              </a:lnSpc>
            </a:pP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(TCP/IP)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40</a:t>
            </a:fld>
            <a:endParaRPr lang="fr-F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397" y="2848432"/>
            <a:ext cx="660120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4785"/>
              </a:lnSpc>
            </a:pPr>
            <a:r>
              <a:rPr sz="4000" spc="-5" dirty="0" err="1" smtClean="0">
                <a:solidFill>
                  <a:srgbClr val="000000"/>
                </a:solidFill>
              </a:rPr>
              <a:t>Principaux</a:t>
            </a:r>
            <a:r>
              <a:rPr sz="4000" spc="5" dirty="0" smtClean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services</a:t>
            </a:r>
            <a:r>
              <a:rPr sz="4000" spc="1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d’Internet</a:t>
            </a:r>
            <a:endParaRPr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41</a:t>
            </a:fld>
            <a:endParaRPr lang="fr-F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2002027"/>
            <a:ext cx="7184390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20" dirty="0">
                <a:latin typeface="Times New Roman"/>
                <a:cs typeface="Times New Roman"/>
              </a:rPr>
              <a:t>L’utilisateur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d’Internet,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"l</a:t>
            </a:r>
            <a:r>
              <a:rPr sz="2800" spc="-5" dirty="0">
                <a:solidFill>
                  <a:srgbClr val="30926A"/>
                </a:solidFill>
                <a:latin typeface="Times New Roman"/>
                <a:cs typeface="Times New Roman"/>
              </a:rPr>
              <a:t>’internaute</a:t>
            </a:r>
            <a:r>
              <a:rPr sz="2800" spc="-11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",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accès </a:t>
            </a:r>
            <a:r>
              <a:rPr sz="2800" spc="-5" dirty="0">
                <a:latin typeface="Times New Roman"/>
                <a:cs typeface="Times New Roman"/>
              </a:rPr>
              <a:t>à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très nombreux </a:t>
            </a:r>
            <a:r>
              <a:rPr sz="2800" dirty="0">
                <a:latin typeface="Times New Roman"/>
                <a:cs typeface="Times New Roman"/>
              </a:rPr>
              <a:t>services </a:t>
            </a:r>
            <a:r>
              <a:rPr sz="2800" spc="-5" dirty="0">
                <a:latin typeface="Times New Roman"/>
                <a:cs typeface="Times New Roman"/>
              </a:rPr>
              <a:t>tels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-5" dirty="0">
                <a:latin typeface="Times New Roman"/>
                <a:cs typeface="Times New Roman"/>
              </a:rPr>
              <a:t>: le </a:t>
            </a:r>
            <a:r>
              <a:rPr sz="2800" b="1" spc="-5" dirty="0">
                <a:latin typeface="Times New Roman"/>
                <a:cs typeface="Times New Roman"/>
              </a:rPr>
              <a:t>courrier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électronique</a:t>
            </a:r>
            <a:r>
              <a:rPr sz="2800" spc="-10" dirty="0">
                <a:latin typeface="Times New Roman"/>
                <a:cs typeface="Times New Roman"/>
              </a:rPr>
              <a:t>,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 </a:t>
            </a:r>
            <a:r>
              <a:rPr sz="2800" b="1" spc="-20" dirty="0">
                <a:latin typeface="Times New Roman"/>
                <a:cs typeface="Times New Roman"/>
              </a:rPr>
              <a:t>recherche</a:t>
            </a:r>
            <a:r>
              <a:rPr sz="2800" b="1" spc="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d’information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transfert de </a:t>
            </a:r>
            <a:r>
              <a:rPr sz="2800" b="1" spc="-5" dirty="0">
                <a:latin typeface="Times New Roman"/>
                <a:cs typeface="Times New Roman"/>
              </a:rPr>
              <a:t>fichiers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b="1" spc="-10" dirty="0">
                <a:latin typeface="Times New Roman"/>
                <a:cs typeface="Times New Roman"/>
              </a:rPr>
              <a:t>groupes </a:t>
            </a:r>
            <a:r>
              <a:rPr sz="2800" b="1" dirty="0">
                <a:latin typeface="Times New Roman"/>
                <a:cs typeface="Times New Roman"/>
              </a:rPr>
              <a:t>de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discussions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commerce</a:t>
            </a:r>
            <a:r>
              <a:rPr sz="2800" b="1" spc="7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électronique</a:t>
            </a:r>
            <a:r>
              <a:rPr sz="2800" spc="-10" dirty="0">
                <a:latin typeface="Times New Roman"/>
                <a:cs typeface="Times New Roman"/>
              </a:rPr>
              <a:t>,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…,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532765">
              <a:lnSpc>
                <a:spcPct val="100000"/>
              </a:lnSpc>
              <a:spcBef>
                <a:spcPts val="1630"/>
              </a:spcBef>
            </a:pPr>
            <a:r>
              <a:rPr sz="4400" b="0" dirty="0">
                <a:latin typeface="Times New Roman"/>
                <a:cs typeface="Times New Roman"/>
              </a:rPr>
              <a:t>Principaux</a:t>
            </a:r>
            <a:r>
              <a:rPr sz="4400" b="0" spc="-85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services</a:t>
            </a:r>
            <a:r>
              <a:rPr sz="4400" b="0" spc="-55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d’Internet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42</a:t>
            </a:fld>
            <a:endParaRPr lang="fr-F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2002027"/>
            <a:ext cx="76206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  <a:tab pos="983615" algn="l"/>
                <a:tab pos="2498725" algn="l"/>
                <a:tab pos="4628515" algn="l"/>
                <a:tab pos="5297805" algn="l"/>
                <a:tab pos="5948680" algn="l"/>
                <a:tab pos="7247890" algn="l"/>
              </a:tabLst>
            </a:pPr>
            <a:r>
              <a:rPr sz="2800" spc="-10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Times New Roman"/>
                <a:cs typeface="Times New Roman"/>
              </a:rPr>
              <a:t>c</a:t>
            </a:r>
            <a:r>
              <a:rPr sz="2800" b="1" dirty="0">
                <a:latin typeface="Times New Roman"/>
                <a:cs typeface="Times New Roman"/>
              </a:rPr>
              <a:t>o</a:t>
            </a:r>
            <a:r>
              <a:rPr sz="2800" b="1" spc="10" dirty="0">
                <a:latin typeface="Times New Roman"/>
                <a:cs typeface="Times New Roman"/>
              </a:rPr>
              <a:t>u</a:t>
            </a:r>
            <a:r>
              <a:rPr sz="2800" b="1" spc="-15" dirty="0">
                <a:latin typeface="Times New Roman"/>
                <a:cs typeface="Times New Roman"/>
              </a:rPr>
              <a:t>r</a:t>
            </a:r>
            <a:r>
              <a:rPr sz="2800" b="1" spc="-10" dirty="0">
                <a:latin typeface="Times New Roman"/>
                <a:cs typeface="Times New Roman"/>
              </a:rPr>
              <a:t>r</a:t>
            </a:r>
            <a:r>
              <a:rPr sz="2800" b="1" spc="-5" dirty="0">
                <a:latin typeface="Times New Roman"/>
                <a:cs typeface="Times New Roman"/>
              </a:rPr>
              <a:t>i</a:t>
            </a:r>
            <a:r>
              <a:rPr sz="2800" b="1" spc="-15" dirty="0">
                <a:latin typeface="Times New Roman"/>
                <a:cs typeface="Times New Roman"/>
              </a:rPr>
              <a:t>e</a:t>
            </a:r>
            <a:r>
              <a:rPr sz="2800" b="1" spc="-5" dirty="0">
                <a:latin typeface="Times New Roman"/>
                <a:cs typeface="Times New Roman"/>
              </a:rPr>
              <a:t>r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éle</a:t>
            </a:r>
            <a:r>
              <a:rPr sz="2800" b="1" spc="-20" dirty="0">
                <a:latin typeface="Times New Roman"/>
                <a:cs typeface="Times New Roman"/>
              </a:rPr>
              <a:t>c</a:t>
            </a:r>
            <a:r>
              <a:rPr sz="2800" b="1" dirty="0">
                <a:latin typeface="Times New Roman"/>
                <a:cs typeface="Times New Roman"/>
              </a:rPr>
              <a:t>t</a:t>
            </a:r>
            <a:r>
              <a:rPr sz="2800" b="1" spc="-50" dirty="0">
                <a:latin typeface="Times New Roman"/>
                <a:cs typeface="Times New Roman"/>
              </a:rPr>
              <a:t>r</a:t>
            </a:r>
            <a:r>
              <a:rPr sz="2800" b="1" dirty="0">
                <a:latin typeface="Times New Roman"/>
                <a:cs typeface="Times New Roman"/>
              </a:rPr>
              <a:t>on</a:t>
            </a:r>
            <a:r>
              <a:rPr sz="2800" b="1" spc="10" dirty="0">
                <a:latin typeface="Times New Roman"/>
                <a:cs typeface="Times New Roman"/>
              </a:rPr>
              <a:t>i</a:t>
            </a:r>
            <a:r>
              <a:rPr sz="2800" b="1" dirty="0">
                <a:latin typeface="Times New Roman"/>
                <a:cs typeface="Times New Roman"/>
              </a:rPr>
              <a:t>q</a:t>
            </a:r>
            <a:r>
              <a:rPr sz="2800" b="1" spc="10" dirty="0">
                <a:latin typeface="Times New Roman"/>
                <a:cs typeface="Times New Roman"/>
              </a:rPr>
              <a:t>u</a:t>
            </a:r>
            <a:r>
              <a:rPr sz="2800" b="1" spc="-5" dirty="0">
                <a:latin typeface="Times New Roman"/>
                <a:cs typeface="Times New Roman"/>
              </a:rPr>
              <a:t>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e</a:t>
            </a:r>
            <a:r>
              <a:rPr sz="2800" b="1" spc="-5" dirty="0">
                <a:latin typeface="Times New Roman"/>
                <a:cs typeface="Times New Roman"/>
              </a:rPr>
              <a:t>st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10" dirty="0">
                <a:latin typeface="Times New Roman"/>
                <a:cs typeface="Times New Roman"/>
              </a:rPr>
              <a:t>u</a:t>
            </a:r>
            <a:r>
              <a:rPr sz="2800" b="1" spc="-5" dirty="0">
                <a:latin typeface="Times New Roman"/>
                <a:cs typeface="Times New Roman"/>
              </a:rPr>
              <a:t>n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s</a:t>
            </a:r>
            <a:r>
              <a:rPr sz="2800" b="1" dirty="0">
                <a:latin typeface="Times New Roman"/>
                <a:cs typeface="Times New Roman"/>
              </a:rPr>
              <a:t>e</a:t>
            </a:r>
            <a:r>
              <a:rPr sz="2800" b="1" spc="-5" dirty="0">
                <a:latin typeface="Times New Roman"/>
                <a:cs typeface="Times New Roman"/>
              </a:rPr>
              <a:t>rvice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10" dirty="0">
                <a:latin typeface="Times New Roman"/>
                <a:cs typeface="Times New Roman"/>
              </a:rPr>
              <a:t>de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7439" y="2428748"/>
            <a:ext cx="3237230" cy="861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295"/>
              </a:lnSpc>
              <a:spcBef>
                <a:spcPts val="95"/>
              </a:spcBef>
              <a:tabLst>
                <a:tab pos="2745740" algn="l"/>
              </a:tabLst>
            </a:pPr>
            <a:r>
              <a:rPr sz="2800" b="1" dirty="0">
                <a:latin typeface="Times New Roman"/>
                <a:cs typeface="Times New Roman"/>
              </a:rPr>
              <a:t>transmission	</a:t>
            </a:r>
            <a:r>
              <a:rPr sz="2800" b="1" spc="10" dirty="0">
                <a:latin typeface="Times New Roman"/>
                <a:cs typeface="Times New Roman"/>
              </a:rPr>
              <a:t>de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295"/>
              </a:lnSpc>
              <a:tabLst>
                <a:tab pos="2788285" algn="l"/>
              </a:tabLst>
            </a:pPr>
            <a:r>
              <a:rPr sz="2800" spc="-5" dirty="0">
                <a:latin typeface="Times New Roman"/>
                <a:cs typeface="Times New Roman"/>
              </a:rPr>
              <a:t>él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tro</a:t>
            </a:r>
            <a:r>
              <a:rPr sz="2800" spc="10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qu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-3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ent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via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91861" y="2428748"/>
            <a:ext cx="1410335" cy="861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295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messages</a:t>
            </a:r>
            <a:endParaRPr sz="2800">
              <a:latin typeface="Times New Roman"/>
              <a:cs typeface="Times New Roman"/>
            </a:endParaRPr>
          </a:p>
          <a:p>
            <a:pPr marL="320040">
              <a:lnSpc>
                <a:spcPts val="3295"/>
              </a:lnSpc>
            </a:pPr>
            <a:r>
              <a:rPr sz="2800" spc="-5" dirty="0">
                <a:latin typeface="Times New Roman"/>
                <a:cs typeface="Times New Roman"/>
              </a:rPr>
              <a:t>réseau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19418" y="2428748"/>
            <a:ext cx="1863725" cy="861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ts val="3295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envoyés</a:t>
            </a:r>
            <a:endParaRPr sz="2800">
              <a:latin typeface="Times New Roman"/>
              <a:cs typeface="Times New Roman"/>
            </a:endParaRPr>
          </a:p>
          <a:p>
            <a:pPr marR="5080" algn="r">
              <a:lnSpc>
                <a:spcPts val="3295"/>
              </a:lnSpc>
            </a:pPr>
            <a:r>
              <a:rPr sz="2800" spc="-5" dirty="0">
                <a:latin typeface="Times New Roman"/>
                <a:cs typeface="Times New Roman"/>
              </a:rPr>
              <a:t>informatique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30673" y="2855163"/>
            <a:ext cx="3822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un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7439" y="3692778"/>
            <a:ext cx="1784350" cy="94361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60"/>
              </a:spcBef>
            </a:pPr>
            <a:r>
              <a:rPr sz="2800" spc="-5" dirty="0">
                <a:latin typeface="Times New Roman"/>
                <a:cs typeface="Times New Roman"/>
              </a:rPr>
              <a:t>éle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10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que  </a:t>
            </a:r>
            <a:r>
              <a:rPr sz="2800" spc="-10" dirty="0">
                <a:latin typeface="Times New Roman"/>
                <a:cs typeface="Times New Roman"/>
              </a:rPr>
              <a:t>l’émetteur</a:t>
            </a:r>
            <a:r>
              <a:rPr sz="3200" spc="-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7439" y="3282822"/>
            <a:ext cx="72504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principalement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(l'Internet)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dans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boîte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aux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lettres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37686" y="3709542"/>
            <a:ext cx="50412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40460" algn="l"/>
                <a:tab pos="3251835" algn="l"/>
                <a:tab pos="4575175" algn="l"/>
              </a:tabLst>
            </a:pP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’</a:t>
            </a:r>
            <a:r>
              <a:rPr sz="2800" spc="1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d</a:t>
            </a:r>
            <a:r>
              <a:rPr sz="2800" spc="-5" dirty="0">
                <a:latin typeface="Times New Roman"/>
                <a:cs typeface="Times New Roman"/>
              </a:rPr>
              <a:t>esti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taire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cho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si</a:t>
            </a:r>
            <a:r>
              <a:rPr sz="2800" dirty="0">
                <a:latin typeface="Times New Roman"/>
                <a:cs typeface="Times New Roman"/>
              </a:rPr>
              <a:t>	p</a:t>
            </a:r>
            <a:r>
              <a:rPr sz="2800" spc="-15" dirty="0">
                <a:latin typeface="Times New Roman"/>
                <a:cs typeface="Times New Roman"/>
              </a:rPr>
              <a:t>ar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51460" rIns="0" bIns="0" rtlCol="0">
            <a:spAutoFit/>
          </a:bodyPr>
          <a:lstStyle/>
          <a:p>
            <a:pPr marL="515620">
              <a:lnSpc>
                <a:spcPct val="100000"/>
              </a:lnSpc>
              <a:spcBef>
                <a:spcPts val="1980"/>
              </a:spcBef>
            </a:pPr>
            <a:r>
              <a:rPr sz="3800" b="0" dirty="0">
                <a:solidFill>
                  <a:srgbClr val="FF9900"/>
                </a:solidFill>
                <a:latin typeface="Times New Roman"/>
                <a:cs typeface="Times New Roman"/>
              </a:rPr>
              <a:t>Le </a:t>
            </a:r>
            <a:r>
              <a:rPr sz="3800" dirty="0">
                <a:solidFill>
                  <a:srgbClr val="FF9900"/>
                </a:solidFill>
              </a:rPr>
              <a:t>courrier</a:t>
            </a:r>
            <a:r>
              <a:rPr sz="3800" spc="-140" dirty="0">
                <a:solidFill>
                  <a:srgbClr val="FF9900"/>
                </a:solidFill>
              </a:rPr>
              <a:t> </a:t>
            </a:r>
            <a:r>
              <a:rPr sz="3800" spc="-10" dirty="0">
                <a:solidFill>
                  <a:srgbClr val="FF9900"/>
                </a:solidFill>
              </a:rPr>
              <a:t>électronique</a:t>
            </a:r>
            <a:r>
              <a:rPr sz="3800" spc="-75" dirty="0">
                <a:solidFill>
                  <a:srgbClr val="FF9900"/>
                </a:solidFill>
              </a:rPr>
              <a:t> </a:t>
            </a:r>
            <a:r>
              <a:rPr sz="3800" spc="5" dirty="0">
                <a:solidFill>
                  <a:srgbClr val="FF9900"/>
                </a:solidFill>
              </a:rPr>
              <a:t>(e-mail)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43</a:t>
            </a:fld>
            <a:endParaRPr lang="fr-F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294245" cy="29337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55600" marR="5080" indent="-343535">
              <a:lnSpc>
                <a:spcPct val="99200"/>
              </a:lnSpc>
              <a:spcBef>
                <a:spcPts val="13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Pour </a:t>
            </a:r>
            <a:r>
              <a:rPr sz="3200" spc="5" dirty="0">
                <a:latin typeface="Times New Roman"/>
                <a:cs typeface="Times New Roman"/>
              </a:rPr>
              <a:t>bénéficier </a:t>
            </a:r>
            <a:r>
              <a:rPr sz="3200" dirty="0">
                <a:latin typeface="Times New Roman"/>
                <a:cs typeface="Times New Roman"/>
              </a:rPr>
              <a:t>de cette activité, </a:t>
            </a:r>
            <a:r>
              <a:rPr sz="3200" spc="5" dirty="0">
                <a:latin typeface="Times New Roman"/>
                <a:cs typeface="Times New Roman"/>
              </a:rPr>
              <a:t>l’usager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doit disposer d’une adresse </a:t>
            </a:r>
            <a:r>
              <a:rPr sz="3200" dirty="0">
                <a:latin typeface="Times New Roman"/>
                <a:cs typeface="Times New Roman"/>
              </a:rPr>
              <a:t>de </a:t>
            </a:r>
            <a:r>
              <a:rPr sz="3200" spc="5" dirty="0">
                <a:latin typeface="Times New Roman"/>
                <a:cs typeface="Times New Roman"/>
              </a:rPr>
              <a:t>courrier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électronique. Celle-ci est de la forme 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u="heavy" spc="5" dirty="0">
                <a:solidFill>
                  <a:srgbClr val="30926A"/>
                </a:solidFill>
                <a:uFill>
                  <a:solidFill>
                    <a:srgbClr val="30926A"/>
                  </a:solidFill>
                </a:uFill>
                <a:latin typeface="Times New Roman"/>
                <a:cs typeface="Times New Roman"/>
              </a:rPr>
              <a:t>usager@hôte</a:t>
            </a:r>
            <a:r>
              <a:rPr sz="3200" spc="-85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où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hôte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est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l’adresse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Internet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du </a:t>
            </a:r>
            <a:r>
              <a:rPr sz="3200" spc="5" dirty="0">
                <a:latin typeface="Times New Roman"/>
                <a:cs typeface="Times New Roman"/>
              </a:rPr>
              <a:t>serveur </a:t>
            </a:r>
            <a:r>
              <a:rPr sz="3200" dirty="0">
                <a:latin typeface="Times New Roman"/>
                <a:cs typeface="Times New Roman"/>
              </a:rPr>
              <a:t>sur </a:t>
            </a:r>
            <a:r>
              <a:rPr sz="3200" spc="5" dirty="0">
                <a:latin typeface="Times New Roman"/>
                <a:cs typeface="Times New Roman"/>
              </a:rPr>
              <a:t>lequel l’usager possède un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compte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5" dirty="0">
                <a:latin typeface="Times New Roman"/>
                <a:cs typeface="Times New Roman"/>
              </a:rPr>
              <a:t> courrier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électronique.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30"/>
              </a:spcBef>
            </a:pPr>
            <a:r>
              <a:rPr sz="4400" dirty="0">
                <a:solidFill>
                  <a:srgbClr val="FF9900"/>
                </a:solidFill>
              </a:rPr>
              <a:t>courrier</a:t>
            </a:r>
            <a:r>
              <a:rPr sz="4400" spc="-135" dirty="0">
                <a:solidFill>
                  <a:srgbClr val="FF9900"/>
                </a:solidFill>
              </a:rPr>
              <a:t> </a:t>
            </a:r>
            <a:r>
              <a:rPr sz="4400" spc="-10" dirty="0">
                <a:solidFill>
                  <a:srgbClr val="FF9900"/>
                </a:solidFill>
              </a:rPr>
              <a:t>électronique</a:t>
            </a:r>
            <a:r>
              <a:rPr sz="4400" spc="-55" dirty="0">
                <a:solidFill>
                  <a:srgbClr val="FF9900"/>
                </a:solidFill>
              </a:rPr>
              <a:t> </a:t>
            </a:r>
            <a:r>
              <a:rPr sz="4400" dirty="0">
                <a:solidFill>
                  <a:srgbClr val="FF9900"/>
                </a:solidFill>
              </a:rPr>
              <a:t>(e-mail)</a:t>
            </a:r>
            <a:endParaRPr sz="440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44</a:t>
            </a:fld>
            <a:endParaRPr lang="fr-F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143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129398"/>
            <a:ext cx="8018780" cy="43548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Les principaux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protocoles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service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e-mail:</a:t>
            </a:r>
            <a:endParaRPr sz="32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695"/>
              </a:spcBef>
              <a:buFont typeface="Times New Roman"/>
              <a:buChar char="–"/>
              <a:tabLst>
                <a:tab pos="75692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Les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protocoles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"Sortants"</a:t>
            </a:r>
            <a:endParaRPr sz="2800">
              <a:latin typeface="Times New Roman"/>
              <a:cs typeface="Times New Roman"/>
            </a:endParaRPr>
          </a:p>
          <a:p>
            <a:pPr marL="1155700" marR="5080" lvl="2" indent="-228600" algn="just">
              <a:lnSpc>
                <a:spcPct val="98700"/>
              </a:lnSpc>
              <a:spcBef>
                <a:spcPts val="650"/>
              </a:spcBef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protocoles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sortants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permettent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gérer</a:t>
            </a:r>
            <a:r>
              <a:rPr sz="2400" dirty="0">
                <a:latin typeface="Times New Roman"/>
                <a:cs typeface="Times New Roman"/>
              </a:rPr>
              <a:t> la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transmission </a:t>
            </a:r>
            <a:r>
              <a:rPr sz="2400" dirty="0">
                <a:latin typeface="Times New Roman"/>
                <a:cs typeface="Times New Roman"/>
              </a:rPr>
              <a:t>du courrier entre les </a:t>
            </a:r>
            <a:r>
              <a:rPr sz="2400" spc="-5" dirty="0">
                <a:latin typeface="Times New Roman"/>
                <a:cs typeface="Times New Roman"/>
              </a:rPr>
              <a:t>serveurs. Le principal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protocole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sortant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SMTP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(Simple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Mail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Transfer 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Protocol).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755"/>
              </a:spcBef>
              <a:buFont typeface="Times New Roman"/>
              <a:buChar char="–"/>
              <a:tabLst>
                <a:tab pos="75692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Les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protocoles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"Entrants"</a:t>
            </a:r>
            <a:endParaRPr sz="2800">
              <a:latin typeface="Times New Roman"/>
              <a:cs typeface="Times New Roman"/>
            </a:endParaRPr>
          </a:p>
          <a:p>
            <a:pPr marL="1155700" marR="6350" lvl="2" indent="-228600" algn="just">
              <a:lnSpc>
                <a:spcPct val="101899"/>
              </a:lnSpc>
              <a:spcBef>
                <a:spcPts val="455"/>
              </a:spcBef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Ce </a:t>
            </a:r>
            <a:r>
              <a:rPr sz="2400" spc="-5" dirty="0">
                <a:latin typeface="Times New Roman"/>
                <a:cs typeface="Times New Roman"/>
              </a:rPr>
              <a:t>sont des </a:t>
            </a:r>
            <a:r>
              <a:rPr sz="2400" dirty="0">
                <a:latin typeface="Times New Roman"/>
                <a:cs typeface="Times New Roman"/>
              </a:rPr>
              <a:t>protocoles de </a:t>
            </a:r>
            <a:r>
              <a:rPr sz="2400" spc="-5" dirty="0">
                <a:latin typeface="Times New Roman"/>
                <a:cs typeface="Times New Roman"/>
              </a:rPr>
              <a:t>réception </a:t>
            </a:r>
            <a:r>
              <a:rPr sz="2400" dirty="0">
                <a:latin typeface="Times New Roman"/>
                <a:cs typeface="Times New Roman"/>
              </a:rPr>
              <a:t>et de </a:t>
            </a:r>
            <a:r>
              <a:rPr sz="2400" spc="-5" dirty="0">
                <a:latin typeface="Times New Roman"/>
                <a:cs typeface="Times New Roman"/>
              </a:rPr>
              <a:t>distribution du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courrier.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Deux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protocoles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entrants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sont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utilisés,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choix,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systèmes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messagerie: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POP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5" dirty="0">
                <a:latin typeface="Times New Roman"/>
                <a:cs typeface="Times New Roman"/>
              </a:rPr>
              <a:t>IMAP.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sz="4400" dirty="0">
                <a:solidFill>
                  <a:srgbClr val="FF9900"/>
                </a:solidFill>
              </a:rPr>
              <a:t>courrier</a:t>
            </a:r>
            <a:r>
              <a:rPr sz="4400" spc="-155" dirty="0">
                <a:solidFill>
                  <a:srgbClr val="FF9900"/>
                </a:solidFill>
              </a:rPr>
              <a:t> </a:t>
            </a:r>
            <a:r>
              <a:rPr sz="4400" spc="-5" dirty="0">
                <a:solidFill>
                  <a:srgbClr val="FF9900"/>
                </a:solidFill>
              </a:rPr>
              <a:t>électronique</a:t>
            </a:r>
            <a:r>
              <a:rPr sz="4400" spc="-75" dirty="0">
                <a:solidFill>
                  <a:srgbClr val="FF9900"/>
                </a:solidFill>
              </a:rPr>
              <a:t> </a:t>
            </a:r>
            <a:r>
              <a:rPr sz="4400" dirty="0">
                <a:solidFill>
                  <a:srgbClr val="FF9900"/>
                </a:solidFill>
              </a:rPr>
              <a:t>(e-mail)</a:t>
            </a:r>
            <a:endParaRPr sz="440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45</a:t>
            </a:fld>
            <a:endParaRPr lang="fr-F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143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89501" y="1791241"/>
            <a:ext cx="8018780" cy="2308324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Les plus communs sont Hotmail (Microsoft), Gmail (Google), Yahoo Mail (Yahoo).</a:t>
            </a: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lang="fr-FR" sz="2400" dirty="0">
              <a:latin typeface="Times New Roman"/>
              <a:cs typeface="Times New Roman"/>
            </a:endParaRP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sz="4400" dirty="0">
                <a:solidFill>
                  <a:srgbClr val="FF9900"/>
                </a:solidFill>
              </a:rPr>
              <a:t>courrier</a:t>
            </a:r>
            <a:r>
              <a:rPr sz="4400" spc="-155" dirty="0">
                <a:solidFill>
                  <a:srgbClr val="FF9900"/>
                </a:solidFill>
              </a:rPr>
              <a:t> </a:t>
            </a:r>
            <a:r>
              <a:rPr sz="4400" spc="-5" dirty="0">
                <a:solidFill>
                  <a:srgbClr val="FF9900"/>
                </a:solidFill>
              </a:rPr>
              <a:t>électronique</a:t>
            </a:r>
            <a:r>
              <a:rPr sz="4400" spc="-75" dirty="0">
                <a:solidFill>
                  <a:srgbClr val="FF9900"/>
                </a:solidFill>
              </a:rPr>
              <a:t> </a:t>
            </a:r>
            <a:r>
              <a:rPr sz="4400" dirty="0">
                <a:solidFill>
                  <a:srgbClr val="FF9900"/>
                </a:solidFill>
              </a:rPr>
              <a:t>(e-mail)</a:t>
            </a:r>
            <a:endParaRPr sz="4400"/>
          </a:p>
        </p:txBody>
      </p:sp>
      <p:pic>
        <p:nvPicPr>
          <p:cNvPr id="8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81200" y="3151894"/>
            <a:ext cx="5715000" cy="1724905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5003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752600"/>
            <a:ext cx="73152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lvl="0">
              <a:spcBef>
                <a:spcPts val="110"/>
              </a:spcBef>
            </a:pPr>
            <a:r>
              <a:rPr lang="fr-FR"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Les</a:t>
            </a:r>
            <a:r>
              <a:rPr lang="fr-FR" sz="2400" spc="2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messages</a:t>
            </a:r>
            <a:r>
              <a:rPr lang="fr-FR" sz="2400" spc="29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électroniques</a:t>
            </a:r>
            <a:r>
              <a:rPr lang="fr-FR" sz="2400" spc="2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sont</a:t>
            </a:r>
            <a:r>
              <a:rPr lang="fr-FR" sz="2400" spc="2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semblables</a:t>
            </a:r>
            <a:r>
              <a:rPr lang="fr-FR" sz="2400" spc="2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aux</a:t>
            </a:r>
            <a:r>
              <a:rPr lang="fr-FR" sz="2400" spc="2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lettres</a:t>
            </a:r>
            <a:r>
              <a:rPr lang="fr-FR" sz="2400" spc="3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et  se</a:t>
            </a:r>
            <a:r>
              <a:rPr lang="fr-FR" sz="2400" spc="2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composent</a:t>
            </a:r>
            <a:r>
              <a:rPr lang="fr-FR" sz="2400" spc="2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de</a:t>
            </a:r>
            <a:r>
              <a:rPr lang="fr-FR" sz="2400" spc="2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deux</a:t>
            </a:r>
            <a:r>
              <a:rPr lang="fr-FR" sz="2400" spc="2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parties</a:t>
            </a:r>
            <a:endParaRPr lang="fr-FR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lvl="0">
              <a:spcBef>
                <a:spcPts val="625"/>
              </a:spcBef>
            </a:pP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principales.</a:t>
            </a:r>
            <a:endParaRPr lang="fr-FR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69265" lvl="0" indent="-228600">
              <a:spcBef>
                <a:spcPts val="63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L'entête</a:t>
            </a:r>
            <a:r>
              <a:rPr lang="fr-FR"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contient</a:t>
            </a:r>
            <a:r>
              <a:rPr lang="fr-FR"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:</a:t>
            </a:r>
          </a:p>
          <a:p>
            <a:pPr marL="643255" lvl="1" indent="-182245">
              <a:spcBef>
                <a:spcPts val="635"/>
              </a:spcBef>
              <a:buFontTx/>
              <a:buChar char="-"/>
              <a:tabLst>
                <a:tab pos="643255" algn="l"/>
                <a:tab pos="643890" algn="l"/>
              </a:tabLst>
            </a:pPr>
            <a:r>
              <a:rPr lang="fr-FR"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Le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nom</a:t>
            </a:r>
            <a:r>
              <a:rPr lang="fr-FR" sz="2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et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l'adresse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du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destinataire,</a:t>
            </a:r>
            <a:endParaRPr lang="fr-FR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3255" lvl="1" indent="-182245">
              <a:spcBef>
                <a:spcPts val="625"/>
              </a:spcBef>
              <a:buFontTx/>
              <a:buChar char="-"/>
              <a:tabLst>
                <a:tab pos="643255" algn="l"/>
                <a:tab pos="643890" algn="l"/>
              </a:tabLst>
            </a:pP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Toutes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les</a:t>
            </a:r>
            <a:r>
              <a:rPr lang="fr-FR"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personnes</a:t>
            </a:r>
            <a:r>
              <a:rPr lang="fr-FR"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placées</a:t>
            </a:r>
            <a:r>
              <a:rPr lang="fr-FR"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en</a:t>
            </a:r>
            <a:r>
              <a:rPr lang="fr-FR" sz="2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copie,</a:t>
            </a:r>
            <a:endParaRPr lang="fr-FR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3255" lvl="1" indent="-182245">
              <a:spcBef>
                <a:spcPts val="635"/>
              </a:spcBef>
              <a:buFontTx/>
              <a:buChar char="-"/>
              <a:tabLst>
                <a:tab pos="643255" algn="l"/>
                <a:tab pos="643890" algn="l"/>
              </a:tabLst>
            </a:pP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L'objet</a:t>
            </a:r>
            <a:r>
              <a:rPr lang="fr-FR" sz="2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du</a:t>
            </a:r>
            <a:r>
              <a:rPr lang="fr-FR" sz="2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message.</a:t>
            </a:r>
          </a:p>
          <a:p>
            <a:pPr marL="469265" lvl="0" indent="-228600">
              <a:spcBef>
                <a:spcPts val="62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lang="fr-FR"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Le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corps contient </a:t>
            </a:r>
            <a:r>
              <a:rPr lang="fr-FR" sz="2400" dirty="0">
                <a:solidFill>
                  <a:prstClr val="black"/>
                </a:solidFill>
                <a:latin typeface="Times New Roman"/>
                <a:cs typeface="Times New Roman"/>
              </a:rPr>
              <a:t>le</a:t>
            </a:r>
            <a:r>
              <a:rPr lang="fr-FR"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 message.</a:t>
            </a:r>
            <a:endParaRPr lang="fr-FR" sz="24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685609"/>
            <a:ext cx="2800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9265" indent="-228600">
              <a:lnSpc>
                <a:spcPct val="100000"/>
              </a:lnSpc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pc="-5" dirty="0" smtClean="0">
                <a:solidFill>
                  <a:srgbClr val="1F4D78"/>
                </a:solidFill>
                <a:latin typeface="Calibri Light"/>
                <a:cs typeface="Calibri Light"/>
              </a:rPr>
              <a:t>Message</a:t>
            </a:r>
            <a:r>
              <a:rPr lang="fr-FR" spc="-30" dirty="0" smtClean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pc="-5" dirty="0" smtClean="0">
                <a:solidFill>
                  <a:srgbClr val="1F4D78"/>
                </a:solidFill>
                <a:latin typeface="Calibri Light"/>
                <a:cs typeface="Calibri Light"/>
              </a:rPr>
              <a:t>électronique</a:t>
            </a:r>
            <a:r>
              <a:rPr lang="fr-FR" spc="-15" dirty="0" smtClean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dirty="0" smtClean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dirty="0">
              <a:latin typeface="Calibri Light"/>
              <a:cs typeface="Calibri Ligh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460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143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lang="fr-FR" sz="4400" spc="-5" dirty="0">
                <a:solidFill>
                  <a:srgbClr val="2D74B5"/>
                </a:solidFill>
                <a:latin typeface="Calibri Light"/>
                <a:cs typeface="Calibri Light"/>
              </a:rPr>
              <a:t>Messagerie</a:t>
            </a:r>
            <a:r>
              <a:rPr lang="fr-FR" sz="4400" spc="-20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lang="fr-FR" sz="4400" spc="-5" dirty="0">
                <a:solidFill>
                  <a:srgbClr val="2D74B5"/>
                </a:solidFill>
                <a:latin typeface="Calibri Light"/>
                <a:cs typeface="Calibri Light"/>
              </a:rPr>
              <a:t>instantanée</a:t>
            </a:r>
            <a:endParaRPr sz="4400" dirty="0"/>
          </a:p>
        </p:txBody>
      </p:sp>
      <p:sp>
        <p:nvSpPr>
          <p:cNvPr id="9" name="Rectangle 8"/>
          <p:cNvSpPr/>
          <p:nvPr/>
        </p:nvSpPr>
        <p:spPr>
          <a:xfrm>
            <a:off x="838200" y="1981199"/>
            <a:ext cx="7543800" cy="2163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endParaRPr lang="fr-FR" sz="2000" dirty="0" smtClean="0">
              <a:latin typeface="Calibri Light"/>
              <a:cs typeface="Calibri Light"/>
            </a:endParaRPr>
          </a:p>
          <a:p>
            <a:pPr marL="12700" algn="just">
              <a:lnSpc>
                <a:spcPct val="100000"/>
              </a:lnSpc>
              <a:spcBef>
                <a:spcPts val="114"/>
              </a:spcBef>
            </a:pPr>
            <a:r>
              <a:rPr lang="fr-FR" spc="-10" dirty="0" smtClean="0">
                <a:latin typeface="Times New Roman"/>
                <a:cs typeface="Times New Roman"/>
              </a:rPr>
              <a:t>La</a:t>
            </a:r>
            <a:r>
              <a:rPr lang="fr-FR" spc="20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messagerie</a:t>
            </a:r>
            <a:r>
              <a:rPr lang="fr-FR" spc="204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instantanée</a:t>
            </a:r>
            <a:r>
              <a:rPr lang="fr-FR" spc="204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est</a:t>
            </a:r>
            <a:r>
              <a:rPr lang="fr-FR" spc="21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un</a:t>
            </a:r>
            <a:r>
              <a:rPr lang="fr-FR" spc="2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service</a:t>
            </a:r>
            <a:r>
              <a:rPr lang="fr-FR" spc="22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de</a:t>
            </a:r>
            <a:r>
              <a:rPr lang="fr-FR" spc="22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communication</a:t>
            </a:r>
            <a:r>
              <a:rPr lang="fr-FR" spc="2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à</a:t>
            </a:r>
            <a:r>
              <a:rPr lang="fr-FR" spc="204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travers</a:t>
            </a:r>
            <a:r>
              <a:rPr lang="fr-FR" spc="22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l’échange</a:t>
            </a:r>
            <a:r>
              <a:rPr lang="fr-FR" spc="2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instantané</a:t>
            </a:r>
            <a:r>
              <a:rPr lang="fr-FR" spc="204" dirty="0" smtClean="0">
                <a:latin typeface="Times New Roman"/>
                <a:cs typeface="Times New Roman"/>
              </a:rPr>
              <a:t> </a:t>
            </a:r>
            <a:r>
              <a:rPr lang="fr-FR" spc="5" dirty="0" smtClean="0">
                <a:latin typeface="Times New Roman"/>
                <a:cs typeface="Times New Roman"/>
              </a:rPr>
              <a:t>de</a:t>
            </a:r>
            <a:endParaRPr lang="fr-FR" dirty="0" smtClean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800"/>
              </a:lnSpc>
              <a:spcBef>
                <a:spcPts val="5"/>
              </a:spcBef>
            </a:pPr>
            <a:r>
              <a:rPr lang="fr-FR" spc="-5" dirty="0" smtClean="0">
                <a:latin typeface="Times New Roman"/>
                <a:cs typeface="Times New Roman"/>
              </a:rPr>
              <a:t>messages</a:t>
            </a:r>
            <a:r>
              <a:rPr lang="fr-FR" dirty="0" smtClean="0">
                <a:latin typeface="Times New Roman"/>
                <a:cs typeface="Times New Roman"/>
              </a:rPr>
              <a:t> textuels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et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5" dirty="0" smtClean="0">
                <a:latin typeface="Times New Roman"/>
                <a:cs typeface="Times New Roman"/>
              </a:rPr>
              <a:t>de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fichiers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entre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deux</a:t>
            </a:r>
            <a:r>
              <a:rPr lang="fr-FR" dirty="0" smtClean="0">
                <a:latin typeface="Times New Roman"/>
                <a:cs typeface="Times New Roman"/>
              </a:rPr>
              <a:t> ou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plusieurs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personnes</a:t>
            </a:r>
            <a:r>
              <a:rPr lang="fr-FR" dirty="0" smtClean="0">
                <a:latin typeface="Times New Roman"/>
                <a:cs typeface="Times New Roman"/>
              </a:rPr>
              <a:t> via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  <a:hlinkClick r:id="rId4"/>
              </a:rPr>
              <a:t>internet.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Plusieurs 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applications</a:t>
            </a:r>
            <a:r>
              <a:rPr lang="fr-FR" spc="-2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offrent</a:t>
            </a:r>
            <a:r>
              <a:rPr lang="fr-FR" spc="-2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ce</a:t>
            </a:r>
            <a:r>
              <a:rPr lang="fr-FR" spc="-3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service</a:t>
            </a:r>
            <a:r>
              <a:rPr lang="fr-FR" spc="-1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comme</a:t>
            </a:r>
            <a:r>
              <a:rPr lang="fr-FR" spc="-2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:</a:t>
            </a:r>
            <a:r>
              <a:rPr lang="fr-FR" spc="-2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Skype,</a:t>
            </a:r>
            <a:r>
              <a:rPr lang="fr-FR" spc="-3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WhatsApp,</a:t>
            </a:r>
            <a:r>
              <a:rPr lang="fr-FR" spc="-2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Messenger,</a:t>
            </a:r>
            <a:r>
              <a:rPr lang="fr-FR" spc="-25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latin typeface="Times New Roman"/>
                <a:cs typeface="Times New Roman"/>
              </a:rPr>
              <a:t>Viber</a:t>
            </a:r>
            <a:r>
              <a:rPr lang="fr-FR" dirty="0" smtClean="0">
                <a:latin typeface="Times New Roman"/>
                <a:cs typeface="Times New Roman"/>
              </a:rPr>
              <a:t>,</a:t>
            </a:r>
            <a:r>
              <a:rPr lang="fr-FR" spc="-30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latin typeface="Times New Roman"/>
                <a:cs typeface="Times New Roman"/>
              </a:rPr>
              <a:t>Snapchat</a:t>
            </a:r>
            <a:r>
              <a:rPr lang="fr-FR" dirty="0" smtClean="0">
                <a:latin typeface="Times New Roman"/>
                <a:cs typeface="Times New Roman"/>
              </a:rPr>
              <a:t>….</a:t>
            </a:r>
            <a:r>
              <a:rPr lang="fr-FR" spc="-25" dirty="0" smtClean="0">
                <a:latin typeface="Times New Roman"/>
                <a:cs typeface="Times New Roman"/>
              </a:rPr>
              <a:t> </a:t>
            </a:r>
            <a:endParaRPr lang="fr-FR" dirty="0">
              <a:latin typeface="Times New Roman"/>
              <a:cs typeface="Times New Roman"/>
            </a:endParaRPr>
          </a:p>
        </p:txBody>
      </p:sp>
      <p:pic>
        <p:nvPicPr>
          <p:cNvPr id="10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76400" y="4533900"/>
            <a:ext cx="6477000" cy="14859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114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588770"/>
            <a:ext cx="7630795" cy="436118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55600" marR="13970" indent="-343535" algn="just">
              <a:lnSpc>
                <a:spcPct val="98000"/>
              </a:lnSpc>
              <a:spcBef>
                <a:spcPts val="18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FTP</a:t>
            </a:r>
            <a:r>
              <a:rPr sz="3200" spc="5" dirty="0">
                <a:latin typeface="Times New Roman"/>
                <a:cs typeface="Times New Roman"/>
              </a:rPr>
              <a:t> est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protocole</a:t>
            </a:r>
            <a:r>
              <a:rPr sz="3200" spc="5" dirty="0">
                <a:latin typeface="Times New Roman"/>
                <a:cs typeface="Times New Roman"/>
              </a:rPr>
              <a:t> de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communication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destiné à l’échange de fichiers sur un </a:t>
            </a:r>
            <a:r>
              <a:rPr sz="3200" spc="5" dirty="0">
                <a:latin typeface="Times New Roman"/>
                <a:cs typeface="Times New Roman"/>
              </a:rPr>
              <a:t>réseau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60" dirty="0">
                <a:latin typeface="Times New Roman"/>
                <a:cs typeface="Times New Roman"/>
              </a:rPr>
              <a:t>TCP/IP.</a:t>
            </a:r>
            <a:endParaRPr sz="3200" dirty="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4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Il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permet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4800" spc="7" baseline="-3472" dirty="0">
                <a:latin typeface="Times New Roman"/>
                <a:cs typeface="Times New Roman"/>
              </a:rPr>
              <a:t>de:</a:t>
            </a:r>
            <a:endParaRPr sz="4800" baseline="-3472" dirty="0">
              <a:latin typeface="Times New Roman"/>
              <a:cs typeface="Times New Roman"/>
            </a:endParaRPr>
          </a:p>
          <a:p>
            <a:pPr marL="756285" marR="367030" lvl="1" indent="-287020" algn="just">
              <a:lnSpc>
                <a:spcPts val="3229"/>
              </a:lnSpc>
              <a:spcBef>
                <a:spcPts val="1095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Times New Roman"/>
                <a:cs typeface="Times New Roman"/>
              </a:rPr>
              <a:t>copier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fichiers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vers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autre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ordinateur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du </a:t>
            </a:r>
            <a:r>
              <a:rPr sz="2800" spc="-690" dirty="0">
                <a:latin typeface="Times New Roman"/>
                <a:cs typeface="Times New Roman"/>
              </a:rPr>
              <a:t> </a:t>
            </a:r>
            <a:r>
              <a:rPr sz="2800" spc="-5" dirty="0" err="1" smtClean="0">
                <a:latin typeface="Times New Roman"/>
                <a:cs typeface="Times New Roman"/>
              </a:rPr>
              <a:t>réseau</a:t>
            </a:r>
            <a:r>
              <a:rPr sz="2800" spc="-5" dirty="0" smtClean="0">
                <a:latin typeface="Times New Roman"/>
                <a:cs typeface="Times New Roman"/>
              </a:rPr>
              <a:t>,</a:t>
            </a:r>
            <a:endParaRPr sz="2800" dirty="0" smtClean="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97500"/>
              </a:lnSpc>
              <a:spcBef>
                <a:spcPts val="800"/>
              </a:spcBef>
              <a:buChar char="–"/>
              <a:tabLst>
                <a:tab pos="756920" algn="l"/>
              </a:tabLst>
            </a:pPr>
            <a:r>
              <a:rPr sz="2800" spc="-5" dirty="0" err="1" smtClean="0">
                <a:latin typeface="Times New Roman"/>
                <a:cs typeface="Times New Roman"/>
              </a:rPr>
              <a:t>administrer</a:t>
            </a:r>
            <a:r>
              <a:rPr sz="2800" dirty="0" smtClean="0">
                <a:latin typeface="Times New Roman"/>
                <a:cs typeface="Times New Roman"/>
              </a:rPr>
              <a:t> </a:t>
            </a:r>
            <a:r>
              <a:rPr sz="2800" spc="5" dirty="0" smtClean="0">
                <a:latin typeface="Times New Roman"/>
                <a:cs typeface="Times New Roman"/>
              </a:rPr>
              <a:t>un</a:t>
            </a:r>
            <a:r>
              <a:rPr sz="2800" spc="10" dirty="0" smtClean="0">
                <a:latin typeface="Times New Roman"/>
                <a:cs typeface="Times New Roman"/>
              </a:rPr>
              <a:t> </a:t>
            </a:r>
            <a:r>
              <a:rPr sz="2800" spc="-5" dirty="0" smtClean="0">
                <a:latin typeface="Times New Roman"/>
                <a:cs typeface="Times New Roman"/>
              </a:rPr>
              <a:t>site</a:t>
            </a:r>
            <a:r>
              <a:rPr sz="2800" dirty="0" smtClean="0">
                <a:latin typeface="Times New Roman"/>
                <a:cs typeface="Times New Roman"/>
              </a:rPr>
              <a:t> </a:t>
            </a:r>
            <a:r>
              <a:rPr sz="2800" spc="-5" dirty="0" smtClean="0">
                <a:latin typeface="Times New Roman"/>
                <a:cs typeface="Times New Roman"/>
              </a:rPr>
              <a:t>web,</a:t>
            </a:r>
            <a:r>
              <a:rPr sz="2800" dirty="0" smtClean="0">
                <a:latin typeface="Times New Roman"/>
                <a:cs typeface="Times New Roman"/>
              </a:rPr>
              <a:t> </a:t>
            </a:r>
            <a:r>
              <a:rPr sz="2800" spc="5" dirty="0" err="1" smtClean="0">
                <a:latin typeface="Times New Roman"/>
                <a:cs typeface="Times New Roman"/>
              </a:rPr>
              <a:t>ou</a:t>
            </a:r>
            <a:r>
              <a:rPr sz="2800" spc="715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encore</a:t>
            </a:r>
            <a:r>
              <a:rPr sz="2800" spc="705" dirty="0" smtClean="0">
                <a:latin typeface="Times New Roman"/>
                <a:cs typeface="Times New Roman"/>
              </a:rPr>
              <a:t> </a:t>
            </a:r>
            <a:r>
              <a:rPr sz="2800" spc="10" dirty="0" smtClean="0">
                <a:latin typeface="Times New Roman"/>
                <a:cs typeface="Times New Roman"/>
              </a:rPr>
              <a:t>de </a:t>
            </a:r>
            <a:r>
              <a:rPr sz="2800" spc="15" dirty="0" smtClean="0">
                <a:latin typeface="Times New Roman"/>
                <a:cs typeface="Times New Roman"/>
              </a:rPr>
              <a:t> </a:t>
            </a:r>
            <a:r>
              <a:rPr sz="4200" spc="-7" baseline="2976" dirty="0" err="1" smtClean="0">
                <a:latin typeface="Times New Roman"/>
                <a:cs typeface="Times New Roman"/>
              </a:rPr>
              <a:t>supprimer</a:t>
            </a:r>
            <a:r>
              <a:rPr sz="4200" spc="-7" baseline="2976" dirty="0" smtClean="0">
                <a:latin typeface="Times New Roman"/>
                <a:cs typeface="Times New Roman"/>
              </a:rPr>
              <a:t> </a:t>
            </a:r>
            <a:r>
              <a:rPr sz="4200" baseline="2976" dirty="0" err="1" smtClean="0">
                <a:latin typeface="Times New Roman"/>
                <a:cs typeface="Times New Roman"/>
              </a:rPr>
              <a:t>ou</a:t>
            </a:r>
            <a:r>
              <a:rPr sz="4200" baseline="2976" dirty="0" smtClean="0">
                <a:latin typeface="Times New Roman"/>
                <a:cs typeface="Times New Roman"/>
              </a:rPr>
              <a:t> de </a:t>
            </a:r>
            <a:r>
              <a:rPr sz="2800" spc="-5" dirty="0" smtClean="0">
                <a:latin typeface="Times New Roman"/>
                <a:cs typeface="Times New Roman"/>
              </a:rPr>
              <a:t>modifier </a:t>
            </a:r>
            <a:r>
              <a:rPr sz="2800" spc="-10" dirty="0" smtClean="0">
                <a:latin typeface="Times New Roman"/>
                <a:cs typeface="Times New Roman"/>
              </a:rPr>
              <a:t>des </a:t>
            </a:r>
            <a:r>
              <a:rPr sz="2800" spc="-5" dirty="0" err="1" smtClean="0">
                <a:latin typeface="Times New Roman"/>
                <a:cs typeface="Times New Roman"/>
              </a:rPr>
              <a:t>fichiers</a:t>
            </a:r>
            <a:r>
              <a:rPr sz="2800" spc="-5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sur </a:t>
            </a:r>
            <a:r>
              <a:rPr sz="4200" spc="-22" baseline="2976" dirty="0" err="1" smtClean="0">
                <a:latin typeface="Times New Roman"/>
                <a:cs typeface="Times New Roman"/>
              </a:rPr>
              <a:t>cet</a:t>
            </a:r>
            <a:r>
              <a:rPr sz="4200" spc="-22" baseline="2976" dirty="0" smtClean="0">
                <a:latin typeface="Times New Roman"/>
                <a:cs typeface="Times New Roman"/>
              </a:rPr>
              <a:t> </a:t>
            </a:r>
            <a:r>
              <a:rPr sz="4200" spc="-15" baseline="2976" dirty="0" smtClean="0">
                <a:latin typeface="Times New Roman"/>
                <a:cs typeface="Times New Roman"/>
              </a:rPr>
              <a:t> </a:t>
            </a:r>
            <a:r>
              <a:rPr sz="2800" dirty="0" err="1" smtClean="0">
                <a:latin typeface="Times New Roman"/>
                <a:cs typeface="Times New Roman"/>
              </a:rPr>
              <a:t>ordinateur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883285">
              <a:lnSpc>
                <a:spcPct val="100000"/>
              </a:lnSpc>
              <a:spcBef>
                <a:spcPts val="1625"/>
              </a:spcBef>
            </a:pP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Transfert</a:t>
            </a:r>
            <a:r>
              <a:rPr sz="4400" b="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fichiers</a:t>
            </a:r>
            <a:r>
              <a:rPr sz="4400" b="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(FTP)</a:t>
            </a:r>
            <a:endParaRPr sz="4400">
              <a:latin typeface="Times New Roman"/>
              <a:cs typeface="Times New Roman"/>
            </a:endParaRPr>
          </a:p>
        </p:txBody>
      </p:sp>
      <p:pic>
        <p:nvPicPr>
          <p:cNvPr id="8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6372" y="7293864"/>
            <a:ext cx="2048255" cy="1354836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49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466344"/>
            <a:ext cx="7832090" cy="1207135"/>
            <a:chOff x="653795" y="466344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49834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466344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39140" y="1998980"/>
            <a:ext cx="7025640" cy="352869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81000" marR="238760" indent="-343535">
              <a:lnSpc>
                <a:spcPct val="97400"/>
              </a:lnSpc>
              <a:spcBef>
                <a:spcPts val="200"/>
              </a:spcBef>
              <a:buChar char="•"/>
              <a:tabLst>
                <a:tab pos="381000" algn="l"/>
                <a:tab pos="381635" algn="l"/>
              </a:tabLst>
            </a:pPr>
            <a:r>
              <a:rPr sz="3200" spc="-10" dirty="0">
                <a:latin typeface="Times New Roman"/>
                <a:cs typeface="Times New Roman"/>
              </a:rPr>
              <a:t>En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20" dirty="0">
                <a:latin typeface="Times New Roman"/>
                <a:cs typeface="Times New Roman"/>
              </a:rPr>
              <a:t>1971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r>
              <a:rPr sz="3200" spc="-10" dirty="0">
                <a:latin typeface="Times New Roman"/>
                <a:cs typeface="Times New Roman"/>
              </a:rPr>
              <a:t> Les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premiers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essais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en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"vraie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grandeur </a:t>
            </a:r>
            <a:r>
              <a:rPr sz="3200" dirty="0">
                <a:latin typeface="Times New Roman"/>
                <a:cs typeface="Times New Roman"/>
              </a:rPr>
              <a:t>" </a:t>
            </a:r>
            <a:r>
              <a:rPr sz="3200" spc="10" dirty="0">
                <a:latin typeface="Times New Roman"/>
                <a:cs typeface="Times New Roman"/>
              </a:rPr>
              <a:t>impliquant une quinzaine 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d’ordinateurs</a:t>
            </a:r>
            <a:r>
              <a:rPr sz="3200" spc="-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plusieurs</a:t>
            </a:r>
            <a:r>
              <a:rPr sz="3200" spc="-1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universités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783590" lvl="1" indent="-288290">
              <a:lnSpc>
                <a:spcPct val="100000"/>
              </a:lnSpc>
              <a:spcBef>
                <a:spcPts val="915"/>
              </a:spcBef>
              <a:buChar char="–"/>
              <a:tabLst>
                <a:tab pos="783590" algn="l"/>
              </a:tabLst>
            </a:pPr>
            <a:r>
              <a:rPr sz="2800" spc="-5" dirty="0">
                <a:latin typeface="Times New Roman"/>
                <a:cs typeface="Times New Roman"/>
              </a:rPr>
              <a:t>Stanford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Institute,</a:t>
            </a:r>
            <a:endParaRPr sz="2800">
              <a:latin typeface="Times New Roman"/>
              <a:cs typeface="Times New Roman"/>
            </a:endParaRPr>
          </a:p>
          <a:p>
            <a:pPr marL="783590" lvl="1" indent="-288290">
              <a:lnSpc>
                <a:spcPct val="100000"/>
              </a:lnSpc>
              <a:spcBef>
                <a:spcPts val="670"/>
              </a:spcBef>
              <a:buChar char="–"/>
              <a:tabLst>
                <a:tab pos="783590" algn="l"/>
              </a:tabLst>
            </a:pPr>
            <a:r>
              <a:rPr sz="2800" spc="-30" dirty="0">
                <a:latin typeface="Times New Roman"/>
                <a:cs typeface="Times New Roman"/>
              </a:rPr>
              <a:t>L’université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Californie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à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Los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Angeles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endParaRPr sz="2800">
              <a:latin typeface="Times New Roman"/>
              <a:cs typeface="Times New Roman"/>
            </a:endParaRPr>
          </a:p>
          <a:p>
            <a:pPr marL="783590" lvl="1" indent="-288290">
              <a:lnSpc>
                <a:spcPct val="100000"/>
              </a:lnSpc>
              <a:spcBef>
                <a:spcPts val="565"/>
              </a:spcBef>
              <a:buChar char="–"/>
              <a:tabLst>
                <a:tab pos="783590" algn="l"/>
              </a:tabLst>
            </a:pPr>
            <a:r>
              <a:rPr sz="2800" spc="-30" dirty="0">
                <a:latin typeface="Times New Roman"/>
                <a:cs typeface="Times New Roman"/>
              </a:rPr>
              <a:t>L’université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4200" spc="-7" baseline="-6944" dirty="0">
                <a:latin typeface="Times New Roman"/>
                <a:cs typeface="Times New Roman"/>
              </a:rPr>
              <a:t>de</a:t>
            </a:r>
            <a:r>
              <a:rPr sz="4200" baseline="-6944" dirty="0">
                <a:latin typeface="Times New Roman"/>
                <a:cs typeface="Times New Roman"/>
              </a:rPr>
              <a:t> </a:t>
            </a:r>
            <a:r>
              <a:rPr sz="4200" spc="-7" baseline="-6944" dirty="0">
                <a:latin typeface="Times New Roman"/>
                <a:cs typeface="Times New Roman"/>
              </a:rPr>
              <a:t>Californie</a:t>
            </a:r>
            <a:r>
              <a:rPr sz="4200" spc="-44" baseline="-694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à</a:t>
            </a:r>
            <a:r>
              <a:rPr sz="2800" dirty="0">
                <a:latin typeface="Times New Roman"/>
                <a:cs typeface="Times New Roman"/>
              </a:rPr>
              <a:t> Santa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Barbara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4200" spc="-7" baseline="-1984" dirty="0">
                <a:latin typeface="Times New Roman"/>
                <a:cs typeface="Times New Roman"/>
              </a:rPr>
              <a:t>,</a:t>
            </a:r>
            <a:endParaRPr sz="4200" baseline="-1984">
              <a:latin typeface="Times New Roman"/>
              <a:cs typeface="Times New Roman"/>
            </a:endParaRPr>
          </a:p>
          <a:p>
            <a:pPr marL="783590" lvl="1" indent="-288290">
              <a:lnSpc>
                <a:spcPct val="100000"/>
              </a:lnSpc>
              <a:spcBef>
                <a:spcPts val="675"/>
              </a:spcBef>
              <a:buChar char="–"/>
              <a:tabLst>
                <a:tab pos="783590" algn="l"/>
              </a:tabLst>
            </a:pPr>
            <a:r>
              <a:rPr sz="2800" spc="-30" dirty="0">
                <a:latin typeface="Times New Roman"/>
                <a:cs typeface="Times New Roman"/>
              </a:rPr>
              <a:t>L’université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4200" baseline="-5952" dirty="0">
                <a:latin typeface="Times New Roman"/>
                <a:cs typeface="Times New Roman"/>
              </a:rPr>
              <a:t>d’Utah.</a:t>
            </a:r>
            <a:endParaRPr sz="4200" baseline="-5952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500633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  <a:spcBef>
                <a:spcPts val="35"/>
              </a:spcBef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(un</a:t>
            </a:r>
            <a:r>
              <a:rPr sz="360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bref</a:t>
            </a:r>
            <a:r>
              <a:rPr sz="3600" spc="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9900"/>
                </a:solidFill>
                <a:latin typeface="Times New Roman"/>
                <a:cs typeface="Times New Roman"/>
              </a:rPr>
              <a:t>historique</a:t>
            </a:r>
            <a:r>
              <a:rPr sz="3600" spc="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3600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5" dirty="0">
                <a:solidFill>
                  <a:srgbClr val="FF9900"/>
                </a:solidFill>
                <a:latin typeface="Times New Roman"/>
                <a:cs typeface="Times New Roman"/>
              </a:rPr>
              <a:t>l’Internet)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3567684" y="5567171"/>
            <a:ext cx="516890" cy="528955"/>
            <a:chOff x="3567684" y="5567171"/>
            <a:chExt cx="516890" cy="528955"/>
          </a:xfrm>
        </p:grpSpPr>
        <p:sp>
          <p:nvSpPr>
            <p:cNvPr id="6" name="object 6"/>
            <p:cNvSpPr/>
            <p:nvPr/>
          </p:nvSpPr>
          <p:spPr>
            <a:xfrm>
              <a:off x="3572256" y="5644895"/>
              <a:ext cx="508000" cy="447040"/>
            </a:xfrm>
            <a:custGeom>
              <a:avLst/>
              <a:gdLst/>
              <a:ahLst/>
              <a:cxnLst/>
              <a:rect l="l" t="t" r="r" b="b"/>
              <a:pathLst>
                <a:path w="508000" h="447039">
                  <a:moveTo>
                    <a:pt x="507492" y="0"/>
                  </a:moveTo>
                  <a:lnTo>
                    <a:pt x="469519" y="38671"/>
                  </a:lnTo>
                  <a:lnTo>
                    <a:pt x="418846" y="55740"/>
                  </a:lnTo>
                  <a:lnTo>
                    <a:pt x="370332" y="65214"/>
                  </a:lnTo>
                  <a:lnTo>
                    <a:pt x="314706" y="71285"/>
                  </a:lnTo>
                  <a:lnTo>
                    <a:pt x="274574" y="73177"/>
                  </a:lnTo>
                  <a:lnTo>
                    <a:pt x="253746" y="73418"/>
                  </a:lnTo>
                  <a:lnTo>
                    <a:pt x="232918" y="73177"/>
                  </a:lnTo>
                  <a:lnTo>
                    <a:pt x="192786" y="71285"/>
                  </a:lnTo>
                  <a:lnTo>
                    <a:pt x="137160" y="65214"/>
                  </a:lnTo>
                  <a:lnTo>
                    <a:pt x="74295" y="51917"/>
                  </a:lnTo>
                  <a:lnTo>
                    <a:pt x="28321" y="33743"/>
                  </a:lnTo>
                  <a:lnTo>
                    <a:pt x="889" y="6019"/>
                  </a:lnTo>
                  <a:lnTo>
                    <a:pt x="0" y="0"/>
                  </a:lnTo>
                  <a:lnTo>
                    <a:pt x="0" y="373100"/>
                  </a:lnTo>
                  <a:lnTo>
                    <a:pt x="28321" y="406844"/>
                  </a:lnTo>
                  <a:lnTo>
                    <a:pt x="74295" y="425030"/>
                  </a:lnTo>
                  <a:lnTo>
                    <a:pt x="137160" y="438340"/>
                  </a:lnTo>
                  <a:lnTo>
                    <a:pt x="192786" y="444398"/>
                  </a:lnTo>
                  <a:lnTo>
                    <a:pt x="232918" y="446290"/>
                  </a:lnTo>
                  <a:lnTo>
                    <a:pt x="253746" y="446531"/>
                  </a:lnTo>
                  <a:lnTo>
                    <a:pt x="274574" y="446290"/>
                  </a:lnTo>
                  <a:lnTo>
                    <a:pt x="314706" y="444398"/>
                  </a:lnTo>
                  <a:lnTo>
                    <a:pt x="370332" y="438340"/>
                  </a:lnTo>
                  <a:lnTo>
                    <a:pt x="418846" y="428853"/>
                  </a:lnTo>
                  <a:lnTo>
                    <a:pt x="469519" y="411784"/>
                  </a:lnTo>
                  <a:lnTo>
                    <a:pt x="504190" y="385013"/>
                  </a:lnTo>
                  <a:lnTo>
                    <a:pt x="507492" y="373100"/>
                  </a:lnTo>
                  <a:lnTo>
                    <a:pt x="507492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72256" y="5571743"/>
              <a:ext cx="508000" cy="146685"/>
            </a:xfrm>
            <a:custGeom>
              <a:avLst/>
              <a:gdLst/>
              <a:ahLst/>
              <a:cxnLst/>
              <a:rect l="l" t="t" r="r" b="b"/>
              <a:pathLst>
                <a:path w="508000" h="146685">
                  <a:moveTo>
                    <a:pt x="253746" y="0"/>
                  </a:moveTo>
                  <a:lnTo>
                    <a:pt x="212598" y="1015"/>
                  </a:lnTo>
                  <a:lnTo>
                    <a:pt x="173482" y="3682"/>
                  </a:lnTo>
                  <a:lnTo>
                    <a:pt x="120015" y="10921"/>
                  </a:lnTo>
                  <a:lnTo>
                    <a:pt x="61087" y="25552"/>
                  </a:lnTo>
                  <a:lnTo>
                    <a:pt x="19939" y="44691"/>
                  </a:lnTo>
                  <a:lnTo>
                    <a:pt x="0" y="73164"/>
                  </a:lnTo>
                  <a:lnTo>
                    <a:pt x="889" y="79159"/>
                  </a:lnTo>
                  <a:lnTo>
                    <a:pt x="37973" y="111696"/>
                  </a:lnTo>
                  <a:lnTo>
                    <a:pt x="88646" y="128701"/>
                  </a:lnTo>
                  <a:lnTo>
                    <a:pt x="137160" y="138137"/>
                  </a:lnTo>
                  <a:lnTo>
                    <a:pt x="192786" y="144183"/>
                  </a:lnTo>
                  <a:lnTo>
                    <a:pt x="232918" y="146062"/>
                  </a:lnTo>
                  <a:lnTo>
                    <a:pt x="253746" y="146303"/>
                  </a:lnTo>
                  <a:lnTo>
                    <a:pt x="274574" y="146062"/>
                  </a:lnTo>
                  <a:lnTo>
                    <a:pt x="314706" y="144183"/>
                  </a:lnTo>
                  <a:lnTo>
                    <a:pt x="370332" y="138137"/>
                  </a:lnTo>
                  <a:lnTo>
                    <a:pt x="418846" y="128701"/>
                  </a:lnTo>
                  <a:lnTo>
                    <a:pt x="469519" y="111696"/>
                  </a:lnTo>
                  <a:lnTo>
                    <a:pt x="504190" y="85026"/>
                  </a:lnTo>
                  <a:lnTo>
                    <a:pt x="507492" y="73164"/>
                  </a:lnTo>
                  <a:lnTo>
                    <a:pt x="506603" y="67157"/>
                  </a:lnTo>
                  <a:lnTo>
                    <a:pt x="479171" y="39535"/>
                  </a:lnTo>
                  <a:lnTo>
                    <a:pt x="433197" y="21424"/>
                  </a:lnTo>
                  <a:lnTo>
                    <a:pt x="370332" y="8127"/>
                  </a:lnTo>
                  <a:lnTo>
                    <a:pt x="314706" y="2158"/>
                  </a:lnTo>
                  <a:lnTo>
                    <a:pt x="274574" y="253"/>
                  </a:lnTo>
                  <a:lnTo>
                    <a:pt x="253746" y="0"/>
                  </a:lnTo>
                  <a:close/>
                </a:path>
              </a:pathLst>
            </a:custGeom>
            <a:solidFill>
              <a:srgbClr val="66C2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72256" y="5571743"/>
              <a:ext cx="508000" cy="520065"/>
            </a:xfrm>
            <a:custGeom>
              <a:avLst/>
              <a:gdLst/>
              <a:ahLst/>
              <a:cxnLst/>
              <a:rect l="l" t="t" r="r" b="b"/>
              <a:pathLst>
                <a:path w="508000" h="520064">
                  <a:moveTo>
                    <a:pt x="507492" y="73164"/>
                  </a:moveTo>
                  <a:lnTo>
                    <a:pt x="479171" y="106768"/>
                  </a:lnTo>
                  <a:lnTo>
                    <a:pt x="433197" y="124879"/>
                  </a:lnTo>
                  <a:lnTo>
                    <a:pt x="370332" y="138137"/>
                  </a:lnTo>
                  <a:lnTo>
                    <a:pt x="314706" y="144183"/>
                  </a:lnTo>
                  <a:lnTo>
                    <a:pt x="274574" y="146062"/>
                  </a:lnTo>
                  <a:lnTo>
                    <a:pt x="253746" y="146303"/>
                  </a:lnTo>
                  <a:lnTo>
                    <a:pt x="232918" y="146062"/>
                  </a:lnTo>
                  <a:lnTo>
                    <a:pt x="192786" y="144183"/>
                  </a:lnTo>
                  <a:lnTo>
                    <a:pt x="137160" y="138137"/>
                  </a:lnTo>
                  <a:lnTo>
                    <a:pt x="88646" y="128701"/>
                  </a:lnTo>
                  <a:lnTo>
                    <a:pt x="37973" y="111696"/>
                  </a:lnTo>
                  <a:lnTo>
                    <a:pt x="3302" y="85026"/>
                  </a:lnTo>
                  <a:lnTo>
                    <a:pt x="0" y="73164"/>
                  </a:lnTo>
                  <a:lnTo>
                    <a:pt x="889" y="67157"/>
                  </a:lnTo>
                  <a:lnTo>
                    <a:pt x="28321" y="39535"/>
                  </a:lnTo>
                  <a:lnTo>
                    <a:pt x="74295" y="21424"/>
                  </a:lnTo>
                  <a:lnTo>
                    <a:pt x="137160" y="8127"/>
                  </a:lnTo>
                  <a:lnTo>
                    <a:pt x="192786" y="2158"/>
                  </a:lnTo>
                  <a:lnTo>
                    <a:pt x="232918" y="253"/>
                  </a:lnTo>
                  <a:lnTo>
                    <a:pt x="253746" y="0"/>
                  </a:lnTo>
                  <a:lnTo>
                    <a:pt x="274574" y="253"/>
                  </a:lnTo>
                  <a:lnTo>
                    <a:pt x="314706" y="2158"/>
                  </a:lnTo>
                  <a:lnTo>
                    <a:pt x="370332" y="8127"/>
                  </a:lnTo>
                  <a:lnTo>
                    <a:pt x="418846" y="17614"/>
                  </a:lnTo>
                  <a:lnTo>
                    <a:pt x="469519" y="34620"/>
                  </a:lnTo>
                  <a:lnTo>
                    <a:pt x="504190" y="61302"/>
                  </a:lnTo>
                  <a:lnTo>
                    <a:pt x="507492" y="73164"/>
                  </a:lnTo>
                  <a:close/>
                </a:path>
                <a:path w="508000" h="520064">
                  <a:moveTo>
                    <a:pt x="507492" y="73151"/>
                  </a:moveTo>
                  <a:lnTo>
                    <a:pt x="507492" y="446252"/>
                  </a:lnTo>
                  <a:lnTo>
                    <a:pt x="506603" y="452272"/>
                  </a:lnTo>
                  <a:lnTo>
                    <a:pt x="479171" y="479996"/>
                  </a:lnTo>
                  <a:lnTo>
                    <a:pt x="433197" y="498182"/>
                  </a:lnTo>
                  <a:lnTo>
                    <a:pt x="370332" y="511492"/>
                  </a:lnTo>
                  <a:lnTo>
                    <a:pt x="314706" y="517550"/>
                  </a:lnTo>
                  <a:lnTo>
                    <a:pt x="274574" y="519442"/>
                  </a:lnTo>
                  <a:lnTo>
                    <a:pt x="253746" y="519683"/>
                  </a:lnTo>
                  <a:lnTo>
                    <a:pt x="232918" y="519442"/>
                  </a:lnTo>
                  <a:lnTo>
                    <a:pt x="192786" y="517550"/>
                  </a:lnTo>
                  <a:lnTo>
                    <a:pt x="137160" y="511492"/>
                  </a:lnTo>
                  <a:lnTo>
                    <a:pt x="88646" y="502005"/>
                  </a:lnTo>
                  <a:lnTo>
                    <a:pt x="37973" y="484936"/>
                  </a:lnTo>
                  <a:lnTo>
                    <a:pt x="3302" y="458165"/>
                  </a:lnTo>
                  <a:lnTo>
                    <a:pt x="0" y="446252"/>
                  </a:lnTo>
                  <a:lnTo>
                    <a:pt x="0" y="7315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94532" y="4088891"/>
            <a:ext cx="835151" cy="595883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7255764" y="3924300"/>
            <a:ext cx="398145" cy="905510"/>
            <a:chOff x="7255764" y="3924300"/>
            <a:chExt cx="398145" cy="905510"/>
          </a:xfrm>
        </p:grpSpPr>
        <p:sp>
          <p:nvSpPr>
            <p:cNvPr id="11" name="object 11"/>
            <p:cNvSpPr/>
            <p:nvPr/>
          </p:nvSpPr>
          <p:spPr>
            <a:xfrm>
              <a:off x="7263384" y="3934967"/>
              <a:ext cx="372110" cy="433070"/>
            </a:xfrm>
            <a:custGeom>
              <a:avLst/>
              <a:gdLst/>
              <a:ahLst/>
              <a:cxnLst/>
              <a:rect l="l" t="t" r="r" b="b"/>
              <a:pathLst>
                <a:path w="372109" h="433070">
                  <a:moveTo>
                    <a:pt x="371843" y="0"/>
                  </a:moveTo>
                  <a:lnTo>
                    <a:pt x="193548" y="0"/>
                  </a:lnTo>
                  <a:lnTo>
                    <a:pt x="193548" y="196596"/>
                  </a:lnTo>
                  <a:lnTo>
                    <a:pt x="0" y="196596"/>
                  </a:lnTo>
                  <a:lnTo>
                    <a:pt x="0" y="432816"/>
                  </a:lnTo>
                  <a:lnTo>
                    <a:pt x="193548" y="432816"/>
                  </a:lnTo>
                  <a:lnTo>
                    <a:pt x="245364" y="432816"/>
                  </a:lnTo>
                  <a:lnTo>
                    <a:pt x="371843" y="432816"/>
                  </a:lnTo>
                  <a:lnTo>
                    <a:pt x="371843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63384" y="4131563"/>
              <a:ext cx="245745" cy="693420"/>
            </a:xfrm>
            <a:custGeom>
              <a:avLst/>
              <a:gdLst/>
              <a:ahLst/>
              <a:cxnLst/>
              <a:rect l="l" t="t" r="r" b="b"/>
              <a:pathLst>
                <a:path w="245745" h="693420">
                  <a:moveTo>
                    <a:pt x="0" y="693419"/>
                  </a:moveTo>
                  <a:lnTo>
                    <a:pt x="245364" y="693419"/>
                  </a:lnTo>
                  <a:lnTo>
                    <a:pt x="245364" y="0"/>
                  </a:lnTo>
                  <a:lnTo>
                    <a:pt x="0" y="0"/>
                  </a:lnTo>
                  <a:lnTo>
                    <a:pt x="0" y="69341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260336" y="3928872"/>
              <a:ext cx="388620" cy="208915"/>
            </a:xfrm>
            <a:custGeom>
              <a:avLst/>
              <a:gdLst/>
              <a:ahLst/>
              <a:cxnLst/>
              <a:rect l="l" t="t" r="r" b="b"/>
              <a:pathLst>
                <a:path w="388620" h="208914">
                  <a:moveTo>
                    <a:pt x="388620" y="0"/>
                  </a:moveTo>
                  <a:lnTo>
                    <a:pt x="169925" y="0"/>
                  </a:lnTo>
                  <a:lnTo>
                    <a:pt x="0" y="208787"/>
                  </a:lnTo>
                  <a:lnTo>
                    <a:pt x="218694" y="208787"/>
                  </a:lnTo>
                  <a:lnTo>
                    <a:pt x="388620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260336" y="3928872"/>
              <a:ext cx="388620" cy="439420"/>
            </a:xfrm>
            <a:custGeom>
              <a:avLst/>
              <a:gdLst/>
              <a:ahLst/>
              <a:cxnLst/>
              <a:rect l="l" t="t" r="r" b="b"/>
              <a:pathLst>
                <a:path w="388620" h="439420">
                  <a:moveTo>
                    <a:pt x="0" y="208787"/>
                  </a:moveTo>
                  <a:lnTo>
                    <a:pt x="169925" y="0"/>
                  </a:lnTo>
                  <a:lnTo>
                    <a:pt x="388620" y="0"/>
                  </a:lnTo>
                  <a:lnTo>
                    <a:pt x="218694" y="208787"/>
                  </a:lnTo>
                  <a:lnTo>
                    <a:pt x="0" y="208787"/>
                  </a:lnTo>
                  <a:close/>
                </a:path>
                <a:path w="388620" h="439420">
                  <a:moveTo>
                    <a:pt x="388620" y="15239"/>
                  </a:moveTo>
                  <a:lnTo>
                    <a:pt x="388620" y="43891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3864" y="4223004"/>
              <a:ext cx="163195" cy="144780"/>
            </a:xfrm>
            <a:custGeom>
              <a:avLst/>
              <a:gdLst/>
              <a:ahLst/>
              <a:cxnLst/>
              <a:rect l="l" t="t" r="r" b="b"/>
              <a:pathLst>
                <a:path w="163195" h="144779">
                  <a:moveTo>
                    <a:pt x="163068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163068" y="144780"/>
                  </a:lnTo>
                  <a:lnTo>
                    <a:pt x="163068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93864" y="4223004"/>
              <a:ext cx="163195" cy="399415"/>
            </a:xfrm>
            <a:custGeom>
              <a:avLst/>
              <a:gdLst/>
              <a:ahLst/>
              <a:cxnLst/>
              <a:rect l="l" t="t" r="r" b="b"/>
              <a:pathLst>
                <a:path w="163195" h="399414">
                  <a:moveTo>
                    <a:pt x="0" y="399288"/>
                  </a:moveTo>
                  <a:lnTo>
                    <a:pt x="163068" y="399288"/>
                  </a:lnTo>
                  <a:lnTo>
                    <a:pt x="163068" y="0"/>
                  </a:lnTo>
                  <a:lnTo>
                    <a:pt x="0" y="0"/>
                  </a:lnTo>
                  <a:lnTo>
                    <a:pt x="0" y="39928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16724" y="4343400"/>
              <a:ext cx="125095" cy="24765"/>
            </a:xfrm>
            <a:custGeom>
              <a:avLst/>
              <a:gdLst/>
              <a:ahLst/>
              <a:cxnLst/>
              <a:rect l="l" t="t" r="r" b="b"/>
              <a:pathLst>
                <a:path w="125095" h="24764">
                  <a:moveTo>
                    <a:pt x="124968" y="0"/>
                  </a:moveTo>
                  <a:lnTo>
                    <a:pt x="0" y="0"/>
                  </a:lnTo>
                  <a:lnTo>
                    <a:pt x="0" y="24383"/>
                  </a:lnTo>
                  <a:lnTo>
                    <a:pt x="124968" y="24383"/>
                  </a:lnTo>
                  <a:lnTo>
                    <a:pt x="1249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2787395" y="4349496"/>
            <a:ext cx="5032375" cy="1243965"/>
            <a:chOff x="2787395" y="4349496"/>
            <a:chExt cx="5032375" cy="1243965"/>
          </a:xfrm>
        </p:grpSpPr>
        <p:sp>
          <p:nvSpPr>
            <p:cNvPr id="19" name="object 19"/>
            <p:cNvSpPr/>
            <p:nvPr/>
          </p:nvSpPr>
          <p:spPr>
            <a:xfrm>
              <a:off x="4698238" y="4647438"/>
              <a:ext cx="2341245" cy="56515"/>
            </a:xfrm>
            <a:custGeom>
              <a:avLst/>
              <a:gdLst/>
              <a:ahLst/>
              <a:cxnLst/>
              <a:rect l="l" t="t" r="r" b="b"/>
              <a:pathLst>
                <a:path w="2341245" h="56514">
                  <a:moveTo>
                    <a:pt x="2255519" y="0"/>
                  </a:moveTo>
                  <a:lnTo>
                    <a:pt x="2269743" y="28320"/>
                  </a:lnTo>
                  <a:lnTo>
                    <a:pt x="126" y="19685"/>
                  </a:lnTo>
                  <a:lnTo>
                    <a:pt x="0" y="47879"/>
                  </a:lnTo>
                  <a:lnTo>
                    <a:pt x="2269616" y="56514"/>
                  </a:lnTo>
                  <a:lnTo>
                    <a:pt x="2341117" y="42672"/>
                  </a:lnTo>
                  <a:lnTo>
                    <a:pt x="225551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53504" y="4647438"/>
              <a:ext cx="85851" cy="8458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26863" y="4639056"/>
              <a:ext cx="85978" cy="8458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039355" y="4367784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769620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769620" y="801624"/>
                  </a:lnTo>
                  <a:lnTo>
                    <a:pt x="769620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040117" y="4368546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0" y="801623"/>
                  </a:moveTo>
                  <a:lnTo>
                    <a:pt x="769620" y="801623"/>
                  </a:lnTo>
                  <a:lnTo>
                    <a:pt x="769620" y="0"/>
                  </a:lnTo>
                  <a:lnTo>
                    <a:pt x="0" y="0"/>
                  </a:lnTo>
                  <a:lnTo>
                    <a:pt x="0" y="801623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77055" y="4358640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769620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769620" y="801624"/>
                  </a:lnTo>
                  <a:lnTo>
                    <a:pt x="769620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77817" y="4359402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0" y="801624"/>
                  </a:moveTo>
                  <a:lnTo>
                    <a:pt x="769620" y="801624"/>
                  </a:lnTo>
                  <a:lnTo>
                    <a:pt x="769620" y="0"/>
                  </a:lnTo>
                  <a:lnTo>
                    <a:pt x="0" y="0"/>
                  </a:lnTo>
                  <a:lnTo>
                    <a:pt x="0" y="801624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96539" y="4367784"/>
              <a:ext cx="1050290" cy="802005"/>
            </a:xfrm>
            <a:custGeom>
              <a:avLst/>
              <a:gdLst/>
              <a:ahLst/>
              <a:cxnLst/>
              <a:rect l="l" t="t" r="r" b="b"/>
              <a:pathLst>
                <a:path w="1050289" h="802004">
                  <a:moveTo>
                    <a:pt x="1050036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1050036" y="801624"/>
                  </a:lnTo>
                  <a:lnTo>
                    <a:pt x="1050036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97301" y="4368546"/>
              <a:ext cx="1050290" cy="802005"/>
            </a:xfrm>
            <a:custGeom>
              <a:avLst/>
              <a:gdLst/>
              <a:ahLst/>
              <a:cxnLst/>
              <a:rect l="l" t="t" r="r" b="b"/>
              <a:pathLst>
                <a:path w="1050289" h="802004">
                  <a:moveTo>
                    <a:pt x="0" y="801623"/>
                  </a:moveTo>
                  <a:lnTo>
                    <a:pt x="1050036" y="801623"/>
                  </a:lnTo>
                  <a:lnTo>
                    <a:pt x="1050036" y="0"/>
                  </a:lnTo>
                  <a:lnTo>
                    <a:pt x="0" y="0"/>
                  </a:lnTo>
                  <a:lnTo>
                    <a:pt x="0" y="801623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89375" y="5169408"/>
              <a:ext cx="353695" cy="424180"/>
            </a:xfrm>
            <a:custGeom>
              <a:avLst/>
              <a:gdLst/>
              <a:ahLst/>
              <a:cxnLst/>
              <a:rect l="l" t="t" r="r" b="b"/>
              <a:pathLst>
                <a:path w="353695" h="424179">
                  <a:moveTo>
                    <a:pt x="0" y="0"/>
                  </a:moveTo>
                  <a:lnTo>
                    <a:pt x="33400" y="54864"/>
                  </a:lnTo>
                  <a:lnTo>
                    <a:pt x="305562" y="381000"/>
                  </a:lnTo>
                  <a:lnTo>
                    <a:pt x="353568" y="423672"/>
                  </a:lnTo>
                  <a:lnTo>
                    <a:pt x="334010" y="340741"/>
                  </a:lnTo>
                  <a:lnTo>
                    <a:pt x="320294" y="368808"/>
                  </a:lnTo>
                  <a:lnTo>
                    <a:pt x="48006" y="426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89375" y="5169408"/>
              <a:ext cx="77977" cy="8293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64965" y="5510149"/>
              <a:ext cx="77978" cy="82931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30395" y="5501259"/>
              <a:ext cx="78231" cy="82677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3964431" y="5160264"/>
              <a:ext cx="328930" cy="382270"/>
            </a:xfrm>
            <a:custGeom>
              <a:avLst/>
              <a:gdLst/>
              <a:ahLst/>
              <a:cxnLst/>
              <a:rect l="l" t="t" r="r" b="b"/>
              <a:pathLst>
                <a:path w="328929" h="382270">
                  <a:moveTo>
                    <a:pt x="328675" y="0"/>
                  </a:moveTo>
                  <a:lnTo>
                    <a:pt x="280288" y="41910"/>
                  </a:lnTo>
                  <a:lnTo>
                    <a:pt x="0" y="369316"/>
                  </a:lnTo>
                  <a:lnTo>
                    <a:pt x="14350" y="381762"/>
                  </a:lnTo>
                  <a:lnTo>
                    <a:pt x="294639" y="54356"/>
                  </a:lnTo>
                  <a:lnTo>
                    <a:pt x="308101" y="82550"/>
                  </a:lnTo>
                  <a:lnTo>
                    <a:pt x="32867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14875" y="5160264"/>
              <a:ext cx="78232" cy="82550"/>
            </a:xfrm>
            <a:prstGeom prst="rect">
              <a:avLst/>
            </a:prstGeom>
          </p:spPr>
        </p:pic>
      </p:grpSp>
      <p:grpSp>
        <p:nvGrpSpPr>
          <p:cNvPr id="34" name="object 34"/>
          <p:cNvGrpSpPr/>
          <p:nvPr/>
        </p:nvGrpSpPr>
        <p:grpSpPr>
          <a:xfrm>
            <a:off x="7188707" y="5169408"/>
            <a:ext cx="516890" cy="927100"/>
            <a:chOff x="7188707" y="5169408"/>
            <a:chExt cx="516890" cy="927100"/>
          </a:xfrm>
        </p:grpSpPr>
        <p:sp>
          <p:nvSpPr>
            <p:cNvPr id="35" name="object 35"/>
            <p:cNvSpPr/>
            <p:nvPr/>
          </p:nvSpPr>
          <p:spPr>
            <a:xfrm>
              <a:off x="7193279" y="5644896"/>
              <a:ext cx="508000" cy="447040"/>
            </a:xfrm>
            <a:custGeom>
              <a:avLst/>
              <a:gdLst/>
              <a:ahLst/>
              <a:cxnLst/>
              <a:rect l="l" t="t" r="r" b="b"/>
              <a:pathLst>
                <a:path w="508000" h="447039">
                  <a:moveTo>
                    <a:pt x="507492" y="0"/>
                  </a:moveTo>
                  <a:lnTo>
                    <a:pt x="469519" y="38671"/>
                  </a:lnTo>
                  <a:lnTo>
                    <a:pt x="418846" y="55740"/>
                  </a:lnTo>
                  <a:lnTo>
                    <a:pt x="370331" y="65214"/>
                  </a:lnTo>
                  <a:lnTo>
                    <a:pt x="314705" y="71285"/>
                  </a:lnTo>
                  <a:lnTo>
                    <a:pt x="274574" y="73177"/>
                  </a:lnTo>
                  <a:lnTo>
                    <a:pt x="253746" y="73418"/>
                  </a:lnTo>
                  <a:lnTo>
                    <a:pt x="232918" y="73177"/>
                  </a:lnTo>
                  <a:lnTo>
                    <a:pt x="192786" y="71285"/>
                  </a:lnTo>
                  <a:lnTo>
                    <a:pt x="137160" y="65214"/>
                  </a:lnTo>
                  <a:lnTo>
                    <a:pt x="88646" y="55740"/>
                  </a:lnTo>
                  <a:lnTo>
                    <a:pt x="37973" y="38671"/>
                  </a:lnTo>
                  <a:lnTo>
                    <a:pt x="3301" y="11912"/>
                  </a:lnTo>
                  <a:lnTo>
                    <a:pt x="0" y="0"/>
                  </a:lnTo>
                  <a:lnTo>
                    <a:pt x="0" y="373100"/>
                  </a:lnTo>
                  <a:lnTo>
                    <a:pt x="28321" y="406844"/>
                  </a:lnTo>
                  <a:lnTo>
                    <a:pt x="74295" y="425030"/>
                  </a:lnTo>
                  <a:lnTo>
                    <a:pt x="137160" y="438340"/>
                  </a:lnTo>
                  <a:lnTo>
                    <a:pt x="192786" y="444398"/>
                  </a:lnTo>
                  <a:lnTo>
                    <a:pt x="232918" y="446290"/>
                  </a:lnTo>
                  <a:lnTo>
                    <a:pt x="253746" y="446531"/>
                  </a:lnTo>
                  <a:lnTo>
                    <a:pt x="274574" y="446290"/>
                  </a:lnTo>
                  <a:lnTo>
                    <a:pt x="314705" y="444398"/>
                  </a:lnTo>
                  <a:lnTo>
                    <a:pt x="370331" y="438340"/>
                  </a:lnTo>
                  <a:lnTo>
                    <a:pt x="418846" y="428853"/>
                  </a:lnTo>
                  <a:lnTo>
                    <a:pt x="469519" y="411784"/>
                  </a:lnTo>
                  <a:lnTo>
                    <a:pt x="504190" y="385013"/>
                  </a:lnTo>
                  <a:lnTo>
                    <a:pt x="507492" y="373100"/>
                  </a:lnTo>
                  <a:lnTo>
                    <a:pt x="507492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93279" y="5571744"/>
              <a:ext cx="508000" cy="146685"/>
            </a:xfrm>
            <a:custGeom>
              <a:avLst/>
              <a:gdLst/>
              <a:ahLst/>
              <a:cxnLst/>
              <a:rect l="l" t="t" r="r" b="b"/>
              <a:pathLst>
                <a:path w="508000" h="146685">
                  <a:moveTo>
                    <a:pt x="253746" y="0"/>
                  </a:moveTo>
                  <a:lnTo>
                    <a:pt x="212598" y="1015"/>
                  </a:lnTo>
                  <a:lnTo>
                    <a:pt x="173481" y="3682"/>
                  </a:lnTo>
                  <a:lnTo>
                    <a:pt x="120015" y="10921"/>
                  </a:lnTo>
                  <a:lnTo>
                    <a:pt x="61087" y="25552"/>
                  </a:lnTo>
                  <a:lnTo>
                    <a:pt x="19939" y="44691"/>
                  </a:lnTo>
                  <a:lnTo>
                    <a:pt x="0" y="73164"/>
                  </a:lnTo>
                  <a:lnTo>
                    <a:pt x="889" y="79159"/>
                  </a:lnTo>
                  <a:lnTo>
                    <a:pt x="37973" y="111696"/>
                  </a:lnTo>
                  <a:lnTo>
                    <a:pt x="88646" y="128701"/>
                  </a:lnTo>
                  <a:lnTo>
                    <a:pt x="137160" y="138137"/>
                  </a:lnTo>
                  <a:lnTo>
                    <a:pt x="192786" y="144183"/>
                  </a:lnTo>
                  <a:lnTo>
                    <a:pt x="232918" y="146062"/>
                  </a:lnTo>
                  <a:lnTo>
                    <a:pt x="253746" y="146303"/>
                  </a:lnTo>
                  <a:lnTo>
                    <a:pt x="274574" y="146062"/>
                  </a:lnTo>
                  <a:lnTo>
                    <a:pt x="314705" y="144183"/>
                  </a:lnTo>
                  <a:lnTo>
                    <a:pt x="370331" y="138137"/>
                  </a:lnTo>
                  <a:lnTo>
                    <a:pt x="418846" y="128701"/>
                  </a:lnTo>
                  <a:lnTo>
                    <a:pt x="469519" y="111696"/>
                  </a:lnTo>
                  <a:lnTo>
                    <a:pt x="504190" y="85026"/>
                  </a:lnTo>
                  <a:lnTo>
                    <a:pt x="507492" y="73164"/>
                  </a:lnTo>
                  <a:lnTo>
                    <a:pt x="506602" y="67157"/>
                  </a:lnTo>
                  <a:lnTo>
                    <a:pt x="479171" y="39535"/>
                  </a:lnTo>
                  <a:lnTo>
                    <a:pt x="433197" y="21424"/>
                  </a:lnTo>
                  <a:lnTo>
                    <a:pt x="370331" y="8127"/>
                  </a:lnTo>
                  <a:lnTo>
                    <a:pt x="314705" y="2158"/>
                  </a:lnTo>
                  <a:lnTo>
                    <a:pt x="274574" y="253"/>
                  </a:lnTo>
                  <a:lnTo>
                    <a:pt x="253746" y="0"/>
                  </a:lnTo>
                  <a:close/>
                </a:path>
              </a:pathLst>
            </a:custGeom>
            <a:solidFill>
              <a:srgbClr val="66C2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93279" y="5571744"/>
              <a:ext cx="508000" cy="520065"/>
            </a:xfrm>
            <a:custGeom>
              <a:avLst/>
              <a:gdLst/>
              <a:ahLst/>
              <a:cxnLst/>
              <a:rect l="l" t="t" r="r" b="b"/>
              <a:pathLst>
                <a:path w="508000" h="520064">
                  <a:moveTo>
                    <a:pt x="507492" y="73164"/>
                  </a:moveTo>
                  <a:lnTo>
                    <a:pt x="479171" y="106768"/>
                  </a:lnTo>
                  <a:lnTo>
                    <a:pt x="433197" y="124879"/>
                  </a:lnTo>
                  <a:lnTo>
                    <a:pt x="370331" y="138137"/>
                  </a:lnTo>
                  <a:lnTo>
                    <a:pt x="314705" y="144183"/>
                  </a:lnTo>
                  <a:lnTo>
                    <a:pt x="274574" y="146062"/>
                  </a:lnTo>
                  <a:lnTo>
                    <a:pt x="253746" y="146303"/>
                  </a:lnTo>
                  <a:lnTo>
                    <a:pt x="232918" y="146062"/>
                  </a:lnTo>
                  <a:lnTo>
                    <a:pt x="192786" y="144183"/>
                  </a:lnTo>
                  <a:lnTo>
                    <a:pt x="137160" y="138137"/>
                  </a:lnTo>
                  <a:lnTo>
                    <a:pt x="88646" y="128701"/>
                  </a:lnTo>
                  <a:lnTo>
                    <a:pt x="37973" y="111696"/>
                  </a:lnTo>
                  <a:lnTo>
                    <a:pt x="3301" y="85026"/>
                  </a:lnTo>
                  <a:lnTo>
                    <a:pt x="0" y="73164"/>
                  </a:lnTo>
                  <a:lnTo>
                    <a:pt x="889" y="67157"/>
                  </a:lnTo>
                  <a:lnTo>
                    <a:pt x="28321" y="39535"/>
                  </a:lnTo>
                  <a:lnTo>
                    <a:pt x="74295" y="21424"/>
                  </a:lnTo>
                  <a:lnTo>
                    <a:pt x="137160" y="8127"/>
                  </a:lnTo>
                  <a:lnTo>
                    <a:pt x="192786" y="2158"/>
                  </a:lnTo>
                  <a:lnTo>
                    <a:pt x="232918" y="253"/>
                  </a:lnTo>
                  <a:lnTo>
                    <a:pt x="253746" y="0"/>
                  </a:lnTo>
                  <a:lnTo>
                    <a:pt x="274574" y="253"/>
                  </a:lnTo>
                  <a:lnTo>
                    <a:pt x="314705" y="2158"/>
                  </a:lnTo>
                  <a:lnTo>
                    <a:pt x="370331" y="8127"/>
                  </a:lnTo>
                  <a:lnTo>
                    <a:pt x="418846" y="17614"/>
                  </a:lnTo>
                  <a:lnTo>
                    <a:pt x="469519" y="34620"/>
                  </a:lnTo>
                  <a:lnTo>
                    <a:pt x="504190" y="61302"/>
                  </a:lnTo>
                  <a:lnTo>
                    <a:pt x="507492" y="73164"/>
                  </a:lnTo>
                  <a:close/>
                </a:path>
                <a:path w="508000" h="520064">
                  <a:moveTo>
                    <a:pt x="507492" y="73151"/>
                  </a:moveTo>
                  <a:lnTo>
                    <a:pt x="507492" y="446252"/>
                  </a:lnTo>
                  <a:lnTo>
                    <a:pt x="506602" y="452272"/>
                  </a:lnTo>
                  <a:lnTo>
                    <a:pt x="479171" y="479996"/>
                  </a:lnTo>
                  <a:lnTo>
                    <a:pt x="433197" y="498182"/>
                  </a:lnTo>
                  <a:lnTo>
                    <a:pt x="370331" y="511492"/>
                  </a:lnTo>
                  <a:lnTo>
                    <a:pt x="314705" y="517550"/>
                  </a:lnTo>
                  <a:lnTo>
                    <a:pt x="274574" y="519442"/>
                  </a:lnTo>
                  <a:lnTo>
                    <a:pt x="253746" y="519683"/>
                  </a:lnTo>
                  <a:lnTo>
                    <a:pt x="232918" y="519442"/>
                  </a:lnTo>
                  <a:lnTo>
                    <a:pt x="192786" y="517550"/>
                  </a:lnTo>
                  <a:lnTo>
                    <a:pt x="137160" y="511492"/>
                  </a:lnTo>
                  <a:lnTo>
                    <a:pt x="88646" y="502005"/>
                  </a:lnTo>
                  <a:lnTo>
                    <a:pt x="37973" y="484936"/>
                  </a:lnTo>
                  <a:lnTo>
                    <a:pt x="3301" y="458165"/>
                  </a:lnTo>
                  <a:lnTo>
                    <a:pt x="0" y="446252"/>
                  </a:lnTo>
                  <a:lnTo>
                    <a:pt x="0" y="7315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386827" y="5507736"/>
              <a:ext cx="76200" cy="7620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7415402" y="5169408"/>
              <a:ext cx="47625" cy="351155"/>
            </a:xfrm>
            <a:custGeom>
              <a:avLst/>
              <a:gdLst/>
              <a:ahLst/>
              <a:cxnLst/>
              <a:rect l="l" t="t" r="r" b="b"/>
              <a:pathLst>
                <a:path w="47625" h="351154">
                  <a:moveTo>
                    <a:pt x="9525" y="0"/>
                  </a:moveTo>
                  <a:lnTo>
                    <a:pt x="0" y="63500"/>
                  </a:lnTo>
                  <a:lnTo>
                    <a:pt x="0" y="351028"/>
                  </a:lnTo>
                  <a:lnTo>
                    <a:pt x="19050" y="351028"/>
                  </a:lnTo>
                  <a:lnTo>
                    <a:pt x="19050" y="63500"/>
                  </a:lnTo>
                  <a:lnTo>
                    <a:pt x="47625" y="76200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86827" y="5169408"/>
              <a:ext cx="76200" cy="76200"/>
            </a:xfrm>
            <a:prstGeom prst="rect">
              <a:avLst/>
            </a:prstGeom>
          </p:spPr>
        </p:pic>
      </p:grpSp>
      <p:grpSp>
        <p:nvGrpSpPr>
          <p:cNvPr id="41" name="object 41"/>
          <p:cNvGrpSpPr/>
          <p:nvPr/>
        </p:nvGrpSpPr>
        <p:grpSpPr>
          <a:xfrm>
            <a:off x="1529706" y="4408932"/>
            <a:ext cx="1193800" cy="645795"/>
            <a:chOff x="1529706" y="4408932"/>
            <a:chExt cx="1193800" cy="645795"/>
          </a:xfrm>
        </p:grpSpPr>
        <p:pic>
          <p:nvPicPr>
            <p:cNvPr id="42" name="object 4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29706" y="4408932"/>
              <a:ext cx="585605" cy="645255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2152904" y="4753356"/>
              <a:ext cx="570865" cy="47625"/>
            </a:xfrm>
            <a:custGeom>
              <a:avLst/>
              <a:gdLst/>
              <a:ahLst/>
              <a:cxnLst/>
              <a:rect l="l" t="t" r="r" b="b"/>
              <a:pathLst>
                <a:path w="570864" h="47625">
                  <a:moveTo>
                    <a:pt x="494283" y="0"/>
                  </a:moveTo>
                  <a:lnTo>
                    <a:pt x="506983" y="28575"/>
                  </a:lnTo>
                  <a:lnTo>
                    <a:pt x="0" y="28575"/>
                  </a:lnTo>
                  <a:lnTo>
                    <a:pt x="0" y="47625"/>
                  </a:lnTo>
                  <a:lnTo>
                    <a:pt x="506983" y="47625"/>
                  </a:lnTo>
                  <a:lnTo>
                    <a:pt x="570483" y="38100"/>
                  </a:lnTo>
                  <a:lnTo>
                    <a:pt x="494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647188" y="4753356"/>
              <a:ext cx="76200" cy="76200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089404" y="4753356"/>
              <a:ext cx="76200" cy="76200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764235" y="1462325"/>
            <a:ext cx="7474584" cy="26460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67030" indent="-354965">
              <a:lnSpc>
                <a:spcPct val="100000"/>
              </a:lnSpc>
              <a:spcBef>
                <a:spcPts val="585"/>
              </a:spcBef>
              <a:buChar char="•"/>
              <a:tabLst>
                <a:tab pos="367030" algn="l"/>
                <a:tab pos="367665" algn="l"/>
              </a:tabLst>
            </a:pP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protocole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FTP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obéit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-10" dirty="0">
                <a:latin typeface="Times New Roman"/>
                <a:cs typeface="Times New Roman"/>
              </a:rPr>
              <a:t>modèle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client-serveur,</a:t>
            </a:r>
            <a:endParaRPr sz="2400">
              <a:latin typeface="Times New Roman"/>
              <a:cs typeface="Times New Roman"/>
            </a:endParaRPr>
          </a:p>
          <a:p>
            <a:pPr marL="756920" lvl="1" indent="-287020">
              <a:lnSpc>
                <a:spcPct val="100000"/>
              </a:lnSpc>
              <a:spcBef>
                <a:spcPts val="415"/>
              </a:spcBef>
              <a:buChar char="–"/>
              <a:tabLst>
                <a:tab pos="756920" algn="l"/>
                <a:tab pos="757555" algn="l"/>
              </a:tabLst>
            </a:pPr>
            <a:r>
              <a:rPr sz="2000" spc="-5" dirty="0">
                <a:latin typeface="Times New Roman"/>
                <a:cs typeface="Times New Roman"/>
              </a:rPr>
              <a:t>le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client: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envoie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requêtes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aux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serveur</a:t>
            </a:r>
            <a:endParaRPr sz="2000">
              <a:latin typeface="Times New Roman"/>
              <a:cs typeface="Times New Roman"/>
            </a:endParaRPr>
          </a:p>
          <a:p>
            <a:pPr marL="756920" marR="215900" lvl="1" indent="-286385">
              <a:lnSpc>
                <a:spcPct val="100000"/>
              </a:lnSpc>
              <a:spcBef>
                <a:spcPts val="600"/>
              </a:spcBef>
              <a:buChar char="–"/>
              <a:tabLst>
                <a:tab pos="756920" algn="l"/>
                <a:tab pos="757555" algn="l"/>
              </a:tabLst>
            </a:pPr>
            <a:r>
              <a:rPr sz="2000" spc="-5" dirty="0">
                <a:latin typeface="Times New Roman"/>
                <a:cs typeface="Times New Roman"/>
              </a:rPr>
              <a:t>le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serveur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est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ordinateur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lequel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fonctionne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logiciel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lui-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même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appelé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00664D"/>
                </a:solidFill>
                <a:latin typeface="Times New Roman"/>
                <a:cs typeface="Times New Roman"/>
              </a:rPr>
              <a:t>serveur</a:t>
            </a:r>
            <a:r>
              <a:rPr sz="2000" spc="-90" dirty="0">
                <a:solidFill>
                  <a:srgbClr val="00664D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00664D"/>
                </a:solidFill>
                <a:latin typeface="Times New Roman"/>
                <a:cs typeface="Times New Roman"/>
              </a:rPr>
              <a:t>FTP</a:t>
            </a:r>
            <a:r>
              <a:rPr sz="2000" spc="-6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98000"/>
              </a:lnSpc>
              <a:spcBef>
                <a:spcPts val="585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Pour accéder à </a:t>
            </a:r>
            <a:r>
              <a:rPr sz="2400" spc="-5" dirty="0">
                <a:latin typeface="Times New Roman"/>
                <a:cs typeface="Times New Roman"/>
              </a:rPr>
              <a:t>un </a:t>
            </a:r>
            <a:r>
              <a:rPr sz="2400" dirty="0">
                <a:latin typeface="Times New Roman"/>
                <a:cs typeface="Times New Roman"/>
              </a:rPr>
              <a:t>serveur </a:t>
            </a:r>
            <a:r>
              <a:rPr sz="2400" spc="-70" dirty="0">
                <a:latin typeface="Times New Roman"/>
                <a:cs typeface="Times New Roman"/>
              </a:rPr>
              <a:t>FTP, </a:t>
            </a:r>
            <a:r>
              <a:rPr sz="2400" dirty="0">
                <a:latin typeface="Times New Roman"/>
                <a:cs typeface="Times New Roman"/>
              </a:rPr>
              <a:t>on </a:t>
            </a:r>
            <a:r>
              <a:rPr sz="2400" spc="-5" dirty="0">
                <a:latin typeface="Times New Roman"/>
                <a:cs typeface="Times New Roman"/>
              </a:rPr>
              <a:t>utilise un logiciel </a:t>
            </a:r>
            <a:r>
              <a:rPr sz="2400" dirty="0">
                <a:solidFill>
                  <a:srgbClr val="00664D"/>
                </a:solidFill>
                <a:latin typeface="Times New Roman"/>
                <a:cs typeface="Times New Roman"/>
              </a:rPr>
              <a:t>client </a:t>
            </a:r>
            <a:r>
              <a:rPr sz="2400" spc="-590" dirty="0">
                <a:solidFill>
                  <a:srgbClr val="00664D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664D"/>
                </a:solidFill>
                <a:latin typeface="Times New Roman"/>
                <a:cs typeface="Times New Roman"/>
              </a:rPr>
              <a:t>FTP </a:t>
            </a:r>
            <a:r>
              <a:rPr sz="2400" spc="-5" dirty="0">
                <a:latin typeface="Times New Roman"/>
                <a:cs typeface="Times New Roman"/>
              </a:rPr>
              <a:t>(possédant une interface graphique ou </a:t>
            </a:r>
            <a:r>
              <a:rPr sz="2400" dirty="0">
                <a:latin typeface="Times New Roman"/>
                <a:cs typeface="Times New Roman"/>
              </a:rPr>
              <a:t>en </a:t>
            </a:r>
            <a:r>
              <a:rPr sz="2400" spc="-5" dirty="0">
                <a:latin typeface="Times New Roman"/>
                <a:cs typeface="Times New Roman"/>
              </a:rPr>
              <a:t>ligne de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commande).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222494" y="4397755"/>
            <a:ext cx="1271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omic Sans MS"/>
                <a:cs typeface="Comic Sans MS"/>
              </a:rPr>
              <a:t>file</a:t>
            </a:r>
            <a:r>
              <a:rPr sz="1600" b="1" spc="-3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transfer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47622" y="5110098"/>
            <a:ext cx="7397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user</a:t>
            </a:r>
            <a:endParaRPr sz="16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Comic Sans MS"/>
                <a:cs typeface="Comic Sans MS"/>
              </a:rPr>
              <a:t>at</a:t>
            </a:r>
            <a:r>
              <a:rPr sz="1600" b="1" spc="-75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host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191380" y="5465165"/>
            <a:ext cx="8782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local</a:t>
            </a:r>
            <a:r>
              <a:rPr sz="1600" b="1" spc="-60" dirty="0">
                <a:latin typeface="Comic Sans MS"/>
                <a:cs typeface="Comic Sans MS"/>
              </a:rPr>
              <a:t> </a:t>
            </a:r>
            <a:r>
              <a:rPr sz="1600" b="1" spc="-10" dirty="0">
                <a:latin typeface="Comic Sans MS"/>
                <a:cs typeface="Comic Sans MS"/>
              </a:rPr>
              <a:t>file </a:t>
            </a:r>
            <a:r>
              <a:rPr sz="1600" b="1" spc="-680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system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807207" y="4415790"/>
            <a:ext cx="1045844" cy="50990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74295" marR="60325" indent="15240">
              <a:lnSpc>
                <a:spcPts val="1900"/>
              </a:lnSpc>
              <a:spcBef>
                <a:spcPts val="175"/>
              </a:spcBef>
            </a:pPr>
            <a:r>
              <a:rPr sz="1600" b="1" dirty="0">
                <a:latin typeface="Comic Sans MS"/>
                <a:cs typeface="Comic Sans MS"/>
              </a:rPr>
              <a:t>FTP </a:t>
            </a:r>
            <a:r>
              <a:rPr sz="1600" b="1" spc="-10" dirty="0">
                <a:latin typeface="Comic Sans MS"/>
                <a:cs typeface="Comic Sans MS"/>
              </a:rPr>
              <a:t>user </a:t>
            </a:r>
            <a:r>
              <a:rPr sz="1600" b="1" spc="-680" dirty="0">
                <a:latin typeface="Comic Sans MS"/>
                <a:cs typeface="Comic Sans MS"/>
              </a:rPr>
              <a:t> </a:t>
            </a:r>
            <a:r>
              <a:rPr sz="1600" b="1" spc="-10" dirty="0">
                <a:latin typeface="Comic Sans MS"/>
                <a:cs typeface="Comic Sans MS"/>
              </a:rPr>
              <a:t>i</a:t>
            </a:r>
            <a:r>
              <a:rPr sz="1600" b="1" dirty="0">
                <a:latin typeface="Comic Sans MS"/>
                <a:cs typeface="Comic Sans MS"/>
              </a:rPr>
              <a:t>n</a:t>
            </a:r>
            <a:r>
              <a:rPr sz="1600" b="1" spc="-5" dirty="0">
                <a:latin typeface="Comic Sans MS"/>
                <a:cs typeface="Comic Sans MS"/>
              </a:rPr>
              <a:t>t</a:t>
            </a:r>
            <a:r>
              <a:rPr sz="1600" b="1" spc="-10" dirty="0">
                <a:latin typeface="Comic Sans MS"/>
                <a:cs typeface="Comic Sans MS"/>
              </a:rPr>
              <a:t>erface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72484" y="4488941"/>
            <a:ext cx="765175" cy="523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002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FTP</a:t>
            </a:r>
            <a:endParaRPr sz="1600">
              <a:latin typeface="Comic Sans MS"/>
              <a:cs typeface="Comic Sans MS"/>
            </a:endParaRPr>
          </a:p>
          <a:p>
            <a:pPr marL="122555">
              <a:lnSpc>
                <a:spcPct val="100000"/>
              </a:lnSpc>
              <a:spcBef>
                <a:spcPts val="80"/>
              </a:spcBef>
            </a:pPr>
            <a:r>
              <a:rPr sz="1600" b="1" spc="-10" dirty="0">
                <a:latin typeface="Comic Sans MS"/>
                <a:cs typeface="Comic Sans MS"/>
              </a:rPr>
              <a:t>client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223506" y="4508372"/>
            <a:ext cx="4070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F</a:t>
            </a:r>
            <a:r>
              <a:rPr sz="1600" b="1" spc="65" dirty="0">
                <a:latin typeface="Comic Sans MS"/>
                <a:cs typeface="Comic Sans MS"/>
              </a:rPr>
              <a:t>T</a:t>
            </a:r>
            <a:r>
              <a:rPr sz="2400" b="1" spc="-7" baseline="3472" dirty="0">
                <a:latin typeface="Comic Sans MS"/>
                <a:cs typeface="Comic Sans MS"/>
              </a:rPr>
              <a:t>P</a:t>
            </a:r>
            <a:endParaRPr sz="2400" baseline="3472">
              <a:latin typeface="Comic Sans MS"/>
              <a:cs typeface="Comic Sans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101331" y="4751578"/>
            <a:ext cx="645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serv</a:t>
            </a:r>
            <a:r>
              <a:rPr sz="1600" b="1" spc="-10" dirty="0">
                <a:latin typeface="Comic Sans MS"/>
                <a:cs typeface="Comic Sans MS"/>
              </a:rPr>
              <a:t>er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R="15240" algn="ctr">
              <a:lnSpc>
                <a:spcPct val="100000"/>
              </a:lnSpc>
              <a:spcBef>
                <a:spcPts val="1625"/>
              </a:spcBef>
            </a:pP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Transfert</a:t>
            </a:r>
            <a:r>
              <a:rPr sz="4400" b="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fichiers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56" name="Espace réservé du numéro de diapositive 5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50</a:t>
            </a:fld>
            <a:endParaRPr lang="fr-F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257556"/>
            <a:ext cx="7830820" cy="1199515"/>
            <a:chOff x="656844" y="257556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81940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257556"/>
              <a:ext cx="7804404" cy="117500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634210"/>
            <a:ext cx="7619365" cy="217233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70"/>
              </a:spcBef>
            </a:pP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distingue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deux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sens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transfert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56235" algn="l"/>
              </a:tabLst>
            </a:pPr>
            <a:r>
              <a:rPr sz="3200" b="1" spc="-5" dirty="0">
                <a:latin typeface="Times New Roman"/>
                <a:cs typeface="Times New Roman"/>
              </a:rPr>
              <a:t>Le </a:t>
            </a:r>
            <a:r>
              <a:rPr sz="3200" b="1" dirty="0">
                <a:latin typeface="Times New Roman"/>
                <a:cs typeface="Times New Roman"/>
              </a:rPr>
              <a:t>téléchargement </a:t>
            </a:r>
            <a:r>
              <a:rPr sz="3200" b="1" spc="-5" dirty="0">
                <a:latin typeface="Times New Roman"/>
                <a:cs typeface="Times New Roman"/>
              </a:rPr>
              <a:t>(download) </a:t>
            </a:r>
            <a:r>
              <a:rPr sz="3200" b="1" dirty="0">
                <a:latin typeface="Times New Roman"/>
                <a:cs typeface="Times New Roman"/>
              </a:rPr>
              <a:t>: </a:t>
            </a:r>
            <a:r>
              <a:rPr sz="3200" dirty="0">
                <a:latin typeface="Times New Roman"/>
                <a:cs typeface="Times New Roman"/>
              </a:rPr>
              <a:t>consiste à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transférer</a:t>
            </a:r>
            <a:r>
              <a:rPr sz="3200" spc="7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des</a:t>
            </a:r>
            <a:r>
              <a:rPr sz="3200" spc="8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fichiers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d’une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machine </a:t>
            </a:r>
            <a:r>
              <a:rPr sz="3200" spc="-7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distante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(serveur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4800" baseline="2604" dirty="0">
                <a:latin typeface="Times New Roman"/>
                <a:cs typeface="Times New Roman"/>
              </a:rPr>
              <a:t>ftp)</a:t>
            </a:r>
            <a:r>
              <a:rPr sz="4800" spc="-67" baseline="2604" dirty="0">
                <a:latin typeface="Times New Roman"/>
                <a:cs typeface="Times New Roman"/>
              </a:rPr>
              <a:t> </a:t>
            </a:r>
            <a:r>
              <a:rPr sz="4800" baseline="2604" dirty="0">
                <a:latin typeface="Times New Roman"/>
                <a:cs typeface="Times New Roman"/>
              </a:rPr>
              <a:t>à</a:t>
            </a:r>
            <a:r>
              <a:rPr sz="4800" spc="7" baseline="2604" dirty="0">
                <a:latin typeface="Times New Roman"/>
                <a:cs typeface="Times New Roman"/>
              </a:rPr>
              <a:t> </a:t>
            </a:r>
            <a:r>
              <a:rPr sz="4800" spc="15" baseline="2604" dirty="0">
                <a:latin typeface="Times New Roman"/>
                <a:cs typeface="Times New Roman"/>
              </a:rPr>
              <a:t>une</a:t>
            </a:r>
            <a:r>
              <a:rPr sz="4800" spc="-217" baseline="2604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machine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cliente,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235" y="3862527"/>
            <a:ext cx="47466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  <a:tab pos="3268979" algn="l"/>
              </a:tabLst>
            </a:pPr>
            <a:r>
              <a:rPr sz="3200" b="1" dirty="0">
                <a:latin typeface="Times New Roman"/>
                <a:cs typeface="Times New Roman"/>
              </a:rPr>
              <a:t>l’hébergement	</a:t>
            </a:r>
            <a:r>
              <a:rPr sz="3200" b="1" spc="-10" dirty="0">
                <a:latin typeface="Times New Roman"/>
                <a:cs typeface="Times New Roman"/>
              </a:rPr>
              <a:t>(upload)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92546" y="3878071"/>
            <a:ext cx="24923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5625" algn="l"/>
                <a:tab pos="2090420" algn="l"/>
              </a:tabLst>
            </a:pPr>
            <a:r>
              <a:rPr sz="3200" b="1" dirty="0">
                <a:latin typeface="Times New Roman"/>
                <a:cs typeface="Times New Roman"/>
              </a:rPr>
              <a:t>:	</a:t>
            </a:r>
            <a:r>
              <a:rPr sz="3200" dirty="0">
                <a:latin typeface="Times New Roman"/>
                <a:cs typeface="Times New Roman"/>
              </a:rPr>
              <a:t>p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rm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t	</a:t>
            </a:r>
            <a:r>
              <a:rPr sz="3200" spc="15" dirty="0">
                <a:latin typeface="Times New Roman"/>
                <a:cs typeface="Times New Roman"/>
              </a:rPr>
              <a:t>de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7439" y="4366386"/>
            <a:ext cx="7272655" cy="98171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359"/>
              </a:spcBef>
            </a:pPr>
            <a:r>
              <a:rPr sz="3200" dirty="0">
                <a:latin typeface="Times New Roman"/>
                <a:cs typeface="Times New Roman"/>
              </a:rPr>
              <a:t>transférer </a:t>
            </a:r>
            <a:r>
              <a:rPr sz="3200" spc="10" dirty="0">
                <a:latin typeface="Times New Roman"/>
                <a:cs typeface="Times New Roman"/>
              </a:rPr>
              <a:t>des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fichiers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d’une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machine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cliente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une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machine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distante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(serveur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ftp).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287274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R="15240" algn="ctr">
              <a:lnSpc>
                <a:spcPct val="100000"/>
              </a:lnSpc>
              <a:spcBef>
                <a:spcPts val="1625"/>
              </a:spcBef>
            </a:pP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Transfert</a:t>
            </a:r>
            <a:r>
              <a:rPr sz="4400" b="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 fichiers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51</a:t>
            </a:fld>
            <a:endParaRPr lang="fr-F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329184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4352544" y="3710940"/>
            <a:ext cx="509270" cy="650875"/>
            <a:chOff x="4352544" y="3710940"/>
            <a:chExt cx="509270" cy="650875"/>
          </a:xfrm>
        </p:grpSpPr>
        <p:sp>
          <p:nvSpPr>
            <p:cNvPr id="6" name="object 6"/>
            <p:cNvSpPr/>
            <p:nvPr/>
          </p:nvSpPr>
          <p:spPr>
            <a:xfrm>
              <a:off x="4357116" y="3715512"/>
              <a:ext cx="500380" cy="641985"/>
            </a:xfrm>
            <a:custGeom>
              <a:avLst/>
              <a:gdLst/>
              <a:ahLst/>
              <a:cxnLst/>
              <a:rect l="l" t="t" r="r" b="b"/>
              <a:pathLst>
                <a:path w="500379" h="641985">
                  <a:moveTo>
                    <a:pt x="375031" y="0"/>
                  </a:moveTo>
                  <a:lnTo>
                    <a:pt x="124968" y="0"/>
                  </a:lnTo>
                  <a:lnTo>
                    <a:pt x="124968" y="392049"/>
                  </a:lnTo>
                  <a:lnTo>
                    <a:pt x="0" y="392049"/>
                  </a:lnTo>
                  <a:lnTo>
                    <a:pt x="249936" y="641604"/>
                  </a:lnTo>
                  <a:lnTo>
                    <a:pt x="499872" y="392049"/>
                  </a:lnTo>
                  <a:lnTo>
                    <a:pt x="375031" y="392049"/>
                  </a:lnTo>
                  <a:lnTo>
                    <a:pt x="375031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57116" y="3715512"/>
              <a:ext cx="500380" cy="641985"/>
            </a:xfrm>
            <a:custGeom>
              <a:avLst/>
              <a:gdLst/>
              <a:ahLst/>
              <a:cxnLst/>
              <a:rect l="l" t="t" r="r" b="b"/>
              <a:pathLst>
                <a:path w="500379" h="641985">
                  <a:moveTo>
                    <a:pt x="0" y="392049"/>
                  </a:moveTo>
                  <a:lnTo>
                    <a:pt x="124968" y="392049"/>
                  </a:lnTo>
                  <a:lnTo>
                    <a:pt x="124968" y="0"/>
                  </a:lnTo>
                  <a:lnTo>
                    <a:pt x="375031" y="0"/>
                  </a:lnTo>
                  <a:lnTo>
                    <a:pt x="375031" y="392049"/>
                  </a:lnTo>
                  <a:lnTo>
                    <a:pt x="499872" y="392049"/>
                  </a:lnTo>
                  <a:lnTo>
                    <a:pt x="249936" y="641604"/>
                  </a:lnTo>
                  <a:lnTo>
                    <a:pt x="0" y="39204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64235" y="1803019"/>
            <a:ext cx="7622540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6235" algn="l"/>
              </a:tabLst>
            </a:pPr>
            <a:r>
              <a:rPr sz="3200" spc="-60" dirty="0">
                <a:latin typeface="Times New Roman"/>
                <a:cs typeface="Times New Roman"/>
              </a:rPr>
              <a:t>L’une </a:t>
            </a:r>
            <a:r>
              <a:rPr sz="3200" dirty="0">
                <a:latin typeface="Times New Roman"/>
                <a:cs typeface="Times New Roman"/>
              </a:rPr>
              <a:t>des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fonctions importantes d’Internet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est de permettre aux Internautes </a:t>
            </a:r>
            <a:r>
              <a:rPr sz="3200" spc="5" dirty="0">
                <a:latin typeface="Times New Roman"/>
                <a:cs typeface="Times New Roman"/>
              </a:rPr>
              <a:t>d’accéder </a:t>
            </a:r>
            <a:r>
              <a:rPr sz="3200" dirty="0">
                <a:latin typeface="Times New Roman"/>
                <a:cs typeface="Times New Roman"/>
              </a:rPr>
              <a:t>à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distance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aux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ordinateurs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mis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leur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disposition.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50165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Le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protocole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Telnet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sert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cette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fonction.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L="563245">
              <a:lnSpc>
                <a:spcPct val="100000"/>
              </a:lnSpc>
              <a:spcBef>
                <a:spcPts val="163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Accès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à</a:t>
            </a:r>
            <a:r>
              <a:rPr sz="4400" b="0" spc="-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4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systèmes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distants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52</a:t>
            </a:fld>
            <a:endParaRPr lang="fr-F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621270" cy="3519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985" indent="-343535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6235" algn="l"/>
              </a:tabLst>
            </a:pPr>
            <a:r>
              <a:rPr sz="3200" spc="-35" dirty="0">
                <a:latin typeface="Times New Roman"/>
                <a:cs typeface="Times New Roman"/>
              </a:rPr>
              <a:t>Telnet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(TErminal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NETwork)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est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un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protocole</a:t>
            </a:r>
            <a:r>
              <a:rPr sz="3200" spc="5" dirty="0">
                <a:latin typeface="Times New Roman"/>
                <a:cs typeface="Times New Roman"/>
              </a:rPr>
              <a:t> réseau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utilisé</a:t>
            </a:r>
            <a:r>
              <a:rPr sz="3200" spc="5" dirty="0">
                <a:latin typeface="Times New Roman"/>
                <a:cs typeface="Times New Roman"/>
              </a:rPr>
              <a:t> sur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tout</a:t>
            </a:r>
            <a:r>
              <a:rPr sz="3200" dirty="0">
                <a:latin typeface="Times New Roman"/>
                <a:cs typeface="Times New Roman"/>
              </a:rPr>
              <a:t> réseau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supportant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 </a:t>
            </a:r>
            <a:r>
              <a:rPr sz="3200" spc="5" dirty="0">
                <a:latin typeface="Times New Roman"/>
                <a:cs typeface="Times New Roman"/>
              </a:rPr>
              <a:t>protocole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spc="-60" dirty="0">
                <a:latin typeface="Times New Roman"/>
                <a:cs typeface="Times New Roman"/>
              </a:rPr>
              <a:t>TCP/IP.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98700"/>
              </a:lnSpc>
              <a:spcBef>
                <a:spcPts val="819"/>
              </a:spcBef>
              <a:buChar char="•"/>
              <a:tabLst>
                <a:tab pos="356235" algn="l"/>
              </a:tabLst>
            </a:pPr>
            <a:r>
              <a:rPr sz="3200" spc="-35" dirty="0">
                <a:latin typeface="Times New Roman"/>
                <a:cs typeface="Times New Roman"/>
              </a:rPr>
              <a:t>Telnet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employé</a:t>
            </a:r>
            <a:r>
              <a:rPr sz="3200" spc="5" dirty="0">
                <a:latin typeface="Times New Roman"/>
                <a:cs typeface="Times New Roman"/>
              </a:rPr>
              <a:t> non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seulement</a:t>
            </a:r>
            <a:r>
              <a:rPr sz="3200" spc="5" dirty="0">
                <a:latin typeface="Times New Roman"/>
                <a:cs typeface="Times New Roman"/>
              </a:rPr>
              <a:t> pour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connecter </a:t>
            </a:r>
            <a:r>
              <a:rPr sz="3200" dirty="0">
                <a:latin typeface="Times New Roman"/>
                <a:cs typeface="Times New Roman"/>
              </a:rPr>
              <a:t>au </a:t>
            </a:r>
            <a:r>
              <a:rPr sz="3200" spc="-15" dirty="0">
                <a:latin typeface="Times New Roman"/>
                <a:cs typeface="Times New Roman"/>
              </a:rPr>
              <a:t>serveur, </a:t>
            </a:r>
            <a:r>
              <a:rPr sz="3200" dirty="0">
                <a:latin typeface="Times New Roman"/>
                <a:cs typeface="Times New Roman"/>
              </a:rPr>
              <a:t>mais il peut également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connecter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n’importe quelle machine</a:t>
            </a:r>
            <a:r>
              <a:rPr sz="3200" spc="5" dirty="0">
                <a:latin typeface="Times New Roman"/>
                <a:cs typeface="Times New Roman"/>
              </a:rPr>
              <a:t> qui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4800" spc="7" baseline="-2604" dirty="0">
                <a:latin typeface="Times New Roman"/>
                <a:cs typeface="Times New Roman"/>
              </a:rPr>
              <a:t>dispose</a:t>
            </a:r>
            <a:r>
              <a:rPr sz="4800" spc="-67" baseline="-2604" dirty="0">
                <a:latin typeface="Times New Roman"/>
                <a:cs typeface="Times New Roman"/>
              </a:rPr>
              <a:t> </a:t>
            </a:r>
            <a:r>
              <a:rPr sz="4800" spc="7" baseline="-2604" dirty="0">
                <a:latin typeface="Times New Roman"/>
                <a:cs typeface="Times New Roman"/>
              </a:rPr>
              <a:t>d’un</a:t>
            </a:r>
            <a:r>
              <a:rPr sz="4800" spc="-67" baseline="-2604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service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Telnet.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563245">
              <a:lnSpc>
                <a:spcPct val="100000"/>
              </a:lnSpc>
              <a:spcBef>
                <a:spcPts val="1630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Accès</a:t>
            </a:r>
            <a:r>
              <a:rPr sz="4400" b="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à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systèmes</a:t>
            </a:r>
            <a:r>
              <a:rPr sz="4400" b="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distants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53</a:t>
            </a:fld>
            <a:endParaRPr lang="fr-F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72511" y="4457700"/>
            <a:ext cx="4285488" cy="154381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521968"/>
            <a:ext cx="7620000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Le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Web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est</a:t>
            </a:r>
            <a:r>
              <a:rPr sz="2600" dirty="0">
                <a:latin typeface="Times New Roman"/>
                <a:cs typeface="Times New Roman"/>
              </a:rPr>
              <a:t> devenu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10" dirty="0">
                <a:latin typeface="Times New Roman"/>
                <a:cs typeface="Times New Roman"/>
              </a:rPr>
              <a:t>une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ressource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d’information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incontournable.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Il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utilise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le</a:t>
            </a:r>
            <a:r>
              <a:rPr sz="2600" dirty="0">
                <a:latin typeface="Times New Roman"/>
                <a:cs typeface="Times New Roman"/>
              </a:rPr>
              <a:t> protocole</a:t>
            </a:r>
            <a:r>
              <a:rPr sz="2600" spc="65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HTTP 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(Hypertext</a:t>
            </a:r>
            <a:r>
              <a:rPr sz="2600" spc="50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Transfer</a:t>
            </a:r>
            <a:r>
              <a:rPr sz="2600" dirty="0">
                <a:latin typeface="Times New Roman"/>
                <a:cs typeface="Times New Roman"/>
              </a:rPr>
              <a:t> Protocol)</a:t>
            </a:r>
            <a:r>
              <a:rPr sz="2600" spc="5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pour</a:t>
            </a:r>
            <a:r>
              <a:rPr sz="2600" spc="48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l’échange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7439" y="2652496"/>
            <a:ext cx="7256780" cy="93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  <a:tabLst>
                <a:tab pos="781685" algn="l"/>
                <a:tab pos="1928495" algn="l"/>
                <a:tab pos="2550160" algn="l"/>
                <a:tab pos="4377690" algn="l"/>
                <a:tab pos="4834890" algn="l"/>
                <a:tab pos="5723890" algn="l"/>
              </a:tabLst>
            </a:pPr>
            <a:r>
              <a:rPr sz="2600" spc="-5" dirty="0">
                <a:latin typeface="Times New Roman"/>
                <a:cs typeface="Times New Roman"/>
              </a:rPr>
              <a:t>d’information</a:t>
            </a:r>
            <a:r>
              <a:rPr sz="2600" spc="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entre</a:t>
            </a:r>
            <a:r>
              <a:rPr sz="2600" spc="8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le</a:t>
            </a:r>
            <a:r>
              <a:rPr sz="2600" spc="1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logiciel</a:t>
            </a:r>
            <a:r>
              <a:rPr sz="2600" spc="9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client</a:t>
            </a:r>
            <a:r>
              <a:rPr sz="2600" spc="1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et</a:t>
            </a:r>
            <a:r>
              <a:rPr sz="2600" spc="10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le</a:t>
            </a:r>
            <a:r>
              <a:rPr sz="2600" spc="114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serveur. 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</a:t>
            </a:r>
            <a:r>
              <a:rPr sz="2600" spc="5" dirty="0">
                <a:latin typeface="Times New Roman"/>
                <a:cs typeface="Times New Roman"/>
              </a:rPr>
              <a:t>o</a:t>
            </a:r>
            <a:r>
              <a:rPr sz="2600" dirty="0">
                <a:latin typeface="Times New Roman"/>
                <a:cs typeface="Times New Roman"/>
              </a:rPr>
              <a:t>ur	</a:t>
            </a:r>
            <a:r>
              <a:rPr sz="2600" spc="-5" dirty="0">
                <a:latin typeface="Times New Roman"/>
                <a:cs typeface="Times New Roman"/>
              </a:rPr>
              <a:t>ac</a:t>
            </a:r>
            <a:r>
              <a:rPr sz="2600" spc="-20" dirty="0">
                <a:latin typeface="Times New Roman"/>
                <a:cs typeface="Times New Roman"/>
              </a:rPr>
              <a:t>cé</a:t>
            </a:r>
            <a:r>
              <a:rPr sz="2600" dirty="0">
                <a:latin typeface="Times New Roman"/>
                <a:cs typeface="Times New Roman"/>
              </a:rPr>
              <a:t>der	aux	</a:t>
            </a:r>
            <a:r>
              <a:rPr sz="2600" spc="-5" dirty="0">
                <a:latin typeface="Times New Roman"/>
                <a:cs typeface="Times New Roman"/>
              </a:rPr>
              <a:t>i</a:t>
            </a:r>
            <a:r>
              <a:rPr sz="2600" spc="5" dirty="0">
                <a:latin typeface="Times New Roman"/>
                <a:cs typeface="Times New Roman"/>
              </a:rPr>
              <a:t>n</a:t>
            </a:r>
            <a:r>
              <a:rPr sz="2600" spc="-20" dirty="0">
                <a:latin typeface="Times New Roman"/>
                <a:cs typeface="Times New Roman"/>
              </a:rPr>
              <a:t>f</a:t>
            </a:r>
            <a:r>
              <a:rPr sz="2600" spc="5" dirty="0">
                <a:latin typeface="Times New Roman"/>
                <a:cs typeface="Times New Roman"/>
              </a:rPr>
              <a:t>o</a:t>
            </a:r>
            <a:r>
              <a:rPr sz="2600" spc="-20" dirty="0">
                <a:latin typeface="Times New Roman"/>
                <a:cs typeface="Times New Roman"/>
              </a:rPr>
              <a:t>r</a:t>
            </a:r>
            <a:r>
              <a:rPr sz="2600" spc="-25" dirty="0">
                <a:latin typeface="Times New Roman"/>
                <a:cs typeface="Times New Roman"/>
              </a:rPr>
              <a:t>m</a:t>
            </a:r>
            <a:r>
              <a:rPr sz="2600" spc="-5" dirty="0">
                <a:latin typeface="Times New Roman"/>
                <a:cs typeface="Times New Roman"/>
              </a:rPr>
              <a:t>at</a:t>
            </a:r>
            <a:r>
              <a:rPr sz="2600" spc="-20" dirty="0">
                <a:latin typeface="Times New Roman"/>
                <a:cs typeface="Times New Roman"/>
              </a:rPr>
              <a:t>i</a:t>
            </a:r>
            <a:r>
              <a:rPr sz="2600" spc="5" dirty="0">
                <a:latin typeface="Times New Roman"/>
                <a:cs typeface="Times New Roman"/>
              </a:rPr>
              <a:t>o</a:t>
            </a:r>
            <a:r>
              <a:rPr sz="2600" spc="15" dirty="0">
                <a:latin typeface="Times New Roman"/>
                <a:cs typeface="Times New Roman"/>
              </a:rPr>
              <a:t>n</a:t>
            </a:r>
            <a:r>
              <a:rPr sz="2600" dirty="0">
                <a:latin typeface="Times New Roman"/>
                <a:cs typeface="Times New Roman"/>
              </a:rPr>
              <a:t>s	</a:t>
            </a:r>
            <a:r>
              <a:rPr sz="2600" spc="-5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n	</a:t>
            </a:r>
            <a:r>
              <a:rPr sz="2600" spc="-5" dirty="0">
                <a:latin typeface="Times New Roman"/>
                <a:cs typeface="Times New Roman"/>
              </a:rPr>
              <a:t>l</a:t>
            </a:r>
            <a:r>
              <a:rPr sz="2600" spc="-20" dirty="0">
                <a:latin typeface="Times New Roman"/>
                <a:cs typeface="Times New Roman"/>
              </a:rPr>
              <a:t>i</a:t>
            </a:r>
            <a:r>
              <a:rPr sz="2600" spc="5" dirty="0">
                <a:latin typeface="Times New Roman"/>
                <a:cs typeface="Times New Roman"/>
              </a:rPr>
              <a:t>g</a:t>
            </a:r>
            <a:r>
              <a:rPr sz="2600" spc="15" dirty="0">
                <a:latin typeface="Times New Roman"/>
                <a:cs typeface="Times New Roman"/>
              </a:rPr>
              <a:t>n</a:t>
            </a:r>
            <a:r>
              <a:rPr sz="2600" spc="-5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,	</a:t>
            </a:r>
            <a:r>
              <a:rPr sz="2600" spc="-5" dirty="0">
                <a:latin typeface="Times New Roman"/>
                <a:cs typeface="Times New Roman"/>
              </a:rPr>
              <a:t>l</a:t>
            </a:r>
            <a:r>
              <a:rPr sz="2600" spc="-20" dirty="0">
                <a:latin typeface="Times New Roman"/>
                <a:cs typeface="Times New Roman"/>
              </a:rPr>
              <a:t>’</a:t>
            </a:r>
            <a:r>
              <a:rPr sz="2600" dirty="0">
                <a:latin typeface="Times New Roman"/>
                <a:cs typeface="Times New Roman"/>
              </a:rPr>
              <a:t>int</a:t>
            </a:r>
            <a:r>
              <a:rPr sz="2600" spc="-10" dirty="0">
                <a:latin typeface="Times New Roman"/>
                <a:cs typeface="Times New Roman"/>
              </a:rPr>
              <a:t>e</a:t>
            </a:r>
            <a:r>
              <a:rPr sz="2600" spc="-20" dirty="0">
                <a:latin typeface="Times New Roman"/>
                <a:cs typeface="Times New Roman"/>
              </a:rPr>
              <a:t>r</a:t>
            </a:r>
            <a:r>
              <a:rPr sz="2600" dirty="0">
                <a:latin typeface="Times New Roman"/>
                <a:cs typeface="Times New Roman"/>
              </a:rPr>
              <a:t>na</a:t>
            </a:r>
            <a:r>
              <a:rPr sz="2600" spc="5" dirty="0">
                <a:latin typeface="Times New Roman"/>
                <a:cs typeface="Times New Roman"/>
              </a:rPr>
              <a:t>u</a:t>
            </a:r>
            <a:r>
              <a:rPr sz="2600" dirty="0">
                <a:latin typeface="Times New Roman"/>
                <a:cs typeface="Times New Roman"/>
              </a:rPr>
              <a:t>te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235" y="3186811"/>
            <a:ext cx="14160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Times New Roman"/>
                <a:cs typeface="Times New Roman"/>
              </a:rPr>
              <a:t>•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7439" y="3583304"/>
            <a:ext cx="7275195" cy="119888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 algn="just">
              <a:lnSpc>
                <a:spcPct val="97900"/>
              </a:lnSpc>
              <a:spcBef>
                <a:spcPts val="170"/>
              </a:spcBef>
            </a:pPr>
            <a:r>
              <a:rPr sz="2600" spc="-10" dirty="0">
                <a:latin typeface="Times New Roman"/>
                <a:cs typeface="Times New Roman"/>
              </a:rPr>
              <a:t>utilise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un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logiciel</a:t>
            </a:r>
            <a:r>
              <a:rPr sz="2600" dirty="0">
                <a:latin typeface="Times New Roman"/>
                <a:cs typeface="Times New Roman"/>
              </a:rPr>
              <a:t> appelé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"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navigateur</a:t>
            </a:r>
            <a:r>
              <a:rPr sz="2600" dirty="0">
                <a:latin typeface="Times New Roman"/>
                <a:cs typeface="Times New Roman"/>
              </a:rPr>
              <a:t> "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(google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Chrome,</a:t>
            </a:r>
            <a:r>
              <a:rPr sz="2600" dirty="0">
                <a:latin typeface="Times New Roman"/>
                <a:cs typeface="Times New Roman"/>
              </a:rPr>
              <a:t> Internet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Explorer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3900" baseline="3205" dirty="0">
                <a:latin typeface="Times New Roman"/>
                <a:cs typeface="Times New Roman"/>
              </a:rPr>
              <a:t>ou</a:t>
            </a:r>
            <a:r>
              <a:rPr sz="3900" spc="7" baseline="3205" dirty="0">
                <a:latin typeface="Times New Roman"/>
                <a:cs typeface="Times New Roman"/>
              </a:rPr>
              <a:t> </a:t>
            </a:r>
            <a:r>
              <a:rPr sz="3900" spc="-7" baseline="3205" dirty="0">
                <a:latin typeface="Times New Roman"/>
                <a:cs typeface="Times New Roman"/>
              </a:rPr>
              <a:t>Mozilla</a:t>
            </a:r>
            <a:r>
              <a:rPr sz="3900" baseline="320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Firefox</a:t>
            </a:r>
            <a:r>
              <a:rPr sz="2600" dirty="0">
                <a:latin typeface="Times New Roman"/>
                <a:cs typeface="Times New Roman"/>
              </a:rPr>
              <a:t> par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exemple).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Recherche</a:t>
            </a:r>
            <a:r>
              <a:rPr sz="4400" b="0" spc="-10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d’information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54</a:t>
            </a:fld>
            <a:endParaRPr lang="fr-F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257556"/>
            <a:ext cx="7830820" cy="1199515"/>
            <a:chOff x="656844" y="257556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81940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257556"/>
              <a:ext cx="7804404" cy="117500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487272"/>
            <a:ext cx="7615555" cy="276161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latin typeface="Times New Roman"/>
                <a:cs typeface="Times New Roman"/>
              </a:rPr>
              <a:t>L’internaute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indique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l’URL</a:t>
            </a:r>
            <a:r>
              <a:rPr sz="3200" spc="-14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d’un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site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65" dirty="0">
                <a:latin typeface="Times New Roman"/>
                <a:cs typeface="Times New Roman"/>
              </a:rPr>
              <a:t>Web.</a:t>
            </a:r>
            <a:endParaRPr sz="3200">
              <a:latin typeface="Times New Roman"/>
              <a:cs typeface="Times New Roman"/>
            </a:endParaRPr>
          </a:p>
          <a:p>
            <a:pPr marL="355600" marR="22860" indent="-343535">
              <a:lnSpc>
                <a:spcPct val="100000"/>
              </a:lnSpc>
              <a:spcBef>
                <a:spcPts val="8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Le </a:t>
            </a:r>
            <a:r>
              <a:rPr sz="3200" spc="5" dirty="0">
                <a:latin typeface="Times New Roman"/>
                <a:cs typeface="Times New Roman"/>
              </a:rPr>
              <a:t>navigateur émet une requête </a:t>
            </a:r>
            <a:r>
              <a:rPr sz="3200" dirty="0">
                <a:latin typeface="Times New Roman"/>
                <a:cs typeface="Times New Roman"/>
              </a:rPr>
              <a:t>HTTP et le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site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distant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retourne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l’information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demandée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comme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document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HTML.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35"/>
              </a:spcBef>
              <a:buChar char="•"/>
              <a:tabLst>
                <a:tab pos="355600" algn="l"/>
                <a:tab pos="356235" algn="l"/>
                <a:tab pos="1010919" algn="l"/>
                <a:tab pos="2818765" algn="l"/>
                <a:tab pos="4154170" algn="l"/>
                <a:tab pos="4826635" algn="l"/>
                <a:tab pos="6587490" algn="l"/>
                <a:tab pos="7312025" algn="l"/>
              </a:tabLst>
            </a:pPr>
            <a:r>
              <a:rPr sz="3200" spc="-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e	do</a:t>
            </a:r>
            <a:r>
              <a:rPr sz="3200" spc="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um</a:t>
            </a:r>
            <a:r>
              <a:rPr sz="3200" spc="15" dirty="0">
                <a:latin typeface="Times New Roman"/>
                <a:cs typeface="Times New Roman"/>
              </a:rPr>
              <a:t>e</a:t>
            </a:r>
            <a:r>
              <a:rPr sz="3200" spc="-10" dirty="0">
                <a:latin typeface="Times New Roman"/>
                <a:cs typeface="Times New Roman"/>
              </a:rPr>
              <a:t>n</a:t>
            </a:r>
            <a:r>
              <a:rPr sz="3200" dirty="0">
                <a:latin typeface="Times New Roman"/>
                <a:cs typeface="Times New Roman"/>
              </a:rPr>
              <a:t>t	H</a:t>
            </a:r>
            <a:r>
              <a:rPr sz="3200" spc="-30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M</a:t>
            </a:r>
            <a:r>
              <a:rPr sz="3200" dirty="0">
                <a:latin typeface="Times New Roman"/>
                <a:cs typeface="Times New Roman"/>
              </a:rPr>
              <a:t>L	est	in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1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10" dirty="0">
                <a:latin typeface="Times New Roman"/>
                <a:cs typeface="Times New Roman"/>
              </a:rPr>
              <a:t>p</a:t>
            </a:r>
            <a:r>
              <a:rPr sz="3200" dirty="0">
                <a:latin typeface="Times New Roman"/>
                <a:cs typeface="Times New Roman"/>
              </a:rPr>
              <a:t>rété	par	</a:t>
            </a:r>
            <a:r>
              <a:rPr sz="3200" spc="-20" dirty="0">
                <a:latin typeface="Times New Roman"/>
                <a:cs typeface="Times New Roman"/>
              </a:rPr>
              <a:t>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62341" y="4203319"/>
            <a:ext cx="3187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Times New Roman"/>
                <a:cs typeface="Times New Roman"/>
              </a:rPr>
              <a:t>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7439" y="4223384"/>
            <a:ext cx="66401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7560" algn="l"/>
                <a:tab pos="2813050" algn="l"/>
                <a:tab pos="4057015" algn="l"/>
                <a:tab pos="5026025" algn="l"/>
              </a:tabLst>
            </a:pPr>
            <a:r>
              <a:rPr sz="3200" dirty="0">
                <a:latin typeface="Times New Roman"/>
                <a:cs typeface="Times New Roman"/>
              </a:rPr>
              <a:t>navigateur	</a:t>
            </a:r>
            <a:r>
              <a:rPr sz="3200" spc="5" dirty="0">
                <a:latin typeface="Times New Roman"/>
                <a:cs typeface="Times New Roman"/>
              </a:rPr>
              <a:t>du	</a:t>
            </a:r>
            <a:r>
              <a:rPr sz="3200" dirty="0">
                <a:latin typeface="Times New Roman"/>
                <a:cs typeface="Times New Roman"/>
              </a:rPr>
              <a:t>client	</a:t>
            </a:r>
            <a:r>
              <a:rPr sz="3200" spc="-5" dirty="0">
                <a:latin typeface="Times New Roman"/>
                <a:cs typeface="Times New Roman"/>
              </a:rPr>
              <a:t>afin	d’afficher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7439" y="4711065"/>
            <a:ext cx="49098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latin typeface="Times New Roman"/>
                <a:cs typeface="Times New Roman"/>
              </a:rPr>
              <a:t>résultat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comme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une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page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spc="-85" dirty="0">
                <a:latin typeface="Times New Roman"/>
                <a:cs typeface="Times New Roman"/>
              </a:rPr>
              <a:t>Web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287274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Recherche</a:t>
            </a:r>
            <a:r>
              <a:rPr sz="4400" b="0" spc="-9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d’information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55</a:t>
            </a:fld>
            <a:endParaRPr lang="fr-F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329184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735073"/>
            <a:ext cx="7682230" cy="4020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9850" indent="-343535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Le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réseau</a:t>
            </a:r>
            <a:r>
              <a:rPr sz="2800" dirty="0">
                <a:latin typeface="Times New Roman"/>
                <a:cs typeface="Times New Roman"/>
              </a:rPr>
              <a:t> Internet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offre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contenu</a:t>
            </a:r>
            <a:r>
              <a:rPr sz="2800" dirty="0">
                <a:latin typeface="Times New Roman"/>
                <a:cs typeface="Times New Roman"/>
              </a:rPr>
              <a:t> numérique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considérable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10"/>
              </a:spcBef>
              <a:buChar char="•"/>
              <a:tabLst>
                <a:tab pos="356235" algn="l"/>
              </a:tabLst>
            </a:pPr>
            <a:r>
              <a:rPr sz="2800" spc="-10" dirty="0">
                <a:latin typeface="Times New Roman"/>
                <a:cs typeface="Times New Roman"/>
              </a:rPr>
              <a:t>La </a:t>
            </a:r>
            <a:r>
              <a:rPr sz="2800" spc="-5" dirty="0">
                <a:latin typeface="Times New Roman"/>
                <a:cs typeface="Times New Roman"/>
              </a:rPr>
              <a:t>localisation d’un URL </a:t>
            </a:r>
            <a:r>
              <a:rPr sz="2800" spc="5" dirty="0">
                <a:latin typeface="Times New Roman"/>
                <a:cs typeface="Times New Roman"/>
              </a:rPr>
              <a:t>qui </a:t>
            </a:r>
            <a:r>
              <a:rPr sz="2800" dirty="0">
                <a:latin typeface="Times New Roman"/>
                <a:cs typeface="Times New Roman"/>
              </a:rPr>
              <a:t>répond </a:t>
            </a:r>
            <a:r>
              <a:rPr sz="2800" spc="-5" dirty="0">
                <a:latin typeface="Times New Roman"/>
                <a:cs typeface="Times New Roman"/>
              </a:rPr>
              <a:t>à nos besoins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passe </a:t>
            </a:r>
            <a:r>
              <a:rPr sz="2800" spc="-5" dirty="0">
                <a:latin typeface="Times New Roman"/>
                <a:cs typeface="Times New Roman"/>
              </a:rPr>
              <a:t>le plus </a:t>
            </a:r>
            <a:r>
              <a:rPr sz="2800" dirty="0">
                <a:latin typeface="Times New Roman"/>
                <a:cs typeface="Times New Roman"/>
              </a:rPr>
              <a:t>souvent </a:t>
            </a:r>
            <a:r>
              <a:rPr sz="2800" spc="-5" dirty="0">
                <a:latin typeface="Times New Roman"/>
                <a:cs typeface="Times New Roman"/>
              </a:rPr>
              <a:t>par l’utilisation d’outils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recherche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type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/>
                <a:cs typeface="Times New Roman"/>
              </a:rPr>
              <a:t>"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moteurs</a:t>
            </a:r>
            <a:r>
              <a:rPr sz="28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sz="2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recherche"</a:t>
            </a:r>
            <a:r>
              <a:rPr sz="2800" b="1" spc="-2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5600" marR="71755" indent="-343535" algn="just">
              <a:lnSpc>
                <a:spcPct val="98700"/>
              </a:lnSpc>
              <a:spcBef>
                <a:spcPts val="685"/>
              </a:spcBef>
              <a:buChar char="•"/>
              <a:tabLst>
                <a:tab pos="356235" algn="l"/>
              </a:tabLst>
            </a:pPr>
            <a:r>
              <a:rPr sz="4200" spc="-7" baseline="1984" dirty="0">
                <a:latin typeface="Times New Roman"/>
                <a:cs typeface="Times New Roman"/>
              </a:rPr>
              <a:t>A </a:t>
            </a:r>
            <a:r>
              <a:rPr sz="4200" spc="7" baseline="1984" dirty="0">
                <a:latin typeface="Times New Roman"/>
                <a:cs typeface="Times New Roman"/>
              </a:rPr>
              <a:t>une </a:t>
            </a:r>
            <a:r>
              <a:rPr sz="4200" spc="-7" baseline="1984" dirty="0">
                <a:latin typeface="Times New Roman"/>
                <a:cs typeface="Times New Roman"/>
              </a:rPr>
              <a:t>liste </a:t>
            </a:r>
            <a:r>
              <a:rPr sz="4200" spc="7" baseline="1984" dirty="0">
                <a:latin typeface="Times New Roman"/>
                <a:cs typeface="Times New Roman"/>
              </a:rPr>
              <a:t>de </a:t>
            </a:r>
            <a:r>
              <a:rPr sz="4200" spc="-15" baseline="1984" dirty="0">
                <a:solidFill>
                  <a:srgbClr val="FF0000"/>
                </a:solidFill>
                <a:latin typeface="Times New Roman"/>
                <a:cs typeface="Times New Roman"/>
              </a:rPr>
              <a:t>mots </a:t>
            </a:r>
            <a:r>
              <a:rPr sz="4200" spc="-7" baseline="1984" dirty="0">
                <a:solidFill>
                  <a:srgbClr val="FF0000"/>
                </a:solidFill>
                <a:latin typeface="Times New Roman"/>
                <a:cs typeface="Times New Roman"/>
              </a:rPr>
              <a:t>clefs</a:t>
            </a:r>
            <a:r>
              <a:rPr sz="4200" spc="-7" baseline="1984" dirty="0">
                <a:latin typeface="Times New Roman"/>
                <a:cs typeface="Times New Roman"/>
              </a:rPr>
              <a:t>, le moteur </a:t>
            </a:r>
            <a:r>
              <a:rPr sz="4200" spc="7" baseline="1984" dirty="0">
                <a:latin typeface="Times New Roman"/>
                <a:cs typeface="Times New Roman"/>
              </a:rPr>
              <a:t>de </a:t>
            </a:r>
            <a:r>
              <a:rPr sz="4200" spc="-15" baseline="1984" dirty="0">
                <a:latin typeface="Times New Roman"/>
                <a:cs typeface="Times New Roman"/>
              </a:rPr>
              <a:t>recherche </a:t>
            </a:r>
            <a:r>
              <a:rPr sz="4200" spc="-7" baseline="198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répond une </a:t>
            </a:r>
            <a:r>
              <a:rPr sz="2800" spc="-5" dirty="0">
                <a:latin typeface="Times New Roman"/>
                <a:cs typeface="Times New Roman"/>
              </a:rPr>
              <a:t>liste </a:t>
            </a:r>
            <a:r>
              <a:rPr sz="2800" spc="5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références à des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sites </a:t>
            </a:r>
            <a:r>
              <a:rPr sz="2800" spc="-5" dirty="0">
                <a:latin typeface="Times New Roman"/>
                <a:cs typeface="Times New Roman"/>
              </a:rPr>
              <a:t>et </a:t>
            </a:r>
            <a:r>
              <a:rPr sz="2800" spc="-10" dirty="0">
                <a:latin typeface="Times New Roman"/>
                <a:cs typeface="Times New Roman"/>
              </a:rPr>
              <a:t>des </a:t>
            </a:r>
            <a:r>
              <a:rPr sz="2800" spc="-5" dirty="0">
                <a:latin typeface="Times New Roman"/>
                <a:cs typeface="Times New Roman"/>
              </a:rPr>
              <a:t> pages en relation, accessibles </a:t>
            </a:r>
            <a:r>
              <a:rPr sz="2800" dirty="0">
                <a:latin typeface="Times New Roman"/>
                <a:cs typeface="Times New Roman"/>
              </a:rPr>
              <a:t>sous </a:t>
            </a:r>
            <a:r>
              <a:rPr sz="2800" spc="-5" dirty="0">
                <a:latin typeface="Times New Roman"/>
                <a:cs typeface="Times New Roman"/>
              </a:rPr>
              <a:t>forme </a:t>
            </a:r>
            <a:r>
              <a:rPr sz="2800" spc="5" dirty="0">
                <a:latin typeface="Times New Roman"/>
                <a:cs typeface="Times New Roman"/>
              </a:rPr>
              <a:t>de </a:t>
            </a:r>
            <a:r>
              <a:rPr sz="2800" dirty="0">
                <a:latin typeface="Times New Roman"/>
                <a:cs typeface="Times New Roman"/>
              </a:rPr>
              <a:t>liens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hypertexte.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Recherche</a:t>
            </a:r>
            <a:r>
              <a:rPr sz="4400" b="0" spc="-10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d’information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56</a:t>
            </a:fld>
            <a:endParaRPr lang="fr-F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>
                <a:solidFill>
                  <a:srgbClr val="FF9900"/>
                </a:solidFill>
              </a:rPr>
              <a:t>Recherche</a:t>
            </a:r>
            <a:r>
              <a:rPr lang="fr-FR" sz="4400" b="0" spc="-100" dirty="0">
                <a:solidFill>
                  <a:srgbClr val="FF9900"/>
                </a:solidFill>
              </a:rPr>
              <a:t> </a:t>
            </a:r>
            <a:r>
              <a:rPr lang="fr-FR" sz="4400" b="0" dirty="0">
                <a:solidFill>
                  <a:srgbClr val="FF9900"/>
                </a:solidFill>
              </a:rPr>
              <a:t>d’information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6514604"/>
          </a:xfrm>
        </p:spPr>
        <p:txBody>
          <a:bodyPr/>
          <a:lstStyle/>
          <a:p>
            <a:pPr marL="12700">
              <a:lnSpc>
                <a:spcPct val="100000"/>
              </a:lnSpc>
            </a:pPr>
            <a:r>
              <a:rPr lang="fr-FR" sz="2600" dirty="0">
                <a:solidFill>
                  <a:srgbClr val="1F4D78"/>
                </a:solidFill>
                <a:latin typeface="Calibri Light"/>
                <a:cs typeface="Calibri Light"/>
              </a:rPr>
              <a:t>Équation</a:t>
            </a:r>
            <a:r>
              <a:rPr lang="fr-FR" sz="2600" spc="-10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2600" dirty="0">
                <a:solidFill>
                  <a:srgbClr val="1F4D78"/>
                </a:solidFill>
                <a:latin typeface="Calibri Light"/>
                <a:cs typeface="Calibri Light"/>
              </a:rPr>
              <a:t>de</a:t>
            </a:r>
            <a:r>
              <a:rPr lang="fr-FR" sz="2600" spc="-10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2600" spc="-5" dirty="0">
                <a:solidFill>
                  <a:srgbClr val="1F4D78"/>
                </a:solidFill>
                <a:latin typeface="Calibri Light"/>
                <a:cs typeface="Calibri Light"/>
              </a:rPr>
              <a:t>recherche</a:t>
            </a:r>
            <a:endParaRPr lang="fr-FR" sz="26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2600" spc="-10" dirty="0"/>
              <a:t>La</a:t>
            </a:r>
            <a:r>
              <a:rPr lang="fr-FR" sz="2600" spc="215" dirty="0"/>
              <a:t> </a:t>
            </a:r>
            <a:r>
              <a:rPr lang="fr-FR" sz="2600" spc="-5" dirty="0"/>
              <a:t>requête</a:t>
            </a:r>
            <a:r>
              <a:rPr lang="fr-FR" sz="2600" spc="215" dirty="0"/>
              <a:t> </a:t>
            </a:r>
            <a:r>
              <a:rPr lang="fr-FR" sz="2600" spc="-5" dirty="0"/>
              <a:t>lancée</a:t>
            </a:r>
            <a:r>
              <a:rPr lang="fr-FR" sz="2600" spc="215" dirty="0"/>
              <a:t> </a:t>
            </a:r>
            <a:r>
              <a:rPr lang="fr-FR" sz="2600" spc="-5" dirty="0"/>
              <a:t>par</a:t>
            </a:r>
            <a:r>
              <a:rPr lang="fr-FR" sz="2600" spc="215" dirty="0"/>
              <a:t> </a:t>
            </a:r>
            <a:r>
              <a:rPr lang="fr-FR" sz="2600" spc="-5" dirty="0"/>
              <a:t>l’internaute</a:t>
            </a:r>
            <a:r>
              <a:rPr lang="fr-FR" sz="2600" spc="220" dirty="0"/>
              <a:t> </a:t>
            </a:r>
            <a:r>
              <a:rPr lang="fr-FR" sz="2600" dirty="0"/>
              <a:t>ou</a:t>
            </a:r>
            <a:r>
              <a:rPr lang="fr-FR" sz="2600" spc="215" dirty="0"/>
              <a:t> </a:t>
            </a:r>
            <a:r>
              <a:rPr lang="fr-FR" sz="2600" dirty="0"/>
              <a:t>bien</a:t>
            </a:r>
            <a:r>
              <a:rPr lang="fr-FR" sz="2600" spc="215" dirty="0"/>
              <a:t> </a:t>
            </a:r>
            <a:r>
              <a:rPr lang="fr-FR" sz="2600" spc="-5" dirty="0"/>
              <a:t>l’équation</a:t>
            </a:r>
            <a:r>
              <a:rPr lang="fr-FR" sz="2600" spc="215" dirty="0"/>
              <a:t> </a:t>
            </a:r>
            <a:r>
              <a:rPr lang="fr-FR" sz="2600" spc="10" dirty="0"/>
              <a:t>de</a:t>
            </a:r>
            <a:r>
              <a:rPr lang="fr-FR" sz="2600" spc="220" dirty="0"/>
              <a:t> </a:t>
            </a:r>
            <a:r>
              <a:rPr lang="fr-FR" sz="2600" spc="-5" dirty="0"/>
              <a:t>recherche</a:t>
            </a:r>
            <a:r>
              <a:rPr lang="fr-FR" sz="2600" spc="215" dirty="0"/>
              <a:t> </a:t>
            </a:r>
            <a:r>
              <a:rPr lang="fr-FR" sz="2600" spc="-5" dirty="0"/>
              <a:t>est</a:t>
            </a:r>
            <a:r>
              <a:rPr lang="fr-FR" sz="2600" spc="220" dirty="0"/>
              <a:t> </a:t>
            </a:r>
            <a:r>
              <a:rPr lang="fr-FR" sz="2600" dirty="0"/>
              <a:t>une</a:t>
            </a:r>
            <a:r>
              <a:rPr lang="fr-FR" sz="2600" spc="215" dirty="0"/>
              <a:t> </a:t>
            </a:r>
            <a:r>
              <a:rPr lang="fr-FR" sz="2600" dirty="0"/>
              <a:t>suite</a:t>
            </a:r>
            <a:r>
              <a:rPr lang="fr-FR" sz="2600" spc="215" dirty="0"/>
              <a:t> </a:t>
            </a:r>
            <a:r>
              <a:rPr lang="fr-FR" sz="2600" dirty="0"/>
              <a:t>de</a:t>
            </a:r>
            <a:r>
              <a:rPr lang="fr-FR" sz="2600" spc="220" dirty="0"/>
              <a:t> </a:t>
            </a:r>
            <a:r>
              <a:rPr lang="fr-FR" sz="2600" dirty="0"/>
              <a:t>termes</a:t>
            </a:r>
            <a:r>
              <a:rPr lang="fr-FR" sz="2600" spc="220" dirty="0"/>
              <a:t> </a:t>
            </a:r>
            <a:r>
              <a:rPr lang="fr-FR" sz="2600" spc="-5" dirty="0" smtClean="0"/>
              <a:t>et opérateurs</a:t>
            </a:r>
            <a:r>
              <a:rPr lang="fr-FR" sz="2600" spc="5" dirty="0" smtClean="0"/>
              <a:t> </a:t>
            </a:r>
            <a:r>
              <a:rPr lang="fr-FR" sz="2600" spc="-5" dirty="0"/>
              <a:t>(booléen,</a:t>
            </a:r>
            <a:r>
              <a:rPr lang="fr-FR" sz="2600" spc="10" dirty="0"/>
              <a:t> </a:t>
            </a:r>
            <a:r>
              <a:rPr lang="fr-FR" sz="2600" spc="-5" dirty="0"/>
              <a:t>troncature)</a:t>
            </a:r>
            <a:r>
              <a:rPr lang="fr-FR" sz="2600" spc="10" dirty="0"/>
              <a:t> </a:t>
            </a:r>
            <a:r>
              <a:rPr lang="fr-FR" sz="2600" spc="-5" dirty="0"/>
              <a:t>formulée</a:t>
            </a:r>
            <a:r>
              <a:rPr lang="fr-FR" sz="2600" spc="5" dirty="0"/>
              <a:t> </a:t>
            </a:r>
            <a:r>
              <a:rPr lang="fr-FR" sz="2600" dirty="0"/>
              <a:t>pour</a:t>
            </a:r>
            <a:r>
              <a:rPr lang="fr-FR" sz="2600" spc="5" dirty="0"/>
              <a:t> </a:t>
            </a:r>
            <a:r>
              <a:rPr lang="fr-FR" sz="2600" dirty="0"/>
              <a:t>traduite</a:t>
            </a:r>
            <a:r>
              <a:rPr lang="fr-FR" sz="2600" spc="5" dirty="0"/>
              <a:t> </a:t>
            </a:r>
            <a:r>
              <a:rPr lang="fr-FR" sz="2600" dirty="0"/>
              <a:t>une</a:t>
            </a:r>
            <a:r>
              <a:rPr lang="fr-FR" sz="2600" spc="5" dirty="0"/>
              <a:t> </a:t>
            </a:r>
            <a:r>
              <a:rPr lang="fr-FR" sz="2600" spc="-5" dirty="0"/>
              <a:t>demande</a:t>
            </a:r>
            <a:r>
              <a:rPr lang="fr-FR" sz="2600" dirty="0"/>
              <a:t> d’information</a:t>
            </a:r>
            <a:r>
              <a:rPr lang="fr-FR" sz="2600" dirty="0" smtClean="0"/>
              <a:t>.</a:t>
            </a:r>
          </a:p>
          <a:p>
            <a:pPr marL="12700">
              <a:lnSpc>
                <a:spcPct val="100000"/>
              </a:lnSpc>
            </a:pPr>
            <a:r>
              <a:rPr lang="fr-FR" sz="2600" b="1" spc="-5" dirty="0"/>
              <a:t>Exemple</a:t>
            </a:r>
            <a:r>
              <a:rPr lang="fr-FR" sz="2600" b="1" spc="-30" dirty="0"/>
              <a:t> </a:t>
            </a:r>
            <a:r>
              <a:rPr lang="fr-FR" sz="2600" b="1" dirty="0"/>
              <a:t>:</a:t>
            </a:r>
            <a:endParaRPr lang="fr-FR" sz="2600" dirty="0"/>
          </a:p>
          <a:p>
            <a:pPr marL="469265" indent="-228600">
              <a:lnSpc>
                <a:spcPct val="100000"/>
              </a:lnSpc>
              <a:buFont typeface="Wingdings"/>
              <a:buChar char=""/>
              <a:tabLst>
                <a:tab pos="469900" algn="l"/>
              </a:tabLst>
            </a:pPr>
            <a:r>
              <a:rPr lang="fr-FR" sz="2600" spc="-5" dirty="0" smtClean="0"/>
              <a:t>L’équation</a:t>
            </a:r>
            <a:r>
              <a:rPr lang="fr-FR" sz="2600" spc="5" dirty="0" smtClean="0"/>
              <a:t> </a:t>
            </a:r>
            <a:r>
              <a:rPr lang="fr-FR" sz="2600" dirty="0"/>
              <a:t>:</a:t>
            </a:r>
            <a:r>
              <a:rPr lang="fr-FR" sz="2600" spc="5" dirty="0"/>
              <a:t> </a:t>
            </a:r>
            <a:r>
              <a:rPr lang="fr-FR" sz="2600" dirty="0"/>
              <a:t>Je</a:t>
            </a:r>
            <a:r>
              <a:rPr lang="fr-FR" sz="2600" spc="5" dirty="0"/>
              <a:t> </a:t>
            </a:r>
            <a:r>
              <a:rPr lang="fr-FR" sz="2600" spc="-5" dirty="0"/>
              <a:t>cherche</a:t>
            </a:r>
            <a:r>
              <a:rPr lang="fr-FR" sz="2600" dirty="0"/>
              <a:t> des</a:t>
            </a:r>
            <a:r>
              <a:rPr lang="fr-FR" sz="2600" spc="5" dirty="0"/>
              <a:t> </a:t>
            </a:r>
            <a:r>
              <a:rPr lang="fr-FR" sz="2600" spc="-5" dirty="0"/>
              <a:t>informations</a:t>
            </a:r>
            <a:r>
              <a:rPr lang="fr-FR" sz="2600" spc="10" dirty="0"/>
              <a:t> </a:t>
            </a:r>
            <a:r>
              <a:rPr lang="fr-FR" sz="2600" spc="-5" dirty="0"/>
              <a:t>sur</a:t>
            </a:r>
            <a:r>
              <a:rPr lang="fr-FR" sz="2600" spc="5" dirty="0"/>
              <a:t> </a:t>
            </a:r>
            <a:r>
              <a:rPr lang="fr-FR" sz="2600" dirty="0"/>
              <a:t>le</a:t>
            </a:r>
            <a:r>
              <a:rPr lang="fr-FR" sz="2600" spc="-5" dirty="0"/>
              <a:t> vaccin</a:t>
            </a:r>
            <a:r>
              <a:rPr lang="fr-FR" sz="2600" spc="10" dirty="0"/>
              <a:t> </a:t>
            </a:r>
            <a:r>
              <a:rPr lang="fr-FR" sz="2600" dirty="0"/>
              <a:t>de</a:t>
            </a:r>
            <a:r>
              <a:rPr lang="fr-FR" sz="2600" spc="5" dirty="0"/>
              <a:t> </a:t>
            </a:r>
            <a:r>
              <a:rPr lang="fr-FR" sz="2600" dirty="0"/>
              <a:t>la</a:t>
            </a:r>
            <a:r>
              <a:rPr lang="fr-FR" sz="2600" spc="15" dirty="0"/>
              <a:t> </a:t>
            </a:r>
            <a:r>
              <a:rPr lang="fr-FR" sz="2600" spc="-5" dirty="0"/>
              <a:t>grippe</a:t>
            </a:r>
            <a:endParaRPr lang="fr-FR" sz="2600" dirty="0"/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469900" algn="l"/>
              </a:tabLst>
            </a:pPr>
            <a:r>
              <a:rPr lang="fr-FR" sz="2600" spc="-10" dirty="0"/>
              <a:t>Les</a:t>
            </a:r>
            <a:r>
              <a:rPr lang="fr-FR" sz="2600" spc="-5" dirty="0"/>
              <a:t> termes </a:t>
            </a:r>
            <a:r>
              <a:rPr lang="fr-FR" sz="2600" dirty="0"/>
              <a:t>sont</a:t>
            </a:r>
            <a:r>
              <a:rPr lang="fr-FR" sz="2600" spc="10" dirty="0"/>
              <a:t> </a:t>
            </a:r>
            <a:r>
              <a:rPr lang="fr-FR" sz="2600" dirty="0"/>
              <a:t>:</a:t>
            </a:r>
            <a:r>
              <a:rPr lang="fr-FR" sz="2600" spc="-5" dirty="0"/>
              <a:t> vaccin</a:t>
            </a:r>
            <a:r>
              <a:rPr lang="fr-FR" sz="2600" dirty="0"/>
              <a:t> et</a:t>
            </a:r>
            <a:r>
              <a:rPr lang="fr-FR" sz="2600" spc="-5" dirty="0"/>
              <a:t> grippe.</a:t>
            </a:r>
            <a:endParaRPr lang="fr-FR" sz="2600" dirty="0"/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Font typeface="Wingdings"/>
              <a:buChar char=""/>
              <a:tabLst>
                <a:tab pos="469900" algn="l"/>
              </a:tabLst>
            </a:pPr>
            <a:r>
              <a:rPr lang="fr-FR" sz="2600" spc="-5" dirty="0"/>
              <a:t>L’équation</a:t>
            </a:r>
            <a:r>
              <a:rPr lang="fr-FR" sz="2600" spc="5" dirty="0"/>
              <a:t> </a:t>
            </a:r>
            <a:r>
              <a:rPr lang="fr-FR" sz="2600" dirty="0"/>
              <a:t>:</a:t>
            </a:r>
            <a:r>
              <a:rPr lang="fr-FR" sz="2600" spc="5" dirty="0"/>
              <a:t> </a:t>
            </a:r>
            <a:r>
              <a:rPr lang="fr-FR" sz="2600" dirty="0"/>
              <a:t>je cherche la</a:t>
            </a:r>
            <a:r>
              <a:rPr lang="fr-FR" sz="2600" spc="10" dirty="0"/>
              <a:t> </a:t>
            </a:r>
            <a:r>
              <a:rPr lang="fr-FR" sz="2600" dirty="0"/>
              <a:t>liste</a:t>
            </a:r>
            <a:r>
              <a:rPr lang="fr-FR" sz="2600" spc="10" dirty="0"/>
              <a:t> </a:t>
            </a:r>
            <a:r>
              <a:rPr lang="fr-FR" sz="2600" spc="-5" dirty="0"/>
              <a:t>des</a:t>
            </a:r>
            <a:r>
              <a:rPr lang="fr-FR" sz="2600" spc="5" dirty="0"/>
              <a:t> </a:t>
            </a:r>
            <a:r>
              <a:rPr lang="fr-FR" sz="2600" spc="-5" dirty="0"/>
              <a:t>patients</a:t>
            </a:r>
            <a:r>
              <a:rPr lang="fr-FR" sz="2600" spc="5" dirty="0"/>
              <a:t> </a:t>
            </a:r>
            <a:r>
              <a:rPr lang="fr-FR" sz="2600" spc="-5" dirty="0"/>
              <a:t>diabétiques</a:t>
            </a:r>
            <a:r>
              <a:rPr lang="fr-FR" sz="2600" spc="5" dirty="0"/>
              <a:t> </a:t>
            </a:r>
            <a:r>
              <a:rPr lang="fr-FR" sz="2600" spc="-5" dirty="0"/>
              <a:t>en</a:t>
            </a:r>
            <a:r>
              <a:rPr lang="fr-FR" sz="2600" spc="5" dirty="0"/>
              <a:t> </a:t>
            </a:r>
            <a:r>
              <a:rPr lang="fr-FR" sz="2600" spc="-5" dirty="0"/>
              <a:t>Algérie</a:t>
            </a:r>
            <a:r>
              <a:rPr lang="fr-FR" sz="2600" spc="5" dirty="0"/>
              <a:t> </a:t>
            </a:r>
            <a:r>
              <a:rPr lang="fr-FR" sz="2600" dirty="0"/>
              <a:t>ou</a:t>
            </a:r>
            <a:r>
              <a:rPr lang="fr-FR" sz="2600" spc="5" dirty="0"/>
              <a:t> </a:t>
            </a:r>
            <a:r>
              <a:rPr lang="fr-FR" sz="2600" spc="-5" dirty="0"/>
              <a:t>Tunisie.</a:t>
            </a:r>
            <a:endParaRPr lang="fr-FR" sz="2600" dirty="0"/>
          </a:p>
          <a:p>
            <a:pPr marL="469265" marR="5080" indent="-228600">
              <a:lnSpc>
                <a:spcPts val="2080"/>
              </a:lnSpc>
              <a:spcBef>
                <a:spcPts val="160"/>
              </a:spcBef>
              <a:buFont typeface="Wingdings"/>
              <a:buChar char=""/>
              <a:tabLst>
                <a:tab pos="469900" algn="l"/>
              </a:tabLst>
            </a:pPr>
            <a:r>
              <a:rPr lang="fr-FR" sz="2600" spc="-10" dirty="0"/>
              <a:t>Les</a:t>
            </a:r>
            <a:r>
              <a:rPr lang="fr-FR" sz="2600" spc="50" dirty="0"/>
              <a:t> </a:t>
            </a:r>
            <a:r>
              <a:rPr lang="fr-FR" sz="2600" spc="-5" dirty="0"/>
              <a:t>termes</a:t>
            </a:r>
            <a:r>
              <a:rPr lang="fr-FR" sz="2600" spc="40" dirty="0"/>
              <a:t> </a:t>
            </a:r>
            <a:r>
              <a:rPr lang="fr-FR" sz="2600" dirty="0"/>
              <a:t>sont</a:t>
            </a:r>
            <a:r>
              <a:rPr lang="fr-FR" sz="2600" spc="45" dirty="0"/>
              <a:t> </a:t>
            </a:r>
            <a:r>
              <a:rPr lang="fr-FR" sz="2600" dirty="0"/>
              <a:t>diabétique,</a:t>
            </a:r>
            <a:r>
              <a:rPr lang="fr-FR" sz="2600" spc="35" dirty="0"/>
              <a:t> </a:t>
            </a:r>
            <a:r>
              <a:rPr lang="fr-FR" sz="2600" spc="-5" dirty="0"/>
              <a:t>Algérie</a:t>
            </a:r>
            <a:r>
              <a:rPr lang="fr-FR" sz="2600" spc="40" dirty="0"/>
              <a:t> </a:t>
            </a:r>
            <a:r>
              <a:rPr lang="fr-FR" sz="2600" spc="-5" dirty="0"/>
              <a:t>et</a:t>
            </a:r>
            <a:r>
              <a:rPr lang="fr-FR" sz="2600" spc="45" dirty="0"/>
              <a:t> </a:t>
            </a:r>
            <a:r>
              <a:rPr lang="fr-FR" sz="2600" spc="-5" dirty="0"/>
              <a:t>Tunisie.</a:t>
            </a:r>
            <a:r>
              <a:rPr lang="fr-FR" sz="2600" spc="50" dirty="0"/>
              <a:t> </a:t>
            </a:r>
            <a:r>
              <a:rPr lang="fr-FR" sz="2600" spc="-5" dirty="0"/>
              <a:t>Dans</a:t>
            </a:r>
            <a:r>
              <a:rPr lang="fr-FR" sz="2600" spc="45" dirty="0"/>
              <a:t> </a:t>
            </a:r>
            <a:r>
              <a:rPr lang="fr-FR" sz="2600" spc="-5" dirty="0"/>
              <a:t>ce</a:t>
            </a:r>
            <a:r>
              <a:rPr lang="fr-FR" sz="2600" spc="50" dirty="0"/>
              <a:t> </a:t>
            </a:r>
            <a:r>
              <a:rPr lang="fr-FR" sz="2600" spc="-5" dirty="0"/>
              <a:t>cas,</a:t>
            </a:r>
            <a:r>
              <a:rPr lang="fr-FR" sz="2600" spc="45" dirty="0"/>
              <a:t> </a:t>
            </a:r>
            <a:r>
              <a:rPr lang="fr-FR" sz="2600" dirty="0"/>
              <a:t>on</a:t>
            </a:r>
            <a:r>
              <a:rPr lang="fr-FR" sz="2600" spc="50" dirty="0"/>
              <a:t> </a:t>
            </a:r>
            <a:r>
              <a:rPr lang="fr-FR" sz="2600" dirty="0"/>
              <a:t>doit</a:t>
            </a:r>
            <a:r>
              <a:rPr lang="fr-FR" sz="2600" spc="45" dirty="0"/>
              <a:t> </a:t>
            </a:r>
            <a:r>
              <a:rPr lang="fr-FR" sz="2600" spc="-5" dirty="0"/>
              <a:t>utiliser</a:t>
            </a:r>
            <a:r>
              <a:rPr lang="fr-FR" sz="2600" spc="40" dirty="0"/>
              <a:t> </a:t>
            </a:r>
            <a:r>
              <a:rPr lang="fr-FR" sz="2600" spc="-5" dirty="0"/>
              <a:t>les</a:t>
            </a:r>
            <a:r>
              <a:rPr lang="fr-FR" sz="2600" spc="35" dirty="0"/>
              <a:t> </a:t>
            </a:r>
            <a:r>
              <a:rPr lang="fr-FR" sz="2600" spc="-5" dirty="0"/>
              <a:t>opérateurs </a:t>
            </a:r>
            <a:r>
              <a:rPr lang="fr-FR" sz="2600" spc="-285" dirty="0"/>
              <a:t> </a:t>
            </a:r>
            <a:r>
              <a:rPr lang="fr-FR" sz="2600" spc="-5" dirty="0"/>
              <a:t>booléens</a:t>
            </a:r>
            <a:r>
              <a:rPr lang="fr-FR" sz="2600" spc="110" dirty="0"/>
              <a:t> </a:t>
            </a:r>
            <a:r>
              <a:rPr lang="fr-FR" sz="2600" spc="-5" dirty="0"/>
              <a:t>et</a:t>
            </a:r>
            <a:r>
              <a:rPr lang="fr-FR" sz="2600" spc="114" dirty="0"/>
              <a:t> </a:t>
            </a:r>
            <a:r>
              <a:rPr lang="fr-FR" sz="2600" spc="-5" dirty="0"/>
              <a:t>les</a:t>
            </a:r>
            <a:r>
              <a:rPr lang="fr-FR" sz="2600" spc="110" dirty="0"/>
              <a:t> </a:t>
            </a:r>
            <a:r>
              <a:rPr lang="fr-FR" sz="2600" spc="-5" dirty="0"/>
              <a:t>parenthèses</a:t>
            </a:r>
            <a:r>
              <a:rPr lang="fr-FR" sz="2600" spc="114" dirty="0"/>
              <a:t> </a:t>
            </a:r>
            <a:r>
              <a:rPr lang="fr-FR" sz="2600" spc="-5" dirty="0"/>
              <a:t>dans</a:t>
            </a:r>
            <a:r>
              <a:rPr lang="fr-FR" sz="2600" spc="114" dirty="0"/>
              <a:t> </a:t>
            </a:r>
            <a:r>
              <a:rPr lang="fr-FR" sz="2600" dirty="0"/>
              <a:t>notre</a:t>
            </a:r>
            <a:r>
              <a:rPr lang="fr-FR" sz="2600" spc="114" dirty="0"/>
              <a:t> </a:t>
            </a:r>
            <a:r>
              <a:rPr lang="fr-FR" sz="2600" spc="-5" dirty="0"/>
              <a:t>équation</a:t>
            </a:r>
            <a:r>
              <a:rPr lang="fr-FR" sz="2600" spc="125" dirty="0"/>
              <a:t> </a:t>
            </a:r>
            <a:r>
              <a:rPr lang="fr-FR" sz="2600" dirty="0"/>
              <a:t>de</a:t>
            </a:r>
            <a:r>
              <a:rPr lang="fr-FR" sz="2600" spc="110" dirty="0"/>
              <a:t> </a:t>
            </a:r>
            <a:r>
              <a:rPr lang="fr-FR" sz="2600" spc="-5" dirty="0"/>
              <a:t>recherche</a:t>
            </a:r>
            <a:r>
              <a:rPr lang="fr-FR" sz="2600" spc="130" dirty="0"/>
              <a:t> </a:t>
            </a:r>
            <a:r>
              <a:rPr lang="fr-FR" sz="2600" dirty="0"/>
              <a:t>:</a:t>
            </a:r>
            <a:r>
              <a:rPr lang="fr-FR" sz="2600" spc="114" dirty="0"/>
              <a:t> </a:t>
            </a:r>
            <a:r>
              <a:rPr lang="fr-FR" sz="2600" dirty="0"/>
              <a:t>Diabète</a:t>
            </a:r>
            <a:r>
              <a:rPr lang="fr-FR" sz="2600" spc="130" dirty="0"/>
              <a:t> </a:t>
            </a:r>
            <a:r>
              <a:rPr lang="fr-FR" sz="2600" b="1" dirty="0">
                <a:solidFill>
                  <a:srgbClr val="00AF50"/>
                </a:solidFill>
              </a:rPr>
              <a:t>ET</a:t>
            </a:r>
            <a:r>
              <a:rPr lang="fr-FR" sz="2600" b="1" spc="114" dirty="0">
                <a:solidFill>
                  <a:srgbClr val="00AF50"/>
                </a:solidFill>
              </a:rPr>
              <a:t> </a:t>
            </a:r>
            <a:r>
              <a:rPr lang="fr-FR" sz="2600" spc="-5" dirty="0"/>
              <a:t>(Algérie</a:t>
            </a:r>
            <a:r>
              <a:rPr lang="fr-FR" sz="2600" spc="114" dirty="0"/>
              <a:t> </a:t>
            </a:r>
            <a:r>
              <a:rPr lang="fr-FR" sz="2600" b="1" spc="-5" dirty="0">
                <a:solidFill>
                  <a:srgbClr val="00AF50"/>
                </a:solidFill>
              </a:rPr>
              <a:t>OU</a:t>
            </a:r>
            <a:endParaRPr lang="fr-FR" sz="2600" dirty="0"/>
          </a:p>
          <a:p>
            <a:pPr marL="469265">
              <a:lnSpc>
                <a:spcPct val="100000"/>
              </a:lnSpc>
              <a:spcBef>
                <a:spcPts val="445"/>
              </a:spcBef>
            </a:pPr>
            <a:r>
              <a:rPr lang="fr-FR" sz="2600" spc="-5" dirty="0"/>
              <a:t>Tunisie)</a:t>
            </a:r>
            <a:endParaRPr lang="fr-FR" sz="2600" dirty="0"/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3882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fr-FR" sz="4400" spc="-5" dirty="0">
                <a:solidFill>
                  <a:srgbClr val="1F4D78"/>
                </a:solidFill>
                <a:latin typeface="Calibri Light"/>
                <a:cs typeface="Calibri Light"/>
              </a:rPr>
              <a:t>Outils</a:t>
            </a:r>
            <a:r>
              <a:rPr lang="fr-FR" sz="4400" dirty="0">
                <a:solidFill>
                  <a:srgbClr val="1F4D78"/>
                </a:solidFill>
                <a:latin typeface="Calibri Light"/>
                <a:cs typeface="Calibri Light"/>
              </a:rPr>
              <a:t> de</a:t>
            </a:r>
            <a:r>
              <a:rPr lang="fr-FR" sz="4400" spc="-15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4400" spc="-5" dirty="0">
                <a:solidFill>
                  <a:srgbClr val="1F4D78"/>
                </a:solidFill>
                <a:latin typeface="Calibri Light"/>
                <a:cs typeface="Calibri Light"/>
              </a:rPr>
              <a:t>recherche</a:t>
            </a:r>
            <a:endParaRPr lang="fr-FR" sz="4400" dirty="0">
              <a:latin typeface="Calibri Light"/>
              <a:cs typeface="Calibri Light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984885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762000" y="1181596"/>
            <a:ext cx="7467600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fr-FR" spc="-5" dirty="0" smtClean="0">
                <a:latin typeface="Times New Roman"/>
                <a:cs typeface="Times New Roman"/>
              </a:rPr>
              <a:t>Plusieurs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outils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permettant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de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localiser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la </a:t>
            </a:r>
            <a:r>
              <a:rPr lang="fr-FR" spc="-5" dirty="0" smtClean="0">
                <a:latin typeface="Times New Roman"/>
                <a:cs typeface="Times New Roman"/>
              </a:rPr>
              <a:t>page</a:t>
            </a:r>
            <a:r>
              <a:rPr lang="fr-FR" dirty="0" smtClean="0">
                <a:latin typeface="Times New Roman"/>
                <a:cs typeface="Times New Roman"/>
              </a:rPr>
              <a:t> web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qui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répond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à </a:t>
            </a:r>
            <a:r>
              <a:rPr lang="fr-FR" spc="-5" dirty="0" smtClean="0">
                <a:latin typeface="Times New Roman"/>
                <a:cs typeface="Times New Roman"/>
              </a:rPr>
              <a:t>nos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besoins</a:t>
            </a:r>
            <a:r>
              <a:rPr lang="fr-FR" spc="3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comme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: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les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moteurs </a:t>
            </a:r>
            <a:r>
              <a:rPr lang="fr-FR" dirty="0" smtClean="0">
                <a:latin typeface="Times New Roman"/>
                <a:cs typeface="Times New Roman"/>
              </a:rPr>
              <a:t>de </a:t>
            </a:r>
            <a:r>
              <a:rPr lang="fr-FR" spc="-5" dirty="0" smtClean="0">
                <a:latin typeface="Times New Roman"/>
                <a:cs typeface="Times New Roman"/>
              </a:rPr>
              <a:t>recherche,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les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err="1" smtClean="0">
                <a:latin typeface="Times New Roman"/>
                <a:cs typeface="Times New Roman"/>
              </a:rPr>
              <a:t>métamoteurs</a:t>
            </a:r>
            <a:r>
              <a:rPr lang="fr-FR" spc="-5" dirty="0" smtClean="0">
                <a:latin typeface="Times New Roman"/>
                <a:cs typeface="Times New Roman"/>
              </a:rPr>
              <a:t>,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les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annuaires</a:t>
            </a:r>
            <a:r>
              <a:rPr lang="fr-FR" spc="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et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les</a:t>
            </a:r>
            <a:r>
              <a:rPr lang="fr-FR" spc="2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archives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ouvertes</a:t>
            </a: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lang="fr-FR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5563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pPr marL="469265" indent="-228600">
              <a:lnSpc>
                <a:spcPct val="100000"/>
              </a:lnSpc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z="4400" spc="-10" dirty="0">
                <a:solidFill>
                  <a:srgbClr val="1F4D78"/>
                </a:solidFill>
                <a:latin typeface="Calibri Light"/>
                <a:cs typeface="Calibri Light"/>
              </a:rPr>
              <a:t>Moteurs </a:t>
            </a:r>
            <a:r>
              <a:rPr lang="fr-FR" sz="4400" dirty="0">
                <a:solidFill>
                  <a:srgbClr val="1F4D78"/>
                </a:solidFill>
                <a:latin typeface="Calibri Light"/>
                <a:cs typeface="Calibri Light"/>
              </a:rPr>
              <a:t>de</a:t>
            </a:r>
            <a:r>
              <a:rPr lang="fr-FR" sz="4400" spc="-15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4400" spc="-5" dirty="0">
                <a:solidFill>
                  <a:srgbClr val="1F4D78"/>
                </a:solidFill>
                <a:latin typeface="Calibri Light"/>
                <a:cs typeface="Calibri Light"/>
              </a:rPr>
              <a:t>recherche </a:t>
            </a:r>
            <a:r>
              <a:rPr lang="fr-FR" sz="4400" dirty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sz="4400" dirty="0">
              <a:latin typeface="Calibri Light"/>
              <a:cs typeface="Calibri Light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5620769"/>
          </a:xfrm>
        </p:spPr>
        <p:txBody>
          <a:bodyPr/>
          <a:lstStyle/>
          <a:p>
            <a:pPr marL="822960">
              <a:lnSpc>
                <a:spcPct val="100000"/>
              </a:lnSpc>
              <a:spcBef>
                <a:spcPts val="110"/>
              </a:spcBef>
            </a:pPr>
            <a:r>
              <a:rPr lang="fr-FR" sz="2800" spc="-5" dirty="0" smtClean="0"/>
              <a:t>Des</a:t>
            </a:r>
            <a:r>
              <a:rPr lang="fr-FR" sz="2800" spc="-20" dirty="0" smtClean="0"/>
              <a:t> </a:t>
            </a:r>
            <a:r>
              <a:rPr lang="fr-FR" sz="2800" dirty="0"/>
              <a:t>robots</a:t>
            </a:r>
            <a:r>
              <a:rPr lang="fr-FR" sz="2800" spc="-20" dirty="0"/>
              <a:t> </a:t>
            </a:r>
            <a:r>
              <a:rPr lang="fr-FR" sz="2800" spc="-5" dirty="0"/>
              <a:t>(</a:t>
            </a:r>
            <a:r>
              <a:rPr lang="fr-FR" sz="2800" spc="-5" dirty="0" err="1"/>
              <a:t>crawlers</a:t>
            </a:r>
            <a:r>
              <a:rPr lang="fr-FR" sz="2800" spc="-5" dirty="0"/>
              <a:t>)</a:t>
            </a:r>
            <a:r>
              <a:rPr lang="fr-FR" sz="2800" spc="-25" dirty="0"/>
              <a:t> </a:t>
            </a:r>
            <a:r>
              <a:rPr lang="fr-FR" sz="2800" spc="-5" dirty="0"/>
              <a:t>explorent</a:t>
            </a:r>
            <a:r>
              <a:rPr lang="fr-FR" sz="2800" spc="-20" dirty="0"/>
              <a:t> </a:t>
            </a:r>
            <a:r>
              <a:rPr lang="fr-FR" sz="2800" dirty="0"/>
              <a:t>le</a:t>
            </a:r>
            <a:r>
              <a:rPr lang="fr-FR" sz="2800" spc="-25" dirty="0"/>
              <a:t> </a:t>
            </a:r>
            <a:r>
              <a:rPr lang="fr-FR" sz="2800" spc="-5" dirty="0"/>
              <a:t>web</a:t>
            </a:r>
            <a:r>
              <a:rPr lang="fr-FR" sz="2800" spc="-20" dirty="0"/>
              <a:t> </a:t>
            </a:r>
            <a:r>
              <a:rPr lang="fr-FR" sz="2800" dirty="0"/>
              <a:t>suivant</a:t>
            </a:r>
            <a:r>
              <a:rPr lang="fr-FR" sz="2800" spc="-20" dirty="0"/>
              <a:t> </a:t>
            </a:r>
            <a:r>
              <a:rPr lang="fr-FR" sz="2800" spc="-5" dirty="0"/>
              <a:t>les</a:t>
            </a:r>
            <a:r>
              <a:rPr lang="fr-FR" sz="2800" spc="-15" dirty="0"/>
              <a:t> </a:t>
            </a:r>
            <a:r>
              <a:rPr lang="fr-FR" sz="2800" spc="-5" dirty="0"/>
              <a:t>liens</a:t>
            </a:r>
            <a:r>
              <a:rPr lang="fr-FR" sz="2800" spc="-20" dirty="0"/>
              <a:t> </a:t>
            </a:r>
            <a:r>
              <a:rPr lang="fr-FR" sz="2800" spc="-5" dirty="0"/>
              <a:t>hypertextes,</a:t>
            </a:r>
            <a:r>
              <a:rPr lang="fr-FR" sz="2800" spc="-20" dirty="0"/>
              <a:t> </a:t>
            </a:r>
            <a:r>
              <a:rPr lang="fr-FR" sz="2800" dirty="0"/>
              <a:t>de</a:t>
            </a:r>
            <a:r>
              <a:rPr lang="fr-FR" sz="2800" spc="-25" dirty="0"/>
              <a:t> </a:t>
            </a:r>
            <a:r>
              <a:rPr lang="fr-FR" sz="2800" spc="-5" dirty="0"/>
              <a:t>page</a:t>
            </a:r>
            <a:r>
              <a:rPr lang="fr-FR" sz="2800" spc="-15" dirty="0"/>
              <a:t> </a:t>
            </a:r>
            <a:r>
              <a:rPr lang="fr-FR" sz="2800" spc="-5" dirty="0"/>
              <a:t>en</a:t>
            </a:r>
            <a:r>
              <a:rPr lang="fr-FR" sz="2800" spc="-20" dirty="0"/>
              <a:t> </a:t>
            </a:r>
            <a:r>
              <a:rPr lang="fr-FR" sz="2800" spc="-5" dirty="0"/>
              <a:t>page.</a:t>
            </a:r>
            <a:endParaRPr lang="fr-FR" sz="2800" dirty="0"/>
          </a:p>
          <a:p>
            <a:pPr marL="461645" marR="8890">
              <a:lnSpc>
                <a:spcPct val="143300"/>
              </a:lnSpc>
            </a:pPr>
            <a:r>
              <a:rPr lang="fr-FR" sz="2800" spc="-10" dirty="0"/>
              <a:t>Les</a:t>
            </a:r>
            <a:r>
              <a:rPr lang="fr-FR" sz="2800" spc="25" dirty="0"/>
              <a:t> </a:t>
            </a:r>
            <a:r>
              <a:rPr lang="fr-FR" sz="2800" dirty="0"/>
              <a:t>pages</a:t>
            </a:r>
            <a:r>
              <a:rPr lang="fr-FR" sz="2800" spc="15" dirty="0"/>
              <a:t> </a:t>
            </a:r>
            <a:r>
              <a:rPr lang="fr-FR" sz="2800" spc="-5" dirty="0"/>
              <a:t>ainsi</a:t>
            </a:r>
            <a:r>
              <a:rPr lang="fr-FR" sz="2800" spc="30" dirty="0"/>
              <a:t> </a:t>
            </a:r>
            <a:r>
              <a:rPr lang="fr-FR" sz="2800" spc="-5" dirty="0"/>
              <a:t>repérées</a:t>
            </a:r>
            <a:r>
              <a:rPr lang="fr-FR" sz="2800" spc="25" dirty="0"/>
              <a:t> </a:t>
            </a:r>
            <a:r>
              <a:rPr lang="fr-FR" sz="2800" dirty="0"/>
              <a:t>sont</a:t>
            </a:r>
            <a:r>
              <a:rPr lang="fr-FR" sz="2800" spc="35" dirty="0"/>
              <a:t> </a:t>
            </a:r>
            <a:r>
              <a:rPr lang="fr-FR" sz="2800" spc="-5" dirty="0"/>
              <a:t>indexées</a:t>
            </a:r>
            <a:r>
              <a:rPr lang="fr-FR" sz="2800" spc="30" dirty="0"/>
              <a:t> </a:t>
            </a:r>
            <a:r>
              <a:rPr lang="fr-FR" sz="2800" spc="-5" dirty="0"/>
              <a:t>dans</a:t>
            </a:r>
            <a:r>
              <a:rPr lang="fr-FR" sz="2800" spc="15" dirty="0"/>
              <a:t> </a:t>
            </a:r>
            <a:r>
              <a:rPr lang="fr-FR" sz="2800" dirty="0"/>
              <a:t>une</a:t>
            </a:r>
            <a:r>
              <a:rPr lang="fr-FR" sz="2800" spc="20" dirty="0"/>
              <a:t> </a:t>
            </a:r>
            <a:r>
              <a:rPr lang="fr-FR" sz="2800" spc="-5" dirty="0"/>
              <a:t>base</a:t>
            </a:r>
            <a:r>
              <a:rPr lang="fr-FR" sz="2800" spc="10" dirty="0"/>
              <a:t> </a:t>
            </a:r>
            <a:r>
              <a:rPr lang="fr-FR" sz="2800" spc="5" dirty="0"/>
              <a:t>de</a:t>
            </a:r>
            <a:r>
              <a:rPr lang="fr-FR" sz="2800" spc="20" dirty="0"/>
              <a:t> </a:t>
            </a:r>
            <a:r>
              <a:rPr lang="fr-FR" sz="2800" dirty="0"/>
              <a:t>données.</a:t>
            </a:r>
            <a:r>
              <a:rPr lang="fr-FR" sz="2800" spc="40" dirty="0"/>
              <a:t> </a:t>
            </a:r>
            <a:r>
              <a:rPr lang="fr-FR" sz="2800" spc="-15" dirty="0"/>
              <a:t>Il</a:t>
            </a:r>
            <a:r>
              <a:rPr lang="fr-FR" sz="2800" spc="25" dirty="0"/>
              <a:t> </a:t>
            </a:r>
            <a:r>
              <a:rPr lang="fr-FR" sz="2800" dirty="0"/>
              <a:t>propose</a:t>
            </a:r>
            <a:r>
              <a:rPr lang="fr-FR" sz="2800" spc="20" dirty="0"/>
              <a:t> </a:t>
            </a:r>
            <a:r>
              <a:rPr lang="fr-FR" sz="2800" spc="-5" dirty="0"/>
              <a:t>généralement </a:t>
            </a:r>
            <a:r>
              <a:rPr lang="fr-FR" sz="2800" spc="-285" dirty="0"/>
              <a:t> </a:t>
            </a:r>
            <a:r>
              <a:rPr lang="fr-FR" sz="2800" spc="-5" dirty="0"/>
              <a:t>deux</a:t>
            </a:r>
            <a:r>
              <a:rPr lang="fr-FR" sz="2800" spc="5" dirty="0"/>
              <a:t> </a:t>
            </a:r>
            <a:r>
              <a:rPr lang="fr-FR" sz="2800" dirty="0"/>
              <a:t>modes de</a:t>
            </a:r>
            <a:r>
              <a:rPr lang="fr-FR" sz="2800" spc="-10" dirty="0"/>
              <a:t> </a:t>
            </a:r>
            <a:r>
              <a:rPr lang="fr-FR" sz="2800" spc="-5" dirty="0"/>
              <a:t>recherche</a:t>
            </a:r>
            <a:r>
              <a:rPr lang="fr-FR" sz="2800" spc="10" dirty="0"/>
              <a:t> </a:t>
            </a:r>
            <a:r>
              <a:rPr lang="fr-FR" sz="2800" dirty="0"/>
              <a:t>: simple</a:t>
            </a:r>
            <a:r>
              <a:rPr lang="fr-FR" sz="2800" spc="-5" dirty="0"/>
              <a:t> et</a:t>
            </a:r>
            <a:r>
              <a:rPr lang="fr-FR" sz="2800" dirty="0"/>
              <a:t> </a:t>
            </a:r>
            <a:r>
              <a:rPr lang="fr-FR" sz="2800" spc="-5" dirty="0"/>
              <a:t>avancée.</a:t>
            </a:r>
            <a:endParaRPr lang="fr-FR" sz="2800" dirty="0"/>
          </a:p>
          <a:p>
            <a:pPr marL="461645" marR="6350" indent="360680">
              <a:lnSpc>
                <a:spcPct val="143300"/>
              </a:lnSpc>
              <a:spcBef>
                <a:spcPts val="15"/>
              </a:spcBef>
            </a:pPr>
            <a:r>
              <a:rPr lang="fr-FR" sz="2800" spc="-10" dirty="0"/>
              <a:t>Les</a:t>
            </a:r>
            <a:r>
              <a:rPr lang="fr-FR" sz="2800" spc="40" dirty="0"/>
              <a:t> </a:t>
            </a:r>
            <a:r>
              <a:rPr lang="fr-FR" sz="2800" spc="-5" dirty="0"/>
              <a:t>termes</a:t>
            </a:r>
            <a:r>
              <a:rPr lang="fr-FR" sz="2800" spc="55" dirty="0"/>
              <a:t> </a:t>
            </a:r>
            <a:r>
              <a:rPr lang="fr-FR" sz="2800" spc="-5" dirty="0"/>
              <a:t>entrés</a:t>
            </a:r>
            <a:r>
              <a:rPr lang="fr-FR" sz="2800" spc="45" dirty="0"/>
              <a:t> </a:t>
            </a:r>
            <a:r>
              <a:rPr lang="fr-FR" sz="2800" dirty="0"/>
              <a:t>par</a:t>
            </a:r>
            <a:r>
              <a:rPr lang="fr-FR" sz="2800" spc="40" dirty="0"/>
              <a:t> </a:t>
            </a:r>
            <a:r>
              <a:rPr lang="fr-FR" sz="2800" spc="-5" dirty="0"/>
              <a:t>l'utilisateur</a:t>
            </a:r>
            <a:r>
              <a:rPr lang="fr-FR" sz="2800" spc="30" dirty="0"/>
              <a:t> </a:t>
            </a:r>
            <a:r>
              <a:rPr lang="fr-FR" sz="2800" spc="-5" dirty="0"/>
              <a:t>dans</a:t>
            </a:r>
            <a:r>
              <a:rPr lang="fr-FR" sz="2800" spc="45" dirty="0"/>
              <a:t> </a:t>
            </a:r>
            <a:r>
              <a:rPr lang="fr-FR" sz="2800" dirty="0"/>
              <a:t>la</a:t>
            </a:r>
            <a:r>
              <a:rPr lang="fr-FR" sz="2800" spc="40" dirty="0"/>
              <a:t> </a:t>
            </a:r>
            <a:r>
              <a:rPr lang="fr-FR" sz="2800" spc="-5" dirty="0"/>
              <a:t>fenêtre</a:t>
            </a:r>
            <a:r>
              <a:rPr lang="fr-FR" sz="2800" spc="70" dirty="0"/>
              <a:t> </a:t>
            </a:r>
            <a:r>
              <a:rPr lang="fr-FR" sz="2800" dirty="0"/>
              <a:t>«</a:t>
            </a:r>
            <a:r>
              <a:rPr lang="fr-FR" sz="2800" spc="55" dirty="0"/>
              <a:t> </a:t>
            </a:r>
            <a:r>
              <a:rPr lang="fr-FR" sz="2800" spc="-5" dirty="0"/>
              <a:t>recherche</a:t>
            </a:r>
            <a:r>
              <a:rPr lang="fr-FR" sz="2800" spc="70" dirty="0"/>
              <a:t> </a:t>
            </a:r>
            <a:r>
              <a:rPr lang="fr-FR" sz="2800" dirty="0"/>
              <a:t>»</a:t>
            </a:r>
            <a:r>
              <a:rPr lang="fr-FR" sz="2800" spc="15" dirty="0"/>
              <a:t> </a:t>
            </a:r>
            <a:r>
              <a:rPr lang="fr-FR" sz="2800" dirty="0"/>
              <a:t>sont</a:t>
            </a:r>
            <a:r>
              <a:rPr lang="fr-FR" sz="2800" spc="45" dirty="0"/>
              <a:t> </a:t>
            </a:r>
            <a:r>
              <a:rPr lang="fr-FR" sz="2800" spc="-5" dirty="0"/>
              <a:t>repérés</a:t>
            </a:r>
            <a:r>
              <a:rPr lang="fr-FR" sz="2800" spc="55" dirty="0"/>
              <a:t> </a:t>
            </a:r>
            <a:r>
              <a:rPr lang="fr-FR" sz="2800" spc="-5" dirty="0"/>
              <a:t>dans</a:t>
            </a:r>
            <a:r>
              <a:rPr lang="fr-FR" sz="2800" spc="45" dirty="0"/>
              <a:t> </a:t>
            </a:r>
            <a:r>
              <a:rPr lang="fr-FR" sz="2800" dirty="0"/>
              <a:t>les </a:t>
            </a:r>
            <a:r>
              <a:rPr lang="fr-FR" sz="2800" spc="-285" dirty="0"/>
              <a:t> </a:t>
            </a:r>
            <a:r>
              <a:rPr lang="fr-FR" sz="2800" spc="-5" dirty="0"/>
              <a:t>pages indexées</a:t>
            </a:r>
            <a:r>
              <a:rPr lang="fr-FR" sz="2800" dirty="0"/>
              <a:t> </a:t>
            </a:r>
            <a:r>
              <a:rPr lang="fr-FR" sz="2800" spc="-5" dirty="0"/>
              <a:t>par</a:t>
            </a:r>
            <a:r>
              <a:rPr lang="fr-FR" sz="2800" dirty="0"/>
              <a:t> le</a:t>
            </a:r>
            <a:r>
              <a:rPr lang="fr-FR" sz="2800" spc="-10" dirty="0"/>
              <a:t> </a:t>
            </a:r>
            <a:r>
              <a:rPr lang="fr-FR" sz="2800" dirty="0"/>
              <a:t>moteur.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5600" y="5181599"/>
            <a:ext cx="5715000" cy="1620765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168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466344"/>
            <a:ext cx="7832090" cy="1207135"/>
            <a:chOff x="653795" y="466344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49834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466344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93014" y="2001392"/>
            <a:ext cx="8423275" cy="2245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 algn="just">
              <a:lnSpc>
                <a:spcPct val="100099"/>
              </a:lnSpc>
              <a:spcBef>
                <a:spcPts val="90"/>
              </a:spcBef>
              <a:buChar char="•"/>
              <a:tabLst>
                <a:tab pos="355600" algn="l"/>
              </a:tabLst>
            </a:pPr>
            <a:r>
              <a:rPr sz="2800" spc="-10" dirty="0">
                <a:latin typeface="Times New Roman"/>
                <a:cs typeface="Times New Roman"/>
              </a:rPr>
              <a:t>Dès </a:t>
            </a:r>
            <a:r>
              <a:rPr sz="2800" spc="-5" dirty="0">
                <a:latin typeface="Times New Roman"/>
                <a:cs typeface="Times New Roman"/>
              </a:rPr>
              <a:t>1980, </a:t>
            </a:r>
            <a:r>
              <a:rPr sz="2800" spc="-40" dirty="0">
                <a:latin typeface="Times New Roman"/>
                <a:cs typeface="Times New Roman"/>
              </a:rPr>
              <a:t>Tim </a:t>
            </a:r>
            <a:r>
              <a:rPr sz="2800" spc="-10" dirty="0">
                <a:latin typeface="Times New Roman"/>
                <a:cs typeface="Times New Roman"/>
              </a:rPr>
              <a:t>Berners-Lee, </a:t>
            </a:r>
            <a:r>
              <a:rPr sz="2800" dirty="0">
                <a:latin typeface="Times New Roman"/>
                <a:cs typeface="Times New Roman"/>
              </a:rPr>
              <a:t>un </a:t>
            </a:r>
            <a:r>
              <a:rPr sz="2800" spc="-10" dirty="0">
                <a:latin typeface="Times New Roman"/>
                <a:cs typeface="Times New Roman"/>
              </a:rPr>
              <a:t>chercheur </a:t>
            </a:r>
            <a:r>
              <a:rPr sz="2800" dirty="0">
                <a:latin typeface="Times New Roman"/>
                <a:cs typeface="Times New Roman"/>
              </a:rPr>
              <a:t>au </a:t>
            </a:r>
            <a:r>
              <a:rPr sz="2800" spc="-5" dirty="0">
                <a:latin typeface="Times New Roman"/>
                <a:cs typeface="Times New Roman"/>
              </a:rPr>
              <a:t>laboratoire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CERN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de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Genève,</a:t>
            </a:r>
            <a:r>
              <a:rPr sz="2800" spc="-15" dirty="0">
                <a:latin typeface="Times New Roman"/>
                <a:cs typeface="Times New Roman"/>
              </a:rPr>
              <a:t> mit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au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point</a:t>
            </a:r>
            <a:r>
              <a:rPr sz="2800" dirty="0">
                <a:latin typeface="Times New Roman"/>
                <a:cs typeface="Times New Roman"/>
              </a:rPr>
              <a:t> un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système</a:t>
            </a:r>
            <a:r>
              <a:rPr sz="2800" spc="6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navigation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hypertexte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baptisé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Enquire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permettant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4200" spc="-60" baseline="2976" dirty="0">
                <a:latin typeface="Times New Roman"/>
                <a:cs typeface="Times New Roman"/>
              </a:rPr>
              <a:t>de </a:t>
            </a:r>
            <a:r>
              <a:rPr sz="4200" spc="-52" baseline="2976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naviguer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entre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plusieurs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sites.</a:t>
            </a:r>
            <a:endParaRPr sz="28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</a:tabLst>
            </a:pPr>
            <a:r>
              <a:rPr sz="2800" spc="-15" dirty="0">
                <a:latin typeface="Times New Roman"/>
                <a:cs typeface="Times New Roman"/>
              </a:rPr>
              <a:t>Fin</a:t>
            </a:r>
            <a:r>
              <a:rPr sz="2800" spc="5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1990,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Tim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Berners-Lee</a:t>
            </a:r>
            <a:r>
              <a:rPr sz="2800" spc="59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met</a:t>
            </a:r>
            <a:r>
              <a:rPr sz="2800" spc="50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</a:t>
            </a:r>
            <a:r>
              <a:rPr sz="2800" spc="5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point</a:t>
            </a:r>
            <a:r>
              <a:rPr sz="2800" spc="49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le</a:t>
            </a:r>
            <a:r>
              <a:rPr sz="2800" spc="5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protocole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5914" y="4220972"/>
            <a:ext cx="3002280" cy="861694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310"/>
              </a:spcBef>
              <a:tabLst>
                <a:tab pos="1128395" algn="l"/>
                <a:tab pos="2364105" algn="l"/>
              </a:tabLst>
            </a:pPr>
            <a:r>
              <a:rPr sz="2800" spc="-20" dirty="0">
                <a:latin typeface="Times New Roman"/>
                <a:cs typeface="Times New Roman"/>
              </a:rPr>
              <a:t>H</a:t>
            </a:r>
            <a:r>
              <a:rPr sz="2800" spc="-35" dirty="0">
                <a:latin typeface="Times New Roman"/>
                <a:cs typeface="Times New Roman"/>
              </a:rPr>
              <a:t>TT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(</a:t>
            </a:r>
            <a:r>
              <a:rPr sz="2800" spc="15" dirty="0">
                <a:latin typeface="Times New Roman"/>
                <a:cs typeface="Times New Roman"/>
              </a:rPr>
              <a:t>H</a:t>
            </a:r>
            <a:r>
              <a:rPr sz="2800" spc="-75" dirty="0">
                <a:latin typeface="Times New Roman"/>
                <a:cs typeface="Times New Roman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pe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2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ext  </a:t>
            </a:r>
            <a:r>
              <a:rPr sz="2800" spc="-10" dirty="0">
                <a:latin typeface="Times New Roman"/>
                <a:cs typeface="Times New Roman"/>
              </a:rPr>
              <a:t>langage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70452" y="4220972"/>
            <a:ext cx="4846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97940" algn="l"/>
                <a:tab pos="2940050" algn="l"/>
                <a:tab pos="3836670" algn="l"/>
                <a:tab pos="4573905" algn="l"/>
              </a:tabLst>
            </a:pPr>
            <a:r>
              <a:rPr sz="2800" spc="-130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3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20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35" dirty="0">
                <a:latin typeface="Times New Roman"/>
                <a:cs typeface="Times New Roman"/>
              </a:rPr>
              <a:t>o</a:t>
            </a:r>
            <a:r>
              <a:rPr sz="2800" spc="10" dirty="0">
                <a:latin typeface="Times New Roman"/>
                <a:cs typeface="Times New Roman"/>
              </a:rPr>
              <a:t>t</a:t>
            </a:r>
            <a:r>
              <a:rPr sz="2800" spc="-3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c</a:t>
            </a:r>
            <a:r>
              <a:rPr sz="2800" spc="-35" dirty="0">
                <a:latin typeface="Times New Roman"/>
                <a:cs typeface="Times New Roman"/>
              </a:rPr>
              <a:t>o</a:t>
            </a:r>
            <a:r>
              <a:rPr sz="2800" spc="10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),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	q</a:t>
            </a:r>
            <a:r>
              <a:rPr sz="2800" spc="-35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Times New Roman"/>
                <a:cs typeface="Times New Roman"/>
              </a:rPr>
              <a:t>le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49855" y="4650994"/>
            <a:ext cx="6553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26210" algn="l"/>
                <a:tab pos="3498850" algn="l"/>
                <a:tab pos="5031740" algn="l"/>
              </a:tabLst>
            </a:pPr>
            <a:r>
              <a:rPr sz="2800" spc="-10" dirty="0">
                <a:latin typeface="Times New Roman"/>
                <a:cs typeface="Times New Roman"/>
              </a:rPr>
              <a:t>HTML	</a:t>
            </a:r>
            <a:r>
              <a:rPr sz="2800" spc="-30" dirty="0">
                <a:latin typeface="Times New Roman"/>
                <a:cs typeface="Times New Roman"/>
              </a:rPr>
              <a:t>(HyperText	</a:t>
            </a:r>
            <a:r>
              <a:rPr sz="2800" spc="-10" dirty="0">
                <a:latin typeface="Times New Roman"/>
                <a:cs typeface="Times New Roman"/>
              </a:rPr>
              <a:t>Markup	</a:t>
            </a:r>
            <a:r>
              <a:rPr sz="2800" spc="-15" dirty="0">
                <a:latin typeface="Times New Roman"/>
                <a:cs typeface="Times New Roman"/>
              </a:rPr>
              <a:t>Language)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5914" y="5076571"/>
            <a:ext cx="8045450" cy="127190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310"/>
              </a:spcBef>
              <a:tabLst>
                <a:tab pos="1664970" algn="l"/>
                <a:tab pos="2134235" algn="l"/>
                <a:tab pos="3507740" algn="l"/>
                <a:tab pos="3803015" algn="l"/>
                <a:tab pos="4746625" algn="l"/>
                <a:tab pos="5214620" algn="l"/>
                <a:tab pos="6021070" algn="l"/>
                <a:tab pos="7874634" algn="l"/>
              </a:tabLst>
            </a:pPr>
            <a:r>
              <a:rPr sz="2800" dirty="0">
                <a:latin typeface="Times New Roman"/>
                <a:cs typeface="Times New Roman"/>
              </a:rPr>
              <a:t>pe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45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0" dirty="0">
                <a:latin typeface="Times New Roman"/>
                <a:cs typeface="Times New Roman"/>
              </a:rPr>
              <a:t>t</a:t>
            </a:r>
            <a:r>
              <a:rPr sz="2800" spc="10" dirty="0">
                <a:latin typeface="Times New Roman"/>
                <a:cs typeface="Times New Roman"/>
              </a:rPr>
              <a:t>t</a:t>
            </a:r>
            <a:r>
              <a:rPr sz="2800" spc="-3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35" dirty="0">
                <a:latin typeface="Times New Roman"/>
                <a:cs typeface="Times New Roman"/>
              </a:rPr>
              <a:t>v</a:t>
            </a:r>
            <a:r>
              <a:rPr sz="2800" spc="10" dirty="0">
                <a:latin typeface="Times New Roman"/>
                <a:cs typeface="Times New Roman"/>
              </a:rPr>
              <a:t>i</a:t>
            </a:r>
            <a:r>
              <a:rPr sz="2800" spc="-35" dirty="0">
                <a:latin typeface="Times New Roman"/>
                <a:cs typeface="Times New Roman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ue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à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10" dirty="0">
                <a:latin typeface="Times New Roman"/>
                <a:cs typeface="Times New Roman"/>
              </a:rPr>
              <a:t>l</a:t>
            </a:r>
            <a:r>
              <a:rPr sz="2800" spc="-40" dirty="0">
                <a:latin typeface="Times New Roman"/>
                <a:cs typeface="Times New Roman"/>
              </a:rPr>
              <a:t>’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i</a:t>
            </a:r>
            <a:r>
              <a:rPr sz="2800" spc="-3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l</a:t>
            </a:r>
            <a:r>
              <a:rPr sz="2800" spc="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en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25" dirty="0">
                <a:latin typeface="Times New Roman"/>
                <a:cs typeface="Times New Roman"/>
              </a:rPr>
              <a:t>h</a:t>
            </a:r>
            <a:r>
              <a:rPr sz="2800" spc="-110" dirty="0">
                <a:latin typeface="Times New Roman"/>
                <a:cs typeface="Times New Roman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pe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5" dirty="0">
                <a:latin typeface="Times New Roman"/>
                <a:cs typeface="Times New Roman"/>
              </a:rPr>
              <a:t>x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à  travers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réseaux.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140"/>
              </a:lnSpc>
            </a:pPr>
            <a:r>
              <a:rPr sz="2800" b="1" spc="-35" dirty="0">
                <a:latin typeface="Times New Roman"/>
                <a:cs typeface="Times New Roman"/>
              </a:rPr>
              <a:t>World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Wide</a:t>
            </a:r>
            <a:r>
              <a:rPr sz="2800" b="1" spc="-60" dirty="0">
                <a:latin typeface="Times New Roman"/>
                <a:cs typeface="Times New Roman"/>
              </a:rPr>
              <a:t> Web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est né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562" y="500633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  <a:spcBef>
                <a:spcPts val="35"/>
              </a:spcBef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(un</a:t>
            </a:r>
            <a:r>
              <a:rPr sz="360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bref</a:t>
            </a:r>
            <a:r>
              <a:rPr sz="3600" spc="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9900"/>
                </a:solidFill>
                <a:latin typeface="Times New Roman"/>
                <a:cs typeface="Times New Roman"/>
              </a:rPr>
              <a:t>historique</a:t>
            </a:r>
            <a:r>
              <a:rPr sz="3600" spc="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3600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5" dirty="0">
                <a:solidFill>
                  <a:srgbClr val="FF9900"/>
                </a:solidFill>
                <a:latin typeface="Times New Roman"/>
                <a:cs typeface="Times New Roman"/>
              </a:rPr>
              <a:t>l’Internet)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>
                <a:solidFill>
                  <a:srgbClr val="FF9900"/>
                </a:solidFill>
              </a:rPr>
              <a:t>Recherche</a:t>
            </a:r>
            <a:r>
              <a:rPr lang="fr-FR" sz="4400" b="0" spc="-100" dirty="0">
                <a:solidFill>
                  <a:srgbClr val="FF9900"/>
                </a:solidFill>
              </a:rPr>
              <a:t> </a:t>
            </a:r>
            <a:r>
              <a:rPr lang="fr-FR" sz="4400" b="0" dirty="0">
                <a:solidFill>
                  <a:srgbClr val="FF9900"/>
                </a:solidFill>
              </a:rPr>
              <a:t>d’information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7848600" cy="4215385"/>
          </a:xfrm>
        </p:spPr>
        <p:txBody>
          <a:bodyPr/>
          <a:lstStyle/>
          <a:p>
            <a:pPr marL="12700" marR="5080" algn="just">
              <a:lnSpc>
                <a:spcPct val="143900"/>
              </a:lnSpc>
              <a:spcBef>
                <a:spcPts val="334"/>
              </a:spcBef>
            </a:pPr>
            <a:r>
              <a:rPr lang="fr-FR" sz="2800" spc="-5" dirty="0"/>
              <a:t>Lorsqu’un Internaute utilise </a:t>
            </a:r>
            <a:r>
              <a:rPr lang="fr-FR" sz="2800" dirty="0"/>
              <a:t>un </a:t>
            </a:r>
            <a:r>
              <a:rPr lang="fr-FR" sz="2800" spc="-5" dirty="0"/>
              <a:t>moteur </a:t>
            </a:r>
            <a:r>
              <a:rPr lang="fr-FR" sz="2800" dirty="0"/>
              <a:t>de recherche</a:t>
            </a:r>
            <a:r>
              <a:rPr lang="fr-FR" sz="2400" dirty="0"/>
              <a:t>, i</a:t>
            </a:r>
            <a:r>
              <a:rPr lang="fr-FR" sz="2800" dirty="0"/>
              <a:t>l </a:t>
            </a:r>
            <a:r>
              <a:rPr lang="fr-FR" sz="2800" spc="-5" dirty="0"/>
              <a:t>saisit les </a:t>
            </a:r>
            <a:r>
              <a:rPr lang="fr-FR" sz="2800" dirty="0"/>
              <a:t>mots </a:t>
            </a:r>
            <a:r>
              <a:rPr lang="fr-FR" sz="2800" spc="-5" dirty="0"/>
              <a:t>clés décrivant </a:t>
            </a:r>
            <a:r>
              <a:rPr lang="fr-FR" sz="2800" dirty="0"/>
              <a:t>sa </a:t>
            </a:r>
            <a:r>
              <a:rPr lang="fr-FR" sz="2800" spc="-5" dirty="0"/>
              <a:t>requête </a:t>
            </a:r>
            <a:r>
              <a:rPr lang="fr-FR" sz="2800" dirty="0"/>
              <a:t>ou </a:t>
            </a:r>
            <a:r>
              <a:rPr lang="fr-FR" sz="2800" spc="5" dirty="0"/>
              <a:t> </a:t>
            </a:r>
            <a:r>
              <a:rPr lang="fr-FR" sz="2800" dirty="0"/>
              <a:t>les</a:t>
            </a:r>
            <a:r>
              <a:rPr lang="fr-FR" sz="2800" spc="-60" dirty="0"/>
              <a:t> </a:t>
            </a:r>
            <a:r>
              <a:rPr lang="fr-FR" sz="2800" spc="-5" dirty="0"/>
              <a:t>pages</a:t>
            </a:r>
            <a:r>
              <a:rPr lang="fr-FR" sz="2800" spc="-50" dirty="0"/>
              <a:t> </a:t>
            </a:r>
            <a:r>
              <a:rPr lang="fr-FR" sz="2800" dirty="0"/>
              <a:t>qu’il</a:t>
            </a:r>
            <a:r>
              <a:rPr lang="fr-FR" sz="2800" spc="-55" dirty="0"/>
              <a:t> </a:t>
            </a:r>
            <a:r>
              <a:rPr lang="fr-FR" sz="2800" spc="-5" dirty="0"/>
              <a:t>recherche.</a:t>
            </a:r>
            <a:r>
              <a:rPr lang="fr-FR" sz="2800" spc="-40" dirty="0"/>
              <a:t> </a:t>
            </a:r>
            <a:r>
              <a:rPr lang="fr-FR" sz="2800" spc="-5" dirty="0"/>
              <a:t>Ensuite,</a:t>
            </a:r>
            <a:r>
              <a:rPr lang="fr-FR" sz="2800" spc="-50" dirty="0"/>
              <a:t> </a:t>
            </a:r>
            <a:r>
              <a:rPr lang="fr-FR" sz="2800" dirty="0"/>
              <a:t>le</a:t>
            </a:r>
            <a:r>
              <a:rPr lang="fr-FR" sz="2800" spc="-60" dirty="0"/>
              <a:t> </a:t>
            </a:r>
            <a:r>
              <a:rPr lang="fr-FR" sz="2800" spc="-5" dirty="0"/>
              <a:t>moteur</a:t>
            </a:r>
            <a:r>
              <a:rPr lang="fr-FR" sz="2800" spc="-55" dirty="0"/>
              <a:t> </a:t>
            </a:r>
            <a:r>
              <a:rPr lang="fr-FR" sz="2800" spc="5" dirty="0"/>
              <a:t>de</a:t>
            </a:r>
            <a:r>
              <a:rPr lang="fr-FR" sz="2800" spc="-60" dirty="0"/>
              <a:t> </a:t>
            </a:r>
            <a:r>
              <a:rPr lang="fr-FR" sz="2800" dirty="0"/>
              <a:t>recherche</a:t>
            </a:r>
            <a:r>
              <a:rPr lang="fr-FR" sz="2800" spc="-45" dirty="0"/>
              <a:t> </a:t>
            </a:r>
            <a:r>
              <a:rPr lang="fr-FR" sz="2800" spc="-5" dirty="0"/>
              <a:t>interroge</a:t>
            </a:r>
            <a:r>
              <a:rPr lang="fr-FR" sz="2800" spc="-55" dirty="0"/>
              <a:t> </a:t>
            </a:r>
            <a:r>
              <a:rPr lang="fr-FR" sz="2800" spc="-5" dirty="0"/>
              <a:t>sa</a:t>
            </a:r>
            <a:r>
              <a:rPr lang="fr-FR" sz="2800" spc="-50" dirty="0"/>
              <a:t> </a:t>
            </a:r>
            <a:r>
              <a:rPr lang="fr-FR" sz="2800" spc="-5" dirty="0"/>
              <a:t>base</a:t>
            </a:r>
            <a:r>
              <a:rPr lang="fr-FR" sz="2800" spc="-45" dirty="0"/>
              <a:t> </a:t>
            </a:r>
            <a:r>
              <a:rPr lang="fr-FR" sz="2800" spc="5" dirty="0"/>
              <a:t>de</a:t>
            </a:r>
            <a:r>
              <a:rPr lang="fr-FR" sz="2800" spc="-60" dirty="0"/>
              <a:t> </a:t>
            </a:r>
            <a:r>
              <a:rPr lang="fr-FR" sz="2800" spc="-5" dirty="0"/>
              <a:t>données</a:t>
            </a:r>
            <a:r>
              <a:rPr lang="fr-FR" sz="2800" spc="-40" dirty="0"/>
              <a:t> </a:t>
            </a:r>
            <a:r>
              <a:rPr lang="fr-FR" sz="2800" dirty="0"/>
              <a:t>pour</a:t>
            </a:r>
            <a:r>
              <a:rPr lang="fr-FR" sz="2800" spc="-45" dirty="0"/>
              <a:t> </a:t>
            </a:r>
            <a:r>
              <a:rPr lang="fr-FR" sz="2800" spc="-5" dirty="0"/>
              <a:t>chaque </a:t>
            </a:r>
            <a:r>
              <a:rPr lang="fr-FR" sz="2800" spc="-290" dirty="0"/>
              <a:t> </a:t>
            </a:r>
            <a:r>
              <a:rPr lang="fr-FR" sz="2800" dirty="0"/>
              <a:t>mot </a:t>
            </a:r>
            <a:r>
              <a:rPr lang="fr-FR" sz="2800" spc="-5" dirty="0"/>
              <a:t>clé </a:t>
            </a:r>
            <a:r>
              <a:rPr lang="fr-FR" sz="2800" dirty="0"/>
              <a:t>qui </a:t>
            </a:r>
            <a:r>
              <a:rPr lang="fr-FR" sz="2800" spc="-5" dirty="0"/>
              <a:t>répond avec </a:t>
            </a:r>
            <a:r>
              <a:rPr lang="fr-FR" sz="2800" dirty="0"/>
              <a:t>une liste </a:t>
            </a:r>
            <a:r>
              <a:rPr lang="fr-FR" sz="2800" spc="-5" dirty="0"/>
              <a:t>contenant les liens vers les pages adéquates. Enfin </a:t>
            </a:r>
            <a:r>
              <a:rPr lang="fr-FR" sz="2800" dirty="0"/>
              <a:t>le </a:t>
            </a:r>
            <a:r>
              <a:rPr lang="fr-FR" sz="2800" spc="-5" dirty="0"/>
              <a:t>moteur </a:t>
            </a:r>
            <a:r>
              <a:rPr lang="fr-FR" sz="2800" dirty="0"/>
              <a:t> </a:t>
            </a:r>
            <a:r>
              <a:rPr lang="fr-FR" sz="2800" spc="-5" dirty="0"/>
              <a:t>affiche </a:t>
            </a:r>
            <a:r>
              <a:rPr lang="fr-FR" sz="2800" dirty="0"/>
              <a:t>la liste</a:t>
            </a:r>
            <a:r>
              <a:rPr lang="fr-FR" sz="2800" spc="-5" dirty="0"/>
              <a:t> des résultats</a:t>
            </a:r>
            <a:r>
              <a:rPr lang="fr-FR" sz="2800" dirty="0"/>
              <a:t> à </a:t>
            </a:r>
            <a:r>
              <a:rPr lang="fr-FR" sz="2800" spc="-5" dirty="0"/>
              <a:t>l’internaute.</a:t>
            </a:r>
            <a:endParaRPr lang="fr-FR" sz="2800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350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>
                <a:solidFill>
                  <a:srgbClr val="FF9900"/>
                </a:solidFill>
              </a:rPr>
              <a:t>Recherche</a:t>
            </a:r>
            <a:r>
              <a:rPr lang="fr-FR" sz="4400" b="0" spc="-100" dirty="0">
                <a:solidFill>
                  <a:srgbClr val="FF9900"/>
                </a:solidFill>
              </a:rPr>
              <a:t> </a:t>
            </a:r>
            <a:r>
              <a:rPr lang="fr-FR" sz="4400" b="0" dirty="0">
                <a:solidFill>
                  <a:srgbClr val="FF9900"/>
                </a:solidFill>
              </a:rPr>
              <a:t>d’information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984885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pic>
        <p:nvPicPr>
          <p:cNvPr id="6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990600"/>
            <a:ext cx="7239000" cy="2866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95400" y="4724400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i="1" spc="-5" dirty="0">
                <a:solidFill>
                  <a:srgbClr val="44536A"/>
                </a:solidFill>
                <a:cs typeface="Calibri"/>
              </a:rPr>
              <a:t>Figure</a:t>
            </a:r>
            <a:r>
              <a:rPr lang="fr-FR" i="1" spc="1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31.</a:t>
            </a:r>
            <a:r>
              <a:rPr lang="fr-FR" i="1" spc="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Fonctionnement</a:t>
            </a:r>
            <a:r>
              <a:rPr lang="fr-FR" i="1" spc="-10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d'un</a:t>
            </a:r>
            <a:r>
              <a:rPr lang="fr-FR" i="1" spc="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moteur</a:t>
            </a:r>
            <a:r>
              <a:rPr lang="fr-FR" i="1" spc="2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de recherche.</a:t>
            </a:r>
            <a:endParaRPr lang="fr-FR" dirty="0">
              <a:cs typeface="Calibri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63544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>
                <a:solidFill>
                  <a:srgbClr val="FF9900"/>
                </a:solidFill>
              </a:rPr>
              <a:t>Recherche</a:t>
            </a:r>
            <a:r>
              <a:rPr lang="fr-FR" sz="4400" b="0" spc="-100" dirty="0">
                <a:solidFill>
                  <a:srgbClr val="FF9900"/>
                </a:solidFill>
              </a:rPr>
              <a:t> </a:t>
            </a:r>
            <a:r>
              <a:rPr lang="fr-FR" sz="4400" b="0" dirty="0">
                <a:solidFill>
                  <a:srgbClr val="FF9900"/>
                </a:solidFill>
              </a:rPr>
              <a:t>d’information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471795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lang="fr-FR" sz="2800" spc="-10" dirty="0"/>
              <a:t>Les</a:t>
            </a:r>
            <a:r>
              <a:rPr lang="fr-FR" sz="2800" spc="-15" dirty="0"/>
              <a:t> </a:t>
            </a:r>
            <a:r>
              <a:rPr lang="fr-FR" sz="2800" spc="-5" dirty="0"/>
              <a:t>difficultés</a:t>
            </a:r>
            <a:r>
              <a:rPr lang="fr-FR" sz="2800" spc="-15" dirty="0"/>
              <a:t> </a:t>
            </a:r>
            <a:r>
              <a:rPr lang="fr-FR" sz="2800" dirty="0"/>
              <a:t>rencontrées</a:t>
            </a:r>
          </a:p>
          <a:p>
            <a:pPr marL="469265" indent="-228600">
              <a:lnSpc>
                <a:spcPct val="100000"/>
              </a:lnSpc>
              <a:spcBef>
                <a:spcPts val="86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800" dirty="0"/>
              <a:t>Choix </a:t>
            </a:r>
            <a:r>
              <a:rPr lang="fr-FR" sz="2800" spc="-5" dirty="0"/>
              <a:t>difficile des mots-clés,</a:t>
            </a:r>
            <a:endParaRPr lang="fr-FR" sz="2800" dirty="0"/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800" spc="-5" dirty="0"/>
              <a:t>Nombre</a:t>
            </a:r>
            <a:r>
              <a:rPr lang="fr-FR" sz="2800" spc="-10" dirty="0"/>
              <a:t> </a:t>
            </a:r>
            <a:r>
              <a:rPr lang="fr-FR" sz="2800" dirty="0"/>
              <a:t>de</a:t>
            </a:r>
            <a:r>
              <a:rPr lang="fr-FR" sz="2800" spc="-10" dirty="0"/>
              <a:t> </a:t>
            </a:r>
            <a:r>
              <a:rPr lang="fr-FR" sz="2800" spc="-5" dirty="0"/>
              <a:t>réponses </a:t>
            </a:r>
            <a:r>
              <a:rPr lang="fr-FR" sz="2800" dirty="0"/>
              <a:t>(souvent</a:t>
            </a:r>
            <a:r>
              <a:rPr lang="fr-FR" sz="2800" spc="-5" dirty="0"/>
              <a:t> énorme),</a:t>
            </a:r>
            <a:endParaRPr lang="fr-FR" sz="2800" dirty="0"/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800" spc="-5" dirty="0"/>
              <a:t>Problème</a:t>
            </a:r>
            <a:r>
              <a:rPr lang="fr-FR" sz="2800" dirty="0"/>
              <a:t> du </a:t>
            </a:r>
            <a:r>
              <a:rPr lang="fr-FR" sz="2800" spc="-5" dirty="0"/>
              <a:t>bruit</a:t>
            </a:r>
            <a:r>
              <a:rPr lang="fr-FR" sz="2800" spc="10" dirty="0"/>
              <a:t> </a:t>
            </a:r>
            <a:r>
              <a:rPr lang="fr-FR" sz="2800" dirty="0"/>
              <a:t>: on</a:t>
            </a:r>
            <a:r>
              <a:rPr lang="fr-FR" sz="2800" spc="5" dirty="0"/>
              <a:t> </a:t>
            </a:r>
            <a:r>
              <a:rPr lang="fr-FR" sz="2800" dirty="0"/>
              <a:t>obtient </a:t>
            </a:r>
            <a:r>
              <a:rPr lang="fr-FR" sz="2800" spc="-5" dirty="0"/>
              <a:t>des</a:t>
            </a:r>
            <a:r>
              <a:rPr lang="fr-FR" sz="2800" dirty="0"/>
              <a:t> </a:t>
            </a:r>
            <a:r>
              <a:rPr lang="fr-FR" sz="2800" spc="-5" dirty="0"/>
              <a:t>pages </a:t>
            </a:r>
            <a:r>
              <a:rPr lang="fr-FR" sz="2800" dirty="0"/>
              <a:t>qui</a:t>
            </a:r>
            <a:r>
              <a:rPr lang="fr-FR" sz="2800" spc="5" dirty="0"/>
              <a:t> </a:t>
            </a:r>
            <a:r>
              <a:rPr lang="fr-FR" sz="2800" dirty="0"/>
              <a:t>n’ont </a:t>
            </a:r>
            <a:r>
              <a:rPr lang="fr-FR" sz="2800" spc="-5" dirty="0"/>
              <a:t>rien</a:t>
            </a:r>
            <a:r>
              <a:rPr lang="fr-FR" sz="2800" spc="5" dirty="0"/>
              <a:t> </a:t>
            </a:r>
            <a:r>
              <a:rPr lang="fr-FR" sz="2800" dirty="0"/>
              <a:t>à</a:t>
            </a:r>
            <a:r>
              <a:rPr lang="fr-FR" sz="2800" spc="-5" dirty="0"/>
              <a:t> </a:t>
            </a:r>
            <a:r>
              <a:rPr lang="fr-FR" sz="2800" dirty="0"/>
              <a:t>voir</a:t>
            </a:r>
            <a:r>
              <a:rPr lang="fr-FR" sz="2800" spc="5" dirty="0"/>
              <a:t> </a:t>
            </a:r>
            <a:r>
              <a:rPr lang="fr-FR" sz="2800" spc="-5" dirty="0"/>
              <a:t>avec </a:t>
            </a:r>
            <a:r>
              <a:rPr lang="fr-FR" sz="2800" dirty="0"/>
              <a:t>notre</a:t>
            </a:r>
            <a:r>
              <a:rPr lang="fr-FR" sz="2800" spc="5" dirty="0"/>
              <a:t> </a:t>
            </a:r>
            <a:r>
              <a:rPr lang="fr-FR" sz="2800" spc="-5" dirty="0"/>
              <a:t>recherche,</a:t>
            </a:r>
            <a:endParaRPr lang="fr-FR" sz="2800" dirty="0"/>
          </a:p>
          <a:p>
            <a:pPr marL="469265" marR="452120" indent="-228600">
              <a:lnSpc>
                <a:spcPct val="143300"/>
              </a:lnSpc>
              <a:spcBef>
                <a:spcPts val="10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800" spc="-5" dirty="0"/>
              <a:t>Problème</a:t>
            </a:r>
            <a:r>
              <a:rPr lang="fr-FR" sz="2800" dirty="0"/>
              <a:t> </a:t>
            </a:r>
            <a:r>
              <a:rPr lang="fr-FR" sz="2800" spc="-5" dirty="0"/>
              <a:t>des</a:t>
            </a:r>
            <a:r>
              <a:rPr lang="fr-FR" sz="2800" dirty="0"/>
              <a:t> doublons</a:t>
            </a:r>
            <a:r>
              <a:rPr lang="fr-FR" sz="2800" spc="10" dirty="0"/>
              <a:t> </a:t>
            </a:r>
            <a:r>
              <a:rPr lang="fr-FR" sz="2800" dirty="0"/>
              <a:t>: on</a:t>
            </a:r>
            <a:r>
              <a:rPr lang="fr-FR" sz="2800" spc="5" dirty="0"/>
              <a:t> </a:t>
            </a:r>
            <a:r>
              <a:rPr lang="fr-FR" sz="2800" dirty="0"/>
              <a:t>obtient </a:t>
            </a:r>
            <a:r>
              <a:rPr lang="fr-FR" sz="2800" spc="-5" dirty="0"/>
              <a:t>plusieurs</a:t>
            </a:r>
            <a:r>
              <a:rPr lang="fr-FR" sz="2800" spc="5" dirty="0"/>
              <a:t> </a:t>
            </a:r>
            <a:r>
              <a:rPr lang="fr-FR" sz="2800" dirty="0"/>
              <a:t>fois </a:t>
            </a:r>
            <a:r>
              <a:rPr lang="fr-FR" sz="2800" spc="-5" dirty="0"/>
              <a:t>les</a:t>
            </a:r>
            <a:r>
              <a:rPr lang="fr-FR" sz="2800" spc="5" dirty="0"/>
              <a:t> </a:t>
            </a:r>
            <a:r>
              <a:rPr lang="fr-FR" sz="2800" spc="-5" dirty="0"/>
              <a:t>mêmes</a:t>
            </a:r>
            <a:r>
              <a:rPr lang="fr-FR" sz="2800" spc="5" dirty="0"/>
              <a:t> </a:t>
            </a:r>
            <a:r>
              <a:rPr lang="fr-FR" sz="2800" spc="-5" dirty="0"/>
              <a:t>pages</a:t>
            </a:r>
            <a:r>
              <a:rPr lang="fr-FR" sz="2800" spc="5" dirty="0"/>
              <a:t> </a:t>
            </a:r>
            <a:r>
              <a:rPr lang="fr-FR" sz="2800" dirty="0"/>
              <a:t>dans la liste</a:t>
            </a:r>
            <a:r>
              <a:rPr lang="fr-FR" sz="2800" spc="-5" dirty="0"/>
              <a:t> des </a:t>
            </a:r>
            <a:r>
              <a:rPr lang="fr-FR" sz="2800" spc="-285" dirty="0"/>
              <a:t> </a:t>
            </a:r>
            <a:r>
              <a:rPr lang="fr-FR" sz="2800" spc="-5" dirty="0"/>
              <a:t>réponses,</a:t>
            </a:r>
            <a:endParaRPr lang="fr-FR" sz="2800" dirty="0"/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7405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>
                <a:solidFill>
                  <a:srgbClr val="FF9900"/>
                </a:solidFill>
              </a:rPr>
              <a:t>Recherche</a:t>
            </a:r>
            <a:r>
              <a:rPr lang="fr-FR" sz="4400" b="0" spc="-100" dirty="0">
                <a:solidFill>
                  <a:srgbClr val="FF9900"/>
                </a:solidFill>
              </a:rPr>
              <a:t> </a:t>
            </a:r>
            <a:r>
              <a:rPr lang="fr-FR" sz="4400" b="0" dirty="0">
                <a:solidFill>
                  <a:srgbClr val="FF9900"/>
                </a:solidFill>
              </a:rPr>
              <a:t>d’information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228600" y="762000"/>
            <a:ext cx="8686800" cy="3659976"/>
          </a:xfrm>
        </p:spPr>
        <p:txBody>
          <a:bodyPr/>
          <a:lstStyle/>
          <a:p>
            <a:pPr marL="469265" indent="-228600">
              <a:lnSpc>
                <a:spcPct val="100000"/>
              </a:lnSpc>
              <a:spcBef>
                <a:spcPts val="5"/>
              </a:spcBef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z="2800" spc="-10" dirty="0">
                <a:solidFill>
                  <a:srgbClr val="1F4D78"/>
                </a:solidFill>
                <a:latin typeface="Calibri Light"/>
                <a:cs typeface="Calibri Light"/>
              </a:rPr>
              <a:t>M</a:t>
            </a:r>
            <a:r>
              <a:rPr lang="fr-FR" sz="2800" spc="-5" dirty="0">
                <a:solidFill>
                  <a:srgbClr val="1F4D78"/>
                </a:solidFill>
                <a:latin typeface="Calibri Light"/>
                <a:cs typeface="Calibri Light"/>
              </a:rPr>
              <a:t>é</a:t>
            </a:r>
            <a:r>
              <a:rPr lang="fr-FR" sz="2800" dirty="0">
                <a:solidFill>
                  <a:srgbClr val="1F4D78"/>
                </a:solidFill>
                <a:latin typeface="Calibri Light"/>
                <a:cs typeface="Calibri Light"/>
              </a:rPr>
              <a:t>ta-mot</a:t>
            </a:r>
            <a:r>
              <a:rPr lang="fr-FR" sz="2800" spc="-10" dirty="0">
                <a:solidFill>
                  <a:srgbClr val="1F4D78"/>
                </a:solidFill>
                <a:latin typeface="Calibri Light"/>
                <a:cs typeface="Calibri Light"/>
              </a:rPr>
              <a:t>e</a:t>
            </a:r>
            <a:r>
              <a:rPr lang="fr-FR" sz="2800" dirty="0">
                <a:solidFill>
                  <a:srgbClr val="1F4D78"/>
                </a:solidFill>
                <a:latin typeface="Calibri Light"/>
                <a:cs typeface="Calibri Light"/>
              </a:rPr>
              <a:t>u</a:t>
            </a:r>
            <a:r>
              <a:rPr lang="fr-FR" sz="2800" spc="-10" dirty="0">
                <a:solidFill>
                  <a:srgbClr val="1F4D78"/>
                </a:solidFill>
                <a:latin typeface="Calibri Light"/>
                <a:cs typeface="Calibri Light"/>
              </a:rPr>
              <a:t>r</a:t>
            </a:r>
            <a:r>
              <a:rPr lang="fr-FR" sz="2800" dirty="0">
                <a:solidFill>
                  <a:srgbClr val="1F4D78"/>
                </a:solidFill>
                <a:latin typeface="Calibri Light"/>
                <a:cs typeface="Calibri Light"/>
              </a:rPr>
              <a:t>s</a:t>
            </a:r>
            <a:r>
              <a:rPr lang="fr-FR" sz="2800" spc="10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2800" dirty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sz="2800" dirty="0">
              <a:latin typeface="Calibri Light"/>
              <a:cs typeface="Calibri Light"/>
            </a:endParaRPr>
          </a:p>
          <a:p>
            <a:pPr marL="461645">
              <a:lnSpc>
                <a:spcPct val="100000"/>
              </a:lnSpc>
              <a:spcBef>
                <a:spcPts val="110"/>
              </a:spcBef>
            </a:pPr>
            <a:r>
              <a:rPr lang="fr-FR" sz="2800" spc="-5" dirty="0"/>
              <a:t>Un</a:t>
            </a:r>
            <a:r>
              <a:rPr lang="fr-FR" sz="2800" spc="320" dirty="0"/>
              <a:t> </a:t>
            </a:r>
            <a:r>
              <a:rPr lang="fr-FR" sz="2800" spc="-5" dirty="0" err="1"/>
              <a:t>métamoteur</a:t>
            </a:r>
            <a:r>
              <a:rPr lang="fr-FR" sz="2800" spc="320" dirty="0"/>
              <a:t> </a:t>
            </a:r>
            <a:r>
              <a:rPr lang="fr-FR" sz="2800" spc="-5" dirty="0"/>
              <a:t>interroge</a:t>
            </a:r>
            <a:r>
              <a:rPr lang="fr-FR" sz="2800" spc="320" dirty="0"/>
              <a:t> </a:t>
            </a:r>
            <a:r>
              <a:rPr lang="fr-FR" sz="2800" spc="-5" dirty="0"/>
              <a:t>simultanément</a:t>
            </a:r>
            <a:r>
              <a:rPr lang="fr-FR" sz="2800" spc="325" dirty="0"/>
              <a:t> </a:t>
            </a:r>
            <a:r>
              <a:rPr lang="fr-FR" sz="2800" spc="-5" dirty="0"/>
              <a:t>plusieurs</a:t>
            </a:r>
            <a:r>
              <a:rPr lang="fr-FR" sz="2800" spc="320" dirty="0"/>
              <a:t> </a:t>
            </a:r>
            <a:r>
              <a:rPr lang="fr-FR" sz="2800" spc="320" dirty="0" smtClean="0"/>
              <a:t> m</a:t>
            </a:r>
            <a:r>
              <a:rPr lang="fr-FR" sz="2800" spc="-5" dirty="0" smtClean="0"/>
              <a:t>oteurs</a:t>
            </a:r>
            <a:r>
              <a:rPr lang="fr-FR" sz="2800" spc="320" dirty="0" smtClean="0"/>
              <a:t> </a:t>
            </a:r>
            <a:r>
              <a:rPr lang="fr-FR" sz="2800" dirty="0"/>
              <a:t>de</a:t>
            </a:r>
            <a:r>
              <a:rPr lang="fr-FR" sz="2800" spc="325" dirty="0"/>
              <a:t> </a:t>
            </a:r>
            <a:r>
              <a:rPr lang="fr-FR" sz="2800" spc="-5" dirty="0"/>
              <a:t>recherche</a:t>
            </a:r>
            <a:r>
              <a:rPr lang="fr-FR" sz="2800" spc="320" dirty="0"/>
              <a:t> </a:t>
            </a:r>
            <a:r>
              <a:rPr lang="fr-FR" sz="2800" dirty="0"/>
              <a:t>vue</a:t>
            </a:r>
            <a:r>
              <a:rPr lang="fr-FR" sz="2800" spc="320" dirty="0"/>
              <a:t> </a:t>
            </a:r>
            <a:r>
              <a:rPr lang="fr-FR" sz="2800" dirty="0"/>
              <a:t>que</a:t>
            </a:r>
            <a:r>
              <a:rPr lang="fr-FR" sz="2800" spc="320" dirty="0"/>
              <a:t> </a:t>
            </a:r>
            <a:r>
              <a:rPr lang="fr-FR" sz="2800" spc="-5" dirty="0" smtClean="0"/>
              <a:t>les moteurs</a:t>
            </a:r>
            <a:r>
              <a:rPr lang="fr-FR" sz="2800" spc="195" dirty="0" smtClean="0"/>
              <a:t> </a:t>
            </a:r>
            <a:r>
              <a:rPr lang="fr-FR" sz="2800" spc="-5" dirty="0"/>
              <a:t>n’indexent</a:t>
            </a:r>
            <a:r>
              <a:rPr lang="fr-FR" sz="2800" spc="200" dirty="0"/>
              <a:t> </a:t>
            </a:r>
            <a:r>
              <a:rPr lang="fr-FR" sz="2800" spc="-5" dirty="0"/>
              <a:t>pas</a:t>
            </a:r>
            <a:r>
              <a:rPr lang="fr-FR" sz="2800" spc="210" dirty="0"/>
              <a:t> </a:t>
            </a:r>
            <a:r>
              <a:rPr lang="fr-FR" sz="2800" dirty="0"/>
              <a:t>les</a:t>
            </a:r>
            <a:r>
              <a:rPr lang="fr-FR" sz="2800" spc="200" dirty="0"/>
              <a:t> </a:t>
            </a:r>
            <a:r>
              <a:rPr lang="fr-FR" sz="2800" spc="-5" dirty="0"/>
              <a:t>mêmes</a:t>
            </a:r>
            <a:r>
              <a:rPr lang="fr-FR" sz="2800" spc="200" dirty="0"/>
              <a:t> </a:t>
            </a:r>
            <a:r>
              <a:rPr lang="fr-FR" sz="2800" spc="-5" dirty="0"/>
              <a:t>pages.</a:t>
            </a:r>
            <a:r>
              <a:rPr lang="fr-FR" sz="2800" spc="210" dirty="0"/>
              <a:t> </a:t>
            </a:r>
            <a:r>
              <a:rPr lang="fr-FR" sz="2800" spc="-10" dirty="0"/>
              <a:t>Il</a:t>
            </a:r>
            <a:r>
              <a:rPr lang="fr-FR" sz="2800" spc="200" dirty="0"/>
              <a:t> </a:t>
            </a:r>
            <a:r>
              <a:rPr lang="fr-FR" sz="2800" dirty="0"/>
              <a:t>va</a:t>
            </a:r>
            <a:r>
              <a:rPr lang="fr-FR" sz="2800" spc="215" dirty="0"/>
              <a:t> </a:t>
            </a:r>
            <a:r>
              <a:rPr lang="fr-FR" sz="2800" dirty="0" smtClean="0"/>
              <a:t>retrier</a:t>
            </a:r>
            <a:r>
              <a:rPr lang="fr-FR" sz="2800" spc="195" dirty="0" smtClean="0"/>
              <a:t> </a:t>
            </a:r>
            <a:r>
              <a:rPr lang="fr-FR" sz="2800" spc="-5" dirty="0"/>
              <a:t>les</a:t>
            </a:r>
            <a:r>
              <a:rPr lang="fr-FR" sz="2800" spc="195" dirty="0"/>
              <a:t> </a:t>
            </a:r>
            <a:r>
              <a:rPr lang="fr-FR" sz="2800" spc="-5" dirty="0"/>
              <a:t>résultats</a:t>
            </a:r>
            <a:r>
              <a:rPr lang="fr-FR" sz="2800" spc="200" dirty="0"/>
              <a:t> </a:t>
            </a:r>
            <a:r>
              <a:rPr lang="fr-FR" sz="2800" dirty="0"/>
              <a:t>ainsi</a:t>
            </a:r>
            <a:r>
              <a:rPr lang="fr-FR" sz="2800" spc="200" dirty="0"/>
              <a:t> </a:t>
            </a:r>
            <a:r>
              <a:rPr lang="fr-FR" sz="2800" spc="-5" dirty="0"/>
              <a:t>retournés,</a:t>
            </a:r>
            <a:r>
              <a:rPr lang="fr-FR" sz="2800" spc="210" dirty="0"/>
              <a:t> </a:t>
            </a:r>
            <a:r>
              <a:rPr lang="fr-FR" sz="2800" spc="-5" dirty="0"/>
              <a:t>en </a:t>
            </a:r>
            <a:r>
              <a:rPr lang="fr-FR" sz="2800" spc="-285" dirty="0"/>
              <a:t> </a:t>
            </a:r>
            <a:r>
              <a:rPr lang="fr-FR" sz="2800" dirty="0"/>
              <a:t>supprimant</a:t>
            </a:r>
            <a:r>
              <a:rPr lang="fr-FR" sz="2800" spc="-5" dirty="0"/>
              <a:t> les</a:t>
            </a:r>
            <a:r>
              <a:rPr lang="fr-FR" sz="2800" dirty="0"/>
              <a:t> doublons.</a:t>
            </a:r>
            <a:r>
              <a:rPr lang="fr-FR" sz="2800" spc="5" dirty="0"/>
              <a:t> </a:t>
            </a:r>
            <a:r>
              <a:rPr lang="fr-FR" sz="2800" dirty="0"/>
              <a:t>Exemple</a:t>
            </a:r>
            <a:r>
              <a:rPr lang="fr-FR" sz="2800" spc="-5" dirty="0"/>
              <a:t> </a:t>
            </a:r>
            <a:r>
              <a:rPr lang="fr-FR" sz="2800" dirty="0"/>
              <a:t>: </a:t>
            </a:r>
            <a:r>
              <a:rPr lang="fr-FR" sz="2400" spc="-5" dirty="0" err="1"/>
              <a:t>dogpile</a:t>
            </a:r>
            <a:r>
              <a:rPr lang="fr-FR" sz="2400" spc="-5" dirty="0"/>
              <a:t>,</a:t>
            </a:r>
            <a:r>
              <a:rPr lang="fr-FR" sz="2400" spc="5" dirty="0"/>
              <a:t> </a:t>
            </a:r>
            <a:r>
              <a:rPr lang="fr-FR" sz="2800" spc="-5" dirty="0" err="1"/>
              <a:t>ixquick</a:t>
            </a:r>
            <a:r>
              <a:rPr lang="fr-FR" sz="2800" spc="-5" dirty="0"/>
              <a:t>,</a:t>
            </a:r>
            <a:r>
              <a:rPr lang="fr-FR" sz="2800" spc="10" dirty="0"/>
              <a:t> </a:t>
            </a:r>
            <a:r>
              <a:rPr lang="fr-FR" sz="2800" spc="-5" dirty="0" err="1"/>
              <a:t>yippy</a:t>
            </a:r>
            <a:r>
              <a:rPr lang="fr-FR" sz="2800" spc="-5" dirty="0"/>
              <a:t>,</a:t>
            </a:r>
            <a:r>
              <a:rPr lang="fr-FR" sz="2800" dirty="0"/>
              <a:t> </a:t>
            </a:r>
            <a:r>
              <a:rPr lang="fr-FR" sz="2800" dirty="0" err="1"/>
              <a:t>seek</a:t>
            </a:r>
            <a:r>
              <a:rPr lang="fr-FR" sz="2800" dirty="0"/>
              <a:t>......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200400"/>
            <a:ext cx="5039797" cy="3388766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1903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001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/>
              <a:t>Quelques </a:t>
            </a:r>
            <a:r>
              <a:rPr lang="fr-FR" sz="4000" dirty="0" err="1"/>
              <a:t>métamoteurs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Teardrop</a:t>
            </a:r>
            <a:r>
              <a:rPr lang="fr-FR" dirty="0"/>
              <a:t>, un logiciel java pour toutes les plateformes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Ixquick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de la société </a:t>
            </a:r>
            <a:r>
              <a:rPr lang="fr-FR" dirty="0" err="1"/>
              <a:t>Surfboard</a:t>
            </a:r>
            <a:r>
              <a:rPr lang="fr-FR" dirty="0"/>
              <a:t> Holding BV, qui ne conserve pas les</a:t>
            </a:r>
            <a:br>
              <a:rPr lang="fr-FR" dirty="0"/>
            </a:br>
            <a:r>
              <a:rPr lang="fr-FR" dirty="0"/>
              <a:t>adresses IP des utilisateurs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Startpage</a:t>
            </a:r>
            <a:r>
              <a:rPr lang="fr-FR" dirty="0"/>
              <a:t>, (de la même société que </a:t>
            </a:r>
            <a:r>
              <a:rPr lang="fr-FR" dirty="0" err="1"/>
              <a:t>Ixquick</a:t>
            </a:r>
            <a:r>
              <a:rPr lang="fr-FR" dirty="0"/>
              <a:t>, mais limité aux résultats de Google et</a:t>
            </a:r>
            <a:br>
              <a:rPr lang="fr-FR" dirty="0"/>
            </a:br>
            <a:r>
              <a:rPr lang="fr-FR" dirty="0"/>
              <a:t>offrant plus de possibilités dans la page des recherches avancées (comparer celle de</a:t>
            </a:r>
            <a:br>
              <a:rPr lang="fr-FR" dirty="0"/>
            </a:br>
            <a:r>
              <a:rPr lang="fr-FR" dirty="0" err="1"/>
              <a:t>Ixquick</a:t>
            </a:r>
            <a:r>
              <a:rPr lang="fr-FR" dirty="0"/>
              <a:t> et celle de </a:t>
            </a:r>
            <a:r>
              <a:rPr lang="fr-FR" dirty="0" err="1"/>
              <a:t>Startpage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● Mamma.com, un </a:t>
            </a:r>
            <a:r>
              <a:rPr lang="fr-FR" dirty="0" err="1"/>
              <a:t>métamoteur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● Seek.fr, un </a:t>
            </a:r>
            <a:r>
              <a:rPr lang="fr-FR" dirty="0" err="1"/>
              <a:t>métamoteur</a:t>
            </a:r>
            <a:r>
              <a:rPr lang="fr-FR" dirty="0"/>
              <a:t> francophone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Kelseek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francophone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NeoSharing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de recherche de direct </a:t>
            </a:r>
            <a:r>
              <a:rPr lang="fr-FR" dirty="0" err="1"/>
              <a:t>download</a:t>
            </a:r>
            <a:r>
              <a:rPr lang="fr-FR" dirty="0"/>
              <a:t>, par hébergeur ou </a:t>
            </a:r>
            <a:r>
              <a:rPr lang="fr-FR" dirty="0" smtClean="0"/>
              <a:t>par forum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4529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752600"/>
            <a:ext cx="8305800" cy="1490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1080"/>
              </a:spcBef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pc="-5" dirty="0">
                <a:solidFill>
                  <a:srgbClr val="1F4D78"/>
                </a:solidFill>
                <a:latin typeface="Calibri Light"/>
                <a:cs typeface="Calibri Light"/>
              </a:rPr>
              <a:t>A</a:t>
            </a:r>
            <a:r>
              <a:rPr lang="fr-FR" dirty="0">
                <a:solidFill>
                  <a:srgbClr val="1F4D78"/>
                </a:solidFill>
                <a:latin typeface="Calibri Light"/>
                <a:cs typeface="Calibri Light"/>
              </a:rPr>
              <a:t>nnuai</a:t>
            </a:r>
            <a:r>
              <a:rPr lang="fr-FR" spc="-10" dirty="0">
                <a:solidFill>
                  <a:srgbClr val="1F4D78"/>
                </a:solidFill>
                <a:latin typeface="Calibri Light"/>
                <a:cs typeface="Calibri Light"/>
              </a:rPr>
              <a:t>r</a:t>
            </a:r>
            <a:r>
              <a:rPr lang="fr-FR" spc="-5" dirty="0">
                <a:solidFill>
                  <a:srgbClr val="1F4D78"/>
                </a:solidFill>
                <a:latin typeface="Calibri Light"/>
                <a:cs typeface="Calibri Light"/>
              </a:rPr>
              <a:t>e</a:t>
            </a:r>
            <a:r>
              <a:rPr lang="fr-FR" dirty="0">
                <a:solidFill>
                  <a:srgbClr val="1F4D78"/>
                </a:solidFill>
                <a:latin typeface="Calibri Light"/>
                <a:cs typeface="Calibri Light"/>
              </a:rPr>
              <a:t>s</a:t>
            </a:r>
            <a:r>
              <a:rPr lang="fr-FR" spc="5" dirty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dirty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dirty="0">
              <a:latin typeface="Calibri Light"/>
              <a:cs typeface="Calibri Light"/>
            </a:endParaRPr>
          </a:p>
          <a:p>
            <a:pPr marL="461645">
              <a:lnSpc>
                <a:spcPct val="100000"/>
              </a:lnSpc>
              <a:spcBef>
                <a:spcPts val="105"/>
              </a:spcBef>
            </a:pPr>
            <a:r>
              <a:rPr lang="fr-FR" spc="-10" dirty="0"/>
              <a:t>Les</a:t>
            </a:r>
            <a:r>
              <a:rPr lang="fr-FR" spc="10" dirty="0"/>
              <a:t> </a:t>
            </a:r>
            <a:r>
              <a:rPr lang="fr-FR" spc="-5" dirty="0"/>
              <a:t>annuaires</a:t>
            </a:r>
            <a:r>
              <a:rPr lang="fr-FR" spc="5" dirty="0"/>
              <a:t> </a:t>
            </a:r>
            <a:r>
              <a:rPr lang="fr-FR" spc="-5" dirty="0"/>
              <a:t>sont</a:t>
            </a:r>
            <a:r>
              <a:rPr lang="fr-FR" dirty="0"/>
              <a:t> un</a:t>
            </a:r>
            <a:r>
              <a:rPr lang="fr-FR" spc="10" dirty="0"/>
              <a:t> </a:t>
            </a:r>
            <a:r>
              <a:rPr lang="fr-FR" spc="-5" dirty="0"/>
              <a:t>classement</a:t>
            </a:r>
            <a:r>
              <a:rPr lang="fr-FR" dirty="0"/>
              <a:t> </a:t>
            </a:r>
            <a:r>
              <a:rPr lang="fr-FR" spc="-5" dirty="0"/>
              <a:t>des sites web en</a:t>
            </a:r>
            <a:r>
              <a:rPr lang="fr-FR" spc="20" dirty="0"/>
              <a:t> </a:t>
            </a:r>
            <a:r>
              <a:rPr lang="fr-FR" spc="-5" dirty="0"/>
              <a:t>catégories</a:t>
            </a:r>
            <a:r>
              <a:rPr lang="fr-FR" spc="10" dirty="0"/>
              <a:t> </a:t>
            </a:r>
            <a:r>
              <a:rPr lang="fr-FR" spc="-5" dirty="0"/>
              <a:t>et</a:t>
            </a:r>
            <a:r>
              <a:rPr lang="fr-FR" dirty="0"/>
              <a:t> </a:t>
            </a:r>
            <a:r>
              <a:rPr lang="fr-FR" spc="-5" dirty="0"/>
              <a:t>sous</a:t>
            </a:r>
            <a:r>
              <a:rPr lang="fr-FR" spc="10" dirty="0"/>
              <a:t> </a:t>
            </a:r>
            <a:r>
              <a:rPr lang="fr-FR" spc="-5" dirty="0"/>
              <a:t>catégories</a:t>
            </a:r>
            <a:r>
              <a:rPr lang="fr-FR" spc="10" dirty="0"/>
              <a:t> </a:t>
            </a:r>
            <a:r>
              <a:rPr lang="fr-FR" spc="-5" dirty="0"/>
              <a:t>fait</a:t>
            </a:r>
            <a:r>
              <a:rPr lang="fr-FR" dirty="0"/>
              <a:t> par</a:t>
            </a:r>
            <a:r>
              <a:rPr lang="fr-FR" spc="-10" dirty="0"/>
              <a:t> </a:t>
            </a:r>
            <a:r>
              <a:rPr lang="fr-FR" spc="-5" dirty="0"/>
              <a:t>des spécialistes.</a:t>
            </a:r>
            <a:r>
              <a:rPr lang="fr-FR" spc="-15" dirty="0"/>
              <a:t> </a:t>
            </a:r>
            <a:r>
              <a:rPr lang="fr-FR" spc="-10" dirty="0"/>
              <a:t>La</a:t>
            </a:r>
            <a:r>
              <a:rPr lang="fr-FR" spc="-30" dirty="0"/>
              <a:t> </a:t>
            </a:r>
            <a:r>
              <a:rPr lang="fr-FR" spc="-5" dirty="0"/>
              <a:t>navigation</a:t>
            </a:r>
            <a:r>
              <a:rPr lang="fr-FR" spc="-25" dirty="0"/>
              <a:t> </a:t>
            </a:r>
            <a:r>
              <a:rPr lang="fr-FR" spc="-5" dirty="0"/>
              <a:t>se</a:t>
            </a:r>
            <a:r>
              <a:rPr lang="fr-FR" spc="-25" dirty="0"/>
              <a:t> </a:t>
            </a:r>
            <a:r>
              <a:rPr lang="fr-FR" spc="-5" dirty="0"/>
              <a:t>fait</a:t>
            </a:r>
            <a:r>
              <a:rPr lang="fr-FR" spc="-25" dirty="0"/>
              <a:t> </a:t>
            </a:r>
            <a:r>
              <a:rPr lang="fr-FR" spc="-5" dirty="0"/>
              <a:t>en</a:t>
            </a:r>
            <a:r>
              <a:rPr lang="fr-FR" spc="-25" dirty="0"/>
              <a:t> </a:t>
            </a:r>
            <a:r>
              <a:rPr lang="fr-FR" spc="-5" dirty="0"/>
              <a:t>parcourant</a:t>
            </a:r>
            <a:r>
              <a:rPr lang="fr-FR" spc="-20" dirty="0"/>
              <a:t> </a:t>
            </a:r>
            <a:r>
              <a:rPr lang="fr-FR" spc="-5" dirty="0"/>
              <a:t>l'arborescence</a:t>
            </a:r>
            <a:r>
              <a:rPr lang="fr-FR" spc="-30" dirty="0"/>
              <a:t> </a:t>
            </a:r>
            <a:r>
              <a:rPr lang="fr-FR" dirty="0"/>
              <a:t>du</a:t>
            </a:r>
            <a:r>
              <a:rPr lang="fr-FR" spc="-30" dirty="0"/>
              <a:t> </a:t>
            </a:r>
            <a:r>
              <a:rPr lang="fr-FR" spc="-5" dirty="0"/>
              <a:t>site,</a:t>
            </a:r>
            <a:r>
              <a:rPr lang="fr-FR" spc="-25" dirty="0"/>
              <a:t> </a:t>
            </a:r>
            <a:r>
              <a:rPr lang="fr-FR" dirty="0"/>
              <a:t>ou</a:t>
            </a:r>
            <a:r>
              <a:rPr lang="fr-FR" spc="-25" dirty="0"/>
              <a:t> </a:t>
            </a:r>
            <a:r>
              <a:rPr lang="fr-FR" dirty="0"/>
              <a:t>par</a:t>
            </a:r>
            <a:r>
              <a:rPr lang="fr-FR" spc="-30" dirty="0"/>
              <a:t> </a:t>
            </a:r>
            <a:r>
              <a:rPr lang="fr-FR" dirty="0"/>
              <a:t>une</a:t>
            </a:r>
            <a:r>
              <a:rPr lang="fr-FR" spc="-30" dirty="0"/>
              <a:t> </a:t>
            </a:r>
            <a:r>
              <a:rPr lang="fr-FR" spc="-5" dirty="0"/>
              <a:t>recherche </a:t>
            </a:r>
            <a:r>
              <a:rPr lang="fr-FR" spc="-285" dirty="0"/>
              <a:t> </a:t>
            </a:r>
            <a:r>
              <a:rPr lang="fr-FR" spc="-5" dirty="0"/>
              <a:t>dans</a:t>
            </a:r>
            <a:r>
              <a:rPr lang="fr-FR" spc="20" dirty="0"/>
              <a:t> </a:t>
            </a:r>
            <a:r>
              <a:rPr lang="fr-FR" spc="-5" dirty="0"/>
              <a:t>l'index.</a:t>
            </a:r>
            <a:r>
              <a:rPr lang="fr-FR" spc="20" dirty="0"/>
              <a:t> </a:t>
            </a:r>
            <a:r>
              <a:rPr lang="fr-FR" dirty="0"/>
              <a:t>Exemple</a:t>
            </a:r>
            <a:r>
              <a:rPr lang="fr-FR" spc="20" dirty="0"/>
              <a:t> </a:t>
            </a:r>
            <a:r>
              <a:rPr lang="fr-FR" dirty="0"/>
              <a:t>:</a:t>
            </a:r>
            <a:r>
              <a:rPr lang="fr-FR" spc="20" dirty="0"/>
              <a:t> </a:t>
            </a:r>
            <a:r>
              <a:rPr lang="fr-FR" sz="1600" b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http://www.dmoz.org/</a:t>
            </a:r>
            <a:r>
              <a:rPr lang="fr-FR" sz="1600" b="1" spc="-5" dirty="0">
                <a:solidFill>
                  <a:srgbClr val="0462C1"/>
                </a:solidFill>
              </a:rPr>
              <a:t>	</a:t>
            </a:r>
            <a:r>
              <a:rPr lang="fr-FR" b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http://dir.yahoo.com/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4059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261945"/>
            <a:ext cx="90678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Affiner les recherches sur le Web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Vous pouvez utiliser des symboles ou des mots dans votre recherche pour obtenir des résultats plus précis.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recherche Google ignore généralement les signes de ponctuation qui ne font pas partie d'un opérateur de recherche.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N'insérez pas d'espace entre le symbole/mot et votre terme de recherche. Par exemple, la recherche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site:lemonde.fr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fonctionne, mais pas la requête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site: lemonde.fr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Affiner les recherches d'images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 avancée globale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Accédez à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Recherche avancée d'images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Utilisez des filtres tels que la région ou le type de fichier pour affiner les résultats.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 bas, cliquez sur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 avancée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Rechercher une taille d'image exacte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Ajoutez le texte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imagesize:widthxheight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juste après l'objet de votre recherche. Veillez à ajouter les dimensions en pixels.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Exemple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: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imagesize:500x400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79351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104362"/>
            <a:ext cx="88392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Techniques de recherche courantes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Rechercher un terme sur les réseaux sociaux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Insérez un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@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devant un mot pour le rechercher sur les réseaux sociaux. Exemple 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@twitter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Rechercher un prix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Insérez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$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devant un nombre. Exemple 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appareil photo 400€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Rechercher un hashtag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Insérez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#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devant un mot. Exemple 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#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throwbackthursday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Exclure des mots de votre recherche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Insérez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-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devant un mot à exclure. Exemple 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vitesse jaguar -voiture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Rechercher une correspondance exacte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Mettez un mot ou une expression entre guillemets. Exemple 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"plus haut bâtiment"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6994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028343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panose="020B0604020202020204" pitchFamily="34" charset="0"/>
              </a:rPr>
              <a:t>Rechercher dans une plage de nombres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anose="020B0604020202020204" pitchFamily="34" charset="0"/>
              </a:rPr>
              <a:t>Insérez </a:t>
            </a:r>
            <a:r>
              <a:rPr lang="fr-FR" b="1" dirty="0">
                <a:latin typeface="Arial Unicode MS" panose="020B0604020202020204" pitchFamily="34" charset="-128"/>
              </a:rPr>
              <a:t>..</a:t>
            </a:r>
            <a:r>
              <a:rPr lang="fr-FR" dirty="0"/>
              <a:t> entre deux nombres. Exemple : </a:t>
            </a:r>
            <a:r>
              <a:rPr lang="fr-FR" b="1" dirty="0">
                <a:latin typeface="Arial Unicode MS" panose="020B0604020202020204" pitchFamily="34" charset="-128"/>
              </a:rPr>
              <a:t>appareil photo 50€..100€</a:t>
            </a:r>
            <a:endParaRPr lang="fr-FR" b="1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/>
              <a:t>Associer des recherches</a:t>
            </a:r>
            <a:endParaRPr lang="fr-FR" b="1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anose="020B0604020202020204" pitchFamily="34" charset="0"/>
              </a:rPr>
              <a:t>Insérez </a:t>
            </a:r>
            <a:r>
              <a:rPr lang="fr-FR" b="1" dirty="0">
                <a:latin typeface="Arial Unicode MS" panose="020B0604020202020204" pitchFamily="34" charset="-128"/>
              </a:rPr>
              <a:t>OR</a:t>
            </a:r>
            <a:r>
              <a:rPr lang="fr-FR" dirty="0"/>
              <a:t> entre deux requêtes de recherche. Exemple : </a:t>
            </a:r>
            <a:r>
              <a:rPr lang="fr-FR" b="1" dirty="0">
                <a:latin typeface="Arial Unicode MS" panose="020B0604020202020204" pitchFamily="34" charset="-128"/>
              </a:rPr>
              <a:t>marathon OR course</a:t>
            </a:r>
            <a:r>
              <a:rPr lang="fr-FR" dirty="0"/>
              <a:t>.</a:t>
            </a:r>
            <a:endParaRPr lang="fr-FR" b="1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panose="020B0604020202020204" pitchFamily="34" charset="0"/>
              </a:rPr>
              <a:t>Rechercher un site spécifique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anose="020B0604020202020204" pitchFamily="34" charset="0"/>
              </a:rPr>
              <a:t>Insérez </a:t>
            </a:r>
            <a:r>
              <a:rPr lang="fr-FR" b="1" dirty="0">
                <a:latin typeface="Arial Unicode MS" panose="020B0604020202020204" pitchFamily="34" charset="-128"/>
              </a:rPr>
              <a:t>site:</a:t>
            </a:r>
            <a:r>
              <a:rPr lang="fr-FR" dirty="0"/>
              <a:t> devant un site ou un nom de domaine. Exemple : </a:t>
            </a:r>
            <a:r>
              <a:rPr lang="fr-FR" b="1" dirty="0" err="1">
                <a:latin typeface="Arial Unicode MS" panose="020B0604020202020204" pitchFamily="34" charset="-128"/>
              </a:rPr>
              <a:t>site:youtube.com</a:t>
            </a:r>
            <a:r>
              <a:rPr lang="fr-FR" b="1" dirty="0">
                <a:latin typeface="Arial Unicode MS" panose="020B0604020202020204" pitchFamily="34" charset="-128"/>
              </a:rPr>
              <a:t> </a:t>
            </a:r>
            <a:r>
              <a:rPr lang="fr-FR" dirty="0"/>
              <a:t>ou </a:t>
            </a:r>
            <a:r>
              <a:rPr lang="fr-FR" b="1" dirty="0">
                <a:latin typeface="Arial Unicode MS" panose="020B0604020202020204" pitchFamily="34" charset="-128"/>
              </a:rPr>
              <a:t>site:.</a:t>
            </a:r>
            <a:r>
              <a:rPr lang="fr-FR" b="1" dirty="0" err="1">
                <a:latin typeface="Arial Unicode MS" panose="020B0604020202020204" pitchFamily="34" charset="-128"/>
              </a:rPr>
              <a:t>gov</a:t>
            </a:r>
            <a:r>
              <a:rPr lang="fr-FR" dirty="0"/>
              <a:t>.</a:t>
            </a:r>
            <a:endParaRPr lang="fr-FR" b="1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panose="020B0604020202020204" pitchFamily="34" charset="0"/>
              </a:rPr>
              <a:t>Rechercher des sites associés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anose="020B0604020202020204" pitchFamily="34" charset="0"/>
              </a:rPr>
              <a:t>Insérez </a:t>
            </a:r>
            <a:r>
              <a:rPr lang="fr-FR" b="1" dirty="0" err="1">
                <a:latin typeface="Arial Unicode MS" panose="020B0604020202020204" pitchFamily="34" charset="-128"/>
              </a:rPr>
              <a:t>related</a:t>
            </a:r>
            <a:r>
              <a:rPr lang="fr-FR" b="1" dirty="0">
                <a:latin typeface="Arial Unicode MS" panose="020B0604020202020204" pitchFamily="34" charset="-128"/>
              </a:rPr>
              <a:t>:</a:t>
            </a:r>
            <a:r>
              <a:rPr lang="fr-FR" dirty="0"/>
              <a:t> devant une adresse Web que vous connaissez déjà. Exemple : </a:t>
            </a:r>
            <a:r>
              <a:rPr lang="fr-FR" b="1" dirty="0" err="1">
                <a:latin typeface="Arial Unicode MS" panose="020B0604020202020204" pitchFamily="34" charset="-128"/>
              </a:rPr>
              <a:t>related:lemonde.fr</a:t>
            </a:r>
            <a:r>
              <a:rPr lang="fr-FR" dirty="0"/>
              <a:t>.</a:t>
            </a:r>
            <a:endParaRPr lang="fr-FR" b="1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panose="020B0604020202020204" pitchFamily="34" charset="0"/>
              </a:rPr>
              <a:t>Consulter la version en cache d'un site proposée par Google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anose="020B0604020202020204" pitchFamily="34" charset="0"/>
              </a:rPr>
              <a:t>Insérez </a:t>
            </a:r>
            <a:r>
              <a:rPr lang="fr-FR" b="1" dirty="0">
                <a:latin typeface="Arial Unicode MS" panose="020B0604020202020204" pitchFamily="34" charset="-128"/>
              </a:rPr>
              <a:t>cache:</a:t>
            </a:r>
            <a:r>
              <a:rPr lang="fr-FR" dirty="0"/>
              <a:t> devant l'adresse du site.</a:t>
            </a:r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61691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329184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731391"/>
            <a:ext cx="7633334" cy="302831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55600" marR="5080" indent="-343535" algn="just">
              <a:lnSpc>
                <a:spcPct val="99000"/>
              </a:lnSpc>
              <a:spcBef>
                <a:spcPts val="14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Les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forum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discussion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permettent</a:t>
            </a:r>
            <a:r>
              <a:rPr sz="3200" spc="5" dirty="0">
                <a:latin typeface="Times New Roman"/>
                <a:cs typeface="Times New Roman"/>
              </a:rPr>
              <a:t> aux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internautes de discuter </a:t>
            </a:r>
            <a:r>
              <a:rPr sz="3200" spc="5" dirty="0">
                <a:latin typeface="Times New Roman"/>
                <a:cs typeface="Times New Roman"/>
              </a:rPr>
              <a:t>de divers thèmes </a:t>
            </a:r>
            <a:r>
              <a:rPr sz="4800" baseline="2604" dirty="0">
                <a:latin typeface="Times New Roman"/>
                <a:cs typeface="Times New Roman"/>
              </a:rPr>
              <a:t>sur </a:t>
            </a:r>
            <a:r>
              <a:rPr sz="4800" spc="7" baseline="26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serveurs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internet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(serveur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News),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4800" spc="7" baseline="1736" dirty="0">
                <a:latin typeface="Times New Roman"/>
                <a:cs typeface="Times New Roman"/>
              </a:rPr>
              <a:t>en </a:t>
            </a:r>
            <a:r>
              <a:rPr sz="4800" spc="15" baseline="1736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temps </a:t>
            </a:r>
            <a:r>
              <a:rPr sz="3200" spc="-10" dirty="0">
                <a:latin typeface="Times New Roman"/>
                <a:cs typeface="Times New Roman"/>
              </a:rPr>
              <a:t>différé </a:t>
            </a:r>
            <a:r>
              <a:rPr sz="3200" spc="5" dirty="0">
                <a:latin typeface="Times New Roman"/>
                <a:cs typeface="Times New Roman"/>
              </a:rPr>
              <a:t>et </a:t>
            </a:r>
            <a:r>
              <a:rPr sz="3200" dirty="0">
                <a:latin typeface="Times New Roman"/>
                <a:cs typeface="Times New Roman"/>
              </a:rPr>
              <a:t>sans </a:t>
            </a:r>
            <a:r>
              <a:rPr sz="3200" spc="5" dirty="0">
                <a:latin typeface="Times New Roman"/>
                <a:cs typeface="Times New Roman"/>
              </a:rPr>
              <a:t>besoin de </a:t>
            </a:r>
            <a:r>
              <a:rPr sz="3200" dirty="0">
                <a:latin typeface="Times New Roman"/>
                <a:cs typeface="Times New Roman"/>
              </a:rPr>
              <a:t>connaître les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références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des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participants.</a:t>
            </a:r>
            <a:endParaRPr sz="32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745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Un</a:t>
            </a:r>
            <a:r>
              <a:rPr sz="3200" spc="2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forum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2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discussion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est</a:t>
            </a:r>
            <a:r>
              <a:rPr sz="3200" spc="330" dirty="0">
                <a:latin typeface="Times New Roman"/>
                <a:cs typeface="Times New Roman"/>
              </a:rPr>
              <a:t> </a:t>
            </a:r>
            <a:r>
              <a:rPr sz="4800" baseline="-3472" dirty="0">
                <a:latin typeface="Times New Roman"/>
                <a:cs typeface="Times New Roman"/>
              </a:rPr>
              <a:t>un</a:t>
            </a:r>
            <a:r>
              <a:rPr sz="4800" spc="412" baseline="-3472" dirty="0">
                <a:latin typeface="Times New Roman"/>
                <a:cs typeface="Times New Roman"/>
              </a:rPr>
              <a:t> </a:t>
            </a:r>
            <a:r>
              <a:rPr sz="4800" spc="7" baseline="-3472" dirty="0">
                <a:latin typeface="Times New Roman"/>
                <a:cs typeface="Times New Roman"/>
              </a:rPr>
              <a:t>espace</a:t>
            </a:r>
            <a:r>
              <a:rPr sz="4800" spc="330" baseline="-3472" dirty="0">
                <a:latin typeface="Times New Roman"/>
                <a:cs typeface="Times New Roman"/>
              </a:rPr>
              <a:t> </a:t>
            </a:r>
            <a:r>
              <a:rPr sz="4800" spc="-127" baseline="-3472" dirty="0">
                <a:latin typeface="Times New Roman"/>
                <a:cs typeface="Times New Roman"/>
              </a:rPr>
              <a:t>Web</a:t>
            </a:r>
            <a:endParaRPr sz="4800" baseline="-3472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40729" y="4736033"/>
            <a:ext cx="25361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86765" algn="l"/>
              </a:tabLst>
            </a:pPr>
            <a:r>
              <a:rPr sz="3200" dirty="0">
                <a:latin typeface="Times New Roman"/>
                <a:cs typeface="Times New Roman"/>
              </a:rPr>
              <a:t>à	</a:t>
            </a:r>
            <a:r>
              <a:rPr sz="3200" spc="-5" dirty="0">
                <a:latin typeface="Times New Roman"/>
                <a:cs typeface="Times New Roman"/>
              </a:rPr>
              <a:t>différentes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7439" y="4756530"/>
            <a:ext cx="4581525" cy="98171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359"/>
              </a:spcBef>
              <a:tabLst>
                <a:tab pos="2413000" algn="l"/>
              </a:tabLst>
            </a:pPr>
            <a:r>
              <a:rPr sz="3200" dirty="0">
                <a:latin typeface="Times New Roman"/>
                <a:cs typeface="Times New Roman"/>
              </a:rPr>
              <a:t>dynamique	permettant </a:t>
            </a:r>
            <a:r>
              <a:rPr sz="3200" spc="5" dirty="0">
                <a:latin typeface="Times New Roman"/>
                <a:cs typeface="Times New Roman"/>
              </a:rPr>
              <a:t> personnes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communiquer.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163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Les</a:t>
            </a:r>
            <a:r>
              <a:rPr sz="4400" b="0" spc="-2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forums</a:t>
            </a:r>
            <a:r>
              <a:rPr sz="4400" b="0" spc="-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2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discussion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69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00134"/>
            <a:ext cx="7505065" cy="239077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8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Déﬁnition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du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spc="-80" dirty="0">
                <a:latin typeface="Times New Roman"/>
                <a:cs typeface="Times New Roman"/>
              </a:rPr>
              <a:t>Web</a:t>
            </a:r>
            <a:endParaRPr sz="3200">
              <a:latin typeface="Times New Roman"/>
              <a:cs typeface="Times New Roman"/>
            </a:endParaRPr>
          </a:p>
          <a:p>
            <a:pPr marL="758190" marR="5080" indent="-288290">
              <a:lnSpc>
                <a:spcPct val="98900"/>
              </a:lnSpc>
              <a:spcBef>
                <a:spcPts val="715"/>
              </a:spcBef>
              <a:tabLst>
                <a:tab pos="6800850" algn="l"/>
              </a:tabLst>
            </a:pP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sz="2800" b="1" spc="-5" dirty="0">
                <a:latin typeface="Times New Roman"/>
                <a:cs typeface="Times New Roman"/>
              </a:rPr>
              <a:t>Partie </a:t>
            </a:r>
            <a:r>
              <a:rPr sz="2800" spc="-5" dirty="0">
                <a:latin typeface="Times New Roman"/>
                <a:cs typeface="Times New Roman"/>
              </a:rPr>
              <a:t>de </a:t>
            </a:r>
            <a:r>
              <a:rPr sz="2800" dirty="0">
                <a:latin typeface="Times New Roman"/>
                <a:cs typeface="Times New Roman"/>
              </a:rPr>
              <a:t>l’Internet qui </a:t>
            </a:r>
            <a:r>
              <a:rPr sz="2800" spc="-5" dirty="0">
                <a:latin typeface="Times New Roman"/>
                <a:cs typeface="Times New Roman"/>
              </a:rPr>
              <a:t>est </a:t>
            </a:r>
            <a:r>
              <a:rPr sz="2800" spc="-15" dirty="0">
                <a:latin typeface="Times New Roman"/>
                <a:cs typeface="Times New Roman"/>
              </a:rPr>
              <a:t>composée </a:t>
            </a:r>
            <a:r>
              <a:rPr sz="2800" dirty="0">
                <a:latin typeface="Times New Roman"/>
                <a:cs typeface="Times New Roman"/>
              </a:rPr>
              <a:t>des </a:t>
            </a:r>
            <a:r>
              <a:rPr sz="2800" spc="-5" dirty="0">
                <a:latin typeface="Times New Roman"/>
                <a:cs typeface="Times New Roman"/>
              </a:rPr>
              <a:t>pages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85" dirty="0">
                <a:latin typeface="Times New Roman"/>
                <a:cs typeface="Times New Roman"/>
              </a:rPr>
              <a:t>Web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stockées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sur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serveurs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affichées	</a:t>
            </a:r>
            <a:r>
              <a:rPr sz="2800" dirty="0">
                <a:latin typeface="Times New Roman"/>
                <a:cs typeface="Times New Roman"/>
              </a:rPr>
              <a:t>par </a:t>
            </a:r>
            <a:r>
              <a:rPr sz="2800" spc="5" dirty="0">
                <a:latin typeface="Times New Roman"/>
                <a:cs typeface="Times New Roman"/>
              </a:rPr>
              <a:t> les clients </a:t>
            </a:r>
            <a:r>
              <a:rPr sz="2800" spc="-5" dirty="0">
                <a:latin typeface="Times New Roman"/>
                <a:cs typeface="Times New Roman"/>
              </a:rPr>
              <a:t>à </a:t>
            </a:r>
            <a:r>
              <a:rPr sz="2800" spc="5" dirty="0">
                <a:latin typeface="Times New Roman"/>
                <a:cs typeface="Times New Roman"/>
              </a:rPr>
              <a:t>l’aide </a:t>
            </a:r>
            <a:r>
              <a:rPr sz="2800" dirty="0">
                <a:latin typeface="Times New Roman"/>
                <a:cs typeface="Times New Roman"/>
              </a:rPr>
              <a:t>applications appelées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navigateur</a:t>
            </a:r>
            <a:r>
              <a:rPr sz="280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190"/>
              </a:lnSpc>
            </a:pPr>
            <a:r>
              <a:rPr sz="40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0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00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4000" spc="-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400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125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000">
              <a:latin typeface="Times New Roman"/>
              <a:cs typeface="Times New Roman"/>
            </a:endParaRPr>
          </a:p>
          <a:p>
            <a:pPr marL="3175" algn="ctr">
              <a:lnSpc>
                <a:spcPts val="4730"/>
              </a:lnSpc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(Déﬁnition</a:t>
            </a:r>
            <a:r>
              <a:rPr sz="4000" spc="-10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9900"/>
                </a:solidFill>
                <a:latin typeface="Times New Roman"/>
                <a:cs typeface="Times New Roman"/>
              </a:rPr>
              <a:t>du</a:t>
            </a:r>
            <a:r>
              <a:rPr sz="4000" spc="-12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90" dirty="0">
                <a:solidFill>
                  <a:srgbClr val="FF9900"/>
                </a:solidFill>
                <a:latin typeface="Times New Roman"/>
                <a:cs typeface="Times New Roman"/>
              </a:rPr>
              <a:t>Web)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1677035" algn="l"/>
                <a:tab pos="2760980" algn="l"/>
                <a:tab pos="3223260" algn="l"/>
                <a:tab pos="4162425" algn="l"/>
                <a:tab pos="4780915" algn="l"/>
                <a:tab pos="5944235" algn="l"/>
                <a:tab pos="6857365" algn="l"/>
              </a:tabLst>
            </a:pPr>
            <a:r>
              <a:rPr dirty="0"/>
              <a:t>D</a:t>
            </a:r>
            <a:r>
              <a:rPr spc="15" dirty="0"/>
              <a:t>e</a:t>
            </a:r>
            <a:r>
              <a:rPr dirty="0"/>
              <a:t>p</a:t>
            </a:r>
            <a:r>
              <a:rPr spc="5" dirty="0"/>
              <a:t>u</a:t>
            </a:r>
            <a:r>
              <a:rPr dirty="0"/>
              <a:t>is	</a:t>
            </a:r>
            <a:r>
              <a:rPr spc="5" dirty="0"/>
              <a:t>19</a:t>
            </a:r>
            <a:r>
              <a:rPr dirty="0"/>
              <a:t>9</a:t>
            </a:r>
            <a:r>
              <a:rPr spc="5" dirty="0"/>
              <a:t>5</a:t>
            </a:r>
            <a:r>
              <a:rPr dirty="0"/>
              <a:t>,	</a:t>
            </a:r>
            <a:r>
              <a:rPr spc="-5" dirty="0"/>
              <a:t>l</a:t>
            </a:r>
            <a:r>
              <a:rPr dirty="0"/>
              <a:t>e	</a:t>
            </a:r>
            <a:r>
              <a:rPr spc="-254" dirty="0"/>
              <a:t>W</a:t>
            </a:r>
            <a:r>
              <a:rPr spc="5" dirty="0"/>
              <a:t>e</a:t>
            </a:r>
            <a:r>
              <a:rPr dirty="0"/>
              <a:t>b	</a:t>
            </a:r>
            <a:r>
              <a:rPr spc="5" dirty="0"/>
              <a:t>e</a:t>
            </a:r>
            <a:r>
              <a:rPr spc="10" dirty="0"/>
              <a:t>s</a:t>
            </a:r>
            <a:r>
              <a:rPr dirty="0"/>
              <a:t>t	util</a:t>
            </a:r>
            <a:r>
              <a:rPr spc="-5" dirty="0"/>
              <a:t>i</a:t>
            </a:r>
            <a:r>
              <a:rPr dirty="0"/>
              <a:t>sé	</a:t>
            </a:r>
            <a:r>
              <a:rPr spc="5" dirty="0"/>
              <a:t>pou</a:t>
            </a:r>
            <a:r>
              <a:rPr dirty="0"/>
              <a:t>r	f</a:t>
            </a:r>
            <a:r>
              <a:rPr spc="15" dirty="0"/>
              <a:t>a</a:t>
            </a:r>
            <a:r>
              <a:rPr dirty="0"/>
              <a:t>ire  </a:t>
            </a:r>
            <a:r>
              <a:rPr spc="10" dirty="0"/>
              <a:t>du</a:t>
            </a:r>
            <a:r>
              <a:rPr spc="-30" dirty="0"/>
              <a:t> </a:t>
            </a:r>
            <a:r>
              <a:rPr spc="5" dirty="0"/>
              <a:t>commerce</a:t>
            </a:r>
            <a:r>
              <a:rPr spc="-60" dirty="0"/>
              <a:t> </a:t>
            </a:r>
            <a:r>
              <a:rPr dirty="0"/>
              <a:t>électronique</a:t>
            </a:r>
            <a:r>
              <a:rPr spc="-65" dirty="0"/>
              <a:t> </a:t>
            </a:r>
            <a:r>
              <a:rPr dirty="0"/>
              <a:t>(e-commerce).</a:t>
            </a: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  <a:tab pos="1193800" algn="l"/>
                <a:tab pos="1341755" algn="l"/>
                <a:tab pos="2687955" algn="l"/>
                <a:tab pos="2867025" algn="l"/>
                <a:tab pos="3446779" algn="l"/>
                <a:tab pos="4090670" algn="l"/>
                <a:tab pos="4523105" algn="l"/>
                <a:tab pos="5215255" algn="l"/>
                <a:tab pos="5817870" algn="l"/>
                <a:tab pos="6383020" algn="l"/>
                <a:tab pos="7312025" algn="l"/>
              </a:tabLst>
            </a:pPr>
            <a:r>
              <a:rPr dirty="0"/>
              <a:t>D</a:t>
            </a:r>
            <a:r>
              <a:rPr spc="5" dirty="0"/>
              <a:t>e</a:t>
            </a:r>
            <a:r>
              <a:rPr dirty="0"/>
              <a:t>s	s</a:t>
            </a:r>
            <a:r>
              <a:rPr spc="5" dirty="0"/>
              <a:t>o</a:t>
            </a:r>
            <a:r>
              <a:rPr dirty="0"/>
              <a:t>ciét</a:t>
            </a:r>
            <a:r>
              <a:rPr spc="5" dirty="0"/>
              <a:t>é</a:t>
            </a:r>
            <a:r>
              <a:rPr dirty="0"/>
              <a:t>s	c</a:t>
            </a:r>
            <a:r>
              <a:rPr spc="5" dirty="0"/>
              <a:t>o</a:t>
            </a:r>
            <a:r>
              <a:rPr dirty="0"/>
              <a:t>mme	</a:t>
            </a:r>
            <a:r>
              <a:rPr i="1" spc="-15" dirty="0">
                <a:solidFill>
                  <a:srgbClr val="9900FF"/>
                </a:solidFill>
                <a:latin typeface="Times New Roman"/>
                <a:cs typeface="Times New Roman"/>
              </a:rPr>
              <a:t>A</a:t>
            </a:r>
            <a:r>
              <a:rPr i="1" dirty="0">
                <a:solidFill>
                  <a:srgbClr val="9900FF"/>
                </a:solidFill>
                <a:latin typeface="Times New Roman"/>
                <a:cs typeface="Times New Roman"/>
              </a:rPr>
              <a:t>ma</a:t>
            </a:r>
            <a:r>
              <a:rPr i="1" spc="5" dirty="0">
                <a:solidFill>
                  <a:srgbClr val="9900FF"/>
                </a:solidFill>
                <a:latin typeface="Times New Roman"/>
                <a:cs typeface="Times New Roman"/>
              </a:rPr>
              <a:t>zo</a:t>
            </a:r>
            <a:r>
              <a:rPr i="1" spc="-5" dirty="0">
                <a:solidFill>
                  <a:srgbClr val="9900FF"/>
                </a:solidFill>
                <a:latin typeface="Times New Roman"/>
                <a:cs typeface="Times New Roman"/>
              </a:rPr>
              <a:t>n</a:t>
            </a:r>
            <a:r>
              <a:rPr i="1" dirty="0">
                <a:solidFill>
                  <a:srgbClr val="9900FF"/>
                </a:solidFill>
                <a:latin typeface="Times New Roman"/>
                <a:cs typeface="Times New Roman"/>
              </a:rPr>
              <a:t>.</a:t>
            </a:r>
            <a:r>
              <a:rPr i="1" spc="5" dirty="0">
                <a:solidFill>
                  <a:srgbClr val="9900FF"/>
                </a:solidFill>
                <a:latin typeface="Times New Roman"/>
                <a:cs typeface="Times New Roman"/>
              </a:rPr>
              <a:t>co</a:t>
            </a:r>
            <a:r>
              <a:rPr i="1" dirty="0">
                <a:solidFill>
                  <a:srgbClr val="9900FF"/>
                </a:solidFill>
                <a:latin typeface="Times New Roman"/>
                <a:cs typeface="Times New Roman"/>
              </a:rPr>
              <a:t>m	</a:t>
            </a:r>
            <a:r>
              <a:rPr dirty="0"/>
              <a:t>m</a:t>
            </a:r>
            <a:r>
              <a:rPr spc="5" dirty="0"/>
              <a:t>e</a:t>
            </a:r>
            <a:r>
              <a:rPr dirty="0"/>
              <a:t>ttent  </a:t>
            </a:r>
            <a:r>
              <a:rPr sz="4800" spc="-7" baseline="2604" dirty="0"/>
              <a:t>l</a:t>
            </a:r>
            <a:r>
              <a:rPr sz="4800" spc="7" baseline="2604" dirty="0"/>
              <a:t>e</a:t>
            </a:r>
            <a:r>
              <a:rPr sz="4800" spc="22" baseline="2604" dirty="0"/>
              <a:t>u</a:t>
            </a:r>
            <a:r>
              <a:rPr sz="4800" baseline="2604" dirty="0"/>
              <a:t>rs		</a:t>
            </a:r>
            <a:r>
              <a:rPr sz="3200" dirty="0"/>
              <a:t>pr</a:t>
            </a:r>
            <a:r>
              <a:rPr sz="3200" spc="5" dirty="0"/>
              <a:t>o</a:t>
            </a:r>
            <a:r>
              <a:rPr sz="3200" spc="10" dirty="0"/>
              <a:t>d</a:t>
            </a:r>
            <a:r>
              <a:rPr sz="3200" spc="15" dirty="0"/>
              <a:t>u</a:t>
            </a:r>
            <a:r>
              <a:rPr sz="3200" spc="-5" dirty="0"/>
              <a:t>it</a:t>
            </a:r>
            <a:r>
              <a:rPr sz="3200" dirty="0"/>
              <a:t>s		</a:t>
            </a:r>
            <a:r>
              <a:rPr sz="3200" spc="5" dirty="0"/>
              <a:t>e</a:t>
            </a:r>
            <a:r>
              <a:rPr sz="3200" dirty="0"/>
              <a:t>n	</a:t>
            </a:r>
            <a:r>
              <a:rPr sz="3200" spc="5" dirty="0"/>
              <a:t>ve</a:t>
            </a:r>
            <a:r>
              <a:rPr sz="3200" spc="15" dirty="0"/>
              <a:t>n</a:t>
            </a:r>
            <a:r>
              <a:rPr sz="3200" spc="-5" dirty="0"/>
              <a:t>t</a:t>
            </a:r>
            <a:r>
              <a:rPr sz="3200" dirty="0"/>
              <a:t>e	s</a:t>
            </a:r>
            <a:r>
              <a:rPr sz="3200" spc="15" dirty="0"/>
              <a:t>u</a:t>
            </a:r>
            <a:r>
              <a:rPr sz="3200" dirty="0"/>
              <a:t>r	</a:t>
            </a:r>
            <a:r>
              <a:rPr sz="3200" spc="5" dirty="0"/>
              <a:t>u</a:t>
            </a:r>
            <a:r>
              <a:rPr sz="3200" dirty="0"/>
              <a:t>n	se</a:t>
            </a:r>
            <a:r>
              <a:rPr sz="3200" spc="5" dirty="0"/>
              <a:t>r</a:t>
            </a:r>
            <a:r>
              <a:rPr sz="3200" spc="15" dirty="0"/>
              <a:t>v</a:t>
            </a:r>
            <a:r>
              <a:rPr sz="3200" dirty="0"/>
              <a:t>e</a:t>
            </a:r>
            <a:r>
              <a:rPr sz="3200" spc="5" dirty="0"/>
              <a:t>u</a:t>
            </a:r>
            <a:r>
              <a:rPr sz="3200" spc="-135" dirty="0"/>
              <a:t>r</a:t>
            </a:r>
            <a:r>
              <a:rPr sz="3200" dirty="0"/>
              <a:t>,	</a:t>
            </a:r>
            <a:r>
              <a:rPr sz="3200" spc="-15" dirty="0"/>
              <a:t>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7439" y="4047490"/>
            <a:ext cx="31711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4655" algn="l"/>
              </a:tabLst>
            </a:pPr>
            <a:r>
              <a:rPr sz="3200" spc="5" dirty="0">
                <a:latin typeface="Times New Roman"/>
                <a:cs typeface="Times New Roman"/>
              </a:rPr>
              <a:t>con</a:t>
            </a:r>
            <a:r>
              <a:rPr sz="3200" spc="10" dirty="0">
                <a:latin typeface="Times New Roman"/>
                <a:cs typeface="Times New Roman"/>
              </a:rPr>
              <a:t>s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10" dirty="0">
                <a:latin typeface="Times New Roman"/>
                <a:cs typeface="Times New Roman"/>
              </a:rPr>
              <a:t>mm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teur	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23969" y="4047490"/>
            <a:ext cx="2087245" cy="98171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indent="474980">
              <a:lnSpc>
                <a:spcPts val="3679"/>
              </a:lnSpc>
              <a:spcBef>
                <a:spcPts val="359"/>
              </a:spcBef>
            </a:pP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re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c</a:t>
            </a:r>
            <a:r>
              <a:rPr sz="3200" spc="15" dirty="0">
                <a:solidFill>
                  <a:srgbClr val="30926A"/>
                </a:solidFill>
                <a:latin typeface="Times New Roman"/>
                <a:cs typeface="Times New Roman"/>
              </a:rPr>
              <a:t>h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er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c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he  commande</a:t>
            </a:r>
            <a:r>
              <a:rPr sz="3200" dirty="0">
                <a:latin typeface="Times New Roman"/>
                <a:cs typeface="Times New Roman"/>
              </a:rPr>
              <a:t>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09968" y="4047490"/>
            <a:ext cx="1774825" cy="98171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indent="318135">
              <a:lnSpc>
                <a:spcPts val="3679"/>
              </a:lnSpc>
              <a:spcBef>
                <a:spcPts val="359"/>
              </a:spcBef>
              <a:tabLst>
                <a:tab pos="1238885" algn="l"/>
                <a:tab pos="1467485" algn="l"/>
              </a:tabLst>
            </a:pPr>
            <a:r>
              <a:rPr sz="3200" spc="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e	</a:t>
            </a:r>
            <a:r>
              <a:rPr sz="3200" spc="5" dirty="0">
                <a:latin typeface="Times New Roman"/>
                <a:cs typeface="Times New Roman"/>
              </a:rPr>
              <a:t>qui  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e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n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v</a:t>
            </a:r>
            <a:r>
              <a:rPr sz="3200" spc="5" dirty="0">
                <a:solidFill>
                  <a:srgbClr val="30926A"/>
                </a:solidFill>
                <a:latin typeface="Times New Roman"/>
                <a:cs typeface="Times New Roman"/>
              </a:rPr>
              <a:t>o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ie		</a:t>
            </a:r>
            <a:r>
              <a:rPr sz="3200" spc="-15" dirty="0">
                <a:latin typeface="Times New Roman"/>
                <a:cs typeface="Times New Roman"/>
              </a:rPr>
              <a:t>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7439" y="4535551"/>
            <a:ext cx="286258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69160" algn="l"/>
              </a:tabLst>
            </a:pPr>
            <a:r>
              <a:rPr sz="3200" dirty="0">
                <a:latin typeface="Times New Roman"/>
                <a:cs typeface="Times New Roman"/>
              </a:rPr>
              <a:t>l’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15" dirty="0">
                <a:latin typeface="Times New Roman"/>
                <a:cs typeface="Times New Roman"/>
              </a:rPr>
              <a:t>n</a:t>
            </a:r>
            <a:r>
              <a:rPr sz="3200" spc="-15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é</a:t>
            </a:r>
            <a:r>
              <a:rPr sz="3200" spc="1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10" dirty="0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se,	p</a:t>
            </a:r>
            <a:r>
              <a:rPr sz="3200" spc="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7135" y="5022926"/>
            <a:ext cx="727392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449705" algn="l"/>
                <a:tab pos="2030730" algn="l"/>
                <a:tab pos="2566035" algn="l"/>
                <a:tab pos="3552825" algn="l"/>
                <a:tab pos="4133215" algn="l"/>
                <a:tab pos="5356225" algn="l"/>
                <a:tab pos="5845175" algn="l"/>
                <a:tab pos="6967220" algn="l"/>
              </a:tabLst>
            </a:pPr>
            <a:r>
              <a:rPr sz="3200" dirty="0">
                <a:latin typeface="Times New Roman"/>
                <a:cs typeface="Times New Roman"/>
              </a:rPr>
              <a:t>numéro	</a:t>
            </a:r>
            <a:r>
              <a:rPr sz="3200" spc="1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	sa	carte	</a:t>
            </a:r>
            <a:r>
              <a:rPr sz="3200" spc="1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	c</a:t>
            </a:r>
            <a:r>
              <a:rPr sz="3200" spc="-1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é</a:t>
            </a:r>
            <a:r>
              <a:rPr sz="3200" spc="15" dirty="0">
                <a:latin typeface="Times New Roman"/>
                <a:cs typeface="Times New Roman"/>
              </a:rPr>
              <a:t>d</a:t>
            </a:r>
            <a:r>
              <a:rPr sz="3200" spc="-5" dirty="0">
                <a:latin typeface="Times New Roman"/>
                <a:cs typeface="Times New Roman"/>
              </a:rPr>
              <a:t>it</a:t>
            </a:r>
            <a:r>
              <a:rPr sz="3200" dirty="0">
                <a:latin typeface="Times New Roman"/>
                <a:cs typeface="Times New Roman"/>
              </a:rPr>
              <a:t>,	</a:t>
            </a:r>
            <a:r>
              <a:rPr sz="3200" spc="1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t	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re</a:t>
            </a:r>
            <a:r>
              <a:rPr sz="3200" spc="10" dirty="0">
                <a:solidFill>
                  <a:srgbClr val="30926A"/>
                </a:solidFill>
                <a:latin typeface="Times New Roman"/>
                <a:cs typeface="Times New Roman"/>
              </a:rPr>
              <a:t>ç</a:t>
            </a:r>
            <a:r>
              <a:rPr sz="3200" spc="15" dirty="0">
                <a:solidFill>
                  <a:srgbClr val="30926A"/>
                </a:solidFill>
                <a:latin typeface="Times New Roman"/>
                <a:cs typeface="Times New Roman"/>
              </a:rPr>
              <a:t>o</a:t>
            </a:r>
            <a:r>
              <a:rPr sz="3200" spc="-5" dirty="0">
                <a:solidFill>
                  <a:srgbClr val="30926A"/>
                </a:solidFill>
                <a:latin typeface="Times New Roman"/>
                <a:cs typeface="Times New Roman"/>
              </a:rPr>
              <a:t>i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t	</a:t>
            </a:r>
            <a:r>
              <a:rPr sz="3200" spc="-5" dirty="0">
                <a:latin typeface="Times New Roman"/>
                <a:cs typeface="Times New Roman"/>
              </a:rPr>
              <a:t>la  </a:t>
            </a:r>
            <a:r>
              <a:rPr sz="3200" spc="5" dirty="0">
                <a:latin typeface="Times New Roman"/>
                <a:cs typeface="Times New Roman"/>
              </a:rPr>
              <a:t>marchandise.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0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Commerce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électronique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70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312545"/>
            <a:chOff x="653795" y="576072"/>
            <a:chExt cx="7832090" cy="13125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2801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2893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98980"/>
            <a:ext cx="7475220" cy="4027804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55600" marR="8890" indent="-343535">
              <a:lnSpc>
                <a:spcPct val="97400"/>
              </a:lnSpc>
              <a:spcBef>
                <a:spcPts val="200"/>
              </a:spcBef>
              <a:buChar char="•"/>
              <a:tabLst>
                <a:tab pos="355600" algn="l"/>
                <a:tab pos="356235" algn="l"/>
                <a:tab pos="3873500" algn="l"/>
              </a:tabLst>
            </a:pPr>
            <a:r>
              <a:rPr sz="3200" spc="-25" dirty="0">
                <a:latin typeface="Times New Roman"/>
                <a:cs typeface="Times New Roman"/>
              </a:rPr>
              <a:t>Le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5" dirty="0">
                <a:latin typeface="Times New Roman"/>
                <a:cs typeface="Times New Roman"/>
              </a:rPr>
              <a:t>World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Wide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80" dirty="0">
                <a:latin typeface="Times New Roman"/>
                <a:cs typeface="Times New Roman"/>
              </a:rPr>
              <a:t>Web	</a:t>
            </a:r>
            <a:r>
              <a:rPr sz="3200" dirty="0">
                <a:latin typeface="Times New Roman"/>
                <a:cs typeface="Times New Roman"/>
              </a:rPr>
              <a:t>(ou </a:t>
            </a:r>
            <a:r>
              <a:rPr sz="3200" spc="-5" dirty="0">
                <a:latin typeface="Times New Roman"/>
                <a:cs typeface="Times New Roman"/>
              </a:rPr>
              <a:t>le </a:t>
            </a:r>
            <a:r>
              <a:rPr sz="3200" spc="-60" dirty="0">
                <a:latin typeface="Times New Roman"/>
                <a:cs typeface="Times New Roman"/>
              </a:rPr>
              <a:t>Web) </a:t>
            </a:r>
            <a:r>
              <a:rPr sz="3200" dirty="0">
                <a:latin typeface="Times New Roman"/>
                <a:cs typeface="Times New Roman"/>
              </a:rPr>
              <a:t>signiﬁe </a:t>
            </a:r>
            <a:r>
              <a:rPr sz="3200" spc="5" dirty="0">
                <a:latin typeface="Times New Roman"/>
                <a:cs typeface="Times New Roman"/>
              </a:rPr>
              <a:t> littéralement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la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"toile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d’araignée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recouvrant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monde".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1600"/>
              </a:lnSpc>
              <a:spcBef>
                <a:spcPts val="68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latin typeface="Times New Roman"/>
                <a:cs typeface="Times New Roman"/>
              </a:rPr>
              <a:t>Le </a:t>
            </a:r>
            <a:r>
              <a:rPr sz="3200" spc="-85" dirty="0">
                <a:latin typeface="Times New Roman"/>
                <a:cs typeface="Times New Roman"/>
              </a:rPr>
              <a:t>Web </a:t>
            </a:r>
            <a:r>
              <a:rPr sz="3200" spc="5" dirty="0">
                <a:latin typeface="Times New Roman"/>
                <a:cs typeface="Times New Roman"/>
              </a:rPr>
              <a:t>désigne </a:t>
            </a:r>
            <a:r>
              <a:rPr sz="3200" spc="10" dirty="0">
                <a:latin typeface="Times New Roman"/>
                <a:cs typeface="Times New Roman"/>
              </a:rPr>
              <a:t>plus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4800" spc="15" baseline="-4340" dirty="0">
                <a:latin typeface="Times New Roman"/>
                <a:cs typeface="Times New Roman"/>
              </a:rPr>
              <a:t>précisément </a:t>
            </a:r>
            <a:r>
              <a:rPr sz="4800" spc="-7" baseline="-4340" dirty="0">
                <a:latin typeface="Times New Roman"/>
                <a:cs typeface="Times New Roman"/>
              </a:rPr>
              <a:t>le </a:t>
            </a:r>
            <a:r>
              <a:rPr sz="4800" baseline="-43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système hypertexte </a:t>
            </a:r>
            <a:r>
              <a:rPr sz="3200" spc="10" dirty="0">
                <a:latin typeface="Times New Roman"/>
                <a:cs typeface="Times New Roman"/>
              </a:rPr>
              <a:t>que </a:t>
            </a:r>
            <a:r>
              <a:rPr sz="3200" spc="5" dirty="0">
                <a:latin typeface="Times New Roman"/>
                <a:cs typeface="Times New Roman"/>
              </a:rPr>
              <a:t>supporte </a:t>
            </a:r>
            <a:r>
              <a:rPr sz="3200" spc="-5" dirty="0">
                <a:latin typeface="Times New Roman"/>
                <a:cs typeface="Times New Roman"/>
              </a:rPr>
              <a:t>le </a:t>
            </a:r>
            <a:r>
              <a:rPr sz="3200" spc="10" dirty="0">
                <a:latin typeface="Times New Roman"/>
                <a:cs typeface="Times New Roman"/>
              </a:rPr>
              <a:t>réseau 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Internet.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Les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liens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hypertextes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sont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comme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les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ﬁls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d’une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toile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d’araignée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qui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relient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les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pages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d’un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site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à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l’autre.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470"/>
              </a:lnSpc>
            </a:pPr>
            <a:r>
              <a:rPr sz="40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0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00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4000" spc="-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400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125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0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10"/>
              </a:spcBef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(Déﬁnition</a:t>
            </a:r>
            <a:r>
              <a:rPr sz="4000" spc="-1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9900"/>
                </a:solidFill>
                <a:latin typeface="Times New Roman"/>
                <a:cs typeface="Times New Roman"/>
              </a:rPr>
              <a:t>du</a:t>
            </a:r>
            <a:r>
              <a:rPr sz="4000" spc="-1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90" dirty="0">
                <a:solidFill>
                  <a:srgbClr val="FF9900"/>
                </a:solidFill>
                <a:latin typeface="Times New Roman"/>
                <a:cs typeface="Times New Roman"/>
              </a:rPr>
              <a:t>Web)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312545"/>
            <a:chOff x="653795" y="576072"/>
            <a:chExt cx="7832090" cy="13125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2801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2893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99869"/>
            <a:ext cx="7636509" cy="2793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1567180" algn="l"/>
                <a:tab pos="2085339" algn="l"/>
                <a:tab pos="3210560" algn="l"/>
                <a:tab pos="3725545" algn="l"/>
                <a:tab pos="5040630" algn="l"/>
                <a:tab pos="5620385" algn="l"/>
                <a:tab pos="6457315" algn="l"/>
              </a:tabLst>
            </a:pPr>
            <a:r>
              <a:rPr sz="3000" spc="-10" dirty="0">
                <a:latin typeface="Times New Roman"/>
                <a:cs typeface="Times New Roman"/>
              </a:rPr>
              <a:t>Internet</a:t>
            </a:r>
            <a:r>
              <a:rPr sz="3000" spc="-5" dirty="0">
                <a:latin typeface="Times New Roman"/>
                <a:cs typeface="Times New Roman"/>
              </a:rPr>
              <a:t> est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considéré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comme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spc="-15" dirty="0">
                <a:latin typeface="Times New Roman"/>
                <a:cs typeface="Times New Roman"/>
              </a:rPr>
              <a:t>un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b="1" spc="-15" dirty="0">
                <a:latin typeface="Times New Roman"/>
                <a:cs typeface="Times New Roman"/>
              </a:rPr>
              <a:t>système </a:t>
            </a:r>
            <a:r>
              <a:rPr sz="3000" b="1" spc="-10" dirty="0">
                <a:latin typeface="Times New Roman"/>
                <a:cs typeface="Times New Roman"/>
              </a:rPr>
              <a:t> </a:t>
            </a:r>
            <a:r>
              <a:rPr sz="3000" b="1" dirty="0">
                <a:latin typeface="Times New Roman"/>
                <a:cs typeface="Times New Roman"/>
              </a:rPr>
              <a:t>global</a:t>
            </a:r>
            <a:r>
              <a:rPr sz="3000" b="1" spc="85" dirty="0">
                <a:latin typeface="Times New Roman"/>
                <a:cs typeface="Times New Roman"/>
              </a:rPr>
              <a:t> </a:t>
            </a:r>
            <a:r>
              <a:rPr sz="3000" b="1" spc="-5" dirty="0">
                <a:latin typeface="Times New Roman"/>
                <a:cs typeface="Times New Roman"/>
              </a:rPr>
              <a:t>d’information</a:t>
            </a:r>
            <a:r>
              <a:rPr sz="3000" spc="-5" dirty="0">
                <a:latin typeface="Times New Roman"/>
                <a:cs typeface="Times New Roman"/>
              </a:rPr>
              <a:t>.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Cette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notion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de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spc="-15" dirty="0">
                <a:latin typeface="Times New Roman"/>
                <a:cs typeface="Times New Roman"/>
              </a:rPr>
              <a:t>système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p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20" dirty="0">
                <a:latin typeface="Times New Roman"/>
                <a:cs typeface="Times New Roman"/>
              </a:rPr>
              <a:t>r</a:t>
            </a:r>
            <a:r>
              <a:rPr sz="3000" spc="-55" dirty="0">
                <a:latin typeface="Times New Roman"/>
                <a:cs typeface="Times New Roman"/>
              </a:rPr>
              <a:t>m</a:t>
            </a:r>
            <a:r>
              <a:rPr sz="3000" spc="10" dirty="0">
                <a:latin typeface="Times New Roman"/>
                <a:cs typeface="Times New Roman"/>
              </a:rPr>
              <a:t>e</a:t>
            </a:r>
            <a:r>
              <a:rPr sz="3000" dirty="0">
                <a:latin typeface="Times New Roman"/>
                <a:cs typeface="Times New Roman"/>
              </a:rPr>
              <a:t>t	</a:t>
            </a:r>
            <a:r>
              <a:rPr sz="3000" spc="10" dirty="0">
                <a:latin typeface="Times New Roman"/>
                <a:cs typeface="Times New Roman"/>
              </a:rPr>
              <a:t>d</a:t>
            </a:r>
            <a:r>
              <a:rPr sz="3000" dirty="0">
                <a:latin typeface="Times New Roman"/>
                <a:cs typeface="Times New Roman"/>
              </a:rPr>
              <a:t>e	</a:t>
            </a:r>
            <a:r>
              <a:rPr sz="3000" spc="-70" dirty="0">
                <a:latin typeface="Times New Roman"/>
                <a:cs typeface="Times New Roman"/>
              </a:rPr>
              <a:t>m</a:t>
            </a:r>
            <a:r>
              <a:rPr sz="3000" spc="5" dirty="0">
                <a:latin typeface="Times New Roman"/>
                <a:cs typeface="Times New Roman"/>
              </a:rPr>
              <a:t>e</a:t>
            </a:r>
            <a:r>
              <a:rPr sz="3000" dirty="0">
                <a:latin typeface="Times New Roman"/>
                <a:cs typeface="Times New Roman"/>
              </a:rPr>
              <a:t>tt</a:t>
            </a:r>
            <a:r>
              <a:rPr sz="3000" spc="5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	en	</a:t>
            </a:r>
            <a:r>
              <a:rPr sz="3000" spc="-10" dirty="0">
                <a:latin typeface="Times New Roman"/>
                <a:cs typeface="Times New Roman"/>
              </a:rPr>
              <a:t>l</a:t>
            </a:r>
            <a:r>
              <a:rPr sz="3000" dirty="0">
                <a:latin typeface="Times New Roman"/>
                <a:cs typeface="Times New Roman"/>
              </a:rPr>
              <a:t>u</a:t>
            </a:r>
            <a:r>
              <a:rPr sz="3000" spc="-55" dirty="0">
                <a:latin typeface="Times New Roman"/>
                <a:cs typeface="Times New Roman"/>
              </a:rPr>
              <a:t>m</a:t>
            </a:r>
            <a:r>
              <a:rPr sz="3000" spc="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è</a:t>
            </a:r>
            <a:r>
              <a:rPr sz="3000" spc="20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	</a:t>
            </a:r>
            <a:r>
              <a:rPr sz="3000" spc="-5" dirty="0">
                <a:latin typeface="Times New Roman"/>
                <a:cs typeface="Times New Roman"/>
              </a:rPr>
              <a:t>les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10" dirty="0">
                <a:latin typeface="Times New Roman"/>
                <a:cs typeface="Times New Roman"/>
              </a:rPr>
              <a:t>t</a:t>
            </a:r>
            <a:r>
              <a:rPr sz="3000" spc="-5" dirty="0">
                <a:latin typeface="Times New Roman"/>
                <a:cs typeface="Times New Roman"/>
              </a:rPr>
              <a:t>r</a:t>
            </a:r>
            <a:r>
              <a:rPr sz="3000" spc="35" dirty="0">
                <a:latin typeface="Times New Roman"/>
                <a:cs typeface="Times New Roman"/>
              </a:rPr>
              <a:t>o</a:t>
            </a:r>
            <a:r>
              <a:rPr sz="3000" dirty="0">
                <a:latin typeface="Times New Roman"/>
                <a:cs typeface="Times New Roman"/>
              </a:rPr>
              <a:t>i</a:t>
            </a:r>
            <a:r>
              <a:rPr sz="3000" spc="-5" dirty="0">
                <a:latin typeface="Times New Roman"/>
                <a:cs typeface="Times New Roman"/>
              </a:rPr>
              <a:t>s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15" dirty="0">
                <a:latin typeface="Times New Roman"/>
                <a:cs typeface="Times New Roman"/>
              </a:rPr>
              <a:t>f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10" dirty="0">
                <a:latin typeface="Times New Roman"/>
                <a:cs typeface="Times New Roman"/>
              </a:rPr>
              <a:t>ce</a:t>
            </a:r>
            <a:r>
              <a:rPr sz="3000" spc="-5" dirty="0">
                <a:latin typeface="Times New Roman"/>
                <a:cs typeface="Times New Roman"/>
              </a:rPr>
              <a:t>ttes  qui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définissent</a:t>
            </a:r>
            <a:r>
              <a:rPr sz="3000" spc="7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Internet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758190" lvl="1" indent="-288290">
              <a:lnSpc>
                <a:spcPct val="100000"/>
              </a:lnSpc>
              <a:spcBef>
                <a:spcPts val="680"/>
              </a:spcBef>
              <a:buFont typeface="Times New Roman"/>
              <a:buChar char="–"/>
              <a:tabLst>
                <a:tab pos="758190" algn="l"/>
              </a:tabLst>
            </a:pPr>
            <a:r>
              <a:rPr sz="2600" b="1" spc="-240" dirty="0">
                <a:latin typeface="Times New Roman"/>
                <a:cs typeface="Times New Roman"/>
              </a:rPr>
              <a:t>L</a:t>
            </a:r>
            <a:r>
              <a:rPr sz="2600" b="1" dirty="0">
                <a:latin typeface="Times New Roman"/>
                <a:cs typeface="Times New Roman"/>
              </a:rPr>
              <a:t>’in</a:t>
            </a:r>
            <a:r>
              <a:rPr sz="2600" b="1" spc="20" dirty="0">
                <a:latin typeface="Times New Roman"/>
                <a:cs typeface="Times New Roman"/>
              </a:rPr>
              <a:t>f</a:t>
            </a:r>
            <a:r>
              <a:rPr sz="2600" b="1" dirty="0">
                <a:latin typeface="Times New Roman"/>
                <a:cs typeface="Times New Roman"/>
              </a:rPr>
              <a:t>rast</a:t>
            </a:r>
            <a:r>
              <a:rPr sz="2600" b="1" spc="-15" dirty="0">
                <a:latin typeface="Times New Roman"/>
                <a:cs typeface="Times New Roman"/>
              </a:rPr>
              <a:t>r</a:t>
            </a:r>
            <a:r>
              <a:rPr sz="2600" b="1" dirty="0">
                <a:latin typeface="Times New Roman"/>
                <a:cs typeface="Times New Roman"/>
              </a:rPr>
              <a:t>uctu</a:t>
            </a:r>
            <a:r>
              <a:rPr sz="2600" b="1" spc="-55" dirty="0">
                <a:latin typeface="Times New Roman"/>
                <a:cs typeface="Times New Roman"/>
              </a:rPr>
              <a:t>r</a:t>
            </a:r>
            <a:r>
              <a:rPr sz="2600" b="1" dirty="0">
                <a:latin typeface="Times New Roman"/>
                <a:cs typeface="Times New Roman"/>
              </a:rPr>
              <a:t>e</a:t>
            </a:r>
            <a:r>
              <a:rPr sz="2600" b="1" spc="-24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:</a:t>
            </a:r>
            <a:r>
              <a:rPr sz="2600" b="1" spc="-1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r</a:t>
            </a:r>
            <a:r>
              <a:rPr sz="2200" spc="-10" dirty="0">
                <a:latin typeface="Times New Roman"/>
                <a:cs typeface="Times New Roman"/>
              </a:rPr>
              <a:t>ésea</a:t>
            </a:r>
            <a:r>
              <a:rPr sz="2200" spc="-5" dirty="0">
                <a:latin typeface="Times New Roman"/>
                <a:cs typeface="Times New Roman"/>
              </a:rPr>
              <a:t>u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</a:t>
            </a:r>
            <a:r>
              <a:rPr sz="2200" spc="10" dirty="0">
                <a:latin typeface="Times New Roman"/>
                <a:cs typeface="Times New Roman"/>
              </a:rPr>
              <a:t>n</a:t>
            </a:r>
            <a:r>
              <a:rPr sz="2200" spc="-20" dirty="0">
                <a:latin typeface="Times New Roman"/>
                <a:cs typeface="Times New Roman"/>
              </a:rPr>
              <a:t>f</a:t>
            </a:r>
            <a:r>
              <a:rPr sz="2200" spc="-25" dirty="0">
                <a:latin typeface="Times New Roman"/>
                <a:cs typeface="Times New Roman"/>
              </a:rPr>
              <a:t>o</a:t>
            </a:r>
            <a:r>
              <a:rPr sz="2200" spc="-20" dirty="0">
                <a:latin typeface="Times New Roman"/>
                <a:cs typeface="Times New Roman"/>
              </a:rPr>
              <a:t>r</a:t>
            </a:r>
            <a:r>
              <a:rPr sz="2200" spc="-35" dirty="0">
                <a:latin typeface="Times New Roman"/>
                <a:cs typeface="Times New Roman"/>
              </a:rPr>
              <a:t>m</a:t>
            </a:r>
            <a:r>
              <a:rPr sz="2200" spc="-5" dirty="0">
                <a:latin typeface="Times New Roman"/>
                <a:cs typeface="Times New Roman"/>
              </a:rPr>
              <a:t>ati</a:t>
            </a:r>
            <a:r>
              <a:rPr sz="2200" spc="10" dirty="0">
                <a:latin typeface="Times New Roman"/>
                <a:cs typeface="Times New Roman"/>
              </a:rPr>
              <a:t>qu</a:t>
            </a:r>
            <a:r>
              <a:rPr sz="2200" spc="-5" dirty="0">
                <a:latin typeface="Times New Roman"/>
                <a:cs typeface="Times New Roman"/>
              </a:rPr>
              <a:t>e</a:t>
            </a:r>
            <a:endParaRPr sz="2200">
              <a:latin typeface="Times New Roman"/>
              <a:cs typeface="Times New Roman"/>
            </a:endParaRPr>
          </a:p>
          <a:p>
            <a:pPr marL="758190" lvl="1" indent="-288290">
              <a:lnSpc>
                <a:spcPct val="100000"/>
              </a:lnSpc>
              <a:spcBef>
                <a:spcPts val="470"/>
              </a:spcBef>
              <a:buFont typeface="Times New Roman"/>
              <a:buChar char="–"/>
              <a:tabLst>
                <a:tab pos="758190" algn="l"/>
              </a:tabLst>
            </a:pPr>
            <a:r>
              <a:rPr sz="2600" b="1" dirty="0">
                <a:latin typeface="Times New Roman"/>
                <a:cs typeface="Times New Roman"/>
              </a:rPr>
              <a:t>La</a:t>
            </a:r>
            <a:r>
              <a:rPr sz="2600" b="1" spc="-7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communication:</a:t>
            </a:r>
            <a:r>
              <a:rPr sz="2600" b="1" spc="-1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protocoles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de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communication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2044" y="4866894"/>
            <a:ext cx="209740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6005" algn="l"/>
              </a:tabLst>
            </a:pPr>
            <a:r>
              <a:rPr sz="3900" baseline="2136" dirty="0">
                <a:latin typeface="Times New Roman"/>
                <a:cs typeface="Times New Roman"/>
              </a:rPr>
              <a:t>–</a:t>
            </a:r>
            <a:r>
              <a:rPr sz="3900" spc="472" baseline="2136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Les	usa</a:t>
            </a:r>
            <a:r>
              <a:rPr sz="2600" b="1" spc="5" dirty="0">
                <a:latin typeface="Times New Roman"/>
                <a:cs typeface="Times New Roman"/>
              </a:rPr>
              <a:t>g</a:t>
            </a:r>
            <a:r>
              <a:rPr sz="2600" b="1" dirty="0">
                <a:latin typeface="Times New Roman"/>
                <a:cs typeface="Times New Roman"/>
              </a:rPr>
              <a:t>e</a:t>
            </a:r>
            <a:r>
              <a:rPr sz="2600" b="1" spc="-15" dirty="0">
                <a:latin typeface="Times New Roman"/>
                <a:cs typeface="Times New Roman"/>
              </a:rPr>
              <a:t>s</a:t>
            </a:r>
            <a:r>
              <a:rPr sz="2600" b="1" dirty="0">
                <a:latin typeface="Times New Roman"/>
                <a:cs typeface="Times New Roman"/>
              </a:rPr>
              <a:t>: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0665" y="4907407"/>
            <a:ext cx="48361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92759" algn="l"/>
                <a:tab pos="1197610" algn="l"/>
                <a:tab pos="1738630" algn="l"/>
                <a:tab pos="3237865" algn="l"/>
                <a:tab pos="4418330" algn="l"/>
              </a:tabLst>
            </a:pPr>
            <a:r>
              <a:rPr sz="2200" spc="-10" dirty="0">
                <a:latin typeface="Times New Roman"/>
                <a:cs typeface="Times New Roman"/>
              </a:rPr>
              <a:t>c</a:t>
            </a:r>
            <a:r>
              <a:rPr sz="2200" spc="-5" dirty="0">
                <a:latin typeface="Times New Roman"/>
                <a:cs typeface="Times New Roman"/>
              </a:rPr>
              <a:t>e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40" dirty="0">
                <a:latin typeface="Times New Roman"/>
                <a:cs typeface="Times New Roman"/>
              </a:rPr>
              <a:t>s</a:t>
            </a:r>
            <a:r>
              <a:rPr sz="2200" spc="-25" dirty="0">
                <a:latin typeface="Times New Roman"/>
                <a:cs typeface="Times New Roman"/>
              </a:rPr>
              <a:t>o</a:t>
            </a:r>
            <a:r>
              <a:rPr sz="2200" spc="10" dirty="0">
                <a:latin typeface="Times New Roman"/>
                <a:cs typeface="Times New Roman"/>
              </a:rPr>
              <a:t>n</a:t>
            </a:r>
            <a:r>
              <a:rPr sz="2200" spc="-5" dirty="0">
                <a:latin typeface="Times New Roman"/>
                <a:cs typeface="Times New Roman"/>
              </a:rPr>
              <a:t>t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les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10" dirty="0">
                <a:latin typeface="Times New Roman"/>
                <a:cs typeface="Times New Roman"/>
              </a:rPr>
              <a:t>p</a:t>
            </a:r>
            <a:r>
              <a:rPr sz="2200" spc="-25" dirty="0">
                <a:latin typeface="Times New Roman"/>
                <a:cs typeface="Times New Roman"/>
              </a:rPr>
              <a:t>o</a:t>
            </a:r>
            <a:r>
              <a:rPr sz="2200" spc="-10" dirty="0">
                <a:latin typeface="Times New Roman"/>
                <a:cs typeface="Times New Roman"/>
              </a:rPr>
              <a:t>ss</a:t>
            </a:r>
            <a:r>
              <a:rPr sz="2200" spc="-5" dirty="0">
                <a:latin typeface="Times New Roman"/>
                <a:cs typeface="Times New Roman"/>
              </a:rPr>
              <a:t>i</a:t>
            </a:r>
            <a:r>
              <a:rPr sz="2200" spc="25" dirty="0">
                <a:latin typeface="Times New Roman"/>
                <a:cs typeface="Times New Roman"/>
              </a:rPr>
              <a:t>b</a:t>
            </a:r>
            <a:r>
              <a:rPr sz="2200" spc="-5" dirty="0">
                <a:latin typeface="Times New Roman"/>
                <a:cs typeface="Times New Roman"/>
              </a:rPr>
              <a:t>ilités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25" dirty="0">
                <a:latin typeface="Times New Roman"/>
                <a:cs typeface="Times New Roman"/>
              </a:rPr>
              <a:t>o</a:t>
            </a:r>
            <a:r>
              <a:rPr sz="2200" spc="10" dirty="0">
                <a:latin typeface="Times New Roman"/>
                <a:cs typeface="Times New Roman"/>
              </a:rPr>
              <a:t>u</a:t>
            </a:r>
            <a:r>
              <a:rPr sz="2200" spc="-25" dirty="0">
                <a:latin typeface="Times New Roman"/>
                <a:cs typeface="Times New Roman"/>
              </a:rPr>
              <a:t>v</a:t>
            </a:r>
            <a:r>
              <a:rPr sz="2200" spc="-10" dirty="0">
                <a:latin typeface="Times New Roman"/>
                <a:cs typeface="Times New Roman"/>
              </a:rPr>
              <a:t>e</a:t>
            </a:r>
            <a:r>
              <a:rPr sz="2200" spc="-20" dirty="0">
                <a:latin typeface="Times New Roman"/>
                <a:cs typeface="Times New Roman"/>
              </a:rPr>
              <a:t>r</a:t>
            </a:r>
            <a:r>
              <a:rPr sz="2200" spc="-5" dirty="0">
                <a:latin typeface="Times New Roman"/>
                <a:cs typeface="Times New Roman"/>
              </a:rPr>
              <a:t>tes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10" dirty="0">
                <a:latin typeface="Times New Roman"/>
                <a:cs typeface="Times New Roman"/>
              </a:rPr>
              <a:t>a</a:t>
            </a:r>
            <a:r>
              <a:rPr sz="2200" spc="10" dirty="0">
                <a:latin typeface="Times New Roman"/>
                <a:cs typeface="Times New Roman"/>
              </a:rPr>
              <a:t>u</a:t>
            </a:r>
            <a:r>
              <a:rPr sz="2200" spc="-5" dirty="0">
                <a:latin typeface="Times New Roman"/>
                <a:cs typeface="Times New Roman"/>
              </a:rPr>
              <a:t>x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0030" y="5255133"/>
            <a:ext cx="6840855" cy="68199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2530"/>
              </a:lnSpc>
              <a:spcBef>
                <a:spcPts val="270"/>
              </a:spcBef>
            </a:pPr>
            <a:r>
              <a:rPr sz="2200" dirty="0">
                <a:latin typeface="Times New Roman"/>
                <a:cs typeface="Times New Roman"/>
              </a:rPr>
              <a:t>utilisateurs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par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l’existence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d’une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communication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;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ces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usages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ou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applications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sont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multiples.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4910"/>
              </a:lnSpc>
            </a:pPr>
            <a:r>
              <a:rPr sz="44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4400" spc="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4400" spc="-8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spc="-135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5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Différences </a:t>
            </a:r>
            <a:r>
              <a:rPr sz="3600" b="1" spc="-20" dirty="0">
                <a:solidFill>
                  <a:srgbClr val="FF9900"/>
                </a:solidFill>
                <a:latin typeface="Times New Roman"/>
                <a:cs typeface="Times New Roman"/>
              </a:rPr>
              <a:t>entre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b="1" spc="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b="1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6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3051</Words>
  <Application>Microsoft Office PowerPoint</Application>
  <PresentationFormat>Affichage à l'écran (4:3)</PresentationFormat>
  <Paragraphs>467</Paragraphs>
  <Slides>70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70</vt:i4>
      </vt:variant>
    </vt:vector>
  </HeadingPairs>
  <TitlesOfParts>
    <vt:vector size="80" baseType="lpstr">
      <vt:lpstr>Arial Unicode MS</vt:lpstr>
      <vt:lpstr>Arial</vt:lpstr>
      <vt:lpstr>Arial MT</vt:lpstr>
      <vt:lpstr>Calibri</vt:lpstr>
      <vt:lpstr>Calibri Light</vt:lpstr>
      <vt:lpstr>Comic Sans MS</vt:lpstr>
      <vt:lpstr>Times New Roman</vt:lpstr>
      <vt:lpstr>Verdana</vt:lpstr>
      <vt:lpstr>Wingdings</vt:lpstr>
      <vt:lpstr>Office Theme</vt:lpstr>
      <vt:lpstr>Présentation PowerPoint</vt:lpstr>
      <vt:lpstr>2.3- Internet et le Web</vt:lpstr>
      <vt:lpstr>2.3- Internet et le Web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Principes d’Internet</vt:lpstr>
      <vt:lpstr>Présentation PowerPoint</vt:lpstr>
      <vt:lpstr>Qu’ est -ce qu ’un Réseau ?</vt:lpstr>
      <vt:lpstr>Pour décrire un réseau, il faut répondre aux questions suivantes :</vt:lpstr>
      <vt:lpstr>Présentation PowerPoint</vt:lpstr>
      <vt:lpstr>Avantages des réseaux</vt:lpstr>
      <vt:lpstr>Avantages des réseaux</vt:lpstr>
      <vt:lpstr>Types des Réseaux</vt:lpstr>
      <vt:lpstr>Types des Réseaux</vt:lpstr>
      <vt:lpstr>Local Area Network (LAN)</vt:lpstr>
      <vt:lpstr>Local Area Network (LAN)</vt:lpstr>
      <vt:lpstr>Metropolitan Area Network  (MAN)</vt:lpstr>
      <vt:lpstr>Metropolitan Area Network  (MAN)</vt:lpstr>
      <vt:lpstr>Wide Area Network (WAN)</vt:lpstr>
      <vt:lpstr>Wide Area Network (WAN)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Principaux composants  d’interconnexion</vt:lpstr>
      <vt:lpstr>Principaux composants  d’interconnexion</vt:lpstr>
      <vt:lpstr>Présentation PowerPoint</vt:lpstr>
      <vt:lpstr>Présentation PowerPoint</vt:lpstr>
      <vt:lpstr>Présentation PowerPoint</vt:lpstr>
      <vt:lpstr>Protocole de communication</vt:lpstr>
      <vt:lpstr>Adressage IP </vt:lpstr>
      <vt:lpstr>Présentation PowerPoint</vt:lpstr>
      <vt:lpstr>Présentation PowerPoint</vt:lpstr>
      <vt:lpstr>Principaux services d’Internet</vt:lpstr>
      <vt:lpstr>Principaux services d’Internet</vt:lpstr>
      <vt:lpstr>Le courrier électronique (e-mail)</vt:lpstr>
      <vt:lpstr>courrier électronique (e-mail)</vt:lpstr>
      <vt:lpstr>courrier électronique (e-mail)</vt:lpstr>
      <vt:lpstr>courrier électronique (e-mail)</vt:lpstr>
      <vt:lpstr>Présentation PowerPoint</vt:lpstr>
      <vt:lpstr>Messagerie instantanée</vt:lpstr>
      <vt:lpstr>Transfert de fichiers (FTP)</vt:lpstr>
      <vt:lpstr>Transfert de fichiers</vt:lpstr>
      <vt:lpstr>Transfert de fichiers</vt:lpstr>
      <vt:lpstr>Accès à des systèmes distants</vt:lpstr>
      <vt:lpstr>Accès à des systèmes distants</vt:lpstr>
      <vt:lpstr>Recherche d’information</vt:lpstr>
      <vt:lpstr>Recherche d’information</vt:lpstr>
      <vt:lpstr>Recherche d’information</vt:lpstr>
      <vt:lpstr>Recherche d’information</vt:lpstr>
      <vt:lpstr>Outils de recherche</vt:lpstr>
      <vt:lpstr>Moteurs de recherche :</vt:lpstr>
      <vt:lpstr>Recherche d’information</vt:lpstr>
      <vt:lpstr>Recherche d’information</vt:lpstr>
      <vt:lpstr>Recherche d’information</vt:lpstr>
      <vt:lpstr>Recherche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forums de discussion</vt:lpstr>
      <vt:lpstr>Commerce électronique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test</dc:creator>
  <cp:lastModifiedBy>hp</cp:lastModifiedBy>
  <cp:revision>9</cp:revision>
  <dcterms:created xsi:type="dcterms:W3CDTF">2023-02-25T16:57:31Z</dcterms:created>
  <dcterms:modified xsi:type="dcterms:W3CDTF">2024-01-30T20:44:54Z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Nitro Pro 11</vt:lpwstr>
  </property>
  <property fmtid="{D5CDD505-2E9C-101B-9397-08002B2CF9AE}" pid="3" name="LastSaved">
    <vt:filetime>2023-02-25T00:00:00Z</vt:filetime>
  </property>
</Properties>
</file>