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8"/>
  </p:notesMasterIdLst>
  <p:sldIdLst>
    <p:sldId id="325" r:id="rId2"/>
    <p:sldId id="324" r:id="rId3"/>
    <p:sldId id="326" r:id="rId4"/>
    <p:sldId id="328" r:id="rId5"/>
    <p:sldId id="329" r:id="rId6"/>
    <p:sldId id="330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Kulim Park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CC5E8C-8932-4C50-BC92-68B6CE62A92C}">
  <a:tblStyle styleId="{95CC5E8C-8932-4C50-BC92-68B6CE62A9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A1B0A0-E66D-48AE-B0BC-7214E24B64F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74970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3369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7485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93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7562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349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429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6702144" y="6"/>
            <a:ext cx="2441849" cy="5145755"/>
          </a:xfrm>
          <a:custGeom>
            <a:avLst/>
            <a:gdLst/>
            <a:ahLst/>
            <a:cxnLst/>
            <a:rect l="l" t="t" r="r" b="b"/>
            <a:pathLst>
              <a:path w="1196985" h="2522429" extrusionOk="0">
                <a:moveTo>
                  <a:pt x="359680" y="0"/>
                </a:moveTo>
                <a:lnTo>
                  <a:pt x="0" y="2037095"/>
                </a:lnTo>
                <a:lnTo>
                  <a:pt x="263687" y="1931527"/>
                </a:lnTo>
                <a:lnTo>
                  <a:pt x="405224" y="2059283"/>
                </a:lnTo>
                <a:lnTo>
                  <a:pt x="317639" y="2522429"/>
                </a:lnTo>
                <a:lnTo>
                  <a:pt x="1196986" y="2522429"/>
                </a:lnTo>
                <a:lnTo>
                  <a:pt x="11969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" name="Google Shape;48;p7"/>
          <p:cNvGrpSpPr/>
          <p:nvPr/>
        </p:nvGrpSpPr>
        <p:grpSpPr>
          <a:xfrm>
            <a:off x="6327842" y="0"/>
            <a:ext cx="1202103" cy="5143503"/>
            <a:chOff x="3475252" y="0"/>
            <a:chExt cx="1202103" cy="5143503"/>
          </a:xfrm>
        </p:grpSpPr>
        <p:sp>
          <p:nvSpPr>
            <p:cNvPr id="49" name="Google Shape;49;p7"/>
            <p:cNvSpPr/>
            <p:nvPr/>
          </p:nvSpPr>
          <p:spPr>
            <a:xfrm>
              <a:off x="3475252" y="0"/>
              <a:ext cx="1109160" cy="43038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4150099" y="4199096"/>
              <a:ext cx="527256" cy="9444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3475252" y="3938588"/>
              <a:ext cx="1202040" cy="6262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626700" y="1430150"/>
            <a:ext cx="2465100" cy="32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3437676" y="1430150"/>
            <a:ext cx="2465100" cy="32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>
            <a:off x="7637092" y="0"/>
            <a:ext cx="1202103" cy="5143503"/>
            <a:chOff x="3475252" y="0"/>
            <a:chExt cx="1202103" cy="5143503"/>
          </a:xfrm>
        </p:grpSpPr>
        <p:sp>
          <p:nvSpPr>
            <p:cNvPr id="58" name="Google Shape;58;p8"/>
            <p:cNvSpPr/>
            <p:nvPr/>
          </p:nvSpPr>
          <p:spPr>
            <a:xfrm>
              <a:off x="3475252" y="0"/>
              <a:ext cx="1109160" cy="43038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4150099" y="4199096"/>
              <a:ext cx="527256" cy="9444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3475252" y="3938588"/>
              <a:ext cx="1202040" cy="6262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626700" y="836000"/>
            <a:ext cx="6529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626600" y="1430150"/>
            <a:ext cx="2034000" cy="320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2"/>
          </p:nvPr>
        </p:nvSpPr>
        <p:spPr>
          <a:xfrm>
            <a:off x="2874224" y="1430150"/>
            <a:ext cx="2034000" cy="320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3"/>
          </p:nvPr>
        </p:nvSpPr>
        <p:spPr>
          <a:xfrm>
            <a:off x="5121848" y="1430150"/>
            <a:ext cx="2034000" cy="320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90" name="Google Shape;90;p12"/>
          <p:cNvSpPr/>
          <p:nvPr/>
        </p:nvSpPr>
        <p:spPr>
          <a:xfrm>
            <a:off x="699132" y="-1"/>
            <a:ext cx="1172563" cy="3572011"/>
          </a:xfrm>
          <a:custGeom>
            <a:avLst/>
            <a:gdLst/>
            <a:ahLst/>
            <a:cxnLst/>
            <a:rect l="l" t="t" r="r" b="b"/>
            <a:pathLst>
              <a:path w="574786" h="1750986" extrusionOk="0">
                <a:moveTo>
                  <a:pt x="308764" y="0"/>
                </a:moveTo>
                <a:lnTo>
                  <a:pt x="0" y="1750986"/>
                </a:lnTo>
                <a:lnTo>
                  <a:pt x="284240" y="1647520"/>
                </a:lnTo>
                <a:lnTo>
                  <a:pt x="5747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2"/>
          <p:cNvSpPr/>
          <p:nvPr/>
        </p:nvSpPr>
        <p:spPr>
          <a:xfrm>
            <a:off x="1763563" y="3445190"/>
            <a:ext cx="841902" cy="1699051"/>
          </a:xfrm>
          <a:custGeom>
            <a:avLst/>
            <a:gdLst/>
            <a:ahLst/>
            <a:cxnLst/>
            <a:rect l="l" t="t" r="r" b="b"/>
            <a:pathLst>
              <a:path w="412697" h="832868" extrusionOk="0">
                <a:moveTo>
                  <a:pt x="266023" y="832869"/>
                </a:moveTo>
                <a:lnTo>
                  <a:pt x="412697" y="0"/>
                </a:lnTo>
                <a:lnTo>
                  <a:pt x="128457" y="103466"/>
                </a:lnTo>
                <a:lnTo>
                  <a:pt x="0" y="8328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2"/>
          <p:cNvSpPr/>
          <p:nvPr/>
        </p:nvSpPr>
        <p:spPr>
          <a:xfrm>
            <a:off x="698180" y="3039902"/>
            <a:ext cx="1907741" cy="936717"/>
          </a:xfrm>
          <a:custGeom>
            <a:avLst/>
            <a:gdLst/>
            <a:ahLst/>
            <a:cxnLst/>
            <a:rect l="l" t="t" r="r" b="b"/>
            <a:pathLst>
              <a:path w="935167" h="459175" extrusionOk="0">
                <a:moveTo>
                  <a:pt x="935167" y="198758"/>
                </a:moveTo>
                <a:lnTo>
                  <a:pt x="220012" y="459176"/>
                </a:lnTo>
                <a:lnTo>
                  <a:pt x="0" y="260417"/>
                </a:lnTo>
                <a:lnTo>
                  <a:pt x="7153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2"/>
          <p:cNvSpPr/>
          <p:nvPr/>
        </p:nvSpPr>
        <p:spPr>
          <a:xfrm>
            <a:off x="-9" y="-1"/>
            <a:ext cx="2026379" cy="5145755"/>
          </a:xfrm>
          <a:custGeom>
            <a:avLst/>
            <a:gdLst/>
            <a:ahLst/>
            <a:cxnLst/>
            <a:rect l="l" t="t" r="r" b="b"/>
            <a:pathLst>
              <a:path w="993323" h="2522429" extrusionOk="0">
                <a:moveTo>
                  <a:pt x="562408" y="1949978"/>
                </a:moveTo>
                <a:lnTo>
                  <a:pt x="342396" y="1751220"/>
                </a:lnTo>
                <a:lnTo>
                  <a:pt x="342864" y="1750986"/>
                </a:lnTo>
                <a:lnTo>
                  <a:pt x="651627" y="0"/>
                </a:lnTo>
                <a:lnTo>
                  <a:pt x="0" y="0"/>
                </a:lnTo>
                <a:lnTo>
                  <a:pt x="0" y="2522429"/>
                </a:lnTo>
                <a:lnTo>
                  <a:pt x="864866" y="2522429"/>
                </a:lnTo>
                <a:lnTo>
                  <a:pt x="993323" y="17930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6700" y="1430148"/>
            <a:ext cx="5276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▸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▹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■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●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○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■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●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○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Kulim Park"/>
              <a:buChar char="■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8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ctrTitle" idx="4294967295"/>
          </p:nvPr>
        </p:nvSpPr>
        <p:spPr>
          <a:xfrm>
            <a:off x="4285547" y="2301684"/>
            <a:ext cx="3925500" cy="1518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fr-FR" sz="4000" dirty="0">
                <a:solidFill>
                  <a:schemeClr val="accent1"/>
                </a:solidFill>
              </a:rPr>
              <a:t>Le Modèle Logique des Données (MLD)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3441892" y="2461889"/>
            <a:ext cx="277249" cy="26472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20"/>
          <p:cNvGrpSpPr/>
          <p:nvPr/>
        </p:nvGrpSpPr>
        <p:grpSpPr>
          <a:xfrm>
            <a:off x="3097725" y="975249"/>
            <a:ext cx="1187822" cy="1188140"/>
            <a:chOff x="6654650" y="3665275"/>
            <a:chExt cx="409100" cy="409125"/>
          </a:xfrm>
        </p:grpSpPr>
        <p:sp>
          <p:nvSpPr>
            <p:cNvPr id="154" name="Google Shape;154;p20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20"/>
          <p:cNvGrpSpPr/>
          <p:nvPr/>
        </p:nvGrpSpPr>
        <p:grpSpPr>
          <a:xfrm rot="1057031">
            <a:off x="1953010" y="1909261"/>
            <a:ext cx="784787" cy="784846"/>
            <a:chOff x="570875" y="4322250"/>
            <a:chExt cx="443300" cy="443325"/>
          </a:xfrm>
        </p:grpSpPr>
        <p:sp>
          <p:nvSpPr>
            <p:cNvPr id="157" name="Google Shape;157;p20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61;p20"/>
          <p:cNvSpPr/>
          <p:nvPr/>
        </p:nvSpPr>
        <p:spPr>
          <a:xfrm rot="2466642">
            <a:off x="2041086" y="1205503"/>
            <a:ext cx="385213" cy="36781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0"/>
          <p:cNvSpPr/>
          <p:nvPr/>
        </p:nvSpPr>
        <p:spPr>
          <a:xfrm rot="-1609441">
            <a:off x="2604445" y="1436939"/>
            <a:ext cx="277205" cy="26468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0"/>
          <p:cNvSpPr/>
          <p:nvPr/>
        </p:nvSpPr>
        <p:spPr>
          <a:xfrm rot="2926250">
            <a:off x="4285316" y="1646635"/>
            <a:ext cx="207604" cy="19822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0"/>
          <p:cNvSpPr/>
          <p:nvPr/>
        </p:nvSpPr>
        <p:spPr>
          <a:xfrm rot="-1609151">
            <a:off x="3421388" y="318670"/>
            <a:ext cx="187044" cy="17859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0382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>
            <a:spLocks noGrp="1"/>
          </p:cNvSpPr>
          <p:nvPr>
            <p:ph type="body" idx="1"/>
          </p:nvPr>
        </p:nvSpPr>
        <p:spPr>
          <a:xfrm>
            <a:off x="430657" y="1052779"/>
            <a:ext cx="7777785" cy="320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fr-FR" sz="1400" dirty="0"/>
              <a:t>Le MLD constitue une étape intermédiaire entre le modèle conceptuel et le modèle physique de données. C'est le MCD auquel on rajoute la définition </a:t>
            </a:r>
            <a:r>
              <a:rPr lang="fr-FR" sz="1400" b="1" dirty="0"/>
              <a:t>de l'organisation logique des données </a:t>
            </a:r>
            <a:r>
              <a:rPr lang="fr-FR" sz="1400" dirty="0"/>
              <a:t>et en l'optimisant compte tenu des traitements à appliquer aux données. </a:t>
            </a:r>
          </a:p>
          <a:p>
            <a:pPr marL="0" lvl="0" indent="0">
              <a:buNone/>
            </a:pPr>
            <a:r>
              <a:rPr lang="fr-FR" sz="1400" dirty="0"/>
              <a:t>A ce niveau, on doit choisir le mode d'organisation des données : </a:t>
            </a:r>
          </a:p>
          <a:p>
            <a:pPr marL="0" lvl="0" indent="0">
              <a:buNone/>
            </a:pPr>
            <a:endParaRPr lang="fr-FR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Modèle hiérarchique : Les données sont organisées de manière arborescente.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Modèle réseau : Les données sont organisées en utilisant des relations complexes.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b="1" dirty="0"/>
              <a:t>Modèle relationnel : Les données sont organisées sous forme de tables liées par des clés.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Fichiers classiques : Organisation des données sous forme de fichiers simples.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sz="1400" dirty="0"/>
              <a:t>Le mode d’organisation des donnés présenté dans ce cours est </a:t>
            </a:r>
            <a:r>
              <a:rPr lang="fr-FR" sz="1400" b="1" dirty="0"/>
              <a:t>le modèle relationnel</a:t>
            </a:r>
            <a:r>
              <a:rPr lang="fr-FR" sz="1400" dirty="0"/>
              <a:t>. </a:t>
            </a:r>
            <a:endParaRPr sz="1200" dirty="0"/>
          </a:p>
        </p:txBody>
      </p:sp>
      <p:sp>
        <p:nvSpPr>
          <p:cNvPr id="183" name="Google Shape;183;p2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0" name="Google Shape;142;p19"/>
          <p:cNvSpPr txBox="1">
            <a:spLocks noGrp="1"/>
          </p:cNvSpPr>
          <p:nvPr>
            <p:ph type="title"/>
          </p:nvPr>
        </p:nvSpPr>
        <p:spPr>
          <a:xfrm>
            <a:off x="377372" y="320743"/>
            <a:ext cx="7700441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fr-FR" sz="2400" dirty="0"/>
              <a:t>Modèle logique de données (MLD)</a:t>
            </a:r>
            <a:endParaRPr sz="2400" u="sng" dirty="0"/>
          </a:p>
        </p:txBody>
      </p:sp>
    </p:spTree>
    <p:extLst>
      <p:ext uri="{BB962C8B-B14F-4D97-AF65-F5344CB8AC3E}">
        <p14:creationId xmlns:p14="http://schemas.microsoft.com/office/powerpoint/2010/main" val="1643187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416242" y="168783"/>
            <a:ext cx="8168958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fr-FR" sz="2800" dirty="0"/>
              <a:t>Les concepts de base de modèle relationnel </a:t>
            </a:r>
            <a:endParaRPr sz="2800" dirty="0"/>
          </a:p>
        </p:txBody>
      </p:sp>
      <p:sp>
        <p:nvSpPr>
          <p:cNvPr id="173" name="Google Shape;173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73377" y="675809"/>
            <a:ext cx="66270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Sur un système de gestion de </a:t>
            </a:r>
            <a:r>
              <a:rPr lang="fr-FR" sz="1800" b="1" dirty="0"/>
              <a:t>base de donnés relationnel</a:t>
            </a:r>
            <a:r>
              <a:rPr lang="fr-FR" sz="1800" dirty="0"/>
              <a:t>, les relations deviennent des tables, les attributs se nomment les champs, Chaque table contient des enregistrements </a:t>
            </a:r>
          </a:p>
          <a:p>
            <a:r>
              <a:rPr lang="fr-FR" sz="1800" dirty="0"/>
              <a:t>Le tableau suivant montre un exemple de relation </a:t>
            </a:r>
            <a:r>
              <a:rPr lang="fr-FR" sz="1800" b="1" i="1" dirty="0"/>
              <a:t>Personne (</a:t>
            </a:r>
            <a:r>
              <a:rPr lang="fr-FR" sz="1800" b="1" i="1" u="sng" dirty="0"/>
              <a:t>N° sécu </a:t>
            </a:r>
            <a:r>
              <a:rPr lang="fr-FR" sz="1800" b="1" i="1" dirty="0"/>
              <a:t>, Nom , Prénom )</a:t>
            </a:r>
            <a:r>
              <a:rPr lang="fr-FR" sz="1800" dirty="0"/>
              <a:t> et précise son schéma. </a:t>
            </a:r>
            <a:endParaRPr lang="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22823" t="28166" r="27321" b="53122"/>
          <a:stretch/>
        </p:blipFill>
        <p:spPr bwMode="auto">
          <a:xfrm>
            <a:off x="1415142" y="2480582"/>
            <a:ext cx="4418693" cy="1750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25332" y="4250582"/>
            <a:ext cx="3049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Tableau  : Exemple d’une relation. </a:t>
            </a:r>
            <a:endParaRPr lang="" dirty="0"/>
          </a:p>
        </p:txBody>
      </p:sp>
    </p:spTree>
    <p:extLst>
      <p:ext uri="{BB962C8B-B14F-4D97-AF65-F5344CB8AC3E}">
        <p14:creationId xmlns:p14="http://schemas.microsoft.com/office/powerpoint/2010/main" val="264872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416242" y="168783"/>
            <a:ext cx="8168958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fr-FR" sz="2800" dirty="0"/>
              <a:t>Les concepts de base de modèle relationnel </a:t>
            </a:r>
            <a:endParaRPr sz="2800" dirty="0"/>
          </a:p>
        </p:txBody>
      </p:sp>
      <p:sp>
        <p:nvSpPr>
          <p:cNvPr id="173" name="Google Shape;173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02406" y="886266"/>
            <a:ext cx="8333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un exemple de relation </a:t>
            </a:r>
            <a:r>
              <a:rPr lang="fr-FR" sz="2000" b="1" i="1" dirty="0"/>
              <a:t>Personne (</a:t>
            </a:r>
            <a:r>
              <a:rPr lang="fr-FR" sz="2000" b="1" i="1" u="sng" dirty="0"/>
              <a:t>N° sécu </a:t>
            </a:r>
            <a:r>
              <a:rPr lang="fr-FR" sz="2000" b="1" i="1" dirty="0"/>
              <a:t>, Nom , Prénom )</a:t>
            </a:r>
            <a:r>
              <a:rPr lang="fr-FR" sz="2000" dirty="0"/>
              <a:t> </a:t>
            </a:r>
          </a:p>
          <a:p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140" y="1594152"/>
            <a:ext cx="59830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b="1" dirty="0"/>
              <a:t>Clé primaire :</a:t>
            </a:r>
            <a:r>
              <a:rPr lang="fr-FR" sz="1600" dirty="0"/>
              <a:t> la clé primaire d'une relation est l’attribut qui permet d’identifier de manière unique une relation, la clé primaire est soulignée. 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fr-FR" sz="1600" dirty="0"/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b="1" dirty="0"/>
              <a:t>Clé étrangère : </a:t>
            </a:r>
            <a:r>
              <a:rPr lang="fr-FR" sz="1600" dirty="0"/>
              <a:t>une clé étrangère dans une relation est formée d'un ou plusieurs attributs qui constituent une clé primaire dans une autre relation. </a:t>
            </a:r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fr-FR" sz="1600" dirty="0"/>
          </a:p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b="1" dirty="0"/>
              <a:t>Schéma relationnel (Modèle relationnel) : </a:t>
            </a:r>
            <a:r>
              <a:rPr lang="fr-FR" sz="1600" dirty="0"/>
              <a:t>un schéma relationnel est constitué par l'ensemble des schémas de relation.</a:t>
            </a:r>
            <a:endParaRPr lang="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2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416242" y="168783"/>
            <a:ext cx="8536842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fr-FR" sz="2800" dirty="0"/>
              <a:t>Transformation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800" dirty="0"/>
              <a:t>du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800" dirty="0"/>
              <a:t>modèle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800" dirty="0"/>
              <a:t>MCD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800" dirty="0"/>
              <a:t>au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800" dirty="0"/>
              <a:t>MLD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73" name="Google Shape;173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Right Arrow 2"/>
          <p:cNvSpPr/>
          <p:nvPr/>
        </p:nvSpPr>
        <p:spPr>
          <a:xfrm>
            <a:off x="4572000" y="2738209"/>
            <a:ext cx="551610" cy="159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sp>
        <p:nvSpPr>
          <p:cNvPr id="4" name="Rectangle 3"/>
          <p:cNvSpPr/>
          <p:nvPr/>
        </p:nvSpPr>
        <p:spPr>
          <a:xfrm>
            <a:off x="5488221" y="762292"/>
            <a:ext cx="26757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Modèle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logique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 des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données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9935" y="762291"/>
            <a:ext cx="29835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Modèle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conceptuel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 des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données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31353" t="15953" r="34856" b="11168"/>
          <a:stretch/>
        </p:blipFill>
        <p:spPr bwMode="auto">
          <a:xfrm>
            <a:off x="530787" y="1375063"/>
            <a:ext cx="3801047" cy="3267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/>
          <a:srcRect l="29027" t="24228" r="34079" b="7031"/>
          <a:stretch/>
        </p:blipFill>
        <p:spPr bwMode="auto">
          <a:xfrm>
            <a:off x="5123610" y="1235072"/>
            <a:ext cx="3353497" cy="350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325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416242" y="168783"/>
            <a:ext cx="679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800" dirty="0" err="1"/>
              <a:t>Représentation</a:t>
            </a:r>
            <a:r>
              <a:rPr lang="en-US" sz="2800" dirty="0"/>
              <a:t> </a:t>
            </a:r>
            <a:r>
              <a:rPr lang="en-US" sz="2800" dirty="0" err="1"/>
              <a:t>graphique</a:t>
            </a:r>
            <a:r>
              <a:rPr lang="en-US" sz="2800" dirty="0"/>
              <a:t> du MLD</a:t>
            </a:r>
            <a:endParaRPr sz="2800" dirty="0"/>
          </a:p>
        </p:txBody>
      </p:sp>
      <p:sp>
        <p:nvSpPr>
          <p:cNvPr id="173" name="Google Shape;173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73377" y="675809"/>
            <a:ext cx="66270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chemeClr val="tx1"/>
                </a:solidFill>
              </a:rPr>
              <a:t>Transformation du </a:t>
            </a:r>
            <a:r>
              <a:rPr lang="fr-FR" sz="1800" b="1" dirty="0">
                <a:solidFill>
                  <a:schemeClr val="tx1"/>
                </a:solidFill>
              </a:rPr>
              <a:t>modèle MCD au MLD </a:t>
            </a:r>
            <a:r>
              <a:rPr lang="fr-FR" sz="1800" dirty="0">
                <a:solidFill>
                  <a:schemeClr val="tx1"/>
                </a:solidFill>
              </a:rPr>
              <a:t>(Règles de passage)</a:t>
            </a:r>
          </a:p>
          <a:p>
            <a:endParaRPr lang="fr-FR" sz="18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800" b="1" i="1" dirty="0"/>
              <a:t>Transformation des </a:t>
            </a:r>
            <a:r>
              <a:rPr lang="en-US" sz="1800" b="1" i="1" dirty="0" err="1"/>
              <a:t>entités</a:t>
            </a:r>
            <a:r>
              <a:rPr lang="en-US" sz="1800" b="1" i="1" dirty="0"/>
              <a:t> :</a:t>
            </a:r>
            <a:r>
              <a:rPr lang="en-US" sz="1800" dirty="0"/>
              <a:t> </a:t>
            </a:r>
            <a:r>
              <a:rPr lang="fr-FR" sz="1800" dirty="0"/>
              <a:t>Toute entité est transformée en une relation. Les propriétés de l'entité deviennent les attributs de la relation. L'identifiant de l'entité devient la clé primaire de la relation.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endParaRPr lang="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20718" t="47272" r="23332" b="24759"/>
          <a:stretch/>
        </p:blipFill>
        <p:spPr bwMode="auto">
          <a:xfrm>
            <a:off x="645362" y="2675996"/>
            <a:ext cx="5674936" cy="2194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3594125"/>
      </p:ext>
    </p:extLst>
  </p:cSld>
  <p:clrMapOvr>
    <a:masterClrMapping/>
  </p:clrMapOvr>
</p:sld>
</file>

<file path=ppt/theme/theme1.xml><?xml version="1.0" encoding="utf-8"?>
<a:theme xmlns:a="http://schemas.openxmlformats.org/drawingml/2006/main" name="Gregory template">
  <a:themeElements>
    <a:clrScheme name="Custom 347">
      <a:dk1>
        <a:srgbClr val="122431"/>
      </a:dk1>
      <a:lt1>
        <a:srgbClr val="FFFFFF"/>
      </a:lt1>
      <a:dk2>
        <a:srgbClr val="84898D"/>
      </a:dk2>
      <a:lt2>
        <a:srgbClr val="ECEFF3"/>
      </a:lt2>
      <a:accent1>
        <a:srgbClr val="FEC200"/>
      </a:accent1>
      <a:accent2>
        <a:srgbClr val="A2EAE9"/>
      </a:accent2>
      <a:accent3>
        <a:srgbClr val="0B6AB1"/>
      </a:accent3>
      <a:accent4>
        <a:srgbClr val="FF981F"/>
      </a:accent4>
      <a:accent5>
        <a:srgbClr val="FFE03F"/>
      </a:accent5>
      <a:accent6>
        <a:srgbClr val="023E69"/>
      </a:accent6>
      <a:hlink>
        <a:srgbClr val="0B6AB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360</Words>
  <Application>Microsoft Office PowerPoint</Application>
  <PresentationFormat>Affichage à l'écran (16:9)</PresentationFormat>
  <Paragraphs>36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Wingdings</vt:lpstr>
      <vt:lpstr>Kulim Park</vt:lpstr>
      <vt:lpstr>Arial</vt:lpstr>
      <vt:lpstr>Calibri</vt:lpstr>
      <vt:lpstr>Gregory template</vt:lpstr>
      <vt:lpstr>Le Modèle Logique des Données (MLD)</vt:lpstr>
      <vt:lpstr>Modèle logique de données (MLD)</vt:lpstr>
      <vt:lpstr>Les concepts de base de modèle relationnel </vt:lpstr>
      <vt:lpstr>Les concepts de base de modèle relationnel </vt:lpstr>
      <vt:lpstr>Transformation du modèle MCD au MLD </vt:lpstr>
      <vt:lpstr>Représentation graphique du MLD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user</cp:lastModifiedBy>
  <cp:revision>116</cp:revision>
  <dcterms:modified xsi:type="dcterms:W3CDTF">2024-01-27T00:45:07Z</dcterms:modified>
</cp:coreProperties>
</file>