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14" autoAdjust="0"/>
    <p:restoredTop sz="94660"/>
  </p:normalViewPr>
  <p:slideViewPr>
    <p:cSldViewPr>
      <p:cViewPr varScale="1">
        <p:scale>
          <a:sx n="53" d="100"/>
          <a:sy n="53" d="100"/>
        </p:scale>
        <p:origin x="-9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F41E407-B2AD-4119-A690-EEF284F17EAC}"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41E407-B2AD-4119-A690-EEF284F17EAC}"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41E407-B2AD-4119-A690-EEF284F17EAC}"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idx="1" hasCustomPrompt="1"/>
          </p:nvPr>
        </p:nvSpPr>
        <p:spPr/>
        <p:txBody>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41E407-B2AD-4119-A690-EEF284F17EAC}"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endParaRPr lang="fr-FR" smtClean="0"/>
          </a:p>
        </p:txBody>
      </p:sp>
      <p:sp>
        <p:nvSpPr>
          <p:cNvPr id="4" name="Espace réservé de la date 3"/>
          <p:cNvSpPr>
            <a:spLocks noGrp="1"/>
          </p:cNvSpPr>
          <p:nvPr>
            <p:ph type="dt" sz="half" idx="10"/>
          </p:nvPr>
        </p:nvSpPr>
        <p:spPr/>
        <p:txBody>
          <a:bodyPr/>
          <a:lstStyle/>
          <a:p>
            <a:fld id="{3F41E407-B2AD-4119-A690-EEF284F17EAC}"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F41E407-B2AD-4119-A690-EEF284F17EAC}"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F41E407-B2AD-4119-A690-EEF284F17EAC}"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F41E407-B2AD-4119-A690-EEF284F17EAC}"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F41E407-B2AD-4119-A690-EEF284F17EAC}"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3F41E407-B2AD-4119-A690-EEF284F17EAC}"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3F41E407-B2AD-4119-A690-EEF284F17EAC}"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1ECF2E-18C1-45F1-913C-09795805A99D}"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41E407-B2AD-4119-A690-EEF284F17EAC}" type="datetimeFigureOut">
              <a:rPr lang="fr-FR" smtClean="0"/>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ECF2E-18C1-45F1-913C-09795805A99D}"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870079"/>
          </a:xfrm>
        </p:spPr>
        <p:txBody>
          <a:bodyPr>
            <a:normAutofit fontScale="90000"/>
          </a:bodyPr>
          <a:lstStyle/>
          <a:p>
            <a:r>
              <a:rPr lang="fr-FR" altLang="en-US" sz="4000" b="1" dirty="0" smtClean="0">
                <a:latin typeface="Times New Roman" panose="02020603050405020304" pitchFamily="18" charset="0"/>
                <a:cs typeface="Times New Roman" panose="02020603050405020304" pitchFamily="18" charset="0"/>
              </a:rPr>
              <a:t>Lecture III</a:t>
            </a:r>
            <a:br>
              <a:rPr lang="fr-FR" altLang="en-US" sz="4000" b="1" dirty="0" smtClean="0">
                <a:latin typeface="Times New Roman" panose="02020603050405020304" pitchFamily="18" charset="0"/>
                <a:cs typeface="Times New Roman" panose="02020603050405020304" pitchFamily="18" charset="0"/>
              </a:rPr>
            </a:br>
            <a:br>
              <a:rPr lang="fr-FR" altLang="en-US" sz="4800" b="1" dirty="0" smtClean="0">
                <a:latin typeface="Times New Roman" panose="02020603050405020304" pitchFamily="18" charset="0"/>
                <a:cs typeface="Times New Roman" panose="02020603050405020304" pitchFamily="18" charset="0"/>
              </a:rPr>
            </a:br>
            <a:r>
              <a:rPr lang="en-US" sz="5335" b="1" i="1" dirty="0" smtClean="0">
                <a:latin typeface="Times New Roman" panose="02020603050405020304" pitchFamily="18" charset="0"/>
                <a:cs typeface="Times New Roman" panose="02020603050405020304" pitchFamily="18" charset="0"/>
              </a:rPr>
              <a:t>African Americans after Reconstruction</a:t>
            </a:r>
            <a:endParaRPr lang="fr-FR" sz="5335" b="1" i="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dirty="0" smtClean="0"/>
              <a:t>    </a:t>
            </a:r>
            <a:endParaRPr lang="en-US" dirty="0" smtClean="0"/>
          </a:p>
          <a:p>
            <a:pPr>
              <a:buNone/>
            </a:pPr>
            <a:r>
              <a:rPr lang="en-US" b="1" dirty="0" smtClean="0"/>
              <a:t> </a:t>
            </a:r>
            <a:r>
              <a:rPr lang="en-US" b="1" dirty="0" smtClean="0">
                <a:latin typeface="Times New Roman" panose="02020603050405020304" pitchFamily="18" charset="0"/>
                <a:cs typeface="Times New Roman" panose="02020603050405020304" pitchFamily="18" charset="0"/>
              </a:rPr>
              <a:t>B. </a:t>
            </a:r>
            <a:r>
              <a:rPr lang="en-US" dirty="0" smtClean="0">
                <a:latin typeface="Times New Roman" panose="02020603050405020304" pitchFamily="18" charset="0"/>
                <a:cs typeface="Times New Roman" panose="02020603050405020304" pitchFamily="18" charset="0"/>
              </a:rPr>
              <a:t>Massachusetts-born W. E. B. Dubois (1868-1963) disagreed and helped found the </a:t>
            </a:r>
            <a:r>
              <a:rPr lang="en-US" dirty="0" smtClean="0">
                <a:solidFill>
                  <a:srgbClr val="FF0000"/>
                </a:solidFill>
                <a:latin typeface="Times New Roman" panose="02020603050405020304" pitchFamily="18" charset="0"/>
                <a:cs typeface="Times New Roman" panose="02020603050405020304" pitchFamily="18" charset="0"/>
              </a:rPr>
              <a:t>National Association for the Advancement of Colored </a:t>
            </a:r>
            <a:r>
              <a:rPr lang="fr-FR" dirty="0" smtClean="0">
                <a:solidFill>
                  <a:srgbClr val="FF0000"/>
                </a:solidFill>
                <a:latin typeface="Times New Roman" panose="02020603050405020304" pitchFamily="18" charset="0"/>
                <a:cs typeface="Times New Roman" panose="02020603050405020304" pitchFamily="18" charset="0"/>
              </a:rPr>
              <a:t>People (NAACP) </a:t>
            </a:r>
            <a:r>
              <a:rPr lang="fr-FR" dirty="0" smtClean="0">
                <a:latin typeface="Times New Roman" panose="02020603050405020304" pitchFamily="18" charset="0"/>
                <a:cs typeface="Times New Roman" panose="02020603050405020304" pitchFamily="18" charset="0"/>
              </a:rPr>
              <a:t>in 1909.</a:t>
            </a:r>
            <a:endParaRPr lang="fr-FR" dirty="0" smtClean="0">
              <a:latin typeface="Times New Roman" panose="02020603050405020304" pitchFamily="18" charset="0"/>
              <a:cs typeface="Times New Roman" panose="02020603050405020304" pitchFamily="18" charset="0"/>
            </a:endParaRPr>
          </a:p>
          <a:p>
            <a:pPr>
              <a:buNone/>
            </a:pPr>
            <a:endParaRPr lang="fr-FR" dirty="0" smtClean="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 </a:t>
            </a:r>
            <a:r>
              <a:rPr lang="en-US" dirty="0" smtClean="0">
                <a:latin typeface="Times New Roman" panose="02020603050405020304" pitchFamily="18" charset="0"/>
                <a:cs typeface="Times New Roman" panose="02020603050405020304" pitchFamily="18" charset="0"/>
              </a:rPr>
              <a:t>His book </a:t>
            </a:r>
            <a:r>
              <a:rPr lang="en-US" i="1" dirty="0" smtClean="0">
                <a:solidFill>
                  <a:srgbClr val="FF0000"/>
                </a:solidFill>
                <a:latin typeface="Times New Roman" panose="02020603050405020304" pitchFamily="18" charset="0"/>
                <a:cs typeface="Times New Roman" panose="02020603050405020304" pitchFamily="18" charset="0"/>
              </a:rPr>
              <a:t>The Souls of Black Folk </a:t>
            </a:r>
            <a:r>
              <a:rPr lang="en-US" dirty="0" smtClean="0">
                <a:latin typeface="Times New Roman" panose="02020603050405020304" pitchFamily="18" charset="0"/>
                <a:cs typeface="Times New Roman" panose="02020603050405020304" pitchFamily="18" charset="0"/>
              </a:rPr>
              <a:t>(1903) is a classic study of the segregated South. He stresses the </a:t>
            </a:r>
            <a:r>
              <a:rPr lang="en-US" dirty="0" smtClean="0">
                <a:solidFill>
                  <a:srgbClr val="FF0000"/>
                </a:solidFill>
                <a:latin typeface="Times New Roman" panose="02020603050405020304" pitchFamily="18" charset="0"/>
                <a:cs typeface="Times New Roman" panose="02020603050405020304" pitchFamily="18" charset="0"/>
              </a:rPr>
              <a:t>double consciousness </a:t>
            </a:r>
            <a:r>
              <a:rPr lang="en-US" dirty="0" smtClean="0">
                <a:latin typeface="Times New Roman" panose="02020603050405020304" pitchFamily="18" charset="0"/>
                <a:cs typeface="Times New Roman" panose="02020603050405020304" pitchFamily="18" charset="0"/>
              </a:rPr>
              <a:t>of African Americans. They are possessed of two selves: the Negro and the </a:t>
            </a:r>
            <a:r>
              <a:rPr lang="fr-FR" dirty="0" smtClean="0">
                <a:latin typeface="Times New Roman" panose="02020603050405020304" pitchFamily="18" charset="0"/>
                <a:cs typeface="Times New Roman" panose="02020603050405020304" pitchFamily="18" charset="0"/>
              </a:rPr>
              <a:t>American.</a:t>
            </a:r>
            <a:endParaRPr lang="fr-F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endParaRPr lang="en-US" dirty="0" smtClean="0"/>
          </a:p>
          <a:p>
            <a:pPr>
              <a:buNone/>
            </a:pPr>
            <a:endParaRPr lang="en-US" dirty="0" smtClean="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2. </a:t>
            </a:r>
            <a:r>
              <a:rPr lang="en-US" dirty="0" smtClean="0">
                <a:latin typeface="Times New Roman" panose="02020603050405020304" pitchFamily="18" charset="0"/>
                <a:cs typeface="Times New Roman" panose="02020603050405020304" pitchFamily="18" charset="0"/>
              </a:rPr>
              <a:t>He favored the intensive education of the </a:t>
            </a:r>
            <a:r>
              <a:rPr lang="en-US" dirty="0" smtClean="0">
                <a:solidFill>
                  <a:srgbClr val="FF0000"/>
                </a:solidFill>
                <a:latin typeface="Times New Roman" panose="02020603050405020304" pitchFamily="18" charset="0"/>
                <a:cs typeface="Times New Roman" panose="02020603050405020304" pitchFamily="18" charset="0"/>
              </a:rPr>
              <a:t>"talented tenth" </a:t>
            </a:r>
            <a:r>
              <a:rPr lang="en-US" dirty="0" smtClean="0">
                <a:latin typeface="Times New Roman" panose="02020603050405020304" pitchFamily="18" charset="0"/>
                <a:cs typeface="Times New Roman" panose="02020603050405020304" pitchFamily="18" charset="0"/>
              </a:rPr>
              <a:t>and a policy of </a:t>
            </a:r>
            <a:r>
              <a:rPr lang="en-US" dirty="0" smtClean="0">
                <a:solidFill>
                  <a:srgbClr val="FF0000"/>
                </a:solidFill>
                <a:latin typeface="Times New Roman" panose="02020603050405020304" pitchFamily="18" charset="0"/>
                <a:cs typeface="Times New Roman" panose="02020603050405020304" pitchFamily="18" charset="0"/>
              </a:rPr>
              <a:t>"ceaseless agitation" </a:t>
            </a:r>
            <a:r>
              <a:rPr lang="en-US" dirty="0" smtClean="0">
                <a:latin typeface="Times New Roman" panose="02020603050405020304" pitchFamily="18" charset="0"/>
                <a:cs typeface="Times New Roman" panose="02020603050405020304" pitchFamily="18" charset="0"/>
              </a:rPr>
              <a:t>against segregation.</a:t>
            </a:r>
            <a:endParaRPr lang="en-US" dirty="0" smtClean="0">
              <a:latin typeface="Times New Roman" panose="02020603050405020304" pitchFamily="18" charset="0"/>
              <a:cs typeface="Times New Roman" panose="02020603050405020304" pitchFamily="18" charset="0"/>
            </a:endParaRPr>
          </a:p>
          <a:p>
            <a:pPr>
              <a:buNone/>
            </a:pPr>
            <a:endParaRPr lang="en-US" dirty="0" smtClean="0">
              <a:latin typeface="Times New Roman" panose="02020603050405020304" pitchFamily="18" charset="0"/>
              <a:cs typeface="Times New Roman" panose="02020603050405020304" pitchFamily="18" charset="0"/>
            </a:endParaRPr>
          </a:p>
          <a:p>
            <a:pPr>
              <a:buNone/>
            </a:pPr>
            <a:endParaRPr lang="en-US" dirty="0" smtClean="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3. </a:t>
            </a:r>
            <a:r>
              <a:rPr lang="en-US" dirty="0" smtClean="0">
                <a:latin typeface="Times New Roman" panose="02020603050405020304" pitchFamily="18" charset="0"/>
                <a:cs typeface="Times New Roman" panose="02020603050405020304" pitchFamily="18" charset="0"/>
              </a:rPr>
              <a:t>He was a founding member of the NAACP and editor of its journal, The Crisis, for 25 years.</a:t>
            </a: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marL="627380" indent="-627380" algn="l"/>
            <a:r>
              <a:rPr lang="en-US" sz="3200" b="1" dirty="0" smtClean="0">
                <a:latin typeface="Times New Roman" panose="02020603050405020304" pitchFamily="18" charset="0"/>
                <a:cs typeface="Times New Roman" panose="02020603050405020304" pitchFamily="18" charset="0"/>
              </a:rPr>
              <a:t>I</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southern </a:t>
            </a:r>
            <a:r>
              <a:rPr lang="en-US" sz="3200" dirty="0" smtClean="0">
                <a:latin typeface="Times New Roman" panose="02020603050405020304" pitchFamily="18" charset="0"/>
                <a:cs typeface="Times New Roman" panose="02020603050405020304" pitchFamily="18" charset="0"/>
              </a:rPr>
              <a:t>states’ "Redeemer" governments after </a:t>
            </a:r>
            <a:r>
              <a:rPr lang="en-US" sz="3200" dirty="0">
                <a:latin typeface="Times New Roman" panose="02020603050405020304" pitchFamily="18" charset="0"/>
                <a:cs typeface="Times New Roman" panose="02020603050405020304" pitchFamily="18" charset="0"/>
              </a:rPr>
              <a:t>1877 sought </a:t>
            </a:r>
            <a:r>
              <a:rPr lang="en-US" sz="3200" dirty="0" smtClean="0">
                <a:latin typeface="Times New Roman" panose="02020603050405020304" pitchFamily="18" charset="0"/>
                <a:cs typeface="Times New Roman" panose="02020603050405020304" pitchFamily="18" charset="0"/>
              </a:rPr>
              <a:t>economic diversification </a:t>
            </a:r>
            <a:r>
              <a:rPr lang="en-US" sz="3200" dirty="0">
                <a:latin typeface="Times New Roman" panose="02020603050405020304" pitchFamily="18" charset="0"/>
                <a:cs typeface="Times New Roman" panose="02020603050405020304" pitchFamily="18" charset="0"/>
              </a:rPr>
              <a:t>and eventually stripped most African Americans of </a:t>
            </a:r>
            <a:r>
              <a:rPr lang="en-US" sz="3200" dirty="0" smtClean="0">
                <a:latin typeface="Times New Roman" panose="02020603050405020304" pitchFamily="18" charset="0"/>
                <a:cs typeface="Times New Roman" panose="02020603050405020304" pitchFamily="18" charset="0"/>
              </a:rPr>
              <a:t>their </a:t>
            </a:r>
            <a:r>
              <a:rPr lang="fr-FR" sz="3200" dirty="0" err="1" smtClean="0">
                <a:latin typeface="Times New Roman" panose="02020603050405020304" pitchFamily="18" charset="0"/>
                <a:cs typeface="Times New Roman" panose="02020603050405020304" pitchFamily="18" charset="0"/>
              </a:rPr>
              <a:t>political</a:t>
            </a:r>
            <a:r>
              <a:rPr lang="fr-FR" sz="3200" dirty="0" smtClean="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rights</a:t>
            </a:r>
            <a:r>
              <a:rPr lang="fr-FR" sz="3200" dirty="0">
                <a:latin typeface="Times New Roman" panose="02020603050405020304" pitchFamily="18" charset="0"/>
                <a:cs typeface="Times New Roman" panose="02020603050405020304" pitchFamily="18" charset="0"/>
              </a:rPr>
              <a:t>.</a:t>
            </a:r>
            <a:br>
              <a:rPr lang="fr-FR" sz="3200" dirty="0">
                <a:latin typeface="Times New Roman" panose="02020603050405020304" pitchFamily="18" charset="0"/>
                <a:cs typeface="Times New Roman" panose="02020603050405020304" pitchFamily="18" charset="0"/>
              </a:rPr>
            </a:br>
            <a:r>
              <a:rPr lang="fr-FR"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Leaders realized that agriculture alone was no longer adequate as </a:t>
            </a:r>
            <a:r>
              <a:rPr lang="en-US" sz="3200" dirty="0" smtClean="0">
                <a:latin typeface="Times New Roman" panose="02020603050405020304" pitchFamily="18" charset="0"/>
                <a:cs typeface="Times New Roman" panose="02020603050405020304" pitchFamily="18" charset="0"/>
              </a:rPr>
              <a:t>an </a:t>
            </a:r>
            <a:r>
              <a:rPr lang="fr-FR" sz="3200" dirty="0" err="1" smtClean="0">
                <a:latin typeface="Times New Roman" panose="02020603050405020304" pitchFamily="18" charset="0"/>
                <a:cs typeface="Times New Roman" panose="02020603050405020304" pitchFamily="18" charset="0"/>
              </a:rPr>
              <a:t>economic</a:t>
            </a:r>
            <a:r>
              <a:rPr lang="fr-FR" sz="3200" dirty="0" smtClean="0">
                <a:latin typeface="Times New Roman" panose="02020603050405020304" pitchFamily="18" charset="0"/>
                <a:cs typeface="Times New Roman" panose="02020603050405020304" pitchFamily="18" charset="0"/>
              </a:rPr>
              <a:t> </a:t>
            </a:r>
            <a:r>
              <a:rPr lang="fr-FR" sz="3200" dirty="0">
                <a:latin typeface="Times New Roman" panose="02020603050405020304" pitchFamily="18" charset="0"/>
                <a:cs typeface="Times New Roman" panose="02020603050405020304" pitchFamily="18" charset="0"/>
              </a:rPr>
              <a:t>base</a:t>
            </a:r>
            <a:r>
              <a:rPr lang="fr-FR" sz="3200" dirty="0" smtClean="0">
                <a:latin typeface="Times New Roman" panose="02020603050405020304" pitchFamily="18" charset="0"/>
                <a:cs typeface="Times New Roman" panose="02020603050405020304" pitchFamily="18" charset="0"/>
              </a:rPr>
              <a:t>.</a:t>
            </a:r>
            <a:br>
              <a:rPr lang="fr-FR" sz="3200" dirty="0" smtClean="0">
                <a:latin typeface="Times New Roman" panose="02020603050405020304" pitchFamily="18" charset="0"/>
                <a:cs typeface="Times New Roman" panose="02020603050405020304" pitchFamily="18" charset="0"/>
              </a:rPr>
            </a:br>
            <a:br>
              <a:rPr lang="fr-FR" sz="3200" dirty="0">
                <a:latin typeface="Times New Roman" panose="02020603050405020304" pitchFamily="18" charset="0"/>
                <a:cs typeface="Times New Roman" panose="02020603050405020304" pitchFamily="18" charset="0"/>
              </a:rPr>
            </a:br>
            <a:r>
              <a:rPr lang="fr-FR"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1</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Henry </a:t>
            </a:r>
            <a:r>
              <a:rPr lang="en-US" sz="3200" dirty="0" smtClean="0">
                <a:latin typeface="Times New Roman" panose="02020603050405020304" pitchFamily="18" charset="0"/>
                <a:cs typeface="Times New Roman" panose="02020603050405020304" pitchFamily="18" charset="0"/>
              </a:rPr>
              <a:t>Grady’s </a:t>
            </a:r>
            <a:r>
              <a:rPr lang="en-US" sz="3200" dirty="0">
                <a:latin typeface="Times New Roman" panose="02020603050405020304" pitchFamily="18" charset="0"/>
                <a:cs typeface="Times New Roman" panose="02020603050405020304" pitchFamily="18" charset="0"/>
              </a:rPr>
              <a:t>famous </a:t>
            </a:r>
            <a:r>
              <a:rPr lang="en-US" sz="3200" dirty="0" smtClean="0">
                <a:solidFill>
                  <a:srgbClr val="FF0000"/>
                </a:solidFill>
                <a:latin typeface="Times New Roman" panose="02020603050405020304" pitchFamily="18" charset="0"/>
                <a:cs typeface="Times New Roman" panose="02020603050405020304" pitchFamily="18" charset="0"/>
              </a:rPr>
              <a:t>"New South" </a:t>
            </a:r>
            <a:r>
              <a:rPr lang="en-US" sz="3200" dirty="0">
                <a:solidFill>
                  <a:srgbClr val="FF0000"/>
                </a:solidFill>
                <a:latin typeface="Times New Roman" panose="02020603050405020304" pitchFamily="18" charset="0"/>
                <a:cs typeface="Times New Roman" panose="02020603050405020304" pitchFamily="18" charset="0"/>
              </a:rPr>
              <a:t>speech </a:t>
            </a:r>
            <a:r>
              <a:rPr lang="en-US" sz="3200" dirty="0">
                <a:latin typeface="Times New Roman" panose="02020603050405020304" pitchFamily="18" charset="0"/>
                <a:cs typeface="Times New Roman" panose="02020603050405020304" pitchFamily="18" charset="0"/>
              </a:rPr>
              <a:t>of 1886 argued </a:t>
            </a:r>
            <a:r>
              <a:rPr lang="en-US" sz="3200" dirty="0" smtClean="0">
                <a:latin typeface="Times New Roman" panose="02020603050405020304" pitchFamily="18" charset="0"/>
                <a:cs typeface="Times New Roman" panose="02020603050405020304" pitchFamily="18" charset="0"/>
              </a:rPr>
              <a:t>for </a:t>
            </a:r>
            <a:r>
              <a:rPr lang="fr-FR" sz="3200" dirty="0" err="1" smtClean="0">
                <a:latin typeface="Times New Roman" panose="02020603050405020304" pitchFamily="18" charset="0"/>
                <a:cs typeface="Times New Roman" panose="02020603050405020304" pitchFamily="18" charset="0"/>
              </a:rPr>
              <a:t>industrial</a:t>
            </a:r>
            <a:r>
              <a:rPr lang="fr-FR" sz="3200" dirty="0" smtClean="0">
                <a:latin typeface="Times New Roman" panose="02020603050405020304" pitchFamily="18" charset="0"/>
                <a:cs typeface="Times New Roman" panose="02020603050405020304" pitchFamily="18" charset="0"/>
              </a:rPr>
              <a:t> </a:t>
            </a:r>
            <a:r>
              <a:rPr lang="fr-FR" sz="3200" dirty="0">
                <a:latin typeface="Times New Roman" panose="02020603050405020304" pitchFamily="18" charset="0"/>
                <a:cs typeface="Times New Roman" panose="02020603050405020304" pitchFamily="18" charset="0"/>
              </a:rPr>
              <a:t>and commercial </a:t>
            </a:r>
            <a:r>
              <a:rPr lang="fr-FR" sz="3200" dirty="0" err="1">
                <a:latin typeface="Times New Roman" panose="02020603050405020304" pitchFamily="18" charset="0"/>
                <a:cs typeface="Times New Roman" panose="02020603050405020304" pitchFamily="18" charset="0"/>
              </a:rPr>
              <a:t>progress</a:t>
            </a:r>
            <a:r>
              <a:rPr lang="fr-FR" sz="3200" dirty="0" smtClean="0">
                <a:latin typeface="Times New Roman" panose="02020603050405020304" pitchFamily="18" charset="0"/>
                <a:cs typeface="Times New Roman" panose="02020603050405020304" pitchFamily="18" charset="0"/>
              </a:rPr>
              <a:t>.</a:t>
            </a:r>
            <a:br>
              <a:rPr lang="fr-FR" sz="3200" dirty="0" smtClean="0">
                <a:latin typeface="Times New Roman" panose="02020603050405020304" pitchFamily="18" charset="0"/>
                <a:cs typeface="Times New Roman" panose="02020603050405020304" pitchFamily="18" charset="0"/>
              </a:rPr>
            </a:br>
            <a:br>
              <a:rPr lang="fr-FR" sz="3200" dirty="0">
                <a:latin typeface="Times New Roman" panose="02020603050405020304" pitchFamily="18" charset="0"/>
                <a:cs typeface="Times New Roman" panose="02020603050405020304" pitchFamily="18" charset="0"/>
              </a:rPr>
            </a:br>
            <a:r>
              <a:rPr lang="fr-FR"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2</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New industries included textile </a:t>
            </a:r>
            <a:r>
              <a:rPr lang="en-US" sz="3200" dirty="0" smtClean="0">
                <a:latin typeface="Times New Roman" panose="02020603050405020304" pitchFamily="18" charset="0"/>
                <a:cs typeface="Times New Roman" panose="02020603050405020304" pitchFamily="18" charset="0"/>
              </a:rPr>
              <a:t>mills, industrial tobacco manufacturing</a:t>
            </a:r>
            <a:r>
              <a:rPr lang="en-US" sz="3200" dirty="0">
                <a:latin typeface="Times New Roman" panose="02020603050405020304" pitchFamily="18" charset="0"/>
                <a:cs typeface="Times New Roman" panose="02020603050405020304" pitchFamily="18" charset="0"/>
              </a:rPr>
              <a:t>, large-scale lumbering, coal mining, and </a:t>
            </a:r>
            <a:r>
              <a:rPr lang="en-US" sz="3200" dirty="0" smtClean="0">
                <a:latin typeface="Times New Roman" panose="02020603050405020304" pitchFamily="18" charset="0"/>
                <a:cs typeface="Times New Roman" panose="02020603050405020304" pitchFamily="18" charset="0"/>
              </a:rPr>
              <a:t>steel </a:t>
            </a:r>
            <a:r>
              <a:rPr lang="fr-FR" sz="3200" dirty="0" err="1" smtClean="0">
                <a:latin typeface="Times New Roman" panose="02020603050405020304" pitchFamily="18" charset="0"/>
                <a:cs typeface="Times New Roman" panose="02020603050405020304" pitchFamily="18" charset="0"/>
              </a:rPr>
              <a:t>making</a:t>
            </a:r>
            <a:r>
              <a:rPr lang="fr-FR" sz="3200" dirty="0">
                <a:latin typeface="Times New Roman" panose="02020603050405020304" pitchFamily="18" charset="0"/>
                <a:cs typeface="Times New Roman" panose="02020603050405020304" pitchFamily="18" charset="0"/>
              </a:rPr>
              <a:t>.</a:t>
            </a:r>
            <a:endParaRPr lang="fr-FR"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algn="l"/>
            <a:r>
              <a:rPr lang="en-US" sz="3200" b="1" dirty="0">
                <a:latin typeface="Times New Roman" panose="02020603050405020304" pitchFamily="18" charset="0"/>
                <a:cs typeface="Times New Roman" panose="02020603050405020304" pitchFamily="18" charset="0"/>
              </a:rPr>
              <a:t>B. </a:t>
            </a:r>
            <a:r>
              <a:rPr lang="en-US" sz="3200" dirty="0">
                <a:latin typeface="Times New Roman" panose="02020603050405020304" pitchFamily="18" charset="0"/>
                <a:cs typeface="Times New Roman" panose="02020603050405020304" pitchFamily="18" charset="0"/>
              </a:rPr>
              <a:t>Jim Crow legislation denied African Americans the vote</a:t>
            </a:r>
            <a:r>
              <a:rPr lang="en-US" sz="3200" dirty="0" smtClean="0">
                <a:latin typeface="Times New Roman" panose="02020603050405020304" pitchFamily="18" charset="0"/>
                <a:cs typeface="Times New Roman" panose="02020603050405020304" pitchFamily="18" charset="0"/>
              </a:rPr>
              <a:t>.</a:t>
            </a:r>
            <a:br>
              <a:rPr lang="en-US" sz="3200" dirty="0" smtClean="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1</a:t>
            </a:r>
            <a:r>
              <a:rPr lang="en-US" sz="3200" b="1" dirty="0">
                <a:latin typeface="Times New Roman" panose="02020603050405020304" pitchFamily="18" charset="0"/>
                <a:cs typeface="Times New Roman" panose="02020603050405020304" pitchFamily="18" charset="0"/>
              </a:rPr>
              <a:t>. </a:t>
            </a:r>
            <a:r>
              <a:rPr lang="en-US" sz="3200" dirty="0">
                <a:solidFill>
                  <a:srgbClr val="FF0000"/>
                </a:solidFill>
                <a:latin typeface="Times New Roman" panose="02020603050405020304" pitchFamily="18" charset="0"/>
                <a:cs typeface="Times New Roman" panose="02020603050405020304" pitchFamily="18" charset="0"/>
              </a:rPr>
              <a:t>Grandfather clauses </a:t>
            </a:r>
            <a:r>
              <a:rPr lang="en-US" sz="3200" dirty="0">
                <a:latin typeface="Times New Roman" panose="02020603050405020304" pitchFamily="18" charset="0"/>
                <a:cs typeface="Times New Roman" panose="02020603050405020304" pitchFamily="18" charset="0"/>
              </a:rPr>
              <a:t>(Louisiana, 1898) excluded from the </a:t>
            </a:r>
            <a:r>
              <a:rPr lang="en-US" sz="3200" dirty="0" smtClean="0">
                <a:latin typeface="Times New Roman" panose="02020603050405020304" pitchFamily="18" charset="0"/>
                <a:cs typeface="Times New Roman" panose="02020603050405020304" pitchFamily="18" charset="0"/>
              </a:rPr>
              <a:t>franchise men </a:t>
            </a:r>
            <a:r>
              <a:rPr lang="en-US" sz="3200" dirty="0">
                <a:latin typeface="Times New Roman" panose="02020603050405020304" pitchFamily="18" charset="0"/>
                <a:cs typeface="Times New Roman" panose="02020603050405020304" pitchFamily="18" charset="0"/>
              </a:rPr>
              <a:t>whose grandfathers had not voted in 1867. The black vote </a:t>
            </a:r>
            <a:r>
              <a:rPr lang="en-US" sz="3200" dirty="0" smtClean="0">
                <a:latin typeface="Times New Roman" panose="02020603050405020304" pitchFamily="18" charset="0"/>
                <a:cs typeface="Times New Roman" panose="02020603050405020304" pitchFamily="18" charset="0"/>
              </a:rPr>
              <a:t>fell from </a:t>
            </a:r>
            <a:r>
              <a:rPr lang="en-US" sz="3200" dirty="0">
                <a:latin typeface="Times New Roman" panose="02020603050405020304" pitchFamily="18" charset="0"/>
                <a:cs typeface="Times New Roman" panose="02020603050405020304" pitchFamily="18" charset="0"/>
              </a:rPr>
              <a:t>130,000 </a:t>
            </a:r>
            <a:r>
              <a:rPr lang="en-US" sz="3200" dirty="0" smtClean="0">
                <a:latin typeface="Times New Roman" panose="02020603050405020304" pitchFamily="18" charset="0"/>
                <a:cs typeface="Times New Roman" panose="02020603050405020304" pitchFamily="18" charset="0"/>
              </a:rPr>
              <a:t>in the election of 1896 to </a:t>
            </a:r>
            <a:r>
              <a:rPr lang="en-US" sz="3200" dirty="0">
                <a:latin typeface="Times New Roman" panose="02020603050405020304" pitchFamily="18" charset="0"/>
                <a:cs typeface="Times New Roman" panose="02020603050405020304" pitchFamily="18" charset="0"/>
              </a:rPr>
              <a:t>5,300 in 1900</a:t>
            </a:r>
            <a:r>
              <a:rPr lang="en-US" sz="3200" dirty="0" smtClean="0">
                <a:latin typeface="Times New Roman" panose="02020603050405020304" pitchFamily="18" charset="0"/>
                <a:cs typeface="Times New Roman" panose="02020603050405020304" pitchFamily="18" charset="0"/>
              </a:rPr>
              <a:t>.</a:t>
            </a:r>
            <a:br>
              <a:rPr lang="en-US" sz="3200" dirty="0" smtClean="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2</a:t>
            </a:r>
            <a:r>
              <a:rPr lang="en-US" sz="3200" b="1" dirty="0">
                <a:latin typeface="Times New Roman" panose="02020603050405020304" pitchFamily="18" charset="0"/>
                <a:cs typeface="Times New Roman" panose="02020603050405020304" pitchFamily="18" charset="0"/>
              </a:rPr>
              <a:t>. </a:t>
            </a:r>
            <a:r>
              <a:rPr lang="en-US" sz="3200" dirty="0">
                <a:solidFill>
                  <a:srgbClr val="FF0000"/>
                </a:solidFill>
                <a:latin typeface="Times New Roman" panose="02020603050405020304" pitchFamily="18" charset="0"/>
                <a:cs typeface="Times New Roman" panose="02020603050405020304" pitchFamily="18" charset="0"/>
              </a:rPr>
              <a:t>Poll tax qualification </a:t>
            </a:r>
            <a:r>
              <a:rPr lang="en-US" sz="3200" dirty="0">
                <a:latin typeface="Times New Roman" panose="02020603050405020304" pitchFamily="18" charset="0"/>
                <a:cs typeface="Times New Roman" panose="02020603050405020304" pitchFamily="18" charset="0"/>
              </a:rPr>
              <a:t>for the vote excluded many other </a:t>
            </a:r>
            <a:r>
              <a:rPr lang="en-US" sz="3200" dirty="0" smtClean="0">
                <a:latin typeface="Times New Roman" panose="02020603050405020304" pitchFamily="18" charset="0"/>
                <a:cs typeface="Times New Roman" panose="02020603050405020304" pitchFamily="18" charset="0"/>
              </a:rPr>
              <a:t>poor </a:t>
            </a:r>
            <a:r>
              <a:rPr lang="fr-FR" sz="3200" dirty="0" smtClean="0">
                <a:latin typeface="Times New Roman" panose="02020603050405020304" pitchFamily="18" charset="0"/>
                <a:cs typeface="Times New Roman" panose="02020603050405020304" pitchFamily="18" charset="0"/>
              </a:rPr>
              <a:t>blacks.</a:t>
            </a:r>
            <a:br>
              <a:rPr lang="fr-FR" sz="3200" dirty="0" smtClean="0">
                <a:latin typeface="Times New Roman" panose="02020603050405020304" pitchFamily="18" charset="0"/>
                <a:cs typeface="Times New Roman" panose="02020603050405020304" pitchFamily="18" charset="0"/>
              </a:rPr>
            </a:br>
            <a:br>
              <a:rPr lang="fr-FR" sz="3200" dirty="0">
                <a:latin typeface="Times New Roman" panose="02020603050405020304" pitchFamily="18" charset="0"/>
                <a:cs typeface="Times New Roman" panose="02020603050405020304" pitchFamily="18" charset="0"/>
              </a:rPr>
            </a:br>
            <a:r>
              <a:rPr lang="fr-FR"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3</a:t>
            </a:r>
            <a:r>
              <a:rPr lang="en-US" sz="3200" b="1" dirty="0">
                <a:latin typeface="Times New Roman" panose="02020603050405020304" pitchFamily="18" charset="0"/>
                <a:cs typeface="Times New Roman" panose="02020603050405020304" pitchFamily="18" charset="0"/>
              </a:rPr>
              <a:t>. </a:t>
            </a:r>
            <a:r>
              <a:rPr lang="en-US" sz="3200" dirty="0">
                <a:solidFill>
                  <a:srgbClr val="FF0000"/>
                </a:solidFill>
                <a:latin typeface="Times New Roman" panose="02020603050405020304" pitchFamily="18" charset="0"/>
                <a:cs typeface="Times New Roman" panose="02020603050405020304" pitchFamily="18" charset="0"/>
              </a:rPr>
              <a:t>Literacy tests </a:t>
            </a:r>
            <a:r>
              <a:rPr lang="en-US" sz="3200" dirty="0">
                <a:latin typeface="Times New Roman" panose="02020603050405020304" pitchFamily="18" charset="0"/>
                <a:cs typeface="Times New Roman" panose="02020603050405020304" pitchFamily="18" charset="0"/>
              </a:rPr>
              <a:t>had the same effect. </a:t>
            </a:r>
            <a:r>
              <a:rPr lang="en-US" sz="3200" dirty="0" smtClean="0">
                <a:latin typeface="Times New Roman" panose="02020603050405020304" pitchFamily="18" charset="0"/>
                <a:cs typeface="Times New Roman" panose="02020603050405020304" pitchFamily="18" charset="0"/>
              </a:rPr>
              <a:t>"Understanding clauses" permitted </a:t>
            </a:r>
            <a:r>
              <a:rPr lang="en-US" sz="3200" dirty="0">
                <a:latin typeface="Times New Roman" panose="02020603050405020304" pitchFamily="18" charset="0"/>
                <a:cs typeface="Times New Roman" panose="02020603050405020304" pitchFamily="18" charset="0"/>
              </a:rPr>
              <a:t>many illiterate whites to vote.</a:t>
            </a:r>
            <a:endParaRPr lang="fr-FR"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algn="l"/>
            <a:r>
              <a:rPr lang="en-US" sz="3000" b="1" dirty="0">
                <a:latin typeface="Times New Roman" panose="02020603050405020304" pitchFamily="18" charset="0"/>
                <a:cs typeface="Times New Roman" panose="02020603050405020304" pitchFamily="18" charset="0"/>
              </a:rPr>
              <a:t>C. </a:t>
            </a:r>
            <a:r>
              <a:rPr lang="en-US" sz="3000" dirty="0">
                <a:latin typeface="Times New Roman" panose="02020603050405020304" pitchFamily="18" charset="0"/>
                <a:cs typeface="Times New Roman" panose="02020603050405020304" pitchFamily="18" charset="0"/>
              </a:rPr>
              <a:t>State governments established systematic </a:t>
            </a:r>
            <a:r>
              <a:rPr lang="en-US" sz="3000" dirty="0" smtClean="0">
                <a:latin typeface="Times New Roman" panose="02020603050405020304" pitchFamily="18" charset="0"/>
                <a:cs typeface="Times New Roman" panose="02020603050405020304" pitchFamily="18" charset="0"/>
              </a:rPr>
              <a:t>racial segregation </a:t>
            </a:r>
            <a:r>
              <a:rPr lang="en-US" sz="3000" dirty="0">
                <a:latin typeface="Times New Roman" panose="02020603050405020304" pitchFamily="18" charset="0"/>
                <a:cs typeface="Times New Roman" panose="02020603050405020304" pitchFamily="18" charset="0"/>
              </a:rPr>
              <a:t>(Jim </a:t>
            </a:r>
            <a:r>
              <a:rPr lang="en-US" sz="3000" dirty="0" smtClean="0">
                <a:latin typeface="Times New Roman" panose="02020603050405020304" pitchFamily="18" charset="0"/>
                <a:cs typeface="Times New Roman" panose="02020603050405020304" pitchFamily="18" charset="0"/>
              </a:rPr>
              <a:t>Crow) in </a:t>
            </a:r>
            <a:r>
              <a:rPr lang="en-US" sz="3000" dirty="0">
                <a:latin typeface="Times New Roman" panose="02020603050405020304" pitchFamily="18" charset="0"/>
                <a:cs typeface="Times New Roman" panose="02020603050405020304" pitchFamily="18" charset="0"/>
              </a:rPr>
              <a:t>most southern states in the 1880s and 1890s</a:t>
            </a:r>
            <a:r>
              <a:rPr lang="en-US" sz="3000" dirty="0" smtClean="0">
                <a:latin typeface="Times New Roman" panose="02020603050405020304" pitchFamily="18" charset="0"/>
                <a:cs typeface="Times New Roman" panose="02020603050405020304" pitchFamily="18" charset="0"/>
              </a:rPr>
              <a:t>.</a:t>
            </a:r>
            <a:br>
              <a:rPr lang="en-US" sz="3000" dirty="0" smtClean="0">
                <a:latin typeface="Times New Roman" panose="02020603050405020304" pitchFamily="18" charset="0"/>
                <a:cs typeface="Times New Roman" panose="02020603050405020304" pitchFamily="18" charset="0"/>
              </a:rPr>
            </a:b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	</a:t>
            </a:r>
            <a:r>
              <a:rPr lang="en-US" sz="3000" b="1" dirty="0" smtClean="0">
                <a:latin typeface="Times New Roman" panose="02020603050405020304" pitchFamily="18" charset="0"/>
                <a:cs typeface="Times New Roman" panose="02020603050405020304" pitchFamily="18" charset="0"/>
              </a:rPr>
              <a:t>1</a:t>
            </a:r>
            <a:r>
              <a:rPr lang="en-US" sz="3000" b="1" dirty="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The Supreme Court upheld this legislation in </a:t>
            </a:r>
            <a:r>
              <a:rPr lang="en-US" sz="3000" dirty="0" err="1">
                <a:solidFill>
                  <a:srgbClr val="FF0000"/>
                </a:solidFill>
                <a:latin typeface="Times New Roman" panose="02020603050405020304" pitchFamily="18" charset="0"/>
                <a:cs typeface="Times New Roman" panose="02020603050405020304" pitchFamily="18" charset="0"/>
              </a:rPr>
              <a:t>Plessy</a:t>
            </a:r>
            <a:r>
              <a:rPr lang="en-US" sz="3000" dirty="0">
                <a:solidFill>
                  <a:srgbClr val="FF0000"/>
                </a:solidFill>
                <a:latin typeface="Times New Roman" panose="02020603050405020304" pitchFamily="18" charset="0"/>
                <a:cs typeface="Times New Roman" panose="02020603050405020304" pitchFamily="18" charset="0"/>
              </a:rPr>
              <a:t> v. </a:t>
            </a:r>
            <a:r>
              <a:rPr lang="en-US" sz="3000" dirty="0" smtClean="0">
                <a:solidFill>
                  <a:srgbClr val="FF0000"/>
                </a:solidFill>
                <a:latin typeface="Times New Roman" panose="02020603050405020304" pitchFamily="18" charset="0"/>
                <a:cs typeface="Times New Roman" panose="02020603050405020304" pitchFamily="18" charset="0"/>
              </a:rPr>
              <a:t>Ferguson </a:t>
            </a:r>
            <a:r>
              <a:rPr lang="fr-FR" sz="3000" dirty="0" smtClean="0">
                <a:latin typeface="Times New Roman" panose="02020603050405020304" pitchFamily="18" charset="0"/>
                <a:cs typeface="Times New Roman" panose="02020603050405020304" pitchFamily="18" charset="0"/>
              </a:rPr>
              <a:t>(1896).</a:t>
            </a:r>
            <a:br>
              <a:rPr lang="fr-FR" sz="3000" dirty="0" smtClean="0">
                <a:latin typeface="Times New Roman" panose="02020603050405020304" pitchFamily="18" charset="0"/>
                <a:cs typeface="Times New Roman" panose="02020603050405020304" pitchFamily="18" charset="0"/>
              </a:rPr>
            </a:br>
            <a:br>
              <a:rPr lang="fr-FR" sz="3000" dirty="0">
                <a:latin typeface="Times New Roman" panose="02020603050405020304" pitchFamily="18" charset="0"/>
                <a:cs typeface="Times New Roman" panose="02020603050405020304" pitchFamily="18" charset="0"/>
              </a:rPr>
            </a:br>
            <a:r>
              <a:rPr lang="fr-FR" sz="3000" dirty="0" smtClean="0">
                <a:latin typeface="Times New Roman" panose="02020603050405020304" pitchFamily="18" charset="0"/>
                <a:cs typeface="Times New Roman" panose="02020603050405020304" pitchFamily="18" charset="0"/>
              </a:rPr>
              <a:t>	</a:t>
            </a:r>
            <a:r>
              <a:rPr lang="en-US" sz="3000" b="1" dirty="0" smtClean="0">
                <a:latin typeface="Times New Roman" panose="02020603050405020304" pitchFamily="18" charset="0"/>
                <a:cs typeface="Times New Roman" panose="02020603050405020304" pitchFamily="18" charset="0"/>
              </a:rPr>
              <a:t>2</a:t>
            </a:r>
            <a:r>
              <a:rPr lang="en-US" sz="3000" b="1" dirty="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Only one Supreme Court Justice, John Marshall Harlan, a </a:t>
            </a:r>
            <a:r>
              <a:rPr lang="en-US" sz="3000" dirty="0" smtClean="0">
                <a:latin typeface="Times New Roman" panose="02020603050405020304" pitchFamily="18" charset="0"/>
                <a:cs typeface="Times New Roman" panose="02020603050405020304" pitchFamily="18" charset="0"/>
              </a:rPr>
              <a:t>former slave owner, </a:t>
            </a:r>
            <a:r>
              <a:rPr lang="en-US" sz="3000" dirty="0">
                <a:latin typeface="Times New Roman" panose="02020603050405020304" pitchFamily="18" charset="0"/>
                <a:cs typeface="Times New Roman" panose="02020603050405020304" pitchFamily="18" charset="0"/>
              </a:rPr>
              <a:t>dissented from the majority verdict</a:t>
            </a:r>
            <a:r>
              <a:rPr lang="en-US" sz="3000" dirty="0" smtClean="0">
                <a:latin typeface="Times New Roman" panose="02020603050405020304" pitchFamily="18" charset="0"/>
                <a:cs typeface="Times New Roman" panose="02020603050405020304" pitchFamily="18" charset="0"/>
              </a:rPr>
              <a:t>.</a:t>
            </a:r>
            <a:br>
              <a:rPr lang="en-US" sz="3000" dirty="0" smtClean="0">
                <a:latin typeface="Times New Roman" panose="02020603050405020304" pitchFamily="18" charset="0"/>
                <a:cs typeface="Times New Roman" panose="02020603050405020304" pitchFamily="18" charset="0"/>
              </a:rPr>
            </a:br>
            <a:br>
              <a:rPr lang="en-US" sz="3000" dirty="0">
                <a:latin typeface="Times New Roman" panose="02020603050405020304" pitchFamily="18" charset="0"/>
                <a:cs typeface="Times New Roman" panose="02020603050405020304" pitchFamily="18" charset="0"/>
              </a:rPr>
            </a:br>
            <a:r>
              <a:rPr lang="en-US" sz="3000" dirty="0" smtClean="0">
                <a:latin typeface="Times New Roman" panose="02020603050405020304" pitchFamily="18" charset="0"/>
                <a:cs typeface="Times New Roman" panose="02020603050405020304" pitchFamily="18" charset="0"/>
              </a:rPr>
              <a:t>	3</a:t>
            </a:r>
            <a:r>
              <a:rPr lang="en-US" sz="3000" dirty="0">
                <a:latin typeface="Times New Roman" panose="02020603050405020304" pitchFamily="18" charset="0"/>
                <a:cs typeface="Times New Roman" panose="02020603050405020304" pitchFamily="18" charset="0"/>
              </a:rPr>
              <a:t>. Redeemer governments economized on education, especially </a:t>
            </a:r>
            <a:r>
              <a:rPr lang="en-US" sz="3000" dirty="0" smtClean="0">
                <a:latin typeface="Times New Roman" panose="02020603050405020304" pitchFamily="18" charset="0"/>
                <a:cs typeface="Times New Roman" panose="02020603050405020304" pitchFamily="18" charset="0"/>
              </a:rPr>
              <a:t>that of </a:t>
            </a:r>
            <a:r>
              <a:rPr lang="en-US" sz="3000" dirty="0">
                <a:latin typeface="Times New Roman" panose="02020603050405020304" pitchFamily="18" charset="0"/>
                <a:cs typeface="Times New Roman" panose="02020603050405020304" pitchFamily="18" charset="0"/>
              </a:rPr>
              <a:t>African Americans. </a:t>
            </a:r>
            <a:r>
              <a:rPr lang="en-US" sz="3000" dirty="0" smtClean="0">
                <a:latin typeface="Times New Roman" panose="02020603050405020304" pitchFamily="18" charset="0"/>
                <a:cs typeface="Times New Roman" panose="02020603050405020304" pitchFamily="18" charset="0"/>
              </a:rPr>
              <a:t>In </a:t>
            </a:r>
            <a:r>
              <a:rPr lang="en-US" sz="3000" dirty="0">
                <a:latin typeface="Times New Roman" panose="02020603050405020304" pitchFamily="18" charset="0"/>
                <a:cs typeface="Times New Roman" panose="02020603050405020304" pitchFamily="18" charset="0"/>
              </a:rPr>
              <a:t>1900, about half of African Americans </a:t>
            </a:r>
            <a:r>
              <a:rPr lang="en-US" sz="3000" dirty="0" smtClean="0">
                <a:latin typeface="Times New Roman" panose="02020603050405020304" pitchFamily="18" charset="0"/>
                <a:cs typeface="Times New Roman" panose="02020603050405020304" pitchFamily="18" charset="0"/>
              </a:rPr>
              <a:t>in </a:t>
            </a:r>
            <a:r>
              <a:rPr lang="fr-FR" sz="3000" dirty="0" smtClean="0">
                <a:latin typeface="Times New Roman" panose="02020603050405020304" pitchFamily="18" charset="0"/>
                <a:cs typeface="Times New Roman" panose="02020603050405020304" pitchFamily="18" charset="0"/>
              </a:rPr>
              <a:t>the </a:t>
            </a:r>
            <a:r>
              <a:rPr lang="fr-FR" sz="3000" dirty="0">
                <a:latin typeface="Times New Roman" panose="02020603050405020304" pitchFamily="18" charset="0"/>
                <a:cs typeface="Times New Roman" panose="02020603050405020304" pitchFamily="18" charset="0"/>
              </a:rPr>
              <a:t>South </a:t>
            </a:r>
            <a:r>
              <a:rPr lang="fr-FR" sz="3000" dirty="0" err="1" smtClean="0">
                <a:latin typeface="Times New Roman" panose="02020603050405020304" pitchFamily="18" charset="0"/>
                <a:cs typeface="Times New Roman" panose="02020603050405020304" pitchFamily="18" charset="0"/>
              </a:rPr>
              <a:t>were</a:t>
            </a:r>
            <a:r>
              <a:rPr lang="fr-FR" sz="3000" dirty="0" smtClean="0">
                <a:latin typeface="Times New Roman" panose="02020603050405020304" pitchFamily="18" charset="0"/>
                <a:cs typeface="Times New Roman" panose="02020603050405020304" pitchFamily="18" charset="0"/>
              </a:rPr>
              <a:t> </a:t>
            </a:r>
            <a:r>
              <a:rPr lang="fr-FR" sz="3000" dirty="0" err="1" smtClean="0">
                <a:latin typeface="Times New Roman" panose="02020603050405020304" pitchFamily="18" charset="0"/>
                <a:cs typeface="Times New Roman" panose="02020603050405020304" pitchFamily="18" charset="0"/>
              </a:rPr>
              <a:t>illiterate</a:t>
            </a:r>
            <a:r>
              <a:rPr lang="fr-FR" sz="3000" dirty="0">
                <a:latin typeface="Times New Roman" panose="02020603050405020304" pitchFamily="18" charset="0"/>
                <a:cs typeface="Times New Roman" panose="02020603050405020304" pitchFamily="18" charset="0"/>
              </a:rPr>
              <a:t>. </a:t>
            </a:r>
            <a:br>
              <a:rPr lang="en-US" sz="3200" dirty="0" smtClean="0"/>
            </a:br>
            <a:endParaRPr lang="fr-FR"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algn="l"/>
            <a:r>
              <a:rPr lang="en-US" sz="3200" b="1" dirty="0">
                <a:latin typeface="Times New Roman" panose="02020603050405020304" pitchFamily="18" charset="0"/>
                <a:cs typeface="Times New Roman" panose="02020603050405020304" pitchFamily="18" charset="0"/>
              </a:rPr>
              <a:t>D. </a:t>
            </a:r>
            <a:r>
              <a:rPr lang="en-US" sz="3200" dirty="0">
                <a:latin typeface="Times New Roman" panose="02020603050405020304" pitchFamily="18" charset="0"/>
                <a:cs typeface="Times New Roman" panose="02020603050405020304" pitchFamily="18" charset="0"/>
              </a:rPr>
              <a:t>State governments rarely intervened to prevent lynchings, </a:t>
            </a:r>
            <a:r>
              <a:rPr lang="en-US" sz="3200" dirty="0" smtClean="0">
                <a:latin typeface="Times New Roman" panose="02020603050405020304" pitchFamily="18" charset="0"/>
                <a:cs typeface="Times New Roman" panose="02020603050405020304" pitchFamily="18" charset="0"/>
              </a:rPr>
              <a:t>which enforced </a:t>
            </a:r>
            <a:r>
              <a:rPr lang="en-US" sz="3200" dirty="0">
                <a:latin typeface="Times New Roman" panose="02020603050405020304" pitchFamily="18" charset="0"/>
                <a:cs typeface="Times New Roman" panose="02020603050405020304" pitchFamily="18" charset="0"/>
              </a:rPr>
              <a:t>segregation by terror. About 200 lynchings per year </a:t>
            </a:r>
            <a:r>
              <a:rPr lang="en-US" sz="3200" dirty="0" smtClean="0">
                <a:latin typeface="Times New Roman" panose="02020603050405020304" pitchFamily="18" charset="0"/>
                <a:cs typeface="Times New Roman" panose="02020603050405020304" pitchFamily="18" charset="0"/>
              </a:rPr>
              <a:t>occurred during </a:t>
            </a:r>
            <a:r>
              <a:rPr lang="en-US" sz="3200" dirty="0">
                <a:latin typeface="Times New Roman" panose="02020603050405020304" pitchFamily="18" charset="0"/>
                <a:cs typeface="Times New Roman" panose="02020603050405020304" pitchFamily="18" charset="0"/>
              </a:rPr>
              <a:t>the 1890s; about 100 per year during the next decade. </a:t>
            </a:r>
            <a:br>
              <a:rPr lang="en-US" sz="3200" dirty="0" smtClean="0"/>
            </a:br>
            <a:endParaRPr lang="fr-F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algn="l"/>
            <a:r>
              <a:rPr lang="en-US" sz="3200" b="1" dirty="0" smtClean="0">
                <a:latin typeface="Times New Roman" panose="02020603050405020304" pitchFamily="18" charset="0"/>
                <a:cs typeface="Times New Roman" panose="02020603050405020304" pitchFamily="18" charset="0"/>
              </a:rPr>
              <a:t> II. </a:t>
            </a:r>
            <a:r>
              <a:rPr lang="en-US" sz="3200" dirty="0" smtClean="0">
                <a:latin typeface="Times New Roman" panose="02020603050405020304" pitchFamily="18" charset="0"/>
                <a:cs typeface="Times New Roman" panose="02020603050405020304" pitchFamily="18" charset="0"/>
              </a:rPr>
              <a:t>The majority of African Americans became sharecropping farmers.</a:t>
            </a:r>
            <a:br>
              <a:rPr lang="en-US" sz="3200" dirty="0" smtClean="0">
                <a:latin typeface="Times New Roman" panose="02020603050405020304" pitchFamily="18" charset="0"/>
                <a:cs typeface="Times New Roman" panose="02020603050405020304" pitchFamily="18" charset="0"/>
              </a:rPr>
            </a:b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A. </a:t>
            </a:r>
            <a:r>
              <a:rPr lang="en-US" sz="3200" dirty="0" smtClean="0">
                <a:latin typeface="Times New Roman" panose="02020603050405020304" pitchFamily="18" charset="0"/>
                <a:cs typeface="Times New Roman" panose="02020603050405020304" pitchFamily="18" charset="0"/>
              </a:rPr>
              <a:t>They rented land from estate owners in return for a share of the crop.</a:t>
            </a:r>
            <a:br>
              <a:rPr lang="en-US" sz="3200" dirty="0" smtClean="0">
                <a:latin typeface="Times New Roman" panose="02020603050405020304" pitchFamily="18" charset="0"/>
                <a:cs typeface="Times New Roman" panose="02020603050405020304" pitchFamily="18" charset="0"/>
              </a:rPr>
            </a:b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1. </a:t>
            </a:r>
            <a:r>
              <a:rPr lang="en-US" sz="3200" dirty="0" smtClean="0">
                <a:latin typeface="Times New Roman" panose="02020603050405020304" pitchFamily="18" charset="0"/>
                <a:cs typeface="Times New Roman" panose="02020603050405020304" pitchFamily="18" charset="0"/>
              </a:rPr>
              <a:t>The local store advanced them credit for seeds, tools, and food during the year, but at inflated prices.</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2. </a:t>
            </a:r>
            <a:r>
              <a:rPr lang="en-US" sz="3200" dirty="0" smtClean="0">
                <a:latin typeface="Times New Roman" panose="02020603050405020304" pitchFamily="18" charset="0"/>
                <a:cs typeface="Times New Roman" panose="02020603050405020304" pitchFamily="18" charset="0"/>
              </a:rPr>
              <a:t>At the time of settling up, the sharecropper often found that his debt was greater than his profit from the sale of cotton.</a:t>
            </a:r>
            <a:br>
              <a:rPr lang="en-US" sz="3200" dirty="0" smtClean="0">
                <a:latin typeface="Times New Roman" panose="02020603050405020304" pitchFamily="18" charset="0"/>
                <a:cs typeface="Times New Roman" panose="02020603050405020304" pitchFamily="18" charset="0"/>
              </a:rPr>
            </a:br>
            <a:endParaRPr lang="fr-F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algn="l"/>
            <a:r>
              <a:rPr lang="en-US" sz="3200" b="1" dirty="0" smtClean="0">
                <a:latin typeface="Times New Roman" panose="02020603050405020304" pitchFamily="18" charset="0"/>
                <a:cs typeface="Times New Roman" panose="02020603050405020304" pitchFamily="18" charset="0"/>
              </a:rPr>
              <a:t> B. </a:t>
            </a:r>
            <a:r>
              <a:rPr lang="en-US" sz="3200" dirty="0" smtClean="0">
                <a:latin typeface="Times New Roman" panose="02020603050405020304" pitchFamily="18" charset="0"/>
                <a:cs typeface="Times New Roman" panose="02020603050405020304" pitchFamily="18" charset="0"/>
              </a:rPr>
              <a:t>Cotton prices were going down on the world market from year to year, making it ever more difficult for sharecroppers to get out of debt.</a:t>
            </a:r>
            <a:br>
              <a:rPr lang="en-US" sz="3200" dirty="0" smtClean="0">
                <a:latin typeface="Times New Roman" panose="02020603050405020304" pitchFamily="18" charset="0"/>
                <a:cs typeface="Times New Roman" panose="02020603050405020304" pitchFamily="18" charset="0"/>
              </a:rPr>
            </a:b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1. </a:t>
            </a:r>
            <a:r>
              <a:rPr lang="en-US" sz="3200" dirty="0" smtClean="0">
                <a:latin typeface="Times New Roman" panose="02020603050405020304" pitchFamily="18" charset="0"/>
                <a:cs typeface="Times New Roman" panose="02020603050405020304" pitchFamily="18" charset="0"/>
              </a:rPr>
              <a:t>During the Civil War, Britain, one of the best customers, had begun growing cotton in India, part of its empire, instead of relying </a:t>
            </a:r>
            <a:r>
              <a:rPr lang="fr-FR" sz="3200" dirty="0" smtClean="0">
                <a:latin typeface="Times New Roman" panose="02020603050405020304" pitchFamily="18" charset="0"/>
                <a:cs typeface="Times New Roman" panose="02020603050405020304" pitchFamily="18" charset="0"/>
              </a:rPr>
              <a:t>on American supplies.</a:t>
            </a:r>
            <a:br>
              <a:rPr lang="fr-FR" sz="3200" dirty="0" smtClean="0">
                <a:latin typeface="Times New Roman" panose="02020603050405020304" pitchFamily="18" charset="0"/>
                <a:cs typeface="Times New Roman" panose="02020603050405020304" pitchFamily="18" charset="0"/>
              </a:rPr>
            </a:br>
            <a:br>
              <a:rPr lang="fr-FR" sz="3200" dirty="0" smtClean="0">
                <a:latin typeface="Times New Roman" panose="02020603050405020304" pitchFamily="18" charset="0"/>
                <a:cs typeface="Times New Roman" panose="02020603050405020304" pitchFamily="18" charset="0"/>
              </a:rPr>
            </a:br>
            <a:r>
              <a:rPr lang="fr-FR"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2. </a:t>
            </a:r>
            <a:r>
              <a:rPr lang="en-US" sz="3200" dirty="0" smtClean="0">
                <a:latin typeface="Times New Roman" panose="02020603050405020304" pitchFamily="18" charset="0"/>
                <a:cs typeface="Times New Roman" panose="02020603050405020304" pitchFamily="18" charset="0"/>
              </a:rPr>
              <a:t>Deflation also drove prices down.</a:t>
            </a:r>
            <a:br>
              <a:rPr lang="en-US" sz="3200" dirty="0" smtClean="0">
                <a:latin typeface="Times New Roman" panose="02020603050405020304" pitchFamily="18" charset="0"/>
                <a:cs typeface="Times New Roman" panose="02020603050405020304" pitchFamily="18" charset="0"/>
              </a:rPr>
            </a:br>
            <a:endParaRPr lang="fr-F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algn="l"/>
            <a:r>
              <a:rPr lang="en-US" sz="3200" b="1" dirty="0" smtClean="0">
                <a:latin typeface="Times New Roman" panose="02020603050405020304" pitchFamily="18" charset="0"/>
                <a:cs typeface="Times New Roman" panose="02020603050405020304" pitchFamily="18" charset="0"/>
              </a:rPr>
              <a:t>III. </a:t>
            </a:r>
            <a:r>
              <a:rPr lang="en-US" sz="3200" dirty="0" smtClean="0">
                <a:latin typeface="Times New Roman" panose="02020603050405020304" pitchFamily="18" charset="0"/>
                <a:cs typeface="Times New Roman" panose="02020603050405020304" pitchFamily="18" charset="0"/>
              </a:rPr>
              <a:t>Black leaders debated the most suitable reaction to these appalling </a:t>
            </a:r>
            <a:r>
              <a:rPr lang="fr-FR" sz="3200" dirty="0" err="1" smtClean="0">
                <a:latin typeface="Times New Roman" panose="02020603050405020304" pitchFamily="18" charset="0"/>
                <a:cs typeface="Times New Roman" panose="02020603050405020304" pitchFamily="18" charset="0"/>
              </a:rPr>
              <a:t>circumstances</a:t>
            </a:r>
            <a:r>
              <a:rPr lang="fr-FR" sz="3200" dirty="0" smtClean="0">
                <a:latin typeface="Times New Roman" panose="02020603050405020304" pitchFamily="18" charset="0"/>
                <a:cs typeface="Times New Roman" panose="02020603050405020304" pitchFamily="18" charset="0"/>
              </a:rPr>
              <a:t>.</a:t>
            </a:r>
            <a:br>
              <a:rPr lang="fr-FR" sz="3200" dirty="0" smtClean="0">
                <a:latin typeface="Times New Roman" panose="02020603050405020304" pitchFamily="18" charset="0"/>
                <a:cs typeface="Times New Roman" panose="02020603050405020304" pitchFamily="18" charset="0"/>
              </a:rPr>
            </a:br>
            <a:br>
              <a:rPr lang="fr-FR" sz="3200" dirty="0" smtClean="0">
                <a:latin typeface="Times New Roman" panose="02020603050405020304" pitchFamily="18" charset="0"/>
                <a:cs typeface="Times New Roman" panose="02020603050405020304" pitchFamily="18" charset="0"/>
              </a:rPr>
            </a:br>
            <a:r>
              <a:rPr lang="fr-FR"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A. </a:t>
            </a:r>
            <a:r>
              <a:rPr lang="en-US" sz="3200" dirty="0" smtClean="0">
                <a:latin typeface="Times New Roman" panose="02020603050405020304" pitchFamily="18" charset="0"/>
                <a:cs typeface="Times New Roman" panose="02020603050405020304" pitchFamily="18" charset="0"/>
              </a:rPr>
              <a:t>Booker T. Washington (1856-1915) favored accommodation to </a:t>
            </a:r>
            <a:r>
              <a:rPr lang="fr-FR" sz="3200" dirty="0" err="1" smtClean="0">
                <a:latin typeface="Times New Roman" panose="02020603050405020304" pitchFamily="18" charset="0"/>
                <a:cs typeface="Times New Roman" panose="02020603050405020304" pitchFamily="18" charset="0"/>
              </a:rPr>
              <a:t>segregation</a:t>
            </a:r>
            <a:r>
              <a:rPr lang="fr-FR" sz="3200" dirty="0" smtClean="0">
                <a:latin typeface="Times New Roman" panose="02020603050405020304" pitchFamily="18" charset="0"/>
                <a:cs typeface="Times New Roman" panose="02020603050405020304" pitchFamily="18" charset="0"/>
              </a:rPr>
              <a:t>.</a:t>
            </a:r>
            <a:br>
              <a:rPr lang="fr-FR" sz="3200" dirty="0" smtClean="0">
                <a:latin typeface="Times New Roman" panose="02020603050405020304" pitchFamily="18" charset="0"/>
                <a:cs typeface="Times New Roman" panose="02020603050405020304" pitchFamily="18" charset="0"/>
              </a:rPr>
            </a:br>
            <a:br>
              <a:rPr lang="fr-FR" sz="3200" dirty="0" smtClean="0">
                <a:latin typeface="Times New Roman" panose="02020603050405020304" pitchFamily="18" charset="0"/>
                <a:cs typeface="Times New Roman" panose="02020603050405020304" pitchFamily="18" charset="0"/>
              </a:rPr>
            </a:br>
            <a:r>
              <a:rPr lang="fr-FR"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1. </a:t>
            </a:r>
            <a:r>
              <a:rPr lang="en-US" sz="3200" dirty="0" smtClean="0">
                <a:latin typeface="Times New Roman" panose="02020603050405020304" pitchFamily="18" charset="0"/>
                <a:cs typeface="Times New Roman" panose="02020603050405020304" pitchFamily="18" charset="0"/>
              </a:rPr>
              <a:t>Born a slave, he became a famous educator as president of </a:t>
            </a:r>
            <a:r>
              <a:rPr lang="fr-FR" sz="3200" dirty="0" err="1" smtClean="0">
                <a:latin typeface="Times New Roman" panose="02020603050405020304" pitchFamily="18" charset="0"/>
                <a:cs typeface="Times New Roman" panose="02020603050405020304" pitchFamily="18" charset="0"/>
              </a:rPr>
              <a:t>Tuskegee</a:t>
            </a:r>
            <a:r>
              <a:rPr lang="fr-FR" sz="3200" dirty="0" smtClean="0">
                <a:latin typeface="Times New Roman" panose="02020603050405020304" pitchFamily="18" charset="0"/>
                <a:cs typeface="Times New Roman" panose="02020603050405020304" pitchFamily="18" charset="0"/>
              </a:rPr>
              <a:t> Institute.</a:t>
            </a:r>
            <a:br>
              <a:rPr lang="en-US" sz="3200" dirty="0" smtClean="0">
                <a:latin typeface="Times New Roman" panose="02020603050405020304" pitchFamily="18" charset="0"/>
                <a:cs typeface="Times New Roman" panose="02020603050405020304" pitchFamily="18" charset="0"/>
              </a:rPr>
            </a:br>
            <a:endParaRPr lang="fr-F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7999"/>
          </a:xfrm>
        </p:spPr>
        <p:txBody>
          <a:bodyPr>
            <a:noAutofit/>
          </a:bodyPr>
          <a:lstStyle/>
          <a:p>
            <a:pPr algn="l"/>
            <a:r>
              <a:rPr lang="en-US" sz="3200" dirty="0" smtClean="0">
                <a:latin typeface="Times New Roman" panose="02020603050405020304" pitchFamily="18" charset="0"/>
                <a:cs typeface="Times New Roman" panose="02020603050405020304" pitchFamily="18" charset="0"/>
              </a:rPr>
              <a:t>2. His speech at the </a:t>
            </a:r>
            <a:r>
              <a:rPr lang="en-US" sz="3200" dirty="0" smtClean="0">
                <a:solidFill>
                  <a:srgbClr val="FF0000"/>
                </a:solidFill>
                <a:latin typeface="Times New Roman" panose="02020603050405020304" pitchFamily="18" charset="0"/>
                <a:cs typeface="Times New Roman" panose="02020603050405020304" pitchFamily="18" charset="0"/>
              </a:rPr>
              <a:t>Cotton States Exposition in Atlanta</a:t>
            </a:r>
            <a:r>
              <a:rPr lang="en-US" sz="3200" dirty="0" smtClean="0">
                <a:latin typeface="Times New Roman" panose="02020603050405020304" pitchFamily="18" charset="0"/>
                <a:cs typeface="Times New Roman" panose="02020603050405020304" pitchFamily="18" charset="0"/>
              </a:rPr>
              <a:t> (1895) accepted the reality of segregation.</a:t>
            </a:r>
            <a:br>
              <a:rPr lang="en-US" sz="3200" dirty="0" smtClean="0">
                <a:latin typeface="Times New Roman" panose="02020603050405020304" pitchFamily="18" charset="0"/>
                <a:cs typeface="Times New Roman" panose="02020603050405020304" pitchFamily="18" charset="0"/>
              </a:rPr>
            </a:br>
            <a:br>
              <a:rPr lang="en-US" sz="3200" dirty="0" smtClean="0">
                <a:latin typeface="Times New Roman" panose="02020603050405020304" pitchFamily="18" charset="0"/>
                <a:cs typeface="Times New Roman" panose="02020603050405020304" pitchFamily="18" charset="0"/>
              </a:rPr>
            </a:b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3. He believed that black industry and sobriety would alleviate the worst aspects of segregation. His autobiography, </a:t>
            </a:r>
            <a:r>
              <a:rPr lang="en-US" sz="3200" i="1" dirty="0" smtClean="0">
                <a:solidFill>
                  <a:srgbClr val="FF0000"/>
                </a:solidFill>
                <a:latin typeface="Times New Roman" panose="02020603050405020304" pitchFamily="18" charset="0"/>
                <a:cs typeface="Times New Roman" panose="02020603050405020304" pitchFamily="18" charset="0"/>
              </a:rPr>
              <a:t>Up from Slavery </a:t>
            </a:r>
            <a:r>
              <a:rPr lang="en-US" sz="3200" dirty="0" smtClean="0">
                <a:latin typeface="Times New Roman" panose="02020603050405020304" pitchFamily="18" charset="0"/>
                <a:cs typeface="Times New Roman" panose="02020603050405020304" pitchFamily="18" charset="0"/>
              </a:rPr>
              <a:t>(1901), recounts his own personal struggles.</a:t>
            </a:r>
            <a:endParaRPr lang="fr-FR" sz="3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3488</Words>
  <Application>WPS Presentation</Application>
  <PresentationFormat>Affichage à l'écran (4:3)</PresentationFormat>
  <Paragraphs>29</Paragraphs>
  <Slides>11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vt:lpstr>
      <vt:lpstr>SimSun</vt:lpstr>
      <vt:lpstr>Wingdings</vt:lpstr>
      <vt:lpstr>Times New Roman</vt:lpstr>
      <vt:lpstr>Microsoft YaHei</vt:lpstr>
      <vt:lpstr>Arial Unicode MS</vt:lpstr>
      <vt:lpstr>Calibri</vt:lpstr>
      <vt:lpstr>Thème Office</vt:lpstr>
      <vt:lpstr>African Americans after Reconstruction</vt:lpstr>
      <vt:lpstr>I. The southern states’ "Redeemer" governments after 1877 sought economic diversification and eventually stripped most African Americans of their political rights. 	A. Leaders realized that agriculture alone was no longer adequate as an economic base.  	1. Henry Grady’s famous "New South" speech of 1886 argued for industrial and commercial progress.  	2. New industries included textile mills, industrial tobacco manufacturing, large-scale lumbering, coal mining, and steel making.</vt:lpstr>
      <vt:lpstr>B. Jim Crow legislation denied African Americans the vote.  	1. Grandfather clauses (Louisiana, 1898) excluded from the franchise men whose grandfathers had not voted in 1867. The black vote fell from 130,000 in the election of 1896 to 5,300 in 1900.  	2. Poll tax qualification for the vote excluded many other poor blacks.  	3. Literacy tests had the same effect. "Understanding clauses" permitted many illiterate whites to vote.</vt:lpstr>
      <vt:lpstr>C. State governments established systematic racial segregation (Jim Crow) in most southern states in the 1880s and 1890s.  	1. The Supreme Court upheld this legislation in Plessy v. Ferguson (1896).  	2. Only one Supreme Court Justice, John Marshall Harlan, a former slave owner, dissented from the majority verdict.  	3. Redeemer governments economized on education, especially that of African Americans. In 1900, about half of African Americans in the South were illiterate.  </vt:lpstr>
      <vt:lpstr>D. State governments rarely intervened to prevent lynchings, which enforced segregation by terror. About 200 lynchings per year occurred during the 1890s; about 100 per year during the next decade.  </vt:lpstr>
      <vt:lpstr> II. The majority of African Americans became sharecropping farmers.        A. They rented land from estate owners in return for a share of the crop.       	 1. The local store advanced them credit for seeds, tools, and food during the year, but at inflated prices. 	2. At the time of settling up, the sharecropper often found that his debt was greater than his profit from the sale of cotton. </vt:lpstr>
      <vt:lpstr> B. Cotton prices were going down on the world market from year to year, making it ever more difficult for sharecroppers to get out of debt.  	1. During the Civil War, Britain, one of the best customers, had begun growing cotton in India, part of its empire, instead of relying on American supplies.  	2. Deflation also drove prices down. </vt:lpstr>
      <vt:lpstr>III. Black leaders debated the most suitable reaction to these appalling circumstances.  	A. Booker T. Washington (1856-1915) favored accommodation to segregation.  	1. Born a slave, he became a famous educator as president of Tuskegee Institute. </vt:lpstr>
      <vt:lpstr>2. His speech at the Cotton States Exposition in Atlanta (1895) accepted the reality of segregation.   3. He believed that black industry and sobriety would alleviate the worst aspects of segregation. His autobiography, Up from Slavery (1901), recounts his own personal struggles.</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Americans after Reconstruction</dc:title>
  <dc:creator>win7</dc:creator>
  <cp:lastModifiedBy>info</cp:lastModifiedBy>
  <cp:revision>10</cp:revision>
  <dcterms:created xsi:type="dcterms:W3CDTF">2023-02-22T19:55:00Z</dcterms:created>
  <dcterms:modified xsi:type="dcterms:W3CDTF">2024-02-24T19:33:34Z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1EC3C1EE9FB840E39267FD7EB216F6FC_13</vt:lpwstr>
  </property>
  <property fmtid="{D5CDD505-2E9C-101B-9397-08002B2CF9AE}" pid="3" name="KSOProductBuildVer">
    <vt:lpwstr>1036-12.2.0.13431</vt:lpwstr>
  </property>
</Properties>
</file>