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7" r:id="rId6"/>
    <p:sldId id="260" r:id="rId7"/>
    <p:sldId id="262" r:id="rId8"/>
    <p:sldId id="263" r:id="rId9"/>
    <p:sldId id="264" r:id="rId10"/>
    <p:sldId id="265" r:id="rId11"/>
    <p:sldId id="270" r:id="rId12"/>
    <p:sldId id="271" r:id="rId13"/>
    <p:sldId id="272" r:id="rId14"/>
  </p:sldIdLst>
  <p:sldSz cx="9144000" cy="6858000" type="screen4x3"/>
  <p:notesSz cx="7099300" cy="1023461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18603FDC-E32A-4AB5-989C-0864C3EAD2B8}" styleName="Style à thème 2 - Accentuation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Style à thème 2 - Accentuation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87" d="100"/>
          <a:sy n="87" d="100"/>
        </p:scale>
        <p:origin x="1867" y="53"/>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10" name="Triangle rect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r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fr-FR" smtClean="0"/>
              <a:t>Cliquez pour modifier le style du titre</a:t>
            </a:r>
            <a:endParaRPr kumimoji="0" lang="en-US"/>
          </a:p>
        </p:txBody>
      </p:sp>
      <p:sp>
        <p:nvSpPr>
          <p:cNvPr id="17" name="Sous-titr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grpSp>
        <p:nvGrpSpPr>
          <p:cNvPr id="2" name="Groupe 1"/>
          <p:cNvGrpSpPr/>
          <p:nvPr/>
        </p:nvGrpSpPr>
        <p:grpSpPr>
          <a:xfrm>
            <a:off x="-3765" y="4953000"/>
            <a:ext cx="9147765" cy="1912088"/>
            <a:chOff x="-3765" y="4832896"/>
            <a:chExt cx="9147765" cy="2032192"/>
          </a:xfrm>
        </p:grpSpPr>
        <p:sp>
          <p:nvSpPr>
            <p:cNvPr id="7" name="Forme libre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orme libre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orme libre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Connecteur droit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Espace réservé de la date 29"/>
          <p:cNvSpPr>
            <a:spLocks noGrp="1"/>
          </p:cNvSpPr>
          <p:nvPr>
            <p:ph type="dt" sz="half" idx="10"/>
          </p:nvPr>
        </p:nvSpPr>
        <p:spPr/>
        <p:txBody>
          <a:bodyPr/>
          <a:lstStyle>
            <a:lvl1pPr>
              <a:defRPr>
                <a:solidFill>
                  <a:srgbClr val="FFFFFF"/>
                </a:solidFill>
              </a:defRPr>
            </a:lvl1pPr>
            <a:extLst/>
          </a:lstStyle>
          <a:p>
            <a:fld id="{AA309A6D-C09C-4548-B29A-6CF363A7E532}" type="datetimeFigureOut">
              <a:rPr lang="fr-FR" smtClean="0"/>
              <a:pPr/>
              <a:t>07/05/2024</a:t>
            </a:fld>
            <a:endParaRPr lang="fr-BE"/>
          </a:p>
        </p:txBody>
      </p:sp>
      <p:sp>
        <p:nvSpPr>
          <p:cNvPr id="19" name="Espace réservé du pied de page 18"/>
          <p:cNvSpPr>
            <a:spLocks noGrp="1"/>
          </p:cNvSpPr>
          <p:nvPr>
            <p:ph type="ftr" sz="quarter" idx="11"/>
          </p:nvPr>
        </p:nvSpPr>
        <p:spPr/>
        <p:txBody>
          <a:bodyPr/>
          <a:lstStyle>
            <a:lvl1pPr>
              <a:defRPr>
                <a:solidFill>
                  <a:schemeClr val="accent1">
                    <a:tint val="20000"/>
                  </a:schemeClr>
                </a:solidFill>
              </a:defRPr>
            </a:lvl1pPr>
            <a:extLst/>
          </a:lstStyle>
          <a:p>
            <a:endParaRPr lang="fr-BE"/>
          </a:p>
        </p:txBody>
      </p:sp>
      <p:sp>
        <p:nvSpPr>
          <p:cNvPr id="27" name="Espace réservé du numéro de diapositive 26"/>
          <p:cNvSpPr>
            <a:spLocks noGrp="1"/>
          </p:cNvSpPr>
          <p:nvPr>
            <p:ph type="sldNum" sz="quarter" idx="12"/>
          </p:nvPr>
        </p:nvSpPr>
        <p:spPr/>
        <p:txBody>
          <a:bodyPr/>
          <a:lstStyle>
            <a:lvl1pPr>
              <a:defRPr>
                <a:solidFill>
                  <a:srgbClr val="FFFFFF"/>
                </a:solidFill>
              </a:defRPr>
            </a:lvl1pPr>
            <a:extLst/>
          </a:lstStyle>
          <a:p>
            <a:fld id="{CF4668DC-857F-487D-BFFA-8C0CA5037977}" type="slidenum">
              <a:rPr lang="fr-BE" smtClean="0"/>
              <a:pPr/>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1481329"/>
            <a:ext cx="8229600" cy="4386071"/>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07/05/2024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44013" y="274640"/>
            <a:ext cx="1777470" cy="5592761"/>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41"/>
            <a:ext cx="6324600" cy="5592760"/>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07/05/2024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07/05/2024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
        <p:nvSpPr>
          <p:cNvPr id="7" name="Titre 6"/>
          <p:cNvSpPr>
            <a:spLocks noGrp="1"/>
          </p:cNvSpPr>
          <p:nvPr>
            <p:ph type="title"/>
          </p:nvPr>
        </p:nvSpPr>
        <p:spPr/>
        <p:txBody>
          <a:bodyPr rtlCol="0"/>
          <a:lstStyle/>
          <a:p>
            <a:r>
              <a:rPr kumimoji="0" lang="fr-FR" smtClean="0"/>
              <a:t>Cliquez pour modifier le style du titre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07/05/2024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bg>
      <p:bgRef idx="1002">
        <a:schemeClr val="bg1"/>
      </p:bgRef>
    </p:bg>
    <p:spTree>
      <p:nvGrpSpPr>
        <p:cNvPr id="1" name=""/>
        <p:cNvGrpSpPr/>
        <p:nvPr/>
      </p:nvGrpSpPr>
      <p:grpSpPr>
        <a:xfrm>
          <a:off x="0" y="0"/>
          <a:ext cx="0" cy="0"/>
          <a:chOff x="0" y="0"/>
          <a:chExt cx="0" cy="0"/>
        </a:xfrm>
      </p:grpSpPr>
      <p:sp>
        <p:nvSpPr>
          <p:cNvPr id="3" name="Espace réservé du contenu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AA309A6D-C09C-4548-B29A-6CF363A7E532}" type="datetimeFigureOut">
              <a:rPr lang="fr-FR" smtClean="0"/>
              <a:pPr/>
              <a:t>07/05/2024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
        <p:nvSpPr>
          <p:cNvPr id="8" name="Titre 7"/>
          <p:cNvSpPr>
            <a:spLocks noGrp="1"/>
          </p:cNvSpPr>
          <p:nvPr>
            <p:ph type="title"/>
          </p:nvPr>
        </p:nvSpPr>
        <p:spPr/>
        <p:txBody>
          <a:bodyPr rtlCol="0"/>
          <a:lstStyle/>
          <a:p>
            <a:r>
              <a:rPr kumimoji="0" lang="fr-FR" smtClean="0"/>
              <a:t>Cliquez pour modifier le style du titre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bg>
      <p:bgRef idx="1003">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8229600" cy="1143000"/>
          </a:xfrm>
        </p:spPr>
        <p:txBody>
          <a:bodyPr anchor="ctr"/>
          <a:lstStyle>
            <a:lvl1pPr>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AA309A6D-C09C-4548-B29A-6CF363A7E532}" type="datetimeFigureOut">
              <a:rPr lang="fr-FR" smtClean="0"/>
              <a:pPr/>
              <a:t>07/05/2024</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bg>
      <p:bgRef idx="1002">
        <a:schemeClr val="bg1"/>
      </p:bgRef>
    </p:bg>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p>
            <a:fld id="{AA309A6D-C09C-4548-B29A-6CF363A7E532}" type="datetimeFigureOut">
              <a:rPr lang="fr-FR" smtClean="0"/>
              <a:pPr/>
              <a:t>07/05/2024</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
        <p:nvSpPr>
          <p:cNvPr id="6" name="Titre 5"/>
          <p:cNvSpPr>
            <a:spLocks noGrp="1"/>
          </p:cNvSpPr>
          <p:nvPr>
            <p:ph type="title"/>
          </p:nvPr>
        </p:nvSpPr>
        <p:spPr/>
        <p:txBody>
          <a:bodyPr rtlCol="0"/>
          <a:lstStyle/>
          <a:p>
            <a:r>
              <a:rPr kumimoji="0" lang="fr-FR" smtClean="0"/>
              <a:t>Cliquez pour modifier le style du titre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07/05/2024</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3">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a:xfrm>
            <a:off x="6727032" y="6407944"/>
            <a:ext cx="1920240" cy="365760"/>
          </a:xfrm>
        </p:spPr>
        <p:txBody>
          <a:bodyPr/>
          <a:lstStyle/>
          <a:p>
            <a:fld id="{AA309A6D-C09C-4548-B29A-6CF363A7E532}" type="datetimeFigureOut">
              <a:rPr lang="fr-FR" smtClean="0"/>
              <a:pPr/>
              <a:t>07/05/2024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2">
        <a:schemeClr val="bg1"/>
      </p:bgRef>
    </p:bg>
    <p:spTree>
      <p:nvGrpSpPr>
        <p:cNvPr id="1" name=""/>
        <p:cNvGrpSpPr/>
        <p:nvPr/>
      </p:nvGrpSpPr>
      <p:grpSpPr>
        <a:xfrm>
          <a:off x="0" y="0"/>
          <a:ext cx="0" cy="0"/>
          <a:chOff x="0" y="0"/>
          <a:chExt cx="0" cy="0"/>
        </a:xfrm>
      </p:grpSpPr>
      <p:sp>
        <p:nvSpPr>
          <p:cNvPr id="4" name="Espace réservé du texte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sp>
        <p:nvSpPr>
          <p:cNvPr id="3" name="Espace réservé pour une image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fr-FR" smtClean="0"/>
              <a:t>Cliquez sur l'icône pour ajouter une image</a:t>
            </a:r>
            <a:endParaRPr kumimoji="0" lang="en-US" dirty="0"/>
          </a:p>
        </p:txBody>
      </p:sp>
      <p:sp>
        <p:nvSpPr>
          <p:cNvPr id="5" name="Espace réservé de la date 4"/>
          <p:cNvSpPr>
            <a:spLocks noGrp="1"/>
          </p:cNvSpPr>
          <p:nvPr>
            <p:ph type="dt" sz="half" idx="10"/>
          </p:nvPr>
        </p:nvSpPr>
        <p:spPr/>
        <p:txBody>
          <a:bodyPr/>
          <a:lstStyle>
            <a:lvl1pPr>
              <a:defRPr>
                <a:solidFill>
                  <a:schemeClr val="tx1"/>
                </a:solidFill>
              </a:defRPr>
            </a:lvl1pPr>
            <a:extLst/>
          </a:lstStyle>
          <a:p>
            <a:fld id="{AA309A6D-C09C-4548-B29A-6CF363A7E532}" type="datetimeFigureOut">
              <a:rPr lang="fr-FR" smtClean="0"/>
              <a:pPr/>
              <a:t>07/05/2024</a:t>
            </a:fld>
            <a:endParaRPr lang="fr-BE"/>
          </a:p>
        </p:txBody>
      </p:sp>
      <p:sp>
        <p:nvSpPr>
          <p:cNvPr id="6" name="Espace réservé du pied de page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fr-BE"/>
          </a:p>
        </p:txBody>
      </p:sp>
      <p:sp>
        <p:nvSpPr>
          <p:cNvPr id="7" name="Espace réservé du numéro de diapositive 6"/>
          <p:cNvSpPr>
            <a:spLocks noGrp="1"/>
          </p:cNvSpPr>
          <p:nvPr>
            <p:ph type="sldNum" sz="quarter" idx="12"/>
          </p:nvPr>
        </p:nvSpPr>
        <p:spPr/>
        <p:txBody>
          <a:bodyPr/>
          <a:lstStyle>
            <a:lvl1pPr>
              <a:defRPr>
                <a:solidFill>
                  <a:schemeClr val="tx1"/>
                </a:solidFill>
              </a:defRPr>
            </a:lvl1pPr>
            <a:extLst/>
          </a:lstStyle>
          <a:p>
            <a:fld id="{CF4668DC-857F-487D-BFFA-8C0CA5037977}" type="slidenum">
              <a:rPr lang="fr-BE" smtClean="0"/>
              <a:pPr/>
              <a:t>‹N°›</a:t>
            </a:fld>
            <a:endParaRPr lang="fr-BE"/>
          </a:p>
        </p:txBody>
      </p:sp>
      <p:sp>
        <p:nvSpPr>
          <p:cNvPr id="2" name="Titr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fr-FR" smtClean="0"/>
              <a:t>Cliquez pour modifier le style du titre</a:t>
            </a:r>
            <a:endParaRPr kumimoji="0" lang="en-US"/>
          </a:p>
        </p:txBody>
      </p:sp>
      <p:sp>
        <p:nvSpPr>
          <p:cNvPr id="8" name="Forme libre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orme libre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Triangle rect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Connecteur droit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orme libre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orme libre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Triangle rect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Connecteur droit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Espace réservé du titre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AA309A6D-C09C-4548-B29A-6CF363A7E532}" type="datetimeFigureOut">
              <a:rPr lang="fr-FR" smtClean="0"/>
              <a:pPr/>
              <a:t>07/05/2024</a:t>
            </a:fld>
            <a:endParaRPr lang="fr-BE"/>
          </a:p>
        </p:txBody>
      </p:sp>
      <p:sp>
        <p:nvSpPr>
          <p:cNvPr id="22" name="Espace réservé du pied de page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fr-BE"/>
          </a:p>
        </p:txBody>
      </p:sp>
      <p:sp>
        <p:nvSpPr>
          <p:cNvPr id="18" name="Espace réservé du numéro de diapositive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CF4668DC-857F-487D-BFFA-8C0CA5037977}"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وان 1"/>
          <p:cNvSpPr txBox="1">
            <a:spLocks/>
          </p:cNvSpPr>
          <p:nvPr/>
        </p:nvSpPr>
        <p:spPr>
          <a:xfrm>
            <a:off x="1714480" y="642918"/>
            <a:ext cx="5786478" cy="1214446"/>
          </a:xfrm>
          <a:prstGeom prst="rect">
            <a:avLst/>
          </a:prstGeom>
        </p:spPr>
        <p:txBody>
          <a:bodyPr vert="horz" anchor="ctr">
            <a:normAutofit fontScale="75000" lnSpcReduction="20000"/>
            <a:scene3d>
              <a:camera prst="orthographicFront"/>
              <a:lightRig rig="flat" dir="tl">
                <a:rot lat="0" lon="0" rev="6600000"/>
              </a:lightRig>
            </a:scene3d>
            <a:sp3d extrusionH="25400" contourW="8890">
              <a:bevelT w="38100" h="31750"/>
              <a:contourClr>
                <a:schemeClr val="accent2">
                  <a:shade val="75000"/>
                </a:schemeClr>
              </a:contourClr>
            </a:sp3d>
          </a:bodyPr>
          <a:lstStyle/>
          <a:p>
            <a:pPr marL="484632" marR="0" lvl="0" indent="0" algn="ctr" defTabSz="914400" rtl="1" eaLnBrk="1" fontAlgn="auto" latinLnBrk="0" hangingPunct="1">
              <a:lnSpc>
                <a:spcPct val="100000"/>
              </a:lnSpc>
              <a:spcBef>
                <a:spcPct val="0"/>
              </a:spcBef>
              <a:spcAft>
                <a:spcPts val="0"/>
              </a:spcAft>
              <a:buClrTx/>
              <a:buSzTx/>
              <a:buFontTx/>
              <a:buNone/>
              <a:tabLst/>
              <a:defRPr/>
            </a:pPr>
            <a:r>
              <a:rPr kumimoji="0" lang="ar-DZ" sz="4400" b="1" i="0" u="none" strike="noStrike" kern="1200" normalizeH="0" baseline="0" noProof="0" dirty="0" smtClean="0">
                <a:ln w="11430">
                  <a:solidFill>
                    <a:srgbClr val="002060"/>
                  </a:solidFill>
                </a:ln>
                <a:solidFill>
                  <a:srgbClr val="0070C0"/>
                </a:solidFill>
                <a:effectLst>
                  <a:outerShdw blurRad="50800" dist="39000" dir="5460000" algn="tl">
                    <a:srgbClr val="000000">
                      <a:alpha val="38000"/>
                    </a:srgbClr>
                  </a:outerShdw>
                </a:effectLst>
                <a:uLnTx/>
                <a:uFillTx/>
                <a:latin typeface="Sakkal Majalla" pitchFamily="2" charset="-78"/>
                <a:ea typeface="+mj-ea"/>
                <a:cs typeface="Sakkal Majalla" pitchFamily="2" charset="-78"/>
              </a:rPr>
              <a:t>جامعة العربي بن </a:t>
            </a:r>
            <a:r>
              <a:rPr kumimoji="0" lang="ar-DZ" sz="4400" b="1" i="0" u="none" strike="noStrike" kern="1200" normalizeH="0" baseline="0" noProof="0" dirty="0" err="1" smtClean="0">
                <a:ln w="11430">
                  <a:solidFill>
                    <a:srgbClr val="002060"/>
                  </a:solidFill>
                </a:ln>
                <a:solidFill>
                  <a:srgbClr val="0070C0"/>
                </a:solidFill>
                <a:effectLst>
                  <a:outerShdw blurRad="50800" dist="39000" dir="5460000" algn="tl">
                    <a:srgbClr val="000000">
                      <a:alpha val="38000"/>
                    </a:srgbClr>
                  </a:outerShdw>
                </a:effectLst>
                <a:uLnTx/>
                <a:uFillTx/>
                <a:latin typeface="Sakkal Majalla" pitchFamily="2" charset="-78"/>
                <a:ea typeface="+mj-ea"/>
                <a:cs typeface="Sakkal Majalla" pitchFamily="2" charset="-78"/>
              </a:rPr>
              <a:t>مهيدي</a:t>
            </a:r>
            <a:r>
              <a:rPr kumimoji="0" lang="ar-DZ" sz="4400" b="1" i="0" u="none" strike="noStrike" kern="1200" normalizeH="0" baseline="0" noProof="0" dirty="0" smtClean="0">
                <a:ln w="11430">
                  <a:solidFill>
                    <a:srgbClr val="002060"/>
                  </a:solidFill>
                </a:ln>
                <a:solidFill>
                  <a:srgbClr val="0070C0"/>
                </a:solidFill>
                <a:effectLst>
                  <a:outerShdw blurRad="50800" dist="39000" dir="5460000" algn="tl">
                    <a:srgbClr val="000000">
                      <a:alpha val="38000"/>
                    </a:srgbClr>
                  </a:outerShdw>
                </a:effectLst>
                <a:uLnTx/>
                <a:uFillTx/>
                <a:latin typeface="Sakkal Majalla" pitchFamily="2" charset="-78"/>
                <a:ea typeface="+mj-ea"/>
                <a:cs typeface="Sakkal Majalla" pitchFamily="2" charset="-78"/>
              </a:rPr>
              <a:t> –أم البواقي</a:t>
            </a:r>
            <a:r>
              <a:rPr kumimoji="0" lang="ar-DZ" sz="4800" b="1" i="0" u="none" strike="noStrike" kern="1200" normalizeH="0" baseline="0" noProof="0" dirty="0" smtClean="0">
                <a:ln w="11430">
                  <a:solidFill>
                    <a:srgbClr val="002060"/>
                  </a:solidFill>
                </a:ln>
                <a:solidFill>
                  <a:srgbClr val="0070C0"/>
                </a:solidFill>
                <a:effectLst>
                  <a:outerShdw blurRad="50800" dist="39000" dir="5460000" algn="tl">
                    <a:srgbClr val="000000">
                      <a:alpha val="38000"/>
                    </a:srgbClr>
                  </a:outerShdw>
                </a:effectLst>
                <a:uLnTx/>
                <a:uFillTx/>
                <a:latin typeface="Sakkal Majalla" pitchFamily="2" charset="-78"/>
                <a:ea typeface="+mj-ea"/>
                <a:cs typeface="Sakkal Majalla" pitchFamily="2" charset="-78"/>
              </a:rPr>
              <a:t/>
            </a:r>
            <a:br>
              <a:rPr kumimoji="0" lang="ar-DZ" sz="4800" b="1" i="0" u="none" strike="noStrike" kern="1200" normalizeH="0" baseline="0" noProof="0" dirty="0" smtClean="0">
                <a:ln w="11430">
                  <a:solidFill>
                    <a:srgbClr val="002060"/>
                  </a:solidFill>
                </a:ln>
                <a:solidFill>
                  <a:srgbClr val="0070C0"/>
                </a:solidFill>
                <a:effectLst>
                  <a:outerShdw blurRad="50800" dist="39000" dir="5460000" algn="tl">
                    <a:srgbClr val="000000">
                      <a:alpha val="38000"/>
                    </a:srgbClr>
                  </a:outerShdw>
                </a:effectLst>
                <a:uLnTx/>
                <a:uFillTx/>
                <a:latin typeface="Sakkal Majalla" pitchFamily="2" charset="-78"/>
                <a:ea typeface="+mj-ea"/>
                <a:cs typeface="Sakkal Majalla" pitchFamily="2" charset="-78"/>
              </a:rPr>
            </a:br>
            <a:r>
              <a:rPr kumimoji="0" lang="ar-DZ" sz="3600" b="1" i="0" u="none" strike="noStrike" kern="1200" normalizeH="0" baseline="0" noProof="0" dirty="0" smtClean="0">
                <a:ln w="11430">
                  <a:solidFill>
                    <a:srgbClr val="002060"/>
                  </a:solidFill>
                </a:ln>
                <a:solidFill>
                  <a:srgbClr val="0070C0"/>
                </a:solidFill>
                <a:effectLst>
                  <a:outerShdw blurRad="50800" dist="39000" dir="5460000" algn="tl">
                    <a:srgbClr val="000000">
                      <a:alpha val="38000"/>
                    </a:srgbClr>
                  </a:outerShdw>
                </a:effectLst>
                <a:uLnTx/>
                <a:uFillTx/>
                <a:latin typeface="Sakkal Majalla" pitchFamily="2" charset="-78"/>
                <a:ea typeface="+mj-ea"/>
                <a:cs typeface="Sakkal Majalla" pitchFamily="2" charset="-78"/>
              </a:rPr>
              <a:t>معهد علوم وتقنيات النشاطات البدنية والرياضية</a:t>
            </a:r>
            <a:endParaRPr kumimoji="0" lang="fr-FR" sz="4800" b="1" i="0" u="none" strike="noStrike" kern="1200" normalizeH="0" baseline="0" noProof="0" dirty="0">
              <a:ln w="11430">
                <a:solidFill>
                  <a:srgbClr val="002060"/>
                </a:solidFill>
              </a:ln>
              <a:solidFill>
                <a:srgbClr val="0070C0"/>
              </a:solidFill>
              <a:effectLst>
                <a:outerShdw blurRad="50800" dist="39000" dir="5460000" algn="tl">
                  <a:srgbClr val="000000">
                    <a:alpha val="38000"/>
                  </a:srgbClr>
                </a:outerShdw>
              </a:effectLst>
              <a:uLnTx/>
              <a:uFillTx/>
              <a:latin typeface="Sakkal Majalla" pitchFamily="2" charset="-78"/>
              <a:ea typeface="+mj-ea"/>
              <a:cs typeface="Sakkal Majalla" pitchFamily="2" charset="-78"/>
            </a:endParaRPr>
          </a:p>
        </p:txBody>
      </p:sp>
      <p:sp>
        <p:nvSpPr>
          <p:cNvPr id="5" name="عنوان فرعي 2"/>
          <p:cNvSpPr txBox="1">
            <a:spLocks/>
          </p:cNvSpPr>
          <p:nvPr/>
        </p:nvSpPr>
        <p:spPr>
          <a:xfrm>
            <a:off x="533400" y="2143116"/>
            <a:ext cx="7854696" cy="2786082"/>
          </a:xfrm>
          <a:prstGeom prst="rect">
            <a:avLst/>
          </a:prstGeom>
        </p:spPr>
        <p:txBody>
          <a:bodyPr vert="horz" anchor="t">
            <a:normAutofit/>
          </a:bodyPr>
          <a:lstStyle/>
          <a:p>
            <a:pPr marL="448056" marR="0" lvl="0" indent="-384048" algn="ctr" defTabSz="914400" rtl="1" eaLnBrk="1" fontAlgn="auto" latinLnBrk="0" hangingPunct="1">
              <a:lnSpc>
                <a:spcPct val="100000"/>
              </a:lnSpc>
              <a:spcBef>
                <a:spcPct val="20000"/>
              </a:spcBef>
              <a:spcAft>
                <a:spcPts val="0"/>
              </a:spcAft>
              <a:buClr>
                <a:schemeClr val="accent1"/>
              </a:buClr>
              <a:buSzPct val="80000"/>
              <a:tabLst/>
              <a:defRPr/>
            </a:pPr>
            <a:r>
              <a:rPr kumimoji="0" lang="ar-DZ" sz="3600" i="0" u="none" strike="noStrike" kern="1200" normalizeH="0" baseline="0" noProof="0" dirty="0" smtClean="0">
                <a:ln w="18415" cmpd="sng">
                  <a:solidFill>
                    <a:srgbClr val="FFFFFF"/>
                  </a:solidFill>
                  <a:prstDash val="solid"/>
                </a:ln>
                <a:solidFill>
                  <a:srgbClr val="FFFFFF"/>
                </a:solidFill>
                <a:effectLst>
                  <a:glow rad="228600">
                    <a:schemeClr val="accent2">
                      <a:satMod val="175000"/>
                      <a:alpha val="40000"/>
                    </a:schemeClr>
                  </a:glow>
                  <a:outerShdw blurRad="63500" dir="3600000" algn="tl" rotWithShape="0">
                    <a:srgbClr val="000000">
                      <a:alpha val="70000"/>
                    </a:srgbClr>
                  </a:outerShdw>
                </a:effectLst>
                <a:uLnTx/>
                <a:uFillTx/>
                <a:latin typeface="Sakkal Majalla" pitchFamily="2" charset="-78"/>
                <a:cs typeface="Sakkal Majalla" pitchFamily="2" charset="-78"/>
              </a:rPr>
              <a:t>المحاضرة </a:t>
            </a:r>
            <a:r>
              <a:rPr kumimoji="0" lang="ar-MA" sz="3600" i="0" u="none" strike="noStrike" kern="1200" normalizeH="0" baseline="0" noProof="0" dirty="0" smtClean="0">
                <a:ln w="18415" cmpd="sng">
                  <a:solidFill>
                    <a:srgbClr val="FFFFFF"/>
                  </a:solidFill>
                  <a:prstDash val="solid"/>
                </a:ln>
                <a:solidFill>
                  <a:srgbClr val="FFFFFF"/>
                </a:solidFill>
                <a:effectLst>
                  <a:glow rad="228600">
                    <a:schemeClr val="accent2">
                      <a:satMod val="175000"/>
                      <a:alpha val="40000"/>
                    </a:schemeClr>
                  </a:glow>
                  <a:outerShdw blurRad="63500" dir="3600000" algn="tl" rotWithShape="0">
                    <a:srgbClr val="000000">
                      <a:alpha val="70000"/>
                    </a:srgbClr>
                  </a:outerShdw>
                </a:effectLst>
                <a:uLnTx/>
                <a:uFillTx/>
                <a:latin typeface="Sakkal Majalla" pitchFamily="2" charset="-78"/>
                <a:cs typeface="Sakkal Majalla" pitchFamily="2" charset="-78"/>
              </a:rPr>
              <a:t>ال</a:t>
            </a:r>
            <a:r>
              <a:rPr kumimoji="0" lang="ar-DZ" sz="3600" i="0" u="none" strike="noStrike" kern="1200" normalizeH="0" baseline="0" noProof="0" dirty="0" smtClean="0">
                <a:ln w="18415" cmpd="sng">
                  <a:solidFill>
                    <a:srgbClr val="FFFFFF"/>
                  </a:solidFill>
                  <a:prstDash val="solid"/>
                </a:ln>
                <a:solidFill>
                  <a:srgbClr val="FFFFFF"/>
                </a:solidFill>
                <a:effectLst>
                  <a:glow rad="228600">
                    <a:schemeClr val="accent2">
                      <a:satMod val="175000"/>
                      <a:alpha val="40000"/>
                    </a:schemeClr>
                  </a:glow>
                  <a:outerShdw blurRad="63500" dir="3600000" algn="tl" rotWithShape="0">
                    <a:srgbClr val="000000">
                      <a:alpha val="70000"/>
                    </a:srgbClr>
                  </a:outerShdw>
                </a:effectLst>
                <a:uLnTx/>
                <a:uFillTx/>
                <a:latin typeface="Sakkal Majalla" pitchFamily="2" charset="-78"/>
                <a:cs typeface="Sakkal Majalla" pitchFamily="2" charset="-78"/>
              </a:rPr>
              <a:t>سادسة:</a:t>
            </a:r>
            <a:endParaRPr kumimoji="0" lang="ar-DZ" sz="3600" i="0" u="none" strike="noStrike" kern="1200" normalizeH="0" baseline="0" noProof="0" dirty="0" smtClean="0">
              <a:ln w="18415" cmpd="sng">
                <a:solidFill>
                  <a:srgbClr val="FFFFFF"/>
                </a:solidFill>
                <a:prstDash val="solid"/>
              </a:ln>
              <a:solidFill>
                <a:srgbClr val="FFFFFF"/>
              </a:solidFill>
              <a:effectLst>
                <a:glow rad="228600">
                  <a:schemeClr val="accent2">
                    <a:satMod val="175000"/>
                    <a:alpha val="40000"/>
                  </a:schemeClr>
                </a:glow>
                <a:outerShdw blurRad="63500" dir="3600000" algn="tl" rotWithShape="0">
                  <a:srgbClr val="000000">
                    <a:alpha val="70000"/>
                  </a:srgbClr>
                </a:outerShdw>
              </a:effectLst>
              <a:uLnTx/>
              <a:uFillTx/>
              <a:latin typeface="Sakkal Majalla" pitchFamily="2" charset="-78"/>
              <a:cs typeface="Sakkal Majalla" pitchFamily="2" charset="-78"/>
            </a:endParaRPr>
          </a:p>
          <a:p>
            <a:pPr marL="448056" marR="0" lvl="0" indent="-384048" algn="ctr" defTabSz="914400" rtl="1" eaLnBrk="1" fontAlgn="auto" latinLnBrk="0" hangingPunct="1">
              <a:lnSpc>
                <a:spcPct val="100000"/>
              </a:lnSpc>
              <a:spcBef>
                <a:spcPct val="20000"/>
              </a:spcBef>
              <a:spcAft>
                <a:spcPts val="0"/>
              </a:spcAft>
              <a:buClr>
                <a:schemeClr val="accent1"/>
              </a:buClr>
              <a:buSzPct val="80000"/>
              <a:tabLst/>
              <a:defRPr/>
            </a:pPr>
            <a:r>
              <a:rPr kumimoji="0" lang="ar-MA" sz="8800" i="0" u="none" strike="noStrike" kern="1200" normalizeH="0" baseline="0" noProof="0" dirty="0" smtClean="0">
                <a:ln w="18415" cmpd="sng">
                  <a:solidFill>
                    <a:srgbClr val="FFFFFF"/>
                  </a:solidFill>
                  <a:prstDash val="solid"/>
                </a:ln>
                <a:solidFill>
                  <a:srgbClr val="FFFFFF"/>
                </a:solidFill>
                <a:effectLst>
                  <a:glow rad="228600">
                    <a:schemeClr val="accent2">
                      <a:satMod val="175000"/>
                      <a:alpha val="40000"/>
                    </a:schemeClr>
                  </a:glow>
                  <a:outerShdw blurRad="63500" dir="3600000" algn="tl" rotWithShape="0">
                    <a:srgbClr val="000000">
                      <a:alpha val="70000"/>
                    </a:srgbClr>
                  </a:outerShdw>
                </a:effectLst>
                <a:uLnTx/>
                <a:uFillTx/>
                <a:latin typeface="Sakkal Majalla" pitchFamily="2" charset="-78"/>
                <a:cs typeface="Sakkal Majalla" pitchFamily="2" charset="-78"/>
              </a:rPr>
              <a:t>التمارين البدنية</a:t>
            </a:r>
          </a:p>
          <a:p>
            <a:pPr marL="448056" marR="0" lvl="0" indent="-384048" algn="ctr" defTabSz="914400" rtl="1" eaLnBrk="1" fontAlgn="auto" latinLnBrk="0" hangingPunct="1">
              <a:lnSpc>
                <a:spcPct val="100000"/>
              </a:lnSpc>
              <a:spcBef>
                <a:spcPct val="20000"/>
              </a:spcBef>
              <a:spcAft>
                <a:spcPts val="0"/>
              </a:spcAft>
              <a:buClr>
                <a:schemeClr val="accent1"/>
              </a:buClr>
              <a:buSzPct val="80000"/>
              <a:tabLst/>
              <a:defRPr/>
            </a:pPr>
            <a:endParaRPr kumimoji="0" lang="fr-FR" sz="6000" i="0" u="none" strike="noStrike" kern="1200" normalizeH="0" baseline="0" noProof="0" dirty="0">
              <a:ln w="18415" cmpd="sng">
                <a:solidFill>
                  <a:srgbClr val="FFFFFF"/>
                </a:solidFill>
                <a:prstDash val="solid"/>
              </a:ln>
              <a:solidFill>
                <a:srgbClr val="FFFFFF"/>
              </a:solidFill>
              <a:effectLst>
                <a:glow rad="228600">
                  <a:schemeClr val="accent2">
                    <a:satMod val="175000"/>
                    <a:alpha val="40000"/>
                  </a:schemeClr>
                </a:glow>
                <a:outerShdw blurRad="63500" dir="3600000" algn="tl" rotWithShape="0">
                  <a:srgbClr val="000000">
                    <a:alpha val="70000"/>
                  </a:srgbClr>
                </a:outerShdw>
              </a:effectLst>
              <a:uLnTx/>
              <a:uFillTx/>
              <a:latin typeface="Sakkal Majalla" pitchFamily="2" charset="-78"/>
              <a:cs typeface="Sakkal Majalla" pitchFamily="2" charset="-78"/>
            </a:endParaRPr>
          </a:p>
        </p:txBody>
      </p:sp>
      <p:pic>
        <p:nvPicPr>
          <p:cNvPr id="6" name="صورة 3" descr="uoeb.jpg"/>
          <p:cNvPicPr>
            <a:picLocks noChangeAspect="1"/>
          </p:cNvPicPr>
          <p:nvPr/>
        </p:nvPicPr>
        <p:blipFill>
          <a:blip r:embed="rId2"/>
          <a:stretch>
            <a:fillRect/>
          </a:stretch>
        </p:blipFill>
        <p:spPr>
          <a:xfrm>
            <a:off x="214282" y="214290"/>
            <a:ext cx="1249960" cy="1216404"/>
          </a:xfrm>
          <a:prstGeom prst="rect">
            <a:avLst/>
          </a:prstGeom>
        </p:spPr>
      </p:pic>
      <p:sp>
        <p:nvSpPr>
          <p:cNvPr id="7" name="عنوان فرعي 2"/>
          <p:cNvSpPr txBox="1">
            <a:spLocks/>
          </p:cNvSpPr>
          <p:nvPr/>
        </p:nvSpPr>
        <p:spPr>
          <a:xfrm>
            <a:off x="932146" y="5248300"/>
            <a:ext cx="7854696" cy="1252534"/>
          </a:xfrm>
          <a:prstGeom prst="rect">
            <a:avLst/>
          </a:prstGeom>
        </p:spPr>
        <p:txBody>
          <a:bodyPr vert="horz" lIns="0" rIns="18288">
            <a:noAutofit/>
          </a:bodyPr>
          <a:lstStyle/>
          <a:p>
            <a:pPr marL="0" marR="45720" lvl="0" indent="0" algn="r" defTabSz="914400" rtl="1" eaLnBrk="1" fontAlgn="auto" latinLnBrk="0" hangingPunct="1">
              <a:lnSpc>
                <a:spcPct val="100000"/>
              </a:lnSpc>
              <a:spcBef>
                <a:spcPct val="20000"/>
              </a:spcBef>
              <a:spcAft>
                <a:spcPts val="0"/>
              </a:spcAft>
              <a:buClr>
                <a:schemeClr val="accent3"/>
              </a:buClr>
              <a:buSzPct val="95000"/>
              <a:buFont typeface="Wingdings 2"/>
              <a:buNone/>
              <a:tabLst/>
              <a:defRPr/>
            </a:pPr>
            <a:r>
              <a:rPr kumimoji="0" lang="ar-DZ" sz="2400" b="1" i="0" u="none" strike="noStrike" kern="1200" normalizeH="0" baseline="0" noProof="0" dirty="0" smtClean="0">
                <a:ln w="1905"/>
                <a:solidFill>
                  <a:schemeClr val="bg1"/>
                </a:solidFill>
                <a:effectLst>
                  <a:innerShdw blurRad="69850" dist="43180" dir="5400000">
                    <a:srgbClr val="000000">
                      <a:alpha val="65000"/>
                    </a:srgbClr>
                  </a:innerShdw>
                </a:effectLst>
                <a:uLnTx/>
                <a:uFillTx/>
                <a:latin typeface="Sakkal Majalla" pitchFamily="2" charset="-78"/>
                <a:cs typeface="Sakkal Majalla" pitchFamily="2" charset="-78"/>
              </a:rPr>
              <a:t>الأستاذ: </a:t>
            </a:r>
            <a:r>
              <a:rPr kumimoji="0" lang="ar-DZ" sz="2400" b="1" i="0" u="none" strike="noStrike" kern="1200" normalizeH="0" baseline="0" noProof="0" dirty="0" err="1" smtClean="0">
                <a:ln w="1905"/>
                <a:solidFill>
                  <a:schemeClr val="bg1"/>
                </a:solidFill>
                <a:effectLst>
                  <a:innerShdw blurRad="69850" dist="43180" dir="5400000">
                    <a:srgbClr val="000000">
                      <a:alpha val="65000"/>
                    </a:srgbClr>
                  </a:innerShdw>
                </a:effectLst>
                <a:uLnTx/>
                <a:uFillTx/>
                <a:latin typeface="Sakkal Majalla" pitchFamily="2" charset="-78"/>
                <a:cs typeface="Sakkal Majalla" pitchFamily="2" charset="-78"/>
              </a:rPr>
              <a:t>قرماط</a:t>
            </a:r>
            <a:r>
              <a:rPr kumimoji="0" lang="ar-DZ" sz="2400" b="1" i="0" u="none" strike="noStrike" kern="1200" normalizeH="0" baseline="0" noProof="0" dirty="0" smtClean="0">
                <a:ln w="1905"/>
                <a:solidFill>
                  <a:schemeClr val="bg1"/>
                </a:solidFill>
                <a:effectLst>
                  <a:innerShdw blurRad="69850" dist="43180" dir="5400000">
                    <a:srgbClr val="000000">
                      <a:alpha val="65000"/>
                    </a:srgbClr>
                  </a:innerShdw>
                </a:effectLst>
                <a:uLnTx/>
                <a:uFillTx/>
                <a:latin typeface="Sakkal Majalla" pitchFamily="2" charset="-78"/>
                <a:cs typeface="Sakkal Majalla" pitchFamily="2" charset="-78"/>
              </a:rPr>
              <a:t> نوري</a:t>
            </a:r>
          </a:p>
          <a:p>
            <a:pPr marL="0" marR="45720" lvl="0" indent="0" algn="r" defTabSz="914400" rtl="1" eaLnBrk="1" fontAlgn="auto" latinLnBrk="0" hangingPunct="1">
              <a:lnSpc>
                <a:spcPct val="100000"/>
              </a:lnSpc>
              <a:spcBef>
                <a:spcPct val="20000"/>
              </a:spcBef>
              <a:spcAft>
                <a:spcPts val="0"/>
              </a:spcAft>
              <a:buClr>
                <a:schemeClr val="accent3"/>
              </a:buClr>
              <a:buSzPct val="95000"/>
              <a:buFont typeface="Wingdings 2"/>
              <a:buNone/>
              <a:tabLst/>
              <a:defRPr/>
            </a:pPr>
            <a:r>
              <a:rPr kumimoji="0" lang="ar-DZ" sz="2400" b="1" i="0" u="none" strike="noStrike" kern="1200" normalizeH="0" baseline="0" noProof="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uLnTx/>
                <a:uFillTx/>
                <a:latin typeface="Sakkal Majalla" pitchFamily="2" charset="-78"/>
                <a:cs typeface="Sakkal Majalla" pitchFamily="2" charset="-78"/>
              </a:rPr>
              <a:t>مقياس:</a:t>
            </a:r>
            <a:r>
              <a:rPr kumimoji="0" lang="ar-DZ" sz="2400" b="1" i="0" u="none" strike="noStrike" kern="1200" normalizeH="0" noProof="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uLnTx/>
                <a:uFillTx/>
                <a:latin typeface="Sakkal Majalla" pitchFamily="2" charset="-78"/>
                <a:cs typeface="Sakkal Majalla" pitchFamily="2" charset="-78"/>
              </a:rPr>
              <a:t> </a:t>
            </a:r>
            <a:r>
              <a:rPr kumimoji="0" lang="ar-MA" sz="2400" b="1" i="0" u="none" strike="noStrike" kern="1200" normalizeH="0" noProof="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uLnTx/>
                <a:uFillTx/>
                <a:latin typeface="Sakkal Majalla" pitchFamily="2" charset="-78"/>
                <a:cs typeface="Sakkal Majalla" pitchFamily="2" charset="-78"/>
              </a:rPr>
              <a:t>ن.م.ن.ب.ر التربوي</a:t>
            </a:r>
            <a:endParaRPr kumimoji="0" lang="ar-DZ" sz="2400" b="1" i="0" u="none" strike="noStrike" kern="1200" normalizeH="0" noProof="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uLnTx/>
              <a:uFillTx/>
              <a:latin typeface="Sakkal Majalla" pitchFamily="2" charset="-78"/>
              <a:cs typeface="Sakkal Majalla" pitchFamily="2" charset="-78"/>
            </a:endParaRPr>
          </a:p>
          <a:p>
            <a:pPr marL="0" marR="45720" lvl="0" indent="0" algn="r" defTabSz="914400" rtl="1" eaLnBrk="1" fontAlgn="auto" latinLnBrk="0" hangingPunct="1">
              <a:lnSpc>
                <a:spcPct val="100000"/>
              </a:lnSpc>
              <a:spcBef>
                <a:spcPct val="20000"/>
              </a:spcBef>
              <a:spcAft>
                <a:spcPts val="0"/>
              </a:spcAft>
              <a:buClr>
                <a:schemeClr val="accent3"/>
              </a:buClr>
              <a:buSzPct val="95000"/>
              <a:buFont typeface="Wingdings 2"/>
              <a:buNone/>
              <a:tabLst/>
              <a:defRPr/>
            </a:pPr>
            <a:r>
              <a:rPr kumimoji="0" lang="ar-DZ" sz="2400" b="1" i="0" u="none" strike="noStrike" kern="1200" normalizeH="0" noProof="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uLnTx/>
                <a:uFillTx/>
                <a:latin typeface="Sakkal Majalla" pitchFamily="2" charset="-78"/>
                <a:cs typeface="Sakkal Majalla" pitchFamily="2" charset="-78"/>
              </a:rPr>
              <a:t>المستوى: سنة ثانية / نشاط </a:t>
            </a:r>
            <a:r>
              <a:rPr kumimoji="0" lang="ar-MA" sz="2400" b="1" i="0" u="none" strike="noStrike" kern="1200" normalizeH="0" noProof="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uLnTx/>
                <a:uFillTx/>
                <a:latin typeface="Sakkal Majalla" pitchFamily="2" charset="-78"/>
                <a:cs typeface="Sakkal Majalla" pitchFamily="2" charset="-78"/>
              </a:rPr>
              <a:t>بدني </a:t>
            </a:r>
            <a:r>
              <a:rPr kumimoji="0" lang="ar-DZ" sz="2400" b="1" i="0" u="none" strike="noStrike" kern="1200" normalizeH="0" noProof="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uLnTx/>
                <a:uFillTx/>
                <a:latin typeface="Sakkal Majalla" pitchFamily="2" charset="-78"/>
                <a:cs typeface="Sakkal Majalla" pitchFamily="2" charset="-78"/>
              </a:rPr>
              <a:t>رياضي تربوي</a:t>
            </a:r>
            <a:endParaRPr kumimoji="0" lang="ar-DZ" sz="2400" b="1" i="0" u="none" strike="noStrike" kern="1200" normalizeH="0" baseline="0" noProof="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uLnTx/>
              <a:uFillTx/>
              <a:latin typeface="Sakkal Majalla" pitchFamily="2" charset="-78"/>
              <a:cs typeface="Sakkal Majalla" pitchFamily="2" charset="-78"/>
            </a:endParaRPr>
          </a:p>
        </p:txBody>
      </p:sp>
      <p:pic>
        <p:nvPicPr>
          <p:cNvPr id="8" name="Image 4"/>
          <p:cNvPicPr/>
          <p:nvPr/>
        </p:nvPicPr>
        <p:blipFill>
          <a:blip r:embed="rId3" cstate="print"/>
          <a:srcRect/>
          <a:stretch>
            <a:fillRect/>
          </a:stretch>
        </p:blipFill>
        <p:spPr bwMode="auto">
          <a:xfrm>
            <a:off x="7643834" y="214290"/>
            <a:ext cx="1285884" cy="121444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ChangeArrowheads="1"/>
          </p:cNvSpPr>
          <p:nvPr/>
        </p:nvSpPr>
        <p:spPr bwMode="auto">
          <a:xfrm>
            <a:off x="6429388" y="642918"/>
            <a:ext cx="2143108"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MA" sz="2800" b="1" i="0" u="none" strike="noStrike" cap="all" normalizeH="0" baseline="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glow rad="228600">
                    <a:schemeClr val="accent2">
                      <a:satMod val="175000"/>
                      <a:alpha val="40000"/>
                    </a:schemeClr>
                  </a:glow>
                  <a:reflection blurRad="12700" stA="28000" endPos="45000" dist="1000" dir="5400000" sy="-100000" algn="bl" rotWithShape="0"/>
                </a:effectLst>
                <a:latin typeface="Monotype Koufi"/>
                <a:ea typeface="Times New Roman" pitchFamily="18" charset="0"/>
                <a:cs typeface="Simplified Arabic" pitchFamily="18" charset="-78"/>
              </a:rPr>
              <a:t>الأوضاع الابتدائية الأصلية:</a:t>
            </a:r>
            <a:endParaRPr kumimoji="0" lang="ar-SA" sz="3200" b="1" i="0" u="none" strike="noStrike" cap="all" normalizeH="0" baseline="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glow rad="228600">
                  <a:schemeClr val="accent2">
                    <a:satMod val="175000"/>
                    <a:alpha val="40000"/>
                  </a:schemeClr>
                </a:glow>
                <a:reflection blurRad="12700" stA="28000" endPos="45000" dist="1000" dir="5400000" sy="-100000" algn="bl" rotWithShape="0"/>
              </a:effectLst>
              <a:latin typeface="Arial" pitchFamily="34" charset="0"/>
              <a:cs typeface="Arial" pitchFamily="34" charset="0"/>
            </a:endParaRPr>
          </a:p>
        </p:txBody>
      </p:sp>
      <p:sp>
        <p:nvSpPr>
          <p:cNvPr id="6" name="Rectangle 1"/>
          <p:cNvSpPr>
            <a:spLocks noChangeArrowheads="1"/>
          </p:cNvSpPr>
          <p:nvPr/>
        </p:nvSpPr>
        <p:spPr bwMode="auto">
          <a:xfrm>
            <a:off x="500034" y="1142984"/>
            <a:ext cx="5929354" cy="70788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MA" sz="2000" b="1" i="0" u="none" strike="noStrike" cap="none" normalizeH="0" baseline="0" dirty="0" smtClean="0">
                <a:ln>
                  <a:noFill/>
                </a:ln>
                <a:solidFill>
                  <a:schemeClr val="tx1"/>
                </a:solidFill>
                <a:effectLst/>
                <a:latin typeface="Sakkal Majalla" pitchFamily="2" charset="-78"/>
                <a:ea typeface="Times New Roman" pitchFamily="18" charset="0"/>
                <a:cs typeface="Sakkal Majalla" pitchFamily="2" charset="-78"/>
              </a:rPr>
              <a:t>حدد المختصون بطرائق التدريس الأوضاع الابتدائية الأصلية إلى خمسة أوضاع وهي: (الوقوف،</a:t>
            </a:r>
            <a:r>
              <a:rPr kumimoji="0" lang="ar-MA" sz="2000" b="1" i="0" u="none" strike="noStrike" cap="none" normalizeH="0" dirty="0" smtClean="0">
                <a:ln>
                  <a:noFill/>
                </a:ln>
                <a:solidFill>
                  <a:schemeClr val="tx1"/>
                </a:solidFill>
                <a:effectLst/>
                <a:latin typeface="Sakkal Majalla" pitchFamily="2" charset="-78"/>
                <a:ea typeface="Times New Roman" pitchFamily="18" charset="0"/>
                <a:cs typeface="Sakkal Majalla" pitchFamily="2" charset="-78"/>
              </a:rPr>
              <a:t> البروك، الجلوس، الاستلقاء، التعلق).</a:t>
            </a:r>
            <a:endParaRPr kumimoji="0" lang="ar-SA" sz="2000" b="0" i="0" u="none" strike="noStrike" cap="none" normalizeH="0" baseline="0" dirty="0" smtClean="0">
              <a:ln>
                <a:noFill/>
              </a:ln>
              <a:solidFill>
                <a:schemeClr val="tx1"/>
              </a:solidFill>
              <a:effectLst/>
              <a:latin typeface="Sakkal Majalla" pitchFamily="2" charset="-78"/>
              <a:cs typeface="Sakkal Majalla" pitchFamily="2" charset="-78"/>
            </a:endParaRPr>
          </a:p>
        </p:txBody>
      </p:sp>
      <p:sp>
        <p:nvSpPr>
          <p:cNvPr id="7" name="Rectangle 6"/>
          <p:cNvSpPr/>
          <p:nvPr/>
        </p:nvSpPr>
        <p:spPr>
          <a:xfrm>
            <a:off x="6286512" y="2143116"/>
            <a:ext cx="2500330" cy="4214842"/>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rtl="1"/>
            <a:r>
              <a:rPr lang="ar-MA" sz="2000" b="1" u="sng" dirty="0" smtClean="0">
                <a:latin typeface="Sakkal Majalla" pitchFamily="2" charset="-78"/>
                <a:cs typeface="Sakkal Majalla" pitchFamily="2" charset="-78"/>
              </a:rPr>
              <a:t>أولا: الوقوف</a:t>
            </a:r>
          </a:p>
          <a:p>
            <a:pPr algn="ctr" rtl="1"/>
            <a:r>
              <a:rPr lang="ar-MA" sz="2000" b="1" dirty="0" smtClean="0">
                <a:latin typeface="Sakkal Majalla" pitchFamily="2" charset="-78"/>
                <a:cs typeface="Sakkal Majalla" pitchFamily="2" charset="-78"/>
              </a:rPr>
              <a:t>من أهم الأوضاع الابتدائية وأكثرها شيوعا كونه:</a:t>
            </a:r>
          </a:p>
          <a:p>
            <a:pPr marL="457200" indent="-457200" algn="ctr" rtl="1">
              <a:buFont typeface="+mj-lt"/>
              <a:buAutoNum type="arabicPeriod"/>
            </a:pPr>
            <a:r>
              <a:rPr lang="ar-MA" sz="2000" b="1" dirty="0" smtClean="0">
                <a:latin typeface="Sakkal Majalla" pitchFamily="2" charset="-78"/>
                <a:cs typeface="Sakkal Majalla" pitchFamily="2" charset="-78"/>
              </a:rPr>
              <a:t>الوضع الابتدائي لكثير من الحركات والتمارين.</a:t>
            </a:r>
          </a:p>
          <a:p>
            <a:pPr marL="457200" indent="-457200" algn="ctr" rtl="1">
              <a:buFont typeface="+mj-lt"/>
              <a:buAutoNum type="arabicPeriod"/>
            </a:pPr>
            <a:r>
              <a:rPr lang="ar-MA" sz="2000" b="1" dirty="0" smtClean="0">
                <a:latin typeface="Sakkal Majalla" pitchFamily="2" charset="-78"/>
                <a:cs typeface="Sakkal Majalla" pitchFamily="2" charset="-78"/>
              </a:rPr>
              <a:t>حلقة اتصال بين مجموعة من التمارين المختلفة.</a:t>
            </a:r>
          </a:p>
          <a:p>
            <a:pPr marL="457200" indent="-457200" algn="ctr" rtl="1">
              <a:buFont typeface="+mj-lt"/>
              <a:buAutoNum type="arabicPeriod"/>
            </a:pPr>
            <a:r>
              <a:rPr lang="ar-MA" sz="2000" b="1" dirty="0" smtClean="0">
                <a:latin typeface="Sakkal Majalla" pitchFamily="2" charset="-78"/>
                <a:cs typeface="Sakkal Majalla" pitchFamily="2" charset="-78"/>
              </a:rPr>
              <a:t>يُظهر مدى الاستفادة من التمارين الإصلاحية للجسم.</a:t>
            </a:r>
            <a:endParaRPr lang="fr-FR" sz="2000" b="1" dirty="0">
              <a:latin typeface="Sakkal Majalla" pitchFamily="2" charset="-78"/>
              <a:cs typeface="Sakkal Majalla" pitchFamily="2" charset="-78"/>
            </a:endParaRPr>
          </a:p>
        </p:txBody>
      </p:sp>
      <p:pic>
        <p:nvPicPr>
          <p:cNvPr id="1026" name="Picture 2"/>
          <p:cNvPicPr>
            <a:picLocks noChangeAspect="1" noChangeArrowheads="1"/>
          </p:cNvPicPr>
          <p:nvPr/>
        </p:nvPicPr>
        <p:blipFill>
          <a:blip r:embed="rId2"/>
          <a:srcRect/>
          <a:stretch>
            <a:fillRect/>
          </a:stretch>
        </p:blipFill>
        <p:spPr bwMode="auto">
          <a:xfrm>
            <a:off x="1571604" y="4000504"/>
            <a:ext cx="2143140" cy="2357454"/>
          </a:xfrm>
          <a:prstGeom prst="rect">
            <a:avLst/>
          </a:prstGeom>
          <a:noFill/>
          <a:ln w="9525">
            <a:noFill/>
            <a:miter lim="800000"/>
            <a:headEnd/>
            <a:tailEnd/>
          </a:ln>
          <a:effectLst/>
        </p:spPr>
      </p:pic>
      <p:pic>
        <p:nvPicPr>
          <p:cNvPr id="1027" name="Picture 3"/>
          <p:cNvPicPr>
            <a:picLocks noChangeAspect="1" noChangeArrowheads="1"/>
          </p:cNvPicPr>
          <p:nvPr/>
        </p:nvPicPr>
        <p:blipFill>
          <a:blip r:embed="rId3"/>
          <a:srcRect/>
          <a:stretch>
            <a:fillRect/>
          </a:stretch>
        </p:blipFill>
        <p:spPr bwMode="auto">
          <a:xfrm>
            <a:off x="1500166" y="2062164"/>
            <a:ext cx="1985970" cy="1938340"/>
          </a:xfrm>
          <a:prstGeom prst="rect">
            <a:avLst/>
          </a:prstGeom>
          <a:noFill/>
          <a:ln w="9525">
            <a:noFill/>
            <a:miter lim="800000"/>
            <a:headEnd/>
            <a:tailEnd/>
          </a:ln>
          <a:effectLst/>
        </p:spPr>
      </p:pic>
      <p:sp>
        <p:nvSpPr>
          <p:cNvPr id="10" name="Flèche gauche 9"/>
          <p:cNvSpPr/>
          <p:nvPr/>
        </p:nvSpPr>
        <p:spPr>
          <a:xfrm rot="1129510">
            <a:off x="3786182" y="2885734"/>
            <a:ext cx="1714512" cy="714380"/>
          </a:xfrm>
          <a:prstGeom prst="leftArrow">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fr-FR"/>
          </a:p>
        </p:txBody>
      </p:sp>
      <p:sp>
        <p:nvSpPr>
          <p:cNvPr id="11" name="Flèche gauche 10"/>
          <p:cNvSpPr/>
          <p:nvPr/>
        </p:nvSpPr>
        <p:spPr>
          <a:xfrm rot="20338171">
            <a:off x="3786182" y="4500570"/>
            <a:ext cx="1714512" cy="714380"/>
          </a:xfrm>
          <a:prstGeom prst="leftArrow">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143636" y="71414"/>
            <a:ext cx="2500330" cy="3429024"/>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rtl="1"/>
            <a:r>
              <a:rPr lang="ar-MA" sz="2000" b="1" u="sng" dirty="0" smtClean="0">
                <a:latin typeface="Sakkal Majalla" pitchFamily="2" charset="-78"/>
                <a:cs typeface="Sakkal Majalla" pitchFamily="2" charset="-78"/>
              </a:rPr>
              <a:t>ثانيا: الجلوس (جلوس التربع)</a:t>
            </a:r>
          </a:p>
          <a:p>
            <a:pPr algn="ctr" rtl="1"/>
            <a:r>
              <a:rPr lang="ar-MA" sz="2000" b="1" dirty="0" smtClean="0">
                <a:latin typeface="Sakkal Majalla" pitchFamily="2" charset="-78"/>
                <a:cs typeface="Sakkal Majalla" pitchFamily="2" charset="-78"/>
              </a:rPr>
              <a:t>في هذا الوضع يكون ارتكاز الجسم على عظمي الحرقفتين(</a:t>
            </a:r>
            <a:r>
              <a:rPr lang="fr-FR" sz="2000" b="1" dirty="0" smtClean="0">
                <a:latin typeface="Sakkal Majalla" pitchFamily="2" charset="-78"/>
                <a:cs typeface="Sakkal Majalla" pitchFamily="2" charset="-78"/>
              </a:rPr>
              <a:t>os iliaques du bassin</a:t>
            </a:r>
            <a:r>
              <a:rPr lang="ar-MA" sz="2000" b="1" dirty="0" smtClean="0">
                <a:latin typeface="Sakkal Majalla" pitchFamily="2" charset="-78"/>
                <a:cs typeface="Sakkal Majalla" pitchFamily="2" charset="-78"/>
              </a:rPr>
              <a:t>)، أما بالنسبة إلى وضع الرأس والكتفان والجذع كما في وضع الوقوف مع تقاطع الساقين وتباعد الركبتين، بينما توضع اليدان على الركبتين أو تمتد خارج الركبتين لتمسك بالمشطين.</a:t>
            </a:r>
            <a:endParaRPr lang="fr-FR" sz="2000" b="1" dirty="0">
              <a:latin typeface="Sakkal Majalla" pitchFamily="2" charset="-78"/>
              <a:cs typeface="Sakkal Majalla" pitchFamily="2" charset="-78"/>
            </a:endParaRPr>
          </a:p>
        </p:txBody>
      </p:sp>
      <p:pic>
        <p:nvPicPr>
          <p:cNvPr id="5" name="Image 4" descr="08130802530312189184533280417303.jpg"/>
          <p:cNvPicPr>
            <a:picLocks noChangeAspect="1"/>
          </p:cNvPicPr>
          <p:nvPr/>
        </p:nvPicPr>
        <p:blipFill>
          <a:blip r:embed="rId2"/>
          <a:stretch>
            <a:fillRect/>
          </a:stretch>
        </p:blipFill>
        <p:spPr>
          <a:xfrm>
            <a:off x="642910" y="71414"/>
            <a:ext cx="2714624" cy="3071834"/>
          </a:xfrm>
          <a:prstGeom prst="rect">
            <a:avLst/>
          </a:prstGeom>
        </p:spPr>
      </p:pic>
      <p:sp>
        <p:nvSpPr>
          <p:cNvPr id="6" name="Flèche gauche 5"/>
          <p:cNvSpPr/>
          <p:nvPr/>
        </p:nvSpPr>
        <p:spPr>
          <a:xfrm>
            <a:off x="3643306" y="1142984"/>
            <a:ext cx="2286016" cy="785818"/>
          </a:xfrm>
          <a:prstGeom prst="leftArrow">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fr-FR"/>
          </a:p>
        </p:txBody>
      </p:sp>
      <p:sp>
        <p:nvSpPr>
          <p:cNvPr id="7" name="Rectangle 6"/>
          <p:cNvSpPr/>
          <p:nvPr/>
        </p:nvSpPr>
        <p:spPr>
          <a:xfrm>
            <a:off x="571472" y="3429000"/>
            <a:ext cx="2786082" cy="3357586"/>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rtl="1"/>
            <a:r>
              <a:rPr lang="ar-MA" sz="2000" b="1" u="sng" dirty="0" smtClean="0">
                <a:latin typeface="Sakkal Majalla" pitchFamily="2" charset="-78"/>
                <a:cs typeface="Sakkal Majalla" pitchFamily="2" charset="-78"/>
              </a:rPr>
              <a:t>ثالثا: وضع البروك </a:t>
            </a:r>
          </a:p>
          <a:p>
            <a:pPr marL="457200" indent="-457200" algn="ctr" rtl="1">
              <a:buFont typeface="+mj-lt"/>
              <a:buAutoNum type="arabicPeriod"/>
            </a:pPr>
            <a:r>
              <a:rPr lang="ar-MA" sz="2000" b="1" dirty="0" smtClean="0">
                <a:latin typeface="Sakkal Majalla" pitchFamily="2" charset="-78"/>
                <a:cs typeface="Sakkal Majalla" pitchFamily="2" charset="-78"/>
              </a:rPr>
              <a:t>يرتكز الجسم على الركبتين وهما متباعدتان قليلا.</a:t>
            </a:r>
          </a:p>
          <a:p>
            <a:pPr marL="457200" indent="-457200" algn="ctr" rtl="1">
              <a:buFont typeface="+mj-lt"/>
              <a:buAutoNum type="arabicPeriod"/>
            </a:pPr>
            <a:r>
              <a:rPr lang="ar-MA" sz="2000" b="1" dirty="0" smtClean="0">
                <a:latin typeface="Sakkal Majalla" pitchFamily="2" charset="-78"/>
                <a:cs typeface="Sakkal Majalla" pitchFamily="2" charset="-78"/>
              </a:rPr>
              <a:t>يكون وضع الرأس والكتفان والذراعان والجذع كما في حالة الوقوف.</a:t>
            </a:r>
          </a:p>
          <a:p>
            <a:pPr marL="457200" indent="-457200" algn="ctr" rtl="1">
              <a:buFont typeface="+mj-lt"/>
              <a:buAutoNum type="arabicPeriod"/>
            </a:pPr>
            <a:r>
              <a:rPr lang="ar-MA" sz="2000" b="1" dirty="0" smtClean="0">
                <a:latin typeface="Sakkal Majalla" pitchFamily="2" charset="-78"/>
                <a:cs typeface="Sakkal Majalla" pitchFamily="2" charset="-78"/>
              </a:rPr>
              <a:t>يكون وضع القدمين امتداد للساقين على أن يلامس وجه القدم الأرض.</a:t>
            </a:r>
            <a:endParaRPr lang="fr-FR" sz="2000" b="1" dirty="0">
              <a:latin typeface="Sakkal Majalla" pitchFamily="2" charset="-78"/>
              <a:cs typeface="Sakkal Majalla" pitchFamily="2" charset="-78"/>
            </a:endParaRPr>
          </a:p>
        </p:txBody>
      </p:sp>
      <p:sp>
        <p:nvSpPr>
          <p:cNvPr id="8" name="Flèche droite 7"/>
          <p:cNvSpPr/>
          <p:nvPr/>
        </p:nvSpPr>
        <p:spPr>
          <a:xfrm>
            <a:off x="3643306" y="4929198"/>
            <a:ext cx="2214578" cy="714380"/>
          </a:xfrm>
          <a:prstGeom prst="rightArrow">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fr-FR"/>
          </a:p>
        </p:txBody>
      </p:sp>
      <p:pic>
        <p:nvPicPr>
          <p:cNvPr id="3075" name="Picture 3"/>
          <p:cNvPicPr>
            <a:picLocks noChangeAspect="1" noChangeArrowheads="1"/>
          </p:cNvPicPr>
          <p:nvPr/>
        </p:nvPicPr>
        <p:blipFill>
          <a:blip r:embed="rId3"/>
          <a:srcRect/>
          <a:stretch>
            <a:fillRect/>
          </a:stretch>
        </p:blipFill>
        <p:spPr bwMode="auto">
          <a:xfrm>
            <a:off x="6143636" y="3857628"/>
            <a:ext cx="2466975" cy="2857496"/>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286512" y="357166"/>
            <a:ext cx="2500330" cy="2714644"/>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rtl="1"/>
            <a:r>
              <a:rPr lang="ar-MA" sz="2000" b="1" u="sng" dirty="0" smtClean="0">
                <a:latin typeface="Sakkal Majalla" pitchFamily="2" charset="-78"/>
                <a:cs typeface="Sakkal Majalla" pitchFamily="2" charset="-78"/>
              </a:rPr>
              <a:t>رابعا: وضع الاستلقاء</a:t>
            </a:r>
          </a:p>
          <a:p>
            <a:pPr marL="457200" indent="-457200" algn="ctr" rtl="1"/>
            <a:r>
              <a:rPr lang="ar-MA" sz="2000" b="1" dirty="0" smtClean="0">
                <a:latin typeface="Sakkal Majalla" pitchFamily="2" charset="-78"/>
                <a:cs typeface="Sakkal Majalla" pitchFamily="2" charset="-78"/>
              </a:rPr>
              <a:t>في هذا الوضع يكون الجسم بحالة امتداد كامل واليدان موازيتين لامتداد الجسم بينما الرأس والكتفان والجذع والرجلين كما في وضعية الوقوف.</a:t>
            </a:r>
            <a:endParaRPr lang="fr-FR" sz="2000" b="1" dirty="0">
              <a:latin typeface="Sakkal Majalla" pitchFamily="2" charset="-78"/>
              <a:cs typeface="Sakkal Majalla" pitchFamily="2" charset="-78"/>
            </a:endParaRPr>
          </a:p>
        </p:txBody>
      </p:sp>
      <p:pic>
        <p:nvPicPr>
          <p:cNvPr id="2050" name="Picture 2"/>
          <p:cNvPicPr>
            <a:picLocks noChangeAspect="1" noChangeArrowheads="1"/>
          </p:cNvPicPr>
          <p:nvPr/>
        </p:nvPicPr>
        <p:blipFill>
          <a:blip r:embed="rId2"/>
          <a:srcRect/>
          <a:stretch>
            <a:fillRect/>
          </a:stretch>
        </p:blipFill>
        <p:spPr bwMode="auto">
          <a:xfrm>
            <a:off x="142844" y="785794"/>
            <a:ext cx="3990975" cy="1447800"/>
          </a:xfrm>
          <a:prstGeom prst="rect">
            <a:avLst/>
          </a:prstGeom>
          <a:noFill/>
          <a:ln w="9525">
            <a:noFill/>
            <a:miter lim="800000"/>
            <a:headEnd/>
            <a:tailEnd/>
          </a:ln>
          <a:effectLst/>
        </p:spPr>
      </p:pic>
      <p:sp>
        <p:nvSpPr>
          <p:cNvPr id="7" name="Flèche gauche 6"/>
          <p:cNvSpPr/>
          <p:nvPr/>
        </p:nvSpPr>
        <p:spPr>
          <a:xfrm>
            <a:off x="4143372" y="1214422"/>
            <a:ext cx="1785950" cy="642942"/>
          </a:xfrm>
          <a:prstGeom prst="leftArrow">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fr-FR"/>
          </a:p>
        </p:txBody>
      </p:sp>
      <p:sp>
        <p:nvSpPr>
          <p:cNvPr id="8" name="Rectangle 7"/>
          <p:cNvSpPr/>
          <p:nvPr/>
        </p:nvSpPr>
        <p:spPr>
          <a:xfrm>
            <a:off x="928662" y="3571876"/>
            <a:ext cx="2500330" cy="2857520"/>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rtl="1"/>
            <a:r>
              <a:rPr lang="ar-MA" sz="2000" b="1" u="sng" dirty="0" smtClean="0">
                <a:latin typeface="Sakkal Majalla" pitchFamily="2" charset="-78"/>
                <a:cs typeface="Sakkal Majalla" pitchFamily="2" charset="-78"/>
              </a:rPr>
              <a:t>خامسا: وضعية التعلق</a:t>
            </a:r>
          </a:p>
          <a:p>
            <a:pPr marL="457200" indent="-457200" algn="ctr" rtl="1">
              <a:buFont typeface="+mj-lt"/>
              <a:buAutoNum type="arabicPeriod"/>
            </a:pPr>
            <a:r>
              <a:rPr lang="ar-MA" sz="2000" b="1" dirty="0" smtClean="0">
                <a:latin typeface="Sakkal Majalla" pitchFamily="2" charset="-78"/>
                <a:cs typeface="Sakkal Majalla" pitchFamily="2" charset="-78"/>
              </a:rPr>
              <a:t>يكون وضع الجسم بأكمله محمولا.</a:t>
            </a:r>
          </a:p>
          <a:p>
            <a:pPr marL="457200" indent="-457200" algn="ctr" rtl="1">
              <a:buFont typeface="+mj-lt"/>
              <a:buAutoNum type="arabicPeriod"/>
            </a:pPr>
            <a:r>
              <a:rPr lang="ar-MA" sz="2000" b="1" dirty="0" smtClean="0">
                <a:latin typeface="Sakkal Majalla" pitchFamily="2" charset="-78"/>
                <a:cs typeface="Sakkal Majalla" pitchFamily="2" charset="-78"/>
              </a:rPr>
              <a:t>أن تكون المسافة بين الذراعين بمستوى الصدر.</a:t>
            </a:r>
          </a:p>
          <a:p>
            <a:pPr marL="457200" indent="-457200" algn="ctr" rtl="1">
              <a:buFont typeface="+mj-lt"/>
              <a:buAutoNum type="arabicPeriod"/>
            </a:pPr>
            <a:r>
              <a:rPr lang="ar-MA" sz="2000" b="1" dirty="0" smtClean="0">
                <a:latin typeface="Sakkal Majalla" pitchFamily="2" charset="-78"/>
                <a:cs typeface="Sakkal Majalla" pitchFamily="2" charset="-78"/>
              </a:rPr>
              <a:t>أن تكون حالة وضع الرأس والكتفين والجذع والرجلين كما في الوقوف. </a:t>
            </a:r>
            <a:endParaRPr lang="fr-FR" sz="2000" b="1" dirty="0">
              <a:latin typeface="Sakkal Majalla" pitchFamily="2" charset="-78"/>
              <a:cs typeface="Sakkal Majalla" pitchFamily="2" charset="-78"/>
            </a:endParaRPr>
          </a:p>
        </p:txBody>
      </p:sp>
      <p:pic>
        <p:nvPicPr>
          <p:cNvPr id="2051" name="Picture 3"/>
          <p:cNvPicPr>
            <a:picLocks noChangeAspect="1" noChangeArrowheads="1"/>
          </p:cNvPicPr>
          <p:nvPr/>
        </p:nvPicPr>
        <p:blipFill>
          <a:blip r:embed="rId3"/>
          <a:srcRect/>
          <a:stretch>
            <a:fillRect/>
          </a:stretch>
        </p:blipFill>
        <p:spPr bwMode="auto">
          <a:xfrm>
            <a:off x="6429388" y="3571876"/>
            <a:ext cx="1847856" cy="3000396"/>
          </a:xfrm>
          <a:prstGeom prst="rect">
            <a:avLst/>
          </a:prstGeom>
          <a:noFill/>
          <a:ln w="9525">
            <a:noFill/>
            <a:miter lim="800000"/>
            <a:headEnd/>
            <a:tailEnd/>
          </a:ln>
          <a:effectLst/>
        </p:spPr>
      </p:pic>
      <p:sp>
        <p:nvSpPr>
          <p:cNvPr id="11" name="Flèche droite 10"/>
          <p:cNvSpPr/>
          <p:nvPr/>
        </p:nvSpPr>
        <p:spPr>
          <a:xfrm>
            <a:off x="4071934" y="4714884"/>
            <a:ext cx="2071702" cy="642942"/>
          </a:xfrm>
          <a:prstGeom prst="rightArrow">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6429388" y="642918"/>
            <a:ext cx="2143108"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MA" sz="2800" b="1" i="0" u="none" strike="noStrike" cap="all" normalizeH="0" baseline="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glow rad="228600">
                    <a:schemeClr val="accent2">
                      <a:satMod val="175000"/>
                      <a:alpha val="40000"/>
                    </a:schemeClr>
                  </a:glow>
                  <a:reflection blurRad="12700" stA="28000" endPos="45000" dist="1000" dir="5400000" sy="-100000" algn="bl" rotWithShape="0"/>
                </a:effectLst>
                <a:latin typeface="Monotype Koufi"/>
                <a:ea typeface="Times New Roman" pitchFamily="18" charset="0"/>
                <a:cs typeface="Simplified Arabic" pitchFamily="18" charset="-78"/>
              </a:rPr>
              <a:t>الأوضاع الابتدائية المشتقة:</a:t>
            </a:r>
            <a:endParaRPr kumimoji="0" lang="ar-SA" sz="3200" b="1" i="0" u="none" strike="noStrike" cap="all" normalizeH="0" baseline="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glow rad="228600">
                  <a:schemeClr val="accent2">
                    <a:satMod val="175000"/>
                    <a:alpha val="40000"/>
                  </a:schemeClr>
                </a:glow>
                <a:reflection blurRad="12700" stA="28000" endPos="45000" dist="1000" dir="5400000" sy="-100000" algn="bl" rotWithShape="0"/>
              </a:effectLst>
              <a:latin typeface="Arial" pitchFamily="34" charset="0"/>
              <a:cs typeface="Arial" pitchFamily="34" charset="0"/>
            </a:endParaRPr>
          </a:p>
        </p:txBody>
      </p:sp>
      <p:sp>
        <p:nvSpPr>
          <p:cNvPr id="5" name="Rectangle 1"/>
          <p:cNvSpPr>
            <a:spLocks noChangeArrowheads="1"/>
          </p:cNvSpPr>
          <p:nvPr/>
        </p:nvSpPr>
        <p:spPr bwMode="auto">
          <a:xfrm>
            <a:off x="500034" y="1142984"/>
            <a:ext cx="5929354"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MA" sz="2000" b="1" i="0" u="none" strike="noStrike" cap="none" normalizeH="0" baseline="0" dirty="0" smtClean="0">
                <a:ln>
                  <a:noFill/>
                </a:ln>
                <a:solidFill>
                  <a:schemeClr val="tx1"/>
                </a:solidFill>
                <a:effectLst/>
                <a:latin typeface="Sakkal Majalla" pitchFamily="2" charset="-78"/>
                <a:ea typeface="Times New Roman" pitchFamily="18" charset="0"/>
                <a:cs typeface="Sakkal Majalla" pitchFamily="2" charset="-78"/>
              </a:rPr>
              <a:t>هي تلك الأوضاع التي تُشتق</a:t>
            </a:r>
            <a:r>
              <a:rPr kumimoji="0" lang="ar-MA" sz="2000" b="1" i="0" u="none" strike="noStrike" cap="none" normalizeH="0" dirty="0" smtClean="0">
                <a:ln>
                  <a:noFill/>
                </a:ln>
                <a:solidFill>
                  <a:schemeClr val="tx1"/>
                </a:solidFill>
                <a:effectLst/>
                <a:latin typeface="Sakkal Majalla" pitchFamily="2" charset="-78"/>
                <a:ea typeface="Times New Roman" pitchFamily="18" charset="0"/>
                <a:cs typeface="Sakkal Majalla" pitchFamily="2" charset="-78"/>
              </a:rPr>
              <a:t> من الأوضاع الأصلية وذلك من خلال:</a:t>
            </a:r>
            <a:endParaRPr kumimoji="0" lang="ar-SA" sz="2000" b="0" i="0" u="none" strike="noStrike" cap="none" normalizeH="0" baseline="0" dirty="0" smtClean="0">
              <a:ln>
                <a:noFill/>
              </a:ln>
              <a:solidFill>
                <a:schemeClr val="tx1"/>
              </a:solidFill>
              <a:effectLst/>
              <a:latin typeface="Sakkal Majalla" pitchFamily="2" charset="-78"/>
              <a:cs typeface="Sakkal Majalla" pitchFamily="2" charset="-78"/>
            </a:endParaRPr>
          </a:p>
        </p:txBody>
      </p:sp>
      <p:sp>
        <p:nvSpPr>
          <p:cNvPr id="6" name="Rectangle 3"/>
          <p:cNvSpPr>
            <a:spLocks noChangeArrowheads="1"/>
          </p:cNvSpPr>
          <p:nvPr/>
        </p:nvSpPr>
        <p:spPr bwMode="auto">
          <a:xfrm>
            <a:off x="6429388" y="2568355"/>
            <a:ext cx="2143140" cy="600164"/>
          </a:xfrm>
          <a:prstGeom prst="rect">
            <a:avLst/>
          </a:prstGeom>
          <a:solidFill>
            <a:srgbClr val="FFC000"/>
          </a:solidFill>
          <a:ln w="9525">
            <a:no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vert="horz" wrap="square" lIns="91440" tIns="45720" rIns="91440" bIns="45720" numCol="1" anchor="ctr" anchorCtr="0" compatLnSpc="1">
            <a:prstTxWarp prst="textNoShape">
              <a:avLst/>
            </a:prstTxWarp>
            <a:spAutoFit/>
          </a:bodyPr>
          <a:lstStyle/>
          <a:p>
            <a:pPr marL="457200" marR="0" lvl="0" indent="-457200" algn="justLow" defTabSz="914400" rtl="1" eaLnBrk="1" fontAlgn="base" latinLnBrk="0" hangingPunct="1">
              <a:lnSpc>
                <a:spcPct val="150000"/>
              </a:lnSpc>
              <a:spcBef>
                <a:spcPct val="0"/>
              </a:spcBef>
              <a:spcAft>
                <a:spcPct val="0"/>
              </a:spcAft>
              <a:buClrTx/>
              <a:buSzTx/>
              <a:buFont typeface="Arial" pitchFamily="34" charset="0"/>
              <a:buChar char="•"/>
              <a:tabLst>
                <a:tab pos="331788" algn="l"/>
              </a:tabLst>
            </a:pPr>
            <a:r>
              <a:rPr kumimoji="0" lang="ar-MA" sz="2400" b="1" i="0" u="none" strike="noStrike" cap="none" normalizeH="0" baseline="0" dirty="0" smtClean="0">
                <a:ln>
                  <a:noFill/>
                </a:ln>
                <a:solidFill>
                  <a:schemeClr val="tx1"/>
                </a:solidFill>
                <a:effectLst/>
                <a:latin typeface="Traditional Arabic" pitchFamily="18" charset="-78"/>
                <a:cs typeface="Traditional Arabic" pitchFamily="18" charset="-78"/>
              </a:rPr>
              <a:t>تحريك الذراعين.</a:t>
            </a:r>
            <a:endParaRPr kumimoji="0" lang="ar-SA"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7" name="Rectangle 3"/>
          <p:cNvSpPr>
            <a:spLocks noChangeArrowheads="1"/>
          </p:cNvSpPr>
          <p:nvPr/>
        </p:nvSpPr>
        <p:spPr bwMode="auto">
          <a:xfrm>
            <a:off x="4714876" y="3500438"/>
            <a:ext cx="3857652" cy="600164"/>
          </a:xfrm>
          <a:prstGeom prst="rect">
            <a:avLst/>
          </a:prstGeom>
          <a:solidFill>
            <a:srgbClr val="FFC000"/>
          </a:solidFill>
          <a:ln w="9525">
            <a:no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vert="horz" wrap="square" lIns="91440" tIns="45720" rIns="91440" bIns="45720" numCol="1" anchor="ctr" anchorCtr="0" compatLnSpc="1">
            <a:prstTxWarp prst="textNoShape">
              <a:avLst/>
            </a:prstTxWarp>
            <a:spAutoFit/>
          </a:bodyPr>
          <a:lstStyle/>
          <a:p>
            <a:pPr marL="457200" marR="0" lvl="0" indent="-457200" algn="justLow" defTabSz="914400" rtl="1" eaLnBrk="1" fontAlgn="base" latinLnBrk="0" hangingPunct="1">
              <a:lnSpc>
                <a:spcPct val="150000"/>
              </a:lnSpc>
              <a:spcBef>
                <a:spcPct val="0"/>
              </a:spcBef>
              <a:spcAft>
                <a:spcPct val="0"/>
              </a:spcAft>
              <a:buClrTx/>
              <a:buSzTx/>
              <a:buFont typeface="Arial" pitchFamily="34" charset="0"/>
              <a:buChar char="•"/>
              <a:tabLst>
                <a:tab pos="331788" algn="l"/>
              </a:tabLst>
            </a:pPr>
            <a:r>
              <a:rPr kumimoji="0" lang="ar-MA" sz="2400" b="1" i="0" u="none" strike="noStrike" cap="none" normalizeH="0" baseline="0" dirty="0" smtClean="0">
                <a:ln>
                  <a:noFill/>
                </a:ln>
                <a:solidFill>
                  <a:schemeClr val="tx1"/>
                </a:solidFill>
                <a:effectLst/>
                <a:latin typeface="Traditional Arabic" pitchFamily="18" charset="-78"/>
                <a:cs typeface="Traditional Arabic" pitchFamily="18" charset="-78"/>
              </a:rPr>
              <a:t>تحريك الرجلين.</a:t>
            </a:r>
            <a:endParaRPr kumimoji="0" lang="ar-SA"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8" name="Rectangle 3"/>
          <p:cNvSpPr>
            <a:spLocks noChangeArrowheads="1"/>
          </p:cNvSpPr>
          <p:nvPr/>
        </p:nvSpPr>
        <p:spPr bwMode="auto">
          <a:xfrm>
            <a:off x="2714612" y="4429132"/>
            <a:ext cx="5857916" cy="600164"/>
          </a:xfrm>
          <a:prstGeom prst="rect">
            <a:avLst/>
          </a:prstGeom>
          <a:solidFill>
            <a:srgbClr val="FFC000"/>
          </a:solidFill>
          <a:ln w="9525">
            <a:no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vert="horz" wrap="square" lIns="91440" tIns="45720" rIns="91440" bIns="45720" numCol="1" anchor="ctr" anchorCtr="0" compatLnSpc="1">
            <a:prstTxWarp prst="textNoShape">
              <a:avLst/>
            </a:prstTxWarp>
            <a:spAutoFit/>
          </a:bodyPr>
          <a:lstStyle/>
          <a:p>
            <a:pPr marL="457200" marR="0" lvl="0" indent="-457200" algn="justLow" defTabSz="914400" rtl="1" eaLnBrk="1" fontAlgn="base" latinLnBrk="0" hangingPunct="1">
              <a:lnSpc>
                <a:spcPct val="150000"/>
              </a:lnSpc>
              <a:spcBef>
                <a:spcPct val="0"/>
              </a:spcBef>
              <a:spcAft>
                <a:spcPct val="0"/>
              </a:spcAft>
              <a:buClrTx/>
              <a:buSzTx/>
              <a:buFont typeface="Arial" pitchFamily="34" charset="0"/>
              <a:buChar char="•"/>
              <a:tabLst>
                <a:tab pos="331788" algn="l"/>
              </a:tabLst>
            </a:pPr>
            <a:r>
              <a:rPr kumimoji="0" lang="ar-MA" sz="2400" b="1" i="0" u="none" strike="noStrike" cap="none" normalizeH="0" baseline="0" dirty="0" smtClean="0">
                <a:ln>
                  <a:noFill/>
                </a:ln>
                <a:solidFill>
                  <a:schemeClr val="tx1"/>
                </a:solidFill>
                <a:effectLst/>
                <a:latin typeface="Traditional Arabic" pitchFamily="18" charset="-78"/>
                <a:cs typeface="Traditional Arabic" pitchFamily="18" charset="-78"/>
              </a:rPr>
              <a:t>تحريك الجذع.</a:t>
            </a:r>
            <a:endParaRPr kumimoji="0" lang="ar-SA"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9" name="Rectangle 3"/>
          <p:cNvSpPr>
            <a:spLocks noChangeArrowheads="1"/>
          </p:cNvSpPr>
          <p:nvPr/>
        </p:nvSpPr>
        <p:spPr bwMode="auto">
          <a:xfrm>
            <a:off x="714380" y="5354437"/>
            <a:ext cx="7858148" cy="600164"/>
          </a:xfrm>
          <a:prstGeom prst="rect">
            <a:avLst/>
          </a:prstGeom>
          <a:solidFill>
            <a:srgbClr val="FFC000"/>
          </a:solidFill>
          <a:ln w="9525">
            <a:no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vert="horz" wrap="square" lIns="91440" tIns="45720" rIns="91440" bIns="45720" numCol="1" anchor="ctr" anchorCtr="0" compatLnSpc="1">
            <a:prstTxWarp prst="textNoShape">
              <a:avLst/>
            </a:prstTxWarp>
            <a:spAutoFit/>
          </a:bodyPr>
          <a:lstStyle/>
          <a:p>
            <a:pPr marL="457200" marR="0" lvl="0" indent="-457200" algn="justLow" defTabSz="914400" rtl="1" eaLnBrk="1" fontAlgn="base" latinLnBrk="0" hangingPunct="1">
              <a:lnSpc>
                <a:spcPct val="150000"/>
              </a:lnSpc>
              <a:spcBef>
                <a:spcPct val="0"/>
              </a:spcBef>
              <a:spcAft>
                <a:spcPct val="0"/>
              </a:spcAft>
              <a:buClrTx/>
              <a:buSzTx/>
              <a:buFont typeface="Arial" pitchFamily="34" charset="0"/>
              <a:buChar char="•"/>
              <a:tabLst>
                <a:tab pos="331788" algn="l"/>
              </a:tabLst>
            </a:pPr>
            <a:r>
              <a:rPr kumimoji="0" lang="ar-MA" sz="2400" b="1" i="0" u="none" strike="noStrike" cap="none" normalizeH="0" baseline="0" dirty="0" smtClean="0">
                <a:ln>
                  <a:noFill/>
                </a:ln>
                <a:solidFill>
                  <a:schemeClr val="tx1"/>
                </a:solidFill>
                <a:effectLst/>
                <a:latin typeface="Traditional Arabic" pitchFamily="18" charset="-78"/>
                <a:cs typeface="Traditional Arabic" pitchFamily="18" charset="-78"/>
              </a:rPr>
              <a:t>بالنسبة إلى وضع الجسم من الأجهزة والأدوات.</a:t>
            </a:r>
            <a:endParaRPr kumimoji="0" lang="ar-SA"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3428992" y="202148"/>
            <a:ext cx="2071702"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MA" sz="2800" b="1" i="0" u="none" strike="noStrike" normalizeH="0" baseline="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glow rad="228600">
                    <a:schemeClr val="accent1">
                      <a:satMod val="175000"/>
                      <a:alpha val="40000"/>
                    </a:schemeClr>
                  </a:glow>
                  <a:outerShdw blurRad="50800" dist="39000" dir="5460000" algn="tl">
                    <a:srgbClr val="000000">
                      <a:alpha val="38000"/>
                    </a:srgbClr>
                  </a:outerShdw>
                </a:effectLst>
                <a:latin typeface="AL-Mateen"/>
                <a:ea typeface="Times New Roman" pitchFamily="18" charset="0"/>
                <a:cs typeface="Simplified Arabic" pitchFamily="18" charset="-78"/>
              </a:rPr>
              <a:t>التمارين البدنية</a:t>
            </a:r>
            <a:endParaRPr kumimoji="0" lang="ar-SA" sz="2800" b="1" i="0" u="none" strike="noStrike" normalizeH="0" baseline="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glow rad="228600">
                  <a:schemeClr val="accent1">
                    <a:satMod val="175000"/>
                    <a:alpha val="40000"/>
                  </a:schemeClr>
                </a:glow>
                <a:outerShdw blurRad="50800" dist="39000" dir="5460000" algn="tl">
                  <a:srgbClr val="000000">
                    <a:alpha val="38000"/>
                  </a:srgbClr>
                </a:outerShdw>
              </a:effectLst>
              <a:latin typeface="Arial" pitchFamily="34" charset="0"/>
              <a:cs typeface="Arial" pitchFamily="34" charset="0"/>
            </a:endParaRPr>
          </a:p>
        </p:txBody>
      </p:sp>
      <p:sp>
        <p:nvSpPr>
          <p:cNvPr id="1026" name="Rectangle 2"/>
          <p:cNvSpPr>
            <a:spLocks noChangeArrowheads="1"/>
          </p:cNvSpPr>
          <p:nvPr/>
        </p:nvSpPr>
        <p:spPr bwMode="auto">
          <a:xfrm>
            <a:off x="428596" y="896479"/>
            <a:ext cx="8286776"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355600" algn="justLow" defTabSz="914400" rtl="1" eaLnBrk="1" fontAlgn="base" latinLnBrk="0" hangingPunct="1">
              <a:lnSpc>
                <a:spcPct val="100000"/>
              </a:lnSpc>
              <a:spcBef>
                <a:spcPct val="0"/>
              </a:spcBef>
              <a:spcAft>
                <a:spcPct val="0"/>
              </a:spcAft>
              <a:buClrTx/>
              <a:buSzTx/>
              <a:buFontTx/>
              <a:buNone/>
              <a:tabLst/>
            </a:pPr>
            <a:r>
              <a:rPr kumimoji="0" lang="ar-MA" sz="2800" b="1" i="0" u="none" strike="noStrike" cap="all" normalizeH="0" baseline="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raditional Arabic" pitchFamily="18" charset="-78"/>
                <a:ea typeface="Times New Roman" pitchFamily="18" charset="0"/>
                <a:cs typeface="Traditional Arabic" pitchFamily="18" charset="-78"/>
              </a:rPr>
              <a:t>هي الحركات التي تُشغل الجسم وتنمي مقدرته الحركية وفق قواعد خاصة، تُراعى</a:t>
            </a:r>
            <a:r>
              <a:rPr kumimoji="0" lang="ar-MA" sz="2800" b="1" i="0" u="none" strike="noStrike" cap="all" normalizeH="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raditional Arabic" pitchFamily="18" charset="-78"/>
                <a:ea typeface="Times New Roman" pitchFamily="18" charset="0"/>
                <a:cs typeface="Traditional Arabic" pitchFamily="18" charset="-78"/>
              </a:rPr>
              <a:t> فيها الأسس التربوية والمبادئ العلمية للوصول إلى مستوى عالي من الأداء والعمل في مجالات الحياة المختلفة.</a:t>
            </a:r>
            <a:endParaRPr kumimoji="0" lang="ar-SA" sz="2800" b="1" i="0" u="none" strike="noStrike" cap="all" normalizeH="0" baseline="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Arial" pitchFamily="34" charset="0"/>
              <a:cs typeface="Arial" pitchFamily="34" charset="0"/>
            </a:endParaRPr>
          </a:p>
        </p:txBody>
      </p:sp>
      <p:sp>
        <p:nvSpPr>
          <p:cNvPr id="16" name="Rectangle 2"/>
          <p:cNvSpPr>
            <a:spLocks noChangeArrowheads="1"/>
          </p:cNvSpPr>
          <p:nvPr/>
        </p:nvSpPr>
        <p:spPr bwMode="auto">
          <a:xfrm>
            <a:off x="2357422" y="2401195"/>
            <a:ext cx="6357982"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355600" algn="justLow" defTabSz="914400" rtl="1" eaLnBrk="1" fontAlgn="base" latinLnBrk="0" hangingPunct="1">
              <a:lnSpc>
                <a:spcPct val="100000"/>
              </a:lnSpc>
              <a:spcBef>
                <a:spcPct val="0"/>
              </a:spcBef>
              <a:spcAft>
                <a:spcPct val="0"/>
              </a:spcAft>
              <a:buClrTx/>
              <a:buSzTx/>
              <a:buFontTx/>
              <a:buNone/>
              <a:tabLst/>
            </a:pPr>
            <a:r>
              <a:rPr kumimoji="0" lang="ar-MA" sz="2800" b="1" i="0" u="none" strike="noStrike" normalizeH="0" baseline="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raditional Arabic" pitchFamily="18" charset="-78"/>
                <a:ea typeface="Times New Roman" pitchFamily="18" charset="0"/>
                <a:cs typeface="Traditional Arabic" pitchFamily="18" charset="-78"/>
              </a:rPr>
              <a:t>هي تلك الحركات المختارة لتربية الجسم تربية شاملة ومتزنة.</a:t>
            </a:r>
            <a:endParaRPr kumimoji="0" lang="ar-SA" sz="2800" b="1" i="0" u="none" strike="noStrike" normalizeH="0" baseline="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pitchFamily="34" charset="0"/>
              <a:cs typeface="Arial" pitchFamily="34" charset="0"/>
            </a:endParaRPr>
          </a:p>
        </p:txBody>
      </p:sp>
      <p:sp>
        <p:nvSpPr>
          <p:cNvPr id="18" name="Flèche courbée vers la droite 17"/>
          <p:cNvSpPr/>
          <p:nvPr/>
        </p:nvSpPr>
        <p:spPr>
          <a:xfrm>
            <a:off x="142844" y="2500306"/>
            <a:ext cx="2143140" cy="2143140"/>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19" name="Rectangle 2"/>
          <p:cNvSpPr>
            <a:spLocks noChangeArrowheads="1"/>
          </p:cNvSpPr>
          <p:nvPr/>
        </p:nvSpPr>
        <p:spPr bwMode="auto">
          <a:xfrm>
            <a:off x="2643174" y="3929066"/>
            <a:ext cx="6072198" cy="1384995"/>
          </a:xfrm>
          <a:prstGeom prst="rect">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355600" algn="justLow" defTabSz="914400" rtl="1" eaLnBrk="1" fontAlgn="base" latinLnBrk="0" hangingPunct="1">
              <a:lnSpc>
                <a:spcPct val="100000"/>
              </a:lnSpc>
              <a:spcBef>
                <a:spcPct val="0"/>
              </a:spcBef>
              <a:spcAft>
                <a:spcPct val="0"/>
              </a:spcAft>
              <a:buClrTx/>
              <a:buSzTx/>
              <a:buFontTx/>
              <a:buNone/>
              <a:tabLst/>
            </a:pPr>
            <a:r>
              <a:rPr kumimoji="0" lang="ar-MA" sz="2800" b="1" i="0" u="none" strike="noStrike" normalizeH="0" baseline="0" dirty="0" smtClean="0">
                <a:ln w="1905"/>
                <a:solidFill>
                  <a:srgbClr val="00B050"/>
                </a:solidFill>
                <a:effectLst>
                  <a:innerShdw blurRad="69850" dist="43180" dir="5400000">
                    <a:srgbClr val="000000">
                      <a:alpha val="65000"/>
                    </a:srgbClr>
                  </a:innerShdw>
                </a:effectLst>
                <a:latin typeface="Traditional Arabic" pitchFamily="18" charset="-78"/>
                <a:ea typeface="Times New Roman" pitchFamily="18" charset="0"/>
                <a:cs typeface="Traditional Arabic" pitchFamily="18" charset="-78"/>
              </a:rPr>
              <a:t>عموما فإن</a:t>
            </a:r>
            <a:r>
              <a:rPr kumimoji="0" lang="ar-MA" sz="2800" b="1" i="0" u="none" strike="noStrike" normalizeH="0" dirty="0" smtClean="0">
                <a:ln w="1905"/>
                <a:solidFill>
                  <a:srgbClr val="00B050"/>
                </a:solidFill>
                <a:effectLst>
                  <a:innerShdw blurRad="69850" dist="43180" dir="5400000">
                    <a:srgbClr val="000000">
                      <a:alpha val="65000"/>
                    </a:srgbClr>
                  </a:innerShdw>
                </a:effectLst>
                <a:latin typeface="Traditional Arabic" pitchFamily="18" charset="-78"/>
                <a:ea typeface="Times New Roman" pitchFamily="18" charset="0"/>
                <a:cs typeface="Traditional Arabic" pitchFamily="18" charset="-78"/>
              </a:rPr>
              <a:t> اصطلاح التمرين في الوقت الحاضر يُطلق على تعلم منظم يكون هدفه التقدم السريع لكل من الناحية الجسمية والعقلية وزيادة التعلم الحركي التكنيكي.</a:t>
            </a:r>
            <a:endParaRPr kumimoji="0" lang="ar-SA" sz="2800" b="1" i="0" u="none" strike="noStrike" normalizeH="0" baseline="0" dirty="0" smtClean="0">
              <a:ln w="1905"/>
              <a:solidFill>
                <a:srgbClr val="00B050"/>
              </a:solidFill>
              <a:effectLst>
                <a:innerShdw blurRad="69850" dist="43180" dir="5400000">
                  <a:srgbClr val="000000">
                    <a:alpha val="65000"/>
                  </a:srgbClr>
                </a:innerShdw>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ChangeArrowheads="1"/>
          </p:cNvSpPr>
          <p:nvPr/>
        </p:nvSpPr>
        <p:spPr bwMode="auto">
          <a:xfrm>
            <a:off x="428596" y="642918"/>
            <a:ext cx="8286776"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indent="355600" algn="justLow" rtl="1" fontAlgn="base">
              <a:spcBef>
                <a:spcPct val="0"/>
              </a:spcBef>
              <a:spcAft>
                <a:spcPct val="0"/>
              </a:spcAft>
            </a:pPr>
            <a:r>
              <a:rPr lang="ar-MA" sz="2400" b="1" dirty="0" smtClean="0">
                <a:latin typeface="Sakkal Majalla" pitchFamily="2" charset="-78"/>
                <a:cs typeface="Sakkal Majalla" pitchFamily="2" charset="-78"/>
              </a:rPr>
              <a:t>إن هذه </a:t>
            </a:r>
            <a:r>
              <a:rPr lang="ar-MA" sz="2400" b="1" dirty="0" err="1" smtClean="0">
                <a:latin typeface="Sakkal Majalla" pitchFamily="2" charset="-78"/>
                <a:cs typeface="Sakkal Majalla" pitchFamily="2" charset="-78"/>
              </a:rPr>
              <a:t>التعاريف</a:t>
            </a:r>
            <a:r>
              <a:rPr lang="ar-MA" sz="2400" b="1" dirty="0" smtClean="0">
                <a:latin typeface="Sakkal Majalla" pitchFamily="2" charset="-78"/>
                <a:cs typeface="Sakkal Majalla" pitchFamily="2" charset="-78"/>
              </a:rPr>
              <a:t> جاءت بسيطة لمدلول مادة عولجت بصورة علمية وأسندت حقيقتها وتأثيرها تأثيرا مباشرا على الجسم عن طريق علوم مهمة كعلم التشريح وعلم وظائف الأعضاء وغيرها من العلوم الأخرى والتي أثبتت أثرها على الفرد من الناحية الاجتماعية والصحية والنفسية لتحقيق ما يحتاجه الجسم في بنائه وتنمية قدراته الحركية تحت ضوابط تربوية وعلمية بغية الوصول إلى الغرض الذي وضعت من أجله التمرينات ، وبذلك لابد من صياغة تعريـف شامل يضم تلك الجوانب والذي يقول:</a:t>
            </a:r>
            <a:endParaRPr kumimoji="0" lang="ar-SA" sz="2400" b="1" i="0" u="none" strike="noStrike" cap="all" normalizeH="0" baseline="0" dirty="0" smtClean="0">
              <a:ln w="9000" cmpd="sng">
                <a:solidFill>
                  <a:schemeClr val="accent4">
                    <a:shade val="50000"/>
                    <a:satMod val="120000"/>
                  </a:schemeClr>
                </a:solidFill>
                <a:prstDash val="solid"/>
              </a:ln>
              <a:effectLst>
                <a:reflection blurRad="12700" stA="28000" endPos="45000" dist="1000" dir="5400000" sy="-100000" algn="bl" rotWithShape="0"/>
              </a:effectLst>
              <a:latin typeface="Sakkal Majalla" pitchFamily="2" charset="-78"/>
              <a:cs typeface="Sakkal Majalla" pitchFamily="2" charset="-78"/>
            </a:endParaRPr>
          </a:p>
        </p:txBody>
      </p:sp>
      <p:sp>
        <p:nvSpPr>
          <p:cNvPr id="7" name="Rectangle 2"/>
          <p:cNvSpPr>
            <a:spLocks noChangeArrowheads="1"/>
          </p:cNvSpPr>
          <p:nvPr/>
        </p:nvSpPr>
        <p:spPr bwMode="auto">
          <a:xfrm>
            <a:off x="428596" y="3544203"/>
            <a:ext cx="8286776" cy="1384995"/>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ctr" anchorCtr="0" compatLnSpc="1">
            <a:prstTxWarp prst="textNoShape">
              <a:avLst/>
            </a:prstTxWarp>
            <a:spAutoFit/>
          </a:bodyPr>
          <a:lstStyle/>
          <a:p>
            <a:pPr lvl="0" indent="355600" algn="justLow" rtl="1" fontAlgn="base">
              <a:spcBef>
                <a:spcPct val="0"/>
              </a:spcBef>
              <a:spcAft>
                <a:spcPct val="0"/>
              </a:spcAft>
            </a:pPr>
            <a:r>
              <a:rPr lang="ar-MA"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هي الأوضاع والحركات البدنية المختارة طبقا للمبادئ والأسس التربوية والعلمية لتشكيل وبناء الجسم وتنمية مختلف قدراته الحركية لتحقيق الأهداف التي وُضعت من أجله.</a:t>
            </a:r>
            <a:endParaRPr kumimoji="0" lang="ar-SA" sz="2800" b="1" i="0" u="none" strike="noStrike" normalizeH="0" baseline="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Sakkal Majalla" pitchFamily="2" charset="-78"/>
              <a:cs typeface="Sakkal Majalla" pitchFamily="2" charset="-78"/>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nvSpPr>
        <p:spPr bwMode="auto">
          <a:xfrm>
            <a:off x="1857356" y="334012"/>
            <a:ext cx="5857884"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MA" sz="2800" b="1" i="0" u="none" strike="noStrike" normalizeH="0" baseline="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glow rad="228600">
                    <a:schemeClr val="accent1">
                      <a:satMod val="175000"/>
                      <a:alpha val="40000"/>
                    </a:schemeClr>
                  </a:glow>
                  <a:innerShdw blurRad="69850" dist="43180" dir="5400000">
                    <a:srgbClr val="000000">
                      <a:alpha val="65000"/>
                    </a:srgbClr>
                  </a:innerShdw>
                </a:effectLst>
                <a:latin typeface="AL-Mateen"/>
                <a:ea typeface="Times New Roman" pitchFamily="18" charset="0"/>
                <a:cs typeface="Simplified Arabic" pitchFamily="18" charset="-78"/>
              </a:rPr>
              <a:t>مميزات التمارين البدنية</a:t>
            </a:r>
            <a:endParaRPr kumimoji="0" lang="ar-SA" sz="2800" b="1" i="0" u="none" strike="noStrike" normalizeH="0" baseline="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glow rad="228600">
                  <a:schemeClr val="accent1">
                    <a:satMod val="175000"/>
                    <a:alpha val="40000"/>
                  </a:schemeClr>
                </a:glow>
                <a:innerShdw blurRad="69850" dist="43180" dir="5400000">
                  <a:srgbClr val="000000">
                    <a:alpha val="65000"/>
                  </a:srgbClr>
                </a:innerShdw>
              </a:effectLst>
              <a:latin typeface="Arial" pitchFamily="34" charset="0"/>
              <a:cs typeface="Arial" pitchFamily="34" charset="0"/>
            </a:endParaRPr>
          </a:p>
        </p:txBody>
      </p:sp>
      <p:sp>
        <p:nvSpPr>
          <p:cNvPr id="16388" name="Rectangle 4"/>
          <p:cNvSpPr>
            <a:spLocks noChangeArrowheads="1"/>
          </p:cNvSpPr>
          <p:nvPr/>
        </p:nvSpPr>
        <p:spPr bwMode="auto">
          <a:xfrm>
            <a:off x="500034" y="1500174"/>
            <a:ext cx="8143900" cy="3970318"/>
          </a:xfrm>
          <a:prstGeom prst="rect">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50000"/>
              </a:lnSpc>
              <a:spcBef>
                <a:spcPct val="0"/>
              </a:spcBef>
              <a:spcAft>
                <a:spcPct val="0"/>
              </a:spcAft>
              <a:buClrTx/>
              <a:buSzTx/>
              <a:buFontTx/>
              <a:buNone/>
              <a:tabLst/>
            </a:pPr>
            <a:r>
              <a:rPr kumimoji="0" lang="ar-SA" sz="2400" b="1" i="0" u="sng" strike="noStrike" cap="none" normalizeH="0" baseline="0" dirty="0" smtClean="0">
                <a:ln>
                  <a:noFill/>
                </a:ln>
                <a:solidFill>
                  <a:srgbClr val="C00000"/>
                </a:solidFill>
                <a:effectLst/>
                <a:latin typeface="Traditional Arabic" pitchFamily="18" charset="-78"/>
                <a:ea typeface="Times New Roman" pitchFamily="18" charset="0"/>
                <a:cs typeface="Traditional Arabic" pitchFamily="18" charset="-78"/>
              </a:rPr>
              <a:t>أ- </a:t>
            </a:r>
            <a:r>
              <a:rPr kumimoji="0" lang="ar-MA" sz="2400" b="1" i="0" strike="noStrike" cap="none" normalizeH="0" baseline="0" dirty="0" smtClean="0">
                <a:ln>
                  <a:noFill/>
                </a:ln>
                <a:solidFill>
                  <a:schemeClr val="tx1"/>
                </a:solidFill>
                <a:effectLst/>
                <a:latin typeface="Traditional Arabic" pitchFamily="18" charset="-78"/>
                <a:ea typeface="Times New Roman" pitchFamily="18" charset="0"/>
                <a:cs typeface="Traditional Arabic" pitchFamily="18" charset="-78"/>
              </a:rPr>
              <a:t> عدم خطورتها </a:t>
            </a:r>
            <a:r>
              <a:rPr lang="ar-MA" sz="2400" b="1" dirty="0" smtClean="0">
                <a:solidFill>
                  <a:schemeClr val="tx1"/>
                </a:solidFill>
                <a:latin typeface="Traditional Arabic" pitchFamily="18" charset="-78"/>
                <a:ea typeface="Times New Roman" pitchFamily="18" charset="0"/>
                <a:cs typeface="Traditional Arabic" pitchFamily="18" charset="-78"/>
              </a:rPr>
              <a:t>أثناء ممارستها.</a:t>
            </a:r>
            <a:endParaRPr kumimoji="0" lang="fr-FR" sz="2400" b="0" i="0"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50000"/>
              </a:lnSpc>
              <a:spcBef>
                <a:spcPct val="0"/>
              </a:spcBef>
              <a:spcAft>
                <a:spcPct val="0"/>
              </a:spcAft>
              <a:buClrTx/>
              <a:buSzTx/>
              <a:buFontTx/>
              <a:buNone/>
              <a:tabLst/>
            </a:pPr>
            <a:r>
              <a:rPr kumimoji="0" lang="ar-SA" sz="2400" b="1" i="0" u="sng" strike="noStrike" cap="none" normalizeH="0" baseline="0" dirty="0" smtClean="0">
                <a:ln>
                  <a:noFill/>
                </a:ln>
                <a:solidFill>
                  <a:srgbClr val="C00000"/>
                </a:solidFill>
                <a:effectLst/>
                <a:latin typeface="Traditional Arabic" pitchFamily="18" charset="-78"/>
                <a:ea typeface="Times New Roman" pitchFamily="18" charset="0"/>
                <a:cs typeface="Traditional Arabic" pitchFamily="18" charset="-78"/>
              </a:rPr>
              <a:t>ب-</a:t>
            </a:r>
            <a:r>
              <a:rPr kumimoji="0" lang="ar-MA" sz="2400" b="1" i="0" strike="noStrike" cap="none" normalizeH="0" baseline="0" dirty="0" smtClean="0">
                <a:ln>
                  <a:noFill/>
                </a:ln>
                <a:solidFill>
                  <a:schemeClr val="tx1"/>
                </a:solidFill>
                <a:effectLst/>
                <a:latin typeface="Traditional Arabic" pitchFamily="18" charset="-78"/>
                <a:ea typeface="Times New Roman" pitchFamily="18" charset="0"/>
                <a:cs typeface="Traditional Arabic" pitchFamily="18" charset="-78"/>
              </a:rPr>
              <a:t> لا تحتاج إلى مكان واسع وأجهزة وأدوات لممارستها.</a:t>
            </a:r>
            <a:endParaRPr kumimoji="0" lang="fr-FR" sz="2400" b="0" i="0"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50000"/>
              </a:lnSpc>
              <a:spcBef>
                <a:spcPct val="0"/>
              </a:spcBef>
              <a:spcAft>
                <a:spcPct val="0"/>
              </a:spcAft>
              <a:buClrTx/>
              <a:buSzTx/>
              <a:buFontTx/>
              <a:buNone/>
              <a:tabLst/>
            </a:pPr>
            <a:r>
              <a:rPr kumimoji="0" lang="ar-SA" sz="2400" b="1" i="0" u="sng" strike="noStrike" cap="none" normalizeH="0" baseline="0" dirty="0" smtClean="0">
                <a:ln>
                  <a:noFill/>
                </a:ln>
                <a:solidFill>
                  <a:srgbClr val="C00000"/>
                </a:solidFill>
                <a:effectLst/>
                <a:latin typeface="Traditional Arabic" pitchFamily="18" charset="-78"/>
                <a:ea typeface="Times New Roman" pitchFamily="18" charset="0"/>
                <a:cs typeface="Traditional Arabic" pitchFamily="18" charset="-78"/>
              </a:rPr>
              <a:t>ج-</a:t>
            </a:r>
            <a:r>
              <a:rPr kumimoji="0" lang="ar-MA" sz="2400" b="1" i="0" strike="noStrike" cap="none" normalizeH="0" baseline="0" dirty="0" smtClean="0">
                <a:ln>
                  <a:noFill/>
                </a:ln>
                <a:solidFill>
                  <a:schemeClr val="tx1"/>
                </a:solidFill>
                <a:effectLst/>
                <a:latin typeface="Traditional Arabic" pitchFamily="18" charset="-78"/>
                <a:ea typeface="Times New Roman" pitchFamily="18" charset="0"/>
                <a:cs typeface="Traditional Arabic" pitchFamily="18" charset="-78"/>
              </a:rPr>
              <a:t> تُمارس من الجميع بغض النظر عن العمر والجنس.</a:t>
            </a:r>
            <a:endParaRPr kumimoji="0" lang="fr-FR" sz="2400" b="1" i="0"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50000"/>
              </a:lnSpc>
              <a:spcBef>
                <a:spcPct val="0"/>
              </a:spcBef>
              <a:spcAft>
                <a:spcPct val="0"/>
              </a:spcAft>
              <a:buClrTx/>
              <a:buSzTx/>
              <a:buFontTx/>
              <a:buNone/>
              <a:tabLst/>
            </a:pPr>
            <a:r>
              <a:rPr kumimoji="0" lang="ar-SA" sz="2400" b="1" i="0" u="sng" strike="noStrike" cap="none" normalizeH="0" baseline="0" dirty="0" smtClean="0">
                <a:ln>
                  <a:noFill/>
                </a:ln>
                <a:solidFill>
                  <a:srgbClr val="C00000"/>
                </a:solidFill>
                <a:effectLst/>
                <a:latin typeface="Traditional Arabic" pitchFamily="18" charset="-78"/>
                <a:ea typeface="Times New Roman" pitchFamily="18" charset="0"/>
                <a:cs typeface="Traditional Arabic" pitchFamily="18" charset="-78"/>
              </a:rPr>
              <a:t>د-</a:t>
            </a:r>
            <a:r>
              <a:rPr kumimoji="0" lang="ar-MA" sz="2400" b="1" i="0" strike="noStrike" cap="none" normalizeH="0" baseline="0" dirty="0" smtClean="0">
                <a:ln>
                  <a:noFill/>
                </a:ln>
                <a:solidFill>
                  <a:schemeClr val="tx1"/>
                </a:solidFill>
                <a:effectLst/>
                <a:latin typeface="Traditional Arabic" pitchFamily="18" charset="-78"/>
                <a:ea typeface="Times New Roman" pitchFamily="18" charset="0"/>
                <a:cs typeface="Traditional Arabic" pitchFamily="18" charset="-78"/>
              </a:rPr>
              <a:t> الوصول إلى المستوى الجيد في المهارة الحركية التي يرغبها.</a:t>
            </a:r>
            <a:endParaRPr kumimoji="0" lang="fr-FR" sz="2400" b="0" i="0"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50000"/>
              </a:lnSpc>
              <a:spcBef>
                <a:spcPct val="0"/>
              </a:spcBef>
              <a:spcAft>
                <a:spcPct val="0"/>
              </a:spcAft>
              <a:buClrTx/>
              <a:buSzTx/>
              <a:buFontTx/>
              <a:buNone/>
              <a:tabLst/>
            </a:pPr>
            <a:r>
              <a:rPr kumimoji="0" lang="ar-SA" sz="2400" b="1" i="0" u="sng" strike="noStrike" cap="none" normalizeH="0" baseline="0" dirty="0" smtClean="0">
                <a:ln>
                  <a:noFill/>
                </a:ln>
                <a:solidFill>
                  <a:srgbClr val="C00000"/>
                </a:solidFill>
                <a:effectLst/>
                <a:latin typeface="Traditional Arabic" pitchFamily="18" charset="-78"/>
                <a:ea typeface="Times New Roman" pitchFamily="18" charset="0"/>
                <a:cs typeface="Traditional Arabic" pitchFamily="18" charset="-78"/>
              </a:rPr>
              <a:t>هـ-</a:t>
            </a:r>
            <a:r>
              <a:rPr kumimoji="0" lang="ar-MA" sz="2400" b="1" i="0" strike="noStrike" cap="none" normalizeH="0" baseline="0" dirty="0" smtClean="0">
                <a:ln>
                  <a:noFill/>
                </a:ln>
                <a:solidFill>
                  <a:schemeClr val="tx1"/>
                </a:solidFill>
                <a:effectLst/>
                <a:latin typeface="Traditional Arabic" pitchFamily="18" charset="-78"/>
                <a:ea typeface="Times New Roman" pitchFamily="18" charset="0"/>
                <a:cs typeface="Traditional Arabic" pitchFamily="18" charset="-78"/>
              </a:rPr>
              <a:t> إعداد الفرق الرياضية للموسم الرياضي والوصول</a:t>
            </a:r>
            <a:r>
              <a:rPr kumimoji="0" lang="ar-MA" sz="2400" b="1" i="0" strike="noStrike" cap="none" normalizeH="0" dirty="0" smtClean="0">
                <a:ln>
                  <a:noFill/>
                </a:ln>
                <a:solidFill>
                  <a:schemeClr val="tx1"/>
                </a:solidFill>
                <a:effectLst/>
                <a:latin typeface="Traditional Arabic" pitchFamily="18" charset="-78"/>
                <a:ea typeface="Times New Roman" pitchFamily="18" charset="0"/>
                <a:cs typeface="Traditional Arabic" pitchFamily="18" charset="-78"/>
              </a:rPr>
              <a:t> إلى المستويات العالية.</a:t>
            </a:r>
            <a:endParaRPr kumimoji="0" lang="fr-FR" sz="2400" b="0" i="0" strike="noStrike" cap="none" normalizeH="0" baseline="0" dirty="0" smtClean="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50000"/>
              </a:lnSpc>
              <a:spcBef>
                <a:spcPct val="0"/>
              </a:spcBef>
              <a:spcAft>
                <a:spcPct val="0"/>
              </a:spcAft>
              <a:buClrTx/>
              <a:buSzTx/>
              <a:buFontTx/>
              <a:buNone/>
              <a:tabLst/>
            </a:pPr>
            <a:r>
              <a:rPr kumimoji="0" lang="ar-SA" sz="2400" b="1" i="0" u="sng" strike="noStrike" cap="none" normalizeH="0" baseline="0" dirty="0" smtClean="0">
                <a:ln>
                  <a:noFill/>
                </a:ln>
                <a:solidFill>
                  <a:srgbClr val="C00000"/>
                </a:solidFill>
                <a:effectLst/>
                <a:latin typeface="Traditional Arabic" pitchFamily="18" charset="-78"/>
                <a:ea typeface="Times New Roman" pitchFamily="18" charset="0"/>
                <a:cs typeface="Traditional Arabic" pitchFamily="18" charset="-78"/>
              </a:rPr>
              <a:t>و-</a:t>
            </a:r>
            <a:r>
              <a:rPr kumimoji="0" lang="ar-MA" sz="2400" b="1" i="0" strike="noStrike" cap="none" normalizeH="0" baseline="0" dirty="0" smtClean="0">
                <a:ln>
                  <a:noFill/>
                </a:ln>
                <a:solidFill>
                  <a:schemeClr val="tx1"/>
                </a:solidFill>
                <a:effectLst/>
                <a:latin typeface="Traditional Arabic" pitchFamily="18" charset="-78"/>
                <a:ea typeface="Times New Roman" pitchFamily="18" charset="0"/>
                <a:cs typeface="Traditional Arabic" pitchFamily="18" charset="-78"/>
              </a:rPr>
              <a:t> وسيلة </a:t>
            </a:r>
            <a:r>
              <a:rPr lang="ar-MA" sz="2400" b="1" dirty="0" smtClean="0">
                <a:solidFill>
                  <a:schemeClr val="tx1"/>
                </a:solidFill>
                <a:latin typeface="Traditional Arabic" pitchFamily="18" charset="-78"/>
                <a:ea typeface="Times New Roman" pitchFamily="18" charset="0"/>
                <a:cs typeface="Traditional Arabic" pitchFamily="18" charset="-78"/>
              </a:rPr>
              <a:t>للراحة الإيجابية.</a:t>
            </a:r>
          </a:p>
          <a:p>
            <a:pPr marL="0" marR="0" lvl="0" indent="0" algn="justLow" defTabSz="914400" rtl="1" eaLnBrk="0" fontAlgn="base" latinLnBrk="0" hangingPunct="0">
              <a:lnSpc>
                <a:spcPct val="150000"/>
              </a:lnSpc>
              <a:spcBef>
                <a:spcPct val="0"/>
              </a:spcBef>
              <a:spcAft>
                <a:spcPct val="0"/>
              </a:spcAft>
              <a:buClrTx/>
              <a:buSzTx/>
              <a:buFontTx/>
              <a:buNone/>
              <a:tabLst/>
            </a:pPr>
            <a:r>
              <a:rPr kumimoji="0" lang="ar-MA" sz="2400" b="1" i="0" u="sng" strike="noStrike" cap="none" normalizeH="0" baseline="0" dirty="0" smtClean="0">
                <a:ln>
                  <a:noFill/>
                </a:ln>
                <a:solidFill>
                  <a:srgbClr val="C00000"/>
                </a:solidFill>
                <a:effectLst/>
                <a:latin typeface="Traditional Arabic" pitchFamily="18" charset="-78"/>
                <a:cs typeface="Traditional Arabic" pitchFamily="18" charset="-78"/>
              </a:rPr>
              <a:t>ل-</a:t>
            </a:r>
            <a:r>
              <a:rPr kumimoji="0" lang="ar-MA" sz="2400" i="0" strike="noStrike" cap="none" normalizeH="0" dirty="0" smtClean="0">
                <a:ln>
                  <a:noFill/>
                </a:ln>
                <a:solidFill>
                  <a:schemeClr val="tx1"/>
                </a:solidFill>
                <a:effectLst/>
                <a:latin typeface="Traditional Arabic" pitchFamily="18" charset="-78"/>
                <a:cs typeface="Traditional Arabic" pitchFamily="18" charset="-78"/>
              </a:rPr>
              <a:t> </a:t>
            </a:r>
            <a:r>
              <a:rPr kumimoji="0" lang="ar-MA" sz="2400" b="1" i="0" strike="noStrike" cap="none" normalizeH="0" dirty="0" smtClean="0">
                <a:ln>
                  <a:noFill/>
                </a:ln>
                <a:solidFill>
                  <a:schemeClr val="tx1"/>
                </a:solidFill>
                <a:effectLst/>
                <a:latin typeface="Traditional Arabic" pitchFamily="18" charset="-78"/>
                <a:cs typeface="Traditional Arabic" pitchFamily="18" charset="-78"/>
              </a:rPr>
              <a:t>تعويد الفرد على الدقة في العمل وحفظ النظام.</a:t>
            </a:r>
            <a:endParaRPr kumimoji="0" lang="ar-SA" sz="2400" b="1" i="0" u="sng" strike="noStrike" cap="none" normalizeH="0" baseline="0" dirty="0" smtClean="0">
              <a:ln>
                <a:noFill/>
              </a:ln>
              <a:solidFill>
                <a:srgbClr val="C00000"/>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2500330" y="1052626"/>
            <a:ext cx="4071934"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lang="ar-MA" sz="28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glow rad="228600">
                    <a:schemeClr val="accent2">
                      <a:satMod val="175000"/>
                      <a:alpha val="40000"/>
                    </a:schemeClr>
                  </a:glow>
                  <a:reflection blurRad="12700" stA="28000" endPos="45000" dist="1000" dir="5400000" sy="-100000" algn="bl" rotWithShape="0"/>
                </a:effectLst>
                <a:latin typeface="Monotype Koufi"/>
                <a:ea typeface="Times New Roman" pitchFamily="18" charset="0"/>
                <a:cs typeface="Simplified Arabic" pitchFamily="18" charset="-78"/>
              </a:rPr>
              <a:t>أهداف التمرينات البدنية</a:t>
            </a:r>
            <a:endParaRPr kumimoji="0" lang="ar-SA" sz="3200" b="1" i="0" u="none" strike="noStrike" cap="all" normalizeH="0" baseline="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glow rad="228600">
                  <a:schemeClr val="accent2">
                    <a:satMod val="175000"/>
                    <a:alpha val="40000"/>
                  </a:schemeClr>
                </a:glow>
                <a:reflection blurRad="12700" stA="28000" endPos="45000" dist="1000" dir="5400000" sy="-100000" algn="bl" rotWithShape="0"/>
              </a:effectLst>
              <a:latin typeface="Arial" pitchFamily="34" charset="0"/>
              <a:cs typeface="Arial" pitchFamily="34" charset="0"/>
            </a:endParaRPr>
          </a:p>
        </p:txBody>
      </p:sp>
      <p:sp>
        <p:nvSpPr>
          <p:cNvPr id="5" name="Rectangle 3"/>
          <p:cNvSpPr>
            <a:spLocks noChangeArrowheads="1"/>
          </p:cNvSpPr>
          <p:nvPr/>
        </p:nvSpPr>
        <p:spPr bwMode="auto">
          <a:xfrm>
            <a:off x="500034" y="1870068"/>
            <a:ext cx="7429552" cy="3416320"/>
          </a:xfrm>
          <a:prstGeom prst="rect">
            <a:avLst/>
          </a:prstGeom>
          <a:gradFill>
            <a:gsLst>
              <a:gs pos="0">
                <a:srgbClr val="00B050"/>
              </a:gs>
              <a:gs pos="50000">
                <a:schemeClr val="accent1">
                  <a:tint val="44500"/>
                  <a:satMod val="160000"/>
                </a:schemeClr>
              </a:gs>
              <a:gs pos="100000">
                <a:schemeClr val="accent1">
                  <a:tint val="23500"/>
                  <a:satMod val="160000"/>
                </a:schemeClr>
              </a:gs>
            </a:gsLst>
            <a:lin ang="5400000" scaled="0"/>
          </a:gradFill>
          <a:ln w="9525">
            <a:noFill/>
            <a:miter lim="800000"/>
            <a:headEnd/>
            <a:tailEnd/>
          </a:ln>
          <a:effectLst>
            <a:softEdge rad="63500"/>
          </a:effectLst>
        </p:spPr>
        <p:txBody>
          <a:bodyPr vert="horz" wrap="square" lIns="91440" tIns="45720" rIns="91440" bIns="45720" numCol="1" anchor="ctr" anchorCtr="0" compatLnSpc="1">
            <a:prstTxWarp prst="textNoShape">
              <a:avLst/>
            </a:prstTxWarp>
            <a:spAutoFit/>
          </a:bodyPr>
          <a:lstStyle/>
          <a:p>
            <a:pPr marL="457200" marR="0" lvl="0" indent="-457200" algn="justLow" defTabSz="914400" rtl="1" eaLnBrk="1" fontAlgn="base" latinLnBrk="0" hangingPunct="1">
              <a:lnSpc>
                <a:spcPct val="150000"/>
              </a:lnSpc>
              <a:spcBef>
                <a:spcPct val="0"/>
              </a:spcBef>
              <a:spcAft>
                <a:spcPct val="0"/>
              </a:spcAft>
              <a:buClrTx/>
              <a:buSzTx/>
              <a:buFont typeface="+mj-lt"/>
              <a:buAutoNum type="arabicPeriod"/>
              <a:tabLst>
                <a:tab pos="331788" algn="l"/>
              </a:tabLst>
            </a:pPr>
            <a:r>
              <a:rPr lang="ar-MA" sz="2400" b="1" dirty="0" smtClean="0">
                <a:latin typeface="Traditional Arabic" pitchFamily="18" charset="-78"/>
                <a:cs typeface="Traditional Arabic" pitchFamily="18" charset="-78"/>
              </a:rPr>
              <a:t>تثبيت أسس شكل الحركة.</a:t>
            </a:r>
          </a:p>
          <a:p>
            <a:pPr marL="457200" marR="0" lvl="0" indent="-457200" algn="justLow" defTabSz="914400" rtl="1" eaLnBrk="1" fontAlgn="base" latinLnBrk="0" hangingPunct="1">
              <a:lnSpc>
                <a:spcPct val="150000"/>
              </a:lnSpc>
              <a:spcBef>
                <a:spcPct val="0"/>
              </a:spcBef>
              <a:spcAft>
                <a:spcPct val="0"/>
              </a:spcAft>
              <a:buClrTx/>
              <a:buSzTx/>
              <a:buFont typeface="+mj-lt"/>
              <a:buAutoNum type="arabicPeriod"/>
              <a:tabLst>
                <a:tab pos="331788" algn="l"/>
              </a:tabLst>
            </a:pPr>
            <a:r>
              <a:rPr kumimoji="0" lang="ar-MA" sz="2400" b="1" i="0" u="none" strike="noStrike" cap="none" normalizeH="0" baseline="0" dirty="0" smtClean="0">
                <a:ln>
                  <a:noFill/>
                </a:ln>
                <a:solidFill>
                  <a:schemeClr val="tx1"/>
                </a:solidFill>
                <a:effectLst/>
                <a:latin typeface="Traditional Arabic" pitchFamily="18" charset="-78"/>
                <a:cs typeface="Traditional Arabic" pitchFamily="18" charset="-78"/>
              </a:rPr>
              <a:t>توسعة عناصر الإدراك الحس-حركي للفرد.</a:t>
            </a:r>
          </a:p>
          <a:p>
            <a:pPr marL="457200" marR="0" lvl="0" indent="-457200" algn="justLow" defTabSz="914400" rtl="1" eaLnBrk="1" fontAlgn="base" latinLnBrk="0" hangingPunct="1">
              <a:lnSpc>
                <a:spcPct val="150000"/>
              </a:lnSpc>
              <a:spcBef>
                <a:spcPct val="0"/>
              </a:spcBef>
              <a:spcAft>
                <a:spcPct val="0"/>
              </a:spcAft>
              <a:buClrTx/>
              <a:buSzTx/>
              <a:buFont typeface="+mj-lt"/>
              <a:buAutoNum type="arabicPeriod"/>
              <a:tabLst>
                <a:tab pos="331788" algn="l"/>
              </a:tabLst>
            </a:pPr>
            <a:r>
              <a:rPr lang="ar-MA" sz="2400" b="1" dirty="0" smtClean="0">
                <a:latin typeface="Traditional Arabic" pitchFamily="18" charset="-78"/>
                <a:cs typeface="Traditional Arabic" pitchFamily="18" charset="-78"/>
              </a:rPr>
              <a:t> ربط أجزاء الحركة للوصول إلى الأداء </a:t>
            </a:r>
            <a:r>
              <a:rPr lang="ar-MA" sz="2400" b="1" dirty="0" err="1" smtClean="0">
                <a:latin typeface="Traditional Arabic" pitchFamily="18" charset="-78"/>
                <a:cs typeface="Traditional Arabic" pitchFamily="18" charset="-78"/>
              </a:rPr>
              <a:t>المهاري</a:t>
            </a:r>
            <a:r>
              <a:rPr lang="ar-MA" sz="2400" b="1" dirty="0" smtClean="0">
                <a:latin typeface="Traditional Arabic" pitchFamily="18" charset="-78"/>
                <a:cs typeface="Traditional Arabic" pitchFamily="18" charset="-78"/>
              </a:rPr>
              <a:t> الكلي.</a:t>
            </a:r>
          </a:p>
          <a:p>
            <a:pPr marL="457200" marR="0" lvl="0" indent="-457200" algn="justLow" defTabSz="914400" rtl="1" eaLnBrk="1" fontAlgn="base" latinLnBrk="0" hangingPunct="1">
              <a:lnSpc>
                <a:spcPct val="150000"/>
              </a:lnSpc>
              <a:spcBef>
                <a:spcPct val="0"/>
              </a:spcBef>
              <a:spcAft>
                <a:spcPct val="0"/>
              </a:spcAft>
              <a:buClrTx/>
              <a:buSzTx/>
              <a:buFont typeface="+mj-lt"/>
              <a:buAutoNum type="arabicPeriod"/>
              <a:tabLst>
                <a:tab pos="331788" algn="l"/>
              </a:tabLst>
            </a:pPr>
            <a:r>
              <a:rPr kumimoji="0" lang="ar-MA" sz="2400" b="1" i="0" u="none" strike="noStrike" cap="none" normalizeH="0" baseline="0" dirty="0" smtClean="0">
                <a:ln>
                  <a:noFill/>
                </a:ln>
                <a:solidFill>
                  <a:schemeClr val="tx1"/>
                </a:solidFill>
                <a:effectLst/>
                <a:latin typeface="Traditional Arabic" pitchFamily="18" charset="-78"/>
                <a:cs typeface="Traditional Arabic" pitchFamily="18" charset="-78"/>
              </a:rPr>
              <a:t> ثبات الأداء والوصول إلى الأوتوماتيكية.</a:t>
            </a:r>
          </a:p>
          <a:p>
            <a:pPr marL="457200" marR="0" lvl="0" indent="-457200" algn="justLow" defTabSz="914400" rtl="1" eaLnBrk="1" fontAlgn="base" latinLnBrk="0" hangingPunct="1">
              <a:lnSpc>
                <a:spcPct val="150000"/>
              </a:lnSpc>
              <a:spcBef>
                <a:spcPct val="0"/>
              </a:spcBef>
              <a:spcAft>
                <a:spcPct val="0"/>
              </a:spcAft>
              <a:buClrTx/>
              <a:buSzTx/>
              <a:buFont typeface="+mj-lt"/>
              <a:buAutoNum type="arabicPeriod"/>
              <a:tabLst>
                <a:tab pos="331788" algn="l"/>
              </a:tabLst>
            </a:pPr>
            <a:r>
              <a:rPr lang="ar-MA" sz="2400" b="1" dirty="0" smtClean="0">
                <a:latin typeface="Traditional Arabic" pitchFamily="18" charset="-78"/>
                <a:cs typeface="Traditional Arabic" pitchFamily="18" charset="-78"/>
              </a:rPr>
              <a:t> نقل أثر التعلم إلى مهارات أخرى المشابهة للمهارة الأصلية.</a:t>
            </a:r>
          </a:p>
          <a:p>
            <a:pPr marL="457200" marR="0" lvl="0" indent="-457200" algn="justLow" defTabSz="914400" rtl="1" eaLnBrk="1" fontAlgn="base" latinLnBrk="0" hangingPunct="1">
              <a:lnSpc>
                <a:spcPct val="150000"/>
              </a:lnSpc>
              <a:spcBef>
                <a:spcPct val="0"/>
              </a:spcBef>
              <a:spcAft>
                <a:spcPct val="0"/>
              </a:spcAft>
              <a:buClrTx/>
              <a:buSzTx/>
              <a:buFont typeface="+mj-lt"/>
              <a:buAutoNum type="arabicPeriod"/>
              <a:tabLst>
                <a:tab pos="331788" algn="l"/>
              </a:tabLst>
            </a:pPr>
            <a:r>
              <a:rPr kumimoji="0" lang="ar-MA" sz="2400" b="1" i="0" u="none" strike="noStrike" cap="none" normalizeH="0" baseline="0" dirty="0" smtClean="0">
                <a:ln>
                  <a:noFill/>
                </a:ln>
                <a:solidFill>
                  <a:schemeClr val="tx1"/>
                </a:solidFill>
                <a:effectLst/>
                <a:latin typeface="Traditional Arabic" pitchFamily="18" charset="-78"/>
                <a:cs typeface="Traditional Arabic" pitchFamily="18" charset="-78"/>
              </a:rPr>
              <a:t>تشارك في بناء الجسم</a:t>
            </a:r>
            <a:r>
              <a:rPr kumimoji="0" lang="ar-MA" sz="2400" b="1" i="0" u="none" strike="noStrike" cap="none" normalizeH="0" dirty="0" smtClean="0">
                <a:ln>
                  <a:noFill/>
                </a:ln>
                <a:solidFill>
                  <a:schemeClr val="tx1"/>
                </a:solidFill>
                <a:effectLst/>
                <a:latin typeface="Traditional Arabic" pitchFamily="18" charset="-78"/>
                <a:cs typeface="Traditional Arabic" pitchFamily="18" charset="-78"/>
              </a:rPr>
              <a:t> ورفع الكفاءة الإنتاجية عن طريق تطوير اللياقة البدنية.</a:t>
            </a:r>
            <a:endParaRPr kumimoji="0" lang="ar-SA"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p:cNvSpPr>
            <a:spLocks noChangeArrowheads="1"/>
          </p:cNvSpPr>
          <p:nvPr/>
        </p:nvSpPr>
        <p:spPr bwMode="auto">
          <a:xfrm>
            <a:off x="2857488" y="3214686"/>
            <a:ext cx="3428992"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MA" sz="3200" b="1" i="0" u="none" strike="noStrike" normalizeH="0" baseline="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glow rad="228600">
                    <a:schemeClr val="accent1">
                      <a:satMod val="175000"/>
                      <a:alpha val="40000"/>
                    </a:schemeClr>
                  </a:glow>
                  <a:innerShdw blurRad="69850" dist="43180" dir="5400000">
                    <a:srgbClr val="000000">
                      <a:alpha val="65000"/>
                    </a:srgbClr>
                  </a:innerShdw>
                </a:effectLst>
                <a:latin typeface="AL-Mateen"/>
                <a:ea typeface="Times New Roman" pitchFamily="18" charset="0"/>
                <a:cs typeface="Simplified Arabic" pitchFamily="18" charset="-78"/>
              </a:rPr>
              <a:t>أغراض التمارين البدنية</a:t>
            </a:r>
            <a:endParaRPr kumimoji="0" lang="ar-SA" sz="3200" b="1" i="0" u="none" strike="noStrike" normalizeH="0" baseline="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glow rad="228600">
                  <a:schemeClr val="accent1">
                    <a:satMod val="175000"/>
                    <a:alpha val="40000"/>
                  </a:schemeClr>
                </a:glow>
                <a:innerShdw blurRad="69850" dist="43180" dir="5400000">
                  <a:srgbClr val="000000">
                    <a:alpha val="65000"/>
                  </a:srgbClr>
                </a:innerShdw>
              </a:effectLst>
              <a:latin typeface="Arial" pitchFamily="34" charset="0"/>
              <a:cs typeface="Arial" pitchFamily="34" charset="0"/>
            </a:endParaRPr>
          </a:p>
        </p:txBody>
      </p:sp>
      <p:sp>
        <p:nvSpPr>
          <p:cNvPr id="5" name="Ellipse 4"/>
          <p:cNvSpPr/>
          <p:nvPr/>
        </p:nvSpPr>
        <p:spPr>
          <a:xfrm>
            <a:off x="6357950" y="928670"/>
            <a:ext cx="2143140" cy="1714512"/>
          </a:xfrm>
          <a:prstGeom prst="ellipse">
            <a:avLst/>
          </a:prstGeom>
        </p:spPr>
        <p:style>
          <a:lnRef idx="1">
            <a:schemeClr val="accent4"/>
          </a:lnRef>
          <a:fillRef idx="3">
            <a:schemeClr val="accent4"/>
          </a:fillRef>
          <a:effectRef idx="2">
            <a:schemeClr val="accent4"/>
          </a:effectRef>
          <a:fontRef idx="minor">
            <a:schemeClr val="lt1"/>
          </a:fontRef>
        </p:style>
        <p:txBody>
          <a:bodyPr rtlCol="0" anchor="ctr"/>
          <a:lstStyle/>
          <a:p>
            <a:pPr algn="ctr" rtl="1"/>
            <a:r>
              <a:rPr lang="ar-MA" sz="2400" b="1" dirty="0" smtClean="0">
                <a:solidFill>
                  <a:schemeClr val="bg1"/>
                </a:solidFill>
                <a:latin typeface="Sakkal Majalla" pitchFamily="2" charset="-78"/>
                <a:cs typeface="Sakkal Majalla" pitchFamily="2" charset="-78"/>
              </a:rPr>
              <a:t>بناء القدرة الجسمية</a:t>
            </a:r>
          </a:p>
          <a:p>
            <a:pPr algn="ctr" rtl="1"/>
            <a:r>
              <a:rPr lang="ar-MA" sz="2400" b="1" dirty="0" smtClean="0">
                <a:solidFill>
                  <a:schemeClr val="bg1"/>
                </a:solidFill>
                <a:latin typeface="Sakkal Majalla" pitchFamily="2" charset="-78"/>
                <a:cs typeface="Sakkal Majalla" pitchFamily="2" charset="-78"/>
              </a:rPr>
              <a:t>(تقوية الأجهزة العضوية)</a:t>
            </a:r>
            <a:endParaRPr lang="fr-FR" sz="2400" b="1" dirty="0">
              <a:solidFill>
                <a:schemeClr val="bg1"/>
              </a:solidFill>
              <a:latin typeface="Sakkal Majalla" pitchFamily="2" charset="-78"/>
              <a:cs typeface="Sakkal Majalla" pitchFamily="2" charset="-78"/>
            </a:endParaRPr>
          </a:p>
        </p:txBody>
      </p:sp>
      <p:sp>
        <p:nvSpPr>
          <p:cNvPr id="6" name="Ellipse 5"/>
          <p:cNvSpPr/>
          <p:nvPr/>
        </p:nvSpPr>
        <p:spPr>
          <a:xfrm>
            <a:off x="6429388" y="4357694"/>
            <a:ext cx="2143140" cy="1714512"/>
          </a:xfrm>
          <a:prstGeom prst="ellipse">
            <a:avLst/>
          </a:prstGeom>
        </p:spPr>
        <p:style>
          <a:lnRef idx="1">
            <a:schemeClr val="accent4"/>
          </a:lnRef>
          <a:fillRef idx="3">
            <a:schemeClr val="accent4"/>
          </a:fillRef>
          <a:effectRef idx="2">
            <a:schemeClr val="accent4"/>
          </a:effectRef>
          <a:fontRef idx="minor">
            <a:schemeClr val="lt1"/>
          </a:fontRef>
        </p:style>
        <p:txBody>
          <a:bodyPr rtlCol="0" anchor="ctr"/>
          <a:lstStyle/>
          <a:p>
            <a:pPr algn="ctr" rtl="1"/>
            <a:r>
              <a:rPr lang="ar-MA" sz="2400" b="1" dirty="0" smtClean="0">
                <a:solidFill>
                  <a:schemeClr val="bg1"/>
                </a:solidFill>
                <a:latin typeface="Sakkal Majalla" pitchFamily="2" charset="-78"/>
                <a:cs typeface="Sakkal Majalla" pitchFamily="2" charset="-78"/>
              </a:rPr>
              <a:t>جعل الحركات ذات فائدة (بذل أقل قدر من الطاقة)</a:t>
            </a:r>
            <a:endParaRPr lang="fr-FR" sz="2400" b="1" dirty="0">
              <a:solidFill>
                <a:schemeClr val="bg1"/>
              </a:solidFill>
              <a:latin typeface="Sakkal Majalla" pitchFamily="2" charset="-78"/>
              <a:cs typeface="Sakkal Majalla" pitchFamily="2" charset="-78"/>
            </a:endParaRPr>
          </a:p>
        </p:txBody>
      </p:sp>
      <p:sp>
        <p:nvSpPr>
          <p:cNvPr id="7" name="Ellipse 6"/>
          <p:cNvSpPr/>
          <p:nvPr/>
        </p:nvSpPr>
        <p:spPr>
          <a:xfrm>
            <a:off x="428596" y="928670"/>
            <a:ext cx="2143140" cy="1714512"/>
          </a:xfrm>
          <a:prstGeom prst="ellipse">
            <a:avLst/>
          </a:prstGeom>
        </p:spPr>
        <p:style>
          <a:lnRef idx="1">
            <a:schemeClr val="accent4"/>
          </a:lnRef>
          <a:fillRef idx="3">
            <a:schemeClr val="accent4"/>
          </a:fillRef>
          <a:effectRef idx="2">
            <a:schemeClr val="accent4"/>
          </a:effectRef>
          <a:fontRef idx="minor">
            <a:schemeClr val="lt1"/>
          </a:fontRef>
        </p:style>
        <p:txBody>
          <a:bodyPr rtlCol="0" anchor="ctr"/>
          <a:lstStyle/>
          <a:p>
            <a:pPr algn="ctr" rtl="1"/>
            <a:r>
              <a:rPr lang="ar-MA" sz="2400" b="1" dirty="0" smtClean="0">
                <a:solidFill>
                  <a:schemeClr val="bg1"/>
                </a:solidFill>
                <a:latin typeface="Sakkal Majalla" pitchFamily="2" charset="-78"/>
                <a:cs typeface="Sakkal Majalla" pitchFamily="2" charset="-78"/>
              </a:rPr>
              <a:t>بناء قاعدة أساسية جيدة لتطوير قابلية بدنية</a:t>
            </a:r>
            <a:endParaRPr lang="fr-FR" sz="2400" b="1" dirty="0">
              <a:solidFill>
                <a:schemeClr val="bg1"/>
              </a:solidFill>
              <a:latin typeface="Sakkal Majalla" pitchFamily="2" charset="-78"/>
              <a:cs typeface="Sakkal Majalla" pitchFamily="2" charset="-78"/>
            </a:endParaRPr>
          </a:p>
        </p:txBody>
      </p:sp>
      <p:sp>
        <p:nvSpPr>
          <p:cNvPr id="8" name="Ellipse 7"/>
          <p:cNvSpPr/>
          <p:nvPr/>
        </p:nvSpPr>
        <p:spPr>
          <a:xfrm>
            <a:off x="500034" y="4357694"/>
            <a:ext cx="2143140" cy="1714512"/>
          </a:xfrm>
          <a:prstGeom prst="ellipse">
            <a:avLst/>
          </a:prstGeom>
        </p:spPr>
        <p:style>
          <a:lnRef idx="1">
            <a:schemeClr val="accent4"/>
          </a:lnRef>
          <a:fillRef idx="3">
            <a:schemeClr val="accent4"/>
          </a:fillRef>
          <a:effectRef idx="2">
            <a:schemeClr val="accent4"/>
          </a:effectRef>
          <a:fontRef idx="minor">
            <a:schemeClr val="lt1"/>
          </a:fontRef>
        </p:style>
        <p:txBody>
          <a:bodyPr rtlCol="0" anchor="ctr"/>
          <a:lstStyle/>
          <a:p>
            <a:pPr algn="ctr" rtl="1"/>
            <a:r>
              <a:rPr lang="ar-MA" sz="2400" b="1" dirty="0" smtClean="0">
                <a:solidFill>
                  <a:schemeClr val="bg1"/>
                </a:solidFill>
                <a:latin typeface="Sakkal Majalla" pitchFamily="2" charset="-78"/>
                <a:cs typeface="Sakkal Majalla" pitchFamily="2" charset="-78"/>
              </a:rPr>
              <a:t>اللياقة   البدنية</a:t>
            </a:r>
            <a:endParaRPr lang="fr-FR" sz="2400" b="1" dirty="0">
              <a:solidFill>
                <a:schemeClr val="bg1"/>
              </a:solidFill>
              <a:latin typeface="Sakkal Majalla" pitchFamily="2" charset="-78"/>
              <a:cs typeface="Sakkal Majalla" pitchFamily="2" charset="-78"/>
            </a:endParaRPr>
          </a:p>
        </p:txBody>
      </p:sp>
      <p:sp>
        <p:nvSpPr>
          <p:cNvPr id="9" name="Flèche droite à entaille 8"/>
          <p:cNvSpPr/>
          <p:nvPr/>
        </p:nvSpPr>
        <p:spPr>
          <a:xfrm rot="18987182">
            <a:off x="5325977" y="2357430"/>
            <a:ext cx="1143008" cy="571504"/>
          </a:xfrm>
          <a:prstGeom prst="notchedRightArrow">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fr-FR"/>
          </a:p>
        </p:txBody>
      </p:sp>
      <p:sp>
        <p:nvSpPr>
          <p:cNvPr id="11" name="Flèche droite à entaille 10"/>
          <p:cNvSpPr/>
          <p:nvPr/>
        </p:nvSpPr>
        <p:spPr>
          <a:xfrm rot="2093045">
            <a:off x="5439960" y="4061697"/>
            <a:ext cx="1143008" cy="571504"/>
          </a:xfrm>
          <a:prstGeom prst="notchedRightArrow">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fr-FR"/>
          </a:p>
        </p:txBody>
      </p:sp>
      <p:sp>
        <p:nvSpPr>
          <p:cNvPr id="12" name="Flèche droite à entaille 11"/>
          <p:cNvSpPr/>
          <p:nvPr/>
        </p:nvSpPr>
        <p:spPr>
          <a:xfrm rot="13390686">
            <a:off x="2468457" y="2313930"/>
            <a:ext cx="1143008" cy="571504"/>
          </a:xfrm>
          <a:prstGeom prst="notchedRightArrow">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fr-FR"/>
          </a:p>
        </p:txBody>
      </p:sp>
      <p:sp>
        <p:nvSpPr>
          <p:cNvPr id="13" name="Flèche droite à entaille 12"/>
          <p:cNvSpPr/>
          <p:nvPr/>
        </p:nvSpPr>
        <p:spPr>
          <a:xfrm rot="8004731">
            <a:off x="2542900" y="4103346"/>
            <a:ext cx="1143008" cy="571504"/>
          </a:xfrm>
          <a:prstGeom prst="notchedRightArrow">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fr-FR"/>
          </a:p>
        </p:txBody>
      </p:sp>
      <p:sp>
        <p:nvSpPr>
          <p:cNvPr id="14" name="Rectangle 13"/>
          <p:cNvSpPr/>
          <p:nvPr/>
        </p:nvSpPr>
        <p:spPr>
          <a:xfrm>
            <a:off x="6215074" y="142852"/>
            <a:ext cx="2928926" cy="71438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MA" dirty="0" smtClean="0">
                <a:solidFill>
                  <a:schemeClr val="tx1"/>
                </a:solidFill>
                <a:latin typeface="Sakkal Majalla" pitchFamily="2" charset="-78"/>
                <a:cs typeface="Sakkal Majalla" pitchFamily="2" charset="-78"/>
              </a:rPr>
              <a:t>المقدرة على مقاومة التعب، فالنشاط العضلي له دور كبير في تقويه أجهزة الجسم.</a:t>
            </a:r>
            <a:endParaRPr lang="fr-FR" dirty="0">
              <a:solidFill>
                <a:schemeClr val="tx1"/>
              </a:solidFill>
              <a:latin typeface="Sakkal Majalla" pitchFamily="2" charset="-78"/>
              <a:cs typeface="Sakkal Majalla" pitchFamily="2" charset="-78"/>
            </a:endParaRPr>
          </a:p>
        </p:txBody>
      </p:sp>
      <p:sp>
        <p:nvSpPr>
          <p:cNvPr id="15" name="Rectangle 14"/>
          <p:cNvSpPr/>
          <p:nvPr/>
        </p:nvSpPr>
        <p:spPr>
          <a:xfrm>
            <a:off x="6215106" y="3571876"/>
            <a:ext cx="2928926" cy="71438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MA" dirty="0" smtClean="0">
                <a:solidFill>
                  <a:schemeClr val="tx1"/>
                </a:solidFill>
                <a:latin typeface="Sakkal Majalla" pitchFamily="2" charset="-78"/>
                <a:cs typeface="Sakkal Majalla" pitchFamily="2" charset="-78"/>
              </a:rPr>
              <a:t>حركات توصف بالاتزان والرشاقة والانسيابية، تنسيق بين الجهاز العضلي والعصبي.</a:t>
            </a:r>
            <a:endParaRPr lang="fr-FR" dirty="0">
              <a:solidFill>
                <a:schemeClr val="tx1"/>
              </a:solidFill>
              <a:latin typeface="Sakkal Majalla" pitchFamily="2" charset="-78"/>
              <a:cs typeface="Sakkal Majalla" pitchFamily="2" charset="-78"/>
            </a:endParaRPr>
          </a:p>
        </p:txBody>
      </p:sp>
      <p:sp>
        <p:nvSpPr>
          <p:cNvPr id="16" name="Rectangle 15"/>
          <p:cNvSpPr/>
          <p:nvPr/>
        </p:nvSpPr>
        <p:spPr>
          <a:xfrm>
            <a:off x="-32" y="142852"/>
            <a:ext cx="2928926" cy="71438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MA" dirty="0" smtClean="0">
                <a:solidFill>
                  <a:schemeClr val="tx1"/>
                </a:solidFill>
                <a:latin typeface="Sakkal Majalla" pitchFamily="2" charset="-78"/>
                <a:cs typeface="Sakkal Majalla" pitchFamily="2" charset="-78"/>
              </a:rPr>
              <a:t>ممارسه التمرينات البدنية يبني القابلية الجسمية وفقا لمتطلبات نوع الفعالية.</a:t>
            </a:r>
            <a:endParaRPr lang="fr-FR" dirty="0">
              <a:solidFill>
                <a:schemeClr val="tx1"/>
              </a:solidFill>
              <a:latin typeface="Sakkal Majalla" pitchFamily="2" charset="-78"/>
              <a:cs typeface="Sakkal Majalla" pitchFamily="2" charset="-78"/>
            </a:endParaRPr>
          </a:p>
        </p:txBody>
      </p:sp>
      <p:sp>
        <p:nvSpPr>
          <p:cNvPr id="17" name="Rectangle 16"/>
          <p:cNvSpPr/>
          <p:nvPr/>
        </p:nvSpPr>
        <p:spPr>
          <a:xfrm>
            <a:off x="-32" y="3571876"/>
            <a:ext cx="3071802" cy="71438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MA" dirty="0" smtClean="0">
                <a:solidFill>
                  <a:schemeClr val="tx1"/>
                </a:solidFill>
                <a:latin typeface="Sakkal Majalla" pitchFamily="2" charset="-78"/>
                <a:cs typeface="Sakkal Majalla" pitchFamily="2" charset="-78"/>
              </a:rPr>
              <a:t>ممارسه التمارين البدنية يسهم في المحافظة على مستوى معين من القوة، السرعة، المرونة، الرشاقة (اللياقة البدنية).</a:t>
            </a:r>
            <a:endParaRPr lang="fr-FR" dirty="0">
              <a:solidFill>
                <a:schemeClr val="tx1"/>
              </a:solidFill>
              <a:latin typeface="Sakkal Majalla" pitchFamily="2" charset="-78"/>
              <a:cs typeface="Sakkal Majalla" pitchFamily="2" charset="-78"/>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1142976" y="285728"/>
            <a:ext cx="678661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MA" sz="2800" b="1" i="0" u="none" strike="noStrike" cap="all" normalizeH="0" baseline="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glow rad="228600">
                    <a:schemeClr val="accent2">
                      <a:satMod val="175000"/>
                      <a:alpha val="40000"/>
                    </a:schemeClr>
                  </a:glow>
                  <a:reflection blurRad="12700" stA="28000" endPos="45000" dist="1000" dir="5400000" sy="-100000" algn="bl" rotWithShape="0"/>
                </a:effectLst>
                <a:latin typeface="Sultan bold"/>
                <a:ea typeface="Times New Roman" pitchFamily="18" charset="0"/>
                <a:cs typeface="Simplified Arabic" pitchFamily="18" charset="-78"/>
              </a:rPr>
              <a:t>أنواع التمارين البدنية</a:t>
            </a:r>
            <a:endParaRPr kumimoji="0" lang="ar-SA" sz="3200" b="1" i="0" u="none" strike="noStrike" cap="all" normalizeH="0" baseline="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glow rad="228600">
                  <a:schemeClr val="accent2">
                    <a:satMod val="175000"/>
                    <a:alpha val="40000"/>
                  </a:schemeClr>
                </a:glow>
                <a:reflection blurRad="12700" stA="28000" endPos="45000" dist="1000" dir="5400000" sy="-100000" algn="bl" rotWithShape="0"/>
              </a:effectLst>
              <a:latin typeface="Arial" pitchFamily="34" charset="0"/>
              <a:cs typeface="Arial" pitchFamily="34" charset="0"/>
            </a:endParaRPr>
          </a:p>
        </p:txBody>
      </p:sp>
      <p:sp>
        <p:nvSpPr>
          <p:cNvPr id="5" name="Rectangle 3"/>
          <p:cNvSpPr>
            <a:spLocks noChangeArrowheads="1"/>
          </p:cNvSpPr>
          <p:nvPr/>
        </p:nvSpPr>
        <p:spPr bwMode="auto">
          <a:xfrm>
            <a:off x="2214546" y="980186"/>
            <a:ext cx="5857884" cy="646331"/>
          </a:xfrm>
          <a:prstGeom prst="rect">
            <a:avLst/>
          </a:prstGeom>
          <a:solidFill>
            <a:srgbClr val="92D050"/>
          </a:solidFill>
          <a:ln w="9525">
            <a:no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50000"/>
              </a:lnSpc>
              <a:spcBef>
                <a:spcPct val="0"/>
              </a:spcBef>
              <a:spcAft>
                <a:spcPct val="0"/>
              </a:spcAft>
              <a:buClrTx/>
              <a:buSzTx/>
              <a:tabLst>
                <a:tab pos="331788" algn="l"/>
              </a:tabLst>
            </a:pPr>
            <a:r>
              <a:rPr kumimoji="0" lang="ar-MA" sz="2400" b="1" i="0" u="none" strike="noStrike" normalizeH="0" baseline="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raditional Arabic" pitchFamily="18" charset="-78"/>
                <a:cs typeface="Traditional Arabic" pitchFamily="18" charset="-78"/>
              </a:rPr>
              <a:t>أولا: التمارين النظامية:</a:t>
            </a:r>
            <a:endParaRPr kumimoji="0" lang="ar-SA" sz="2400" b="1" i="0" u="none" strike="noStrike" normalizeH="0" baseline="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pitchFamily="34" charset="0"/>
              <a:cs typeface="Arial" pitchFamily="34" charset="0"/>
            </a:endParaRPr>
          </a:p>
        </p:txBody>
      </p:sp>
      <p:sp>
        <p:nvSpPr>
          <p:cNvPr id="6" name="Chevron 5"/>
          <p:cNvSpPr/>
          <p:nvPr/>
        </p:nvSpPr>
        <p:spPr>
          <a:xfrm rot="10800000">
            <a:off x="8143900" y="1100693"/>
            <a:ext cx="642942" cy="428628"/>
          </a:xfrm>
          <a:prstGeom prst="chevron">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fr-FR">
              <a:solidFill>
                <a:schemeClr val="tx1"/>
              </a:solidFill>
            </a:endParaRPr>
          </a:p>
        </p:txBody>
      </p:sp>
      <p:sp>
        <p:nvSpPr>
          <p:cNvPr id="19" name="Rectangle 18"/>
          <p:cNvSpPr/>
          <p:nvPr/>
        </p:nvSpPr>
        <p:spPr>
          <a:xfrm>
            <a:off x="5786446" y="2643182"/>
            <a:ext cx="3214710" cy="142876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lvl="0" algn="ctr" rtl="1"/>
            <a:r>
              <a:rPr lang="ar-MA" sz="2400" b="1" u="sng" dirty="0" smtClean="0">
                <a:solidFill>
                  <a:srgbClr val="C00000"/>
                </a:solidFill>
                <a:latin typeface="Simplified Arabic" pitchFamily="18" charset="-78"/>
                <a:cs typeface="Simplified Arabic" pitchFamily="18" charset="-78"/>
              </a:rPr>
              <a:t>الناحية الأولى</a:t>
            </a:r>
            <a:r>
              <a:rPr lang="ar-SA" sz="2400" b="1" u="sng" dirty="0" smtClean="0">
                <a:solidFill>
                  <a:srgbClr val="C00000"/>
                </a:solidFill>
                <a:latin typeface="Simplified Arabic" pitchFamily="18" charset="-78"/>
                <a:cs typeface="Simplified Arabic" pitchFamily="18" charset="-78"/>
              </a:rPr>
              <a:t>:</a:t>
            </a:r>
            <a:r>
              <a:rPr lang="ar-SA" sz="2400" dirty="0" smtClean="0">
                <a:solidFill>
                  <a:schemeClr val="tx1"/>
                </a:solidFill>
                <a:latin typeface="Simplified Arabic" pitchFamily="18" charset="-78"/>
                <a:cs typeface="Simplified Arabic" pitchFamily="18" charset="-78"/>
              </a:rPr>
              <a:t> </a:t>
            </a:r>
            <a:r>
              <a:rPr lang="ar-MA" sz="2400" dirty="0" smtClean="0">
                <a:solidFill>
                  <a:schemeClr val="tx1"/>
                </a:solidFill>
                <a:latin typeface="Simplified Arabic" pitchFamily="18" charset="-78"/>
                <a:cs typeface="Simplified Arabic" pitchFamily="18" charset="-78"/>
              </a:rPr>
              <a:t>هو خارجي وهو جعل كل طالب أن يقف في المكان الأكثر ملائمة لأداء التمارين المقبلة.</a:t>
            </a:r>
            <a:endParaRPr lang="fr-FR" sz="2400" dirty="0" smtClean="0">
              <a:solidFill>
                <a:schemeClr val="tx1"/>
              </a:solidFill>
              <a:latin typeface="Simplified Arabic" pitchFamily="18" charset="-78"/>
              <a:cs typeface="Simplified Arabic" pitchFamily="18" charset="-78"/>
            </a:endParaRPr>
          </a:p>
        </p:txBody>
      </p:sp>
      <p:sp>
        <p:nvSpPr>
          <p:cNvPr id="20" name="Rectangle 19"/>
          <p:cNvSpPr/>
          <p:nvPr/>
        </p:nvSpPr>
        <p:spPr>
          <a:xfrm>
            <a:off x="142844" y="2643182"/>
            <a:ext cx="3286148" cy="142876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lvl="0" algn="ctr" rtl="1"/>
            <a:r>
              <a:rPr lang="ar-MA" sz="2400" b="1" u="sng" dirty="0" smtClean="0">
                <a:solidFill>
                  <a:srgbClr val="C00000"/>
                </a:solidFill>
              </a:rPr>
              <a:t>الناحية الثانية:</a:t>
            </a:r>
            <a:r>
              <a:rPr lang="ar-SA" sz="2400" dirty="0" smtClean="0"/>
              <a:t> </a:t>
            </a:r>
            <a:r>
              <a:rPr lang="ar-MA" sz="2400" dirty="0" smtClean="0"/>
              <a:t>هي ضبط التلاميذ وجعلهم معتادين للقيام بالعمل تلقائيا وبصورة منظمة ودقيقة مع الجماعة.</a:t>
            </a:r>
            <a:endParaRPr lang="fr-FR" sz="2400" dirty="0"/>
          </a:p>
        </p:txBody>
      </p:sp>
      <p:sp>
        <p:nvSpPr>
          <p:cNvPr id="22" name="Double flèche horizontale 21"/>
          <p:cNvSpPr/>
          <p:nvPr/>
        </p:nvSpPr>
        <p:spPr>
          <a:xfrm>
            <a:off x="3461076" y="2714620"/>
            <a:ext cx="2286016" cy="1285884"/>
          </a:xfrm>
          <a:prstGeom prst="leftRightArrow">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ar-MA" sz="2000" b="1" dirty="0" smtClean="0">
                <a:solidFill>
                  <a:schemeClr val="bg1"/>
                </a:solidFill>
                <a:latin typeface="Sakkal Majalla" pitchFamily="2" charset="-78"/>
                <a:cs typeface="Sakkal Majalla" pitchFamily="2" charset="-78"/>
              </a:rPr>
              <a:t>تهدف إلى ناحيتين متداخلتين:</a:t>
            </a:r>
            <a:endParaRPr lang="fr-FR" sz="2000" b="1" dirty="0">
              <a:solidFill>
                <a:schemeClr val="bg1"/>
              </a:solidFill>
              <a:latin typeface="Sakkal Majalla" pitchFamily="2" charset="-78"/>
              <a:cs typeface="Sakkal Majalla" pitchFamily="2" charset="-78"/>
            </a:endParaRPr>
          </a:p>
        </p:txBody>
      </p:sp>
      <p:sp>
        <p:nvSpPr>
          <p:cNvPr id="23" name="Rectangle 3"/>
          <p:cNvSpPr>
            <a:spLocks noChangeArrowheads="1"/>
          </p:cNvSpPr>
          <p:nvPr/>
        </p:nvSpPr>
        <p:spPr bwMode="auto">
          <a:xfrm>
            <a:off x="714380" y="5140123"/>
            <a:ext cx="7858148" cy="646331"/>
          </a:xfrm>
          <a:prstGeom prst="rect">
            <a:avLst/>
          </a:prstGeom>
          <a:solidFill>
            <a:srgbClr val="FFC000"/>
          </a:solidFill>
          <a:ln w="9525">
            <a:no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50000"/>
              </a:lnSpc>
              <a:spcBef>
                <a:spcPct val="0"/>
              </a:spcBef>
              <a:spcAft>
                <a:spcPct val="0"/>
              </a:spcAft>
              <a:buClrTx/>
              <a:buSzTx/>
              <a:tabLst>
                <a:tab pos="331788" algn="l"/>
              </a:tabLst>
            </a:pPr>
            <a:r>
              <a:rPr kumimoji="0" lang="ar-MA" sz="2400" b="1" i="0" u="none" strike="noStrike" cap="none" normalizeH="0" baseline="0" dirty="0" smtClean="0">
                <a:ln>
                  <a:noFill/>
                </a:ln>
                <a:solidFill>
                  <a:schemeClr val="tx1"/>
                </a:solidFill>
                <a:effectLst/>
                <a:latin typeface="Traditional Arabic" pitchFamily="18" charset="-78"/>
                <a:cs typeface="Traditional Arabic" pitchFamily="18" charset="-78"/>
              </a:rPr>
              <a:t>الخطوات، </a:t>
            </a:r>
            <a:r>
              <a:rPr kumimoji="0" lang="ar-MA" sz="2400" b="1" i="0" u="none" strike="noStrike" cap="none" normalizeH="0" baseline="0" dirty="0" err="1" smtClean="0">
                <a:ln>
                  <a:noFill/>
                </a:ln>
                <a:solidFill>
                  <a:schemeClr val="tx1"/>
                </a:solidFill>
                <a:effectLst/>
                <a:latin typeface="Traditional Arabic" pitchFamily="18" charset="-78"/>
                <a:cs typeface="Traditional Arabic" pitchFamily="18" charset="-78"/>
              </a:rPr>
              <a:t>التراصف</a:t>
            </a:r>
            <a:r>
              <a:rPr kumimoji="0" lang="ar-MA" sz="2400" b="1" i="0" u="none" strike="noStrike" cap="none" normalizeH="0" baseline="0" dirty="0" smtClean="0">
                <a:ln>
                  <a:noFill/>
                </a:ln>
                <a:solidFill>
                  <a:schemeClr val="tx1"/>
                </a:solidFill>
                <a:effectLst/>
                <a:latin typeface="Traditional Arabic" pitchFamily="18" charset="-78"/>
                <a:cs typeface="Traditional Arabic" pitchFamily="18" charset="-78"/>
              </a:rPr>
              <a:t>، العدد، المسافات، تجمع الفرق، الدوران، الانصراف،</a:t>
            </a:r>
            <a:r>
              <a:rPr kumimoji="0" lang="ar-MA" sz="2400" b="1" i="0" u="none" strike="noStrike" cap="none" normalizeH="0" dirty="0" smtClean="0">
                <a:ln>
                  <a:noFill/>
                </a:ln>
                <a:solidFill>
                  <a:schemeClr val="tx1"/>
                </a:solidFill>
                <a:effectLst/>
                <a:latin typeface="Traditional Arabic" pitchFamily="18" charset="-78"/>
                <a:cs typeface="Traditional Arabic" pitchFamily="18" charset="-78"/>
              </a:rPr>
              <a:t> ..وغيرها</a:t>
            </a:r>
            <a:endParaRPr kumimoji="0" lang="ar-SA"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25" name="Rectangle 1"/>
          <p:cNvSpPr>
            <a:spLocks noChangeArrowheads="1"/>
          </p:cNvSpPr>
          <p:nvPr/>
        </p:nvSpPr>
        <p:spPr bwMode="auto">
          <a:xfrm>
            <a:off x="3968412" y="4600526"/>
            <a:ext cx="1214446"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MA" sz="2000" b="1" i="0" u="none" strike="noStrike" cap="none" normalizeH="0" baseline="0" dirty="0" smtClean="0">
                <a:ln>
                  <a:noFill/>
                </a:ln>
                <a:solidFill>
                  <a:schemeClr val="tx1"/>
                </a:solidFill>
                <a:effectLst/>
                <a:latin typeface="Sakkal Majalla" pitchFamily="2" charset="-78"/>
                <a:ea typeface="Times New Roman" pitchFamily="18" charset="0"/>
                <a:cs typeface="Sakkal Majalla" pitchFamily="2" charset="-78"/>
              </a:rPr>
              <a:t>وهي تشمل:</a:t>
            </a:r>
            <a:endParaRPr kumimoji="0" lang="ar-SA" sz="2000" b="0" i="0" u="none" strike="noStrike" cap="none" normalizeH="0" baseline="0" dirty="0" smtClean="0">
              <a:ln>
                <a:noFill/>
              </a:ln>
              <a:solidFill>
                <a:schemeClr val="tx1"/>
              </a:solidFill>
              <a:effectLst/>
              <a:latin typeface="Sakkal Majalla" pitchFamily="2" charset="-78"/>
              <a:cs typeface="Sakkal Majalla" pitchFamily="2" charset="-78"/>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3"/>
          <p:cNvSpPr>
            <a:spLocks noChangeArrowheads="1"/>
          </p:cNvSpPr>
          <p:nvPr/>
        </p:nvSpPr>
        <p:spPr bwMode="auto">
          <a:xfrm>
            <a:off x="2214546" y="357166"/>
            <a:ext cx="5857884" cy="600164"/>
          </a:xfrm>
          <a:prstGeom prst="rect">
            <a:avLst/>
          </a:prstGeom>
          <a:solidFill>
            <a:srgbClr val="92D050"/>
          </a:solidFill>
          <a:ln w="9525">
            <a:no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50000"/>
              </a:lnSpc>
              <a:spcBef>
                <a:spcPct val="0"/>
              </a:spcBef>
              <a:spcAft>
                <a:spcPct val="0"/>
              </a:spcAft>
              <a:buClrTx/>
              <a:buSzTx/>
              <a:tabLst>
                <a:tab pos="331788" algn="l"/>
              </a:tabLst>
            </a:pPr>
            <a:r>
              <a:rPr kumimoji="0" lang="ar-MA" sz="2400" b="1" i="0" u="none" strike="noStrike" normalizeH="0" baseline="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raditional Arabic" pitchFamily="18" charset="-78"/>
                <a:cs typeface="Traditional Arabic" pitchFamily="18" charset="-78"/>
              </a:rPr>
              <a:t>ثانيا: تمارين إصلاحية:</a:t>
            </a:r>
            <a:endParaRPr kumimoji="0" lang="ar-SA" sz="2400" b="1" i="0" u="none" strike="noStrike" normalizeH="0" baseline="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pitchFamily="34" charset="0"/>
              <a:cs typeface="Arial" pitchFamily="34" charset="0"/>
            </a:endParaRPr>
          </a:p>
        </p:txBody>
      </p:sp>
      <p:sp>
        <p:nvSpPr>
          <p:cNvPr id="16" name="Chevron 15"/>
          <p:cNvSpPr/>
          <p:nvPr/>
        </p:nvSpPr>
        <p:spPr>
          <a:xfrm rot="10800000">
            <a:off x="8143900" y="477673"/>
            <a:ext cx="642942" cy="428628"/>
          </a:xfrm>
          <a:prstGeom prst="chevron">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fr-FR">
              <a:solidFill>
                <a:schemeClr val="tx1"/>
              </a:solidFill>
            </a:endParaRPr>
          </a:p>
        </p:txBody>
      </p:sp>
      <p:sp>
        <p:nvSpPr>
          <p:cNvPr id="17" name="Rectangle 3"/>
          <p:cNvSpPr>
            <a:spLocks noChangeArrowheads="1"/>
          </p:cNvSpPr>
          <p:nvPr/>
        </p:nvSpPr>
        <p:spPr bwMode="auto">
          <a:xfrm>
            <a:off x="2214546" y="4139991"/>
            <a:ext cx="5857884" cy="646331"/>
          </a:xfrm>
          <a:prstGeom prst="rect">
            <a:avLst/>
          </a:prstGeom>
          <a:solidFill>
            <a:srgbClr val="92D050"/>
          </a:solidFill>
          <a:ln w="9525">
            <a:no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50000"/>
              </a:lnSpc>
              <a:spcBef>
                <a:spcPct val="0"/>
              </a:spcBef>
              <a:spcAft>
                <a:spcPct val="0"/>
              </a:spcAft>
              <a:buClrTx/>
              <a:buSzTx/>
              <a:tabLst>
                <a:tab pos="331788" algn="l"/>
              </a:tabLst>
            </a:pPr>
            <a:r>
              <a:rPr kumimoji="0" lang="ar-MA" sz="2400" b="1" i="0" u="none" strike="noStrike" normalizeH="0" baseline="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raditional Arabic" pitchFamily="18" charset="-78"/>
                <a:cs typeface="Traditional Arabic" pitchFamily="18" charset="-78"/>
              </a:rPr>
              <a:t>ثالثا: تمارين توافقية:</a:t>
            </a:r>
            <a:endParaRPr kumimoji="0" lang="ar-SA" sz="2400" b="1" i="0" u="none" strike="noStrike" normalizeH="0" baseline="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pitchFamily="34" charset="0"/>
              <a:cs typeface="Arial" pitchFamily="34" charset="0"/>
            </a:endParaRPr>
          </a:p>
        </p:txBody>
      </p:sp>
      <p:sp>
        <p:nvSpPr>
          <p:cNvPr id="18" name="Chevron 17"/>
          <p:cNvSpPr/>
          <p:nvPr/>
        </p:nvSpPr>
        <p:spPr>
          <a:xfrm rot="10800000">
            <a:off x="8143900" y="4260498"/>
            <a:ext cx="642942" cy="428628"/>
          </a:xfrm>
          <a:prstGeom prst="chevron">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fr-FR">
              <a:solidFill>
                <a:schemeClr val="tx1"/>
              </a:solidFill>
            </a:endParaRPr>
          </a:p>
        </p:txBody>
      </p:sp>
      <p:sp>
        <p:nvSpPr>
          <p:cNvPr id="19" name="Rectangle 18"/>
          <p:cNvSpPr/>
          <p:nvPr/>
        </p:nvSpPr>
        <p:spPr>
          <a:xfrm>
            <a:off x="5786446" y="928670"/>
            <a:ext cx="3214710" cy="2714644"/>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lvl="0" algn="ctr" rtl="1"/>
            <a:r>
              <a:rPr lang="ar-MA" sz="2400" b="1" u="sng" dirty="0" smtClean="0">
                <a:solidFill>
                  <a:srgbClr val="C00000"/>
                </a:solidFill>
                <a:latin typeface="Simplified Arabic" pitchFamily="18" charset="-78"/>
                <a:cs typeface="Simplified Arabic" pitchFamily="18" charset="-78"/>
              </a:rPr>
              <a:t>الناحية الأولى</a:t>
            </a:r>
            <a:r>
              <a:rPr lang="ar-SA" sz="2400" b="1" u="sng" dirty="0" smtClean="0">
                <a:solidFill>
                  <a:srgbClr val="C00000"/>
                </a:solidFill>
                <a:latin typeface="Simplified Arabic" pitchFamily="18" charset="-78"/>
                <a:cs typeface="Simplified Arabic" pitchFamily="18" charset="-78"/>
              </a:rPr>
              <a:t>:</a:t>
            </a:r>
            <a:r>
              <a:rPr lang="ar-SA" sz="2400" dirty="0" smtClean="0">
                <a:solidFill>
                  <a:schemeClr val="tx1"/>
                </a:solidFill>
                <a:latin typeface="Simplified Arabic" pitchFamily="18" charset="-78"/>
                <a:cs typeface="Simplified Arabic" pitchFamily="18" charset="-78"/>
              </a:rPr>
              <a:t> </a:t>
            </a:r>
            <a:r>
              <a:rPr lang="ar-MA" sz="2400" dirty="0" smtClean="0">
                <a:solidFill>
                  <a:schemeClr val="tx1"/>
                </a:solidFill>
                <a:latin typeface="Simplified Arabic" pitchFamily="18" charset="-78"/>
                <a:cs typeface="Simplified Arabic" pitchFamily="18" charset="-78"/>
              </a:rPr>
              <a:t>تشكيل أقسام الجسم تشكيلا متناسقا وتحافظ على إدامة صحته فتنمي التوافق بين المجاميع العضلية المختلفة فتؤثر على الأجهزة الداخلية حتى تقوم بوظائفها بصورة صحيحة.</a:t>
            </a:r>
            <a:endParaRPr lang="fr-FR" sz="2400" dirty="0" smtClean="0">
              <a:solidFill>
                <a:schemeClr val="tx1"/>
              </a:solidFill>
              <a:latin typeface="Simplified Arabic" pitchFamily="18" charset="-78"/>
              <a:cs typeface="Simplified Arabic" pitchFamily="18" charset="-78"/>
            </a:endParaRPr>
          </a:p>
        </p:txBody>
      </p:sp>
      <p:sp>
        <p:nvSpPr>
          <p:cNvPr id="20" name="Rectangle 19"/>
          <p:cNvSpPr/>
          <p:nvPr/>
        </p:nvSpPr>
        <p:spPr>
          <a:xfrm>
            <a:off x="142844" y="928670"/>
            <a:ext cx="3286148" cy="2714644"/>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lvl="0" algn="ctr" rtl="1"/>
            <a:r>
              <a:rPr lang="ar-MA" sz="2400" b="1" u="sng" dirty="0" smtClean="0">
                <a:solidFill>
                  <a:srgbClr val="C00000"/>
                </a:solidFill>
              </a:rPr>
              <a:t>الناحية الثانية:</a:t>
            </a:r>
            <a:r>
              <a:rPr lang="ar-SA" sz="2400" dirty="0" smtClean="0"/>
              <a:t> </a:t>
            </a:r>
            <a:r>
              <a:rPr lang="ar-MA" sz="2400" dirty="0" smtClean="0"/>
              <a:t>إصلاح الجسم من العيوب والتشوهات التي قد تكون فيه نتيجة ممارسة الفرد لمهنته أو تكرار عمل والتركيز على مجموعة خاصة من العضلات دون غيرها.</a:t>
            </a:r>
            <a:endParaRPr lang="fr-FR" sz="2400" dirty="0"/>
          </a:p>
        </p:txBody>
      </p:sp>
      <p:sp>
        <p:nvSpPr>
          <p:cNvPr id="21" name="Double flèche horizontale 20"/>
          <p:cNvSpPr/>
          <p:nvPr/>
        </p:nvSpPr>
        <p:spPr>
          <a:xfrm>
            <a:off x="3461076" y="1643050"/>
            <a:ext cx="2286016" cy="1285884"/>
          </a:xfrm>
          <a:prstGeom prst="leftRightArrow">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ar-MA" sz="2000" b="1" dirty="0" smtClean="0">
                <a:solidFill>
                  <a:schemeClr val="bg1"/>
                </a:solidFill>
                <a:latin typeface="Sakkal Majalla" pitchFamily="2" charset="-78"/>
                <a:cs typeface="Sakkal Majalla" pitchFamily="2" charset="-78"/>
              </a:rPr>
              <a:t>تهدف إلى ناحيتين مهمتين في الجسم:</a:t>
            </a:r>
            <a:endParaRPr lang="fr-FR" sz="2000" b="1" dirty="0">
              <a:solidFill>
                <a:schemeClr val="bg1"/>
              </a:solidFill>
              <a:latin typeface="Sakkal Majalla" pitchFamily="2" charset="-78"/>
              <a:cs typeface="Sakkal Majalla" pitchFamily="2" charset="-78"/>
            </a:endParaRPr>
          </a:p>
        </p:txBody>
      </p:sp>
      <p:sp>
        <p:nvSpPr>
          <p:cNvPr id="22" name="Rectangle 21"/>
          <p:cNvSpPr/>
          <p:nvPr/>
        </p:nvSpPr>
        <p:spPr>
          <a:xfrm>
            <a:off x="500034" y="4786322"/>
            <a:ext cx="8215370" cy="1928826"/>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lvl="0" algn="ctr" rtl="1"/>
            <a:r>
              <a:rPr lang="ar-MA" sz="2400" dirty="0" smtClean="0">
                <a:solidFill>
                  <a:schemeClr val="tx1"/>
                </a:solidFill>
                <a:latin typeface="Simplified Arabic" pitchFamily="18" charset="-78"/>
                <a:cs typeface="Simplified Arabic" pitchFamily="18" charset="-78"/>
              </a:rPr>
              <a:t>هدفها هو التوافق العضلي العصبي بمعنى آخر هو ترقية المهارات الحركية عند الفرد، إن لمعظم هذه التمارين أثر ظاهر على عمل جهازي الدوران والتنفس، وبجانب ذلك فهي تنمي القوة الجسمية وتعوّد الفرد على المقاومة، ومن أمثلتها:         </a:t>
            </a:r>
            <a:r>
              <a:rPr lang="ar-MA" sz="2400" b="1" dirty="0" smtClean="0">
                <a:solidFill>
                  <a:srgbClr val="C00000"/>
                </a:solidFill>
                <a:latin typeface="Simplified Arabic" pitchFamily="18" charset="-78"/>
                <a:cs typeface="Simplified Arabic" pitchFamily="18" charset="-78"/>
              </a:rPr>
              <a:t>تمارين التوازن، تمارين الرفع، تمارين الرشاقة والخفة، تمارين القفز، تمارين السير والهرولة.</a:t>
            </a:r>
            <a:endParaRPr lang="fr-FR" sz="2400" dirty="0" smtClean="0">
              <a:solidFill>
                <a:schemeClr val="tx1"/>
              </a:solidFill>
              <a:latin typeface="Simplified Arabic" pitchFamily="18" charset="-78"/>
              <a:cs typeface="Simplified Arabic" pitchFamily="18" charset="-78"/>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1142976" y="285728"/>
            <a:ext cx="678661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lang="ar-MA" sz="28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glow rad="228600">
                    <a:schemeClr val="accent2">
                      <a:satMod val="175000"/>
                      <a:alpha val="40000"/>
                    </a:schemeClr>
                  </a:glow>
                  <a:reflection blurRad="12700" stA="28000" endPos="45000" dist="1000" dir="5400000" sy="-100000" algn="bl" rotWithShape="0"/>
                </a:effectLst>
                <a:latin typeface="Sultan bold"/>
                <a:ea typeface="Times New Roman" pitchFamily="18" charset="0"/>
                <a:cs typeface="Simplified Arabic" pitchFamily="18" charset="-78"/>
              </a:rPr>
              <a:t>أوضاع التمارين البدنية</a:t>
            </a:r>
            <a:endParaRPr kumimoji="0" lang="ar-SA" sz="3200" b="1" i="0" u="none" strike="noStrike" cap="all" normalizeH="0" baseline="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glow rad="228600">
                  <a:schemeClr val="accent2">
                    <a:satMod val="175000"/>
                    <a:alpha val="40000"/>
                  </a:schemeClr>
                </a:glow>
                <a:reflection blurRad="12700" stA="28000" endPos="45000" dist="1000" dir="5400000" sy="-100000" algn="bl" rotWithShape="0"/>
              </a:effectLst>
              <a:latin typeface="Arial" pitchFamily="34" charset="0"/>
              <a:cs typeface="Arial" pitchFamily="34" charset="0"/>
            </a:endParaRPr>
          </a:p>
        </p:txBody>
      </p:sp>
      <p:sp>
        <p:nvSpPr>
          <p:cNvPr id="10" name="Rectangle 9"/>
          <p:cNvSpPr/>
          <p:nvPr/>
        </p:nvSpPr>
        <p:spPr>
          <a:xfrm>
            <a:off x="1357290" y="1142984"/>
            <a:ext cx="6357982" cy="1857388"/>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lvl="0" algn="ctr" rtl="1"/>
            <a:r>
              <a:rPr lang="ar-MA" sz="2800" b="1" u="sng" dirty="0" smtClean="0">
                <a:solidFill>
                  <a:srgbClr val="C00000"/>
                </a:solidFill>
                <a:latin typeface="Simplified Arabic" pitchFamily="18" charset="-78"/>
                <a:cs typeface="Simplified Arabic" pitchFamily="18" charset="-78"/>
              </a:rPr>
              <a:t>الوضع الابتدائي</a:t>
            </a:r>
            <a:r>
              <a:rPr lang="ar-SA" sz="2800" b="1" u="sng" dirty="0" smtClean="0">
                <a:solidFill>
                  <a:srgbClr val="C00000"/>
                </a:solidFill>
                <a:latin typeface="Simplified Arabic" pitchFamily="18" charset="-78"/>
                <a:cs typeface="Simplified Arabic" pitchFamily="18" charset="-78"/>
              </a:rPr>
              <a:t>:</a:t>
            </a:r>
            <a:r>
              <a:rPr lang="ar-SA" sz="2800" dirty="0" smtClean="0">
                <a:latin typeface="Simplified Arabic" pitchFamily="18" charset="-78"/>
                <a:cs typeface="Simplified Arabic" pitchFamily="18" charset="-78"/>
              </a:rPr>
              <a:t> </a:t>
            </a:r>
            <a:r>
              <a:rPr lang="ar-MA" sz="2800" dirty="0" smtClean="0">
                <a:latin typeface="Simplified Arabic" pitchFamily="18" charset="-78"/>
                <a:cs typeface="Simplified Arabic" pitchFamily="18" charset="-78"/>
              </a:rPr>
              <a:t>هو الوضع الذي يدل على الشكل الذي يتخذه الجسم قبل أداء الحركة وبعد انتهائه، ولقد تعددت الأوضاع التي يمكن لجسم الإنسان أن يتخذها مما دفع المعنيين إلى تقسيمها إلى قسمين رئيسين:</a:t>
            </a:r>
            <a:endParaRPr lang="fr-FR" sz="2800" dirty="0">
              <a:latin typeface="Simplified Arabic" pitchFamily="18" charset="-78"/>
              <a:cs typeface="Simplified Arabic" pitchFamily="18" charset="-78"/>
            </a:endParaRPr>
          </a:p>
        </p:txBody>
      </p:sp>
      <p:sp>
        <p:nvSpPr>
          <p:cNvPr id="13" name="Rectangle horizontal à deux flèches 12"/>
          <p:cNvSpPr/>
          <p:nvPr/>
        </p:nvSpPr>
        <p:spPr>
          <a:xfrm>
            <a:off x="3857620" y="3143248"/>
            <a:ext cx="1500198" cy="3071834"/>
          </a:xfrm>
          <a:prstGeom prst="leftRightArrowCallou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endParaRPr lang="fr-FR"/>
          </a:p>
        </p:txBody>
      </p:sp>
      <p:sp>
        <p:nvSpPr>
          <p:cNvPr id="14" name="Rectangle à coins arrondis 13"/>
          <p:cNvSpPr/>
          <p:nvPr/>
        </p:nvSpPr>
        <p:spPr>
          <a:xfrm>
            <a:off x="5500694" y="3468354"/>
            <a:ext cx="2857520" cy="242889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MA" sz="28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Sakkal Majalla" pitchFamily="2" charset="-78"/>
                <a:cs typeface="Sakkal Majalla" pitchFamily="2" charset="-78"/>
              </a:rPr>
              <a:t>الأوضاع الابتدائية الأصلية (الأساسية).</a:t>
            </a:r>
            <a:endParaRPr lang="fr-FR" sz="28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Sakkal Majalla" pitchFamily="2" charset="-78"/>
              <a:cs typeface="Sakkal Majalla" pitchFamily="2" charset="-78"/>
            </a:endParaRPr>
          </a:p>
        </p:txBody>
      </p:sp>
      <p:sp>
        <p:nvSpPr>
          <p:cNvPr id="15" name="Rectangle à coins arrondis 14"/>
          <p:cNvSpPr/>
          <p:nvPr/>
        </p:nvSpPr>
        <p:spPr>
          <a:xfrm>
            <a:off x="785786" y="3468354"/>
            <a:ext cx="2857520" cy="242889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MA" sz="28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Sakkal Majalla" pitchFamily="2" charset="-78"/>
                <a:cs typeface="Sakkal Majalla" pitchFamily="2" charset="-78"/>
              </a:rPr>
              <a:t>الأوضاع الابتدائية المشتقة (الفرعية).</a:t>
            </a:r>
            <a:endParaRPr lang="fr-FR" sz="28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Sakkal Majalla" pitchFamily="2" charset="-78"/>
              <a:cs typeface="Sakkal Majalla" pitchFamily="2" charset="-78"/>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Rotonde">
  <a:themeElements>
    <a:clrScheme name="Rotond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Rotond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Rotond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1497</TotalTime>
  <Words>892</Words>
  <Application>Microsoft Office PowerPoint</Application>
  <PresentationFormat>Affichage à l'écran (4:3)</PresentationFormat>
  <Paragraphs>79</Paragraphs>
  <Slides>13</Slides>
  <Notes>0</Notes>
  <HiddenSlides>0</HiddenSlides>
  <MMClips>0</MMClips>
  <ScaleCrop>false</ScaleCrop>
  <HeadingPairs>
    <vt:vector size="6" baseType="variant">
      <vt:variant>
        <vt:lpstr>Polices utilisées</vt:lpstr>
      </vt:variant>
      <vt:variant>
        <vt:i4>12</vt:i4>
      </vt:variant>
      <vt:variant>
        <vt:lpstr>Thème</vt:lpstr>
      </vt:variant>
      <vt:variant>
        <vt:i4>1</vt:i4>
      </vt:variant>
      <vt:variant>
        <vt:lpstr>Titres des diapositives</vt:lpstr>
      </vt:variant>
      <vt:variant>
        <vt:i4>13</vt:i4>
      </vt:variant>
    </vt:vector>
  </HeadingPairs>
  <TitlesOfParts>
    <vt:vector size="26" baseType="lpstr">
      <vt:lpstr>AL-Mateen</vt:lpstr>
      <vt:lpstr>Arial</vt:lpstr>
      <vt:lpstr>Lucida Sans Unicode</vt:lpstr>
      <vt:lpstr>Monotype Koufi</vt:lpstr>
      <vt:lpstr>Sakkal Majalla</vt:lpstr>
      <vt:lpstr>Simplified Arabic</vt:lpstr>
      <vt:lpstr>Sultan bold</vt:lpstr>
      <vt:lpstr>Times New Roman</vt:lpstr>
      <vt:lpstr>Traditional Arabic</vt:lpstr>
      <vt:lpstr>Verdana</vt:lpstr>
      <vt:lpstr>Wingdings 2</vt:lpstr>
      <vt:lpstr>Wingdings 3</vt:lpstr>
      <vt:lpstr>Rotonde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Administrateur</dc:creator>
  <cp:lastModifiedBy>pc 2023</cp:lastModifiedBy>
  <cp:revision>104</cp:revision>
  <dcterms:created xsi:type="dcterms:W3CDTF">2012-05-17T00:01:30Z</dcterms:created>
  <dcterms:modified xsi:type="dcterms:W3CDTF">2024-05-07T00:32:03Z</dcterms:modified>
</cp:coreProperties>
</file>