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71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865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0307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0"/>
            <a:ext cx="73152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8" y="785093"/>
            <a:ext cx="5648801" cy="16663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Introduction to Food Disinfection</a:t>
            </a:r>
            <a:endParaRPr lang="en-US" sz="5249" dirty="0"/>
          </a:p>
        </p:txBody>
      </p:sp>
      <p:sp>
        <p:nvSpPr>
          <p:cNvPr id="6" name="Text 2"/>
          <p:cNvSpPr/>
          <p:nvPr/>
        </p:nvSpPr>
        <p:spPr>
          <a:xfrm>
            <a:off x="833199" y="3798451"/>
            <a:ext cx="56488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Food disinfection is a critical aspect of ensuring food safety and preventing foodborne illnesses. It involves the process of eliminating harmful microorganisms from food surfaces to reduce the risk of contamination.</a:t>
            </a:r>
            <a:endParaRPr lang="en-US" sz="1750" dirty="0"/>
          </a:p>
        </p:txBody>
      </p:sp>
      <p:sp>
        <p:nvSpPr>
          <p:cNvPr id="7" name="Text 3"/>
          <p:cNvSpPr/>
          <p:nvPr/>
        </p:nvSpPr>
        <p:spPr>
          <a:xfrm>
            <a:off x="833199" y="5469969"/>
            <a:ext cx="56488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/>
          </a:p>
        </p:txBody>
      </p:sp>
      <p:sp>
        <p:nvSpPr>
          <p:cNvPr id="8" name="Text 4"/>
          <p:cNvSpPr/>
          <p:nvPr/>
        </p:nvSpPr>
        <p:spPr>
          <a:xfrm>
            <a:off x="4321466" y="7350927"/>
            <a:ext cx="2993734" cy="49173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Dr Dammene Debbih Ouafa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444"/>
            <a:ext cx="14630400" cy="252031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088124" y="2885123"/>
            <a:ext cx="6768822" cy="5909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4653"/>
              </a:lnSpc>
            </a:pPr>
            <a:r>
              <a:rPr lang="en-US" sz="3723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Importance of Food Disinfection </a:t>
            </a:r>
            <a:r>
              <a:rPr lang="en-GB" sz="2400" b="1" kern="100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endParaRPr lang="fr-FR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4653"/>
              </a:lnSpc>
              <a:buNone/>
            </a:pPr>
            <a:endParaRPr lang="en-US" sz="3723" dirty="0"/>
          </a:p>
        </p:txBody>
      </p:sp>
      <p:sp>
        <p:nvSpPr>
          <p:cNvPr id="6" name="Shape 2"/>
          <p:cNvSpPr/>
          <p:nvPr/>
        </p:nvSpPr>
        <p:spPr>
          <a:xfrm>
            <a:off x="3352919" y="3759637"/>
            <a:ext cx="37743" cy="3948470"/>
          </a:xfrm>
          <a:prstGeom prst="rect">
            <a:avLst/>
          </a:prstGeom>
          <a:solidFill>
            <a:srgbClr val="FFD6D6"/>
          </a:solidFill>
          <a:ln/>
        </p:spPr>
      </p:sp>
      <p:sp>
        <p:nvSpPr>
          <p:cNvPr id="7" name="Shape 3"/>
          <p:cNvSpPr/>
          <p:nvPr/>
        </p:nvSpPr>
        <p:spPr>
          <a:xfrm>
            <a:off x="3584436" y="4101048"/>
            <a:ext cx="661868" cy="37743"/>
          </a:xfrm>
          <a:prstGeom prst="rect">
            <a:avLst/>
          </a:prstGeom>
          <a:solidFill>
            <a:srgbClr val="FFD6D6"/>
          </a:solidFill>
          <a:ln/>
        </p:spPr>
      </p:sp>
      <p:sp>
        <p:nvSpPr>
          <p:cNvPr id="8" name="Shape 4"/>
          <p:cNvSpPr/>
          <p:nvPr/>
        </p:nvSpPr>
        <p:spPr>
          <a:xfrm>
            <a:off x="3159026" y="3907274"/>
            <a:ext cx="425410" cy="425410"/>
          </a:xfrm>
          <a:prstGeom prst="roundRect">
            <a:avLst>
              <a:gd name="adj" fmla="val 26672"/>
            </a:avLst>
          </a:prstGeom>
          <a:solidFill>
            <a:srgbClr val="FFD6D6"/>
          </a:solidFill>
          <a:ln/>
        </p:spPr>
      </p:sp>
      <p:sp>
        <p:nvSpPr>
          <p:cNvPr id="9" name="Text 5"/>
          <p:cNvSpPr/>
          <p:nvPr/>
        </p:nvSpPr>
        <p:spPr>
          <a:xfrm>
            <a:off x="3328095" y="3942755"/>
            <a:ext cx="87154" cy="3544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2"/>
              </a:lnSpc>
              <a:buNone/>
            </a:pPr>
            <a:r>
              <a:rPr lang="en-US" sz="223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2234" dirty="0"/>
          </a:p>
        </p:txBody>
      </p:sp>
      <p:sp>
        <p:nvSpPr>
          <p:cNvPr id="10" name="Text 6"/>
          <p:cNvSpPr/>
          <p:nvPr/>
        </p:nvSpPr>
        <p:spPr>
          <a:xfrm>
            <a:off x="4411742" y="3948708"/>
            <a:ext cx="2363748" cy="2953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27"/>
              </a:lnSpc>
              <a:buNone/>
            </a:pPr>
            <a:r>
              <a:rPr lang="en-US" sz="1861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Public Health</a:t>
            </a:r>
            <a:endParaRPr lang="en-US" sz="1861" dirty="0"/>
          </a:p>
        </p:txBody>
      </p:sp>
      <p:sp>
        <p:nvSpPr>
          <p:cNvPr id="11" name="Text 7"/>
          <p:cNvSpPr/>
          <p:nvPr/>
        </p:nvSpPr>
        <p:spPr>
          <a:xfrm>
            <a:off x="4411742" y="4357449"/>
            <a:ext cx="7130415" cy="30241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82"/>
              </a:lnSpc>
              <a:buNone/>
            </a:pPr>
            <a:r>
              <a:rPr lang="en-US" sz="1489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Preventing foodborne diseases and outbreaks is crucial for safeguarding public health.</a:t>
            </a:r>
            <a:endParaRPr lang="en-US" sz="1489" dirty="0"/>
          </a:p>
        </p:txBody>
      </p:sp>
      <p:sp>
        <p:nvSpPr>
          <p:cNvPr id="12" name="Shape 8"/>
          <p:cNvSpPr/>
          <p:nvPr/>
        </p:nvSpPr>
        <p:spPr>
          <a:xfrm>
            <a:off x="3584436" y="5379422"/>
            <a:ext cx="661868" cy="37743"/>
          </a:xfrm>
          <a:prstGeom prst="rect">
            <a:avLst/>
          </a:prstGeom>
          <a:solidFill>
            <a:srgbClr val="FFD6D6"/>
          </a:solidFill>
          <a:ln/>
        </p:spPr>
      </p:sp>
      <p:sp>
        <p:nvSpPr>
          <p:cNvPr id="13" name="Shape 9"/>
          <p:cNvSpPr/>
          <p:nvPr/>
        </p:nvSpPr>
        <p:spPr>
          <a:xfrm>
            <a:off x="3159026" y="5185648"/>
            <a:ext cx="425410" cy="425410"/>
          </a:xfrm>
          <a:prstGeom prst="roundRect">
            <a:avLst>
              <a:gd name="adj" fmla="val 26672"/>
            </a:avLst>
          </a:prstGeom>
          <a:solidFill>
            <a:srgbClr val="FFD6D6"/>
          </a:solidFill>
          <a:ln/>
        </p:spPr>
      </p:sp>
      <p:sp>
        <p:nvSpPr>
          <p:cNvPr id="14" name="Text 10"/>
          <p:cNvSpPr/>
          <p:nvPr/>
        </p:nvSpPr>
        <p:spPr>
          <a:xfrm>
            <a:off x="3293924" y="5221129"/>
            <a:ext cx="155496" cy="3544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2"/>
              </a:lnSpc>
              <a:buNone/>
            </a:pPr>
            <a:r>
              <a:rPr lang="en-US" sz="223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2234" dirty="0"/>
          </a:p>
        </p:txBody>
      </p:sp>
      <p:sp>
        <p:nvSpPr>
          <p:cNvPr id="15" name="Text 11"/>
          <p:cNvSpPr/>
          <p:nvPr/>
        </p:nvSpPr>
        <p:spPr>
          <a:xfrm>
            <a:off x="4411742" y="5227082"/>
            <a:ext cx="2363748" cy="2953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27"/>
              </a:lnSpc>
              <a:buNone/>
            </a:pPr>
            <a:r>
              <a:rPr lang="en-US" sz="1861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Customer Confidence</a:t>
            </a:r>
            <a:endParaRPr lang="en-US" sz="1861" dirty="0"/>
          </a:p>
        </p:txBody>
      </p:sp>
      <p:sp>
        <p:nvSpPr>
          <p:cNvPr id="16" name="Text 12"/>
          <p:cNvSpPr/>
          <p:nvPr/>
        </p:nvSpPr>
        <p:spPr>
          <a:xfrm>
            <a:off x="4411742" y="5635823"/>
            <a:ext cx="7130415" cy="30241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82"/>
              </a:lnSpc>
              <a:buNone/>
            </a:pPr>
            <a:r>
              <a:rPr lang="en-US" sz="1489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Effective food disinfection builds trust and confidence in the quality of food products.</a:t>
            </a:r>
            <a:endParaRPr lang="en-US" sz="1489" dirty="0"/>
          </a:p>
        </p:txBody>
      </p:sp>
      <p:sp>
        <p:nvSpPr>
          <p:cNvPr id="17" name="Shape 13"/>
          <p:cNvSpPr/>
          <p:nvPr/>
        </p:nvSpPr>
        <p:spPr>
          <a:xfrm>
            <a:off x="3584436" y="6657796"/>
            <a:ext cx="661868" cy="37743"/>
          </a:xfrm>
          <a:prstGeom prst="rect">
            <a:avLst/>
          </a:prstGeom>
          <a:solidFill>
            <a:srgbClr val="FFD6D6"/>
          </a:solidFill>
          <a:ln/>
        </p:spPr>
      </p:sp>
      <p:sp>
        <p:nvSpPr>
          <p:cNvPr id="18" name="Shape 14"/>
          <p:cNvSpPr/>
          <p:nvPr/>
        </p:nvSpPr>
        <p:spPr>
          <a:xfrm>
            <a:off x="3159026" y="6464022"/>
            <a:ext cx="425410" cy="425410"/>
          </a:xfrm>
          <a:prstGeom prst="roundRect">
            <a:avLst>
              <a:gd name="adj" fmla="val 26672"/>
            </a:avLst>
          </a:prstGeom>
          <a:solidFill>
            <a:srgbClr val="FFD6D6"/>
          </a:solidFill>
          <a:ln/>
        </p:spPr>
      </p:sp>
      <p:sp>
        <p:nvSpPr>
          <p:cNvPr id="19" name="Text 15"/>
          <p:cNvSpPr/>
          <p:nvPr/>
        </p:nvSpPr>
        <p:spPr>
          <a:xfrm>
            <a:off x="3288566" y="6499503"/>
            <a:ext cx="166211" cy="3544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2"/>
              </a:lnSpc>
              <a:buNone/>
            </a:pPr>
            <a:r>
              <a:rPr lang="en-US" sz="223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2234" dirty="0"/>
          </a:p>
        </p:txBody>
      </p:sp>
      <p:sp>
        <p:nvSpPr>
          <p:cNvPr id="20" name="Text 16"/>
          <p:cNvSpPr/>
          <p:nvPr/>
        </p:nvSpPr>
        <p:spPr>
          <a:xfrm>
            <a:off x="4411742" y="6505456"/>
            <a:ext cx="2453521" cy="2953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27"/>
              </a:lnSpc>
              <a:buNone/>
            </a:pPr>
            <a:r>
              <a:rPr lang="en-US" sz="1861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Regulatory Compliance</a:t>
            </a:r>
            <a:endParaRPr lang="en-US" sz="1861" dirty="0"/>
          </a:p>
        </p:txBody>
      </p:sp>
      <p:sp>
        <p:nvSpPr>
          <p:cNvPr id="21" name="Text 17"/>
          <p:cNvSpPr/>
          <p:nvPr/>
        </p:nvSpPr>
        <p:spPr>
          <a:xfrm>
            <a:off x="4411742" y="6914198"/>
            <a:ext cx="7130415" cy="6048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382"/>
              </a:lnSpc>
              <a:buNone/>
            </a:pPr>
            <a:r>
              <a:rPr lang="en-US" sz="1489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Meeting strict food safety standards and regulations is essential for all food-related businesses.</a:t>
            </a:r>
            <a:endParaRPr lang="en-US" sz="1489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2216706"/>
            <a:ext cx="971550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Common Methods of Food Disinfection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346650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Chemical Methods</a:t>
            </a:r>
            <a:r>
              <a:rPr lang="en-GB" sz="1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348389" y="4035862"/>
            <a:ext cx="294941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Uses chemicals like chlorine, ozone, and hydrogen peroxide to kill pathogens.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847398" y="346650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Heat Treatment</a:t>
            </a:r>
            <a:r>
              <a:rPr lang="en-GB" sz="1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847398" y="4035862"/>
            <a:ext cx="2949416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Includes processes like pasteurization and sterilization to destroy bacteria, viruses, and parasites.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346406" y="3466505"/>
            <a:ext cx="2949416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Ultraviolet Germicidal Irradiation</a:t>
            </a:r>
            <a:r>
              <a:rPr lang="en-GB" sz="1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346406" y="4383048"/>
            <a:ext cx="294941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Employing UV light to inactivate microorganisms and disinfect surfaces.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1948696"/>
            <a:ext cx="9933503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Chemical Disinfectants Used in Food Industry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348389" y="3955375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FFD6D6"/>
          </a:solidFill>
          <a:ln/>
        </p:spPr>
      </p:sp>
      <p:sp>
        <p:nvSpPr>
          <p:cNvPr id="6" name="Text 3"/>
          <p:cNvSpPr/>
          <p:nvPr/>
        </p:nvSpPr>
        <p:spPr>
          <a:xfrm>
            <a:off x="2547104" y="3997047"/>
            <a:ext cx="10239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4"/>
          <p:cNvSpPr/>
          <p:nvPr/>
        </p:nvSpPr>
        <p:spPr>
          <a:xfrm>
            <a:off x="3070503" y="4031694"/>
            <a:ext cx="244090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34"/>
              </a:lnSpc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Chlorine Compounds</a:t>
            </a:r>
            <a:r>
              <a:rPr lang="en-GB" sz="1800" b="1" kern="100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734"/>
              </a:lnSpc>
              <a:buNone/>
            </a:pP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1873955" y="5286137"/>
            <a:ext cx="3626159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Widely used due to their effectiveness in killing a broad spectrum of pathogens.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733574" y="3955375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FFD6D6"/>
          </a:solidFill>
          <a:ln/>
        </p:spPr>
      </p:sp>
      <p:sp>
        <p:nvSpPr>
          <p:cNvPr id="10" name="Text 7"/>
          <p:cNvSpPr/>
          <p:nvPr/>
        </p:nvSpPr>
        <p:spPr>
          <a:xfrm>
            <a:off x="5892165" y="3997047"/>
            <a:ext cx="18264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8"/>
          <p:cNvSpPr/>
          <p:nvPr/>
        </p:nvSpPr>
        <p:spPr>
          <a:xfrm>
            <a:off x="6455688" y="4031694"/>
            <a:ext cx="2440900" cy="104155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Quaternary Ammonium Compounds</a:t>
            </a:r>
            <a:r>
              <a:rPr lang="en-GB" sz="1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6431554" y="5289074"/>
            <a:ext cx="244090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Effective against a wide range of bacteria, fungi, and some viruses.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9118759" y="3955375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FFD6D6"/>
          </a:solidFill>
          <a:ln/>
        </p:spPr>
      </p:sp>
      <p:sp>
        <p:nvSpPr>
          <p:cNvPr id="14" name="Text 11"/>
          <p:cNvSpPr/>
          <p:nvPr/>
        </p:nvSpPr>
        <p:spPr>
          <a:xfrm>
            <a:off x="9271040" y="3997047"/>
            <a:ext cx="19538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2"/>
          <p:cNvSpPr/>
          <p:nvPr/>
        </p:nvSpPr>
        <p:spPr>
          <a:xfrm>
            <a:off x="9840873" y="4031694"/>
            <a:ext cx="244090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Peracetic Acid</a:t>
            </a:r>
            <a:r>
              <a:rPr lang="en-GB" sz="1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endParaRPr lang="en-US" sz="2187" dirty="0"/>
          </a:p>
        </p:txBody>
      </p:sp>
      <p:sp>
        <p:nvSpPr>
          <p:cNvPr id="16" name="Text 13"/>
          <p:cNvSpPr/>
          <p:nvPr/>
        </p:nvSpPr>
        <p:spPr>
          <a:xfrm>
            <a:off x="9803894" y="5148298"/>
            <a:ext cx="3178328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Known for its rapid action and effectiveness in controlling microorganisms.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2261116"/>
            <a:ext cx="9445109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Physical Methods of Food Disinfection</a:t>
            </a:r>
            <a:r>
              <a:rPr lang="en-US" sz="28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 </a:t>
            </a:r>
            <a:r>
              <a:rPr lang="en-GB" sz="2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8</a:t>
            </a:r>
            <a:endParaRPr lang="en-US" sz="28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8389" y="3399830"/>
            <a:ext cx="444341" cy="44434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348389" y="40663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Heat Treatments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348389" y="4546759"/>
            <a:ext cx="308895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Effective in killing pathogens through thermal destruction.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602" y="3399830"/>
            <a:ext cx="444341" cy="44434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770602" y="40663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Ultraviolet Light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770602" y="4546759"/>
            <a:ext cx="308895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Used for non-thermal disinfection by disrupting the DNA of microorganisms.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2816" y="3399830"/>
            <a:ext cx="444341" cy="444341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192816" y="40663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Cold Plasma</a:t>
            </a:r>
            <a:endParaRPr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192816" y="4546759"/>
            <a:ext cx="308907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Utilising low-temperature plasma to inactivate microorganisms on food surfaces.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30791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0"/>
            <a:ext cx="5486400" cy="823079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28556" y="607576"/>
            <a:ext cx="74868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37"/>
              </a:lnSpc>
              <a:buNone/>
            </a:pPr>
            <a:r>
              <a:rPr lang="en-US" sz="43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Emerging Technologies in Food Disinfection </a:t>
            </a:r>
            <a:r>
              <a:rPr lang="en-GB" sz="28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endParaRPr lang="en-US" sz="280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556" y="2320052"/>
            <a:ext cx="1104781" cy="1767721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264688" y="2540913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en-US" sz="2175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Pulsed Electric Fields</a:t>
            </a:r>
            <a:endParaRPr lang="en-US" sz="2175" dirty="0"/>
          </a:p>
        </p:txBody>
      </p:sp>
      <p:sp>
        <p:nvSpPr>
          <p:cNvPr id="8" name="Text 3"/>
          <p:cNvSpPr/>
          <p:nvPr/>
        </p:nvSpPr>
        <p:spPr>
          <a:xfrm>
            <a:off x="2264688" y="3018711"/>
            <a:ext cx="60507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84"/>
              </a:lnSpc>
              <a:buNone/>
            </a:pPr>
            <a:r>
              <a:rPr lang="en-US" sz="174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Disrupts the cell membranes of microorganisms to achieve disinfection.</a:t>
            </a:r>
            <a:endParaRPr lang="en-US" sz="174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556" y="4087773"/>
            <a:ext cx="1104781" cy="176772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2264688" y="4308634"/>
            <a:ext cx="3020139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en-US" sz="2175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Cold Plasma Technology</a:t>
            </a:r>
            <a:endParaRPr lang="en-US" sz="2175" dirty="0"/>
          </a:p>
        </p:txBody>
      </p:sp>
      <p:sp>
        <p:nvSpPr>
          <p:cNvPr id="11" name="Text 5"/>
          <p:cNvSpPr/>
          <p:nvPr/>
        </p:nvSpPr>
        <p:spPr>
          <a:xfrm>
            <a:off x="2264688" y="4786432"/>
            <a:ext cx="60507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84"/>
              </a:lnSpc>
              <a:buNone/>
            </a:pPr>
            <a:r>
              <a:rPr lang="en-US" sz="174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Offers a non-thermal method of disinfection with minimal effect on food quality.</a:t>
            </a:r>
            <a:endParaRPr lang="en-US" sz="174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556" y="5855494"/>
            <a:ext cx="1104781" cy="1767721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2264688" y="6076355"/>
            <a:ext cx="3178254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en-US" sz="2175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High-Pressure Processing</a:t>
            </a:r>
            <a:endParaRPr lang="en-US" sz="2175" dirty="0"/>
          </a:p>
        </p:txBody>
      </p:sp>
      <p:sp>
        <p:nvSpPr>
          <p:cNvPr id="14" name="Text 7"/>
          <p:cNvSpPr/>
          <p:nvPr/>
        </p:nvSpPr>
        <p:spPr>
          <a:xfrm>
            <a:off x="2264688" y="6554153"/>
            <a:ext cx="60507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84"/>
              </a:lnSpc>
              <a:buNone/>
            </a:pPr>
            <a:r>
              <a:rPr lang="en-US" sz="174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Applies high pressure to eliminate bacteria, yeast, mould, and viruses.</a:t>
            </a:r>
            <a:endParaRPr lang="en-US" sz="174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2194560"/>
            <a:ext cx="7780973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Challenges in Food Disinfection</a:t>
            </a:r>
            <a:r>
              <a:rPr lang="en-GB" sz="2400" b="1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9, 10</a:t>
            </a:r>
            <a:endParaRPr lang="en-US" sz="2400" dirty="0"/>
          </a:p>
        </p:txBody>
      </p:sp>
      <p:sp>
        <p:nvSpPr>
          <p:cNvPr id="5" name="Shape 2"/>
          <p:cNvSpPr/>
          <p:nvPr/>
        </p:nvSpPr>
        <p:spPr>
          <a:xfrm>
            <a:off x="2348389" y="3333274"/>
            <a:ext cx="3163014" cy="2701766"/>
          </a:xfrm>
          <a:prstGeom prst="roundRect">
            <a:avLst>
              <a:gd name="adj" fmla="val 4935"/>
            </a:avLst>
          </a:prstGeom>
          <a:solidFill>
            <a:srgbClr val="FFD6D6"/>
          </a:solidFill>
          <a:ln/>
        </p:spPr>
      </p:sp>
      <p:sp>
        <p:nvSpPr>
          <p:cNvPr id="6" name="Text 3"/>
          <p:cNvSpPr/>
          <p:nvPr/>
        </p:nvSpPr>
        <p:spPr>
          <a:xfrm>
            <a:off x="2570559" y="3555444"/>
            <a:ext cx="2718673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Residue Management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570559" y="4035862"/>
            <a:ext cx="271867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Handling potential chemical residues from disinfectants to ensure food safety.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5733574" y="3333274"/>
            <a:ext cx="3163014" cy="2701766"/>
          </a:xfrm>
          <a:prstGeom prst="roundRect">
            <a:avLst>
              <a:gd name="adj" fmla="val 4935"/>
            </a:avLst>
          </a:prstGeom>
          <a:solidFill>
            <a:srgbClr val="FFD6D6"/>
          </a:solidFill>
          <a:ln/>
        </p:spPr>
      </p:sp>
      <p:sp>
        <p:nvSpPr>
          <p:cNvPr id="9" name="Text 6"/>
          <p:cNvSpPr/>
          <p:nvPr/>
        </p:nvSpPr>
        <p:spPr>
          <a:xfrm>
            <a:off x="5955744" y="3555444"/>
            <a:ext cx="2718673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Adoption of New Methods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5955744" y="4383048"/>
            <a:ext cx="2718673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Overcoming resistance and barriers in adopting innovative disinfection technologies.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9118759" y="3333274"/>
            <a:ext cx="3163014" cy="2701766"/>
          </a:xfrm>
          <a:prstGeom prst="roundRect">
            <a:avLst>
              <a:gd name="adj" fmla="val 4935"/>
            </a:avLst>
          </a:prstGeom>
          <a:solidFill>
            <a:srgbClr val="FFD6D6"/>
          </a:solidFill>
          <a:ln/>
        </p:spPr>
      </p:sp>
      <p:sp>
        <p:nvSpPr>
          <p:cNvPr id="12" name="Text 9"/>
          <p:cNvSpPr/>
          <p:nvPr/>
        </p:nvSpPr>
        <p:spPr>
          <a:xfrm>
            <a:off x="9340929" y="3555444"/>
            <a:ext cx="2718673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Quality Control</a:t>
            </a:r>
            <a:endParaRPr lang="en-US" sz="2187" dirty="0"/>
          </a:p>
        </p:txBody>
      </p:sp>
      <p:sp>
        <p:nvSpPr>
          <p:cNvPr id="13" name="Text 10"/>
          <p:cNvSpPr/>
          <p:nvPr/>
        </p:nvSpPr>
        <p:spPr>
          <a:xfrm>
            <a:off x="9340929" y="4035862"/>
            <a:ext cx="2718673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Maintaining the organoleptic and nutritional quality of food products during disinfection processes.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2422208"/>
            <a:ext cx="756832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Conclusion and Key Takeaways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3672007"/>
            <a:ext cx="4800124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3359706" y="461617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Essential Practices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348389" y="5096589"/>
            <a:ext cx="4800124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Implementing robust disinfection practices is crucial for preventing foodborne illnesses.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481768" y="3672007"/>
            <a:ext cx="4800124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100</a:t>
            </a:r>
            <a:endParaRPr lang="en-US" sz="5249" dirty="0"/>
          </a:p>
        </p:txBody>
      </p:sp>
      <p:sp>
        <p:nvSpPr>
          <p:cNvPr id="9" name="Text 6"/>
          <p:cNvSpPr/>
          <p:nvPr/>
        </p:nvSpPr>
        <p:spPr>
          <a:xfrm>
            <a:off x="8486061" y="4616172"/>
            <a:ext cx="279153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Compliance Standards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7481768" y="5096589"/>
            <a:ext cx="4800124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Striving for 100% compliance with food safety and hygiene standards is imperative.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53529A3-F5CD-4537-A296-9EBB1C760A42}"/>
              </a:ext>
            </a:extLst>
          </p:cNvPr>
          <p:cNvSpPr txBox="1"/>
          <p:nvPr/>
        </p:nvSpPr>
        <p:spPr>
          <a:xfrm>
            <a:off x="146756" y="1106311"/>
            <a:ext cx="13433777" cy="6149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References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400" kern="1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 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Laktičová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K.;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Ondrašovičová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O.;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Gregová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G.;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Nowakovic-Debek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B.;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Ondrašovičová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S.; Saba, L. J. F. V., The importance of disinfection and validation of its effectiveness in food industry.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2009,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53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(3), 134-135.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Møretrø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T.; Heir, E.;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Nesse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L. L.;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Vestby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L. K.;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Langsrud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 J. F. R. I., Control of Salmonella in food related environments by chemical disinfection.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2012,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45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(2), 532-544.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Sirohi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Tarafdar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Gaur, V. K.; Singh, S.; Sindhu, R.;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Rajasekharan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Madhavan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Binod, P.; Kumar, S.; Pandey, A. J. F. R. I., Technologies for disinfection of food grains: Advances and way forward.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2021,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145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110396.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4.	Singh, H.; Bhardwaj, S. K.; Khatri, M.; Kim, K.-H.; Bhardwaj, N. J. C. E. J., UVC radiation for food safety: An emerging technology for the microbial disinfection of food products.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2021,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417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128084.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5.	Simpson, A. M.-A.; Mitch, W. A. J. C. R.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E. S.; Technology, Chlorine and ozone disinfection and disinfection byproducts in postharvest food processing facilities: A review.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2022,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52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(11), 1825-1867.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Møretrø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T.; Schirmer, B. C.; Heir, E.;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Fagerlund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Hjemli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P.;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Langsrud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 J. I. J. o. F. M., Tolerance to quaternary ammonium compound disinfectants may enhance growth of Listeria monocytogenes in the food industry.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2017,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241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215-224.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7.	González‐Aguilar, G.; Ayala‐Zavala, J. F.;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Chaidez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‐Quiroz, C.; Heredia, J. B.; Campo, N. C. d. J. D. o. f.; produce, m. p., Peroxyacetic acid.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2012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215-223.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8.	Mendoza, I. C.; Luna, E. O.;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Pozo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 D.; Vásquez, M. V.; Montoya, D. C.; Moran, G. C.; Romero, L. G.;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Yépez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X.; Salazar, R.; Romero-Peña, M. J. L., Conventional and non-conventional disinfection methods to prevent microbial contamination in minimally processed fruits and vegetables.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2022,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165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113714.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Dornseiffen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 J. I. b.; biodegradation, Residue aspects of disinfectants used in the food industry.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1998,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41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(3-4), 309-312.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10.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Wirtanen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G.;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Salo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 J. R.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E. S.; Biotechnology, Disinfection in food processing–efficacy testing of disinfectants.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2003,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293-306.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0844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962</Words>
  <Application>Microsoft Office PowerPoint</Application>
  <PresentationFormat>Personnalisé</PresentationFormat>
  <Paragraphs>78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</vt:lpstr>
      <vt:lpstr>Red Hat Text</vt:lpstr>
      <vt:lpstr>Roboto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9</cp:revision>
  <dcterms:created xsi:type="dcterms:W3CDTF">2024-02-24T14:47:40Z</dcterms:created>
  <dcterms:modified xsi:type="dcterms:W3CDTF">2024-03-02T17:10:41Z</dcterms:modified>
</cp:coreProperties>
</file>