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413" r:id="rId3"/>
    <p:sldId id="307" r:id="rId4"/>
    <p:sldId id="408" r:id="rId5"/>
    <p:sldId id="310" r:id="rId6"/>
    <p:sldId id="311" r:id="rId7"/>
    <p:sldId id="312" r:id="rId8"/>
    <p:sldId id="313" r:id="rId9"/>
    <p:sldId id="314" r:id="rId10"/>
    <p:sldId id="315" r:id="rId11"/>
    <p:sldId id="316" r:id="rId12"/>
    <p:sldId id="317" r:id="rId13"/>
    <p:sldId id="318" r:id="rId14"/>
    <p:sldId id="319" r:id="rId15"/>
    <p:sldId id="412" r:id="rId16"/>
    <p:sldId id="409" r:id="rId17"/>
    <p:sldId id="320" r:id="rId18"/>
    <p:sldId id="321" r:id="rId19"/>
    <p:sldId id="322" r:id="rId20"/>
    <p:sldId id="323" r:id="rId21"/>
    <p:sldId id="324" r:id="rId22"/>
    <p:sldId id="325" r:id="rId23"/>
    <p:sldId id="326" r:id="rId24"/>
    <p:sldId id="327" r:id="rId25"/>
    <p:sldId id="329" r:id="rId26"/>
    <p:sldId id="330" r:id="rId27"/>
    <p:sldId id="331" r:id="rId28"/>
    <p:sldId id="332" r:id="rId29"/>
    <p:sldId id="417" r:id="rId30"/>
    <p:sldId id="333" r:id="rId31"/>
    <p:sldId id="415" r:id="rId32"/>
    <p:sldId id="334" r:id="rId33"/>
    <p:sldId id="335" r:id="rId34"/>
    <p:sldId id="336" r:id="rId35"/>
    <p:sldId id="337" r:id="rId36"/>
    <p:sldId id="338" r:id="rId37"/>
    <p:sldId id="414" r:id="rId38"/>
    <p:sldId id="339" r:id="rId39"/>
    <p:sldId id="340" r:id="rId40"/>
    <p:sldId id="341" r:id="rId41"/>
    <p:sldId id="342" r:id="rId42"/>
    <p:sldId id="343" r:id="rId43"/>
    <p:sldId id="344" r:id="rId44"/>
    <p:sldId id="345" r:id="rId45"/>
    <p:sldId id="346" r:id="rId46"/>
    <p:sldId id="347" r:id="rId47"/>
    <p:sldId id="348" r:id="rId48"/>
    <p:sldId id="349" r:id="rId49"/>
    <p:sldId id="350" r:id="rId50"/>
    <p:sldId id="351" r:id="rId51"/>
    <p:sldId id="353" r:id="rId52"/>
    <p:sldId id="354" r:id="rId53"/>
    <p:sldId id="356" r:id="rId54"/>
    <p:sldId id="357" r:id="rId55"/>
    <p:sldId id="359" r:id="rId56"/>
    <p:sldId id="360" r:id="rId57"/>
    <p:sldId id="361" r:id="rId58"/>
    <p:sldId id="362" r:id="rId59"/>
    <p:sldId id="363" r:id="rId60"/>
    <p:sldId id="364" r:id="rId61"/>
    <p:sldId id="365" r:id="rId62"/>
    <p:sldId id="366" r:id="rId63"/>
    <p:sldId id="367" r:id="rId64"/>
    <p:sldId id="368" r:id="rId65"/>
    <p:sldId id="369" r:id="rId66"/>
    <p:sldId id="370" r:id="rId67"/>
    <p:sldId id="371" r:id="rId68"/>
    <p:sldId id="372" r:id="rId69"/>
    <p:sldId id="373" r:id="rId70"/>
    <p:sldId id="374" r:id="rId71"/>
    <p:sldId id="375" r:id="rId72"/>
    <p:sldId id="376" r:id="rId73"/>
    <p:sldId id="378" r:id="rId74"/>
    <p:sldId id="379" r:id="rId75"/>
    <p:sldId id="380" r:id="rId76"/>
    <p:sldId id="381" r:id="rId77"/>
    <p:sldId id="382" r:id="rId78"/>
    <p:sldId id="383" r:id="rId79"/>
    <p:sldId id="384" r:id="rId80"/>
    <p:sldId id="385" r:id="rId81"/>
    <p:sldId id="386" r:id="rId82"/>
    <p:sldId id="387" r:id="rId83"/>
    <p:sldId id="388" r:id="rId84"/>
    <p:sldId id="389" r:id="rId85"/>
    <p:sldId id="390" r:id="rId86"/>
    <p:sldId id="391" r:id="rId87"/>
    <p:sldId id="392" r:id="rId88"/>
    <p:sldId id="393" r:id="rId8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81" d="100"/>
          <a:sy n="81" d="100"/>
        </p:scale>
        <p:origin x="1086" y="108"/>
      </p:cViewPr>
      <p:guideLst>
        <p:guide orient="horz" pos="2130"/>
        <p:guide pos="2857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2" Type="http://schemas.openxmlformats.org/officeDocument/2006/relationships/tableStyles" Target="tableStyles.xml"/><Relationship Id="rId91" Type="http://schemas.openxmlformats.org/officeDocument/2006/relationships/viewProps" Target="viewProps.xml"/><Relationship Id="rId90" Type="http://schemas.openxmlformats.org/officeDocument/2006/relationships/presProps" Target="presProps.xml"/><Relationship Id="rId9" Type="http://schemas.openxmlformats.org/officeDocument/2006/relationships/slide" Target="slides/slide7.xml"/><Relationship Id="rId89" Type="http://schemas.openxmlformats.org/officeDocument/2006/relationships/slide" Target="slides/slide87.xml"/><Relationship Id="rId88" Type="http://schemas.openxmlformats.org/officeDocument/2006/relationships/slide" Target="slides/slide86.xml"/><Relationship Id="rId87" Type="http://schemas.openxmlformats.org/officeDocument/2006/relationships/slide" Target="slides/slide85.xml"/><Relationship Id="rId86" Type="http://schemas.openxmlformats.org/officeDocument/2006/relationships/slide" Target="slides/slide84.xml"/><Relationship Id="rId85" Type="http://schemas.openxmlformats.org/officeDocument/2006/relationships/slide" Target="slides/slide83.xml"/><Relationship Id="rId84" Type="http://schemas.openxmlformats.org/officeDocument/2006/relationships/slide" Target="slides/slide82.xml"/><Relationship Id="rId83" Type="http://schemas.openxmlformats.org/officeDocument/2006/relationships/slide" Target="slides/slide81.xml"/><Relationship Id="rId82" Type="http://schemas.openxmlformats.org/officeDocument/2006/relationships/slide" Target="slides/slide80.xml"/><Relationship Id="rId81" Type="http://schemas.openxmlformats.org/officeDocument/2006/relationships/slide" Target="slides/slide79.xml"/><Relationship Id="rId80" Type="http://schemas.openxmlformats.org/officeDocument/2006/relationships/slide" Target="slides/slide78.xml"/><Relationship Id="rId8" Type="http://schemas.openxmlformats.org/officeDocument/2006/relationships/slide" Target="slides/slide6.xml"/><Relationship Id="rId79" Type="http://schemas.openxmlformats.org/officeDocument/2006/relationships/slide" Target="slides/slide77.xml"/><Relationship Id="rId78" Type="http://schemas.openxmlformats.org/officeDocument/2006/relationships/slide" Target="slides/slide76.xml"/><Relationship Id="rId77" Type="http://schemas.openxmlformats.org/officeDocument/2006/relationships/slide" Target="slides/slide75.xml"/><Relationship Id="rId76" Type="http://schemas.openxmlformats.org/officeDocument/2006/relationships/slide" Target="slides/slide74.xml"/><Relationship Id="rId75" Type="http://schemas.openxmlformats.org/officeDocument/2006/relationships/slide" Target="slides/slide73.xml"/><Relationship Id="rId74" Type="http://schemas.openxmlformats.org/officeDocument/2006/relationships/slide" Target="slides/slide72.xml"/><Relationship Id="rId73" Type="http://schemas.openxmlformats.org/officeDocument/2006/relationships/slide" Target="slides/slide71.xml"/><Relationship Id="rId72" Type="http://schemas.openxmlformats.org/officeDocument/2006/relationships/slide" Target="slides/slide70.xml"/><Relationship Id="rId71" Type="http://schemas.openxmlformats.org/officeDocument/2006/relationships/slide" Target="slides/slide69.xml"/><Relationship Id="rId70" Type="http://schemas.openxmlformats.org/officeDocument/2006/relationships/slide" Target="slides/slide68.xml"/><Relationship Id="rId7" Type="http://schemas.openxmlformats.org/officeDocument/2006/relationships/slide" Target="slides/slide5.xml"/><Relationship Id="rId69" Type="http://schemas.openxmlformats.org/officeDocument/2006/relationships/slide" Target="slides/slide67.xml"/><Relationship Id="rId68" Type="http://schemas.openxmlformats.org/officeDocument/2006/relationships/slide" Target="slides/slide66.xml"/><Relationship Id="rId67" Type="http://schemas.openxmlformats.org/officeDocument/2006/relationships/slide" Target="slides/slide65.xml"/><Relationship Id="rId66" Type="http://schemas.openxmlformats.org/officeDocument/2006/relationships/slide" Target="slides/slide64.xml"/><Relationship Id="rId65" Type="http://schemas.openxmlformats.org/officeDocument/2006/relationships/slide" Target="slides/slide63.xml"/><Relationship Id="rId64" Type="http://schemas.openxmlformats.org/officeDocument/2006/relationships/slide" Target="slides/slide62.xml"/><Relationship Id="rId63" Type="http://schemas.openxmlformats.org/officeDocument/2006/relationships/slide" Target="slides/slide61.xml"/><Relationship Id="rId62" Type="http://schemas.openxmlformats.org/officeDocument/2006/relationships/slide" Target="slides/slide60.xml"/><Relationship Id="rId61" Type="http://schemas.openxmlformats.org/officeDocument/2006/relationships/slide" Target="slides/slide59.xml"/><Relationship Id="rId60" Type="http://schemas.openxmlformats.org/officeDocument/2006/relationships/slide" Target="slides/slide58.xml"/><Relationship Id="rId6" Type="http://schemas.openxmlformats.org/officeDocument/2006/relationships/slide" Target="slides/slide4.xml"/><Relationship Id="rId59" Type="http://schemas.openxmlformats.org/officeDocument/2006/relationships/slide" Target="slides/slide57.xml"/><Relationship Id="rId58" Type="http://schemas.openxmlformats.org/officeDocument/2006/relationships/slide" Target="slides/slide56.xml"/><Relationship Id="rId57" Type="http://schemas.openxmlformats.org/officeDocument/2006/relationships/slide" Target="slides/slide55.xml"/><Relationship Id="rId56" Type="http://schemas.openxmlformats.org/officeDocument/2006/relationships/slide" Target="slides/slide54.xml"/><Relationship Id="rId55" Type="http://schemas.openxmlformats.org/officeDocument/2006/relationships/slide" Target="slides/slide53.xml"/><Relationship Id="rId54" Type="http://schemas.openxmlformats.org/officeDocument/2006/relationships/slide" Target="slides/slide52.xml"/><Relationship Id="rId53" Type="http://schemas.openxmlformats.org/officeDocument/2006/relationships/slide" Target="slides/slide51.xml"/><Relationship Id="rId52" Type="http://schemas.openxmlformats.org/officeDocument/2006/relationships/slide" Target="slides/slide50.xml"/><Relationship Id="rId51" Type="http://schemas.openxmlformats.org/officeDocument/2006/relationships/slide" Target="slides/slide49.xml"/><Relationship Id="rId50" Type="http://schemas.openxmlformats.org/officeDocument/2006/relationships/slide" Target="slides/slide48.xml"/><Relationship Id="rId5" Type="http://schemas.openxmlformats.org/officeDocument/2006/relationships/slide" Target="slides/slide3.xml"/><Relationship Id="rId49" Type="http://schemas.openxmlformats.org/officeDocument/2006/relationships/slide" Target="slides/slide47.xml"/><Relationship Id="rId48" Type="http://schemas.openxmlformats.org/officeDocument/2006/relationships/slide" Target="slides/slide46.xml"/><Relationship Id="rId47" Type="http://schemas.openxmlformats.org/officeDocument/2006/relationships/slide" Target="slides/slide45.xml"/><Relationship Id="rId46" Type="http://schemas.openxmlformats.org/officeDocument/2006/relationships/slide" Target="slides/slide44.xml"/><Relationship Id="rId45" Type="http://schemas.openxmlformats.org/officeDocument/2006/relationships/slide" Target="slides/slide43.xml"/><Relationship Id="rId44" Type="http://schemas.openxmlformats.org/officeDocument/2006/relationships/slide" Target="slides/slide42.xml"/><Relationship Id="rId43" Type="http://schemas.openxmlformats.org/officeDocument/2006/relationships/slide" Target="slides/slide41.xml"/><Relationship Id="rId42" Type="http://schemas.openxmlformats.org/officeDocument/2006/relationships/slide" Target="slides/slide40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hdphoto" Target="../media/image8.wdp"/><Relationship Id="rId1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hdphoto" Target="../media/image10.wdp"/><Relationship Id="rId1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20.png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2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0.png"/><Relationship Id="rId1" Type="http://schemas.openxmlformats.org/officeDocument/2006/relationships/image" Target="../media/image18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3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4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hdphoto" Target="../media/image5.wdp"/><Relationship Id="rId1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5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0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1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2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6.pn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7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8.pn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9.pn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0.png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47.png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8.png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9.png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0.png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58.png"/><Relationship Id="rId7" Type="http://schemas.openxmlformats.org/officeDocument/2006/relationships/image" Target="../media/image57.png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image" Target="../media/image5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47664" y="2708920"/>
            <a:ext cx="6347713" cy="1320800"/>
          </a:xfrm>
        </p:spPr>
        <p:txBody>
          <a:bodyPr/>
          <a:lstStyle/>
          <a:p>
            <a:r>
              <a:rPr lang="en-GB" altLang="fr-FR" dirty="0"/>
              <a:t>Module</a:t>
            </a:r>
            <a:r>
              <a:rPr lang="fr-FR" dirty="0"/>
              <a:t> 2 </a:t>
            </a:r>
            <a:r>
              <a:rPr lang="en-GB" altLang="fr-FR" dirty="0"/>
              <a:t>Design of HMI</a:t>
            </a:r>
            <a:endParaRPr lang="en-GB" alt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en-GB" altLang="fr-FR" sz="4000" b="1" dirty="0"/>
              <a:t>Outline</a:t>
            </a:r>
            <a:r>
              <a:rPr lang="fr-FR" sz="4000" b="1" dirty="0"/>
              <a:t> </a:t>
            </a:r>
            <a:endParaRPr lang="fr-FR" sz="32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55576" y="1340768"/>
            <a:ext cx="6949436" cy="40839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endParaRPr lang="fr-FR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GB" altLang="fr-FR" sz="3200" b="1" dirty="0" smtClean="0">
                <a:solidFill>
                  <a:schemeClr val="accent4">
                    <a:lumMod val="75000"/>
                  </a:schemeClr>
                </a:solidFill>
              </a:rPr>
              <a:t>Design method for </a:t>
            </a:r>
            <a:r>
              <a:rPr lang="fr-FR" sz="3200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sz="3200" b="1" dirty="0" smtClean="0">
                <a:solidFill>
                  <a:schemeClr val="accent4">
                    <a:lumMod val="75000"/>
                  </a:schemeClr>
                </a:solidFill>
              </a:rPr>
              <a:t>IHM</a:t>
            </a:r>
            <a:endParaRPr lang="fr-FR" sz="32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fr-FR" sz="3200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fr-FR" sz="3200" b="1" dirty="0" smtClean="0"/>
              <a:t>Information Gathering Techniques</a:t>
            </a:r>
            <a:endParaRPr lang="en-US" altLang="fr-FR" sz="3200" b="1" dirty="0" smtClean="0"/>
          </a:p>
          <a:p>
            <a:pPr>
              <a:buFont typeface="Wingdings" panose="05000000000000000000" pitchFamily="2" charset="2"/>
              <a:buChar char="Ø"/>
            </a:pPr>
            <a:endParaRPr lang="fr-FR" sz="3200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GB" altLang="fr-FR" sz="3200" b="1" dirty="0" smtClean="0"/>
              <a:t>a </a:t>
            </a:r>
            <a:r>
              <a:rPr lang="fr-FR" sz="3200" b="1" dirty="0"/>
              <a:t>concret</a:t>
            </a:r>
            <a:r>
              <a:rPr lang="en-GB" altLang="fr-FR" sz="3200" b="1" dirty="0"/>
              <a:t>e Case</a:t>
            </a:r>
            <a:r>
              <a:rPr lang="fr-FR" sz="3200" b="1" dirty="0"/>
              <a:t> </a:t>
            </a:r>
            <a:br>
              <a:rPr lang="fr-FR" sz="2800" dirty="0"/>
            </a:br>
            <a:br>
              <a:rPr lang="fr-FR" sz="2800" dirty="0"/>
            </a:br>
            <a:endParaRPr lang="fr-FR" sz="2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en-GB" altLang="fr-FR" sz="3200" dirty="0"/>
              <a:t>Why a Design method for </a:t>
            </a:r>
            <a:r>
              <a:rPr lang="fr-FR" sz="3200" dirty="0"/>
              <a:t> IHM ? 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-71755" y="1010285"/>
            <a:ext cx="8820785" cy="5313045"/>
          </a:xfrm>
        </p:spPr>
        <p:txBody>
          <a:bodyPr>
            <a:noAutofit/>
          </a:bodyPr>
          <a:lstStyle/>
          <a:p>
            <a:pPr marL="542925" indent="-457200">
              <a:buFont typeface="Wingdings" panose="05000000000000000000" pitchFamily="2" charset="2"/>
              <a:buChar char="v"/>
            </a:pPr>
            <a:r>
              <a:rPr lang="en-GB" altLang="en-US" sz="2800" b="1" dirty="0">
                <a:solidFill>
                  <a:schemeClr val="tx1"/>
                </a:solidFill>
              </a:rPr>
              <a:t> HMI </a:t>
            </a:r>
            <a:r>
              <a:rPr lang="en-US" altLang="fr-FR" sz="2800" b="1" dirty="0">
                <a:solidFill>
                  <a:schemeClr val="tx1"/>
                </a:solidFill>
              </a:rPr>
              <a:t>must be considered from the very beginning (analysis phase)!</a:t>
            </a:r>
            <a:endParaRPr lang="fr-FR" sz="2800" b="1" dirty="0" smtClean="0">
              <a:solidFill>
                <a:schemeClr val="tx1"/>
              </a:solidFill>
            </a:endParaRPr>
          </a:p>
          <a:p>
            <a:pPr marL="986155" indent="-457200">
              <a:buFont typeface="Wingdings" panose="05000000000000000000" pitchFamily="2" charset="2"/>
              <a:buChar char="v"/>
            </a:pPr>
            <a:r>
              <a:rPr lang="en-US" altLang="fr-FR" sz="2800" dirty="0" smtClean="0">
                <a:solidFill>
                  <a:schemeClr val="tx1"/>
                </a:solidFill>
              </a:rPr>
              <a:t>Risk reduction</a:t>
            </a:r>
            <a:endParaRPr lang="en-US" altLang="fr-FR" sz="2800" dirty="0" smtClean="0">
              <a:solidFill>
                <a:schemeClr val="tx1"/>
              </a:solidFill>
            </a:endParaRPr>
          </a:p>
          <a:p>
            <a:pPr marL="986155" indent="-457200">
              <a:buFont typeface="Wingdings" panose="05000000000000000000" pitchFamily="2" charset="2"/>
              <a:buChar char="v"/>
            </a:pPr>
            <a:endParaRPr lang="en-US" altLang="fr-FR" sz="2800" dirty="0" smtClean="0">
              <a:solidFill>
                <a:schemeClr val="tx1"/>
              </a:solidFill>
            </a:endParaRPr>
          </a:p>
          <a:p>
            <a:pPr marL="986155" indent="-457200">
              <a:buFont typeface="Wingdings" panose="05000000000000000000" pitchFamily="2" charset="2"/>
              <a:buChar char="v"/>
            </a:pPr>
            <a:r>
              <a:rPr lang="en-US" altLang="fr-FR" sz="2800" dirty="0" smtClean="0">
                <a:solidFill>
                  <a:schemeClr val="tx1"/>
                </a:solidFill>
              </a:rPr>
              <a:t>Lower development and maintenance costs</a:t>
            </a:r>
            <a:endParaRPr lang="en-US" altLang="fr-FR" sz="2800" dirty="0" smtClean="0">
              <a:solidFill>
                <a:schemeClr val="tx1"/>
              </a:solidFill>
            </a:endParaRPr>
          </a:p>
          <a:p>
            <a:pPr marL="986155" indent="-457200">
              <a:buFont typeface="Wingdings" panose="05000000000000000000" pitchFamily="2" charset="2"/>
              <a:buChar char="v"/>
            </a:pPr>
            <a:endParaRPr lang="en-US" altLang="fr-FR" sz="2800" dirty="0" smtClean="0">
              <a:solidFill>
                <a:schemeClr val="tx1"/>
              </a:solidFill>
            </a:endParaRPr>
          </a:p>
          <a:p>
            <a:pPr marL="986155" indent="-457200">
              <a:buFont typeface="Wingdings" panose="05000000000000000000" pitchFamily="2" charset="2"/>
              <a:buChar char="v"/>
            </a:pPr>
            <a:r>
              <a:rPr lang="en-US" altLang="fr-FR" sz="2800" dirty="0" smtClean="0">
                <a:solidFill>
                  <a:schemeClr val="tx1"/>
                </a:solidFill>
              </a:rPr>
              <a:t>Reduced training time and budget</a:t>
            </a:r>
            <a:endParaRPr lang="en-US" altLang="fr-FR" sz="2800" dirty="0" smtClean="0">
              <a:solidFill>
                <a:schemeClr val="tx1"/>
              </a:solidFill>
            </a:endParaRPr>
          </a:p>
          <a:p>
            <a:pPr marL="986155" indent="-457200">
              <a:buFont typeface="Wingdings" panose="05000000000000000000" pitchFamily="2" charset="2"/>
              <a:buChar char="v"/>
            </a:pPr>
            <a:endParaRPr lang="en-US" altLang="fr-FR" sz="2800" dirty="0" smtClean="0">
              <a:solidFill>
                <a:schemeClr val="tx1"/>
              </a:solidFill>
            </a:endParaRPr>
          </a:p>
          <a:p>
            <a:pPr marL="986155" indent="-457200">
              <a:buFont typeface="Wingdings" panose="05000000000000000000" pitchFamily="2" charset="2"/>
              <a:buChar char="v"/>
            </a:pPr>
            <a:r>
              <a:rPr lang="en-US" altLang="fr-FR" sz="2800" dirty="0" smtClean="0">
                <a:solidFill>
                  <a:schemeClr val="tx1"/>
                </a:solidFill>
              </a:rPr>
              <a:t>Increased user productivity</a:t>
            </a:r>
            <a:endParaRPr lang="en-US" altLang="fr-FR" sz="28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en-US" altLang="fr-FR" sz="3200" dirty="0"/>
              <a:t>Overview of the </a:t>
            </a:r>
            <a:r>
              <a:rPr lang="en-GB" altLang="en-US" sz="3200" dirty="0"/>
              <a:t>HMI</a:t>
            </a:r>
            <a:r>
              <a:rPr lang="en-US" altLang="fr-FR" sz="3200" dirty="0"/>
              <a:t> Design Method</a:t>
            </a:r>
            <a:endParaRPr lang="en-US" alt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786874" cy="578647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fr-FR" sz="2800" b="1" dirty="0">
                <a:solidFill>
                  <a:schemeClr val="tx1"/>
                </a:solidFill>
              </a:rPr>
              <a:t>concepts </a:t>
            </a:r>
            <a:r>
              <a:rPr lang="fr-FR" sz="2800" dirty="0" smtClean="0">
                <a:solidFill>
                  <a:schemeClr val="tx1"/>
                </a:solidFill>
              </a:rPr>
              <a:t>:</a:t>
            </a:r>
            <a:endParaRPr lang="fr-FR" sz="28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sz="2800" b="1" dirty="0" smtClean="0">
                <a:solidFill>
                  <a:schemeClr val="tx1"/>
                </a:solidFill>
              </a:rPr>
              <a:t>caract</a:t>
            </a:r>
            <a:r>
              <a:rPr lang="en-GB" altLang="fr-FR" sz="2800" b="1" dirty="0" smtClean="0">
                <a:solidFill>
                  <a:schemeClr val="tx1"/>
                </a:solidFill>
              </a:rPr>
              <a:t>e</a:t>
            </a:r>
            <a:r>
              <a:rPr lang="fr-FR" sz="2800" b="1" dirty="0" smtClean="0">
                <a:solidFill>
                  <a:schemeClr val="tx1"/>
                </a:solidFill>
              </a:rPr>
              <a:t>risti</a:t>
            </a:r>
            <a:r>
              <a:rPr lang="en-GB" altLang="fr-FR" sz="2800" b="1" dirty="0" smtClean="0">
                <a:solidFill>
                  <a:schemeClr val="tx1"/>
                </a:solidFill>
              </a:rPr>
              <a:t>c</a:t>
            </a:r>
            <a:r>
              <a:rPr lang="fr-FR" sz="2800" b="1" dirty="0" smtClean="0">
                <a:solidFill>
                  <a:schemeClr val="tx1"/>
                </a:solidFill>
              </a:rPr>
              <a:t>s</a:t>
            </a:r>
            <a:endParaRPr lang="fr-FR" sz="28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fr-FR" sz="2800" dirty="0" smtClean="0">
                <a:solidFill>
                  <a:schemeClr val="tx1"/>
                </a:solidFill>
              </a:rPr>
              <a:t>A relationship between the design team and the users</a:t>
            </a:r>
            <a:r>
              <a:rPr lang="fr-FR" sz="2800" dirty="0" smtClean="0">
                <a:solidFill>
                  <a:schemeClr val="tx1"/>
                </a:solidFill>
              </a:rPr>
              <a:t>:</a:t>
            </a:r>
            <a:endParaRPr lang="fr-FR" sz="26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4400" dirty="0" smtClean="0"/>
              <a:t>1- Concepts</a:t>
            </a:r>
            <a:endParaRPr lang="fr-FR" sz="4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99592" y="1628800"/>
            <a:ext cx="7200800" cy="5014910"/>
          </a:xfrm>
        </p:spPr>
        <p:txBody>
          <a:bodyPr>
            <a:noAutofit/>
          </a:bodyPr>
          <a:lstStyle/>
          <a:p>
            <a:pPr marL="85725" indent="0">
              <a:buNone/>
            </a:pPr>
            <a:r>
              <a:rPr lang="en-GB" altLang="fr-FR" sz="3600" b="1" dirty="0" smtClean="0">
                <a:solidFill>
                  <a:schemeClr val="tx1"/>
                </a:solidFill>
              </a:rPr>
              <a:t>User</a:t>
            </a:r>
            <a:r>
              <a:rPr lang="fr-FR" sz="3600" b="1" dirty="0" smtClean="0">
                <a:solidFill>
                  <a:schemeClr val="tx1"/>
                </a:solidFill>
              </a:rPr>
              <a:t> =</a:t>
            </a:r>
            <a:endParaRPr lang="fr-FR" sz="3600" dirty="0">
              <a:solidFill>
                <a:schemeClr val="tx1"/>
              </a:solidFill>
            </a:endParaRPr>
          </a:p>
          <a:p>
            <a:pPr marL="800100" indent="-457200"/>
            <a:r>
              <a:rPr lang="en-US" altLang="fr-FR" sz="3600" dirty="0" smtClean="0">
                <a:solidFill>
                  <a:schemeClr val="tx1"/>
                </a:solidFill>
              </a:rPr>
              <a:t>Several profiles,</a:t>
            </a:r>
            <a:endParaRPr lang="en-US" altLang="fr-FR" sz="3600" dirty="0" smtClean="0">
              <a:solidFill>
                <a:schemeClr val="tx1"/>
              </a:solidFill>
            </a:endParaRPr>
          </a:p>
          <a:p>
            <a:pPr marL="800100" indent="-457200"/>
            <a:r>
              <a:rPr lang="en-US" altLang="fr-FR" sz="3600" dirty="0" smtClean="0">
                <a:solidFill>
                  <a:schemeClr val="tx1"/>
                </a:solidFill>
              </a:rPr>
              <a:t>Varied characteristics</a:t>
            </a:r>
            <a:endParaRPr lang="en-US" altLang="fr-FR" sz="3600" dirty="0" smtClean="0">
              <a:solidFill>
                <a:schemeClr val="tx1"/>
              </a:solidFill>
            </a:endParaRPr>
          </a:p>
          <a:p>
            <a:pPr marL="85725" indent="0">
              <a:buNone/>
            </a:pPr>
            <a:br>
              <a:rPr lang="fr-FR" sz="2800" dirty="0">
                <a:solidFill>
                  <a:schemeClr val="tx1"/>
                </a:solidFill>
              </a:rPr>
            </a:br>
            <a:endParaRPr lang="fr-FR" sz="28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1196752"/>
            <a:ext cx="7813532" cy="4732008"/>
          </a:xfrm>
        </p:spPr>
        <p:txBody>
          <a:bodyPr>
            <a:noAutofit/>
          </a:bodyPr>
          <a:lstStyle/>
          <a:p>
            <a:pPr marL="85725" indent="0">
              <a:lnSpc>
                <a:spcPct val="70000"/>
              </a:lnSpc>
              <a:buNone/>
            </a:pPr>
            <a:r>
              <a:rPr lang="en-US" altLang="fr-FR" sz="2800" dirty="0" smtClean="0">
                <a:solidFill>
                  <a:schemeClr val="tx1"/>
                </a:solidFill>
              </a:rPr>
              <a:t>Task = user's goal (e.g., searching for a book)</a:t>
            </a:r>
            <a:endParaRPr lang="en-US" altLang="fr-FR" sz="2800" dirty="0" smtClean="0">
              <a:solidFill>
                <a:schemeClr val="tx1"/>
              </a:solidFill>
            </a:endParaRPr>
          </a:p>
          <a:p>
            <a:pPr marL="85725" indent="0">
              <a:lnSpc>
                <a:spcPct val="70000"/>
              </a:lnSpc>
              <a:buNone/>
            </a:pPr>
            <a:endParaRPr lang="en-US" altLang="fr-FR" sz="2800" dirty="0" smtClean="0">
              <a:solidFill>
                <a:schemeClr val="tx1"/>
              </a:solidFill>
            </a:endParaRPr>
          </a:p>
          <a:p>
            <a:pPr marL="85725" indent="0">
              <a:lnSpc>
                <a:spcPct val="70000"/>
              </a:lnSpc>
              <a:buNone/>
            </a:pPr>
            <a:r>
              <a:rPr lang="en-GB" altLang="en-US" sz="2800" dirty="0" smtClean="0">
                <a:solidFill>
                  <a:schemeClr val="tx1"/>
                </a:solidFill>
              </a:rPr>
              <a:t>1. </a:t>
            </a:r>
            <a:r>
              <a:rPr lang="en-US" altLang="fr-FR" sz="2800" dirty="0" smtClean="0">
                <a:solidFill>
                  <a:schemeClr val="tx1"/>
                </a:solidFill>
              </a:rPr>
              <a:t>Repetitive</a:t>
            </a:r>
            <a:endParaRPr lang="en-US" altLang="fr-FR" sz="2800" dirty="0" smtClean="0">
              <a:solidFill>
                <a:schemeClr val="tx1"/>
              </a:solidFill>
            </a:endParaRPr>
          </a:p>
          <a:p>
            <a:pPr marL="85725" indent="0">
              <a:lnSpc>
                <a:spcPct val="70000"/>
              </a:lnSpc>
              <a:buNone/>
            </a:pPr>
            <a:endParaRPr lang="en-US" altLang="fr-FR" sz="2800" dirty="0" smtClean="0">
              <a:solidFill>
                <a:schemeClr val="tx1"/>
              </a:solidFill>
            </a:endParaRPr>
          </a:p>
          <a:p>
            <a:pPr marL="85725" indent="0">
              <a:lnSpc>
                <a:spcPct val="70000"/>
              </a:lnSpc>
              <a:buNone/>
            </a:pPr>
            <a:r>
              <a:rPr lang="en-GB" altLang="en-US" sz="2800" dirty="0" smtClean="0">
                <a:solidFill>
                  <a:schemeClr val="tx1"/>
                </a:solidFill>
              </a:rPr>
              <a:t>2. </a:t>
            </a:r>
            <a:r>
              <a:rPr lang="en-US" altLang="fr-FR" sz="2800" dirty="0" smtClean="0">
                <a:solidFill>
                  <a:schemeClr val="tx1"/>
                </a:solidFill>
              </a:rPr>
              <a:t>Regular</a:t>
            </a:r>
            <a:endParaRPr lang="en-US" altLang="fr-FR" sz="2800" dirty="0" smtClean="0">
              <a:solidFill>
                <a:schemeClr val="tx1"/>
              </a:solidFill>
            </a:endParaRPr>
          </a:p>
          <a:p>
            <a:pPr marL="85725" indent="0">
              <a:lnSpc>
                <a:spcPct val="70000"/>
              </a:lnSpc>
              <a:buNone/>
            </a:pPr>
            <a:endParaRPr lang="en-US" altLang="fr-FR" sz="2800" dirty="0" smtClean="0">
              <a:solidFill>
                <a:schemeClr val="tx1"/>
              </a:solidFill>
            </a:endParaRPr>
          </a:p>
          <a:p>
            <a:pPr marL="85725" indent="0">
              <a:lnSpc>
                <a:spcPct val="70000"/>
              </a:lnSpc>
              <a:buNone/>
            </a:pPr>
            <a:r>
              <a:rPr lang="en-GB" altLang="en-US" sz="2800" dirty="0" smtClean="0">
                <a:solidFill>
                  <a:schemeClr val="tx1"/>
                </a:solidFill>
              </a:rPr>
              <a:t>3. </a:t>
            </a:r>
            <a:r>
              <a:rPr lang="en-US" altLang="fr-FR" sz="2800" dirty="0" smtClean="0">
                <a:solidFill>
                  <a:schemeClr val="tx1"/>
                </a:solidFill>
              </a:rPr>
              <a:t>Occasional</a:t>
            </a:r>
            <a:endParaRPr lang="en-US" altLang="fr-FR" sz="2800" dirty="0" smtClean="0">
              <a:solidFill>
                <a:schemeClr val="tx1"/>
              </a:solidFill>
            </a:endParaRPr>
          </a:p>
          <a:p>
            <a:pPr marL="85725" indent="0">
              <a:lnSpc>
                <a:spcPct val="70000"/>
              </a:lnSpc>
              <a:buNone/>
            </a:pPr>
            <a:endParaRPr lang="en-US" altLang="fr-FR" sz="2800" dirty="0" smtClean="0">
              <a:solidFill>
                <a:schemeClr val="tx1"/>
              </a:solidFill>
            </a:endParaRPr>
          </a:p>
          <a:p>
            <a:pPr marL="85725" indent="0">
              <a:lnSpc>
                <a:spcPct val="70000"/>
              </a:lnSpc>
              <a:buNone/>
            </a:pPr>
            <a:r>
              <a:rPr lang="en-GB" altLang="en-US" sz="2800" dirty="0" smtClean="0">
                <a:solidFill>
                  <a:schemeClr val="tx1"/>
                </a:solidFill>
              </a:rPr>
              <a:t>4. </a:t>
            </a:r>
            <a:r>
              <a:rPr lang="en-US" altLang="fr-FR" sz="2800" dirty="0" smtClean="0">
                <a:solidFill>
                  <a:schemeClr val="tx1"/>
                </a:solidFill>
              </a:rPr>
              <a:t>Time-constrained</a:t>
            </a:r>
            <a:endParaRPr lang="en-US" altLang="fr-FR" sz="2800" dirty="0" smtClean="0">
              <a:solidFill>
                <a:schemeClr val="tx1"/>
              </a:solidFill>
            </a:endParaRPr>
          </a:p>
          <a:p>
            <a:pPr marL="85725" indent="0">
              <a:lnSpc>
                <a:spcPct val="70000"/>
              </a:lnSpc>
              <a:buNone/>
            </a:pPr>
            <a:endParaRPr lang="en-US" altLang="fr-FR" sz="2800" dirty="0" smtClean="0">
              <a:solidFill>
                <a:schemeClr val="tx1"/>
              </a:solidFill>
            </a:endParaRPr>
          </a:p>
          <a:p>
            <a:pPr marL="85725" indent="0">
              <a:lnSpc>
                <a:spcPct val="70000"/>
              </a:lnSpc>
              <a:buNone/>
            </a:pPr>
            <a:r>
              <a:rPr lang="en-GB" altLang="en-US" sz="2800" dirty="0" smtClean="0">
                <a:solidFill>
                  <a:schemeClr val="tx1"/>
                </a:solidFill>
              </a:rPr>
              <a:t>5. </a:t>
            </a:r>
            <a:r>
              <a:rPr lang="en-US" altLang="fr-FR" sz="2800" dirty="0" smtClean="0">
                <a:solidFill>
                  <a:schemeClr val="tx1"/>
                </a:solidFill>
              </a:rPr>
              <a:t>etc.</a:t>
            </a:r>
            <a:endParaRPr lang="en-US" altLang="fr-FR" sz="2800" dirty="0" smtClean="0">
              <a:solidFill>
                <a:schemeClr val="tx1"/>
              </a:solidFill>
            </a:endParaRPr>
          </a:p>
        </p:txBody>
      </p:sp>
      <p:sp>
        <p:nvSpPr>
          <p:cNvPr id="4" name="Titre 1"/>
          <p:cNvSpPr txBox="1"/>
          <p:nvPr/>
        </p:nvSpPr>
        <p:spPr>
          <a:xfrm>
            <a:off x="152400" y="152400"/>
            <a:ext cx="9144000" cy="8683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4400" dirty="0" smtClean="0"/>
              <a:t>1- Concepts</a:t>
            </a:r>
            <a:endParaRPr lang="fr-FR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317588" cy="5786478"/>
          </a:xfrm>
        </p:spPr>
        <p:txBody>
          <a:bodyPr>
            <a:noAutofit/>
          </a:bodyPr>
          <a:lstStyle/>
          <a:p>
            <a:pPr marL="85725" indent="0">
              <a:lnSpc>
                <a:spcPct val="60000"/>
              </a:lnSpc>
              <a:buNone/>
            </a:pPr>
            <a:r>
              <a:rPr lang="en-US" altLang="fr-FR" sz="2600" dirty="0" smtClean="0">
                <a:solidFill>
                  <a:schemeClr val="tx1"/>
                </a:solidFill>
              </a:rPr>
              <a:t>Context = environment and usage constraints</a:t>
            </a:r>
            <a:endParaRPr lang="en-US" altLang="fr-FR" sz="2600" dirty="0" smtClean="0">
              <a:solidFill>
                <a:schemeClr val="tx1"/>
              </a:solidFill>
            </a:endParaRPr>
          </a:p>
          <a:p>
            <a:pPr marL="85725" indent="0">
              <a:lnSpc>
                <a:spcPct val="60000"/>
              </a:lnSpc>
              <a:buNone/>
            </a:pPr>
            <a:endParaRPr lang="en-US" altLang="fr-FR" sz="2600" dirty="0" smtClean="0">
              <a:solidFill>
                <a:schemeClr val="tx1"/>
              </a:solidFill>
            </a:endParaRPr>
          </a:p>
          <a:p>
            <a:pPr marL="85725" indent="0">
              <a:lnSpc>
                <a:spcPct val="60000"/>
              </a:lnSpc>
              <a:buNone/>
            </a:pPr>
            <a:r>
              <a:rPr lang="en-GB" altLang="en-US" sz="2600" dirty="0" smtClean="0">
                <a:solidFill>
                  <a:schemeClr val="tx1"/>
                </a:solidFill>
              </a:rPr>
              <a:t>1. </a:t>
            </a:r>
            <a:r>
              <a:rPr lang="en-US" altLang="fr-FR" sz="2600" dirty="0" smtClean="0">
                <a:solidFill>
                  <a:schemeClr val="tx1"/>
                </a:solidFill>
              </a:rPr>
              <a:t>General public</a:t>
            </a:r>
            <a:endParaRPr lang="en-US" altLang="fr-FR" sz="2600" dirty="0" smtClean="0">
              <a:solidFill>
                <a:schemeClr val="tx1"/>
              </a:solidFill>
            </a:endParaRPr>
          </a:p>
          <a:p>
            <a:pPr marL="85725" indent="0">
              <a:lnSpc>
                <a:spcPct val="60000"/>
              </a:lnSpc>
              <a:buNone/>
            </a:pPr>
            <a:endParaRPr lang="en-US" altLang="fr-FR" sz="2600" dirty="0" smtClean="0">
              <a:solidFill>
                <a:schemeClr val="tx1"/>
              </a:solidFill>
            </a:endParaRPr>
          </a:p>
          <a:p>
            <a:pPr marL="85725" indent="0">
              <a:lnSpc>
                <a:spcPct val="60000"/>
              </a:lnSpc>
              <a:buNone/>
            </a:pPr>
            <a:r>
              <a:rPr lang="en-GB" altLang="en-US" sz="2600" dirty="0" smtClean="0">
                <a:solidFill>
                  <a:schemeClr val="tx1"/>
                </a:solidFill>
              </a:rPr>
              <a:t>2. </a:t>
            </a:r>
            <a:r>
              <a:rPr lang="en-US" altLang="fr-FR" sz="2600" dirty="0" smtClean="0">
                <a:solidFill>
                  <a:schemeClr val="tx1"/>
                </a:solidFill>
              </a:rPr>
              <a:t>Leisure</a:t>
            </a:r>
            <a:endParaRPr lang="en-US" altLang="fr-FR" sz="2600" dirty="0" smtClean="0">
              <a:solidFill>
                <a:schemeClr val="tx1"/>
              </a:solidFill>
            </a:endParaRPr>
          </a:p>
          <a:p>
            <a:pPr marL="85725" indent="0">
              <a:lnSpc>
                <a:spcPct val="60000"/>
              </a:lnSpc>
              <a:buNone/>
            </a:pPr>
            <a:endParaRPr lang="en-US" altLang="fr-FR" sz="2600" dirty="0" smtClean="0">
              <a:solidFill>
                <a:schemeClr val="tx1"/>
              </a:solidFill>
            </a:endParaRPr>
          </a:p>
          <a:p>
            <a:pPr marL="85725" indent="0">
              <a:lnSpc>
                <a:spcPct val="60000"/>
              </a:lnSpc>
              <a:buNone/>
            </a:pPr>
            <a:r>
              <a:rPr lang="en-GB" altLang="en-US" sz="2600" dirty="0" smtClean="0">
                <a:solidFill>
                  <a:schemeClr val="tx1"/>
                </a:solidFill>
              </a:rPr>
              <a:t>3. </a:t>
            </a:r>
            <a:r>
              <a:rPr lang="en-US" altLang="fr-FR" sz="2600" dirty="0" smtClean="0">
                <a:solidFill>
                  <a:schemeClr val="tx1"/>
                </a:solidFill>
              </a:rPr>
              <a:t>Industry</a:t>
            </a:r>
            <a:endParaRPr lang="en-US" altLang="fr-FR" sz="2600" dirty="0" smtClean="0">
              <a:solidFill>
                <a:schemeClr val="tx1"/>
              </a:solidFill>
            </a:endParaRPr>
          </a:p>
          <a:p>
            <a:pPr marL="85725" indent="0">
              <a:lnSpc>
                <a:spcPct val="60000"/>
              </a:lnSpc>
              <a:buNone/>
            </a:pPr>
            <a:endParaRPr lang="en-US" altLang="fr-FR" sz="2600" dirty="0" smtClean="0">
              <a:solidFill>
                <a:schemeClr val="tx1"/>
              </a:solidFill>
            </a:endParaRPr>
          </a:p>
          <a:p>
            <a:pPr marL="85725" indent="0">
              <a:lnSpc>
                <a:spcPct val="60000"/>
              </a:lnSpc>
              <a:buNone/>
            </a:pPr>
            <a:r>
              <a:rPr lang="en-GB" altLang="en-US" sz="2600" dirty="0" smtClean="0">
                <a:solidFill>
                  <a:schemeClr val="tx1"/>
                </a:solidFill>
              </a:rPr>
              <a:t>4. </a:t>
            </a:r>
            <a:r>
              <a:rPr lang="en-US" altLang="fr-FR" sz="2600" dirty="0" smtClean="0">
                <a:solidFill>
                  <a:schemeClr val="tx1"/>
                </a:solidFill>
              </a:rPr>
              <a:t>Critical systems</a:t>
            </a:r>
            <a:endParaRPr lang="en-US" altLang="fr-FR" sz="2600" dirty="0" smtClean="0">
              <a:solidFill>
                <a:schemeClr val="tx1"/>
              </a:solidFill>
            </a:endParaRPr>
          </a:p>
          <a:p>
            <a:pPr marL="85725" indent="0">
              <a:lnSpc>
                <a:spcPct val="60000"/>
              </a:lnSpc>
              <a:buNone/>
            </a:pPr>
            <a:endParaRPr lang="en-US" altLang="fr-FR" sz="2600" dirty="0" smtClean="0">
              <a:solidFill>
                <a:schemeClr val="tx1"/>
              </a:solidFill>
            </a:endParaRPr>
          </a:p>
          <a:p>
            <a:pPr marL="85725" indent="0">
              <a:lnSpc>
                <a:spcPct val="60000"/>
              </a:lnSpc>
              <a:buNone/>
            </a:pPr>
            <a:r>
              <a:rPr lang="en-GB" altLang="en-US" sz="2600" dirty="0" smtClean="0">
                <a:solidFill>
                  <a:schemeClr val="tx1"/>
                </a:solidFill>
              </a:rPr>
              <a:t>5. </a:t>
            </a:r>
            <a:r>
              <a:rPr lang="en-US" altLang="fr-FR" sz="2600" dirty="0" smtClean="0">
                <a:solidFill>
                  <a:schemeClr val="tx1"/>
                </a:solidFill>
              </a:rPr>
              <a:t>Mobility, etc.</a:t>
            </a:r>
            <a:endParaRPr lang="en-US" altLang="fr-FR" sz="2600" dirty="0" smtClean="0">
              <a:solidFill>
                <a:schemeClr val="tx1"/>
              </a:solidFill>
            </a:endParaRPr>
          </a:p>
          <a:p>
            <a:pPr marL="85725" indent="0">
              <a:lnSpc>
                <a:spcPct val="60000"/>
              </a:lnSpc>
              <a:buNone/>
            </a:pPr>
            <a:endParaRPr lang="en-US" altLang="fr-FR" sz="2600" dirty="0" smtClean="0">
              <a:solidFill>
                <a:schemeClr val="tx1"/>
              </a:solidFill>
            </a:endParaRPr>
          </a:p>
          <a:p>
            <a:pPr marL="85725" indent="0">
              <a:lnSpc>
                <a:spcPct val="60000"/>
              </a:lnSpc>
              <a:buNone/>
            </a:pPr>
            <a:r>
              <a:rPr lang="en-GB" altLang="en-US" sz="2600" dirty="0" smtClean="0">
                <a:solidFill>
                  <a:schemeClr val="tx1"/>
                </a:solidFill>
              </a:rPr>
              <a:t>6. </a:t>
            </a:r>
            <a:r>
              <a:rPr lang="en-US" altLang="fr-FR" sz="2600" dirty="0" smtClean="0">
                <a:solidFill>
                  <a:schemeClr val="tx1"/>
                </a:solidFill>
              </a:rPr>
              <a:t>Techniques</a:t>
            </a:r>
            <a:endParaRPr lang="en-US" altLang="fr-FR" sz="2600" dirty="0" smtClean="0">
              <a:solidFill>
                <a:schemeClr val="tx1"/>
              </a:solidFill>
            </a:endParaRPr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4400" dirty="0" smtClean="0"/>
              <a:t>1- Concepts</a:t>
            </a:r>
            <a:endParaRPr lang="fr-FR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786874" cy="578647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fr-FR" sz="2800" dirty="0">
                <a:solidFill>
                  <a:schemeClr val="tx1"/>
                </a:solidFill>
              </a:rPr>
              <a:t>Phases: A UI design method is (generally) divided into three phases:</a:t>
            </a:r>
            <a:endParaRPr lang="en-US" altLang="fr-FR" sz="2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fr-FR" sz="2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GB" altLang="en-US" sz="2800" dirty="0">
                <a:solidFill>
                  <a:schemeClr val="tx1"/>
                </a:solidFill>
              </a:rPr>
              <a:t>1. </a:t>
            </a:r>
            <a:r>
              <a:rPr lang="en-US" altLang="fr-FR" sz="2800" dirty="0">
                <a:solidFill>
                  <a:schemeClr val="tx1"/>
                </a:solidFill>
              </a:rPr>
              <a:t>Analysis</a:t>
            </a:r>
            <a:endParaRPr lang="en-US" altLang="fr-FR" sz="2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fr-FR" sz="2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GB" altLang="en-US" sz="2800" dirty="0">
                <a:solidFill>
                  <a:schemeClr val="tx1"/>
                </a:solidFill>
              </a:rPr>
              <a:t>2. </a:t>
            </a:r>
            <a:r>
              <a:rPr lang="en-US" altLang="fr-FR" sz="2800" dirty="0">
                <a:solidFill>
                  <a:schemeClr val="tx1"/>
                </a:solidFill>
              </a:rPr>
              <a:t>Development</a:t>
            </a:r>
            <a:endParaRPr lang="en-US" altLang="fr-FR" sz="2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fr-FR" sz="2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GB" altLang="en-US" sz="2800" dirty="0">
                <a:solidFill>
                  <a:schemeClr val="tx1"/>
                </a:solidFill>
              </a:rPr>
              <a:t>3. </a:t>
            </a:r>
            <a:r>
              <a:rPr lang="en-US" altLang="fr-FR" sz="2800" dirty="0">
                <a:solidFill>
                  <a:schemeClr val="tx1"/>
                </a:solidFill>
              </a:rPr>
              <a:t>Evaluation</a:t>
            </a:r>
            <a:br>
              <a:rPr lang="fr-FR" sz="2800" dirty="0">
                <a:solidFill>
                  <a:schemeClr val="tx1"/>
                </a:solidFill>
              </a:rPr>
            </a:br>
            <a:endParaRPr lang="fr-FR" sz="2600" dirty="0" smtClean="0">
              <a:solidFill>
                <a:schemeClr val="tx1"/>
              </a:solidFill>
            </a:endParaRPr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4400" dirty="0" smtClean="0"/>
              <a:t>1- Concepts</a:t>
            </a:r>
            <a:endParaRPr lang="fr-FR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4000" dirty="0" smtClean="0"/>
              <a:t>2- C</a:t>
            </a:r>
            <a:r>
              <a:rPr lang="en-GB" altLang="fr-FR" sz="4000" dirty="0" smtClean="0"/>
              <a:t>h</a:t>
            </a:r>
            <a:r>
              <a:rPr lang="fr-FR" sz="4000" dirty="0" smtClean="0"/>
              <a:t>aract</a:t>
            </a:r>
            <a:r>
              <a:rPr lang="en-GB" altLang="fr-FR" sz="4000" dirty="0" smtClean="0"/>
              <a:t>e</a:t>
            </a:r>
            <a:r>
              <a:rPr lang="fr-FR" sz="4000" dirty="0" smtClean="0"/>
              <a:t>risti</a:t>
            </a:r>
            <a:r>
              <a:rPr lang="en-GB" altLang="fr-FR" sz="4000" dirty="0" smtClean="0"/>
              <a:t>c</a:t>
            </a:r>
            <a:r>
              <a:rPr lang="fr-FR" sz="4000" dirty="0" smtClean="0"/>
              <a:t>s </a:t>
            </a:r>
            <a:r>
              <a:rPr lang="fr-FR" sz="4000" dirty="0"/>
              <a:t>- </a:t>
            </a:r>
            <a:r>
              <a:rPr lang="en-US" altLang="fr-FR" sz="4000" dirty="0">
                <a:solidFill>
                  <a:srgbClr val="002060"/>
                </a:solidFill>
              </a:rPr>
              <a:t>Iterative</a:t>
            </a:r>
            <a:r>
              <a:rPr lang="fr-FR" sz="4000" dirty="0">
                <a:solidFill>
                  <a:srgbClr val="002060"/>
                </a:solidFill>
              </a:rPr>
              <a:t> </a:t>
            </a:r>
            <a:endParaRPr lang="fr-FR" sz="4000" dirty="0">
              <a:solidFill>
                <a:srgbClr val="00206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75" y="764540"/>
            <a:ext cx="8787130" cy="3786505"/>
          </a:xfrm>
        </p:spPr>
        <p:txBody>
          <a:bodyPr>
            <a:noAutofit/>
          </a:bodyPr>
          <a:lstStyle/>
          <a:p>
            <a:pPr marL="0" indent="0">
              <a:lnSpc>
                <a:spcPct val="60000"/>
              </a:lnSpc>
              <a:buNone/>
            </a:pPr>
            <a:r>
              <a:rPr lang="en-US" altLang="fr-FR" sz="2400" dirty="0" smtClean="0">
                <a:solidFill>
                  <a:schemeClr val="tx1"/>
                </a:solidFill>
              </a:rPr>
              <a:t>Methodology based on a series of cycles composed of the three phases (analysis, development, evaluation):</a:t>
            </a:r>
            <a:endParaRPr lang="en-US" altLang="fr-FR" sz="24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60000"/>
              </a:lnSpc>
              <a:buNone/>
            </a:pPr>
            <a:endParaRPr lang="en-US" altLang="fr-FR" sz="24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60000"/>
              </a:lnSpc>
              <a:buNone/>
            </a:pPr>
            <a:r>
              <a:rPr lang="en-GB" altLang="en-US" sz="2400" dirty="0" smtClean="0">
                <a:solidFill>
                  <a:schemeClr val="tx1"/>
                </a:solidFill>
              </a:rPr>
              <a:t>1.</a:t>
            </a:r>
            <a:r>
              <a:rPr lang="en-US" altLang="fr-FR" sz="2400" dirty="0" smtClean="0">
                <a:solidFill>
                  <a:schemeClr val="tx1"/>
                </a:solidFill>
              </a:rPr>
              <a:t>Work on the entire interface</a:t>
            </a:r>
            <a:endParaRPr lang="en-US" altLang="fr-FR" sz="24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60000"/>
              </a:lnSpc>
              <a:buNone/>
            </a:pPr>
            <a:endParaRPr lang="en-US" altLang="fr-FR" sz="24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60000"/>
              </a:lnSpc>
              <a:buNone/>
            </a:pPr>
            <a:r>
              <a:rPr lang="en-GB" altLang="en-US" sz="2400" dirty="0" smtClean="0">
                <a:solidFill>
                  <a:schemeClr val="tx1"/>
                </a:solidFill>
              </a:rPr>
              <a:t>2.</a:t>
            </a:r>
            <a:r>
              <a:rPr lang="en-US" altLang="fr-FR" sz="2400" dirty="0" smtClean="0">
                <a:solidFill>
                  <a:schemeClr val="tx1"/>
                </a:solidFill>
              </a:rPr>
              <a:t>Cycles are repeated until a satisfactory interface is achieved</a:t>
            </a:r>
            <a:endParaRPr lang="en-US" altLang="fr-FR" sz="24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60000"/>
              </a:lnSpc>
              <a:buNone/>
            </a:pPr>
            <a:endParaRPr lang="en-US" altLang="fr-FR" sz="24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60000"/>
              </a:lnSpc>
              <a:buNone/>
            </a:pPr>
            <a:r>
              <a:rPr lang="en-GB" altLang="en-US" sz="2400" dirty="0" smtClean="0">
                <a:solidFill>
                  <a:schemeClr val="tx1"/>
                </a:solidFill>
              </a:rPr>
              <a:t>3. </a:t>
            </a:r>
            <a:r>
              <a:rPr lang="en-US" altLang="fr-FR" sz="2400" dirty="0" smtClean="0">
                <a:solidFill>
                  <a:schemeClr val="tx1"/>
                </a:solidFill>
              </a:rPr>
              <a:t>New objectives are taken into account</a:t>
            </a:r>
            <a:endParaRPr lang="en-US" altLang="fr-FR" sz="24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60000"/>
              </a:lnSpc>
              <a:buNone/>
            </a:pPr>
            <a:endParaRPr lang="en-US" altLang="fr-FR" sz="24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60000"/>
              </a:lnSpc>
              <a:buNone/>
            </a:pPr>
            <a:r>
              <a:rPr lang="en-GB" altLang="en-US" sz="2400" dirty="0" smtClean="0">
                <a:solidFill>
                  <a:schemeClr val="tx1"/>
                </a:solidFill>
              </a:rPr>
              <a:t>4.</a:t>
            </a:r>
            <a:r>
              <a:rPr lang="en-US" altLang="fr-FR" sz="2400" dirty="0" smtClean="0">
                <a:solidFill>
                  <a:schemeClr val="tx1"/>
                </a:solidFill>
              </a:rPr>
              <a:t>User feedback is considered, even as it evolves over time</a:t>
            </a:r>
            <a:endParaRPr lang="en-US" altLang="fr-FR" sz="2400" dirty="0" smtClean="0">
              <a:solidFill>
                <a:schemeClr val="tx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3528" y="4581127"/>
            <a:ext cx="8424935" cy="22768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4000" dirty="0" smtClean="0"/>
              <a:t>2- </a:t>
            </a:r>
            <a:r>
              <a:rPr lang="en-US" altLang="fr-FR" sz="4000" dirty="0">
                <a:solidFill>
                  <a:srgbClr val="002060"/>
                </a:solidFill>
              </a:rPr>
              <a:t>Characteristics – Incremental</a:t>
            </a:r>
            <a:r>
              <a:rPr lang="fr-FR" sz="4000" dirty="0">
                <a:solidFill>
                  <a:srgbClr val="002060"/>
                </a:solidFill>
              </a:rPr>
              <a:t> </a:t>
            </a:r>
            <a:endParaRPr lang="fr-FR" sz="4000" dirty="0">
              <a:solidFill>
                <a:srgbClr val="00206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10874"/>
            <a:ext cx="8533612" cy="5786478"/>
          </a:xfrm>
        </p:spPr>
        <p:txBody>
          <a:bodyPr>
            <a:noAutofit/>
          </a:bodyPr>
          <a:lstStyle/>
          <a:p>
            <a:pPr marL="0" indent="0">
              <a:lnSpc>
                <a:spcPct val="70000"/>
              </a:lnSpc>
              <a:buNone/>
            </a:pPr>
            <a:r>
              <a:rPr lang="en-US" altLang="fr-FR" sz="2400" dirty="0" smtClean="0">
                <a:solidFill>
                  <a:schemeClr val="tx1"/>
                </a:solidFill>
              </a:rPr>
              <a:t>Methodology based on completing one part at a time, then the next, and so on:</a:t>
            </a:r>
            <a:endParaRPr lang="en-US" altLang="fr-FR" sz="24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70000"/>
              </a:lnSpc>
              <a:buNone/>
            </a:pPr>
            <a:endParaRPr lang="en-US" altLang="fr-FR" sz="24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en-GB" altLang="en-US" sz="2400" dirty="0" smtClean="0">
                <a:solidFill>
                  <a:schemeClr val="tx1"/>
                </a:solidFill>
              </a:rPr>
              <a:t>1.</a:t>
            </a:r>
            <a:r>
              <a:rPr lang="en-US" altLang="fr-FR" sz="2400" dirty="0" smtClean="0">
                <a:solidFill>
                  <a:schemeClr val="tx1"/>
                </a:solidFill>
              </a:rPr>
              <a:t>Work focuses on a single area of the interface until it is satisfactory</a:t>
            </a:r>
            <a:endParaRPr lang="en-US" altLang="fr-FR" sz="24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70000"/>
              </a:lnSpc>
              <a:buNone/>
            </a:pPr>
            <a:endParaRPr lang="en-US" altLang="fr-FR" sz="24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en-GB" altLang="en-US" sz="2400" dirty="0" smtClean="0">
                <a:solidFill>
                  <a:schemeClr val="tx1"/>
                </a:solidFill>
              </a:rPr>
              <a:t>2.</a:t>
            </a:r>
            <a:r>
              <a:rPr lang="en-US" altLang="fr-FR" sz="2400" dirty="0" smtClean="0">
                <a:solidFill>
                  <a:schemeClr val="tx1"/>
                </a:solidFill>
              </a:rPr>
              <a:t>Development of partial, intermediate solutions</a:t>
            </a:r>
            <a:endParaRPr lang="en-US" altLang="fr-FR" sz="24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70000"/>
              </a:lnSpc>
              <a:buNone/>
            </a:pPr>
            <a:endParaRPr lang="en-US" altLang="fr-FR" sz="24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en-GB" altLang="en-US" sz="2400" dirty="0" smtClean="0">
                <a:solidFill>
                  <a:schemeClr val="tx1"/>
                </a:solidFill>
              </a:rPr>
              <a:t>3.</a:t>
            </a:r>
            <a:r>
              <a:rPr lang="en-US" altLang="fr-FR" sz="2400" dirty="0" smtClean="0">
                <a:solidFill>
                  <a:schemeClr val="tx1"/>
                </a:solidFill>
              </a:rPr>
              <a:t>New objectives are taken into account</a:t>
            </a:r>
            <a:endParaRPr lang="en-US" altLang="fr-FR" sz="24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70000"/>
              </a:lnSpc>
              <a:buNone/>
            </a:pPr>
            <a:endParaRPr lang="en-US" altLang="fr-FR" sz="24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en-GB" altLang="en-US" sz="2400" dirty="0" smtClean="0">
                <a:solidFill>
                  <a:schemeClr val="tx1"/>
                </a:solidFill>
              </a:rPr>
              <a:t>4.</a:t>
            </a:r>
            <a:r>
              <a:rPr lang="en-US" altLang="fr-FR" sz="2400" dirty="0" smtClean="0">
                <a:solidFill>
                  <a:schemeClr val="tx1"/>
                </a:solidFill>
              </a:rPr>
              <a:t>User feedback is considered, even as it evolv</a:t>
            </a:r>
            <a:r>
              <a:rPr lang="en-US" altLang="fr-FR" sz="2400" dirty="0" smtClean="0">
                <a:solidFill>
                  <a:schemeClr val="tx1"/>
                </a:solidFill>
              </a:rPr>
              <a:t>es over time</a:t>
            </a:r>
            <a:endParaRPr lang="en-US" altLang="fr-FR" sz="2400" dirty="0" smtClean="0">
              <a:solidFill>
                <a:schemeClr val="tx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2844" y="4869160"/>
            <a:ext cx="8389596" cy="20162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dirty="0" smtClean="0"/>
              <a:t>2- Caractéristiques </a:t>
            </a:r>
            <a:r>
              <a:rPr lang="fr-FR" dirty="0"/>
              <a:t>- </a:t>
            </a:r>
            <a:r>
              <a:rPr lang="fr-FR" dirty="0">
                <a:solidFill>
                  <a:srgbClr val="002060"/>
                </a:solidFill>
              </a:rPr>
              <a:t>itérative et incrémentale </a:t>
            </a:r>
            <a:endParaRPr lang="fr-FR" dirty="0">
              <a:solidFill>
                <a:srgbClr val="002060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5262" y="1052736"/>
            <a:ext cx="8753475" cy="47525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en-US" altLang="fr-FR" sz="3200" b="1" dirty="0"/>
              <a:t> examples of poor Human-Machine Interfaces</a:t>
            </a:r>
            <a:endParaRPr lang="en-US" altLang="fr-FR" sz="32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496" y="3861048"/>
            <a:ext cx="4501164" cy="216024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fr-FR" sz="2400" i="1" dirty="0">
                <a:solidFill>
                  <a:schemeClr val="tx1"/>
                </a:solidFill>
              </a:rPr>
              <a:t>Confusion on the shared vertical speed and descent angle dial (Mount Saint Odile disaster in 1992)</a:t>
            </a:r>
            <a:r>
              <a:rPr lang="fr-FR" sz="2400" dirty="0">
                <a:solidFill>
                  <a:schemeClr val="tx1"/>
                </a:solidFill>
              </a:rPr>
              <a:t> </a:t>
            </a:r>
            <a:endParaRPr lang="fr-FR" sz="2400" dirty="0" smtClean="0">
              <a:solidFill>
                <a:schemeClr val="tx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2844" y="832354"/>
            <a:ext cx="4213132" cy="2887933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4048" y="852347"/>
            <a:ext cx="3723909" cy="2892578"/>
          </a:xfrm>
          <a:prstGeom prst="rect">
            <a:avLst/>
          </a:prstGeom>
        </p:spPr>
      </p:pic>
      <p:sp>
        <p:nvSpPr>
          <p:cNvPr id="6" name="Espace réservé du contenu 2"/>
          <p:cNvSpPr txBox="1"/>
          <p:nvPr/>
        </p:nvSpPr>
        <p:spPr>
          <a:xfrm>
            <a:off x="4644008" y="3861048"/>
            <a:ext cx="4536504" cy="216024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altLang="fr-FR" sz="2400" i="1" dirty="0"/>
              <a:t>Lack of consideration for the human dimension in the supervision process (Three Mile Island nuclear accident in 1979</a:t>
            </a:r>
            <a:r>
              <a:rPr lang="fr-FR" sz="2400" i="1" dirty="0"/>
              <a:t>)</a:t>
            </a:r>
            <a:r>
              <a:rPr lang="fr-FR" sz="2400" dirty="0"/>
              <a:t> </a:t>
            </a:r>
            <a:endParaRPr lang="fr-FR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dirty="0" smtClean="0"/>
              <a:t>2- </a:t>
            </a:r>
            <a:r>
              <a:rPr lang="en-US" altLang="fr-FR" dirty="0">
                <a:solidFill>
                  <a:srgbClr val="002060"/>
                </a:solidFill>
              </a:rPr>
              <a:t>Characteristics – Prototyped</a:t>
            </a:r>
            <a:endParaRPr lang="en-US" altLang="fr-FR" dirty="0">
              <a:solidFill>
                <a:srgbClr val="00206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786874" cy="578647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fr-FR" sz="2600" dirty="0" smtClean="0">
                <a:solidFill>
                  <a:schemeClr val="tx1"/>
                </a:solidFill>
              </a:rPr>
              <a:t>Achieving a final interface involves several steps:</a:t>
            </a:r>
            <a:endParaRPr lang="en-US" altLang="fr-FR" sz="2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fr-FR" sz="2600" dirty="0" smtClean="0">
              <a:solidFill>
                <a:schemeClr val="tx1"/>
              </a:solidFill>
            </a:endParaRPr>
          </a:p>
          <a:p>
            <a:r>
              <a:rPr lang="en-US" altLang="fr-FR" sz="2600" dirty="0" smtClean="0">
                <a:solidFill>
                  <a:schemeClr val="tx1"/>
                </a:solidFill>
              </a:rPr>
              <a:t>Sketch = global overview of the interface (general idea)</a:t>
            </a:r>
            <a:endParaRPr lang="en-US" altLang="fr-FR" sz="2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fr-FR" sz="2600" dirty="0" smtClean="0">
              <a:solidFill>
                <a:schemeClr val="tx1"/>
              </a:solidFill>
            </a:endParaRPr>
          </a:p>
          <a:p>
            <a:r>
              <a:rPr lang="en-US" altLang="fr-FR" sz="2600" dirty="0" smtClean="0">
                <a:solidFill>
                  <a:schemeClr val="tx1"/>
                </a:solidFill>
              </a:rPr>
              <a:t>Mock-up = detailed interface (without interaction)</a:t>
            </a:r>
            <a:endParaRPr lang="en-US" altLang="fr-FR" sz="2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fr-FR" sz="2600" dirty="0" smtClean="0">
              <a:solidFill>
                <a:schemeClr val="tx1"/>
              </a:solidFill>
            </a:endParaRPr>
          </a:p>
          <a:p>
            <a:r>
              <a:rPr lang="en-US" altLang="fr-FR" sz="2600" dirty="0" smtClean="0">
                <a:solidFill>
                  <a:schemeClr val="tx1"/>
                </a:solidFill>
              </a:rPr>
              <a:t>Prototype = incomplete version of the interface (with interactions)</a:t>
            </a:r>
            <a:endParaRPr lang="en-US" altLang="fr-FR" sz="26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4312" y="1062037"/>
            <a:ext cx="8715375" cy="4733925"/>
          </a:xfrm>
          <a:prstGeom prst="rect">
            <a:avLst/>
          </a:prstGeom>
        </p:spPr>
      </p:pic>
      <p:sp>
        <p:nvSpPr>
          <p:cNvPr id="6" name="Titre 1"/>
          <p:cNvSpPr txBox="1"/>
          <p:nvPr/>
        </p:nvSpPr>
        <p:spPr>
          <a:xfrm>
            <a:off x="0" y="0"/>
            <a:ext cx="9144000" cy="8683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dirty="0" smtClean="0"/>
              <a:t>2- </a:t>
            </a:r>
            <a:r>
              <a:rPr lang="en-US" altLang="fr-FR" dirty="0">
                <a:solidFill>
                  <a:srgbClr val="002060"/>
                </a:solidFill>
                <a:sym typeface="+mn-ea"/>
              </a:rPr>
              <a:t>Characteristics – Prototyped</a:t>
            </a:r>
            <a:r>
              <a:rPr lang="fr-FR" dirty="0" smtClean="0">
                <a:solidFill>
                  <a:srgbClr val="0070C0"/>
                </a:solidFill>
              </a:rPr>
              <a:t>( 2) </a:t>
            </a:r>
            <a:endParaRPr lang="fr-FR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6212" y="923925"/>
            <a:ext cx="8791575" cy="5010150"/>
          </a:xfrm>
          <a:prstGeom prst="rect">
            <a:avLst/>
          </a:prstGeom>
        </p:spPr>
      </p:pic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dirty="0" smtClean="0"/>
              <a:t>2- </a:t>
            </a:r>
            <a:r>
              <a:rPr lang="en-US" altLang="fr-FR" dirty="0">
                <a:solidFill>
                  <a:srgbClr val="002060"/>
                </a:solidFill>
                <a:sym typeface="+mn-ea"/>
              </a:rPr>
              <a:t>Characteristics – Prototyped</a:t>
            </a:r>
            <a:r>
              <a:rPr lang="fr-FR" dirty="0">
                <a:solidFill>
                  <a:srgbClr val="0070C0"/>
                </a:solidFill>
              </a:rPr>
              <a:t> </a:t>
            </a:r>
            <a:r>
              <a:rPr lang="fr-FR" dirty="0" smtClean="0">
                <a:solidFill>
                  <a:srgbClr val="0070C0"/>
                </a:solidFill>
              </a:rPr>
              <a:t>(3)</a:t>
            </a:r>
            <a:endParaRPr lang="fr-FR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786874" cy="5786478"/>
          </a:xfrm>
        </p:spPr>
        <p:txBody>
          <a:bodyPr>
            <a:noAutofit/>
          </a:bodyPr>
          <a:lstStyle/>
          <a:p>
            <a:pPr marL="0" indent="0">
              <a:lnSpc>
                <a:spcPct val="60000"/>
              </a:lnSpc>
              <a:buNone/>
            </a:pPr>
            <a:r>
              <a:rPr lang="en-US" altLang="fr-FR" sz="2600" dirty="0" smtClean="0"/>
              <a:t>Prototyping Support Tools:</a:t>
            </a:r>
            <a:endParaRPr lang="en-US" altLang="fr-FR" sz="2600" dirty="0" smtClean="0"/>
          </a:p>
          <a:p>
            <a:pPr marL="0" indent="0">
              <a:lnSpc>
                <a:spcPct val="60000"/>
              </a:lnSpc>
              <a:buNone/>
            </a:pPr>
            <a:endParaRPr lang="en-US" altLang="fr-FR" sz="2600" dirty="0" smtClean="0"/>
          </a:p>
          <a:p>
            <a:pPr marL="0" indent="0">
              <a:lnSpc>
                <a:spcPct val="60000"/>
              </a:lnSpc>
              <a:buNone/>
            </a:pPr>
            <a:r>
              <a:rPr lang="en-US" altLang="fr-FR" sz="2600" dirty="0" smtClean="0"/>
              <a:t>Paper</a:t>
            </a:r>
            <a:endParaRPr lang="en-US" altLang="fr-FR" sz="2600" dirty="0" smtClean="0"/>
          </a:p>
          <a:p>
            <a:pPr marL="0" indent="0">
              <a:lnSpc>
                <a:spcPct val="60000"/>
              </a:lnSpc>
              <a:buNone/>
            </a:pPr>
            <a:endParaRPr lang="en-US" altLang="fr-FR" sz="2600" dirty="0" smtClean="0"/>
          </a:p>
          <a:p>
            <a:pPr marL="0" indent="0">
              <a:lnSpc>
                <a:spcPct val="60000"/>
              </a:lnSpc>
              <a:buNone/>
            </a:pPr>
            <a:r>
              <a:rPr lang="en-US" altLang="fr-FR" sz="2600" dirty="0" smtClean="0"/>
              <a:t>Overlays, video</a:t>
            </a:r>
            <a:endParaRPr lang="en-US" altLang="fr-FR" sz="2600" dirty="0" smtClean="0"/>
          </a:p>
          <a:p>
            <a:pPr marL="0" indent="0">
              <a:lnSpc>
                <a:spcPct val="60000"/>
              </a:lnSpc>
              <a:buNone/>
            </a:pPr>
            <a:endParaRPr lang="en-US" altLang="fr-FR" sz="2600" dirty="0" smtClean="0"/>
          </a:p>
          <a:p>
            <a:pPr marL="0" indent="0">
              <a:lnSpc>
                <a:spcPct val="60000"/>
              </a:lnSpc>
              <a:buNone/>
            </a:pPr>
            <a:r>
              <a:rPr lang="en-US" altLang="fr-FR" sz="2600" dirty="0" smtClean="0"/>
              <a:t>Mockup software</a:t>
            </a:r>
            <a:endParaRPr lang="en-US" altLang="fr-FR" sz="2600" dirty="0" smtClean="0"/>
          </a:p>
          <a:p>
            <a:pPr marL="0" indent="0">
              <a:lnSpc>
                <a:spcPct val="60000"/>
              </a:lnSpc>
              <a:buNone/>
            </a:pPr>
            <a:endParaRPr lang="en-US" altLang="fr-FR" sz="2600" dirty="0" smtClean="0"/>
          </a:p>
          <a:p>
            <a:pPr marL="0" indent="0">
              <a:lnSpc>
                <a:spcPct val="60000"/>
              </a:lnSpc>
              <a:buNone/>
            </a:pPr>
            <a:r>
              <a:rPr lang="en-US" altLang="fr-FR" sz="2600" dirty="0" smtClean="0"/>
              <a:t>With interactions (e.g., InVision, Maqetta)</a:t>
            </a:r>
            <a:endParaRPr lang="en-US" altLang="fr-FR" sz="2600" dirty="0" smtClean="0"/>
          </a:p>
          <a:p>
            <a:pPr marL="0" indent="0">
              <a:lnSpc>
                <a:spcPct val="60000"/>
              </a:lnSpc>
              <a:buNone/>
            </a:pPr>
            <a:endParaRPr lang="en-US" altLang="fr-FR" sz="2600" dirty="0" smtClean="0"/>
          </a:p>
          <a:p>
            <a:pPr marL="0" indent="0">
              <a:lnSpc>
                <a:spcPct val="60000"/>
              </a:lnSpc>
              <a:buNone/>
            </a:pPr>
            <a:r>
              <a:rPr lang="en-US" altLang="fr-FR" sz="2600" dirty="0" smtClean="0"/>
              <a:t>With screen linking only (e.g., Pencil, Mockingbird, Balsamiq)</a:t>
            </a:r>
            <a:endParaRPr lang="en-US" altLang="fr-FR" sz="2600" dirty="0" smtClean="0"/>
          </a:p>
          <a:p>
            <a:pPr marL="0" indent="0">
              <a:lnSpc>
                <a:spcPct val="60000"/>
              </a:lnSpc>
              <a:buNone/>
            </a:pPr>
            <a:endParaRPr lang="en-US" altLang="fr-FR" sz="2600" dirty="0" smtClean="0"/>
          </a:p>
          <a:p>
            <a:pPr marL="0" indent="0">
              <a:lnSpc>
                <a:spcPct val="60000"/>
              </a:lnSpc>
              <a:buNone/>
            </a:pPr>
            <a:r>
              <a:rPr lang="en-US" altLang="fr-FR" sz="2600" dirty="0" smtClean="0"/>
              <a:t>Development software (e.g., web frameworks, NetBeans, Visual Studio)</a:t>
            </a:r>
            <a:endParaRPr lang="en-US" altLang="fr-FR" sz="2600" dirty="0" smtClean="0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dirty="0" smtClean="0"/>
              <a:t>2- </a:t>
            </a:r>
            <a:r>
              <a:rPr lang="en-US" altLang="fr-FR" dirty="0">
                <a:solidFill>
                  <a:srgbClr val="002060"/>
                </a:solidFill>
                <a:sym typeface="+mn-ea"/>
              </a:rPr>
              <a:t>Characteristics – Prototyped</a:t>
            </a:r>
            <a:r>
              <a:rPr lang="fr-FR" dirty="0" smtClean="0">
                <a:solidFill>
                  <a:srgbClr val="0070C0"/>
                </a:solidFill>
              </a:rPr>
              <a:t> (4) </a:t>
            </a:r>
            <a:endParaRPr lang="fr-FR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786874" cy="5786478"/>
          </a:xfrm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altLang="fr-FR" sz="2600" b="1" dirty="0" smtClean="0">
                <a:solidFill>
                  <a:srgbClr val="FF0000"/>
                </a:solidFill>
              </a:rPr>
              <a:t>Advantages of Prototyping:</a:t>
            </a:r>
            <a:endParaRPr lang="en-US" altLang="fr-FR" sz="2600" b="1" dirty="0" smtClean="0">
              <a:solidFill>
                <a:srgbClr val="FF0000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en-US" altLang="fr-FR" sz="26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altLang="fr-FR" sz="2600" dirty="0" smtClean="0">
                <a:solidFill>
                  <a:schemeClr val="tx1"/>
                </a:solidFill>
              </a:rPr>
              <a:t>Work on multiple sets of details at the same time</a:t>
            </a:r>
            <a:endParaRPr lang="en-US" altLang="fr-FR" sz="26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en-US" altLang="fr-FR" sz="26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altLang="fr-FR" sz="2600" dirty="0" smtClean="0">
                <a:solidFill>
                  <a:schemeClr val="tx1"/>
                </a:solidFill>
              </a:rPr>
              <a:t>Focus on problematic parts of the interface</a:t>
            </a:r>
            <a:endParaRPr lang="en-US" altLang="fr-FR" sz="26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en-US" altLang="fr-FR" sz="26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altLang="fr-FR" sz="2600" dirty="0" smtClean="0">
                <a:solidFill>
                  <a:schemeClr val="tx1"/>
                </a:solidFill>
              </a:rPr>
              <a:t>Explore alternative design solutions</a:t>
            </a:r>
            <a:endParaRPr lang="en-US" altLang="fr-FR" sz="26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en-US" altLang="fr-FR" sz="26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altLang="fr-FR" sz="2600" dirty="0" smtClean="0">
                <a:solidFill>
                  <a:schemeClr val="tx1"/>
                </a:solidFill>
              </a:rPr>
              <a:t>Ensure the system's usability</a:t>
            </a:r>
            <a:endParaRPr lang="en-US" altLang="fr-FR" sz="26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en-US" altLang="fr-FR" sz="26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altLang="fr-FR" sz="2600" dirty="0" smtClean="0">
                <a:solidFill>
                  <a:schemeClr val="tx1"/>
                </a:solidFill>
              </a:rPr>
              <a:t>Help users visualize what the final system will look like</a:t>
            </a:r>
            <a:endParaRPr lang="en-US" altLang="fr-FR" sz="2600" dirty="0" smtClean="0">
              <a:solidFill>
                <a:schemeClr val="tx1"/>
              </a:solidFill>
            </a:endParaRPr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dirty="0" smtClean="0"/>
              <a:t>2- </a:t>
            </a:r>
            <a:r>
              <a:rPr lang="en-US" altLang="fr-FR" dirty="0">
                <a:solidFill>
                  <a:srgbClr val="002060"/>
                </a:solidFill>
                <a:sym typeface="+mn-ea"/>
              </a:rPr>
              <a:t>Characteristics – Prototyped</a:t>
            </a:r>
            <a:r>
              <a:rPr lang="fr-FR" dirty="0" smtClean="0">
                <a:solidFill>
                  <a:srgbClr val="0070C0"/>
                </a:solidFill>
              </a:rPr>
              <a:t> (7) </a:t>
            </a:r>
            <a:endParaRPr lang="fr-FR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en-US" altLang="fr-FR" sz="3200" dirty="0">
                <a:solidFill>
                  <a:srgbClr val="002060"/>
                </a:solidFill>
                <a:sym typeface="+mn-ea"/>
              </a:rPr>
              <a:t>Characteristics </a:t>
            </a:r>
            <a:r>
              <a:rPr lang="fr-FR" sz="3200" dirty="0"/>
              <a:t> - cent</a:t>
            </a:r>
            <a:r>
              <a:rPr lang="en-GB" altLang="fr-FR" sz="3200" dirty="0"/>
              <a:t>e</a:t>
            </a:r>
            <a:r>
              <a:rPr lang="fr-FR" sz="3200" dirty="0"/>
              <a:t>re</a:t>
            </a:r>
            <a:r>
              <a:rPr lang="en-GB" altLang="fr-FR" sz="3200" dirty="0"/>
              <a:t>d</a:t>
            </a:r>
            <a:r>
              <a:rPr lang="fr-FR" sz="3200" dirty="0"/>
              <a:t> </a:t>
            </a:r>
            <a:r>
              <a:rPr lang="fr-FR" sz="3200" dirty="0" smtClean="0"/>
              <a:t>u</a:t>
            </a:r>
            <a:r>
              <a:rPr lang="en-GB" altLang="fr-FR" sz="3200" dirty="0" smtClean="0"/>
              <a:t>ser</a:t>
            </a:r>
            <a:endParaRPr lang="en-GB" altLang="fr-FR" sz="3200" dirty="0" smtClean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461604" cy="5786478"/>
          </a:xfrm>
        </p:spPr>
        <p:txBody>
          <a:bodyPr>
            <a:noAutofit/>
          </a:bodyPr>
          <a:lstStyle/>
          <a:p>
            <a:pPr marL="0" indent="0">
              <a:lnSpc>
                <a:spcPct val="60000"/>
              </a:lnSpc>
              <a:buNone/>
            </a:pPr>
            <a:r>
              <a:rPr lang="en-US" altLang="fr-FR" sz="2600" dirty="0" smtClean="0">
                <a:solidFill>
                  <a:schemeClr val="tx1"/>
                </a:solidFill>
              </a:rPr>
              <a:t>Study of the user and their task to design the </a:t>
            </a:r>
            <a:r>
              <a:rPr lang="en-GB" altLang="en-US" sz="2600" dirty="0" smtClean="0">
                <a:solidFill>
                  <a:schemeClr val="tx1"/>
                </a:solidFill>
              </a:rPr>
              <a:t>HM</a:t>
            </a:r>
            <a:r>
              <a:rPr lang="en-US" altLang="fr-FR" sz="2600" dirty="0" smtClean="0">
                <a:solidFill>
                  <a:schemeClr val="tx1"/>
                </a:solidFill>
              </a:rPr>
              <a:t>I:</a:t>
            </a:r>
            <a:endParaRPr lang="en-US" altLang="fr-FR" sz="26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60000"/>
              </a:lnSpc>
              <a:buNone/>
            </a:pPr>
            <a:endParaRPr lang="en-US" altLang="fr-FR" sz="2600" dirty="0" smtClean="0">
              <a:solidFill>
                <a:schemeClr val="tx1"/>
              </a:solidFill>
            </a:endParaRPr>
          </a:p>
          <a:p>
            <a:pPr>
              <a:lnSpc>
                <a:spcPct val="60000"/>
              </a:lnSpc>
            </a:pPr>
            <a:r>
              <a:rPr lang="en-US" altLang="fr-FR" sz="2600" dirty="0" smtClean="0">
                <a:solidFill>
                  <a:schemeClr val="tx1"/>
                </a:solidFill>
              </a:rPr>
              <a:t>Involving users from the analysis phase</a:t>
            </a:r>
            <a:endParaRPr lang="en-US" altLang="fr-FR" sz="26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60000"/>
              </a:lnSpc>
              <a:buNone/>
            </a:pPr>
            <a:endParaRPr lang="en-US" altLang="fr-FR" sz="2600" dirty="0" smtClean="0">
              <a:solidFill>
                <a:schemeClr val="tx1"/>
              </a:solidFill>
            </a:endParaRPr>
          </a:p>
          <a:p>
            <a:pPr>
              <a:lnSpc>
                <a:spcPct val="60000"/>
              </a:lnSpc>
            </a:pPr>
            <a:r>
              <a:rPr lang="en-US" altLang="fr-FR" sz="2600" dirty="0" smtClean="0">
                <a:solidFill>
                  <a:schemeClr val="tx1"/>
                </a:solidFill>
              </a:rPr>
              <a:t>Difficulty in selecting representative users</a:t>
            </a:r>
            <a:endParaRPr lang="en-US" altLang="fr-FR" sz="26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60000"/>
              </a:lnSpc>
              <a:buNone/>
            </a:pPr>
            <a:endParaRPr lang="en-US" altLang="fr-FR" sz="2600" dirty="0" smtClean="0">
              <a:solidFill>
                <a:schemeClr val="tx1"/>
              </a:solidFill>
            </a:endParaRPr>
          </a:p>
          <a:p>
            <a:pPr>
              <a:lnSpc>
                <a:spcPct val="60000"/>
              </a:lnSpc>
            </a:pPr>
            <a:r>
              <a:rPr lang="en-US" altLang="fr-FR" sz="2600" dirty="0" smtClean="0">
                <a:solidFill>
                  <a:schemeClr val="tx1"/>
                </a:solidFill>
              </a:rPr>
              <a:t>Don’t forget the real context of use</a:t>
            </a:r>
            <a:endParaRPr lang="en-US" altLang="fr-FR" sz="26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60000"/>
              </a:lnSpc>
              <a:buNone/>
            </a:pPr>
            <a:endParaRPr lang="en-US" altLang="fr-FR" sz="26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60000"/>
              </a:lnSpc>
              <a:buNone/>
            </a:pPr>
            <a:r>
              <a:rPr lang="en-US" altLang="fr-FR" sz="2600" dirty="0" smtClean="0">
                <a:solidFill>
                  <a:schemeClr val="tx1"/>
                </a:solidFill>
              </a:rPr>
              <a:t>Three models to specify key characteristics:</a:t>
            </a:r>
            <a:endParaRPr lang="en-US" altLang="fr-FR" sz="26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60000"/>
              </a:lnSpc>
              <a:buNone/>
            </a:pPr>
            <a:endParaRPr lang="en-US" altLang="fr-FR" sz="2600" dirty="0" smtClean="0">
              <a:solidFill>
                <a:schemeClr val="tx1"/>
              </a:solidFill>
            </a:endParaRPr>
          </a:p>
          <a:p>
            <a:pPr>
              <a:lnSpc>
                <a:spcPct val="60000"/>
              </a:lnSpc>
            </a:pPr>
            <a:r>
              <a:rPr lang="en-US" altLang="fr-FR" sz="2600" dirty="0" smtClean="0">
                <a:solidFill>
                  <a:schemeClr val="tx1"/>
                </a:solidFill>
              </a:rPr>
              <a:t>User model</a:t>
            </a:r>
            <a:endParaRPr lang="en-US" altLang="fr-FR" sz="26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60000"/>
              </a:lnSpc>
              <a:buNone/>
            </a:pPr>
            <a:endParaRPr lang="en-US" altLang="fr-FR" sz="2600" dirty="0" smtClean="0">
              <a:solidFill>
                <a:schemeClr val="tx1"/>
              </a:solidFill>
            </a:endParaRPr>
          </a:p>
          <a:p>
            <a:pPr>
              <a:lnSpc>
                <a:spcPct val="60000"/>
              </a:lnSpc>
            </a:pPr>
            <a:r>
              <a:rPr lang="en-US" altLang="fr-FR" sz="2600" dirty="0" smtClean="0">
                <a:solidFill>
                  <a:schemeClr val="tx1"/>
                </a:solidFill>
              </a:rPr>
              <a:t>Task model</a:t>
            </a:r>
            <a:endParaRPr lang="en-US" altLang="fr-FR" sz="26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60000"/>
              </a:lnSpc>
              <a:buNone/>
            </a:pPr>
            <a:endParaRPr lang="en-US" altLang="fr-FR" sz="2600" dirty="0" smtClean="0">
              <a:solidFill>
                <a:schemeClr val="tx1"/>
              </a:solidFill>
            </a:endParaRPr>
          </a:p>
          <a:p>
            <a:pPr>
              <a:lnSpc>
                <a:spcPct val="60000"/>
              </a:lnSpc>
            </a:pPr>
            <a:r>
              <a:rPr lang="en-US" altLang="fr-FR" sz="2600" dirty="0" smtClean="0">
                <a:solidFill>
                  <a:schemeClr val="tx1"/>
                </a:solidFill>
              </a:rPr>
              <a:t>Interaction model</a:t>
            </a:r>
            <a:endParaRPr lang="en-US" altLang="fr-FR" sz="26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dirty="0"/>
              <a:t>Caractéristiques - centrée </a:t>
            </a:r>
            <a:r>
              <a:rPr lang="fr-FR" sz="3200" dirty="0" smtClean="0"/>
              <a:t>utilisateur </a:t>
            </a:r>
            <a:r>
              <a:rPr lang="fr-FR" sz="3200" dirty="0"/>
              <a:t>(2</a:t>
            </a:r>
            <a:r>
              <a:rPr lang="fr-FR" sz="3200" dirty="0" smtClean="0"/>
              <a:t>)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75" y="596900"/>
            <a:ext cx="8787130" cy="5885180"/>
          </a:xfrm>
        </p:spPr>
        <p:txBody>
          <a:bodyPr>
            <a:noAutofit/>
          </a:bodyPr>
          <a:lstStyle/>
          <a:p>
            <a:pPr marL="0" indent="0">
              <a:lnSpc>
                <a:spcPct val="50000"/>
              </a:lnSpc>
              <a:buNone/>
            </a:pPr>
            <a:r>
              <a:rPr lang="en-US" altLang="fr-FR" sz="2700" b="1" dirty="0" smtClean="0">
                <a:solidFill>
                  <a:schemeClr val="tx1"/>
                </a:solidFill>
              </a:rPr>
              <a:t>User Model:</a:t>
            </a:r>
            <a:endParaRPr lang="en-US" altLang="fr-FR" sz="2700" b="1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50000"/>
              </a:lnSpc>
              <a:buNone/>
            </a:pPr>
            <a:r>
              <a:rPr lang="en-US" altLang="fr-FR" sz="2700" dirty="0" smtClean="0">
                <a:solidFill>
                  <a:schemeClr val="tx1"/>
                </a:solidFill>
              </a:rPr>
              <a:t>Identify relevant characteristics of the user:</a:t>
            </a:r>
            <a:endParaRPr lang="en-US" altLang="fr-FR" sz="27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50000"/>
              </a:lnSpc>
              <a:buNone/>
            </a:pPr>
            <a:endParaRPr lang="en-US" altLang="fr-FR" sz="27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50000"/>
              </a:lnSpc>
              <a:buNone/>
            </a:pPr>
            <a:r>
              <a:rPr lang="en-US" altLang="fr-FR" sz="2700" b="1" dirty="0" smtClean="0">
                <a:solidFill>
                  <a:schemeClr val="tx1"/>
                </a:solidFill>
              </a:rPr>
              <a:t>General Data:</a:t>
            </a:r>
            <a:endParaRPr lang="en-US" altLang="fr-FR" sz="2700" b="1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50000"/>
              </a:lnSpc>
              <a:buNone/>
            </a:pPr>
            <a:r>
              <a:rPr lang="en-US" altLang="fr-FR" sz="2700" dirty="0" smtClean="0">
                <a:solidFill>
                  <a:schemeClr val="tx1"/>
                </a:solidFill>
              </a:rPr>
              <a:t>Height, age, gender, disabilities</a:t>
            </a:r>
            <a:endParaRPr lang="en-US" altLang="fr-FR" sz="27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50000"/>
              </a:lnSpc>
              <a:buNone/>
            </a:pPr>
            <a:endParaRPr lang="en-US" altLang="fr-FR" sz="27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50000"/>
              </a:lnSpc>
              <a:buNone/>
            </a:pPr>
            <a:r>
              <a:rPr lang="en-US" altLang="fr-FR" sz="2700" dirty="0" smtClean="0">
                <a:solidFill>
                  <a:schemeClr val="tx1"/>
                </a:solidFill>
              </a:rPr>
              <a:t>Level of education, cultural habits (e.g., date formats, writing direction)</a:t>
            </a:r>
            <a:endParaRPr lang="en-US" altLang="fr-FR" sz="27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50000"/>
              </a:lnSpc>
              <a:buNone/>
            </a:pPr>
            <a:endParaRPr lang="en-US" altLang="fr-FR" sz="27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50000"/>
              </a:lnSpc>
              <a:buNone/>
            </a:pPr>
            <a:r>
              <a:rPr lang="en-US" altLang="fr-FR" sz="2700" b="1" dirty="0" smtClean="0">
                <a:solidFill>
                  <a:schemeClr val="tx1"/>
                </a:solidFill>
              </a:rPr>
              <a:t>Application-Related Data:</a:t>
            </a:r>
            <a:endParaRPr lang="en-US" altLang="fr-FR" sz="2700" b="1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50000"/>
              </a:lnSpc>
              <a:buNone/>
            </a:pPr>
            <a:r>
              <a:rPr lang="en-US" altLang="fr-FR" sz="2700" dirty="0" smtClean="0">
                <a:solidFill>
                  <a:schemeClr val="tx1"/>
                </a:solidFill>
              </a:rPr>
              <a:t>Domain knowledge</a:t>
            </a:r>
            <a:endParaRPr lang="en-US" altLang="fr-FR" sz="27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50000"/>
              </a:lnSpc>
              <a:buNone/>
            </a:pPr>
            <a:endParaRPr lang="en-US" altLang="fr-FR" sz="27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50000"/>
              </a:lnSpc>
              <a:buNone/>
            </a:pPr>
            <a:r>
              <a:rPr lang="en-US" altLang="fr-FR" sz="2700" dirty="0" smtClean="0">
                <a:solidFill>
                  <a:schemeClr val="tx1"/>
                </a:solidFill>
              </a:rPr>
              <a:t>Computer and system skills</a:t>
            </a:r>
            <a:endParaRPr lang="en-US" altLang="fr-FR" sz="27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50000"/>
              </a:lnSpc>
              <a:buNone/>
            </a:pPr>
            <a:endParaRPr lang="en-US" altLang="fr-FR" sz="27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50000"/>
              </a:lnSpc>
              <a:buNone/>
            </a:pPr>
            <a:r>
              <a:rPr lang="en-US" altLang="fr-FR" sz="2700" dirty="0" smtClean="0">
                <a:solidFill>
                  <a:schemeClr val="tx1"/>
                </a:solidFill>
              </a:rPr>
              <a:t>Novice, expert, professional</a:t>
            </a:r>
            <a:endParaRPr lang="en-US" altLang="fr-FR" sz="27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50000"/>
              </a:lnSpc>
              <a:buNone/>
            </a:pPr>
            <a:endParaRPr lang="en-US" altLang="fr-FR" sz="27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50000"/>
              </a:lnSpc>
              <a:buNone/>
            </a:pPr>
            <a:r>
              <a:rPr lang="en-US" altLang="fr-FR" sz="2700" dirty="0" smtClean="0">
                <a:solidFill>
                  <a:schemeClr val="tx1"/>
                </a:solidFill>
              </a:rPr>
              <a:t>Occasional or daily use</a:t>
            </a:r>
            <a:endParaRPr lang="en-US" altLang="fr-FR" sz="27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dirty="0"/>
              <a:t>C</a:t>
            </a:r>
            <a:r>
              <a:rPr lang="en-GB" altLang="fr-FR" sz="3200" dirty="0"/>
              <a:t>h</a:t>
            </a:r>
            <a:r>
              <a:rPr lang="fr-FR" sz="3200" dirty="0"/>
              <a:t>aract</a:t>
            </a:r>
            <a:r>
              <a:rPr lang="en-GB" altLang="fr-FR" sz="3200" dirty="0"/>
              <a:t>e</a:t>
            </a:r>
            <a:r>
              <a:rPr lang="fr-FR" sz="3200" dirty="0"/>
              <a:t>risti</a:t>
            </a:r>
            <a:r>
              <a:rPr lang="en-GB" altLang="fr-FR" sz="3200" dirty="0"/>
              <a:t>c</a:t>
            </a:r>
            <a:r>
              <a:rPr lang="fr-FR" sz="3200" dirty="0"/>
              <a:t>s - cente</a:t>
            </a:r>
            <a:r>
              <a:rPr lang="en-GB" altLang="fr-FR" sz="3200" dirty="0"/>
              <a:t>red</a:t>
            </a:r>
            <a:r>
              <a:rPr lang="fr-FR" sz="3200" dirty="0"/>
              <a:t> u</a:t>
            </a:r>
            <a:r>
              <a:rPr lang="en-GB" altLang="fr-FR" sz="3200" dirty="0"/>
              <a:t>ser</a:t>
            </a:r>
            <a:r>
              <a:rPr lang="fr-FR" sz="3200" dirty="0"/>
              <a:t> (3</a:t>
            </a:r>
            <a:r>
              <a:rPr lang="fr-FR" sz="3200" dirty="0" smtClean="0"/>
              <a:t>)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315" y="548640"/>
            <a:ext cx="8785225" cy="6511290"/>
          </a:xfrm>
        </p:spPr>
        <p:txBody>
          <a:bodyPr>
            <a:noAutofit/>
          </a:bodyPr>
          <a:lstStyle/>
          <a:p>
            <a:pPr marL="0" indent="0">
              <a:lnSpc>
                <a:spcPct val="40000"/>
              </a:lnSpc>
              <a:buNone/>
            </a:pPr>
            <a:r>
              <a:rPr lang="en-US" altLang="fr-FR" sz="2600" b="1" dirty="0" smtClean="0">
                <a:solidFill>
                  <a:schemeClr val="tx1"/>
                </a:solidFill>
              </a:rPr>
              <a:t>Task Model:</a:t>
            </a:r>
            <a:endParaRPr lang="en-US" altLang="fr-FR" sz="2600" b="1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40000"/>
              </a:lnSpc>
              <a:buNone/>
            </a:pPr>
            <a:r>
              <a:rPr lang="en-US" altLang="fr-FR" sz="2400" dirty="0" smtClean="0">
                <a:solidFill>
                  <a:schemeClr val="tx1"/>
                </a:solidFill>
              </a:rPr>
              <a:t>Identify the sequence of processes involved in a task.</a:t>
            </a:r>
            <a:endParaRPr lang="en-US" altLang="fr-FR" sz="24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40000"/>
              </a:lnSpc>
              <a:buNone/>
            </a:pPr>
            <a:endParaRPr lang="en-US" altLang="fr-FR" sz="24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40000"/>
              </a:lnSpc>
              <a:buNone/>
            </a:pPr>
            <a:r>
              <a:rPr lang="en-US" altLang="fr-FR" sz="2400" u="sng" dirty="0" smtClean="0">
                <a:solidFill>
                  <a:schemeClr val="tx1"/>
                </a:solidFill>
              </a:rPr>
              <a:t>Key Steps:</a:t>
            </a:r>
            <a:endParaRPr lang="en-US" altLang="fr-FR" sz="2400" u="sng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40000"/>
              </a:lnSpc>
              <a:buNone/>
            </a:pPr>
            <a:r>
              <a:rPr lang="en-US" altLang="fr-FR" sz="2400" dirty="0" smtClean="0">
                <a:solidFill>
                  <a:schemeClr val="tx1"/>
                </a:solidFill>
              </a:rPr>
              <a:t>Define the task flow</a:t>
            </a:r>
            <a:endParaRPr lang="en-US" altLang="fr-FR" sz="24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40000"/>
              </a:lnSpc>
              <a:buNone/>
            </a:pPr>
            <a:endParaRPr lang="en-US" altLang="fr-FR" sz="24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40000"/>
              </a:lnSpc>
              <a:buNone/>
            </a:pPr>
            <a:r>
              <a:rPr lang="en-US" altLang="fr-FR" sz="2400" dirty="0" smtClean="0">
                <a:solidFill>
                  <a:schemeClr val="tx1"/>
                </a:solidFill>
              </a:rPr>
              <a:t>Build the task hierarchy for the system</a:t>
            </a:r>
            <a:endParaRPr lang="en-US" altLang="fr-FR" sz="24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40000"/>
              </a:lnSpc>
              <a:buNone/>
            </a:pPr>
            <a:endParaRPr lang="en-US" altLang="fr-FR" sz="24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40000"/>
              </a:lnSpc>
              <a:buNone/>
            </a:pPr>
            <a:r>
              <a:rPr lang="en-US" altLang="fr-FR" sz="2400" dirty="0" smtClean="0">
                <a:solidFill>
                  <a:schemeClr val="tx1"/>
                </a:solidFill>
              </a:rPr>
              <a:t>Specify each task and consider exceptions</a:t>
            </a:r>
            <a:endParaRPr lang="en-US" altLang="fr-FR" sz="24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40000"/>
              </a:lnSpc>
              <a:buNone/>
            </a:pPr>
            <a:endParaRPr lang="en-US" altLang="fr-FR" sz="24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40000"/>
              </a:lnSpc>
              <a:buNone/>
            </a:pPr>
            <a:r>
              <a:rPr lang="en-US" altLang="fr-FR" sz="2400" dirty="0" smtClean="0">
                <a:solidFill>
                  <a:schemeClr val="tx1"/>
                </a:solidFill>
              </a:rPr>
              <a:t>Validate the decomposition with the user</a:t>
            </a:r>
            <a:endParaRPr lang="en-US" altLang="fr-FR" sz="24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40000"/>
              </a:lnSpc>
              <a:buNone/>
            </a:pPr>
            <a:endParaRPr lang="en-US" altLang="fr-FR" sz="24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40000"/>
              </a:lnSpc>
              <a:buNone/>
            </a:pPr>
            <a:r>
              <a:rPr lang="en-US" altLang="fr-FR" sz="2400" u="sng" dirty="0" smtClean="0">
                <a:solidFill>
                  <a:schemeClr val="tx1"/>
                </a:solidFill>
              </a:rPr>
              <a:t>In this model:</a:t>
            </a:r>
            <a:endParaRPr lang="en-US" altLang="fr-FR" sz="2400" u="sng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40000"/>
              </a:lnSpc>
              <a:buNone/>
            </a:pPr>
            <a:r>
              <a:rPr lang="en-US" altLang="fr-FR" sz="2400" dirty="0" smtClean="0">
                <a:solidFill>
                  <a:schemeClr val="tx1"/>
                </a:solidFill>
              </a:rPr>
              <a:t>A task consists of:</a:t>
            </a:r>
            <a:endParaRPr lang="en-US" altLang="fr-FR" sz="24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40000"/>
              </a:lnSpc>
              <a:buNone/>
            </a:pPr>
            <a:endParaRPr lang="en-US" altLang="fr-FR" sz="24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40000"/>
              </a:lnSpc>
              <a:buNone/>
            </a:pPr>
            <a:r>
              <a:rPr lang="en-US" altLang="fr-FR" sz="2400" dirty="0" smtClean="0">
                <a:solidFill>
                  <a:schemeClr val="tx1"/>
                </a:solidFill>
              </a:rPr>
              <a:t>Goal = what needs to be achieved</a:t>
            </a:r>
            <a:endParaRPr lang="en-US" altLang="fr-FR" sz="24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40000"/>
              </a:lnSpc>
              <a:buNone/>
            </a:pPr>
            <a:endParaRPr lang="en-US" altLang="fr-FR" sz="24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40000"/>
              </a:lnSpc>
              <a:buNone/>
            </a:pPr>
            <a:r>
              <a:rPr lang="en-US" altLang="fr-FR" sz="2400" dirty="0" smtClean="0">
                <a:solidFill>
                  <a:schemeClr val="tx1"/>
                </a:solidFill>
              </a:rPr>
              <a:t>Procedure = a set of subtasks linked by compositional or temporal relationships</a:t>
            </a:r>
            <a:endParaRPr lang="en-US" altLang="fr-FR" sz="24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40000"/>
              </a:lnSpc>
              <a:buNone/>
            </a:pPr>
            <a:endParaRPr lang="en-US" altLang="fr-FR" sz="24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40000"/>
              </a:lnSpc>
              <a:buNone/>
            </a:pPr>
            <a:r>
              <a:rPr lang="en-US" altLang="fr-FR" sz="2400" dirty="0" smtClean="0">
                <a:solidFill>
                  <a:schemeClr val="tx1"/>
                </a:solidFill>
              </a:rPr>
              <a:t>A basic (elementary) task is one that can only be broken down into</a:t>
            </a:r>
            <a:endParaRPr lang="en-US" altLang="fr-FR" sz="24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40000"/>
              </a:lnSpc>
              <a:buNone/>
            </a:pPr>
            <a:r>
              <a:rPr lang="en-US" altLang="fr-FR" sz="2400" dirty="0" smtClean="0">
                <a:solidFill>
                  <a:schemeClr val="tx1"/>
                </a:solidFill>
              </a:rPr>
              <a:t> physical actions or input/output operations.</a:t>
            </a:r>
            <a:endParaRPr lang="en-US" altLang="fr-FR" sz="24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63688" y="1196752"/>
            <a:ext cx="4029075" cy="149122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dirty="0"/>
              <a:t>Caractéristiques - centrée utilisateur (4</a:t>
            </a:r>
            <a:r>
              <a:rPr lang="fr-FR" sz="3200" dirty="0" smtClean="0"/>
              <a:t>)</a:t>
            </a:r>
            <a:endParaRPr lang="fr-FR" sz="3200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8233" y="134443"/>
            <a:ext cx="1694073" cy="1161106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7797" y="600224"/>
            <a:ext cx="666750" cy="695325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9249" y="1268760"/>
            <a:ext cx="1304925" cy="4665455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8201" y="3389229"/>
            <a:ext cx="2973507" cy="1244724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59062" y="677631"/>
            <a:ext cx="1749036" cy="936104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0289" y="4621812"/>
            <a:ext cx="2808312" cy="16612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08520" y="2996952"/>
            <a:ext cx="9407636" cy="3481905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dirty="0"/>
              <a:t>Caractéristiques - centrée utilisateur (4</a:t>
            </a:r>
            <a:r>
              <a:rPr lang="fr-FR" sz="3200" dirty="0" smtClean="0"/>
              <a:t>)</a:t>
            </a:r>
            <a:endParaRPr lang="fr-FR" sz="3200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8797" y="680792"/>
            <a:ext cx="4187359" cy="2869987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9062" y="677631"/>
            <a:ext cx="1749036" cy="9361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en-US" altLang="fr-FR" sz="3200" b="1" dirty="0" smtClean="0"/>
              <a:t>examples of poor Human-Machine Interfaces HMI</a:t>
            </a:r>
            <a:r>
              <a:rPr lang="fr-FR" sz="3200" b="1" dirty="0" smtClean="0"/>
              <a:t>...</a:t>
            </a:r>
            <a:endParaRPr lang="fr-FR" sz="3200" b="1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3568" y="677960"/>
            <a:ext cx="7344816" cy="60634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512" y="283807"/>
            <a:ext cx="7867052" cy="3293185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832" y="3587078"/>
            <a:ext cx="5892031" cy="3485427"/>
          </a:xfrm>
          <a:prstGeom prst="rect">
            <a:avLst/>
          </a:prstGeom>
        </p:spPr>
      </p:pic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dirty="0"/>
              <a:t>Caractéristiques - centrée utilisateur (5</a:t>
            </a:r>
            <a:r>
              <a:rPr lang="fr-FR" sz="3200" dirty="0" smtClean="0"/>
              <a:t>)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8562" y="692696"/>
            <a:ext cx="8965437" cy="5786478"/>
          </a:xfrm>
        </p:spPr>
        <p:txBody>
          <a:bodyPr>
            <a:noAutofit/>
          </a:bodyPr>
          <a:lstStyle/>
          <a:p>
            <a:pPr marL="0" indent="0">
              <a:lnSpc>
                <a:spcPct val="60000"/>
              </a:lnSpc>
              <a:buNone/>
            </a:pPr>
            <a:r>
              <a:rPr lang="en-US" altLang="fr-FR" sz="2700" dirty="0" smtClean="0">
                <a:solidFill>
                  <a:schemeClr val="tx1"/>
                </a:solidFill>
              </a:rPr>
              <a:t>Interaction Model (1):</a:t>
            </a:r>
            <a:endParaRPr lang="en-US" altLang="fr-FR" sz="27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60000"/>
              </a:lnSpc>
              <a:buNone/>
            </a:pPr>
            <a:endParaRPr lang="en-US" altLang="fr-FR" sz="27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60000"/>
              </a:lnSpc>
              <a:buNone/>
            </a:pPr>
            <a:r>
              <a:rPr lang="en-US" altLang="fr-FR" sz="2700" dirty="0" smtClean="0">
                <a:solidFill>
                  <a:schemeClr val="tx1"/>
                </a:solidFill>
              </a:rPr>
              <a:t>Establish a direct correspondence between:</a:t>
            </a:r>
            <a:endParaRPr lang="en-US" altLang="fr-FR" sz="27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60000"/>
              </a:lnSpc>
              <a:buNone/>
            </a:pPr>
            <a:endParaRPr lang="en-US" altLang="fr-FR" sz="27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60000"/>
              </a:lnSpc>
              <a:buNone/>
            </a:pPr>
            <a:r>
              <a:rPr lang="en-US" altLang="fr-FR" sz="2700" dirty="0" smtClean="0">
                <a:solidFill>
                  <a:schemeClr val="tx1"/>
                </a:solidFill>
              </a:rPr>
              <a:t>The conceptual objects being manipulated</a:t>
            </a:r>
            <a:endParaRPr lang="en-US" altLang="fr-FR" sz="27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60000"/>
              </a:lnSpc>
              <a:buNone/>
            </a:pPr>
            <a:r>
              <a:rPr lang="en-US" altLang="fr-FR" sz="2700" dirty="0" smtClean="0">
                <a:solidFill>
                  <a:schemeClr val="tx1"/>
                </a:solidFill>
              </a:rPr>
              <a:t>(e.g., a file)</a:t>
            </a:r>
            <a:endParaRPr lang="en-US" altLang="fr-FR" sz="27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60000"/>
              </a:lnSpc>
              <a:buNone/>
            </a:pPr>
            <a:endParaRPr lang="en-US" altLang="fr-FR" sz="27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60000"/>
              </a:lnSpc>
              <a:buNone/>
            </a:pPr>
            <a:r>
              <a:rPr lang="en-US" altLang="fr-FR" sz="2700" dirty="0" smtClean="0">
                <a:solidFill>
                  <a:schemeClr val="tx1"/>
                </a:solidFill>
              </a:rPr>
              <a:t>and</a:t>
            </a:r>
            <a:endParaRPr lang="en-US" altLang="fr-FR" sz="27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60000"/>
              </a:lnSpc>
              <a:buNone/>
            </a:pPr>
            <a:endParaRPr lang="en-US" altLang="fr-FR" sz="27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60000"/>
              </a:lnSpc>
              <a:buNone/>
            </a:pPr>
            <a:r>
              <a:rPr lang="en-US" altLang="fr-FR" sz="2700" dirty="0" smtClean="0">
                <a:solidFill>
                  <a:schemeClr val="tx1"/>
                </a:solidFill>
              </a:rPr>
              <a:t>Their presentation and interactions:</a:t>
            </a:r>
            <a:endParaRPr lang="en-US" altLang="fr-FR" sz="27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60000"/>
              </a:lnSpc>
              <a:buNone/>
            </a:pPr>
            <a:endParaRPr lang="en-US" altLang="fr-FR" sz="27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60000"/>
              </a:lnSpc>
              <a:buNone/>
            </a:pPr>
            <a:r>
              <a:rPr lang="en-US" altLang="fr-FR" sz="2700" dirty="0" smtClean="0">
                <a:solidFill>
                  <a:schemeClr val="tx1"/>
                </a:solidFill>
              </a:rPr>
              <a:t>Visual representations of the object on screen</a:t>
            </a:r>
            <a:endParaRPr lang="en-US" altLang="fr-FR" sz="27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60000"/>
              </a:lnSpc>
              <a:buNone/>
            </a:pPr>
            <a:r>
              <a:rPr lang="en-US" altLang="fr-FR" sz="2700" dirty="0" smtClean="0">
                <a:solidFill>
                  <a:schemeClr val="tx1"/>
                </a:solidFill>
              </a:rPr>
              <a:t>(e.g., open file, empty trash bin)</a:t>
            </a:r>
            <a:endParaRPr lang="en-US" altLang="fr-FR" sz="27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60000"/>
              </a:lnSpc>
              <a:buNone/>
            </a:pPr>
            <a:endParaRPr lang="en-US" altLang="fr-FR" sz="27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60000"/>
              </a:lnSpc>
              <a:buNone/>
            </a:pPr>
            <a:r>
              <a:rPr lang="en-US" altLang="fr-FR" sz="2700" dirty="0" smtClean="0">
                <a:solidFill>
                  <a:schemeClr val="tx1"/>
                </a:solidFill>
              </a:rPr>
              <a:t>Operations performed on the object</a:t>
            </a:r>
            <a:endParaRPr lang="en-US" altLang="fr-FR" sz="27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60000"/>
              </a:lnSpc>
              <a:buNone/>
            </a:pPr>
            <a:r>
              <a:rPr lang="en-US" altLang="fr-FR" sz="2700" dirty="0" smtClean="0">
                <a:solidFill>
                  <a:schemeClr val="tx1"/>
                </a:solidFill>
              </a:rPr>
              <a:t>(e.g., open, edit, delete)</a:t>
            </a:r>
            <a:endParaRPr lang="en-US" altLang="fr-FR" sz="27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dirty="0"/>
              <a:t>Caractéristiques - centrée utilisateur (6</a:t>
            </a:r>
            <a:r>
              <a:rPr lang="fr-FR" sz="3200" dirty="0" smtClean="0"/>
              <a:t>)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548680"/>
            <a:ext cx="9001156" cy="4371968"/>
          </a:xfrm>
        </p:spPr>
        <p:txBody>
          <a:bodyPr>
            <a:noAutofit/>
          </a:bodyPr>
          <a:lstStyle/>
          <a:p>
            <a:pPr marL="0" indent="0">
              <a:lnSpc>
                <a:spcPct val="70000"/>
              </a:lnSpc>
              <a:buNone/>
            </a:pPr>
            <a:r>
              <a:rPr lang="en-US" altLang="fr-FR" sz="2400" dirty="0" smtClean="0">
                <a:solidFill>
                  <a:schemeClr val="tx1"/>
                </a:solidFill>
              </a:rPr>
              <a:t>Interaction Model (2):</a:t>
            </a:r>
            <a:endParaRPr lang="en-US" altLang="fr-FR" sz="24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en-US" altLang="fr-FR" sz="2400" dirty="0" smtClean="0">
                <a:solidFill>
                  <a:schemeClr val="tx1"/>
                </a:solidFill>
              </a:rPr>
              <a:t>Use concepts familiar to the user (metaphor)</a:t>
            </a:r>
            <a:endParaRPr lang="en-US" altLang="fr-FR" sz="24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70000"/>
              </a:lnSpc>
              <a:buNone/>
            </a:pPr>
            <a:endParaRPr lang="en-US" altLang="fr-FR" sz="24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en-US" altLang="fr-FR" sz="2400" dirty="0" smtClean="0">
                <a:solidFill>
                  <a:schemeClr val="tx1"/>
                </a:solidFill>
              </a:rPr>
              <a:t>Purpose:</a:t>
            </a:r>
            <a:endParaRPr lang="en-US" altLang="fr-FR" sz="24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en-US" altLang="fr-FR" sz="2400" dirty="0" smtClean="0">
                <a:solidFill>
                  <a:schemeClr val="tx1"/>
                </a:solidFill>
              </a:rPr>
              <a:t>To make learning easier</a:t>
            </a:r>
            <a:endParaRPr lang="en-US" altLang="fr-FR" sz="24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70000"/>
              </a:lnSpc>
              <a:buNone/>
            </a:pPr>
            <a:endParaRPr lang="en-US" altLang="fr-FR" sz="24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en-US" altLang="fr-FR" sz="2400" dirty="0" smtClean="0">
                <a:solidFill>
                  <a:schemeClr val="tx1"/>
                </a:solidFill>
              </a:rPr>
              <a:t>To help users anticipate how the system will behave</a:t>
            </a:r>
            <a:endParaRPr lang="en-US" altLang="fr-FR" sz="24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70000"/>
              </a:lnSpc>
              <a:buNone/>
            </a:pPr>
            <a:endParaRPr lang="en-US" altLang="fr-FR" sz="24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en-US" altLang="fr-FR" sz="2400" dirty="0" smtClean="0">
                <a:solidFill>
                  <a:schemeClr val="tx1"/>
                </a:solidFill>
              </a:rPr>
              <a:t>Inspired by the real world:</a:t>
            </a:r>
            <a:endParaRPr lang="en-US" altLang="fr-FR" sz="24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en-US" altLang="fr-FR" sz="2400" dirty="0" smtClean="0">
                <a:solidFill>
                  <a:schemeClr val="tx1"/>
                </a:solidFill>
              </a:rPr>
              <a:t>Spatial metaphors (e.g., desktop, home, folders)</a:t>
            </a:r>
            <a:endParaRPr lang="en-US" altLang="fr-FR" sz="24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70000"/>
              </a:lnSpc>
              <a:buNone/>
            </a:pPr>
            <a:endParaRPr lang="en-US" altLang="fr-FR" sz="24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en-US" altLang="fr-FR" sz="2400" dirty="0" smtClean="0">
                <a:solidFill>
                  <a:schemeClr val="tx1"/>
                </a:solidFill>
              </a:rPr>
              <a:t>Social or technical metaphors (e.g., printer, mail, trash bin)</a:t>
            </a:r>
            <a:endParaRPr lang="en-US" altLang="fr-FR" sz="2400" dirty="0" smtClean="0">
              <a:solidFill>
                <a:schemeClr val="tx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1560" y="5469328"/>
            <a:ext cx="4295775" cy="118110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128" y="5157192"/>
            <a:ext cx="2394663" cy="12073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dirty="0"/>
              <a:t>Caractéristiques - évaluation </a:t>
            </a:r>
            <a:r>
              <a:rPr lang="fr-FR" sz="3200" dirty="0" smtClean="0"/>
              <a:t>précoce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764704"/>
            <a:ext cx="8821644" cy="5786478"/>
          </a:xfrm>
        </p:spPr>
        <p:txBody>
          <a:bodyPr>
            <a:noAutofit/>
          </a:bodyPr>
          <a:lstStyle/>
          <a:p>
            <a:pPr marL="0" indent="0">
              <a:lnSpc>
                <a:spcPct val="50000"/>
              </a:lnSpc>
              <a:spcAft>
                <a:spcPts val="1200"/>
              </a:spcAft>
              <a:buNone/>
            </a:pPr>
            <a:r>
              <a:rPr lang="en-US" altLang="fr-FR" sz="2400" dirty="0" smtClean="0">
                <a:solidFill>
                  <a:schemeClr val="tx1"/>
                </a:solidFill>
              </a:rPr>
              <a:t>The evaluation of sketches, mock-ups, prototypes, and interfaces is frequent and occurs very early in the design process.</a:t>
            </a:r>
            <a:endParaRPr lang="en-US" altLang="fr-FR" sz="24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50000"/>
              </a:lnSpc>
              <a:spcAft>
                <a:spcPts val="1200"/>
              </a:spcAft>
              <a:buNone/>
            </a:pPr>
            <a:endParaRPr lang="en-US" altLang="fr-FR" sz="24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50000"/>
              </a:lnSpc>
              <a:spcAft>
                <a:spcPts val="1200"/>
              </a:spcAft>
              <a:buNone/>
            </a:pPr>
            <a:r>
              <a:rPr lang="en-US" altLang="fr-FR" sz="2400" dirty="0" smtClean="0">
                <a:solidFill>
                  <a:schemeClr val="tx1"/>
                </a:solidFill>
              </a:rPr>
              <a:t>Evaluation is generally based on scenarios. A scenario includes:</a:t>
            </a:r>
            <a:endParaRPr lang="en-US" altLang="fr-FR" sz="24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50000"/>
              </a:lnSpc>
              <a:spcAft>
                <a:spcPts val="1200"/>
              </a:spcAft>
              <a:buNone/>
            </a:pPr>
            <a:endParaRPr lang="en-US" altLang="fr-FR" sz="24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50000"/>
              </a:lnSpc>
              <a:spcAft>
                <a:spcPts val="1200"/>
              </a:spcAft>
              <a:buNone/>
            </a:pPr>
            <a:r>
              <a:rPr lang="en-US" altLang="fr-FR" sz="2400" dirty="0" smtClean="0">
                <a:solidFill>
                  <a:schemeClr val="tx1"/>
                </a:solidFill>
              </a:rPr>
              <a:t>A user (or a group of users)</a:t>
            </a:r>
            <a:endParaRPr lang="en-US" altLang="fr-FR" sz="24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50000"/>
              </a:lnSpc>
              <a:spcAft>
                <a:spcPts val="1200"/>
              </a:spcAft>
              <a:buNone/>
            </a:pPr>
            <a:endParaRPr lang="en-US" altLang="fr-FR" sz="24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50000"/>
              </a:lnSpc>
              <a:spcAft>
                <a:spcPts val="1200"/>
              </a:spcAft>
              <a:buNone/>
            </a:pPr>
            <a:r>
              <a:rPr lang="en-US" altLang="fr-FR" sz="2400" dirty="0" smtClean="0">
                <a:solidFill>
                  <a:schemeClr val="tx1"/>
                </a:solidFill>
              </a:rPr>
              <a:t>A context (environment and constraints)</a:t>
            </a:r>
            <a:endParaRPr lang="en-US" altLang="fr-FR" sz="24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50000"/>
              </a:lnSpc>
              <a:spcAft>
                <a:spcPts val="1200"/>
              </a:spcAft>
              <a:buNone/>
            </a:pPr>
            <a:endParaRPr lang="en-US" altLang="fr-FR" sz="24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50000"/>
              </a:lnSpc>
              <a:spcAft>
                <a:spcPts val="1200"/>
              </a:spcAft>
              <a:buNone/>
            </a:pPr>
            <a:r>
              <a:rPr lang="en-US" altLang="fr-FR" sz="2400" dirty="0" smtClean="0">
                <a:solidFill>
                  <a:schemeClr val="tx1"/>
                </a:solidFill>
              </a:rPr>
              <a:t>One or more tasks (that the user must perform)</a:t>
            </a:r>
            <a:endParaRPr lang="en-US" altLang="fr-FR" sz="2400" dirty="0" smtClean="0">
              <a:solidFill>
                <a:schemeClr val="tx1"/>
              </a:solidFill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395536" y="5373216"/>
            <a:ext cx="2376264" cy="107432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b="1" dirty="0"/>
              <a:t>Exécution d’un </a:t>
            </a:r>
            <a:r>
              <a:rPr lang="fr-FR" sz="2800" b="1" dirty="0" smtClean="0"/>
              <a:t>scénario</a:t>
            </a:r>
            <a:endParaRPr lang="fr-FR" sz="2800" b="1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4139952" y="5233399"/>
            <a:ext cx="4551982" cy="136815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b="1" dirty="0" smtClean="0"/>
              <a:t>idées </a:t>
            </a:r>
            <a:r>
              <a:rPr lang="fr-FR" sz="2800" b="1" dirty="0"/>
              <a:t>et pistes d’améliorations </a:t>
            </a:r>
            <a:r>
              <a:rPr lang="fr-FR" sz="2800" b="1" dirty="0" smtClean="0"/>
              <a:t>pour concevoir </a:t>
            </a:r>
            <a:r>
              <a:rPr lang="fr-FR" sz="2800" b="1" dirty="0"/>
              <a:t>les interfaces</a:t>
            </a:r>
            <a:endParaRPr lang="fr-FR" sz="2800" b="1" dirty="0"/>
          </a:p>
        </p:txBody>
      </p:sp>
      <p:sp>
        <p:nvSpPr>
          <p:cNvPr id="8" name="Flèche droite 7"/>
          <p:cNvSpPr/>
          <p:nvPr/>
        </p:nvSpPr>
        <p:spPr>
          <a:xfrm>
            <a:off x="3059832" y="5445224"/>
            <a:ext cx="936104" cy="9403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dirty="0"/>
              <a:t>Caractéristiques - évaluation précoce (2</a:t>
            </a:r>
            <a:r>
              <a:rPr lang="fr-FR" sz="3200" dirty="0" smtClean="0"/>
              <a:t>)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786874" cy="5786478"/>
          </a:xfrm>
        </p:spPr>
        <p:txBody>
          <a:bodyPr>
            <a:noAutofit/>
          </a:bodyPr>
          <a:lstStyle/>
          <a:p>
            <a:pPr marL="0" indent="0">
              <a:lnSpc>
                <a:spcPct val="70000"/>
              </a:lnSpc>
              <a:buNone/>
            </a:pPr>
            <a:r>
              <a:rPr lang="en-US" altLang="fr-FR" sz="2600" dirty="0" smtClean="0">
                <a:solidFill>
                  <a:schemeClr val="tx1"/>
                </a:solidFill>
              </a:rPr>
              <a:t>The success or failure of scenario execution is evaluated both qualitatively and quantitatively using several criteria:</a:t>
            </a:r>
            <a:endParaRPr lang="en-US" altLang="fr-FR" sz="26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70000"/>
              </a:lnSpc>
              <a:buNone/>
            </a:pPr>
            <a:endParaRPr lang="en-US" altLang="fr-FR" sz="26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en-US" altLang="fr-FR" sz="2600" dirty="0" smtClean="0">
                <a:solidFill>
                  <a:schemeClr val="tx1"/>
                </a:solidFill>
              </a:rPr>
              <a:t>Success rate</a:t>
            </a:r>
            <a:endParaRPr lang="en-US" altLang="fr-FR" sz="26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70000"/>
              </a:lnSpc>
              <a:buNone/>
            </a:pPr>
            <a:endParaRPr lang="en-US" altLang="fr-FR" sz="26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en-US" altLang="fr-FR" sz="2600" dirty="0" smtClean="0">
                <a:solidFill>
                  <a:schemeClr val="tx1"/>
                </a:solidFill>
              </a:rPr>
              <a:t>Number of errors</a:t>
            </a:r>
            <a:endParaRPr lang="en-US" altLang="fr-FR" sz="26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70000"/>
              </a:lnSpc>
              <a:buNone/>
            </a:pPr>
            <a:endParaRPr lang="en-US" altLang="fr-FR" sz="26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en-US" altLang="fr-FR" sz="2600" dirty="0" smtClean="0">
                <a:solidFill>
                  <a:schemeClr val="tx1"/>
                </a:solidFill>
              </a:rPr>
              <a:t>Task execution time (e.g., GOMS models, KLM)</a:t>
            </a:r>
            <a:endParaRPr lang="en-US" altLang="fr-FR" sz="26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70000"/>
              </a:lnSpc>
              <a:buNone/>
            </a:pPr>
            <a:endParaRPr lang="en-US" altLang="fr-FR" sz="26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en-US" altLang="fr-FR" sz="2600" dirty="0" smtClean="0">
                <a:solidFill>
                  <a:schemeClr val="tx1"/>
                </a:solidFill>
              </a:rPr>
              <a:t>Number of steps required to complete the scenario</a:t>
            </a:r>
            <a:endParaRPr lang="en-US" altLang="fr-FR" sz="26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70000"/>
              </a:lnSpc>
              <a:buNone/>
            </a:pPr>
            <a:endParaRPr lang="en-US" altLang="fr-FR" sz="26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en-US" altLang="fr-FR" sz="2600" dirty="0" smtClean="0">
                <a:solidFill>
                  <a:schemeClr val="tx1"/>
                </a:solidFill>
              </a:rPr>
              <a:t>Learning curve</a:t>
            </a:r>
            <a:endParaRPr lang="en-US" altLang="fr-FR" sz="26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70000"/>
              </a:lnSpc>
              <a:buNone/>
            </a:pPr>
            <a:endParaRPr lang="en-US" altLang="fr-FR" sz="26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en-US" altLang="fr-FR" sz="2600" dirty="0" smtClean="0">
                <a:solidFill>
                  <a:schemeClr val="tx1"/>
                </a:solidFill>
              </a:rPr>
              <a:t>User satisfaction</a:t>
            </a:r>
            <a:endParaRPr lang="en-US" altLang="fr-FR" sz="26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dirty="0"/>
              <a:t>Caractéristiques - évaluation précoce (3</a:t>
            </a:r>
            <a:r>
              <a:rPr lang="fr-FR" sz="3200" dirty="0" smtClean="0"/>
              <a:t>)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786874" cy="37959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800" b="1" dirty="0">
                <a:solidFill>
                  <a:schemeClr val="tx1"/>
                </a:solidFill>
              </a:rPr>
              <a:t>Exemple de scénario </a:t>
            </a:r>
            <a:r>
              <a:rPr lang="fr-FR" sz="2800" b="1" dirty="0" smtClean="0">
                <a:solidFill>
                  <a:schemeClr val="tx1"/>
                </a:solidFill>
              </a:rPr>
              <a:t>:</a:t>
            </a:r>
            <a:endParaRPr lang="fr-FR" sz="2800" b="1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sz="2800" b="1" dirty="0" smtClean="0">
                <a:solidFill>
                  <a:schemeClr val="accent4">
                    <a:lumMod val="75000"/>
                  </a:schemeClr>
                </a:solidFill>
              </a:rPr>
              <a:t>U</a:t>
            </a:r>
            <a:r>
              <a:rPr lang="en-GB" altLang="fr-FR" sz="2800" b="1" dirty="0" smtClean="0">
                <a:solidFill>
                  <a:schemeClr val="accent4">
                    <a:lumMod val="75000"/>
                  </a:schemeClr>
                </a:solidFill>
              </a:rPr>
              <a:t>se</a:t>
            </a:r>
            <a:r>
              <a:rPr lang="fr-FR" sz="2800" b="1" dirty="0" smtClean="0">
                <a:solidFill>
                  <a:schemeClr val="accent4">
                    <a:lumMod val="75000"/>
                  </a:schemeClr>
                </a:solidFill>
              </a:rPr>
              <a:t>r</a:t>
            </a:r>
            <a:r>
              <a:rPr lang="fr-FR" sz="2800" dirty="0" smtClean="0">
                <a:solidFill>
                  <a:schemeClr val="tx1"/>
                </a:solidFill>
              </a:rPr>
              <a:t> </a:t>
            </a:r>
            <a:r>
              <a:rPr lang="fr-FR" sz="2800" dirty="0">
                <a:solidFill>
                  <a:schemeClr val="tx1"/>
                </a:solidFill>
              </a:rPr>
              <a:t>= </a:t>
            </a:r>
            <a:r>
              <a:rPr lang="en-GB" altLang="fr-FR" sz="2800" dirty="0">
                <a:solidFill>
                  <a:schemeClr val="tx1"/>
                </a:solidFill>
              </a:rPr>
              <a:t>without knowledge</a:t>
            </a:r>
            <a:r>
              <a:rPr lang="fr-FR" sz="2800" dirty="0">
                <a:solidFill>
                  <a:schemeClr val="tx1"/>
                </a:solidFill>
              </a:rPr>
              <a:t> </a:t>
            </a:r>
            <a:r>
              <a:rPr lang="en-GB" altLang="fr-FR" sz="2800" dirty="0">
                <a:solidFill>
                  <a:schemeClr val="tx1"/>
                </a:solidFill>
              </a:rPr>
              <a:t>on </a:t>
            </a:r>
            <a:r>
              <a:rPr lang="fr-FR" sz="2800" dirty="0">
                <a:solidFill>
                  <a:schemeClr val="tx1"/>
                </a:solidFill>
              </a:rPr>
              <a:t>site </a:t>
            </a:r>
            <a:r>
              <a:rPr lang="fr-FR" sz="2800" dirty="0">
                <a:solidFill>
                  <a:srgbClr val="0070C0"/>
                </a:solidFill>
              </a:rPr>
              <a:t>khanacademy.org</a:t>
            </a:r>
            <a:endParaRPr lang="fr-FR" sz="2800" dirty="0" smtClean="0">
              <a:solidFill>
                <a:srgbClr val="0070C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sz="2800" b="1" dirty="0" smtClean="0">
                <a:solidFill>
                  <a:schemeClr val="accent4">
                    <a:lumMod val="75000"/>
                  </a:schemeClr>
                </a:solidFill>
              </a:rPr>
              <a:t>Context</a:t>
            </a:r>
            <a:r>
              <a:rPr lang="fr-FR" sz="2800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sz="2800" dirty="0">
                <a:solidFill>
                  <a:schemeClr val="tx1"/>
                </a:solidFill>
              </a:rPr>
              <a:t>= </a:t>
            </a:r>
            <a:r>
              <a:rPr lang="en-GB" altLang="fr-FR" sz="2800" dirty="0">
                <a:solidFill>
                  <a:schemeClr val="tx1"/>
                </a:solidFill>
              </a:rPr>
              <a:t>a </a:t>
            </a:r>
            <a:r>
              <a:rPr lang="fr-FR" sz="2800" dirty="0">
                <a:solidFill>
                  <a:schemeClr val="tx1"/>
                </a:solidFill>
              </a:rPr>
              <a:t>standard </a:t>
            </a:r>
            <a:r>
              <a:rPr lang="en-GB" altLang="fr-FR" sz="2800" dirty="0">
                <a:solidFill>
                  <a:schemeClr val="tx1"/>
                </a:solidFill>
              </a:rPr>
              <a:t>computer e</a:t>
            </a:r>
            <a:r>
              <a:rPr lang="fr-FR" sz="2800" dirty="0">
                <a:solidFill>
                  <a:schemeClr val="tx1"/>
                </a:solidFill>
              </a:rPr>
              <a:t>quip</a:t>
            </a:r>
            <a:r>
              <a:rPr lang="en-GB" altLang="fr-FR" sz="2800" dirty="0">
                <a:solidFill>
                  <a:schemeClr val="tx1"/>
                </a:solidFill>
              </a:rPr>
              <a:t>ped</a:t>
            </a:r>
            <a:r>
              <a:rPr lang="fr-FR" sz="2800" dirty="0">
                <a:solidFill>
                  <a:schemeClr val="tx1"/>
                </a:solidFill>
              </a:rPr>
              <a:t> </a:t>
            </a:r>
            <a:r>
              <a:rPr lang="en-GB" altLang="fr-FR" sz="2800" dirty="0">
                <a:solidFill>
                  <a:schemeClr val="tx1"/>
                </a:solidFill>
              </a:rPr>
              <a:t>with</a:t>
            </a:r>
            <a:r>
              <a:rPr lang="fr-FR" sz="2800" dirty="0">
                <a:solidFill>
                  <a:schemeClr val="tx1"/>
                </a:solidFill>
              </a:rPr>
              <a:t> </a:t>
            </a:r>
            <a:r>
              <a:rPr lang="fr-FR" sz="2800" dirty="0" smtClean="0">
                <a:solidFill>
                  <a:schemeClr val="tx1"/>
                </a:solidFill>
              </a:rPr>
              <a:t>Firefox</a:t>
            </a:r>
            <a:endParaRPr lang="fr-FR" sz="28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sz="2800" b="1" dirty="0" smtClean="0">
                <a:solidFill>
                  <a:schemeClr val="accent4">
                    <a:lumMod val="75000"/>
                  </a:schemeClr>
                </a:solidFill>
              </a:rPr>
              <a:t>T</a:t>
            </a:r>
            <a:r>
              <a:rPr lang="en-GB" altLang="fr-FR" sz="2800" b="1" dirty="0" smtClean="0">
                <a:solidFill>
                  <a:schemeClr val="accent4">
                    <a:lumMod val="75000"/>
                  </a:schemeClr>
                </a:solidFill>
              </a:rPr>
              <a:t>ask</a:t>
            </a:r>
            <a:r>
              <a:rPr lang="fr-FR" sz="2800" b="1" dirty="0" smtClean="0">
                <a:solidFill>
                  <a:schemeClr val="accent4">
                    <a:lumMod val="75000"/>
                  </a:schemeClr>
                </a:solidFill>
              </a:rPr>
              <a:t>s</a:t>
            </a:r>
            <a:r>
              <a:rPr lang="fr-FR" sz="2800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sz="2800" dirty="0">
                <a:solidFill>
                  <a:schemeClr val="tx1"/>
                </a:solidFill>
              </a:rPr>
              <a:t>= </a:t>
            </a:r>
            <a:r>
              <a:rPr lang="en-GB" altLang="fr-FR" sz="2800" dirty="0">
                <a:solidFill>
                  <a:schemeClr val="tx1"/>
                </a:solidFill>
              </a:rPr>
              <a:t>connecting to </a:t>
            </a:r>
            <a:r>
              <a:rPr lang="fr-FR" sz="2800" dirty="0">
                <a:solidFill>
                  <a:schemeClr val="tx1"/>
                </a:solidFill>
              </a:rPr>
              <a:t> </a:t>
            </a:r>
            <a:r>
              <a:rPr lang="fr-FR" sz="2800" dirty="0">
                <a:solidFill>
                  <a:srgbClr val="0070C0"/>
                </a:solidFill>
              </a:rPr>
              <a:t>khanacademy.org</a:t>
            </a:r>
            <a:r>
              <a:rPr lang="fr-FR" sz="2800" dirty="0" smtClean="0">
                <a:solidFill>
                  <a:schemeClr val="tx1"/>
                </a:solidFill>
              </a:rPr>
              <a:t>, </a:t>
            </a:r>
            <a:r>
              <a:rPr lang="en-GB" altLang="fr-FR" sz="2800" dirty="0" smtClean="0">
                <a:solidFill>
                  <a:schemeClr val="tx1"/>
                </a:solidFill>
              </a:rPr>
              <a:t>inscription </a:t>
            </a:r>
            <a:r>
              <a:rPr lang="fr-FR" sz="2800" dirty="0" smtClean="0">
                <a:solidFill>
                  <a:schemeClr val="tx1"/>
                </a:solidFill>
              </a:rPr>
              <a:t>, </a:t>
            </a:r>
            <a:r>
              <a:rPr lang="en-GB" altLang="fr-FR" sz="2800" dirty="0" smtClean="0">
                <a:solidFill>
                  <a:schemeClr val="tx1"/>
                </a:solidFill>
              </a:rPr>
              <a:t>choose study domains</a:t>
            </a:r>
            <a:r>
              <a:rPr lang="fr-FR" sz="2800" dirty="0" smtClean="0">
                <a:solidFill>
                  <a:schemeClr val="tx1"/>
                </a:solidFill>
              </a:rPr>
              <a:t> </a:t>
            </a:r>
            <a:r>
              <a:rPr lang="en-GB" altLang="fr-FR" sz="2800" dirty="0" smtClean="0">
                <a:solidFill>
                  <a:schemeClr val="tx1"/>
                </a:solidFill>
              </a:rPr>
              <a:t>and start </a:t>
            </a:r>
            <a:r>
              <a:rPr lang="fr-FR" sz="2800" dirty="0" smtClean="0">
                <a:solidFill>
                  <a:schemeClr val="tx1"/>
                </a:solidFill>
              </a:rPr>
              <a:t> cours</a:t>
            </a:r>
            <a:r>
              <a:rPr lang="en-GB" altLang="fr-FR" sz="2800" dirty="0" smtClean="0">
                <a:solidFill>
                  <a:schemeClr val="tx1"/>
                </a:solidFill>
              </a:rPr>
              <a:t>es</a:t>
            </a:r>
            <a:r>
              <a:rPr lang="fr-FR" sz="2800" dirty="0" smtClean="0">
                <a:solidFill>
                  <a:schemeClr val="tx1"/>
                </a:solidFill>
              </a:rPr>
              <a:t>, …</a:t>
            </a:r>
            <a:endParaRPr lang="fr-FR" sz="2600" dirty="0" smtClean="0">
              <a:solidFill>
                <a:schemeClr val="tx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23928" y="3950408"/>
            <a:ext cx="5206355" cy="29075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dirty="0"/>
              <a:t>Aperçu de la méthode de conception IHM 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786874" cy="578647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fr-FR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concepts </a:t>
            </a:r>
            <a:r>
              <a:rPr lang="fr-FR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</a:t>
            </a:r>
            <a:r>
              <a:rPr lang="en-GB" altLang="fr-FR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user</a:t>
            </a:r>
            <a:r>
              <a:rPr lang="fr-FR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fr-FR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</a:t>
            </a:r>
            <a:r>
              <a:rPr lang="en-GB" altLang="fr-FR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asks</a:t>
            </a:r>
            <a:r>
              <a:rPr lang="fr-FR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context, </a:t>
            </a:r>
            <a:r>
              <a:rPr lang="fr-FR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phases</a:t>
            </a:r>
            <a:endParaRPr lang="fr-FR" sz="28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fr-FR" sz="28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GB" altLang="fr-FR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caracteristics </a:t>
            </a:r>
            <a:r>
              <a:rPr lang="fr-FR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(inspir</a:t>
            </a:r>
            <a:r>
              <a:rPr lang="en-GB" altLang="fr-FR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ed of design methods</a:t>
            </a:r>
            <a:r>
              <a:rPr lang="fr-FR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GL</a:t>
            </a:r>
            <a:r>
              <a:rPr lang="fr-FR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 : it</a:t>
            </a:r>
            <a:r>
              <a:rPr lang="en-GB" altLang="fr-FR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</a:t>
            </a:r>
            <a:r>
              <a:rPr lang="fr-FR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rative, incrémental, prototyp</a:t>
            </a:r>
            <a:r>
              <a:rPr lang="en-GB" altLang="fr-FR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ed</a:t>
            </a:r>
            <a:r>
              <a:rPr lang="fr-FR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GB" altLang="fr-FR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use</a:t>
            </a:r>
            <a:r>
              <a:rPr lang="fr-FR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</a:t>
            </a:r>
            <a:r>
              <a:rPr lang="en-GB" altLang="fr-FR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centered and </a:t>
            </a:r>
            <a:r>
              <a:rPr lang="fr-FR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altLang="fr-FR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with precoce </a:t>
            </a:r>
            <a:r>
              <a:rPr lang="fr-FR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altLang="fr-FR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</a:t>
            </a:r>
            <a:r>
              <a:rPr lang="fr-FR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valuation</a:t>
            </a:r>
            <a:r>
              <a:rPr lang="en-GB" altLang="fr-FR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fr-FR" sz="28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fr-FR" sz="28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sz="2800" b="1" dirty="0" smtClean="0">
                <a:solidFill>
                  <a:schemeClr val="tx1"/>
                </a:solidFill>
              </a:rPr>
              <a:t>Une </a:t>
            </a:r>
            <a:r>
              <a:rPr lang="fr-FR" sz="2800" b="1" dirty="0">
                <a:solidFill>
                  <a:schemeClr val="tx1"/>
                </a:solidFill>
              </a:rPr>
              <a:t>relation entre équipe de </a:t>
            </a:r>
            <a:r>
              <a:rPr lang="fr-FR" sz="2800" b="1" dirty="0" smtClean="0">
                <a:solidFill>
                  <a:schemeClr val="tx1"/>
                </a:solidFill>
              </a:rPr>
              <a:t>conception et utilisateurs</a:t>
            </a:r>
            <a:r>
              <a:rPr lang="fr-FR" sz="2800" dirty="0" smtClean="0">
                <a:solidFill>
                  <a:schemeClr val="tx1"/>
                </a:solidFill>
              </a:rPr>
              <a:t>: </a:t>
            </a:r>
            <a:r>
              <a:rPr lang="fr-FR" sz="2800" dirty="0">
                <a:solidFill>
                  <a:schemeClr val="tx1"/>
                </a:solidFill>
              </a:rPr>
              <a:t>basée sur des </a:t>
            </a:r>
            <a:r>
              <a:rPr lang="fr-FR" sz="2800" b="1" dirty="0" err="1">
                <a:solidFill>
                  <a:schemeClr val="tx1"/>
                </a:solidFill>
              </a:rPr>
              <a:t>personas</a:t>
            </a:r>
            <a:r>
              <a:rPr lang="fr-FR" sz="2800" dirty="0" smtClean="0">
                <a:solidFill>
                  <a:schemeClr val="tx1"/>
                </a:solidFill>
              </a:rPr>
              <a:t>, informative</a:t>
            </a:r>
            <a:r>
              <a:rPr lang="fr-FR" sz="2800" dirty="0">
                <a:solidFill>
                  <a:schemeClr val="tx1"/>
                </a:solidFill>
              </a:rPr>
              <a:t>, participative </a:t>
            </a:r>
            <a:endParaRPr lang="fr-FR" sz="26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Relations </a:t>
            </a:r>
            <a:r>
              <a:rPr lang="fr-FR" sz="32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concepteur/utilisateur </a:t>
            </a:r>
            <a:r>
              <a:rPr lang="fr-FR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- </a:t>
            </a:r>
            <a:r>
              <a:rPr lang="fr-FR" sz="3200" dirty="0" err="1" smtClean="0">
                <a:solidFill>
                  <a:schemeClr val="accent6">
                    <a:lumMod val="75000"/>
                  </a:schemeClr>
                </a:solidFill>
              </a:rPr>
              <a:t>personas</a:t>
            </a:r>
            <a:endParaRPr lang="fr-FR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620688"/>
            <a:ext cx="8786874" cy="578647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fr-FR" sz="2800" dirty="0" smtClean="0">
                <a:solidFill>
                  <a:schemeClr val="tx1"/>
                </a:solidFill>
              </a:rPr>
              <a:t>A persona is not a real user, but an abstraction of several users (i.e., the most common characteristic traits).</a:t>
            </a:r>
            <a:endParaRPr lang="en-US" altLang="fr-FR" sz="2800" dirty="0" smtClean="0">
              <a:solidFill>
                <a:schemeClr val="tx1"/>
              </a:solidFill>
            </a:endParaRPr>
          </a:p>
          <a:p>
            <a:r>
              <a:rPr lang="en-US" altLang="fr-FR" sz="2800" b="1" dirty="0" smtClean="0">
                <a:solidFill>
                  <a:schemeClr val="tx1"/>
                </a:solidFill>
              </a:rPr>
              <a:t>Better understanding of users and their goals</a:t>
            </a:r>
            <a:endParaRPr lang="en-US" altLang="fr-FR" sz="2800" b="1" dirty="0" smtClean="0">
              <a:solidFill>
                <a:schemeClr val="tx1"/>
              </a:solidFill>
            </a:endParaRPr>
          </a:p>
          <a:p>
            <a:r>
              <a:rPr lang="en-US" altLang="fr-FR" sz="2800" b="1" dirty="0" smtClean="0">
                <a:solidFill>
                  <a:schemeClr val="tx1"/>
                </a:solidFill>
              </a:rPr>
              <a:t>Shared vision of the users</a:t>
            </a:r>
            <a:endParaRPr lang="en-US" altLang="fr-FR" sz="2800" b="1" dirty="0" smtClean="0">
              <a:solidFill>
                <a:schemeClr val="tx1"/>
              </a:solidFill>
            </a:endParaRPr>
          </a:p>
          <a:p>
            <a:endParaRPr lang="en-US" altLang="fr-FR" sz="28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fr-FR" sz="2800" b="1" dirty="0" smtClean="0">
                <a:solidFill>
                  <a:schemeClr val="tx1"/>
                </a:solidFill>
              </a:rPr>
              <a:t>Persona </a:t>
            </a:r>
            <a:r>
              <a:rPr lang="fr-FR" sz="2800" dirty="0" smtClean="0">
                <a:solidFill>
                  <a:schemeClr val="tx1"/>
                </a:solidFill>
              </a:rPr>
              <a:t>:</a:t>
            </a:r>
            <a:endParaRPr lang="fr-FR" sz="2800" dirty="0" smtClean="0">
              <a:solidFill>
                <a:schemeClr val="tx1"/>
              </a:solidFill>
            </a:endParaRPr>
          </a:p>
          <a:p>
            <a:r>
              <a:rPr lang="en-US" altLang="fr-FR" sz="2800" dirty="0">
                <a:solidFill>
                  <a:schemeClr val="tx1"/>
                </a:solidFill>
              </a:rPr>
              <a:t>General data (first name, photo, etc.)</a:t>
            </a:r>
            <a:endParaRPr lang="en-US" altLang="fr-FR" sz="2800" dirty="0">
              <a:solidFill>
                <a:schemeClr val="tx1"/>
              </a:solidFill>
            </a:endParaRPr>
          </a:p>
          <a:p>
            <a:r>
              <a:rPr lang="en-US" altLang="fr-FR" sz="2800" dirty="0">
                <a:solidFill>
                  <a:schemeClr val="tx1"/>
                </a:solidFill>
              </a:rPr>
              <a:t>Goals, constraints, work environment</a:t>
            </a:r>
            <a:endParaRPr lang="en-US" altLang="fr-FR" sz="2800" dirty="0">
              <a:solidFill>
                <a:schemeClr val="tx1"/>
              </a:solidFill>
            </a:endParaRPr>
          </a:p>
          <a:p>
            <a:r>
              <a:rPr lang="en-US" altLang="fr-FR" sz="2800" dirty="0">
                <a:solidFill>
                  <a:schemeClr val="tx1"/>
                </a:solidFill>
              </a:rPr>
              <a:t>Factors that may influence the user</a:t>
            </a:r>
            <a:endParaRPr lang="en-US" altLang="fr-FR" sz="2800" dirty="0">
              <a:solidFill>
                <a:schemeClr val="tx1"/>
              </a:solidFill>
            </a:endParaRPr>
          </a:p>
          <a:p>
            <a:r>
              <a:rPr lang="en-US" altLang="fr-FR" sz="2800" dirty="0">
                <a:solidFill>
                  <a:schemeClr val="tx1"/>
                </a:solidFill>
              </a:rPr>
              <a:t>Factors that may hinder or drive the user away</a:t>
            </a:r>
            <a:r>
              <a:rPr lang="fr-FR" sz="2800" dirty="0">
                <a:solidFill>
                  <a:schemeClr val="tx1"/>
                </a:solidFill>
              </a:rPr>
              <a:t> </a:t>
            </a:r>
            <a:br>
              <a:rPr lang="fr-FR" sz="2800" dirty="0">
                <a:solidFill>
                  <a:schemeClr val="tx1"/>
                </a:solidFill>
              </a:rPr>
            </a:br>
            <a:endParaRPr lang="fr-FR" sz="26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Relations concepteur/utilisateur </a:t>
            </a:r>
            <a:r>
              <a:rPr lang="fr-FR" sz="32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– </a:t>
            </a:r>
            <a:r>
              <a:rPr lang="fr-FR" sz="3200" dirty="0" err="1" smtClean="0">
                <a:solidFill>
                  <a:schemeClr val="accent6">
                    <a:lumMod val="75000"/>
                  </a:schemeClr>
                </a:solidFill>
              </a:rPr>
              <a:t>personas</a:t>
            </a:r>
            <a:r>
              <a:rPr lang="fr-FR" sz="3200" dirty="0" smtClean="0">
                <a:solidFill>
                  <a:schemeClr val="accent6">
                    <a:lumMod val="75000"/>
                  </a:schemeClr>
                </a:solidFill>
              </a:rPr>
              <a:t> (2)</a:t>
            </a:r>
            <a:endParaRPr lang="fr-FR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483768" y="6302456"/>
            <a:ext cx="3853092" cy="5555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800" b="1" i="1" dirty="0">
                <a:solidFill>
                  <a:schemeClr val="tx1"/>
                </a:solidFill>
              </a:rPr>
              <a:t>Exemples de </a:t>
            </a:r>
            <a:r>
              <a:rPr lang="fr-FR" sz="2800" b="1" i="1" dirty="0" err="1">
                <a:solidFill>
                  <a:schemeClr val="tx1"/>
                </a:solidFill>
              </a:rPr>
              <a:t>personas</a:t>
            </a:r>
            <a:r>
              <a:rPr lang="fr-FR" sz="2800" b="1" dirty="0">
                <a:solidFill>
                  <a:schemeClr val="tx1"/>
                </a:solidFill>
              </a:rPr>
              <a:t> </a:t>
            </a:r>
            <a:endParaRPr lang="fr-FR" sz="2600" b="1" dirty="0" smtClean="0">
              <a:solidFill>
                <a:schemeClr val="tx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07704" y="548680"/>
            <a:ext cx="4645180" cy="58903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Relations concepteur/utilisateur – </a:t>
            </a:r>
            <a:r>
              <a:rPr lang="fr-FR" sz="3200" dirty="0" err="1">
                <a:solidFill>
                  <a:schemeClr val="accent6">
                    <a:lumMod val="75000"/>
                  </a:schemeClr>
                </a:solidFill>
              </a:rPr>
              <a:t>personas</a:t>
            </a:r>
            <a:r>
              <a:rPr lang="fr-FR" sz="32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fr-FR" sz="3200" dirty="0" smtClean="0">
                <a:solidFill>
                  <a:schemeClr val="accent6">
                    <a:lumMod val="75000"/>
                  </a:schemeClr>
                </a:solidFill>
              </a:rPr>
              <a:t>(3)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1268760"/>
            <a:ext cx="8786874" cy="1347632"/>
          </a:xfr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fr-FR" sz="2800" b="1" dirty="0" smtClean="0"/>
              <a:t>Empathie </a:t>
            </a:r>
            <a:r>
              <a:rPr lang="fr-FR" sz="2800" b="1" dirty="0"/>
              <a:t>cognitive</a:t>
            </a:r>
            <a:endParaRPr lang="fr-FR" sz="28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fr-FR" sz="2800" b="1" dirty="0" smtClean="0"/>
              <a:t>Particulièrement </a:t>
            </a:r>
            <a:r>
              <a:rPr lang="fr-FR" sz="2800" b="1" dirty="0"/>
              <a:t>adaptée au </a:t>
            </a:r>
            <a:r>
              <a:rPr lang="fr-FR" sz="2800" b="1" dirty="0" smtClean="0"/>
              <a:t>web (passage à l’échelle)</a:t>
            </a:r>
            <a:br>
              <a:rPr lang="fr-FR" sz="2800" b="1" dirty="0"/>
            </a:br>
            <a:endParaRPr lang="fr-FR" sz="2600" b="1" dirty="0" smtClean="0"/>
          </a:p>
        </p:txBody>
      </p:sp>
      <p:sp>
        <p:nvSpPr>
          <p:cNvPr id="4" name="Rectangle à coins arrondis 3"/>
          <p:cNvSpPr/>
          <p:nvPr/>
        </p:nvSpPr>
        <p:spPr>
          <a:xfrm>
            <a:off x="161801" y="3573016"/>
            <a:ext cx="8786874" cy="198022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fr-FR" sz="3200" b="1" dirty="0" smtClean="0"/>
              <a:t>Distance </a:t>
            </a:r>
            <a:r>
              <a:rPr lang="fr-FR" sz="3200" b="1" dirty="0"/>
              <a:t>par rapport aux </a:t>
            </a:r>
            <a:r>
              <a:rPr lang="fr-FR" sz="3200" b="1" dirty="0" smtClean="0"/>
              <a:t>utilisateurs réels</a:t>
            </a:r>
            <a:endParaRPr lang="fr-FR" sz="3200" b="1" dirty="0" smtClean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fr-FR" sz="3200" b="1" dirty="0" smtClean="0"/>
              <a:t>Mauvaise définition </a:t>
            </a:r>
            <a:r>
              <a:rPr lang="fr-FR" sz="3200" b="1" dirty="0"/>
              <a:t>des </a:t>
            </a:r>
            <a:r>
              <a:rPr lang="fr-FR" sz="3200" b="1" dirty="0" err="1"/>
              <a:t>personas</a:t>
            </a:r>
            <a:r>
              <a:rPr lang="fr-FR" sz="3200" b="1" dirty="0"/>
              <a:t> </a:t>
            </a:r>
            <a:r>
              <a:rPr lang="fr-FR" sz="2800" b="1" i="1" dirty="0"/>
              <a:t> </a:t>
            </a:r>
            <a:r>
              <a:rPr lang="fr-FR" sz="2800" b="1" i="1" dirty="0" smtClean="0"/>
              <a:t>    </a:t>
            </a:r>
            <a:r>
              <a:rPr lang="fr-FR" sz="4400" b="1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échec</a:t>
            </a:r>
            <a:endParaRPr lang="fr-FR" sz="28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Flèche droite 5"/>
          <p:cNvSpPr/>
          <p:nvPr/>
        </p:nvSpPr>
        <p:spPr>
          <a:xfrm>
            <a:off x="6732240" y="4581128"/>
            <a:ext cx="288032" cy="64807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b="1" dirty="0"/>
              <a:t>... </a:t>
            </a:r>
            <a:r>
              <a:rPr lang="en-GB" altLang="fr-FR" sz="3200" b="1" dirty="0"/>
              <a:t>And </a:t>
            </a:r>
            <a:r>
              <a:rPr lang="en-US" altLang="fr-FR" sz="3200" b="1" dirty="0"/>
              <a:t>good Human-Machine Interfaces HMI</a:t>
            </a:r>
            <a:endParaRPr lang="en-US" altLang="fr-FR" sz="3200" b="1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1560" y="620688"/>
            <a:ext cx="6624736" cy="56825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 fontScale="90000"/>
          </a:bodyPr>
          <a:lstStyle/>
          <a:p>
            <a:r>
              <a:rPr lang="fr-FR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Relations concepteur/utilisateur </a:t>
            </a:r>
            <a:r>
              <a:rPr lang="fr-FR" sz="32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– </a:t>
            </a:r>
            <a:r>
              <a:rPr lang="fr-FR" sz="3200" dirty="0" smtClean="0">
                <a:solidFill>
                  <a:schemeClr val="accent6">
                    <a:lumMod val="75000"/>
                  </a:schemeClr>
                </a:solidFill>
              </a:rPr>
              <a:t>utilisateurs réelles </a:t>
            </a:r>
            <a:endParaRPr lang="fr-FR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53244" y="548680"/>
            <a:ext cx="8605620" cy="24997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800" dirty="0" smtClean="0">
                <a:solidFill>
                  <a:schemeClr val="tx1"/>
                </a:solidFill>
              </a:rPr>
              <a:t>Les utilisateurs n’interviennent </a:t>
            </a:r>
            <a:r>
              <a:rPr lang="fr-FR" sz="2800" dirty="0">
                <a:solidFill>
                  <a:schemeClr val="tx1"/>
                </a:solidFill>
              </a:rPr>
              <a:t>pas que pour </a:t>
            </a:r>
            <a:r>
              <a:rPr lang="fr-FR" sz="2800" dirty="0" smtClean="0">
                <a:solidFill>
                  <a:schemeClr val="tx1"/>
                </a:solidFill>
              </a:rPr>
              <a:t>les:</a:t>
            </a:r>
            <a:endParaRPr lang="fr-FR" sz="2800" dirty="0" smtClean="0">
              <a:solidFill>
                <a:schemeClr val="tx1"/>
              </a:solidFill>
            </a:endParaRPr>
          </a:p>
          <a:p>
            <a:r>
              <a:rPr lang="fr-FR" sz="2800" dirty="0" smtClean="0">
                <a:solidFill>
                  <a:schemeClr val="tx1"/>
                </a:solidFill>
              </a:rPr>
              <a:t>Observées </a:t>
            </a:r>
            <a:r>
              <a:rPr lang="fr-FR" sz="2800" dirty="0">
                <a:solidFill>
                  <a:schemeClr val="tx1"/>
                </a:solidFill>
              </a:rPr>
              <a:t>dans la résolution des tâches (</a:t>
            </a:r>
            <a:r>
              <a:rPr lang="fr-FR" sz="2800" b="1" dirty="0">
                <a:solidFill>
                  <a:schemeClr val="tx1"/>
                </a:solidFill>
              </a:rPr>
              <a:t>analyse</a:t>
            </a:r>
            <a:r>
              <a:rPr lang="fr-FR" sz="2800" dirty="0" smtClean="0">
                <a:solidFill>
                  <a:schemeClr val="tx1"/>
                </a:solidFill>
              </a:rPr>
              <a:t>)</a:t>
            </a:r>
            <a:endParaRPr lang="fr-FR" sz="2800" dirty="0" smtClean="0">
              <a:solidFill>
                <a:schemeClr val="tx1"/>
              </a:solidFill>
            </a:endParaRPr>
          </a:p>
          <a:p>
            <a:r>
              <a:rPr lang="fr-FR" sz="2800" dirty="0" smtClean="0">
                <a:solidFill>
                  <a:schemeClr val="tx1"/>
                </a:solidFill>
              </a:rPr>
              <a:t>Interrogées </a:t>
            </a:r>
            <a:r>
              <a:rPr lang="fr-FR" sz="2800" dirty="0">
                <a:solidFill>
                  <a:schemeClr val="tx1"/>
                </a:solidFill>
              </a:rPr>
              <a:t>sur leurs attentes (</a:t>
            </a:r>
            <a:r>
              <a:rPr lang="fr-FR" sz="2800" b="1" dirty="0">
                <a:solidFill>
                  <a:schemeClr val="tx1"/>
                </a:solidFill>
              </a:rPr>
              <a:t>développement</a:t>
            </a:r>
            <a:r>
              <a:rPr lang="fr-FR" sz="2800" dirty="0" smtClean="0">
                <a:solidFill>
                  <a:schemeClr val="tx1"/>
                </a:solidFill>
              </a:rPr>
              <a:t>)</a:t>
            </a:r>
            <a:endParaRPr lang="fr-FR" sz="2800" dirty="0" smtClean="0">
              <a:solidFill>
                <a:schemeClr val="tx1"/>
              </a:solidFill>
            </a:endParaRPr>
          </a:p>
          <a:p>
            <a:r>
              <a:rPr lang="fr-FR" sz="2800" dirty="0" smtClean="0">
                <a:solidFill>
                  <a:schemeClr val="tx1"/>
                </a:solidFill>
              </a:rPr>
              <a:t>Questionnées </a:t>
            </a:r>
            <a:r>
              <a:rPr lang="fr-FR" sz="2800" dirty="0">
                <a:solidFill>
                  <a:schemeClr val="tx1"/>
                </a:solidFill>
              </a:rPr>
              <a:t>sur les interfaces (</a:t>
            </a:r>
            <a:r>
              <a:rPr lang="fr-FR" sz="2800" b="1" dirty="0">
                <a:solidFill>
                  <a:schemeClr val="tx1"/>
                </a:solidFill>
              </a:rPr>
              <a:t>évaluation</a:t>
            </a:r>
            <a:r>
              <a:rPr lang="fr-FR" sz="2800" dirty="0">
                <a:solidFill>
                  <a:schemeClr val="tx1"/>
                </a:solidFill>
              </a:rPr>
              <a:t>) </a:t>
            </a:r>
            <a:br>
              <a:rPr lang="fr-FR" sz="2800" dirty="0"/>
            </a:br>
            <a:endParaRPr lang="fr-FR" sz="2600" dirty="0" smtClean="0"/>
          </a:p>
        </p:txBody>
      </p:sp>
      <p:sp>
        <p:nvSpPr>
          <p:cNvPr id="4" name="Rectangle à coins arrondis 3"/>
          <p:cNvSpPr/>
          <p:nvPr/>
        </p:nvSpPr>
        <p:spPr>
          <a:xfrm>
            <a:off x="128142" y="3147857"/>
            <a:ext cx="8784976" cy="1931597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800" b="1" dirty="0" smtClean="0">
                <a:solidFill>
                  <a:schemeClr val="tx1"/>
                </a:solidFill>
              </a:rPr>
              <a:t>Seules </a:t>
            </a:r>
            <a:r>
              <a:rPr lang="fr-FR" sz="2800" b="1" dirty="0">
                <a:solidFill>
                  <a:schemeClr val="tx1"/>
                </a:solidFill>
              </a:rPr>
              <a:t>les </a:t>
            </a:r>
            <a:r>
              <a:rPr lang="fr-FR" sz="2800" b="1" dirty="0" smtClean="0">
                <a:solidFill>
                  <a:schemeClr val="tx1"/>
                </a:solidFill>
              </a:rPr>
              <a:t>utilisateurs </a:t>
            </a:r>
            <a:r>
              <a:rPr lang="fr-FR" sz="2800" b="1" dirty="0">
                <a:solidFill>
                  <a:schemeClr val="tx1"/>
                </a:solidFill>
              </a:rPr>
              <a:t>connaissent la réalité des tâches (</a:t>
            </a:r>
            <a:r>
              <a:rPr lang="fr-FR" sz="2800" b="1" dirty="0" smtClean="0">
                <a:solidFill>
                  <a:schemeClr val="tx1"/>
                </a:solidFill>
              </a:rPr>
              <a:t>crucial pour </a:t>
            </a:r>
            <a:r>
              <a:rPr lang="fr-FR" sz="2800" b="1" dirty="0">
                <a:solidFill>
                  <a:schemeClr val="tx1"/>
                </a:solidFill>
              </a:rPr>
              <a:t>les tâches mal </a:t>
            </a:r>
            <a:r>
              <a:rPr lang="fr-FR" sz="2800" b="1" dirty="0" smtClean="0">
                <a:solidFill>
                  <a:schemeClr val="tx1"/>
                </a:solidFill>
              </a:rPr>
              <a:t>identifiées, </a:t>
            </a:r>
            <a:r>
              <a:rPr lang="fr-FR" sz="2800" b="1" dirty="0">
                <a:solidFill>
                  <a:schemeClr val="tx1"/>
                </a:solidFill>
              </a:rPr>
              <a:t>et source d’innovations</a:t>
            </a:r>
            <a:r>
              <a:rPr lang="fr-FR" sz="2800" b="1" dirty="0" smtClean="0">
                <a:solidFill>
                  <a:schemeClr val="tx1"/>
                </a:solidFill>
              </a:rPr>
              <a:t>)</a:t>
            </a:r>
            <a:endParaRPr lang="fr-FR" sz="2800" b="1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800" b="1" dirty="0" smtClean="0">
                <a:solidFill>
                  <a:schemeClr val="tx1"/>
                </a:solidFill>
              </a:rPr>
              <a:t>Facilite </a:t>
            </a:r>
            <a:r>
              <a:rPr lang="fr-FR" sz="2800" b="1" dirty="0">
                <a:solidFill>
                  <a:schemeClr val="tx1"/>
                </a:solidFill>
              </a:rPr>
              <a:t>l’acceptation du logiciel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153244" y="5229200"/>
            <a:ext cx="8883252" cy="144016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800" b="1" dirty="0" smtClean="0"/>
              <a:t>Augmentation </a:t>
            </a:r>
            <a:r>
              <a:rPr lang="fr-FR" sz="2800" b="1" dirty="0"/>
              <a:t>des coûts de développement</a:t>
            </a:r>
            <a:endParaRPr lang="fr-FR" sz="2800" b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800" b="1" dirty="0" smtClean="0"/>
              <a:t>Contradictions </a:t>
            </a:r>
            <a:r>
              <a:rPr lang="fr-FR" sz="2800" b="1" dirty="0"/>
              <a:t>possibles entre les </a:t>
            </a:r>
            <a:r>
              <a:rPr lang="fr-FR" sz="2800" b="1" dirty="0" smtClean="0"/>
              <a:t>utilisateurs participants et </a:t>
            </a:r>
            <a:r>
              <a:rPr lang="fr-FR" sz="2800" b="1" dirty="0"/>
              <a:t>les autres</a:t>
            </a:r>
            <a:endParaRPr lang="fr-FR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Relations concepteur/utilisateur </a:t>
            </a:r>
            <a:r>
              <a:rPr lang="fr-FR" sz="3200" dirty="0" smtClean="0"/>
              <a:t>- </a:t>
            </a:r>
            <a:r>
              <a:rPr lang="fr-FR" sz="3200" dirty="0" smtClean="0">
                <a:solidFill>
                  <a:schemeClr val="accent6">
                    <a:lumMod val="75000"/>
                  </a:schemeClr>
                </a:solidFill>
              </a:rPr>
              <a:t>informative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460" y="1565275"/>
            <a:ext cx="7885430" cy="335534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fr-FR" sz="3600" dirty="0">
                <a:solidFill>
                  <a:schemeClr val="tx1"/>
                </a:solidFill>
              </a:rPr>
              <a:t>The user is integrated into the design team but does not participate in the final decisions (envisioned for design with children).</a:t>
            </a:r>
            <a:br>
              <a:rPr lang="fr-FR" sz="2800" dirty="0">
                <a:solidFill>
                  <a:schemeClr val="tx1"/>
                </a:solidFill>
              </a:rPr>
            </a:br>
            <a:endParaRPr lang="fr-FR" sz="26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Relations concepteur/utilisateur </a:t>
            </a:r>
            <a:r>
              <a:rPr lang="fr-FR" sz="3200" dirty="0"/>
              <a:t>- </a:t>
            </a:r>
            <a:r>
              <a:rPr lang="fr-FR" sz="3200" dirty="0">
                <a:solidFill>
                  <a:schemeClr val="accent6">
                    <a:lumMod val="75000"/>
                  </a:schemeClr>
                </a:solidFill>
              </a:rPr>
              <a:t>participative </a:t>
            </a:r>
            <a:endParaRPr lang="fr-FR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786874" cy="578647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fr-FR" sz="2800" dirty="0" smtClean="0">
                <a:solidFill>
                  <a:schemeClr val="tx1"/>
                </a:solidFill>
              </a:rPr>
              <a:t>The user is integrated into the design team as a full design partner and therefore participates in the final design decisions.</a:t>
            </a:r>
            <a:endParaRPr lang="en-US" altLang="fr-FR" sz="2800" dirty="0" smtClean="0">
              <a:solidFill>
                <a:schemeClr val="tx1"/>
              </a:solidFill>
            </a:endParaRPr>
          </a:p>
          <a:p>
            <a:r>
              <a:rPr lang="en-US" altLang="fr-FR" sz="2600" dirty="0" smtClean="0">
                <a:solidFill>
                  <a:schemeClr val="tx1"/>
                </a:solidFill>
              </a:rPr>
              <a:t>Obligation to make compromises to satisfy participants, even if they are wrong.</a:t>
            </a:r>
            <a:endParaRPr lang="en-US" altLang="fr-FR" sz="2600" dirty="0" smtClean="0">
              <a:solidFill>
                <a:schemeClr val="tx1"/>
              </a:solidFill>
            </a:endParaRPr>
          </a:p>
        </p:txBody>
      </p:sp>
      <p:sp>
        <p:nvSpPr>
          <p:cNvPr id="4" name="Rectangle à coins arrondis 3"/>
          <p:cNvSpPr/>
          <p:nvPr/>
        </p:nvSpPr>
        <p:spPr>
          <a:xfrm>
            <a:off x="251520" y="4437112"/>
            <a:ext cx="8496944" cy="129614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fr-FR" sz="2800" b="1" dirty="0"/>
              <a:t>A user interface is like a joke: if you have to explain it, it’s not that good.</a:t>
            </a:r>
            <a:endParaRPr lang="en-US" altLang="fr-FR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dirty="0"/>
              <a:t>En </a:t>
            </a:r>
            <a:r>
              <a:rPr lang="fr-FR" sz="3200" dirty="0" smtClean="0"/>
              <a:t>résumé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5174" y="549013"/>
            <a:ext cx="8893652" cy="2355744"/>
          </a:xfrm>
        </p:spPr>
        <p:txBody>
          <a:bodyPr>
            <a:noAutofit/>
          </a:bodyPr>
          <a:lstStyle/>
          <a:p>
            <a:r>
              <a:rPr lang="en-US" altLang="fr-FR" sz="2800" dirty="0"/>
              <a:t>Iterative, incremental, prototyped, user-centered design method with early consideration of evaluation.</a:t>
            </a:r>
            <a:endParaRPr lang="en-US" altLang="fr-FR" sz="2800" dirty="0"/>
          </a:p>
          <a:p>
            <a:r>
              <a:rPr lang="en-US" altLang="fr-FR" sz="2800" dirty="0"/>
              <a:t>Strong relationship between the design team and the user.</a:t>
            </a:r>
            <a:br>
              <a:rPr lang="fr-FR" sz="2800" dirty="0"/>
            </a:br>
            <a:endParaRPr lang="fr-FR" sz="2600" dirty="0" smtClean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13285" y="2409654"/>
            <a:ext cx="4773414" cy="2088232"/>
          </a:xfrm>
          <a:prstGeom prst="rect">
            <a:avLst/>
          </a:prstGeom>
        </p:spPr>
      </p:pic>
      <p:sp>
        <p:nvSpPr>
          <p:cNvPr id="5" name="Rectangle à coins arrondis 4"/>
          <p:cNvSpPr/>
          <p:nvPr/>
        </p:nvSpPr>
        <p:spPr>
          <a:xfrm>
            <a:off x="395536" y="4437112"/>
            <a:ext cx="4104456" cy="223224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fr-FR" sz="2400" b="1" dirty="0"/>
              <a:t>A UI design method requires collecting information about users, their tasks, or interface evaluations.</a:t>
            </a:r>
            <a:endParaRPr lang="en-US" altLang="fr-FR" sz="2400" b="1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6228184" y="4571781"/>
            <a:ext cx="2448272" cy="173753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 smtClean="0"/>
              <a:t>techniques </a:t>
            </a:r>
            <a:r>
              <a:rPr lang="fr-FR" sz="2400" b="1" dirty="0"/>
              <a:t>de recueil d’informations</a:t>
            </a:r>
            <a:endParaRPr lang="fr-FR" sz="2400" b="1" dirty="0"/>
          </a:p>
        </p:txBody>
      </p:sp>
      <p:sp>
        <p:nvSpPr>
          <p:cNvPr id="7" name="Flèche droite 6"/>
          <p:cNvSpPr/>
          <p:nvPr/>
        </p:nvSpPr>
        <p:spPr>
          <a:xfrm>
            <a:off x="4788024" y="4653136"/>
            <a:ext cx="1296144" cy="16561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4400" dirty="0" smtClean="0"/>
              <a:t>Plan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916832"/>
            <a:ext cx="7309476" cy="3147832"/>
          </a:xfrm>
        </p:spPr>
        <p:txBody>
          <a:bodyPr>
            <a:noAutofit/>
          </a:bodyPr>
          <a:lstStyle/>
          <a:p>
            <a:r>
              <a:rPr lang="fr-FR" sz="3200" b="1" dirty="0">
                <a:solidFill>
                  <a:schemeClr val="bg1">
                    <a:lumMod val="65000"/>
                  </a:schemeClr>
                </a:solidFill>
              </a:rPr>
              <a:t>Méthode de conception </a:t>
            </a: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IHM</a:t>
            </a:r>
            <a:endParaRPr lang="fr-FR" sz="3200" b="1" dirty="0" smtClean="0">
              <a:solidFill>
                <a:schemeClr val="bg1">
                  <a:lumMod val="65000"/>
                </a:schemeClr>
              </a:solidFill>
            </a:endParaRPr>
          </a:p>
          <a:p>
            <a:endParaRPr lang="fr-FR" sz="3200" b="1" dirty="0" smtClean="0"/>
          </a:p>
          <a:p>
            <a:r>
              <a:rPr lang="fr-FR" sz="3200" b="1" dirty="0" smtClean="0"/>
              <a:t>Techniques </a:t>
            </a:r>
            <a:r>
              <a:rPr lang="fr-FR" sz="3200" b="1" dirty="0"/>
              <a:t>de recueil </a:t>
            </a:r>
            <a:r>
              <a:rPr lang="fr-FR" sz="3200" b="1" dirty="0" smtClean="0"/>
              <a:t>d’informations</a:t>
            </a:r>
            <a:endParaRPr lang="fr-FR" sz="3200" b="1" dirty="0" smtClean="0"/>
          </a:p>
          <a:p>
            <a:endParaRPr lang="fr-FR" sz="3200" b="1" dirty="0" smtClean="0"/>
          </a:p>
          <a:p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Un 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</a:rPr>
              <a:t>cas concret </a:t>
            </a:r>
            <a:endParaRPr lang="fr-FR" sz="2800" b="1" dirty="0" smtClean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dirty="0"/>
              <a:t>Techniques de recueil </a:t>
            </a:r>
            <a:r>
              <a:rPr lang="fr-FR" sz="3200" dirty="0" smtClean="0"/>
              <a:t>d’informations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786874" cy="578647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800" dirty="0">
                <a:solidFill>
                  <a:schemeClr val="tx1"/>
                </a:solidFill>
              </a:rPr>
              <a:t>Les techniques de recueil d’informations sont utilisées lors de </a:t>
            </a:r>
            <a:r>
              <a:rPr lang="fr-FR" sz="2800" dirty="0" smtClean="0">
                <a:solidFill>
                  <a:schemeClr val="tx1"/>
                </a:solidFill>
              </a:rPr>
              <a:t>la méthode </a:t>
            </a:r>
            <a:r>
              <a:rPr lang="fr-FR" sz="2800" dirty="0">
                <a:solidFill>
                  <a:schemeClr val="tx1"/>
                </a:solidFill>
              </a:rPr>
              <a:t>de conception IHM pour récolter des informations </a:t>
            </a:r>
            <a:r>
              <a:rPr lang="fr-FR" sz="2800" dirty="0" smtClean="0">
                <a:solidFill>
                  <a:schemeClr val="tx1"/>
                </a:solidFill>
              </a:rPr>
              <a:t>:</a:t>
            </a:r>
            <a:endParaRPr lang="fr-FR" sz="2800" dirty="0" smtClean="0">
              <a:solidFill>
                <a:schemeClr val="tx1"/>
              </a:solidFill>
            </a:endParaRPr>
          </a:p>
          <a:p>
            <a:r>
              <a:rPr lang="fr-FR" sz="2800" dirty="0" smtClean="0">
                <a:solidFill>
                  <a:schemeClr val="tx1"/>
                </a:solidFill>
              </a:rPr>
              <a:t>Sur </a:t>
            </a:r>
            <a:r>
              <a:rPr lang="fr-FR" sz="2800" dirty="0">
                <a:solidFill>
                  <a:schemeClr val="tx1"/>
                </a:solidFill>
              </a:rPr>
              <a:t>les </a:t>
            </a:r>
            <a:r>
              <a:rPr lang="fr-FR" sz="2800" dirty="0" smtClean="0">
                <a:solidFill>
                  <a:schemeClr val="tx1"/>
                </a:solidFill>
              </a:rPr>
              <a:t>utilisateurs </a:t>
            </a:r>
            <a:r>
              <a:rPr lang="fr-FR" sz="2800" dirty="0">
                <a:solidFill>
                  <a:schemeClr val="tx1"/>
                </a:solidFill>
              </a:rPr>
              <a:t>(</a:t>
            </a:r>
            <a:r>
              <a:rPr lang="fr-FR" sz="2800" dirty="0" err="1">
                <a:solidFill>
                  <a:schemeClr val="tx1"/>
                </a:solidFill>
              </a:rPr>
              <a:t>e.g</a:t>
            </a:r>
            <a:r>
              <a:rPr lang="fr-FR" sz="2800" dirty="0">
                <a:solidFill>
                  <a:schemeClr val="tx1"/>
                </a:solidFill>
              </a:rPr>
              <a:t>., pour construire des </a:t>
            </a:r>
            <a:r>
              <a:rPr lang="fr-FR" sz="2800" dirty="0" err="1">
                <a:solidFill>
                  <a:schemeClr val="tx1"/>
                </a:solidFill>
              </a:rPr>
              <a:t>personas</a:t>
            </a:r>
            <a:r>
              <a:rPr lang="fr-FR" sz="2800" dirty="0" smtClean="0">
                <a:solidFill>
                  <a:schemeClr val="tx1"/>
                </a:solidFill>
              </a:rPr>
              <a:t>)</a:t>
            </a:r>
            <a:endParaRPr lang="fr-FR" sz="2800" dirty="0" smtClean="0">
              <a:solidFill>
                <a:schemeClr val="tx1"/>
              </a:solidFill>
            </a:endParaRPr>
          </a:p>
          <a:p>
            <a:r>
              <a:rPr lang="fr-FR" sz="2800" dirty="0" smtClean="0">
                <a:solidFill>
                  <a:schemeClr val="tx1"/>
                </a:solidFill>
              </a:rPr>
              <a:t>Sur </a:t>
            </a:r>
            <a:r>
              <a:rPr lang="fr-FR" sz="2800" dirty="0">
                <a:solidFill>
                  <a:schemeClr val="tx1"/>
                </a:solidFill>
              </a:rPr>
              <a:t>les tâches (</a:t>
            </a:r>
            <a:r>
              <a:rPr lang="fr-FR" sz="2800" dirty="0" err="1">
                <a:solidFill>
                  <a:schemeClr val="tx1"/>
                </a:solidFill>
              </a:rPr>
              <a:t>e.g</a:t>
            </a:r>
            <a:r>
              <a:rPr lang="fr-FR" sz="2800" dirty="0">
                <a:solidFill>
                  <a:schemeClr val="tx1"/>
                </a:solidFill>
              </a:rPr>
              <a:t>., enchaînement des actions, </a:t>
            </a:r>
            <a:r>
              <a:rPr lang="fr-FR" sz="2800" dirty="0" smtClean="0">
                <a:solidFill>
                  <a:schemeClr val="tx1"/>
                </a:solidFill>
              </a:rPr>
              <a:t>vocabulaire métier)</a:t>
            </a:r>
            <a:endParaRPr lang="fr-FR" sz="2800" dirty="0" smtClean="0">
              <a:solidFill>
                <a:schemeClr val="tx1"/>
              </a:solidFill>
            </a:endParaRPr>
          </a:p>
          <a:p>
            <a:r>
              <a:rPr lang="fr-FR" sz="2800" dirty="0" smtClean="0">
                <a:solidFill>
                  <a:schemeClr val="tx1"/>
                </a:solidFill>
              </a:rPr>
              <a:t>Sur </a:t>
            </a:r>
            <a:r>
              <a:rPr lang="fr-FR" sz="2800" dirty="0">
                <a:solidFill>
                  <a:schemeClr val="tx1"/>
                </a:solidFill>
              </a:rPr>
              <a:t>les interfaces (</a:t>
            </a:r>
            <a:r>
              <a:rPr lang="fr-FR" sz="2800" dirty="0" err="1">
                <a:solidFill>
                  <a:schemeClr val="tx1"/>
                </a:solidFill>
              </a:rPr>
              <a:t>e.g</a:t>
            </a:r>
            <a:r>
              <a:rPr lang="fr-FR" sz="2800" dirty="0">
                <a:solidFill>
                  <a:schemeClr val="tx1"/>
                </a:solidFill>
              </a:rPr>
              <a:t>., idées, points forts/faibles) </a:t>
            </a:r>
            <a:br>
              <a:rPr lang="fr-FR" sz="2800" dirty="0"/>
            </a:br>
            <a:endParaRPr lang="fr-FR" sz="2600" dirty="0" smtClean="0"/>
          </a:p>
        </p:txBody>
      </p:sp>
      <p:sp>
        <p:nvSpPr>
          <p:cNvPr id="4" name="Rectangle à coins arrondis 3"/>
          <p:cNvSpPr/>
          <p:nvPr/>
        </p:nvSpPr>
        <p:spPr>
          <a:xfrm>
            <a:off x="214282" y="4581128"/>
            <a:ext cx="8606190" cy="187220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dirty="0"/>
              <a:t>Choisir une technique adaptée selon le </a:t>
            </a:r>
            <a:r>
              <a:rPr lang="fr-FR" sz="2800" b="1" dirty="0"/>
              <a:t>contexte</a:t>
            </a:r>
            <a:r>
              <a:rPr lang="fr-FR" sz="2800" dirty="0"/>
              <a:t>, les </a:t>
            </a:r>
            <a:r>
              <a:rPr lang="fr-FR" sz="2800" b="1" dirty="0" smtClean="0"/>
              <a:t>utilisateurs</a:t>
            </a:r>
            <a:r>
              <a:rPr lang="fr-FR" sz="2800" dirty="0" smtClean="0"/>
              <a:t> et la </a:t>
            </a:r>
            <a:r>
              <a:rPr lang="fr-FR" sz="2800" b="1" dirty="0"/>
              <a:t>phase active </a:t>
            </a:r>
            <a:r>
              <a:rPr lang="fr-FR" sz="2800" dirty="0"/>
              <a:t>(analyse, développement ou évaluation)</a:t>
            </a:r>
            <a:endParaRPr lang="fr-FR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dirty="0"/>
              <a:t>Remue-méninges (brainstorming</a:t>
            </a:r>
            <a:r>
              <a:rPr lang="fr-FR" sz="3200" dirty="0" smtClean="0"/>
              <a:t>)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548680"/>
            <a:ext cx="6373372" cy="41764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800" b="1" dirty="0">
                <a:solidFill>
                  <a:schemeClr val="tx1"/>
                </a:solidFill>
              </a:rPr>
              <a:t>Objectif : générer</a:t>
            </a:r>
            <a:r>
              <a:rPr lang="fr-FR" sz="2800" dirty="0">
                <a:solidFill>
                  <a:schemeClr val="tx1"/>
                </a:solidFill>
              </a:rPr>
              <a:t> un grand nombre d’idées </a:t>
            </a:r>
            <a:r>
              <a:rPr lang="fr-FR" sz="2800" dirty="0" smtClean="0">
                <a:solidFill>
                  <a:schemeClr val="tx1"/>
                </a:solidFill>
              </a:rPr>
              <a:t>créatives</a:t>
            </a:r>
            <a:endParaRPr lang="fr-FR" sz="2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br>
              <a:rPr lang="fr-FR" sz="2800" dirty="0">
                <a:solidFill>
                  <a:schemeClr val="tx1"/>
                </a:solidFill>
              </a:rPr>
            </a:br>
            <a:r>
              <a:rPr lang="fr-FR" sz="2800" b="1" dirty="0">
                <a:solidFill>
                  <a:schemeClr val="tx1"/>
                </a:solidFill>
              </a:rPr>
              <a:t>Protocole </a:t>
            </a:r>
            <a:r>
              <a:rPr lang="fr-FR" sz="2800" b="1" dirty="0" smtClean="0">
                <a:solidFill>
                  <a:schemeClr val="tx1"/>
                </a:solidFill>
              </a:rPr>
              <a:t>:</a:t>
            </a:r>
            <a:endParaRPr lang="fr-FR" sz="2800" b="1" dirty="0" smtClean="0">
              <a:solidFill>
                <a:schemeClr val="tx1"/>
              </a:solidFill>
            </a:endParaRPr>
          </a:p>
          <a:p>
            <a:r>
              <a:rPr lang="fr-FR" sz="2800" dirty="0" smtClean="0">
                <a:solidFill>
                  <a:schemeClr val="tx1"/>
                </a:solidFill>
              </a:rPr>
              <a:t>Réunir </a:t>
            </a:r>
            <a:r>
              <a:rPr lang="fr-FR" sz="2800" dirty="0">
                <a:solidFill>
                  <a:schemeClr val="tx1"/>
                </a:solidFill>
              </a:rPr>
              <a:t>un petit groupe avec </a:t>
            </a:r>
            <a:r>
              <a:rPr lang="fr-FR" sz="2800" dirty="0" err="1">
                <a:solidFill>
                  <a:schemeClr val="tx1"/>
                </a:solidFill>
              </a:rPr>
              <a:t>diﬀérents</a:t>
            </a:r>
            <a:r>
              <a:rPr lang="fr-FR" sz="2800" dirty="0">
                <a:solidFill>
                  <a:schemeClr val="tx1"/>
                </a:solidFill>
              </a:rPr>
              <a:t> rôles et </a:t>
            </a:r>
            <a:r>
              <a:rPr lang="fr-FR" sz="2800" dirty="0" smtClean="0">
                <a:solidFill>
                  <a:schemeClr val="tx1"/>
                </a:solidFill>
              </a:rPr>
              <a:t>expertises</a:t>
            </a:r>
            <a:endParaRPr lang="fr-FR" sz="2800" dirty="0" smtClean="0">
              <a:solidFill>
                <a:schemeClr val="tx1"/>
              </a:solidFill>
            </a:endParaRPr>
          </a:p>
          <a:p>
            <a:r>
              <a:rPr lang="fr-FR" sz="2800" dirty="0" smtClean="0">
                <a:solidFill>
                  <a:schemeClr val="tx1"/>
                </a:solidFill>
              </a:rPr>
              <a:t>Limiter </a:t>
            </a:r>
            <a:r>
              <a:rPr lang="fr-FR" sz="2800" dirty="0">
                <a:solidFill>
                  <a:schemeClr val="tx1"/>
                </a:solidFill>
              </a:rPr>
              <a:t>le temps (1 heure</a:t>
            </a:r>
            <a:r>
              <a:rPr lang="fr-FR" sz="2800" dirty="0" smtClean="0">
                <a:solidFill>
                  <a:schemeClr val="tx1"/>
                </a:solidFill>
              </a:rPr>
              <a:t>)</a:t>
            </a:r>
            <a:endParaRPr lang="fr-FR" sz="2800" dirty="0" smtClean="0">
              <a:solidFill>
                <a:schemeClr val="tx1"/>
              </a:solidFill>
            </a:endParaRPr>
          </a:p>
          <a:p>
            <a:r>
              <a:rPr lang="fr-FR" sz="2800" dirty="0" smtClean="0">
                <a:solidFill>
                  <a:schemeClr val="tx1"/>
                </a:solidFill>
              </a:rPr>
              <a:t>Aborder </a:t>
            </a:r>
            <a:r>
              <a:rPr lang="fr-FR" sz="2800" dirty="0">
                <a:solidFill>
                  <a:schemeClr val="tx1"/>
                </a:solidFill>
              </a:rPr>
              <a:t>/ traiter un problème de conception </a:t>
            </a:r>
            <a:r>
              <a:rPr lang="fr-FR" sz="2800" dirty="0" smtClean="0">
                <a:solidFill>
                  <a:schemeClr val="tx1"/>
                </a:solidFill>
              </a:rPr>
              <a:t>spécifique </a:t>
            </a:r>
            <a:br>
              <a:rPr lang="fr-FR" sz="2800" dirty="0">
                <a:solidFill>
                  <a:schemeClr val="tx1"/>
                </a:solidFill>
              </a:rPr>
            </a:br>
            <a:endParaRPr lang="fr-FR" sz="2600" dirty="0" smtClean="0">
              <a:solidFill>
                <a:schemeClr val="tx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28183" y="548680"/>
            <a:ext cx="2930103" cy="2331498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8960" y="3911306"/>
            <a:ext cx="3677593" cy="2725036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7535" y="6591300"/>
            <a:ext cx="790575" cy="266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dirty="0"/>
              <a:t>Remue-méninges (2</a:t>
            </a:r>
            <a:r>
              <a:rPr lang="fr-FR" sz="3200" dirty="0" smtClean="0"/>
              <a:t>)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786874" cy="5786478"/>
          </a:xfrm>
        </p:spPr>
        <p:txBody>
          <a:bodyPr>
            <a:noAutofit/>
          </a:bodyPr>
          <a:lstStyle/>
          <a:p>
            <a:pPr marL="0" indent="0" defTabSz="179705">
              <a:buNone/>
            </a:pPr>
            <a:r>
              <a:rPr lang="fr-FR" sz="2800" b="1" dirty="0">
                <a:solidFill>
                  <a:schemeClr val="tx1"/>
                </a:solidFill>
              </a:rPr>
              <a:t>Procédure </a:t>
            </a:r>
            <a:r>
              <a:rPr lang="fr-FR" sz="2800" b="1" dirty="0" smtClean="0">
                <a:solidFill>
                  <a:schemeClr val="tx1"/>
                </a:solidFill>
              </a:rPr>
              <a:t>:</a:t>
            </a:r>
            <a:endParaRPr lang="fr-FR" sz="2800" b="1" dirty="0" smtClean="0">
              <a:solidFill>
                <a:schemeClr val="tx1"/>
              </a:solidFill>
            </a:endParaRPr>
          </a:p>
          <a:p>
            <a:pPr marL="271780" indent="0" defTabSz="179705">
              <a:buNone/>
            </a:pPr>
            <a:r>
              <a:rPr lang="fr-FR" sz="2800" dirty="0" smtClean="0">
                <a:solidFill>
                  <a:schemeClr val="tx1"/>
                </a:solidFill>
              </a:rPr>
              <a:t>1</a:t>
            </a:r>
            <a:r>
              <a:rPr lang="fr-FR" sz="2800" dirty="0">
                <a:solidFill>
                  <a:schemeClr val="tx1"/>
                </a:solidFill>
              </a:rPr>
              <a:t>. Générer une grande quantité de </a:t>
            </a:r>
            <a:r>
              <a:rPr lang="fr-FR" sz="2800" dirty="0" smtClean="0">
                <a:solidFill>
                  <a:schemeClr val="tx1"/>
                </a:solidFill>
              </a:rPr>
              <a:t>solutions</a:t>
            </a:r>
            <a:endParaRPr lang="fr-FR" sz="2800" dirty="0" smtClean="0">
              <a:solidFill>
                <a:schemeClr val="tx1"/>
              </a:solidFill>
            </a:endParaRPr>
          </a:p>
          <a:p>
            <a:pPr marL="443230" indent="0"/>
            <a:r>
              <a:rPr lang="fr-FR" sz="2800" dirty="0" smtClean="0">
                <a:solidFill>
                  <a:schemeClr val="tx1"/>
                </a:solidFill>
              </a:rPr>
              <a:t>enregistrer </a:t>
            </a:r>
            <a:r>
              <a:rPr lang="fr-FR" sz="2800" dirty="0">
                <a:solidFill>
                  <a:schemeClr val="tx1"/>
                </a:solidFill>
              </a:rPr>
              <a:t>toutes les idées sans les évaluer (</a:t>
            </a:r>
            <a:r>
              <a:rPr lang="fr-FR" sz="2800" dirty="0" err="1">
                <a:solidFill>
                  <a:schemeClr val="tx1"/>
                </a:solidFill>
              </a:rPr>
              <a:t>e.g</a:t>
            </a:r>
            <a:r>
              <a:rPr lang="fr-FR" sz="2800" dirty="0">
                <a:solidFill>
                  <a:schemeClr val="tx1"/>
                </a:solidFill>
              </a:rPr>
              <a:t>., sur post-</a:t>
            </a:r>
            <a:r>
              <a:rPr lang="fr-FR" sz="2800" dirty="0" err="1">
                <a:solidFill>
                  <a:schemeClr val="tx1"/>
                </a:solidFill>
              </a:rPr>
              <a:t>its</a:t>
            </a:r>
            <a:r>
              <a:rPr lang="fr-FR" sz="2800" dirty="0" smtClean="0">
                <a:solidFill>
                  <a:schemeClr val="tx1"/>
                </a:solidFill>
              </a:rPr>
              <a:t>)</a:t>
            </a:r>
            <a:endParaRPr lang="fr-FR" sz="2800" dirty="0" smtClean="0">
              <a:solidFill>
                <a:schemeClr val="tx1"/>
              </a:solidFill>
            </a:endParaRPr>
          </a:p>
          <a:p>
            <a:pPr marL="271780" indent="0">
              <a:buNone/>
            </a:pPr>
            <a:r>
              <a:rPr lang="fr-FR" sz="2800" dirty="0" smtClean="0">
                <a:solidFill>
                  <a:schemeClr val="tx1"/>
                </a:solidFill>
              </a:rPr>
              <a:t>2</a:t>
            </a:r>
            <a:r>
              <a:rPr lang="fr-FR" sz="2800" dirty="0">
                <a:solidFill>
                  <a:schemeClr val="tx1"/>
                </a:solidFill>
              </a:rPr>
              <a:t>. Classer les idées en fonction de leur </a:t>
            </a:r>
            <a:r>
              <a:rPr lang="fr-FR" sz="2800" dirty="0" smtClean="0">
                <a:solidFill>
                  <a:schemeClr val="tx1"/>
                </a:solidFill>
              </a:rPr>
              <a:t>qualité</a:t>
            </a:r>
            <a:endParaRPr lang="fr-FR" sz="2800" dirty="0" smtClean="0">
              <a:solidFill>
                <a:schemeClr val="tx1"/>
              </a:solidFill>
            </a:endParaRPr>
          </a:p>
          <a:p>
            <a:pPr marL="443230" indent="0"/>
            <a:r>
              <a:rPr lang="fr-FR" sz="2800" dirty="0" smtClean="0">
                <a:solidFill>
                  <a:schemeClr val="tx1"/>
                </a:solidFill>
              </a:rPr>
              <a:t>les </a:t>
            </a:r>
            <a:r>
              <a:rPr lang="fr-FR" sz="2800" dirty="0">
                <a:solidFill>
                  <a:schemeClr val="tx1"/>
                </a:solidFill>
              </a:rPr>
              <a:t>idées sont classées par nombre de </a:t>
            </a:r>
            <a:r>
              <a:rPr lang="fr-FR" sz="2800" dirty="0" smtClean="0">
                <a:solidFill>
                  <a:schemeClr val="tx1"/>
                </a:solidFill>
              </a:rPr>
              <a:t>votes</a:t>
            </a:r>
            <a:endParaRPr lang="fr-FR" sz="2800" dirty="0" smtClean="0">
              <a:solidFill>
                <a:schemeClr val="tx1"/>
              </a:solidFill>
            </a:endParaRPr>
          </a:p>
          <a:p>
            <a:pPr marL="443230" indent="0"/>
            <a:r>
              <a:rPr lang="fr-FR" sz="2800" dirty="0" smtClean="0">
                <a:solidFill>
                  <a:schemeClr val="tx1"/>
                </a:solidFill>
              </a:rPr>
              <a:t>ne </a:t>
            </a:r>
            <a:r>
              <a:rPr lang="fr-FR" sz="2800" dirty="0">
                <a:solidFill>
                  <a:schemeClr val="tx1"/>
                </a:solidFill>
              </a:rPr>
              <a:t>pas oublier les idées insolites </a:t>
            </a:r>
            <a:br>
              <a:rPr lang="fr-FR" sz="2800" dirty="0"/>
            </a:br>
            <a:endParaRPr lang="fr-FR" sz="2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dirty="0"/>
              <a:t>Focus </a:t>
            </a:r>
            <a:r>
              <a:rPr lang="fr-FR" sz="3200" dirty="0" smtClean="0"/>
              <a:t>group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317588" cy="578647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800" b="1" dirty="0">
                <a:solidFill>
                  <a:schemeClr val="tx1"/>
                </a:solidFill>
              </a:rPr>
              <a:t>Objectif : comprendre</a:t>
            </a:r>
            <a:r>
              <a:rPr lang="fr-FR" sz="2800" dirty="0">
                <a:solidFill>
                  <a:schemeClr val="tx1"/>
                </a:solidFill>
              </a:rPr>
              <a:t> les motivations des </a:t>
            </a:r>
            <a:r>
              <a:rPr lang="fr-FR" sz="2800" dirty="0" smtClean="0">
                <a:solidFill>
                  <a:schemeClr val="tx1"/>
                </a:solidFill>
              </a:rPr>
              <a:t>utilisateurs</a:t>
            </a:r>
            <a:endParaRPr lang="fr-FR" sz="2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fr-FR" sz="2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fr-FR" sz="2800" b="1" dirty="0" smtClean="0">
                <a:solidFill>
                  <a:schemeClr val="tx1"/>
                </a:solidFill>
              </a:rPr>
              <a:t>Protocole :</a:t>
            </a:r>
            <a:endParaRPr lang="fr-FR" sz="2800" b="1" dirty="0" smtClean="0">
              <a:solidFill>
                <a:schemeClr val="tx1"/>
              </a:solidFill>
            </a:endParaRPr>
          </a:p>
          <a:p>
            <a:r>
              <a:rPr lang="en-US" altLang="fr-FR" sz="2800" dirty="0">
                <a:solidFill>
                  <a:schemeClr val="tx1"/>
                </a:solidFill>
              </a:rPr>
              <a:t>Define different topics to be addressed (5 or 6 recommended)</a:t>
            </a:r>
            <a:endParaRPr lang="en-US" altLang="fr-FR" sz="2800" dirty="0">
              <a:solidFill>
                <a:schemeClr val="tx1"/>
              </a:solidFill>
            </a:endParaRPr>
          </a:p>
          <a:p>
            <a:endParaRPr lang="en-US" altLang="fr-FR" sz="2800" dirty="0">
              <a:solidFill>
                <a:schemeClr val="tx1"/>
              </a:solidFill>
            </a:endParaRPr>
          </a:p>
          <a:p>
            <a:r>
              <a:rPr lang="en-US" altLang="fr-FR" sz="2800" dirty="0">
                <a:solidFill>
                  <a:schemeClr val="tx1"/>
                </a:solidFill>
              </a:rPr>
              <a:t>Limit the group to 7–10 participants (to manage shyness and speaking time)</a:t>
            </a:r>
            <a:endParaRPr lang="en-US" altLang="fr-FR" sz="2800" dirty="0">
              <a:solidFill>
                <a:schemeClr val="tx1"/>
              </a:solidFill>
            </a:endParaRPr>
          </a:p>
          <a:p>
            <a:endParaRPr lang="en-US" altLang="fr-FR" sz="2800" dirty="0">
              <a:solidFill>
                <a:schemeClr val="tx1"/>
              </a:solidFill>
            </a:endParaRPr>
          </a:p>
          <a:p>
            <a:r>
              <a:rPr lang="en-US" altLang="fr-FR" sz="2800" dirty="0">
                <a:solidFill>
                  <a:schemeClr val="tx1"/>
                </a:solidFill>
              </a:rPr>
              <a:t>Record the session and use boards and/or assistants</a:t>
            </a:r>
            <a:br>
              <a:rPr lang="fr-FR" sz="2800" dirty="0">
                <a:solidFill>
                  <a:schemeClr val="tx1"/>
                </a:solidFill>
              </a:rPr>
            </a:br>
            <a:endParaRPr lang="fr-FR" sz="26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dirty="0"/>
              <a:t>Focus group (2</a:t>
            </a:r>
            <a:r>
              <a:rPr lang="fr-FR" sz="3200" dirty="0" smtClean="0"/>
              <a:t>)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25" y="617348"/>
            <a:ext cx="6654008" cy="38917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800" b="1" dirty="0">
                <a:solidFill>
                  <a:schemeClr val="tx1"/>
                </a:solidFill>
              </a:rPr>
              <a:t>Procédure </a:t>
            </a:r>
            <a:r>
              <a:rPr lang="fr-FR" sz="2800" b="1" dirty="0" smtClean="0">
                <a:solidFill>
                  <a:schemeClr val="tx1"/>
                </a:solidFill>
              </a:rPr>
              <a:t>:</a:t>
            </a:r>
            <a:endParaRPr lang="fr-FR" sz="2800" b="1" dirty="0" smtClean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fr-FR" sz="2800" dirty="0" smtClean="0">
                <a:solidFill>
                  <a:schemeClr val="tx1"/>
                </a:solidFill>
              </a:rPr>
              <a:t>Activité </a:t>
            </a:r>
            <a:r>
              <a:rPr lang="fr-FR" sz="2800" dirty="0">
                <a:solidFill>
                  <a:schemeClr val="tx1"/>
                </a:solidFill>
              </a:rPr>
              <a:t>”brise-glace”, les </a:t>
            </a:r>
            <a:r>
              <a:rPr lang="fr-FR" sz="2800" dirty="0" smtClean="0">
                <a:solidFill>
                  <a:schemeClr val="tx1"/>
                </a:solidFill>
              </a:rPr>
              <a:t>utilisateurs font connaissance</a:t>
            </a:r>
            <a:endParaRPr lang="fr-FR" sz="2800" dirty="0" smtClean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fr-FR" sz="2800" dirty="0" smtClean="0">
                <a:solidFill>
                  <a:schemeClr val="tx1"/>
                </a:solidFill>
              </a:rPr>
              <a:t>Rappeler </a:t>
            </a:r>
            <a:r>
              <a:rPr lang="fr-FR" sz="2800" dirty="0">
                <a:solidFill>
                  <a:schemeClr val="tx1"/>
                </a:solidFill>
              </a:rPr>
              <a:t>les règles à </a:t>
            </a:r>
            <a:r>
              <a:rPr lang="fr-FR" sz="2800" dirty="0" smtClean="0">
                <a:solidFill>
                  <a:schemeClr val="tx1"/>
                </a:solidFill>
              </a:rPr>
              <a:t>respecter</a:t>
            </a:r>
            <a:endParaRPr lang="fr-FR" sz="2800" dirty="0" smtClean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fr-FR" sz="2800" dirty="0" smtClean="0">
                <a:solidFill>
                  <a:schemeClr val="tx1"/>
                </a:solidFill>
              </a:rPr>
              <a:t>Exercices </a:t>
            </a:r>
            <a:r>
              <a:rPr lang="fr-FR" sz="2800" dirty="0">
                <a:solidFill>
                  <a:schemeClr val="tx1"/>
                </a:solidFill>
              </a:rPr>
              <a:t>de </a:t>
            </a:r>
            <a:r>
              <a:rPr lang="fr-FR" sz="2800" dirty="0" smtClean="0">
                <a:solidFill>
                  <a:schemeClr val="tx1"/>
                </a:solidFill>
              </a:rPr>
              <a:t>difficulté </a:t>
            </a:r>
            <a:r>
              <a:rPr lang="fr-FR" sz="2800" dirty="0">
                <a:solidFill>
                  <a:schemeClr val="tx1"/>
                </a:solidFill>
              </a:rPr>
              <a:t>croissante, et portant sur des points </a:t>
            </a:r>
            <a:r>
              <a:rPr lang="fr-FR" sz="2800" dirty="0" smtClean="0">
                <a:solidFill>
                  <a:schemeClr val="tx1"/>
                </a:solidFill>
              </a:rPr>
              <a:t>de plus </a:t>
            </a:r>
            <a:r>
              <a:rPr lang="fr-FR" sz="2800" dirty="0">
                <a:solidFill>
                  <a:schemeClr val="tx1"/>
                </a:solidFill>
              </a:rPr>
              <a:t>en plus précis du </a:t>
            </a:r>
            <a:r>
              <a:rPr lang="fr-FR" sz="2800" dirty="0" smtClean="0">
                <a:solidFill>
                  <a:schemeClr val="tx1"/>
                </a:solidFill>
              </a:rPr>
              <a:t>système</a:t>
            </a:r>
            <a:endParaRPr lang="fr-FR" sz="2800" dirty="0" smtClean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fr-FR" sz="2800" dirty="0" smtClean="0">
                <a:solidFill>
                  <a:schemeClr val="tx1"/>
                </a:solidFill>
              </a:rPr>
              <a:t>Synthèse </a:t>
            </a:r>
            <a:r>
              <a:rPr lang="fr-FR" sz="2800" dirty="0">
                <a:solidFill>
                  <a:schemeClr val="tx1"/>
                </a:solidFill>
              </a:rPr>
              <a:t>des résultats et discussions </a:t>
            </a:r>
            <a:br>
              <a:rPr lang="fr-FR" sz="2800" dirty="0"/>
            </a:br>
            <a:endParaRPr lang="fr-FR" sz="2600" dirty="0" smtClean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88981" y="1052736"/>
            <a:ext cx="3058987" cy="2041013"/>
          </a:xfrm>
          <a:prstGeom prst="rect">
            <a:avLst/>
          </a:prstGeom>
        </p:spPr>
      </p:pic>
      <p:sp>
        <p:nvSpPr>
          <p:cNvPr id="5" name="Rectangle à coins arrondis 4"/>
          <p:cNvSpPr/>
          <p:nvPr/>
        </p:nvSpPr>
        <p:spPr>
          <a:xfrm>
            <a:off x="251520" y="4869160"/>
            <a:ext cx="8568952" cy="165618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>
                <a:solidFill>
                  <a:schemeClr val="tx1"/>
                </a:solidFill>
              </a:rPr>
              <a:t>Vision globale sur le système en terme de motivations, préférences</a:t>
            </a:r>
            <a:r>
              <a:rPr lang="fr-FR" sz="2800" dirty="0" smtClean="0">
                <a:solidFill>
                  <a:schemeClr val="tx1"/>
                </a:solidFill>
              </a:rPr>
              <a:t>, priorités</a:t>
            </a:r>
            <a:r>
              <a:rPr lang="fr-FR" sz="2800" dirty="0">
                <a:solidFill>
                  <a:schemeClr val="tx1"/>
                </a:solidFill>
              </a:rPr>
              <a:t>, attentes voire conflits</a:t>
            </a:r>
            <a:endParaRPr lang="fr-FR" sz="2800" dirty="0" smtClean="0">
              <a:solidFill>
                <a:schemeClr val="tx1"/>
              </a:solidFill>
            </a:endParaRPr>
          </a:p>
          <a:p>
            <a:pPr algn="ctr"/>
            <a:r>
              <a:rPr lang="fr-FR" sz="2800" dirty="0" smtClean="0">
                <a:solidFill>
                  <a:schemeClr val="tx1"/>
                </a:solidFill>
              </a:rPr>
              <a:t>Émergence </a:t>
            </a:r>
            <a:r>
              <a:rPr lang="fr-FR" sz="2800" dirty="0">
                <a:solidFill>
                  <a:schemeClr val="tx1"/>
                </a:solidFill>
              </a:rPr>
              <a:t>d’idées nouvelles (dynamique de groupe)</a:t>
            </a:r>
            <a:endParaRPr lang="fr-FR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en-US" altLang="fr-FR" sz="3200" b="1" dirty="0"/>
              <a:t>HMIs in Software Applications</a:t>
            </a:r>
            <a:endParaRPr lang="en-US" altLang="fr-FR" sz="32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786874" cy="578647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altLang="fr-FR" sz="2800" dirty="0">
                <a:solidFill>
                  <a:schemeClr val="tx1"/>
                </a:solidFill>
              </a:rPr>
              <a:t>The interface of an application or a web page is tangible and generally interactive, and will be used directly by the users:</a:t>
            </a:r>
            <a:endParaRPr lang="en-US" altLang="fr-FR" sz="2800" dirty="0">
              <a:solidFill>
                <a:schemeClr val="tx1"/>
              </a:solidFill>
            </a:endParaRPr>
          </a:p>
          <a:p>
            <a:pPr lvl="1">
              <a:buFont typeface="Wingdings" panose="05000000000000000000" pitchFamily="2" charset="2"/>
              <a:buChar char="v"/>
            </a:pPr>
            <a:r>
              <a:rPr lang="en-GB" altLang="en-US" sz="2485" dirty="0">
                <a:solidFill>
                  <a:schemeClr val="tx1"/>
                </a:solidFill>
              </a:rPr>
              <a:t>   </a:t>
            </a:r>
            <a:r>
              <a:rPr lang="en-US" altLang="fr-FR" sz="2485" dirty="0">
                <a:solidFill>
                  <a:schemeClr val="tx1"/>
                </a:solidFill>
              </a:rPr>
              <a:t>One-third of the questions asked during meetings with users are about the HMI (Human-Machine Interface).</a:t>
            </a:r>
            <a:endParaRPr lang="en-US" altLang="fr-FR" sz="2485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endParaRPr lang="en-US" altLang="fr-FR" sz="2800" dirty="0">
              <a:solidFill>
                <a:schemeClr val="tx1"/>
              </a:solidFill>
            </a:endParaRPr>
          </a:p>
          <a:p>
            <a:pPr lvl="1">
              <a:buFont typeface="Wingdings" panose="05000000000000000000" pitchFamily="2" charset="2"/>
              <a:buChar char="v"/>
            </a:pPr>
            <a:r>
              <a:rPr lang="en-US" altLang="fr-FR" sz="2485" dirty="0">
                <a:solidFill>
                  <a:schemeClr val="tx1"/>
                </a:solidFill>
              </a:rPr>
              <a:t>Designing the interaction accounts for more than half of the development cost.</a:t>
            </a:r>
            <a:endParaRPr lang="en-US" altLang="fr-FR" sz="2485" dirty="0">
              <a:solidFill>
                <a:schemeClr val="tx1"/>
              </a:solidFill>
            </a:endParaRPr>
          </a:p>
          <a:p>
            <a:pPr marL="457200" lvl="1" indent="0">
              <a:buFont typeface="Wingdings" panose="05000000000000000000" pitchFamily="2" charset="2"/>
              <a:buNone/>
            </a:pPr>
            <a:endParaRPr lang="en-US" altLang="fr-FR" sz="2485" dirty="0">
              <a:solidFill>
                <a:schemeClr val="tx1"/>
              </a:solidFill>
            </a:endParaRPr>
          </a:p>
          <a:p>
            <a:pPr lvl="1">
              <a:buFont typeface="Wingdings" panose="05000000000000000000" pitchFamily="2" charset="2"/>
              <a:buChar char="v"/>
            </a:pPr>
            <a:r>
              <a:rPr lang="en-US" altLang="fr-FR" sz="2485" dirty="0">
                <a:solidFill>
                  <a:schemeClr val="tx1"/>
                </a:solidFill>
              </a:rPr>
              <a:t>During maintenance, one-third of the requests involve bug fixes, and two-thirds are user-requested changes to the interface.</a:t>
            </a:r>
            <a:br>
              <a:rPr lang="fr-FR" sz="2485" dirty="0">
                <a:solidFill>
                  <a:schemeClr val="tx1"/>
                </a:solidFill>
              </a:rPr>
            </a:br>
            <a:endParaRPr lang="fr-FR" sz="231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dirty="0"/>
              <a:t>Magicien </a:t>
            </a:r>
            <a:r>
              <a:rPr lang="fr-FR" sz="3200" dirty="0" smtClean="0"/>
              <a:t>d’Oz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786874" cy="578647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fr-FR" sz="2600" b="1" dirty="0" smtClean="0">
                <a:solidFill>
                  <a:schemeClr val="tx1"/>
                </a:solidFill>
              </a:rPr>
              <a:t>Objective:</a:t>
            </a:r>
            <a:endParaRPr lang="en-US" altLang="fr-FR" sz="26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fr-FR" sz="2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fr-FR" sz="2600" dirty="0" smtClean="0">
                <a:solidFill>
                  <a:schemeClr val="tx1"/>
                </a:solidFill>
              </a:rPr>
              <a:t>Obtain information about a system that is non-existent or partially developed by simulating the missing functionalities.</a:t>
            </a:r>
            <a:endParaRPr lang="en-US" altLang="fr-FR" sz="2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fr-FR" sz="2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fr-FR" sz="2600" b="1" dirty="0" smtClean="0">
                <a:solidFill>
                  <a:schemeClr val="tx1"/>
                </a:solidFill>
              </a:rPr>
              <a:t>Protocol:</a:t>
            </a:r>
            <a:endParaRPr lang="en-US" altLang="fr-FR" sz="26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fr-FR" sz="2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fr-FR" sz="2600" dirty="0" smtClean="0">
                <a:solidFill>
                  <a:schemeClr val="tx1"/>
                </a:solidFill>
              </a:rPr>
              <a:t>Suitable for complex systems that are difficult to develop.</a:t>
            </a:r>
            <a:endParaRPr lang="en-US" altLang="fr-FR" sz="2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fr-FR" sz="2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fr-FR" sz="2600" dirty="0" smtClean="0">
                <a:solidFill>
                  <a:schemeClr val="tx1"/>
                </a:solidFill>
              </a:rPr>
              <a:t>A partner (the “wizard”) performs the actions on behalf of the system.</a:t>
            </a:r>
            <a:endParaRPr lang="en-US" altLang="fr-FR" sz="26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dirty="0"/>
              <a:t>Magicien d’Oz (2</a:t>
            </a:r>
            <a:r>
              <a:rPr lang="fr-FR" sz="3200" dirty="0" smtClean="0"/>
              <a:t>)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548680"/>
            <a:ext cx="8677628" cy="547260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800" b="1" dirty="0">
                <a:solidFill>
                  <a:schemeClr val="tx1"/>
                </a:solidFill>
              </a:rPr>
              <a:t>Procédure </a:t>
            </a:r>
            <a:r>
              <a:rPr lang="fr-FR" sz="2800" b="1" dirty="0" smtClean="0">
                <a:solidFill>
                  <a:schemeClr val="tx1"/>
                </a:solidFill>
              </a:rPr>
              <a:t>:</a:t>
            </a:r>
            <a:endParaRPr lang="fr-FR" sz="2800" b="1" dirty="0" smtClean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fr-FR" sz="2800" dirty="0" smtClean="0">
                <a:solidFill>
                  <a:schemeClr val="tx1"/>
                </a:solidFill>
              </a:rPr>
              <a:t>Le magicien </a:t>
            </a:r>
            <a:r>
              <a:rPr lang="fr-FR" sz="2800" dirty="0">
                <a:solidFill>
                  <a:schemeClr val="tx1"/>
                </a:solidFill>
              </a:rPr>
              <a:t>interprète les entrées de </a:t>
            </a:r>
            <a:r>
              <a:rPr lang="fr-FR" sz="2800" dirty="0" smtClean="0">
                <a:solidFill>
                  <a:schemeClr val="tx1"/>
                </a:solidFill>
              </a:rPr>
              <a:t>l’utilisateur</a:t>
            </a:r>
            <a:endParaRPr lang="fr-FR" sz="2800" dirty="0" smtClean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fr-FR" sz="2800" dirty="0" smtClean="0">
                <a:solidFill>
                  <a:schemeClr val="tx1"/>
                </a:solidFill>
              </a:rPr>
              <a:t>Il supplée </a:t>
            </a:r>
            <a:r>
              <a:rPr lang="fr-FR" sz="2800" dirty="0">
                <a:solidFill>
                  <a:schemeClr val="tx1"/>
                </a:solidFill>
              </a:rPr>
              <a:t>aux manques du prototype et contrôle le</a:t>
            </a:r>
            <a:br>
              <a:rPr lang="fr-FR" sz="2800" dirty="0">
                <a:solidFill>
                  <a:schemeClr val="tx1"/>
                </a:solidFill>
              </a:rPr>
            </a:br>
            <a:r>
              <a:rPr lang="fr-FR" sz="2800" dirty="0">
                <a:solidFill>
                  <a:schemeClr val="tx1"/>
                </a:solidFill>
              </a:rPr>
              <a:t>comportement du </a:t>
            </a:r>
            <a:r>
              <a:rPr lang="fr-FR" sz="2800" dirty="0" smtClean="0">
                <a:solidFill>
                  <a:schemeClr val="tx1"/>
                </a:solidFill>
              </a:rPr>
              <a:t>système</a:t>
            </a:r>
            <a:endParaRPr lang="fr-FR" sz="2800" dirty="0" smtClean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fr-FR" sz="2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fr-FR" sz="2800" b="1" dirty="0" smtClean="0">
                <a:solidFill>
                  <a:schemeClr val="tx1"/>
                </a:solidFill>
              </a:rPr>
              <a:t>Exemple </a:t>
            </a:r>
            <a:r>
              <a:rPr lang="fr-FR" sz="2800" b="1" dirty="0">
                <a:solidFill>
                  <a:schemeClr val="tx1"/>
                </a:solidFill>
              </a:rPr>
              <a:t>: </a:t>
            </a:r>
            <a:r>
              <a:rPr lang="fr-FR" sz="2800" dirty="0">
                <a:solidFill>
                  <a:schemeClr val="tx1"/>
                </a:solidFill>
              </a:rPr>
              <a:t>projet DIALORS, un système pour réserver un billet </a:t>
            </a:r>
            <a:r>
              <a:rPr lang="fr-FR" sz="2800" dirty="0" smtClean="0">
                <a:solidFill>
                  <a:schemeClr val="tx1"/>
                </a:solidFill>
              </a:rPr>
              <a:t>de train </a:t>
            </a:r>
            <a:r>
              <a:rPr lang="fr-FR" sz="2800" dirty="0">
                <a:solidFill>
                  <a:schemeClr val="tx1"/>
                </a:solidFill>
              </a:rPr>
              <a:t>en langage </a:t>
            </a:r>
            <a:r>
              <a:rPr lang="fr-FR" sz="2800" dirty="0" smtClean="0">
                <a:solidFill>
                  <a:schemeClr val="tx1"/>
                </a:solidFill>
              </a:rPr>
              <a:t>naturel</a:t>
            </a:r>
            <a:endParaRPr lang="fr-FR" sz="2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fr-FR" sz="2800" dirty="0" smtClean="0">
                <a:solidFill>
                  <a:schemeClr val="tx1"/>
                </a:solidFill>
              </a:rPr>
              <a:t>Expérimentations </a:t>
            </a:r>
            <a:r>
              <a:rPr lang="fr-FR" sz="2800" dirty="0">
                <a:solidFill>
                  <a:schemeClr val="tx1"/>
                </a:solidFill>
              </a:rPr>
              <a:t>réelles en </a:t>
            </a:r>
            <a:r>
              <a:rPr lang="fr-FR" sz="2800" dirty="0" smtClean="0">
                <a:solidFill>
                  <a:schemeClr val="tx1"/>
                </a:solidFill>
              </a:rPr>
              <a:t>1984</a:t>
            </a:r>
            <a:endParaRPr lang="fr-FR" sz="2600" dirty="0" smtClean="0">
              <a:solidFill>
                <a:schemeClr val="tx1"/>
              </a:solidFill>
            </a:endParaRPr>
          </a:p>
        </p:txBody>
      </p:sp>
      <p:sp>
        <p:nvSpPr>
          <p:cNvPr id="4" name="Rectangle à coins arrondis 3"/>
          <p:cNvSpPr/>
          <p:nvPr/>
        </p:nvSpPr>
        <p:spPr>
          <a:xfrm>
            <a:off x="395536" y="4869160"/>
            <a:ext cx="7848872" cy="145563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b="1" dirty="0"/>
              <a:t>De moins en moins utilisé </a:t>
            </a:r>
            <a:r>
              <a:rPr lang="fr-FR" sz="2800" b="1" dirty="0" smtClean="0"/>
              <a:t>(logiciels de prototypage d’interface)</a:t>
            </a:r>
            <a:endParaRPr lang="fr-FR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dirty="0"/>
              <a:t>Tri par </a:t>
            </a:r>
            <a:r>
              <a:rPr lang="fr-FR" sz="3200" dirty="0" smtClean="0"/>
              <a:t>cartes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786874" cy="578647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800" b="1" dirty="0">
                <a:solidFill>
                  <a:schemeClr val="tx1"/>
                </a:solidFill>
              </a:rPr>
              <a:t>Objectif : construire</a:t>
            </a:r>
            <a:r>
              <a:rPr lang="fr-FR" sz="2800" dirty="0">
                <a:solidFill>
                  <a:schemeClr val="tx1"/>
                </a:solidFill>
              </a:rPr>
              <a:t> l’architecture de </a:t>
            </a:r>
            <a:r>
              <a:rPr lang="fr-FR" sz="2800" dirty="0" smtClean="0">
                <a:solidFill>
                  <a:schemeClr val="tx1"/>
                </a:solidFill>
              </a:rPr>
              <a:t>l’information</a:t>
            </a:r>
            <a:endParaRPr lang="fr-FR" sz="2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fr-FR" sz="2800" b="1" dirty="0" smtClean="0">
                <a:solidFill>
                  <a:schemeClr val="tx1"/>
                </a:solidFill>
              </a:rPr>
              <a:t>Protocole :</a:t>
            </a:r>
            <a:endParaRPr lang="fr-FR" sz="2800" b="1" dirty="0" smtClean="0">
              <a:solidFill>
                <a:schemeClr val="tx1"/>
              </a:solidFill>
            </a:endParaRPr>
          </a:p>
          <a:p>
            <a:r>
              <a:rPr lang="fr-FR" sz="2800" dirty="0">
                <a:solidFill>
                  <a:schemeClr val="tx1"/>
                </a:solidFill>
              </a:rPr>
              <a:t>Panel représentatif d’utilisateurs </a:t>
            </a:r>
            <a:r>
              <a:rPr lang="fr-FR" sz="2800" dirty="0" smtClean="0">
                <a:solidFill>
                  <a:schemeClr val="tx1"/>
                </a:solidFill>
              </a:rPr>
              <a:t>(</a:t>
            </a:r>
            <a:r>
              <a:rPr lang="fr-FR" sz="2800" dirty="0">
                <a:solidFill>
                  <a:schemeClr val="tx1"/>
                </a:solidFill>
              </a:rPr>
              <a:t>en individuel ou en groupe</a:t>
            </a:r>
            <a:r>
              <a:rPr lang="fr-FR" sz="2800" dirty="0" smtClean="0">
                <a:solidFill>
                  <a:schemeClr val="tx1"/>
                </a:solidFill>
              </a:rPr>
              <a:t>)</a:t>
            </a:r>
            <a:endParaRPr lang="fr-FR" sz="2800" b="1" dirty="0" smtClean="0">
              <a:solidFill>
                <a:schemeClr val="tx1"/>
              </a:solidFill>
            </a:endParaRPr>
          </a:p>
          <a:p>
            <a:r>
              <a:rPr lang="fr-FR" sz="2800" dirty="0" smtClean="0">
                <a:solidFill>
                  <a:schemeClr val="tx1"/>
                </a:solidFill>
              </a:rPr>
              <a:t>Préparer </a:t>
            </a:r>
            <a:r>
              <a:rPr lang="fr-FR" sz="2800" dirty="0">
                <a:solidFill>
                  <a:schemeClr val="tx1"/>
                </a:solidFill>
              </a:rPr>
              <a:t>des cartes avec une </a:t>
            </a:r>
            <a:r>
              <a:rPr lang="fr-FR" sz="2800" dirty="0" smtClean="0">
                <a:solidFill>
                  <a:schemeClr val="tx1"/>
                </a:solidFill>
              </a:rPr>
              <a:t> information ou une fonctionnalité  (décrite par 1 ou 2 mots-clés) </a:t>
            </a:r>
            <a:br>
              <a:rPr lang="fr-FR" sz="2800" dirty="0" smtClean="0"/>
            </a:br>
            <a:endParaRPr lang="fr-FR" sz="2600" dirty="0" smtClean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5616" y="3986735"/>
            <a:ext cx="6631496" cy="28546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dirty="0"/>
              <a:t>Tri par cartes (2</a:t>
            </a:r>
            <a:r>
              <a:rPr lang="fr-FR" sz="3200" dirty="0" smtClean="0"/>
              <a:t>)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786874" cy="578647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800" b="1" dirty="0">
                <a:solidFill>
                  <a:schemeClr val="tx1"/>
                </a:solidFill>
              </a:rPr>
              <a:t>Procédure </a:t>
            </a:r>
            <a:r>
              <a:rPr lang="fr-FR" sz="2800" b="1" dirty="0" smtClean="0">
                <a:solidFill>
                  <a:schemeClr val="tx1"/>
                </a:solidFill>
              </a:rPr>
              <a:t>:</a:t>
            </a:r>
            <a:endParaRPr lang="fr-FR" sz="2800" b="1" dirty="0" smtClean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fr-FR" sz="2800" dirty="0" smtClean="0">
                <a:solidFill>
                  <a:schemeClr val="tx1"/>
                </a:solidFill>
              </a:rPr>
              <a:t>Validation </a:t>
            </a:r>
            <a:r>
              <a:rPr lang="fr-FR" sz="2800" dirty="0">
                <a:solidFill>
                  <a:schemeClr val="tx1"/>
                </a:solidFill>
              </a:rPr>
              <a:t>des mots-clés sur les cartes (réécriture au besoin</a:t>
            </a:r>
            <a:r>
              <a:rPr lang="fr-FR" sz="2800" dirty="0" smtClean="0">
                <a:solidFill>
                  <a:schemeClr val="tx1"/>
                </a:solidFill>
              </a:rPr>
              <a:t>)</a:t>
            </a:r>
            <a:endParaRPr lang="fr-FR" sz="2800" dirty="0" smtClean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fr-FR" sz="2800" dirty="0" smtClean="0">
                <a:solidFill>
                  <a:schemeClr val="tx1"/>
                </a:solidFill>
              </a:rPr>
              <a:t>Regroupement </a:t>
            </a:r>
            <a:r>
              <a:rPr lang="fr-FR" sz="2800" dirty="0">
                <a:solidFill>
                  <a:schemeClr val="tx1"/>
                </a:solidFill>
              </a:rPr>
              <a:t>des cartes ”qui se ressemblent</a:t>
            </a:r>
            <a:r>
              <a:rPr lang="fr-FR" sz="2800" dirty="0" smtClean="0">
                <a:solidFill>
                  <a:schemeClr val="tx1"/>
                </a:solidFill>
              </a:rPr>
              <a:t>”</a:t>
            </a:r>
            <a:endParaRPr lang="fr-FR" sz="2800" dirty="0" smtClean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fr-FR" sz="2800" dirty="0" smtClean="0">
                <a:solidFill>
                  <a:schemeClr val="tx1"/>
                </a:solidFill>
              </a:rPr>
              <a:t>Choix </a:t>
            </a:r>
            <a:r>
              <a:rPr lang="fr-FR" sz="2800" dirty="0">
                <a:solidFill>
                  <a:schemeClr val="tx1"/>
                </a:solidFill>
              </a:rPr>
              <a:t>d’un nom pour chaque groupe </a:t>
            </a:r>
            <a:r>
              <a:rPr lang="fr-FR" sz="2800" dirty="0" smtClean="0">
                <a:solidFill>
                  <a:schemeClr val="tx1"/>
                </a:solidFill>
              </a:rPr>
              <a:t>construit</a:t>
            </a:r>
            <a:endParaRPr lang="fr-FR" sz="2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fr-FR" sz="2800" b="1" dirty="0" smtClean="0">
                <a:solidFill>
                  <a:schemeClr val="tx1"/>
                </a:solidFill>
              </a:rPr>
              <a:t>Analyse </a:t>
            </a:r>
            <a:r>
              <a:rPr lang="fr-FR" sz="2800" b="1" dirty="0">
                <a:solidFill>
                  <a:schemeClr val="tx1"/>
                </a:solidFill>
              </a:rPr>
              <a:t>des résultats </a:t>
            </a:r>
            <a:r>
              <a:rPr lang="fr-FR" sz="2800" b="1" dirty="0" smtClean="0">
                <a:solidFill>
                  <a:schemeClr val="tx1"/>
                </a:solidFill>
              </a:rPr>
              <a:t>:</a:t>
            </a:r>
            <a:endParaRPr lang="fr-FR" sz="2800" b="1" dirty="0" smtClean="0">
              <a:solidFill>
                <a:schemeClr val="tx1"/>
              </a:solidFill>
            </a:endParaRPr>
          </a:p>
          <a:p>
            <a:r>
              <a:rPr lang="fr-FR" sz="2800" dirty="0" smtClean="0">
                <a:solidFill>
                  <a:schemeClr val="tx1"/>
                </a:solidFill>
              </a:rPr>
              <a:t>Statistique </a:t>
            </a:r>
            <a:r>
              <a:rPr lang="fr-FR" sz="2800" dirty="0">
                <a:solidFill>
                  <a:schemeClr val="tx1"/>
                </a:solidFill>
              </a:rPr>
              <a:t>(groupes les plus fréquemment formés</a:t>
            </a:r>
            <a:r>
              <a:rPr lang="fr-FR" sz="2800" dirty="0" smtClean="0">
                <a:solidFill>
                  <a:schemeClr val="tx1"/>
                </a:solidFill>
              </a:rPr>
              <a:t>)</a:t>
            </a:r>
            <a:endParaRPr lang="fr-FR" sz="2800" dirty="0" smtClean="0">
              <a:solidFill>
                <a:schemeClr val="tx1"/>
              </a:solidFill>
            </a:endParaRPr>
          </a:p>
          <a:p>
            <a:r>
              <a:rPr lang="fr-FR" sz="2800" dirty="0" smtClean="0">
                <a:solidFill>
                  <a:schemeClr val="tx1"/>
                </a:solidFill>
              </a:rPr>
              <a:t>Qualitative</a:t>
            </a:r>
            <a:r>
              <a:rPr lang="fr-FR" sz="2800" dirty="0">
                <a:solidFill>
                  <a:schemeClr val="tx1"/>
                </a:solidFill>
              </a:rPr>
              <a:t>, basée sur les observations lors des séances </a:t>
            </a:r>
            <a:endParaRPr lang="fr-FR" sz="2600" dirty="0" smtClean="0">
              <a:solidFill>
                <a:schemeClr val="tx1"/>
              </a:solidFill>
            </a:endParaRPr>
          </a:p>
        </p:txBody>
      </p:sp>
      <p:sp>
        <p:nvSpPr>
          <p:cNvPr id="4" name="Rectangle à coins arrondis 3"/>
          <p:cNvSpPr/>
          <p:nvPr/>
        </p:nvSpPr>
        <p:spPr>
          <a:xfrm>
            <a:off x="395536" y="5733256"/>
            <a:ext cx="8136904" cy="910454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b="1" dirty="0"/>
              <a:t>Convergence rapide vers une organisation pertinente du contenu</a:t>
            </a:r>
            <a:endParaRPr lang="fr-FR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dirty="0"/>
              <a:t>Scénarimage (</a:t>
            </a:r>
            <a:r>
              <a:rPr lang="fr-FR" sz="3200" dirty="0" err="1"/>
              <a:t>storyboard</a:t>
            </a:r>
            <a:r>
              <a:rPr lang="fr-FR" sz="3200" dirty="0" smtClean="0"/>
              <a:t>)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533612" cy="27877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800" b="1" dirty="0">
                <a:solidFill>
                  <a:schemeClr val="tx1"/>
                </a:solidFill>
              </a:rPr>
              <a:t>Objectif : créer</a:t>
            </a:r>
            <a:r>
              <a:rPr lang="fr-FR" sz="2800" dirty="0">
                <a:solidFill>
                  <a:schemeClr val="tx1"/>
                </a:solidFill>
              </a:rPr>
              <a:t> une description réaliste de l’utilisation du système</a:t>
            </a:r>
            <a:br>
              <a:rPr lang="fr-FR" sz="2800" dirty="0">
                <a:solidFill>
                  <a:schemeClr val="tx1"/>
                </a:solidFill>
              </a:rPr>
            </a:br>
            <a:r>
              <a:rPr lang="fr-FR" sz="2800" b="1" dirty="0">
                <a:solidFill>
                  <a:schemeClr val="tx1"/>
                </a:solidFill>
              </a:rPr>
              <a:t>Protocole </a:t>
            </a:r>
            <a:r>
              <a:rPr lang="fr-FR" sz="2800" b="1" dirty="0" smtClean="0">
                <a:solidFill>
                  <a:schemeClr val="tx1"/>
                </a:solidFill>
              </a:rPr>
              <a:t>:</a:t>
            </a:r>
            <a:endParaRPr lang="fr-FR" sz="2800" b="1" dirty="0" smtClean="0">
              <a:solidFill>
                <a:schemeClr val="tx1"/>
              </a:solidFill>
            </a:endParaRPr>
          </a:p>
          <a:p>
            <a:r>
              <a:rPr lang="fr-FR" sz="2800" dirty="0" smtClean="0">
                <a:solidFill>
                  <a:schemeClr val="tx1"/>
                </a:solidFill>
              </a:rPr>
              <a:t> Utiliser </a:t>
            </a:r>
            <a:r>
              <a:rPr lang="fr-FR" sz="2800" dirty="0">
                <a:solidFill>
                  <a:schemeClr val="tx1"/>
                </a:solidFill>
              </a:rPr>
              <a:t>les </a:t>
            </a:r>
            <a:r>
              <a:rPr lang="fr-FR" sz="2800" b="1" dirty="0" err="1">
                <a:solidFill>
                  <a:schemeClr val="tx1"/>
                </a:solidFill>
              </a:rPr>
              <a:t>storyboards</a:t>
            </a:r>
            <a:r>
              <a:rPr lang="fr-FR" sz="2800" dirty="0">
                <a:solidFill>
                  <a:schemeClr val="tx1"/>
                </a:solidFill>
              </a:rPr>
              <a:t> du monde du cinéma pour une </a:t>
            </a:r>
            <a:r>
              <a:rPr lang="fr-FR" sz="2800" dirty="0" smtClean="0">
                <a:solidFill>
                  <a:schemeClr val="tx1"/>
                </a:solidFill>
              </a:rPr>
              <a:t>vue d’ensemble </a:t>
            </a:r>
            <a:r>
              <a:rPr lang="fr-FR" sz="2800" dirty="0">
                <a:solidFill>
                  <a:schemeClr val="tx1"/>
                </a:solidFill>
              </a:rPr>
              <a:t>des interactions pour résoudre une tâche </a:t>
            </a:r>
            <a:endParaRPr lang="fr-FR" sz="2600" dirty="0" smtClean="0">
              <a:solidFill>
                <a:schemeClr val="tx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7803" y="3645024"/>
            <a:ext cx="8528394" cy="30071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dirty="0"/>
              <a:t>Scénarimage (2</a:t>
            </a:r>
            <a:r>
              <a:rPr lang="fr-FR" sz="3200" dirty="0" smtClean="0"/>
              <a:t>)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450834"/>
            <a:ext cx="8786874" cy="578647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600" b="1" dirty="0">
                <a:solidFill>
                  <a:schemeClr val="tx1"/>
                </a:solidFill>
              </a:rPr>
              <a:t>Procédure</a:t>
            </a:r>
            <a:r>
              <a:rPr lang="fr-FR" sz="2600" dirty="0">
                <a:solidFill>
                  <a:schemeClr val="tx1"/>
                </a:solidFill>
              </a:rPr>
              <a:t> </a:t>
            </a:r>
            <a:r>
              <a:rPr lang="fr-FR" sz="2600" dirty="0" smtClean="0">
                <a:solidFill>
                  <a:schemeClr val="tx1"/>
                </a:solidFill>
              </a:rPr>
              <a:t>:</a:t>
            </a:r>
            <a:endParaRPr lang="fr-FR" sz="26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sz="2600" dirty="0" smtClean="0">
                <a:solidFill>
                  <a:schemeClr val="tx1"/>
                </a:solidFill>
              </a:rPr>
              <a:t>Identifier </a:t>
            </a:r>
            <a:r>
              <a:rPr lang="fr-FR" sz="2600" dirty="0">
                <a:solidFill>
                  <a:schemeClr val="tx1"/>
                </a:solidFill>
              </a:rPr>
              <a:t>des tâches existantes (typiques et inhabituelles</a:t>
            </a:r>
            <a:r>
              <a:rPr lang="fr-FR" sz="2600" dirty="0" smtClean="0">
                <a:solidFill>
                  <a:schemeClr val="tx1"/>
                </a:solidFill>
              </a:rPr>
              <a:t>)</a:t>
            </a:r>
            <a:endParaRPr lang="fr-FR" sz="26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sz="2600" dirty="0" smtClean="0">
                <a:solidFill>
                  <a:schemeClr val="tx1"/>
                </a:solidFill>
              </a:rPr>
              <a:t>Créer </a:t>
            </a:r>
            <a:r>
              <a:rPr lang="fr-FR" sz="2600" dirty="0">
                <a:solidFill>
                  <a:schemeClr val="tx1"/>
                </a:solidFill>
              </a:rPr>
              <a:t>des scénarios de travail en généralisant les </a:t>
            </a:r>
            <a:r>
              <a:rPr lang="fr-FR" sz="2600" dirty="0" smtClean="0">
                <a:solidFill>
                  <a:schemeClr val="tx1"/>
                </a:solidFill>
              </a:rPr>
              <a:t>histoires</a:t>
            </a:r>
            <a:endParaRPr lang="fr-FR" sz="26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sz="2600" dirty="0" smtClean="0">
                <a:solidFill>
                  <a:schemeClr val="tx1"/>
                </a:solidFill>
              </a:rPr>
              <a:t>mélanger </a:t>
            </a:r>
            <a:r>
              <a:rPr lang="fr-FR" sz="2600" dirty="0">
                <a:solidFill>
                  <a:schemeClr val="tx1"/>
                </a:solidFill>
              </a:rPr>
              <a:t>les événements de </a:t>
            </a:r>
            <a:r>
              <a:rPr lang="fr-FR" sz="2600" dirty="0" smtClean="0">
                <a:solidFill>
                  <a:schemeClr val="tx1"/>
                </a:solidFill>
              </a:rPr>
              <a:t>déférentes provenances</a:t>
            </a:r>
            <a:endParaRPr lang="fr-FR" sz="26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sz="2600" dirty="0" smtClean="0">
                <a:solidFill>
                  <a:schemeClr val="tx1"/>
                </a:solidFill>
              </a:rPr>
              <a:t>incorporer </a:t>
            </a:r>
            <a:r>
              <a:rPr lang="fr-FR" sz="2600" dirty="0">
                <a:solidFill>
                  <a:schemeClr val="tx1"/>
                </a:solidFill>
              </a:rPr>
              <a:t>des situations inhabituelles dans des </a:t>
            </a:r>
            <a:r>
              <a:rPr lang="fr-FR" sz="2600" dirty="0" smtClean="0">
                <a:solidFill>
                  <a:schemeClr val="tx1"/>
                </a:solidFill>
              </a:rPr>
              <a:t>activités typiques</a:t>
            </a:r>
            <a:endParaRPr lang="fr-FR" sz="2600" dirty="0" smtClean="0">
              <a:solidFill>
                <a:schemeClr val="tx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1520" y="3501008"/>
            <a:ext cx="8496944" cy="31427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dirty="0"/>
              <a:t>Conception en </a:t>
            </a:r>
            <a:r>
              <a:rPr lang="fr-FR" sz="3200" dirty="0" smtClean="0"/>
              <a:t>parallèle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786874" cy="578647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800" b="1" dirty="0">
                <a:solidFill>
                  <a:schemeClr val="tx1"/>
                </a:solidFill>
              </a:rPr>
              <a:t>Objectif : créer plusieurs </a:t>
            </a:r>
            <a:r>
              <a:rPr lang="fr-FR" sz="2800" dirty="0">
                <a:solidFill>
                  <a:schemeClr val="tx1"/>
                </a:solidFill>
              </a:rPr>
              <a:t>interfaces et sélectionner leurs </a:t>
            </a:r>
            <a:r>
              <a:rPr lang="fr-FR" sz="2800" dirty="0" smtClean="0">
                <a:solidFill>
                  <a:schemeClr val="tx1"/>
                </a:solidFill>
              </a:rPr>
              <a:t>points forts</a:t>
            </a:r>
            <a:endParaRPr lang="fr-FR" sz="2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fr-FR" sz="2800" b="1" dirty="0" smtClean="0">
                <a:solidFill>
                  <a:schemeClr val="tx1"/>
                </a:solidFill>
              </a:rPr>
              <a:t>Protocole :</a:t>
            </a:r>
            <a:endParaRPr lang="fr-FR" sz="2800" b="1" dirty="0" smtClean="0">
              <a:solidFill>
                <a:schemeClr val="tx1"/>
              </a:solidFill>
            </a:endParaRPr>
          </a:p>
          <a:p>
            <a:r>
              <a:rPr lang="fr-FR" sz="2800" dirty="0" smtClean="0">
                <a:solidFill>
                  <a:schemeClr val="tx1"/>
                </a:solidFill>
              </a:rPr>
              <a:t>Panel </a:t>
            </a:r>
            <a:r>
              <a:rPr lang="fr-FR" sz="2800" dirty="0">
                <a:solidFill>
                  <a:schemeClr val="tx1"/>
                </a:solidFill>
              </a:rPr>
              <a:t>représentatif </a:t>
            </a:r>
            <a:r>
              <a:rPr lang="fr-FR" sz="2800" dirty="0" smtClean="0">
                <a:solidFill>
                  <a:schemeClr val="tx1"/>
                </a:solidFill>
              </a:rPr>
              <a:t>d’utilisateurs </a:t>
            </a:r>
            <a:r>
              <a:rPr lang="fr-FR" sz="2800" dirty="0">
                <a:solidFill>
                  <a:schemeClr val="tx1"/>
                </a:solidFill>
              </a:rPr>
              <a:t>et/ou de </a:t>
            </a:r>
            <a:r>
              <a:rPr lang="fr-FR" sz="2800" dirty="0" smtClean="0">
                <a:solidFill>
                  <a:schemeClr val="tx1"/>
                </a:solidFill>
              </a:rPr>
              <a:t>concepteurs </a:t>
            </a:r>
            <a:r>
              <a:rPr lang="fr-FR" sz="2800" dirty="0">
                <a:solidFill>
                  <a:schemeClr val="tx1"/>
                </a:solidFill>
              </a:rPr>
              <a:t>(</a:t>
            </a:r>
            <a:r>
              <a:rPr lang="fr-FR" sz="2800" dirty="0" smtClean="0">
                <a:solidFill>
                  <a:schemeClr val="tx1"/>
                </a:solidFill>
              </a:rPr>
              <a:t>en individuel </a:t>
            </a:r>
            <a:r>
              <a:rPr lang="fr-FR" sz="2800" dirty="0">
                <a:solidFill>
                  <a:schemeClr val="tx1"/>
                </a:solidFill>
              </a:rPr>
              <a:t>ou en groupe</a:t>
            </a:r>
            <a:r>
              <a:rPr lang="fr-FR" sz="2800" dirty="0" smtClean="0">
                <a:solidFill>
                  <a:schemeClr val="tx1"/>
                </a:solidFill>
              </a:rPr>
              <a:t>)</a:t>
            </a:r>
            <a:endParaRPr lang="fr-FR" sz="2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fr-FR" sz="2800" b="1" dirty="0" smtClean="0">
                <a:solidFill>
                  <a:schemeClr val="tx1"/>
                </a:solidFill>
              </a:rPr>
              <a:t>Procédure :</a:t>
            </a:r>
            <a:endParaRPr lang="fr-FR" sz="2800" b="1" dirty="0" smtClean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fr-FR" sz="2800" dirty="0" smtClean="0">
                <a:solidFill>
                  <a:schemeClr val="tx1"/>
                </a:solidFill>
              </a:rPr>
              <a:t>Chaque utilisateur </a:t>
            </a:r>
            <a:r>
              <a:rPr lang="fr-FR" sz="2800" dirty="0">
                <a:solidFill>
                  <a:schemeClr val="tx1"/>
                </a:solidFill>
              </a:rPr>
              <a:t>(ou groupe) réalise indépendamment </a:t>
            </a:r>
            <a:r>
              <a:rPr lang="fr-FR" sz="2800" dirty="0" smtClean="0">
                <a:solidFill>
                  <a:schemeClr val="tx1"/>
                </a:solidFill>
              </a:rPr>
              <a:t>une interface </a:t>
            </a:r>
            <a:r>
              <a:rPr lang="fr-FR" sz="2800" dirty="0">
                <a:solidFill>
                  <a:schemeClr val="tx1"/>
                </a:solidFill>
              </a:rPr>
              <a:t>(papier, logiciel, etc</a:t>
            </a:r>
            <a:r>
              <a:rPr lang="fr-FR" sz="2800" dirty="0" smtClean="0">
                <a:solidFill>
                  <a:schemeClr val="tx1"/>
                </a:solidFill>
              </a:rPr>
              <a:t>.)</a:t>
            </a:r>
            <a:endParaRPr lang="fr-FR" sz="2800" dirty="0" smtClean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fr-FR" sz="2800" dirty="0" smtClean="0">
                <a:solidFill>
                  <a:schemeClr val="tx1"/>
                </a:solidFill>
              </a:rPr>
              <a:t>Discussion </a:t>
            </a:r>
            <a:r>
              <a:rPr lang="fr-FR" sz="2800" dirty="0">
                <a:solidFill>
                  <a:schemeClr val="tx1"/>
                </a:solidFill>
              </a:rPr>
              <a:t>et comparaison des interfaces </a:t>
            </a:r>
            <a:r>
              <a:rPr lang="fr-FR" sz="2800" dirty="0" smtClean="0">
                <a:solidFill>
                  <a:schemeClr val="tx1"/>
                </a:solidFill>
              </a:rPr>
              <a:t>réalisées</a:t>
            </a:r>
            <a:endParaRPr lang="fr-FR" sz="2800" dirty="0" smtClean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fr-FR" sz="2800" dirty="0" smtClean="0">
                <a:solidFill>
                  <a:schemeClr val="tx1"/>
                </a:solidFill>
              </a:rPr>
              <a:t>Les </a:t>
            </a:r>
            <a:r>
              <a:rPr lang="fr-FR" sz="2800" dirty="0">
                <a:solidFill>
                  <a:schemeClr val="tx1"/>
                </a:solidFill>
              </a:rPr>
              <a:t>meilleures idées sont conservées </a:t>
            </a:r>
            <a:br>
              <a:rPr lang="fr-FR" sz="2800" dirty="0"/>
            </a:br>
            <a:endParaRPr lang="fr-FR" sz="2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dirty="0"/>
              <a:t>Conception en parallèle (2</a:t>
            </a:r>
            <a:r>
              <a:rPr lang="fr-FR" sz="3200" dirty="0" smtClean="0"/>
              <a:t>)</a:t>
            </a:r>
            <a:endParaRPr lang="fr-FR" sz="32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512" y="692696"/>
            <a:ext cx="3971925" cy="294322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8349" y="692696"/>
            <a:ext cx="4845307" cy="2943224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40" y="3717032"/>
            <a:ext cx="6206707" cy="2880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dirty="0"/>
              <a:t>Inspection cognitive (cognitive </a:t>
            </a:r>
            <a:r>
              <a:rPr lang="fr-FR" sz="3200" dirty="0" err="1"/>
              <a:t>walkthrough</a:t>
            </a:r>
            <a:r>
              <a:rPr lang="fr-FR" sz="3200" dirty="0" smtClean="0"/>
              <a:t>)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786874" cy="578647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800" b="1" dirty="0">
                <a:solidFill>
                  <a:schemeClr val="tx1"/>
                </a:solidFill>
              </a:rPr>
              <a:t>Objectif : évaluer</a:t>
            </a:r>
            <a:r>
              <a:rPr lang="fr-FR" sz="2800" dirty="0">
                <a:solidFill>
                  <a:schemeClr val="tx1"/>
                </a:solidFill>
              </a:rPr>
              <a:t> le système en </a:t>
            </a:r>
            <a:r>
              <a:rPr lang="fr-FR" sz="2800" b="1" dirty="0">
                <a:solidFill>
                  <a:schemeClr val="tx1"/>
                </a:solidFill>
              </a:rPr>
              <a:t>se mettant </a:t>
            </a:r>
            <a:r>
              <a:rPr lang="fr-FR" sz="2800" dirty="0">
                <a:solidFill>
                  <a:schemeClr val="tx1"/>
                </a:solidFill>
              </a:rPr>
              <a:t>à la place de</a:t>
            </a:r>
            <a:br>
              <a:rPr lang="fr-FR" sz="2800" dirty="0">
                <a:solidFill>
                  <a:schemeClr val="tx1"/>
                </a:solidFill>
              </a:rPr>
            </a:br>
            <a:r>
              <a:rPr lang="fr-FR" sz="2800" dirty="0" smtClean="0">
                <a:solidFill>
                  <a:schemeClr val="tx1"/>
                </a:solidFill>
              </a:rPr>
              <a:t>l’utilisateur</a:t>
            </a:r>
            <a:endParaRPr lang="fr-FR" sz="2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fr-FR" sz="2800" b="1" dirty="0" smtClean="0">
                <a:solidFill>
                  <a:schemeClr val="tx1"/>
                </a:solidFill>
              </a:rPr>
              <a:t>Protocole :</a:t>
            </a:r>
            <a:endParaRPr lang="fr-FR" sz="2800" b="1" dirty="0" smtClean="0">
              <a:solidFill>
                <a:schemeClr val="tx1"/>
              </a:solidFill>
            </a:endParaRPr>
          </a:p>
          <a:p>
            <a:r>
              <a:rPr lang="fr-FR" sz="2800" dirty="0" smtClean="0">
                <a:solidFill>
                  <a:schemeClr val="tx1"/>
                </a:solidFill>
              </a:rPr>
              <a:t>Spécifier </a:t>
            </a:r>
            <a:r>
              <a:rPr lang="fr-FR" sz="2800" dirty="0">
                <a:solidFill>
                  <a:schemeClr val="tx1"/>
                </a:solidFill>
              </a:rPr>
              <a:t>des scénarios (tâches et contexte</a:t>
            </a:r>
            <a:r>
              <a:rPr lang="fr-FR" sz="2800" dirty="0" smtClean="0">
                <a:solidFill>
                  <a:schemeClr val="tx1"/>
                </a:solidFill>
              </a:rPr>
              <a:t>)</a:t>
            </a:r>
            <a:endParaRPr lang="fr-FR" sz="2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fr-FR" sz="2800" b="1" dirty="0" smtClean="0">
                <a:solidFill>
                  <a:schemeClr val="tx1"/>
                </a:solidFill>
              </a:rPr>
              <a:t>Procédure :</a:t>
            </a:r>
            <a:endParaRPr lang="fr-FR" sz="2800" b="1" dirty="0" smtClean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fr-FR" sz="2800" dirty="0" smtClean="0">
                <a:solidFill>
                  <a:schemeClr val="tx1"/>
                </a:solidFill>
              </a:rPr>
              <a:t>Évaluation </a:t>
            </a:r>
            <a:r>
              <a:rPr lang="fr-FR" sz="2800" dirty="0">
                <a:solidFill>
                  <a:schemeClr val="tx1"/>
                </a:solidFill>
              </a:rPr>
              <a:t>en imaginant ce que ferait </a:t>
            </a:r>
            <a:r>
              <a:rPr lang="fr-FR" sz="2800" dirty="0" smtClean="0">
                <a:solidFill>
                  <a:schemeClr val="tx1"/>
                </a:solidFill>
              </a:rPr>
              <a:t>l’utilisateur pour résoudre </a:t>
            </a:r>
            <a:r>
              <a:rPr lang="fr-FR" sz="2800" dirty="0">
                <a:solidFill>
                  <a:schemeClr val="tx1"/>
                </a:solidFill>
              </a:rPr>
              <a:t>la </a:t>
            </a:r>
            <a:r>
              <a:rPr lang="fr-FR" sz="2800" dirty="0" smtClean="0">
                <a:solidFill>
                  <a:schemeClr val="tx1"/>
                </a:solidFill>
              </a:rPr>
              <a:t>tâche </a:t>
            </a:r>
            <a:endParaRPr lang="fr-FR" sz="2800" dirty="0" smtClean="0">
              <a:solidFill>
                <a:schemeClr val="tx1"/>
              </a:solidFill>
            </a:endParaRPr>
          </a:p>
          <a:p>
            <a:pPr marL="1357630" indent="-457200"/>
            <a:r>
              <a:rPr lang="fr-FR" sz="2800" dirty="0" smtClean="0">
                <a:solidFill>
                  <a:schemeClr val="tx1"/>
                </a:solidFill>
              </a:rPr>
              <a:t>comprend-il </a:t>
            </a:r>
            <a:r>
              <a:rPr lang="fr-FR" sz="2800" dirty="0">
                <a:solidFill>
                  <a:schemeClr val="tx1"/>
                </a:solidFill>
              </a:rPr>
              <a:t>les messages, le comportement du système </a:t>
            </a:r>
            <a:r>
              <a:rPr lang="fr-FR" sz="2800" dirty="0" smtClean="0">
                <a:solidFill>
                  <a:schemeClr val="tx1"/>
                </a:solidFill>
              </a:rPr>
              <a:t>?</a:t>
            </a:r>
            <a:endParaRPr lang="fr-FR" sz="2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fr-FR" sz="28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2. </a:t>
            </a:r>
            <a:r>
              <a:rPr lang="fr-FR" sz="2800" dirty="0" smtClean="0">
                <a:solidFill>
                  <a:schemeClr val="tx1"/>
                </a:solidFill>
              </a:rPr>
              <a:t>Interprétation et prise en compte des résultats </a:t>
            </a:r>
            <a:br>
              <a:rPr lang="fr-FR" sz="2800" dirty="0" smtClean="0"/>
            </a:br>
            <a:endParaRPr lang="fr-FR" sz="2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dirty="0"/>
              <a:t>Observation 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7813532" cy="48040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800" b="1" dirty="0">
                <a:solidFill>
                  <a:schemeClr val="tx1"/>
                </a:solidFill>
              </a:rPr>
              <a:t>Objectif : </a:t>
            </a:r>
            <a:r>
              <a:rPr lang="fr-FR" sz="2800" b="1" dirty="0" smtClean="0">
                <a:solidFill>
                  <a:schemeClr val="tx1"/>
                </a:solidFill>
              </a:rPr>
              <a:t>identifier </a:t>
            </a:r>
            <a:r>
              <a:rPr lang="fr-FR" sz="2800" b="1" dirty="0">
                <a:solidFill>
                  <a:schemeClr val="tx1"/>
                </a:solidFill>
              </a:rPr>
              <a:t>les problèmes </a:t>
            </a:r>
            <a:r>
              <a:rPr lang="fr-FR" sz="2800" dirty="0">
                <a:solidFill>
                  <a:schemeClr val="tx1"/>
                </a:solidFill>
              </a:rPr>
              <a:t>d’une </a:t>
            </a:r>
            <a:r>
              <a:rPr lang="fr-FR" sz="2800" dirty="0" smtClean="0">
                <a:solidFill>
                  <a:schemeClr val="tx1"/>
                </a:solidFill>
              </a:rPr>
              <a:t>application</a:t>
            </a:r>
            <a:endParaRPr lang="fr-FR" sz="2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fr-FR" sz="2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br>
              <a:rPr lang="fr-FR" sz="2800" dirty="0">
                <a:solidFill>
                  <a:schemeClr val="tx1"/>
                </a:solidFill>
              </a:rPr>
            </a:br>
            <a:r>
              <a:rPr lang="fr-FR" sz="2800" b="1" dirty="0">
                <a:solidFill>
                  <a:schemeClr val="tx1"/>
                </a:solidFill>
              </a:rPr>
              <a:t>Protocole </a:t>
            </a:r>
            <a:r>
              <a:rPr lang="fr-FR" sz="2800" b="1" dirty="0" smtClean="0">
                <a:solidFill>
                  <a:schemeClr val="tx1"/>
                </a:solidFill>
              </a:rPr>
              <a:t>:</a:t>
            </a:r>
            <a:endParaRPr lang="fr-FR" sz="2800" b="1" dirty="0" smtClean="0">
              <a:solidFill>
                <a:schemeClr val="tx1"/>
              </a:solidFill>
            </a:endParaRPr>
          </a:p>
          <a:p>
            <a:r>
              <a:rPr lang="fr-FR" sz="2800" dirty="0" smtClean="0">
                <a:solidFill>
                  <a:schemeClr val="tx1"/>
                </a:solidFill>
              </a:rPr>
              <a:t>En </a:t>
            </a:r>
            <a:r>
              <a:rPr lang="fr-FR" sz="2800" dirty="0">
                <a:solidFill>
                  <a:schemeClr val="tx1"/>
                </a:solidFill>
              </a:rPr>
              <a:t>laboratoire ou sur le </a:t>
            </a:r>
            <a:r>
              <a:rPr lang="fr-FR" sz="2800" dirty="0" smtClean="0">
                <a:solidFill>
                  <a:schemeClr val="tx1"/>
                </a:solidFill>
              </a:rPr>
              <a:t>terrain</a:t>
            </a:r>
            <a:endParaRPr lang="fr-FR" sz="2800" dirty="0" smtClean="0">
              <a:solidFill>
                <a:schemeClr val="tx1"/>
              </a:solidFill>
            </a:endParaRPr>
          </a:p>
          <a:p>
            <a:endParaRPr lang="fr-FR" sz="2800" dirty="0" smtClean="0">
              <a:solidFill>
                <a:schemeClr val="tx1"/>
              </a:solidFill>
            </a:endParaRPr>
          </a:p>
          <a:p>
            <a:r>
              <a:rPr lang="fr-FR" sz="2800" dirty="0" smtClean="0">
                <a:solidFill>
                  <a:schemeClr val="tx1"/>
                </a:solidFill>
              </a:rPr>
              <a:t>Choisir </a:t>
            </a:r>
            <a:r>
              <a:rPr lang="fr-FR" sz="2800" dirty="0">
                <a:solidFill>
                  <a:schemeClr val="tx1"/>
                </a:solidFill>
              </a:rPr>
              <a:t>au moins 2 </a:t>
            </a:r>
            <a:r>
              <a:rPr lang="fr-FR" sz="2800" dirty="0" smtClean="0">
                <a:solidFill>
                  <a:schemeClr val="tx1"/>
                </a:solidFill>
              </a:rPr>
              <a:t>utilisateurs </a:t>
            </a:r>
            <a:r>
              <a:rPr lang="fr-FR" sz="2800" dirty="0">
                <a:solidFill>
                  <a:schemeClr val="tx1"/>
                </a:solidFill>
              </a:rPr>
              <a:t>qui agiront indépendamment </a:t>
            </a:r>
            <a:endParaRPr lang="fr-FR" sz="26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b="1" dirty="0"/>
              <a:t>Impact </a:t>
            </a:r>
            <a:r>
              <a:rPr lang="en-GB" altLang="fr-FR" sz="3200" b="1" dirty="0"/>
              <a:t>of </a:t>
            </a:r>
            <a:r>
              <a:rPr lang="fr-FR" sz="3200" b="1" dirty="0"/>
              <a:t> </a:t>
            </a:r>
            <a:r>
              <a:rPr lang="fr-FR" sz="3200" b="1" dirty="0" smtClean="0"/>
              <a:t>HM</a:t>
            </a:r>
            <a:r>
              <a:rPr lang="en-GB" altLang="fr-FR" sz="3200" b="1" dirty="0" smtClean="0"/>
              <a:t>I</a:t>
            </a:r>
            <a:endParaRPr lang="en-GB" altLang="fr-FR" sz="3200" b="1" dirty="0" smtClean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786874" cy="578647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fr-FR" sz="3200" dirty="0">
                <a:solidFill>
                  <a:schemeClr val="tx1"/>
                </a:solidFill>
              </a:rPr>
              <a:t>In computing, Human-Machine Interfaces (HMIs) have a significant impact on:</a:t>
            </a:r>
            <a:endParaRPr lang="en-US" altLang="fr-FR" sz="3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fr-FR" sz="32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GB" altLang="en-US" sz="3200" dirty="0">
                <a:solidFill>
                  <a:schemeClr val="tx1"/>
                </a:solidFill>
              </a:rPr>
              <a:t>  </a:t>
            </a:r>
            <a:r>
              <a:rPr lang="en-US" altLang="fr-FR" sz="3200" dirty="0">
                <a:solidFill>
                  <a:schemeClr val="tx1"/>
                </a:solidFill>
              </a:rPr>
              <a:t>The attractiveness of the software</a:t>
            </a:r>
            <a:endParaRPr lang="en-US" altLang="fr-FR" sz="3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fr-FR" sz="32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GB" altLang="en-US" sz="3200" dirty="0">
                <a:solidFill>
                  <a:schemeClr val="tx1"/>
                </a:solidFill>
              </a:rPr>
              <a:t>  </a:t>
            </a:r>
            <a:r>
              <a:rPr lang="en-US" altLang="fr-FR" sz="3200" dirty="0">
                <a:solidFill>
                  <a:schemeClr val="tx1"/>
                </a:solidFill>
              </a:rPr>
              <a:t>Productivity</a:t>
            </a:r>
            <a:endParaRPr lang="en-US" altLang="fr-FR" sz="3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fr-FR" sz="32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GB" altLang="en-US" sz="3200" dirty="0">
                <a:solidFill>
                  <a:schemeClr val="tx1"/>
                </a:solidFill>
              </a:rPr>
              <a:t>  </a:t>
            </a:r>
            <a:r>
              <a:rPr lang="en-US" altLang="fr-FR" sz="3200" dirty="0">
                <a:solidFill>
                  <a:schemeClr val="tx1"/>
                </a:solidFill>
              </a:rPr>
              <a:t>Development, maintenance, and training costs</a:t>
            </a:r>
            <a:r>
              <a:rPr lang="fr-FR" sz="3200" dirty="0">
                <a:solidFill>
                  <a:schemeClr val="tx1"/>
                </a:solidFill>
              </a:rPr>
              <a:t>n </a:t>
            </a:r>
            <a:br>
              <a:rPr lang="fr-FR" sz="2800" dirty="0">
                <a:solidFill>
                  <a:schemeClr val="tx1"/>
                </a:solidFill>
              </a:rPr>
            </a:br>
            <a:br>
              <a:rPr lang="fr-FR" sz="2800" dirty="0"/>
            </a:br>
            <a:endParaRPr lang="fr-FR" sz="2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dirty="0"/>
              <a:t>Observation (2</a:t>
            </a:r>
            <a:r>
              <a:rPr lang="fr-FR" sz="3200" dirty="0" smtClean="0"/>
              <a:t>)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786874" cy="578647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800" b="1" dirty="0">
                <a:solidFill>
                  <a:schemeClr val="tx1"/>
                </a:solidFill>
              </a:rPr>
              <a:t>Procédure :</a:t>
            </a:r>
            <a:br>
              <a:rPr lang="fr-FR" sz="2800" b="1" dirty="0">
                <a:solidFill>
                  <a:schemeClr val="tx1"/>
                </a:solidFill>
              </a:rPr>
            </a:br>
            <a:r>
              <a:rPr lang="fr-FR" sz="2800" dirty="0">
                <a:solidFill>
                  <a:schemeClr val="tx1"/>
                </a:solidFill>
              </a:rPr>
              <a:t>1. </a:t>
            </a:r>
            <a:r>
              <a:rPr lang="fr-FR" sz="2800" dirty="0" smtClean="0">
                <a:solidFill>
                  <a:schemeClr val="tx1"/>
                </a:solidFill>
              </a:rPr>
              <a:t>Définir </a:t>
            </a:r>
            <a:r>
              <a:rPr lang="fr-FR" sz="2800" dirty="0">
                <a:solidFill>
                  <a:schemeClr val="tx1"/>
                </a:solidFill>
              </a:rPr>
              <a:t>une mission </a:t>
            </a:r>
            <a:r>
              <a:rPr lang="fr-FR" sz="2800" dirty="0" smtClean="0">
                <a:solidFill>
                  <a:schemeClr val="tx1"/>
                </a:solidFill>
              </a:rPr>
              <a:t>spécifique </a:t>
            </a:r>
            <a:r>
              <a:rPr lang="fr-FR" sz="2800" dirty="0">
                <a:solidFill>
                  <a:schemeClr val="tx1"/>
                </a:solidFill>
              </a:rPr>
              <a:t>(résoudre un problème, </a:t>
            </a:r>
            <a:r>
              <a:rPr lang="fr-FR" sz="2800" dirty="0" smtClean="0">
                <a:solidFill>
                  <a:schemeClr val="tx1"/>
                </a:solidFill>
              </a:rPr>
              <a:t>suivre un </a:t>
            </a:r>
            <a:r>
              <a:rPr lang="fr-FR" sz="2800" dirty="0">
                <a:solidFill>
                  <a:schemeClr val="tx1"/>
                </a:solidFill>
              </a:rPr>
              <a:t>scénario)</a:t>
            </a:r>
            <a:br>
              <a:rPr lang="fr-FR" sz="2800" dirty="0">
                <a:solidFill>
                  <a:schemeClr val="tx1"/>
                </a:solidFill>
              </a:rPr>
            </a:br>
            <a:r>
              <a:rPr lang="fr-FR" sz="2800" dirty="0">
                <a:solidFill>
                  <a:schemeClr val="tx1"/>
                </a:solidFill>
              </a:rPr>
              <a:t>2. Décider de ce que l’on veut mesurer</a:t>
            </a:r>
            <a:br>
              <a:rPr lang="fr-FR" sz="2800" dirty="0">
                <a:solidFill>
                  <a:schemeClr val="tx1"/>
                </a:solidFill>
              </a:rPr>
            </a:br>
            <a:r>
              <a:rPr lang="fr-FR" sz="2800" dirty="0">
                <a:solidFill>
                  <a:schemeClr val="tx1"/>
                </a:solidFill>
              </a:rPr>
              <a:t>3. Demander à </a:t>
            </a:r>
            <a:r>
              <a:rPr lang="fr-FR" sz="2800" dirty="0" smtClean="0">
                <a:solidFill>
                  <a:schemeClr val="tx1"/>
                </a:solidFill>
              </a:rPr>
              <a:t>l’utilisateur d’</a:t>
            </a:r>
            <a:r>
              <a:rPr lang="fr-FR" sz="2800" dirty="0" err="1" smtClean="0">
                <a:solidFill>
                  <a:schemeClr val="tx1"/>
                </a:solidFill>
              </a:rPr>
              <a:t>éffectuer</a:t>
            </a:r>
            <a:r>
              <a:rPr lang="fr-FR" sz="2800" dirty="0" smtClean="0">
                <a:solidFill>
                  <a:schemeClr val="tx1"/>
                </a:solidFill>
              </a:rPr>
              <a:t> </a:t>
            </a:r>
            <a:r>
              <a:rPr lang="fr-FR" sz="2800" dirty="0">
                <a:solidFill>
                  <a:schemeClr val="tx1"/>
                </a:solidFill>
              </a:rPr>
              <a:t>la mission </a:t>
            </a:r>
            <a:endParaRPr lang="fr-FR" sz="2800" dirty="0">
              <a:solidFill>
                <a:schemeClr val="tx1"/>
              </a:solidFill>
            </a:endParaRPr>
          </a:p>
          <a:p>
            <a:r>
              <a:rPr lang="fr-FR" sz="2800" dirty="0" smtClean="0">
                <a:solidFill>
                  <a:schemeClr val="tx1"/>
                </a:solidFill>
              </a:rPr>
              <a:t>observation </a:t>
            </a:r>
            <a:r>
              <a:rPr lang="fr-FR" sz="2800" dirty="0">
                <a:solidFill>
                  <a:schemeClr val="tx1"/>
                </a:solidFill>
              </a:rPr>
              <a:t>directe </a:t>
            </a:r>
            <a:r>
              <a:rPr lang="fr-FR" sz="2800" dirty="0" smtClean="0">
                <a:solidFill>
                  <a:schemeClr val="tx1"/>
                </a:solidFill>
              </a:rPr>
              <a:t>simple</a:t>
            </a:r>
            <a:endParaRPr lang="fr-FR" sz="2800" dirty="0" smtClean="0">
              <a:solidFill>
                <a:schemeClr val="tx1"/>
              </a:solidFill>
            </a:endParaRPr>
          </a:p>
          <a:p>
            <a:r>
              <a:rPr lang="fr-FR" sz="2800" dirty="0" smtClean="0">
                <a:solidFill>
                  <a:schemeClr val="tx1"/>
                </a:solidFill>
              </a:rPr>
              <a:t>avec </a:t>
            </a:r>
            <a:r>
              <a:rPr lang="fr-FR" sz="2800" dirty="0">
                <a:solidFill>
                  <a:schemeClr val="tx1"/>
                </a:solidFill>
              </a:rPr>
              <a:t>explicitation à haute </a:t>
            </a:r>
            <a:r>
              <a:rPr lang="fr-FR" sz="2800" dirty="0" smtClean="0">
                <a:solidFill>
                  <a:schemeClr val="tx1"/>
                </a:solidFill>
              </a:rPr>
              <a:t>voix</a:t>
            </a:r>
            <a:endParaRPr lang="fr-FR" sz="2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fr-FR" sz="2800" dirty="0" smtClean="0">
                <a:solidFill>
                  <a:schemeClr val="tx1"/>
                </a:solidFill>
              </a:rPr>
              <a:t>4</a:t>
            </a:r>
            <a:r>
              <a:rPr lang="fr-FR" sz="2800" dirty="0">
                <a:solidFill>
                  <a:schemeClr val="tx1"/>
                </a:solidFill>
              </a:rPr>
              <a:t>. Enregistrer les interactions, puis les </a:t>
            </a:r>
            <a:r>
              <a:rPr lang="fr-FR" sz="2800" dirty="0" smtClean="0">
                <a:solidFill>
                  <a:schemeClr val="tx1"/>
                </a:solidFill>
              </a:rPr>
              <a:t>analyser</a:t>
            </a:r>
            <a:endParaRPr lang="fr-FR" sz="2800" dirty="0" smtClean="0">
              <a:solidFill>
                <a:schemeClr val="tx1"/>
              </a:solidFill>
            </a:endParaRPr>
          </a:p>
          <a:p>
            <a:r>
              <a:rPr lang="fr-FR" sz="2800" dirty="0" smtClean="0">
                <a:solidFill>
                  <a:schemeClr val="tx1"/>
                </a:solidFill>
              </a:rPr>
              <a:t>papier</a:t>
            </a:r>
            <a:r>
              <a:rPr lang="fr-FR" sz="2800" dirty="0">
                <a:solidFill>
                  <a:schemeClr val="tx1"/>
                </a:solidFill>
              </a:rPr>
              <a:t>, audio, vidéo, trace informatique </a:t>
            </a:r>
            <a:endParaRPr lang="fr-FR" sz="26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dirty="0"/>
              <a:t>Test </a:t>
            </a:r>
            <a:r>
              <a:rPr lang="fr-FR" sz="3200" dirty="0" smtClean="0"/>
              <a:t>A/B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548680"/>
            <a:ext cx="8786874" cy="578647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800" b="1" dirty="0">
                <a:solidFill>
                  <a:schemeClr val="tx1"/>
                </a:solidFill>
              </a:rPr>
              <a:t>Objectif : </a:t>
            </a:r>
            <a:r>
              <a:rPr lang="fr-FR" sz="2800" dirty="0">
                <a:solidFill>
                  <a:schemeClr val="tx1"/>
                </a:solidFill>
              </a:rPr>
              <a:t>évaluer les performances de </a:t>
            </a:r>
            <a:r>
              <a:rPr lang="fr-FR" sz="2800" b="1" dirty="0">
                <a:solidFill>
                  <a:schemeClr val="tx1"/>
                </a:solidFill>
              </a:rPr>
              <a:t>deux</a:t>
            </a:r>
            <a:r>
              <a:rPr lang="fr-FR" sz="2800" dirty="0">
                <a:solidFill>
                  <a:schemeClr val="tx1"/>
                </a:solidFill>
              </a:rPr>
              <a:t> alternatives </a:t>
            </a:r>
            <a:r>
              <a:rPr lang="fr-FR" sz="2800" dirty="0" smtClean="0">
                <a:solidFill>
                  <a:schemeClr val="tx1"/>
                </a:solidFill>
              </a:rPr>
              <a:t>de conception </a:t>
            </a:r>
            <a:r>
              <a:rPr lang="fr-FR" sz="2800" dirty="0">
                <a:solidFill>
                  <a:schemeClr val="tx1"/>
                </a:solidFill>
              </a:rPr>
              <a:t>pour un </a:t>
            </a:r>
            <a:r>
              <a:rPr lang="fr-FR" sz="2800" dirty="0" smtClean="0">
                <a:solidFill>
                  <a:schemeClr val="tx1"/>
                </a:solidFill>
              </a:rPr>
              <a:t>composant</a:t>
            </a:r>
            <a:endParaRPr lang="fr-FR" sz="2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fr-FR" sz="2800" b="1" dirty="0" smtClean="0">
                <a:solidFill>
                  <a:schemeClr val="tx1"/>
                </a:solidFill>
              </a:rPr>
              <a:t>Protocole :</a:t>
            </a:r>
            <a:endParaRPr lang="fr-FR" sz="2800" b="1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sz="2800" dirty="0" smtClean="0">
                <a:solidFill>
                  <a:schemeClr val="tx1"/>
                </a:solidFill>
              </a:rPr>
              <a:t>Deux </a:t>
            </a:r>
            <a:r>
              <a:rPr lang="fr-FR" sz="2800" dirty="0">
                <a:solidFill>
                  <a:schemeClr val="tx1"/>
                </a:solidFill>
              </a:rPr>
              <a:t>versions d’une même interface, chacune avec </a:t>
            </a:r>
            <a:r>
              <a:rPr lang="fr-FR" sz="2800" dirty="0" smtClean="0">
                <a:solidFill>
                  <a:schemeClr val="tx1"/>
                </a:solidFill>
              </a:rPr>
              <a:t>une variante </a:t>
            </a:r>
            <a:r>
              <a:rPr lang="fr-FR" sz="2800" dirty="0">
                <a:solidFill>
                  <a:schemeClr val="tx1"/>
                </a:solidFill>
              </a:rPr>
              <a:t>du composant à tester (</a:t>
            </a:r>
            <a:r>
              <a:rPr lang="fr-FR" sz="2800" dirty="0" err="1">
                <a:solidFill>
                  <a:schemeClr val="tx1"/>
                </a:solidFill>
              </a:rPr>
              <a:t>e.g</a:t>
            </a:r>
            <a:r>
              <a:rPr lang="fr-FR" sz="2800" dirty="0">
                <a:solidFill>
                  <a:schemeClr val="tx1"/>
                </a:solidFill>
              </a:rPr>
              <a:t>., la couleur d’un bouton</a:t>
            </a:r>
            <a:r>
              <a:rPr lang="fr-FR" sz="2800" dirty="0" smtClean="0">
                <a:solidFill>
                  <a:schemeClr val="tx1"/>
                </a:solidFill>
              </a:rPr>
              <a:t>)</a:t>
            </a:r>
            <a:endParaRPr lang="fr-FR" sz="28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sz="2800" dirty="0" err="1" smtClean="0">
                <a:solidFill>
                  <a:schemeClr val="tx1"/>
                </a:solidFill>
              </a:rPr>
              <a:t>Défnir</a:t>
            </a:r>
            <a:r>
              <a:rPr lang="fr-FR" sz="2800" dirty="0" smtClean="0">
                <a:solidFill>
                  <a:schemeClr val="tx1"/>
                </a:solidFill>
              </a:rPr>
              <a:t> </a:t>
            </a:r>
            <a:r>
              <a:rPr lang="fr-FR" sz="2800" dirty="0">
                <a:solidFill>
                  <a:schemeClr val="tx1"/>
                </a:solidFill>
              </a:rPr>
              <a:t>un objectif (</a:t>
            </a:r>
            <a:r>
              <a:rPr lang="fr-FR" sz="2800" dirty="0" err="1">
                <a:solidFill>
                  <a:schemeClr val="tx1"/>
                </a:solidFill>
              </a:rPr>
              <a:t>e.g</a:t>
            </a:r>
            <a:r>
              <a:rPr lang="fr-FR" sz="2800" dirty="0">
                <a:solidFill>
                  <a:schemeClr val="tx1"/>
                </a:solidFill>
              </a:rPr>
              <a:t>., un clic sur le bouton </a:t>
            </a:r>
            <a:r>
              <a:rPr lang="fr-FR" sz="2800" dirty="0" smtClean="0">
                <a:solidFill>
                  <a:schemeClr val="tx1"/>
                </a:solidFill>
              </a:rPr>
              <a:t>testé)</a:t>
            </a:r>
            <a:endParaRPr lang="fr-FR" sz="28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sz="2800" dirty="0" smtClean="0">
                <a:solidFill>
                  <a:schemeClr val="tx1"/>
                </a:solidFill>
              </a:rPr>
              <a:t>Choisir une métrique pour quantifier l’intérêt pour chaque version (</a:t>
            </a:r>
            <a:r>
              <a:rPr lang="fr-FR" sz="2800" dirty="0" err="1" smtClean="0">
                <a:solidFill>
                  <a:schemeClr val="tx1"/>
                </a:solidFill>
              </a:rPr>
              <a:t>e.g</a:t>
            </a:r>
            <a:r>
              <a:rPr lang="fr-FR" sz="2800" dirty="0" smtClean="0">
                <a:solidFill>
                  <a:schemeClr val="tx1"/>
                </a:solidFill>
              </a:rPr>
              <a:t>., le nombre de clics sur le bouton divisé par le nombre de vues)</a:t>
            </a:r>
            <a:endParaRPr lang="fr-FR" sz="28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sz="2800" dirty="0" smtClean="0">
                <a:solidFill>
                  <a:schemeClr val="tx1"/>
                </a:solidFill>
              </a:rPr>
              <a:t>Extensions </a:t>
            </a:r>
            <a:r>
              <a:rPr lang="fr-FR" sz="2800" dirty="0">
                <a:solidFill>
                  <a:schemeClr val="tx1"/>
                </a:solidFill>
              </a:rPr>
              <a:t>pour tester plus de deux versions ou plus de </a:t>
            </a:r>
            <a:r>
              <a:rPr lang="fr-FR" sz="2800" dirty="0" smtClean="0">
                <a:solidFill>
                  <a:schemeClr val="tx1"/>
                </a:solidFill>
              </a:rPr>
              <a:t>deux composants </a:t>
            </a:r>
            <a:r>
              <a:rPr lang="fr-FR" sz="2800" dirty="0">
                <a:solidFill>
                  <a:schemeClr val="tx1"/>
                </a:solidFill>
              </a:rPr>
              <a:t>(tests A/Z, multivarié) </a:t>
            </a:r>
            <a:br>
              <a:rPr lang="fr-FR" sz="2800" dirty="0">
                <a:solidFill>
                  <a:schemeClr val="tx1"/>
                </a:solidFill>
              </a:rPr>
            </a:br>
            <a:endParaRPr lang="fr-FR" sz="28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dirty="0"/>
              <a:t>Test A/B (2</a:t>
            </a:r>
            <a:r>
              <a:rPr lang="fr-FR" sz="3200" dirty="0" smtClean="0"/>
              <a:t>)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786874" cy="22837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800" b="1" dirty="0">
                <a:solidFill>
                  <a:schemeClr val="tx1"/>
                </a:solidFill>
              </a:rPr>
              <a:t>Procédure :</a:t>
            </a:r>
            <a:br>
              <a:rPr lang="fr-FR" sz="2800" b="1" dirty="0">
                <a:solidFill>
                  <a:schemeClr val="tx1"/>
                </a:solidFill>
              </a:rPr>
            </a:br>
            <a:r>
              <a:rPr lang="fr-FR" sz="2800" dirty="0">
                <a:solidFill>
                  <a:schemeClr val="tx1"/>
                </a:solidFill>
              </a:rPr>
              <a:t>1. Quand </a:t>
            </a:r>
            <a:r>
              <a:rPr lang="fr-FR" sz="2800" dirty="0" smtClean="0">
                <a:solidFill>
                  <a:schemeClr val="tx1"/>
                </a:solidFill>
              </a:rPr>
              <a:t>un utilisateur </a:t>
            </a:r>
            <a:r>
              <a:rPr lang="fr-FR" sz="2800" dirty="0">
                <a:solidFill>
                  <a:schemeClr val="tx1"/>
                </a:solidFill>
              </a:rPr>
              <a:t>arrive sur l’interface, proposer </a:t>
            </a:r>
            <a:r>
              <a:rPr lang="fr-FR" sz="2800" dirty="0" smtClean="0">
                <a:solidFill>
                  <a:schemeClr val="tx1"/>
                </a:solidFill>
              </a:rPr>
              <a:t>au hasard </a:t>
            </a:r>
            <a:r>
              <a:rPr lang="fr-FR" sz="2800" dirty="0">
                <a:solidFill>
                  <a:schemeClr val="tx1"/>
                </a:solidFill>
              </a:rPr>
              <a:t>l’une des deux versions</a:t>
            </a:r>
            <a:br>
              <a:rPr lang="fr-FR" sz="2800" dirty="0">
                <a:solidFill>
                  <a:schemeClr val="tx1"/>
                </a:solidFill>
              </a:rPr>
            </a:br>
            <a:r>
              <a:rPr lang="fr-FR" sz="2800" dirty="0">
                <a:solidFill>
                  <a:schemeClr val="tx1"/>
                </a:solidFill>
              </a:rPr>
              <a:t>2. Calculer le nombre d’objectifs atteints pour chaque version </a:t>
            </a:r>
            <a:endParaRPr lang="fr-FR" sz="2600" dirty="0" smtClean="0">
              <a:solidFill>
                <a:schemeClr val="tx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95635" y="2708920"/>
            <a:ext cx="6552729" cy="39264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dirty="0"/>
              <a:t>Test A/B (3</a:t>
            </a:r>
            <a:r>
              <a:rPr lang="fr-FR" sz="3200" dirty="0" smtClean="0"/>
              <a:t>)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786874" cy="27157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800" b="1" dirty="0" smtClean="0">
                <a:solidFill>
                  <a:schemeClr val="tx1"/>
                </a:solidFill>
              </a:rPr>
              <a:t>Exemple : </a:t>
            </a:r>
            <a:r>
              <a:rPr lang="fr-FR" sz="2800" dirty="0" smtClean="0">
                <a:solidFill>
                  <a:schemeClr val="tx1"/>
                </a:solidFill>
              </a:rPr>
              <a:t>pour la campagne présidentielle de B. Obama en 2008, plusieurs versions de la page d’accueil :</a:t>
            </a:r>
            <a:endParaRPr lang="fr-FR" sz="2800" dirty="0" smtClean="0">
              <a:solidFill>
                <a:schemeClr val="tx1"/>
              </a:solidFill>
            </a:endParaRPr>
          </a:p>
          <a:p>
            <a:r>
              <a:rPr lang="fr-FR" sz="2800" dirty="0" smtClean="0">
                <a:solidFill>
                  <a:schemeClr val="tx1"/>
                </a:solidFill>
              </a:rPr>
              <a:t>Trois labels sur le bouton ”call-to-action”</a:t>
            </a:r>
            <a:endParaRPr lang="fr-FR" sz="2800" dirty="0" smtClean="0">
              <a:solidFill>
                <a:schemeClr val="tx1"/>
              </a:solidFill>
            </a:endParaRPr>
          </a:p>
          <a:p>
            <a:r>
              <a:rPr lang="fr-FR" sz="2800" dirty="0" smtClean="0">
                <a:solidFill>
                  <a:schemeClr val="tx1"/>
                </a:solidFill>
              </a:rPr>
              <a:t>Métrique utilisée = nombre d’inscriptions </a:t>
            </a:r>
            <a:endParaRPr lang="fr-FR" sz="2800" dirty="0" smtClean="0">
              <a:solidFill>
                <a:schemeClr val="tx1"/>
              </a:solidFill>
            </a:endParaRPr>
          </a:p>
          <a:p>
            <a:r>
              <a:rPr lang="fr-FR" sz="2800" b="1" dirty="0" smtClean="0">
                <a:solidFill>
                  <a:schemeClr val="tx1"/>
                </a:solidFill>
              </a:rPr>
              <a:t>Meilleur résultat = le label ”</a:t>
            </a:r>
            <a:r>
              <a:rPr lang="fr-FR" sz="2800" b="1" dirty="0" err="1" smtClean="0">
                <a:solidFill>
                  <a:schemeClr val="tx1"/>
                </a:solidFill>
              </a:rPr>
              <a:t>learn</a:t>
            </a:r>
            <a:r>
              <a:rPr lang="fr-FR" sz="2800" b="1" dirty="0" smtClean="0">
                <a:solidFill>
                  <a:schemeClr val="tx1"/>
                </a:solidFill>
              </a:rPr>
              <a:t> more” </a:t>
            </a:r>
            <a:endParaRPr lang="fr-FR" sz="2600" b="1" dirty="0" smtClean="0">
              <a:solidFill>
                <a:schemeClr val="tx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67744" y="3717032"/>
            <a:ext cx="3312368" cy="25914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dirty="0"/>
              <a:t>Audit </a:t>
            </a:r>
            <a:r>
              <a:rPr lang="fr-FR" sz="3200" dirty="0" smtClean="0"/>
              <a:t>ergonomique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786874" cy="578647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800" b="1" dirty="0">
                <a:solidFill>
                  <a:schemeClr val="tx1"/>
                </a:solidFill>
              </a:rPr>
              <a:t>Objectif : évaluation</a:t>
            </a:r>
            <a:r>
              <a:rPr lang="fr-FR" sz="2800" dirty="0">
                <a:solidFill>
                  <a:schemeClr val="tx1"/>
                </a:solidFill>
              </a:rPr>
              <a:t> des interfaces par des </a:t>
            </a:r>
            <a:r>
              <a:rPr lang="fr-FR" sz="2800" b="1" dirty="0">
                <a:solidFill>
                  <a:schemeClr val="tx1"/>
                </a:solidFill>
              </a:rPr>
              <a:t>experts</a:t>
            </a:r>
            <a:r>
              <a:rPr lang="fr-FR" sz="2800" dirty="0">
                <a:solidFill>
                  <a:schemeClr val="tx1"/>
                </a:solidFill>
              </a:rPr>
              <a:t> en </a:t>
            </a:r>
            <a:r>
              <a:rPr lang="fr-FR" sz="2800" dirty="0" smtClean="0">
                <a:solidFill>
                  <a:schemeClr val="tx1"/>
                </a:solidFill>
              </a:rPr>
              <a:t>ergonomie</a:t>
            </a:r>
            <a:endParaRPr lang="fr-FR" sz="2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fr-FR" sz="2800" b="1" dirty="0" smtClean="0">
                <a:solidFill>
                  <a:schemeClr val="tx1"/>
                </a:solidFill>
              </a:rPr>
              <a:t>Protocole :</a:t>
            </a:r>
            <a:endParaRPr lang="fr-FR" sz="28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fr-FR" sz="2800" dirty="0" smtClean="0">
                <a:solidFill>
                  <a:schemeClr val="tx1"/>
                </a:solidFill>
              </a:rPr>
              <a:t>Dans </a:t>
            </a:r>
            <a:r>
              <a:rPr lang="fr-FR" sz="2800" dirty="0">
                <a:solidFill>
                  <a:schemeClr val="tx1"/>
                </a:solidFill>
              </a:rPr>
              <a:t>l’idéal, évaluation par plusieurs experts indépendants </a:t>
            </a:r>
            <a:r>
              <a:rPr lang="fr-FR" sz="2800" dirty="0" smtClean="0">
                <a:solidFill>
                  <a:schemeClr val="tx1"/>
                </a:solidFill>
              </a:rPr>
              <a:t>et confrontation </a:t>
            </a:r>
            <a:r>
              <a:rPr lang="fr-FR" sz="2800" dirty="0">
                <a:solidFill>
                  <a:schemeClr val="tx1"/>
                </a:solidFill>
              </a:rPr>
              <a:t>de leurs </a:t>
            </a:r>
            <a:r>
              <a:rPr lang="fr-FR" sz="2800" dirty="0" smtClean="0">
                <a:solidFill>
                  <a:schemeClr val="tx1"/>
                </a:solidFill>
              </a:rPr>
              <a:t>résultats</a:t>
            </a:r>
            <a:endParaRPr lang="fr-FR" sz="2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fr-FR" sz="2800" dirty="0" smtClean="0">
                <a:solidFill>
                  <a:schemeClr val="tx1"/>
                </a:solidFill>
              </a:rPr>
              <a:t>En </a:t>
            </a:r>
            <a:r>
              <a:rPr lang="fr-FR" sz="2800" dirty="0">
                <a:solidFill>
                  <a:schemeClr val="tx1"/>
                </a:solidFill>
              </a:rPr>
              <a:t>pratique, évaluation par un expert en ergonomie et</a:t>
            </a:r>
            <a:br>
              <a:rPr lang="fr-FR" sz="2800" dirty="0">
                <a:solidFill>
                  <a:schemeClr val="tx1"/>
                </a:solidFill>
              </a:rPr>
            </a:br>
            <a:r>
              <a:rPr lang="fr-FR" sz="2800" dirty="0">
                <a:solidFill>
                  <a:schemeClr val="tx1"/>
                </a:solidFill>
              </a:rPr>
              <a:t>relecture par un expert du domaine </a:t>
            </a:r>
            <a:br>
              <a:rPr lang="fr-FR" sz="2800" dirty="0"/>
            </a:br>
            <a:endParaRPr lang="fr-FR" sz="2600" dirty="0" smtClean="0"/>
          </a:p>
        </p:txBody>
      </p:sp>
      <p:sp>
        <p:nvSpPr>
          <p:cNvPr id="4" name="Rectangle à coins arrondis 3"/>
          <p:cNvSpPr/>
          <p:nvPr/>
        </p:nvSpPr>
        <p:spPr>
          <a:xfrm>
            <a:off x="503548" y="4365104"/>
            <a:ext cx="7632848" cy="108012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800" dirty="0">
                <a:solidFill>
                  <a:schemeClr val="tx1"/>
                </a:solidFill>
              </a:rPr>
              <a:t>Rapidité de </a:t>
            </a:r>
            <a:r>
              <a:rPr lang="fr-FR" sz="2800" dirty="0" smtClean="0">
                <a:solidFill>
                  <a:schemeClr val="tx1"/>
                </a:solidFill>
              </a:rPr>
              <a:t>l’audit </a:t>
            </a:r>
            <a:endParaRPr lang="fr-FR" sz="2800" dirty="0" smtClean="0">
              <a:solidFill>
                <a:schemeClr val="tx1"/>
              </a:solidFill>
            </a:endParaRPr>
          </a:p>
          <a:p>
            <a:r>
              <a:rPr lang="fr-FR" sz="2800" dirty="0" smtClean="0">
                <a:solidFill>
                  <a:schemeClr val="tx1"/>
                </a:solidFill>
              </a:rPr>
              <a:t>Pistes </a:t>
            </a:r>
            <a:r>
              <a:rPr lang="fr-FR" sz="2800" dirty="0">
                <a:solidFill>
                  <a:schemeClr val="tx1"/>
                </a:solidFill>
              </a:rPr>
              <a:t>pour </a:t>
            </a:r>
            <a:r>
              <a:rPr lang="fr-FR" sz="2800" dirty="0" smtClean="0">
                <a:solidFill>
                  <a:schemeClr val="tx1"/>
                </a:solidFill>
              </a:rPr>
              <a:t>prioriser </a:t>
            </a:r>
            <a:r>
              <a:rPr lang="fr-FR" sz="2800" dirty="0">
                <a:solidFill>
                  <a:schemeClr val="tx1"/>
                </a:solidFill>
              </a:rPr>
              <a:t>les étapes </a:t>
            </a:r>
            <a:r>
              <a:rPr lang="fr-FR" sz="2800" dirty="0" smtClean="0">
                <a:solidFill>
                  <a:schemeClr val="tx1"/>
                </a:solidFill>
              </a:rPr>
              <a:t>suivantes</a:t>
            </a:r>
            <a:endParaRPr lang="fr-FR" sz="2800" dirty="0">
              <a:solidFill>
                <a:schemeClr val="tx1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467544" y="5733256"/>
            <a:ext cx="7704856" cy="91045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800" dirty="0"/>
              <a:t>Coût de </a:t>
            </a:r>
            <a:r>
              <a:rPr lang="fr-FR" sz="2800" dirty="0" smtClean="0"/>
              <a:t>l’audit </a:t>
            </a:r>
            <a:endParaRPr lang="fr-FR" sz="2800" dirty="0" smtClean="0"/>
          </a:p>
          <a:p>
            <a:r>
              <a:rPr lang="fr-FR" sz="2800" dirty="0" smtClean="0"/>
              <a:t>Aucun retour des utilisateurs</a:t>
            </a:r>
            <a:endParaRPr lang="fr-F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dirty="0"/>
              <a:t>Enquête / </a:t>
            </a:r>
            <a:r>
              <a:rPr lang="fr-FR" sz="3200" dirty="0" smtClean="0"/>
              <a:t>entretien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476672"/>
            <a:ext cx="8786874" cy="578647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800" b="1" dirty="0">
                <a:solidFill>
                  <a:schemeClr val="tx1"/>
                </a:solidFill>
              </a:rPr>
              <a:t>Objectif : </a:t>
            </a:r>
            <a:r>
              <a:rPr lang="fr-FR" sz="2800" dirty="0" smtClean="0">
                <a:solidFill>
                  <a:schemeClr val="tx1"/>
                </a:solidFill>
              </a:rPr>
              <a:t>identifier </a:t>
            </a:r>
            <a:r>
              <a:rPr lang="fr-FR" sz="2800" dirty="0">
                <a:solidFill>
                  <a:schemeClr val="tx1"/>
                </a:solidFill>
              </a:rPr>
              <a:t>des pistes de conception pour les </a:t>
            </a:r>
            <a:r>
              <a:rPr lang="fr-FR" sz="2800" dirty="0" smtClean="0">
                <a:solidFill>
                  <a:schemeClr val="tx1"/>
                </a:solidFill>
              </a:rPr>
              <a:t>prochaines itérations </a:t>
            </a:r>
            <a:r>
              <a:rPr lang="fr-FR" sz="2800" dirty="0">
                <a:solidFill>
                  <a:schemeClr val="tx1"/>
                </a:solidFill>
              </a:rPr>
              <a:t>ou des problèmes rencontrés par les </a:t>
            </a:r>
            <a:r>
              <a:rPr lang="fr-FR" sz="2800" dirty="0" smtClean="0">
                <a:solidFill>
                  <a:schemeClr val="tx1"/>
                </a:solidFill>
              </a:rPr>
              <a:t>utilisateurs</a:t>
            </a:r>
            <a:br>
              <a:rPr lang="fr-FR" sz="2800" dirty="0">
                <a:solidFill>
                  <a:schemeClr val="tx1"/>
                </a:solidFill>
              </a:rPr>
            </a:br>
            <a:r>
              <a:rPr lang="fr-FR" sz="2800" b="1" dirty="0">
                <a:solidFill>
                  <a:schemeClr val="tx1"/>
                </a:solidFill>
              </a:rPr>
              <a:t>Protocole </a:t>
            </a:r>
            <a:r>
              <a:rPr lang="fr-FR" sz="2800" b="1" dirty="0" smtClean="0">
                <a:solidFill>
                  <a:schemeClr val="tx1"/>
                </a:solidFill>
              </a:rPr>
              <a:t>:</a:t>
            </a:r>
            <a:endParaRPr lang="fr-FR" sz="2800" b="1" dirty="0" smtClean="0">
              <a:solidFill>
                <a:schemeClr val="tx1"/>
              </a:solidFill>
            </a:endParaRPr>
          </a:p>
          <a:p>
            <a:r>
              <a:rPr lang="fr-FR" sz="2800" dirty="0" smtClean="0">
                <a:solidFill>
                  <a:schemeClr val="tx1"/>
                </a:solidFill>
              </a:rPr>
              <a:t>Panel </a:t>
            </a:r>
            <a:r>
              <a:rPr lang="fr-FR" sz="2800" dirty="0">
                <a:solidFill>
                  <a:schemeClr val="tx1"/>
                </a:solidFill>
              </a:rPr>
              <a:t>représentatif </a:t>
            </a:r>
            <a:r>
              <a:rPr lang="fr-FR" sz="2800" dirty="0" smtClean="0">
                <a:solidFill>
                  <a:schemeClr val="tx1"/>
                </a:solidFill>
              </a:rPr>
              <a:t>d’utilisateurs </a:t>
            </a:r>
            <a:r>
              <a:rPr lang="fr-FR" sz="2800" dirty="0">
                <a:solidFill>
                  <a:schemeClr val="tx1"/>
                </a:solidFill>
              </a:rPr>
              <a:t>(en mode individuel) </a:t>
            </a:r>
            <a:endParaRPr lang="fr-FR" sz="2800" b="1" dirty="0" smtClean="0">
              <a:solidFill>
                <a:schemeClr val="tx1"/>
              </a:solidFill>
            </a:endParaRPr>
          </a:p>
          <a:p>
            <a:r>
              <a:rPr lang="fr-FR" sz="2800" dirty="0" smtClean="0">
                <a:solidFill>
                  <a:schemeClr val="tx1"/>
                </a:solidFill>
              </a:rPr>
              <a:t>Questionner l’utilisateur </a:t>
            </a:r>
            <a:r>
              <a:rPr lang="fr-FR" sz="2800" dirty="0">
                <a:solidFill>
                  <a:schemeClr val="tx1"/>
                </a:solidFill>
              </a:rPr>
              <a:t>dans son environnement de </a:t>
            </a:r>
            <a:r>
              <a:rPr lang="fr-FR" sz="2800" dirty="0" smtClean="0">
                <a:solidFill>
                  <a:schemeClr val="tx1"/>
                </a:solidFill>
              </a:rPr>
              <a:t>travail (</a:t>
            </a:r>
            <a:r>
              <a:rPr lang="fr-FR" sz="2800" dirty="0">
                <a:solidFill>
                  <a:schemeClr val="tx1"/>
                </a:solidFill>
              </a:rPr>
              <a:t>face à face</a:t>
            </a:r>
            <a:r>
              <a:rPr lang="fr-FR" sz="2800" dirty="0" smtClean="0">
                <a:solidFill>
                  <a:schemeClr val="tx1"/>
                </a:solidFill>
              </a:rPr>
              <a:t>)</a:t>
            </a:r>
            <a:endParaRPr lang="fr-FR" sz="2800" dirty="0" smtClean="0">
              <a:solidFill>
                <a:schemeClr val="tx1"/>
              </a:solidFill>
            </a:endParaRPr>
          </a:p>
          <a:p>
            <a:r>
              <a:rPr lang="fr-FR" sz="2800" dirty="0" smtClean="0">
                <a:solidFill>
                  <a:schemeClr val="tx1"/>
                </a:solidFill>
              </a:rPr>
              <a:t>Favoriser </a:t>
            </a:r>
            <a:r>
              <a:rPr lang="fr-FR" sz="2800" dirty="0">
                <a:solidFill>
                  <a:schemeClr val="tx1"/>
                </a:solidFill>
              </a:rPr>
              <a:t>l’enregistrement (sonore/vidéo) à la prise de </a:t>
            </a:r>
            <a:r>
              <a:rPr lang="fr-FR" sz="2800" dirty="0" smtClean="0">
                <a:solidFill>
                  <a:schemeClr val="tx1"/>
                </a:solidFill>
              </a:rPr>
              <a:t>notes </a:t>
            </a:r>
            <a:endParaRPr lang="fr-FR" sz="2800" dirty="0" smtClean="0">
              <a:solidFill>
                <a:schemeClr val="tx1"/>
              </a:solidFill>
            </a:endParaRPr>
          </a:p>
          <a:p>
            <a:r>
              <a:rPr lang="fr-FR" sz="2800" dirty="0" smtClean="0">
                <a:solidFill>
                  <a:schemeClr val="tx1"/>
                </a:solidFill>
              </a:rPr>
              <a:t>Durée </a:t>
            </a:r>
            <a:r>
              <a:rPr lang="fr-FR" sz="2800" dirty="0">
                <a:solidFill>
                  <a:schemeClr val="tx1"/>
                </a:solidFill>
              </a:rPr>
              <a:t>recommandée de 1 </a:t>
            </a:r>
            <a:r>
              <a:rPr lang="fr-FR" sz="2800" dirty="0" smtClean="0">
                <a:solidFill>
                  <a:schemeClr val="tx1"/>
                </a:solidFill>
              </a:rPr>
              <a:t>heure</a:t>
            </a:r>
            <a:endParaRPr lang="fr-FR" sz="2800" dirty="0" smtClean="0">
              <a:solidFill>
                <a:schemeClr val="tx1"/>
              </a:solidFill>
            </a:endParaRPr>
          </a:p>
          <a:p>
            <a:r>
              <a:rPr lang="fr-FR" sz="2800" dirty="0" smtClean="0">
                <a:solidFill>
                  <a:schemeClr val="tx1"/>
                </a:solidFill>
              </a:rPr>
              <a:t>Neutralité </a:t>
            </a:r>
            <a:r>
              <a:rPr lang="fr-FR" sz="2800" dirty="0">
                <a:solidFill>
                  <a:schemeClr val="tx1"/>
                </a:solidFill>
              </a:rPr>
              <a:t>de </a:t>
            </a:r>
            <a:r>
              <a:rPr lang="fr-FR" sz="2800" dirty="0" smtClean="0">
                <a:solidFill>
                  <a:schemeClr val="tx1"/>
                </a:solidFill>
              </a:rPr>
              <a:t>l’enquêteur</a:t>
            </a:r>
            <a:br>
              <a:rPr lang="fr-FR" sz="2800" dirty="0"/>
            </a:br>
            <a:endParaRPr lang="fr-FR" sz="2600" dirty="0" smtClean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68969" y="4275931"/>
            <a:ext cx="3475031" cy="25649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dirty="0"/>
              <a:t>Enquête / entretien (2</a:t>
            </a:r>
            <a:r>
              <a:rPr lang="fr-FR" sz="3200" dirty="0" smtClean="0"/>
              <a:t>)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389596" cy="32918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800" b="1" dirty="0">
                <a:solidFill>
                  <a:schemeClr val="tx1"/>
                </a:solidFill>
              </a:rPr>
              <a:t>Procédure </a:t>
            </a:r>
            <a:r>
              <a:rPr lang="fr-FR" sz="2800" b="1" dirty="0" smtClean="0">
                <a:solidFill>
                  <a:schemeClr val="tx1"/>
                </a:solidFill>
              </a:rPr>
              <a:t>:</a:t>
            </a:r>
            <a:endParaRPr lang="fr-FR" sz="2800" b="1" dirty="0" smtClean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fr-FR" sz="2800" dirty="0" smtClean="0">
                <a:solidFill>
                  <a:schemeClr val="tx1"/>
                </a:solidFill>
              </a:rPr>
              <a:t>Poser </a:t>
            </a:r>
            <a:r>
              <a:rPr lang="fr-FR" sz="2800" dirty="0">
                <a:solidFill>
                  <a:schemeClr val="tx1"/>
                </a:solidFill>
              </a:rPr>
              <a:t>des questions semi-directives lors de l’analyse (degré </a:t>
            </a:r>
            <a:r>
              <a:rPr lang="fr-FR" sz="2800" dirty="0" smtClean="0">
                <a:solidFill>
                  <a:schemeClr val="tx1"/>
                </a:solidFill>
              </a:rPr>
              <a:t>de liberté)</a:t>
            </a:r>
            <a:endParaRPr lang="fr-FR" sz="2800" dirty="0" smtClean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fr-FR" sz="2800" dirty="0" smtClean="0">
                <a:solidFill>
                  <a:schemeClr val="tx1"/>
                </a:solidFill>
              </a:rPr>
              <a:t>Poser </a:t>
            </a:r>
            <a:r>
              <a:rPr lang="fr-FR" sz="2800" dirty="0">
                <a:solidFill>
                  <a:schemeClr val="tx1"/>
                </a:solidFill>
              </a:rPr>
              <a:t>des questions plutôt directives lors de l’évaluation (</a:t>
            </a:r>
            <a:r>
              <a:rPr lang="fr-FR" sz="2800" dirty="0" err="1">
                <a:solidFill>
                  <a:schemeClr val="tx1"/>
                </a:solidFill>
              </a:rPr>
              <a:t>e.g</a:t>
            </a:r>
            <a:r>
              <a:rPr lang="fr-FR" sz="2800" dirty="0" smtClean="0">
                <a:solidFill>
                  <a:schemeClr val="tx1"/>
                </a:solidFill>
              </a:rPr>
              <a:t>., cibler </a:t>
            </a:r>
            <a:r>
              <a:rPr lang="fr-FR" sz="2800" dirty="0">
                <a:solidFill>
                  <a:schemeClr val="tx1"/>
                </a:solidFill>
              </a:rPr>
              <a:t>un élément</a:t>
            </a:r>
            <a:r>
              <a:rPr lang="fr-FR" sz="2800" dirty="0" smtClean="0">
                <a:solidFill>
                  <a:schemeClr val="tx1"/>
                </a:solidFill>
              </a:rPr>
              <a:t>)</a:t>
            </a:r>
            <a:endParaRPr lang="fr-FR" sz="2800" dirty="0" smtClean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fr-FR" sz="2800" dirty="0" smtClean="0">
                <a:solidFill>
                  <a:schemeClr val="tx1"/>
                </a:solidFill>
              </a:rPr>
              <a:t>Reformuler </a:t>
            </a:r>
            <a:r>
              <a:rPr lang="fr-FR" sz="2800" dirty="0">
                <a:solidFill>
                  <a:schemeClr val="tx1"/>
                </a:solidFill>
              </a:rPr>
              <a:t>les réponses </a:t>
            </a:r>
            <a:br>
              <a:rPr lang="fr-FR" sz="2800" dirty="0"/>
            </a:br>
            <a:endParaRPr lang="fr-FR" sz="2600" dirty="0" smtClean="0"/>
          </a:p>
        </p:txBody>
      </p:sp>
      <p:sp>
        <p:nvSpPr>
          <p:cNvPr id="4" name="Rectangle à coins arrondis 3"/>
          <p:cNvSpPr/>
          <p:nvPr/>
        </p:nvSpPr>
        <p:spPr>
          <a:xfrm>
            <a:off x="251520" y="4145061"/>
            <a:ext cx="8280920" cy="10081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Analyse qualitative des </a:t>
            </a:r>
            <a:r>
              <a:rPr lang="fr-FR" sz="2800" b="1" dirty="0">
                <a:solidFill>
                  <a:schemeClr val="tx1"/>
                </a:solidFill>
              </a:rPr>
              <a:t>résultats 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251520" y="5445224"/>
            <a:ext cx="8280920" cy="100811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chemeClr val="tx1"/>
                </a:solidFill>
              </a:rPr>
              <a:t>Vision </a:t>
            </a:r>
            <a:r>
              <a:rPr lang="fr-FR" sz="2800" b="1" dirty="0" smtClean="0">
                <a:solidFill>
                  <a:schemeClr val="tx1"/>
                </a:solidFill>
              </a:rPr>
              <a:t>partiale </a:t>
            </a:r>
            <a:r>
              <a:rPr lang="fr-FR" sz="2800" b="1" dirty="0">
                <a:solidFill>
                  <a:schemeClr val="tx1"/>
                </a:solidFill>
              </a:rPr>
              <a:t>(ne pas en tirer des conclusions </a:t>
            </a:r>
            <a:r>
              <a:rPr lang="fr-FR" sz="2800" b="1" dirty="0" smtClean="0">
                <a:solidFill>
                  <a:schemeClr val="tx1"/>
                </a:solidFill>
              </a:rPr>
              <a:t>chiffrées</a:t>
            </a:r>
            <a:r>
              <a:rPr lang="fr-FR" sz="2800" b="1" dirty="0">
                <a:solidFill>
                  <a:schemeClr val="tx1"/>
                </a:solidFill>
              </a:rPr>
              <a:t>)</a:t>
            </a:r>
            <a:endParaRPr lang="fr-FR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dirty="0"/>
              <a:t>Questionnaire 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786874" cy="578647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800" b="1" dirty="0">
                <a:solidFill>
                  <a:schemeClr val="tx1"/>
                </a:solidFill>
              </a:rPr>
              <a:t>Objectif : </a:t>
            </a:r>
            <a:endParaRPr lang="fr-FR" sz="28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fr-FR" sz="2800" dirty="0" smtClean="0">
                <a:solidFill>
                  <a:schemeClr val="tx1"/>
                </a:solidFill>
              </a:rPr>
              <a:t>résumer </a:t>
            </a:r>
            <a:r>
              <a:rPr lang="fr-FR" sz="2800" dirty="0">
                <a:solidFill>
                  <a:schemeClr val="tx1"/>
                </a:solidFill>
              </a:rPr>
              <a:t>économiquement l’avis de </a:t>
            </a:r>
            <a:r>
              <a:rPr lang="fr-FR" sz="2800" dirty="0" smtClean="0">
                <a:solidFill>
                  <a:schemeClr val="tx1"/>
                </a:solidFill>
              </a:rPr>
              <a:t>nombreux utilisateurs</a:t>
            </a:r>
            <a:endParaRPr lang="fr-FR" sz="2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br>
              <a:rPr lang="fr-FR" sz="2800" dirty="0">
                <a:solidFill>
                  <a:schemeClr val="tx1"/>
                </a:solidFill>
              </a:rPr>
            </a:br>
            <a:r>
              <a:rPr lang="fr-FR" sz="2800" b="1" dirty="0">
                <a:solidFill>
                  <a:schemeClr val="tx1"/>
                </a:solidFill>
              </a:rPr>
              <a:t>Protocole </a:t>
            </a:r>
            <a:r>
              <a:rPr lang="fr-FR" sz="2800" b="1" dirty="0" smtClean="0">
                <a:solidFill>
                  <a:schemeClr val="tx1"/>
                </a:solidFill>
              </a:rPr>
              <a:t>:</a:t>
            </a:r>
            <a:endParaRPr lang="fr-FR" sz="2800" b="1" dirty="0" smtClean="0">
              <a:solidFill>
                <a:schemeClr val="tx1"/>
              </a:solidFill>
            </a:endParaRPr>
          </a:p>
          <a:p>
            <a:r>
              <a:rPr lang="fr-FR" sz="2800" dirty="0" smtClean="0">
                <a:solidFill>
                  <a:schemeClr val="tx1"/>
                </a:solidFill>
              </a:rPr>
              <a:t>Panel </a:t>
            </a:r>
            <a:r>
              <a:rPr lang="fr-FR" sz="2800" dirty="0">
                <a:solidFill>
                  <a:schemeClr val="tx1"/>
                </a:solidFill>
              </a:rPr>
              <a:t>représentatif </a:t>
            </a:r>
            <a:r>
              <a:rPr lang="fr-FR" sz="2800" dirty="0" smtClean="0">
                <a:solidFill>
                  <a:schemeClr val="tx1"/>
                </a:solidFill>
              </a:rPr>
              <a:t>d’utilisateurs </a:t>
            </a:r>
            <a:r>
              <a:rPr lang="fr-FR" sz="2800" dirty="0">
                <a:solidFill>
                  <a:schemeClr val="tx1"/>
                </a:solidFill>
              </a:rPr>
              <a:t>(destinataire du</a:t>
            </a:r>
            <a:br>
              <a:rPr lang="fr-FR" sz="2800" dirty="0">
                <a:solidFill>
                  <a:schemeClr val="tx1"/>
                </a:solidFill>
              </a:rPr>
            </a:br>
            <a:r>
              <a:rPr lang="fr-FR" sz="2800" dirty="0">
                <a:solidFill>
                  <a:schemeClr val="tx1"/>
                </a:solidFill>
              </a:rPr>
              <a:t>questionnaire</a:t>
            </a:r>
            <a:r>
              <a:rPr lang="fr-FR" sz="2800" dirty="0" smtClean="0">
                <a:solidFill>
                  <a:schemeClr val="tx1"/>
                </a:solidFill>
              </a:rPr>
              <a:t>)</a:t>
            </a:r>
            <a:endParaRPr lang="fr-FR" sz="2800" dirty="0" smtClean="0">
              <a:solidFill>
                <a:schemeClr val="tx1"/>
              </a:solidFill>
            </a:endParaRPr>
          </a:p>
          <a:p>
            <a:r>
              <a:rPr lang="fr-FR" sz="2800" dirty="0" smtClean="0">
                <a:solidFill>
                  <a:schemeClr val="tx1"/>
                </a:solidFill>
              </a:rPr>
              <a:t>Choisir </a:t>
            </a:r>
            <a:r>
              <a:rPr lang="fr-FR" sz="2800" dirty="0">
                <a:solidFill>
                  <a:schemeClr val="tx1"/>
                </a:solidFill>
              </a:rPr>
              <a:t>des moyens de </a:t>
            </a:r>
            <a:r>
              <a:rPr lang="fr-FR" sz="2800" dirty="0" smtClean="0">
                <a:solidFill>
                  <a:schemeClr val="tx1"/>
                </a:solidFill>
              </a:rPr>
              <a:t>diffusion </a:t>
            </a:r>
            <a:r>
              <a:rPr lang="fr-FR" sz="2800" dirty="0">
                <a:solidFill>
                  <a:schemeClr val="tx1"/>
                </a:solidFill>
              </a:rPr>
              <a:t>et de récupération (</a:t>
            </a:r>
            <a:r>
              <a:rPr lang="fr-FR" sz="2800" dirty="0" err="1">
                <a:solidFill>
                  <a:schemeClr val="tx1"/>
                </a:solidFill>
              </a:rPr>
              <a:t>e.g</a:t>
            </a:r>
            <a:r>
              <a:rPr lang="fr-FR" sz="2800" dirty="0" smtClean="0">
                <a:solidFill>
                  <a:schemeClr val="tx1"/>
                </a:solidFill>
              </a:rPr>
              <a:t>., application </a:t>
            </a:r>
            <a:r>
              <a:rPr lang="fr-FR" sz="2800" dirty="0">
                <a:solidFill>
                  <a:schemeClr val="tx1"/>
                </a:solidFill>
              </a:rPr>
              <a:t>en ligne, email, version papier</a:t>
            </a:r>
            <a:r>
              <a:rPr lang="fr-FR" sz="2800" dirty="0" smtClean="0">
                <a:solidFill>
                  <a:schemeClr val="tx1"/>
                </a:solidFill>
              </a:rPr>
              <a:t>)</a:t>
            </a:r>
            <a:endParaRPr lang="fr-FR" sz="2800" dirty="0" smtClean="0">
              <a:solidFill>
                <a:schemeClr val="tx1"/>
              </a:solidFill>
            </a:endParaRPr>
          </a:p>
          <a:p>
            <a:r>
              <a:rPr lang="fr-FR" sz="2800" dirty="0" smtClean="0">
                <a:solidFill>
                  <a:schemeClr val="tx1"/>
                </a:solidFill>
              </a:rPr>
              <a:t>Choisir </a:t>
            </a:r>
            <a:r>
              <a:rPr lang="fr-FR" sz="2800" dirty="0">
                <a:solidFill>
                  <a:schemeClr val="tx1"/>
                </a:solidFill>
              </a:rPr>
              <a:t>comment analyser les </a:t>
            </a:r>
            <a:r>
              <a:rPr lang="fr-FR" sz="2800" dirty="0" smtClean="0">
                <a:solidFill>
                  <a:schemeClr val="tx1"/>
                </a:solidFill>
              </a:rPr>
              <a:t>résultats (automatiquement/manuellement</a:t>
            </a:r>
            <a:r>
              <a:rPr lang="fr-FR" sz="2800" dirty="0">
                <a:solidFill>
                  <a:schemeClr val="tx1"/>
                </a:solidFill>
              </a:rPr>
              <a:t>) </a:t>
            </a:r>
            <a:endParaRPr lang="fr-FR" sz="26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dirty="0"/>
              <a:t>Questionnaire (2</a:t>
            </a:r>
            <a:r>
              <a:rPr lang="fr-FR" sz="3200" dirty="0" smtClean="0"/>
              <a:t>)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4357148" cy="53080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3200" b="1" dirty="0">
                <a:solidFill>
                  <a:schemeClr val="tx1"/>
                </a:solidFill>
              </a:rPr>
              <a:t>Protocole (suite</a:t>
            </a:r>
            <a:r>
              <a:rPr lang="fr-FR" sz="3200" b="1" dirty="0" smtClean="0">
                <a:solidFill>
                  <a:schemeClr val="tx1"/>
                </a:solidFill>
              </a:rPr>
              <a:t>) </a:t>
            </a:r>
            <a:endParaRPr lang="fr-FR" sz="3200" b="1" dirty="0" smtClean="0">
              <a:solidFill>
                <a:schemeClr val="tx1"/>
              </a:solidFill>
            </a:endParaRPr>
          </a:p>
          <a:p>
            <a:r>
              <a:rPr lang="fr-FR" sz="2800" dirty="0" smtClean="0">
                <a:solidFill>
                  <a:schemeClr val="tx1"/>
                </a:solidFill>
              </a:rPr>
              <a:t>Utiliser </a:t>
            </a:r>
            <a:r>
              <a:rPr lang="fr-FR" sz="2800" dirty="0">
                <a:solidFill>
                  <a:schemeClr val="tx1"/>
                </a:solidFill>
              </a:rPr>
              <a:t>un type de </a:t>
            </a:r>
            <a:r>
              <a:rPr lang="fr-FR" sz="2800" dirty="0" smtClean="0">
                <a:solidFill>
                  <a:schemeClr val="tx1"/>
                </a:solidFill>
              </a:rPr>
              <a:t>questions adapté :</a:t>
            </a:r>
            <a:endParaRPr lang="fr-FR" sz="2800" dirty="0" smtClean="0">
              <a:solidFill>
                <a:schemeClr val="tx1"/>
              </a:solidFill>
            </a:endParaRPr>
          </a:p>
          <a:p>
            <a:pPr marL="443230" indent="0">
              <a:buNone/>
            </a:pPr>
            <a:r>
              <a:rPr lang="fr-FR" sz="2800" dirty="0" smtClean="0">
                <a:solidFill>
                  <a:schemeClr val="tx1"/>
                </a:solidFill>
              </a:rPr>
              <a:t>Questions </a:t>
            </a:r>
            <a:r>
              <a:rPr lang="fr-FR" sz="2800" dirty="0">
                <a:solidFill>
                  <a:schemeClr val="tx1"/>
                </a:solidFill>
              </a:rPr>
              <a:t>ouvertes</a:t>
            </a:r>
            <a:r>
              <a:rPr lang="fr-FR" sz="2800" dirty="0" smtClean="0">
                <a:solidFill>
                  <a:schemeClr val="tx1"/>
                </a:solidFill>
              </a:rPr>
              <a:t>, dirigées</a:t>
            </a:r>
            <a:r>
              <a:rPr lang="fr-FR" sz="2800" dirty="0">
                <a:solidFill>
                  <a:schemeClr val="tx1"/>
                </a:solidFill>
              </a:rPr>
              <a:t>, </a:t>
            </a:r>
            <a:r>
              <a:rPr lang="fr-FR" sz="2800" dirty="0" smtClean="0">
                <a:solidFill>
                  <a:schemeClr val="tx1"/>
                </a:solidFill>
              </a:rPr>
              <a:t>QCM</a:t>
            </a:r>
            <a:endParaRPr lang="fr-FR" sz="2800" dirty="0" smtClean="0">
              <a:solidFill>
                <a:schemeClr val="tx1"/>
              </a:solidFill>
            </a:endParaRPr>
          </a:p>
          <a:p>
            <a:r>
              <a:rPr lang="fr-FR" sz="2800" dirty="0" smtClean="0">
                <a:solidFill>
                  <a:schemeClr val="tx1"/>
                </a:solidFill>
              </a:rPr>
              <a:t>Respecter </a:t>
            </a:r>
            <a:r>
              <a:rPr lang="fr-FR" sz="2800" dirty="0">
                <a:solidFill>
                  <a:schemeClr val="tx1"/>
                </a:solidFill>
              </a:rPr>
              <a:t>certaines </a:t>
            </a:r>
            <a:r>
              <a:rPr lang="fr-FR" sz="2800" dirty="0" smtClean="0">
                <a:solidFill>
                  <a:schemeClr val="tx1"/>
                </a:solidFill>
              </a:rPr>
              <a:t>règles (sociologie</a:t>
            </a:r>
            <a:r>
              <a:rPr lang="fr-FR" sz="2800" dirty="0">
                <a:solidFill>
                  <a:schemeClr val="tx1"/>
                </a:solidFill>
              </a:rPr>
              <a:t>) pour </a:t>
            </a:r>
            <a:r>
              <a:rPr lang="fr-FR" sz="2800" dirty="0" smtClean="0">
                <a:solidFill>
                  <a:schemeClr val="tx1"/>
                </a:solidFill>
              </a:rPr>
              <a:t>rédiger correctement </a:t>
            </a:r>
            <a:r>
              <a:rPr lang="fr-FR" sz="2800" dirty="0">
                <a:solidFill>
                  <a:schemeClr val="tx1"/>
                </a:solidFill>
              </a:rPr>
              <a:t>les </a:t>
            </a:r>
            <a:r>
              <a:rPr lang="fr-FR" sz="2800" dirty="0" smtClean="0">
                <a:solidFill>
                  <a:schemeClr val="tx1"/>
                </a:solidFill>
              </a:rPr>
              <a:t>questions (</a:t>
            </a:r>
            <a:r>
              <a:rPr lang="fr-FR" sz="2800" dirty="0" err="1" smtClean="0">
                <a:solidFill>
                  <a:schemeClr val="tx1"/>
                </a:solidFill>
              </a:rPr>
              <a:t>e.g</a:t>
            </a:r>
            <a:r>
              <a:rPr lang="fr-FR" sz="2800" dirty="0">
                <a:solidFill>
                  <a:schemeClr val="tx1"/>
                </a:solidFill>
              </a:rPr>
              <a:t>., forme </a:t>
            </a:r>
            <a:r>
              <a:rPr lang="fr-FR" sz="2800" dirty="0" smtClean="0">
                <a:solidFill>
                  <a:schemeClr val="tx1"/>
                </a:solidFill>
              </a:rPr>
              <a:t>précise, concision</a:t>
            </a:r>
            <a:r>
              <a:rPr lang="fr-FR" sz="2800" dirty="0">
                <a:solidFill>
                  <a:schemeClr val="tx1"/>
                </a:solidFill>
              </a:rPr>
              <a:t>, </a:t>
            </a:r>
            <a:r>
              <a:rPr lang="fr-FR" sz="2800" dirty="0" smtClean="0">
                <a:solidFill>
                  <a:schemeClr val="tx1"/>
                </a:solidFill>
              </a:rPr>
              <a:t>…) </a:t>
            </a:r>
            <a:br>
              <a:rPr lang="fr-FR" sz="2800" dirty="0"/>
            </a:br>
            <a:endParaRPr lang="fr-FR" sz="2600" dirty="0" smtClean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55976" y="514673"/>
            <a:ext cx="4536504" cy="59471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dirty="0" smtClean="0"/>
              <a:t>Analyse </a:t>
            </a:r>
            <a:r>
              <a:rPr lang="fr-FR" sz="3200" dirty="0"/>
              <a:t>de </a:t>
            </a:r>
            <a:r>
              <a:rPr lang="fr-FR" sz="3200" dirty="0" smtClean="0"/>
              <a:t>traces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786874" cy="578647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800" b="1" dirty="0">
                <a:solidFill>
                  <a:schemeClr val="tx1"/>
                </a:solidFill>
              </a:rPr>
              <a:t>Objectif : </a:t>
            </a:r>
            <a:r>
              <a:rPr lang="fr-FR" sz="2800" dirty="0">
                <a:solidFill>
                  <a:schemeClr val="tx1"/>
                </a:solidFill>
              </a:rPr>
              <a:t>étudier le comportement réel des </a:t>
            </a:r>
            <a:r>
              <a:rPr lang="fr-FR" sz="2800" dirty="0" smtClean="0">
                <a:solidFill>
                  <a:schemeClr val="tx1"/>
                </a:solidFill>
              </a:rPr>
              <a:t>utilisateurs </a:t>
            </a:r>
            <a:r>
              <a:rPr lang="fr-FR" sz="2800" dirty="0">
                <a:solidFill>
                  <a:schemeClr val="tx1"/>
                </a:solidFill>
              </a:rPr>
              <a:t>sur </a:t>
            </a:r>
            <a:r>
              <a:rPr lang="fr-FR" sz="2800" dirty="0" smtClean="0">
                <a:solidFill>
                  <a:schemeClr val="tx1"/>
                </a:solidFill>
              </a:rPr>
              <a:t>une tâche</a:t>
            </a:r>
            <a:endParaRPr lang="fr-FR" sz="2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fr-FR" sz="2800" b="1" dirty="0" smtClean="0">
                <a:solidFill>
                  <a:schemeClr val="tx1"/>
                </a:solidFill>
              </a:rPr>
              <a:t>Protocole :</a:t>
            </a:r>
            <a:endParaRPr lang="fr-FR" sz="2800" b="1" dirty="0" smtClean="0">
              <a:solidFill>
                <a:schemeClr val="tx1"/>
              </a:solidFill>
            </a:endParaRPr>
          </a:p>
          <a:p>
            <a:r>
              <a:rPr lang="fr-FR" sz="2800" dirty="0" smtClean="0">
                <a:solidFill>
                  <a:schemeClr val="tx1"/>
                </a:solidFill>
              </a:rPr>
              <a:t>Choisir </a:t>
            </a:r>
            <a:r>
              <a:rPr lang="fr-FR" sz="2800" dirty="0">
                <a:solidFill>
                  <a:schemeClr val="tx1"/>
                </a:solidFill>
              </a:rPr>
              <a:t>un ou plusieurs types de </a:t>
            </a:r>
            <a:r>
              <a:rPr lang="fr-FR" sz="2800" dirty="0" smtClean="0">
                <a:solidFill>
                  <a:schemeClr val="tx1"/>
                </a:solidFill>
              </a:rPr>
              <a:t>traces</a:t>
            </a:r>
            <a:endParaRPr lang="fr-FR" sz="2800" dirty="0" smtClean="0">
              <a:solidFill>
                <a:schemeClr val="tx1"/>
              </a:solidFill>
            </a:endParaRPr>
          </a:p>
          <a:p>
            <a:r>
              <a:rPr lang="fr-FR" sz="2800" dirty="0" smtClean="0">
                <a:solidFill>
                  <a:schemeClr val="tx1"/>
                </a:solidFill>
              </a:rPr>
              <a:t>Préparer </a:t>
            </a:r>
            <a:r>
              <a:rPr lang="fr-FR" sz="2800" dirty="0">
                <a:solidFill>
                  <a:schemeClr val="tx1"/>
                </a:solidFill>
              </a:rPr>
              <a:t>la méthode de </a:t>
            </a:r>
            <a:r>
              <a:rPr lang="fr-FR" sz="2800" dirty="0" smtClean="0">
                <a:solidFill>
                  <a:schemeClr val="tx1"/>
                </a:solidFill>
              </a:rPr>
              <a:t>collecte</a:t>
            </a:r>
            <a:endParaRPr lang="fr-FR" sz="2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fr-FR" sz="2800" b="1" dirty="0" smtClean="0">
                <a:solidFill>
                  <a:schemeClr val="tx1"/>
                </a:solidFill>
              </a:rPr>
              <a:t>Procédure :</a:t>
            </a:r>
            <a:endParaRPr lang="fr-FR" sz="2800" b="1" dirty="0" smtClean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fr-FR" sz="2800" dirty="0" smtClean="0">
                <a:solidFill>
                  <a:schemeClr val="tx1"/>
                </a:solidFill>
              </a:rPr>
              <a:t>Récolter </a:t>
            </a:r>
            <a:r>
              <a:rPr lang="fr-FR" sz="2800" dirty="0">
                <a:solidFill>
                  <a:schemeClr val="tx1"/>
                </a:solidFill>
              </a:rPr>
              <a:t>des traces d’un ou plusieurs </a:t>
            </a:r>
            <a:r>
              <a:rPr lang="fr-FR" sz="2800" dirty="0" smtClean="0">
                <a:solidFill>
                  <a:schemeClr val="tx1"/>
                </a:solidFill>
              </a:rPr>
              <a:t>types</a:t>
            </a:r>
            <a:endParaRPr lang="fr-FR" sz="2800" dirty="0" smtClean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fr-FR" sz="2800" dirty="0" smtClean="0">
                <a:solidFill>
                  <a:schemeClr val="tx1"/>
                </a:solidFill>
              </a:rPr>
              <a:t>Analyser </a:t>
            </a:r>
            <a:r>
              <a:rPr lang="fr-FR" sz="2800" dirty="0">
                <a:solidFill>
                  <a:schemeClr val="tx1"/>
                </a:solidFill>
              </a:rPr>
              <a:t>ces traces (qualitatif et quantitatif) </a:t>
            </a:r>
            <a:endParaRPr lang="fr-FR" sz="26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33296"/>
          </a:xfrm>
        </p:spPr>
        <p:txBody>
          <a:bodyPr>
            <a:normAutofit/>
          </a:bodyPr>
          <a:lstStyle/>
          <a:p>
            <a:r>
              <a:rPr lang="en-US" altLang="fr-FR" sz="3200" b="1" dirty="0"/>
              <a:t>Stages of the Software Development Life Cycle </a:t>
            </a:r>
            <a:endParaRPr lang="en-US" altLang="fr-FR" sz="32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74675" y="1433195"/>
            <a:ext cx="7165340" cy="4834255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fr-FR" sz="2000" b="1" dirty="0">
                <a:solidFill>
                  <a:schemeClr val="tx1"/>
                </a:solidFill>
              </a:rPr>
              <a:t>Analysis</a:t>
            </a:r>
            <a:endParaRPr lang="en-US" altLang="fr-FR" sz="2000" b="1" dirty="0">
              <a:solidFill>
                <a:schemeClr val="tx1"/>
              </a:solidFill>
            </a:endParaRPr>
          </a:p>
          <a:p>
            <a:pPr marL="0" indent="0">
              <a:buFont typeface="Wingdings" panose="05000000000000000000" pitchFamily="2" charset="2"/>
              <a:buNone/>
            </a:pPr>
            <a:r>
              <a:rPr lang="en-US" altLang="fr-FR" sz="2000" b="1" dirty="0">
                <a:solidFill>
                  <a:schemeClr val="tx1"/>
                </a:solidFill>
              </a:rPr>
              <a:t>– Specifications, analysis of the existing system, and design.</a:t>
            </a:r>
            <a:endParaRPr lang="en-US" altLang="fr-FR" sz="2000" b="1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fr-FR" sz="2000" b="1" dirty="0">
                <a:solidFill>
                  <a:schemeClr val="tx1"/>
                </a:solidFill>
              </a:rPr>
              <a:t>Implementation</a:t>
            </a:r>
            <a:endParaRPr lang="en-US" altLang="fr-FR" sz="2000" b="1" dirty="0">
              <a:solidFill>
                <a:schemeClr val="tx1"/>
              </a:solidFill>
            </a:endParaRPr>
          </a:p>
          <a:p>
            <a:pPr marL="0" indent="0">
              <a:buFont typeface="Wingdings" panose="05000000000000000000" pitchFamily="2" charset="2"/>
              <a:buNone/>
            </a:pPr>
            <a:r>
              <a:rPr lang="en-US" altLang="fr-FR" sz="2000" b="1" dirty="0">
                <a:solidFill>
                  <a:schemeClr val="tx1"/>
                </a:solidFill>
              </a:rPr>
              <a:t>– Coding, information system setup, testing, and integration.</a:t>
            </a:r>
            <a:endParaRPr lang="en-US" altLang="fr-FR" sz="2000" b="1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fr-FR" sz="2000" b="1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fr-FR" sz="2000" b="1" dirty="0">
                <a:solidFill>
                  <a:schemeClr val="tx1"/>
                </a:solidFill>
              </a:rPr>
              <a:t>Delivery</a:t>
            </a:r>
            <a:endParaRPr lang="en-US" altLang="fr-FR" sz="2000" b="1" dirty="0">
              <a:solidFill>
                <a:schemeClr val="tx1"/>
              </a:solidFill>
            </a:endParaRPr>
          </a:p>
          <a:p>
            <a:pPr marL="0" indent="0">
              <a:buFont typeface="Wingdings" panose="05000000000000000000" pitchFamily="2" charset="2"/>
              <a:buNone/>
            </a:pPr>
            <a:r>
              <a:rPr lang="en-US" altLang="fr-FR" sz="2000" b="1" dirty="0">
                <a:solidFill>
                  <a:schemeClr val="tx1"/>
                </a:solidFill>
              </a:rPr>
              <a:t>– Deployment, validation, and documentation.</a:t>
            </a:r>
            <a:endParaRPr lang="en-US" altLang="fr-FR" sz="2000" b="1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fr-FR" sz="2000" b="1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fr-FR" sz="2000" b="1" dirty="0">
                <a:solidFill>
                  <a:schemeClr val="tx1"/>
                </a:solidFill>
              </a:rPr>
              <a:t>Maintenance</a:t>
            </a:r>
            <a:endParaRPr lang="en-US" altLang="fr-FR" sz="2000" b="1" dirty="0">
              <a:solidFill>
                <a:schemeClr val="tx1"/>
              </a:solidFill>
            </a:endParaRPr>
          </a:p>
          <a:p>
            <a:pPr marL="0" indent="0">
              <a:buFont typeface="Wingdings" panose="05000000000000000000" pitchFamily="2" charset="2"/>
              <a:buNone/>
            </a:pPr>
            <a:r>
              <a:rPr lang="en-US" altLang="fr-FR" sz="2000" b="1" dirty="0">
                <a:solidFill>
                  <a:schemeClr val="tx1"/>
                </a:solidFill>
              </a:rPr>
              <a:t>– Evolution, corrective updates, and improvements.</a:t>
            </a:r>
            <a:r>
              <a:rPr lang="fr-FR" sz="2000" b="1" dirty="0">
                <a:solidFill>
                  <a:schemeClr val="tx1"/>
                </a:solidFill>
              </a:rPr>
              <a:t>Analyse</a:t>
            </a:r>
            <a:r>
              <a:rPr lang="fr-FR" sz="2000" dirty="0">
                <a:solidFill>
                  <a:schemeClr val="tx1"/>
                </a:solidFill>
              </a:rPr>
              <a:t> </a:t>
            </a:r>
            <a:r>
              <a:rPr lang="fr-FR" sz="2000" dirty="0" smtClean="0">
                <a:solidFill>
                  <a:schemeClr val="tx1"/>
                </a:solidFill>
              </a:rPr>
              <a:t>(spécifications, </a:t>
            </a:r>
            <a:r>
              <a:rPr lang="fr-FR" sz="2000" dirty="0">
                <a:solidFill>
                  <a:schemeClr val="tx1"/>
                </a:solidFill>
              </a:rPr>
              <a:t>analyse </a:t>
            </a:r>
            <a:r>
              <a:rPr lang="fr-FR" sz="2000" dirty="0" smtClean="0">
                <a:solidFill>
                  <a:schemeClr val="tx1"/>
                </a:solidFill>
              </a:rPr>
              <a:t>de l’existant </a:t>
            </a:r>
            <a:r>
              <a:rPr lang="fr-FR" sz="2000" dirty="0">
                <a:solidFill>
                  <a:schemeClr val="tx1"/>
                </a:solidFill>
              </a:rPr>
              <a:t>et conception</a:t>
            </a:r>
            <a:r>
              <a:rPr lang="fr-FR" sz="2000" dirty="0" smtClean="0">
                <a:solidFill>
                  <a:schemeClr val="tx1"/>
                </a:solidFill>
              </a:rPr>
              <a:t>)</a:t>
            </a:r>
            <a:endParaRPr lang="fr-FR" sz="2000" dirty="0" smtClean="0">
              <a:solidFill>
                <a:schemeClr val="tx1"/>
              </a:solidFill>
            </a:endParaRPr>
          </a:p>
          <a:p>
            <a:pPr marL="0" indent="0">
              <a:buFont typeface="Wingdings" panose="05000000000000000000" pitchFamily="2" charset="2"/>
              <a:buNone/>
            </a:pPr>
            <a:br>
              <a:rPr lang="fr-FR" sz="1400" dirty="0"/>
            </a:br>
            <a:br>
              <a:rPr lang="fr-FR" sz="2800" dirty="0"/>
            </a:br>
            <a:endParaRPr lang="fr-FR" sz="2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dirty="0"/>
              <a:t>Analyse de traces (2</a:t>
            </a:r>
            <a:r>
              <a:rPr lang="fr-FR" sz="3200" dirty="0" smtClean="0"/>
              <a:t>)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5365260" cy="578647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800" b="1" dirty="0">
                <a:solidFill>
                  <a:schemeClr val="tx1"/>
                </a:solidFill>
              </a:rPr>
              <a:t>Types de traces </a:t>
            </a:r>
            <a:r>
              <a:rPr lang="fr-FR" sz="2800" b="1" dirty="0" smtClean="0">
                <a:solidFill>
                  <a:schemeClr val="tx1"/>
                </a:solidFill>
              </a:rPr>
              <a:t>:</a:t>
            </a:r>
            <a:endParaRPr lang="fr-FR" sz="2800" b="1" dirty="0" smtClean="0">
              <a:solidFill>
                <a:schemeClr val="tx1"/>
              </a:solidFill>
            </a:endParaRPr>
          </a:p>
          <a:p>
            <a:r>
              <a:rPr lang="fr-FR" sz="2800" dirty="0" smtClean="0">
                <a:solidFill>
                  <a:schemeClr val="tx1"/>
                </a:solidFill>
              </a:rPr>
              <a:t>Papier </a:t>
            </a:r>
            <a:r>
              <a:rPr lang="fr-FR" sz="2800" dirty="0">
                <a:solidFill>
                  <a:schemeClr val="tx1"/>
                </a:solidFill>
              </a:rPr>
              <a:t>(analyse acceptable</a:t>
            </a:r>
            <a:r>
              <a:rPr lang="fr-FR" sz="2800" dirty="0" smtClean="0">
                <a:solidFill>
                  <a:schemeClr val="tx1"/>
                </a:solidFill>
              </a:rPr>
              <a:t>, mais </a:t>
            </a:r>
            <a:r>
              <a:rPr lang="fr-FR" sz="2800" dirty="0">
                <a:solidFill>
                  <a:schemeClr val="tx1"/>
                </a:solidFill>
              </a:rPr>
              <a:t>un seul point de vue</a:t>
            </a:r>
            <a:r>
              <a:rPr lang="fr-FR" sz="2800" dirty="0" smtClean="0">
                <a:solidFill>
                  <a:schemeClr val="tx1"/>
                </a:solidFill>
              </a:rPr>
              <a:t>)</a:t>
            </a:r>
            <a:endParaRPr lang="fr-FR" sz="2800" dirty="0" smtClean="0">
              <a:solidFill>
                <a:schemeClr val="tx1"/>
              </a:solidFill>
            </a:endParaRPr>
          </a:p>
          <a:p>
            <a:r>
              <a:rPr lang="fr-FR" sz="2800" dirty="0" smtClean="0">
                <a:solidFill>
                  <a:schemeClr val="tx1"/>
                </a:solidFill>
              </a:rPr>
              <a:t>Enregistrements </a:t>
            </a:r>
            <a:r>
              <a:rPr lang="fr-FR" sz="2800" dirty="0">
                <a:solidFill>
                  <a:schemeClr val="tx1"/>
                </a:solidFill>
              </a:rPr>
              <a:t>vidéo ou </a:t>
            </a:r>
            <a:r>
              <a:rPr lang="fr-FR" sz="2800" dirty="0" smtClean="0">
                <a:solidFill>
                  <a:schemeClr val="tx1"/>
                </a:solidFill>
              </a:rPr>
              <a:t>audio, (</a:t>
            </a:r>
            <a:r>
              <a:rPr lang="fr-FR" sz="2800" dirty="0">
                <a:solidFill>
                  <a:schemeClr val="tx1"/>
                </a:solidFill>
              </a:rPr>
              <a:t>longue analyse</a:t>
            </a:r>
            <a:r>
              <a:rPr lang="fr-FR" sz="2800" dirty="0" smtClean="0">
                <a:solidFill>
                  <a:schemeClr val="tx1"/>
                </a:solidFill>
              </a:rPr>
              <a:t>)</a:t>
            </a:r>
            <a:endParaRPr lang="fr-FR" sz="2800" dirty="0" smtClean="0">
              <a:solidFill>
                <a:schemeClr val="tx1"/>
              </a:solidFill>
            </a:endParaRPr>
          </a:p>
          <a:p>
            <a:r>
              <a:rPr lang="fr-FR" sz="2800" dirty="0" smtClean="0">
                <a:solidFill>
                  <a:schemeClr val="tx1"/>
                </a:solidFill>
              </a:rPr>
              <a:t>Informatiques </a:t>
            </a:r>
            <a:r>
              <a:rPr lang="fr-FR" sz="2800" dirty="0">
                <a:solidFill>
                  <a:schemeClr val="tx1"/>
                </a:solidFill>
              </a:rPr>
              <a:t>(</a:t>
            </a:r>
            <a:r>
              <a:rPr lang="fr-FR" sz="2800" dirty="0" smtClean="0">
                <a:solidFill>
                  <a:schemeClr val="tx1"/>
                </a:solidFill>
              </a:rPr>
              <a:t>mémorisation des </a:t>
            </a:r>
            <a:r>
              <a:rPr lang="fr-FR" sz="2800" dirty="0">
                <a:solidFill>
                  <a:schemeClr val="tx1"/>
                </a:solidFill>
              </a:rPr>
              <a:t>traces de </a:t>
            </a:r>
            <a:r>
              <a:rPr lang="fr-FR" sz="2800" dirty="0" smtClean="0">
                <a:solidFill>
                  <a:schemeClr val="tx1"/>
                </a:solidFill>
              </a:rPr>
              <a:t>l’utilisateur,</a:t>
            </a:r>
            <a:br>
              <a:rPr lang="fr-FR" sz="2800" dirty="0">
                <a:solidFill>
                  <a:schemeClr val="tx1"/>
                </a:solidFill>
              </a:rPr>
            </a:br>
            <a:r>
              <a:rPr lang="fr-FR" sz="2800" dirty="0">
                <a:solidFill>
                  <a:schemeClr val="tx1"/>
                </a:solidFill>
              </a:rPr>
              <a:t>analyse automatique et </a:t>
            </a:r>
            <a:r>
              <a:rPr lang="fr-FR" sz="2800" dirty="0" smtClean="0">
                <a:solidFill>
                  <a:schemeClr val="tx1"/>
                </a:solidFill>
              </a:rPr>
              <a:t>donc prévue </a:t>
            </a:r>
            <a:r>
              <a:rPr lang="fr-FR" sz="2800" dirty="0">
                <a:solidFill>
                  <a:schemeClr val="tx1"/>
                </a:solidFill>
              </a:rPr>
              <a:t>avant) </a:t>
            </a:r>
            <a:endParaRPr lang="fr-FR" sz="2600" dirty="0" smtClean="0">
              <a:solidFill>
                <a:schemeClr val="tx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64088" y="332656"/>
            <a:ext cx="3600400" cy="61269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dirty="0"/>
              <a:t>En </a:t>
            </a:r>
            <a:r>
              <a:rPr lang="fr-FR" sz="3200" dirty="0" smtClean="0"/>
              <a:t>résumé</a:t>
            </a:r>
            <a:endParaRPr lang="fr-FR" sz="3200" dirty="0"/>
          </a:p>
        </p:txBody>
      </p:sp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179512" y="44624"/>
          <a:ext cx="8784976" cy="6661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2408"/>
                <a:gridCol w="1440160"/>
                <a:gridCol w="2160240"/>
                <a:gridCol w="1512168"/>
              </a:tblGrid>
              <a:tr h="717401">
                <a:tc>
                  <a:txBody>
                    <a:bodyPr/>
                    <a:lstStyle/>
                    <a:p>
                      <a:endParaRPr lang="fr-FR" sz="2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2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Analyse</a:t>
                      </a:r>
                      <a:endParaRPr lang="fr-F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2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Développement</a:t>
                      </a:r>
                      <a:endParaRPr lang="fr-F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2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Évaluation</a:t>
                      </a:r>
                      <a:r>
                        <a:rPr lang="fr-FR" sz="2200" dirty="0" smtClean="0"/>
                        <a:t> </a:t>
                      </a:r>
                      <a:endParaRPr lang="fr-FR" sz="2200" dirty="0"/>
                    </a:p>
                  </a:txBody>
                  <a:tcPr/>
                </a:tc>
              </a:tr>
              <a:tr h="415637">
                <a:tc>
                  <a:txBody>
                    <a:bodyPr/>
                    <a:lstStyle/>
                    <a:p>
                      <a:r>
                        <a:rPr lang="fr-FR" sz="2200" b="1" i="0" dirty="0">
                          <a:solidFill>
                            <a:srgbClr val="000000"/>
                          </a:solidFill>
                          <a:effectLst/>
                          <a:latin typeface="LMSans10-Bold-Identity-H"/>
                        </a:rPr>
                        <a:t>Remue-méninges</a:t>
                      </a:r>
                      <a:endParaRPr lang="fr-FR" sz="2200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2200" dirty="0" smtClean="0"/>
                        <a:t>       </a:t>
                      </a:r>
                      <a:r>
                        <a:rPr lang="fr-FR" sz="2400" b="1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fr-FR" sz="22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200" dirty="0" smtClean="0">
                          <a:solidFill>
                            <a:srgbClr val="FFC000"/>
                          </a:solidFill>
                        </a:rPr>
                        <a:t>       </a:t>
                      </a:r>
                      <a:r>
                        <a:rPr lang="fr-FR" sz="2400" b="1" dirty="0" smtClean="0">
                          <a:solidFill>
                            <a:srgbClr val="FFC000"/>
                          </a:solidFill>
                        </a:rPr>
                        <a:t>X</a:t>
                      </a:r>
                      <a:endParaRPr lang="fr-FR" sz="2200" b="1" dirty="0">
                        <a:solidFill>
                          <a:srgbClr val="FFC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200" dirty="0"/>
                    </a:p>
                  </a:txBody>
                  <a:tcPr/>
                </a:tc>
              </a:tr>
              <a:tr h="415637">
                <a:tc>
                  <a:txBody>
                    <a:bodyPr/>
                    <a:lstStyle/>
                    <a:p>
                      <a:r>
                        <a:rPr lang="fr-FR" sz="2200" b="1" i="0" dirty="0">
                          <a:solidFill>
                            <a:srgbClr val="000000"/>
                          </a:solidFill>
                          <a:effectLst/>
                          <a:latin typeface="LMSans10-Bold-Identity-H"/>
                        </a:rPr>
                        <a:t>Focus group</a:t>
                      </a:r>
                      <a:endParaRPr lang="fr-FR" sz="2200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2200" dirty="0" smtClean="0"/>
                        <a:t>       </a:t>
                      </a:r>
                      <a:r>
                        <a:rPr lang="fr-FR" sz="2400" b="1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fr-F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200" dirty="0" smtClean="0">
                          <a:solidFill>
                            <a:srgbClr val="FFC000"/>
                          </a:solidFill>
                        </a:rPr>
                        <a:t>       </a:t>
                      </a:r>
                      <a:r>
                        <a:rPr lang="fr-FR" sz="2400" b="1" dirty="0" smtClean="0">
                          <a:solidFill>
                            <a:srgbClr val="FFC000"/>
                          </a:solidFill>
                        </a:rPr>
                        <a:t>X</a:t>
                      </a:r>
                      <a:endParaRPr lang="fr-FR" sz="2200" dirty="0">
                        <a:solidFill>
                          <a:srgbClr val="FFC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200"/>
                    </a:p>
                  </a:txBody>
                  <a:tcPr/>
                </a:tc>
              </a:tr>
              <a:tr h="415637">
                <a:tc>
                  <a:txBody>
                    <a:bodyPr/>
                    <a:lstStyle/>
                    <a:p>
                      <a:r>
                        <a:rPr lang="fr-FR" sz="2200" b="1" i="0" dirty="0">
                          <a:solidFill>
                            <a:srgbClr val="000000"/>
                          </a:solidFill>
                          <a:effectLst/>
                          <a:latin typeface="LMSans10-Bold-Identity-H"/>
                        </a:rPr>
                        <a:t>Magicien d’Oz</a:t>
                      </a:r>
                      <a:endParaRPr lang="fr-FR" sz="2200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2200" dirty="0" smtClean="0"/>
                        <a:t>       </a:t>
                      </a:r>
                      <a:r>
                        <a:rPr lang="fr-FR" sz="2400" b="1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fr-F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200" dirty="0" smtClean="0"/>
                        <a:t>       </a:t>
                      </a:r>
                      <a:r>
                        <a:rPr lang="fr-FR" sz="2400" b="1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fr-F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200" dirty="0" smtClean="0"/>
                        <a:t>       </a:t>
                      </a:r>
                      <a:r>
                        <a:rPr lang="fr-FR" sz="2400" b="1" dirty="0" smtClean="0">
                          <a:solidFill>
                            <a:srgbClr val="FFC000"/>
                          </a:solidFill>
                        </a:rPr>
                        <a:t>X</a:t>
                      </a:r>
                      <a:endParaRPr lang="fr-FR" sz="2200" dirty="0">
                        <a:solidFill>
                          <a:srgbClr val="FFC000"/>
                        </a:solidFill>
                      </a:endParaRPr>
                    </a:p>
                  </a:txBody>
                  <a:tcPr/>
                </a:tc>
              </a:tr>
              <a:tr h="415637">
                <a:tc>
                  <a:txBody>
                    <a:bodyPr/>
                    <a:lstStyle/>
                    <a:p>
                      <a:r>
                        <a:rPr lang="fr-FR" sz="2200" b="1" i="0" dirty="0">
                          <a:solidFill>
                            <a:srgbClr val="000000"/>
                          </a:solidFill>
                          <a:effectLst/>
                          <a:latin typeface="LMSans10-Bold-Identity-H"/>
                        </a:rPr>
                        <a:t>Tri par cartes</a:t>
                      </a:r>
                      <a:endParaRPr lang="fr-FR" sz="2200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2200" dirty="0" smtClean="0"/>
                        <a:t>       </a:t>
                      </a:r>
                      <a:r>
                        <a:rPr lang="fr-FR" sz="2400" b="1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fr-F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200" dirty="0" smtClean="0"/>
                        <a:t>       </a:t>
                      </a:r>
                      <a:r>
                        <a:rPr lang="fr-FR" sz="2400" b="1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fr-F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415637">
                <a:tc>
                  <a:txBody>
                    <a:bodyPr/>
                    <a:lstStyle/>
                    <a:p>
                      <a:r>
                        <a:rPr lang="fr-FR" sz="2200" b="1" i="0" dirty="0">
                          <a:solidFill>
                            <a:srgbClr val="000000"/>
                          </a:solidFill>
                          <a:effectLst/>
                          <a:latin typeface="LMSans10-Bold-Identity-H"/>
                        </a:rPr>
                        <a:t>Scénarimage</a:t>
                      </a:r>
                      <a:endParaRPr lang="fr-FR" sz="2200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2200" dirty="0" smtClean="0"/>
                        <a:t>       </a:t>
                      </a:r>
                      <a:r>
                        <a:rPr lang="fr-FR" sz="2400" b="1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fr-F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200" dirty="0" smtClean="0"/>
                        <a:t>       </a:t>
                      </a:r>
                      <a:r>
                        <a:rPr lang="fr-FR" sz="2400" b="1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fr-F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415637">
                <a:tc>
                  <a:txBody>
                    <a:bodyPr/>
                    <a:lstStyle/>
                    <a:p>
                      <a:r>
                        <a:rPr lang="fr-FR" sz="2200" b="1" i="0" dirty="0">
                          <a:solidFill>
                            <a:srgbClr val="000000"/>
                          </a:solidFill>
                          <a:effectLst/>
                          <a:latin typeface="LMSans10-Bold-Identity-H"/>
                        </a:rPr>
                        <a:t>Conception en parallèle</a:t>
                      </a:r>
                      <a:endParaRPr lang="fr-FR" sz="2200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2200" dirty="0" smtClean="0"/>
                        <a:t>       </a:t>
                      </a:r>
                      <a:r>
                        <a:rPr lang="fr-FR" sz="2400" b="1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fr-F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200" dirty="0" smtClean="0"/>
                        <a:t>       </a:t>
                      </a:r>
                      <a:r>
                        <a:rPr lang="fr-FR" sz="2400" b="1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fr-F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415637">
                <a:tc>
                  <a:txBody>
                    <a:bodyPr/>
                    <a:lstStyle/>
                    <a:p>
                      <a:r>
                        <a:rPr lang="fr-FR" sz="2200" b="1" i="0" dirty="0">
                          <a:solidFill>
                            <a:srgbClr val="000000"/>
                          </a:solidFill>
                          <a:effectLst/>
                          <a:latin typeface="LMSans10-Bold-Identity-H"/>
                        </a:rPr>
                        <a:t>Inspection cognitive</a:t>
                      </a:r>
                      <a:endParaRPr lang="fr-FR" sz="2200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2200" dirty="0" smtClean="0">
                          <a:solidFill>
                            <a:srgbClr val="FFC000"/>
                          </a:solidFill>
                        </a:rPr>
                        <a:t>       </a:t>
                      </a:r>
                      <a:r>
                        <a:rPr lang="fr-FR" sz="2400" b="1" dirty="0" smtClean="0">
                          <a:solidFill>
                            <a:srgbClr val="FFC000"/>
                          </a:solidFill>
                        </a:rPr>
                        <a:t>X</a:t>
                      </a:r>
                      <a:endParaRPr lang="fr-FR" sz="2200" dirty="0">
                        <a:solidFill>
                          <a:srgbClr val="FFC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200" dirty="0" smtClean="0">
                          <a:solidFill>
                            <a:srgbClr val="00B050"/>
                          </a:solidFill>
                        </a:rPr>
                        <a:t>       </a:t>
                      </a:r>
                      <a:r>
                        <a:rPr lang="fr-FR" sz="2400" b="1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fr-FR" sz="22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200" dirty="0" smtClean="0">
                          <a:solidFill>
                            <a:srgbClr val="00B050"/>
                          </a:solidFill>
                        </a:rPr>
                        <a:t>       </a:t>
                      </a:r>
                      <a:r>
                        <a:rPr lang="fr-FR" sz="2400" b="1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fr-FR" sz="22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  <a:tr h="415637">
                <a:tc>
                  <a:txBody>
                    <a:bodyPr/>
                    <a:lstStyle/>
                    <a:p>
                      <a:r>
                        <a:rPr lang="fr-FR" sz="2200" b="1" i="0" dirty="0">
                          <a:solidFill>
                            <a:srgbClr val="000000"/>
                          </a:solidFill>
                          <a:effectLst/>
                          <a:latin typeface="LMSans10-Bold-Identity-H"/>
                        </a:rPr>
                        <a:t>Observation</a:t>
                      </a:r>
                      <a:endParaRPr lang="fr-FR" sz="2200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2200" dirty="0" smtClean="0">
                          <a:solidFill>
                            <a:srgbClr val="FFC000"/>
                          </a:solidFill>
                        </a:rPr>
                        <a:t>       </a:t>
                      </a:r>
                      <a:r>
                        <a:rPr lang="fr-FR" sz="2400" b="1" dirty="0" smtClean="0">
                          <a:solidFill>
                            <a:srgbClr val="FFC000"/>
                          </a:solidFill>
                        </a:rPr>
                        <a:t>X</a:t>
                      </a:r>
                      <a:endParaRPr lang="fr-FR" sz="2200" dirty="0">
                        <a:solidFill>
                          <a:srgbClr val="FFC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200" dirty="0" smtClean="0">
                          <a:solidFill>
                            <a:srgbClr val="FFC000"/>
                          </a:solidFill>
                        </a:rPr>
                        <a:t>       </a:t>
                      </a:r>
                      <a:r>
                        <a:rPr lang="fr-FR" sz="2400" b="1" dirty="0" smtClean="0">
                          <a:solidFill>
                            <a:srgbClr val="FFC000"/>
                          </a:solidFill>
                        </a:rPr>
                        <a:t>X</a:t>
                      </a:r>
                      <a:endParaRPr lang="fr-FR" sz="2200" dirty="0">
                        <a:solidFill>
                          <a:srgbClr val="FFC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200" dirty="0" smtClean="0">
                          <a:solidFill>
                            <a:srgbClr val="00B050"/>
                          </a:solidFill>
                        </a:rPr>
                        <a:t>       </a:t>
                      </a:r>
                      <a:r>
                        <a:rPr lang="fr-FR" sz="2400" b="1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fr-FR" sz="2200" dirty="0">
                        <a:solidFill>
                          <a:srgbClr val="FFC000"/>
                        </a:solidFill>
                      </a:endParaRPr>
                    </a:p>
                  </a:txBody>
                  <a:tcPr/>
                </a:tc>
              </a:tr>
              <a:tr h="415637">
                <a:tc>
                  <a:txBody>
                    <a:bodyPr/>
                    <a:lstStyle/>
                    <a:p>
                      <a:r>
                        <a:rPr lang="fr-FR" sz="2200" b="1" i="0" dirty="0">
                          <a:solidFill>
                            <a:srgbClr val="000000"/>
                          </a:solidFill>
                          <a:effectLst/>
                          <a:latin typeface="LMSans10-Bold-Identity-H"/>
                        </a:rPr>
                        <a:t>Test A/B</a:t>
                      </a:r>
                      <a:endParaRPr lang="fr-FR" sz="2200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sz="2200" dirty="0">
                        <a:solidFill>
                          <a:srgbClr val="FFC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200" dirty="0">
                        <a:solidFill>
                          <a:srgbClr val="FFC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200" dirty="0" smtClean="0"/>
                        <a:t>       </a:t>
                      </a:r>
                      <a:r>
                        <a:rPr lang="fr-FR" sz="2400" b="1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fr-FR" sz="2200" dirty="0"/>
                    </a:p>
                  </a:txBody>
                  <a:tcPr/>
                </a:tc>
              </a:tr>
              <a:tr h="415637">
                <a:tc>
                  <a:txBody>
                    <a:bodyPr/>
                    <a:lstStyle/>
                    <a:p>
                      <a:r>
                        <a:rPr lang="fr-FR" sz="2200" b="1" i="0" dirty="0">
                          <a:solidFill>
                            <a:srgbClr val="000000"/>
                          </a:solidFill>
                          <a:effectLst/>
                          <a:latin typeface="LMSans10-Bold-Identity-H"/>
                        </a:rPr>
                        <a:t>Audit ergonomique</a:t>
                      </a:r>
                      <a:endParaRPr lang="fr-FR" sz="2200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2200" dirty="0" smtClean="0">
                          <a:solidFill>
                            <a:srgbClr val="FFC000"/>
                          </a:solidFill>
                        </a:rPr>
                        <a:t>       </a:t>
                      </a:r>
                      <a:r>
                        <a:rPr lang="fr-FR" sz="2400" b="1" dirty="0" smtClean="0">
                          <a:solidFill>
                            <a:srgbClr val="FFC000"/>
                          </a:solidFill>
                        </a:rPr>
                        <a:t>X</a:t>
                      </a:r>
                      <a:endParaRPr lang="fr-FR" sz="2200" dirty="0">
                        <a:solidFill>
                          <a:srgbClr val="FFC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200" dirty="0" smtClean="0">
                          <a:solidFill>
                            <a:srgbClr val="FFC000"/>
                          </a:solidFill>
                        </a:rPr>
                        <a:t>       </a:t>
                      </a:r>
                      <a:endParaRPr lang="fr-FR" sz="2200" dirty="0">
                        <a:solidFill>
                          <a:srgbClr val="FFC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200" dirty="0" smtClean="0"/>
                        <a:t>       </a:t>
                      </a:r>
                      <a:r>
                        <a:rPr lang="fr-FR" sz="2400" b="1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fr-FR" sz="2200" dirty="0"/>
                    </a:p>
                  </a:txBody>
                  <a:tcPr/>
                </a:tc>
              </a:tr>
              <a:tr h="415637">
                <a:tc>
                  <a:txBody>
                    <a:bodyPr/>
                    <a:lstStyle/>
                    <a:p>
                      <a:r>
                        <a:rPr lang="fr-FR" sz="2200" b="1" i="0" dirty="0">
                          <a:solidFill>
                            <a:srgbClr val="000000"/>
                          </a:solidFill>
                          <a:effectLst/>
                          <a:latin typeface="LMSans10-Bold-Identity-H"/>
                        </a:rPr>
                        <a:t>Enquête / entretien</a:t>
                      </a:r>
                      <a:endParaRPr lang="fr-FR" sz="2200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2200" dirty="0" smtClean="0"/>
                        <a:t>       </a:t>
                      </a:r>
                      <a:r>
                        <a:rPr lang="fr-FR" sz="2400" b="1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fr-F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200" dirty="0" smtClean="0">
                          <a:solidFill>
                            <a:srgbClr val="FFC000"/>
                          </a:solidFill>
                        </a:rPr>
                        <a:t>       </a:t>
                      </a:r>
                      <a:r>
                        <a:rPr lang="fr-FR" sz="2400" b="1" dirty="0" smtClean="0">
                          <a:solidFill>
                            <a:srgbClr val="FFC000"/>
                          </a:solidFill>
                        </a:rPr>
                        <a:t>X</a:t>
                      </a:r>
                      <a:endParaRPr lang="fr-FR" sz="2200" dirty="0">
                        <a:solidFill>
                          <a:srgbClr val="FFC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200" dirty="0" smtClean="0"/>
                        <a:t>       </a:t>
                      </a:r>
                      <a:r>
                        <a:rPr lang="fr-FR" sz="2400" b="1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fr-FR" sz="2200" dirty="0"/>
                    </a:p>
                  </a:txBody>
                  <a:tcPr/>
                </a:tc>
              </a:tr>
              <a:tr h="415637">
                <a:tc>
                  <a:txBody>
                    <a:bodyPr/>
                    <a:lstStyle/>
                    <a:p>
                      <a:r>
                        <a:rPr lang="fr-FR" sz="2200" b="1" i="0" dirty="0" smtClean="0">
                          <a:solidFill>
                            <a:srgbClr val="000000"/>
                          </a:solidFill>
                          <a:effectLst/>
                          <a:latin typeface="LMSans10-Bold-Identity-H"/>
                        </a:rPr>
                        <a:t>Questionnaire</a:t>
                      </a:r>
                      <a:endParaRPr lang="fr-FR" sz="2200" b="1" i="0" dirty="0" smtClean="0">
                        <a:solidFill>
                          <a:srgbClr val="000000"/>
                        </a:solidFill>
                        <a:effectLst/>
                        <a:latin typeface="LMSans10-Bold-Identity-H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2200" dirty="0" smtClean="0"/>
                        <a:t>       </a:t>
                      </a:r>
                      <a:r>
                        <a:rPr lang="fr-FR" sz="2400" b="1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fr-F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200" dirty="0" smtClean="0"/>
                        <a:t>       </a:t>
                      </a:r>
                      <a:r>
                        <a:rPr lang="fr-FR" sz="2400" b="1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fr-F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200" dirty="0" smtClean="0"/>
                        <a:t>       </a:t>
                      </a:r>
                      <a:r>
                        <a:rPr lang="fr-FR" sz="2400" b="1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fr-FR" sz="2200" dirty="0"/>
                    </a:p>
                  </a:txBody>
                  <a:tcPr/>
                </a:tc>
              </a:tr>
              <a:tr h="415637">
                <a:tc>
                  <a:txBody>
                    <a:bodyPr/>
                    <a:lstStyle/>
                    <a:p>
                      <a:r>
                        <a:rPr lang="fr-FR" sz="2200" b="1" i="0" dirty="0">
                          <a:solidFill>
                            <a:srgbClr val="000000"/>
                          </a:solidFill>
                          <a:effectLst/>
                          <a:latin typeface="LMSans10-Bold-Identity-H"/>
                        </a:rPr>
                        <a:t>Analyse de traces</a:t>
                      </a:r>
                      <a:endParaRPr lang="fr-FR" sz="2200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2200" dirty="0" smtClean="0"/>
                        <a:t>       </a:t>
                      </a:r>
                      <a:r>
                        <a:rPr lang="fr-FR" sz="2400" b="1" dirty="0" smtClean="0">
                          <a:solidFill>
                            <a:srgbClr val="FFC000"/>
                          </a:solidFill>
                        </a:rPr>
                        <a:t>X</a:t>
                      </a:r>
                      <a:endParaRPr lang="fr-FR" sz="2200" dirty="0">
                        <a:solidFill>
                          <a:srgbClr val="FFC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200" dirty="0" smtClean="0"/>
                        <a:t>       </a:t>
                      </a:r>
                      <a:endParaRPr lang="fr-FR" sz="2200" dirty="0">
                        <a:solidFill>
                          <a:srgbClr val="FFC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200" dirty="0" smtClean="0"/>
                        <a:t>       </a:t>
                      </a:r>
                      <a:r>
                        <a:rPr lang="fr-FR" sz="2400" b="1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fr-FR" sz="2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4400" dirty="0" smtClean="0"/>
              <a:t>Plan</a:t>
            </a:r>
            <a:endParaRPr lang="fr-FR" sz="4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99592" y="1772816"/>
            <a:ext cx="7560840" cy="36004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3600" b="1" dirty="0">
                <a:solidFill>
                  <a:schemeClr val="bg1">
                    <a:lumMod val="50000"/>
                  </a:schemeClr>
                </a:solidFill>
              </a:rPr>
              <a:t>Méthode de conception </a:t>
            </a:r>
            <a:r>
              <a:rPr lang="fr-FR" sz="3600" b="1" dirty="0" smtClean="0">
                <a:solidFill>
                  <a:schemeClr val="bg1">
                    <a:lumMod val="50000"/>
                  </a:schemeClr>
                </a:solidFill>
              </a:rPr>
              <a:t>IHM</a:t>
            </a:r>
            <a:endParaRPr lang="fr-FR" sz="3600" b="1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fr-FR" sz="3600" b="1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fr-FR" sz="3600" b="1" dirty="0" smtClean="0">
                <a:solidFill>
                  <a:schemeClr val="bg1">
                    <a:lumMod val="50000"/>
                  </a:schemeClr>
                </a:solidFill>
              </a:rPr>
              <a:t>Techniques </a:t>
            </a:r>
            <a:r>
              <a:rPr lang="fr-FR" sz="3600" b="1" dirty="0">
                <a:solidFill>
                  <a:schemeClr val="bg1">
                    <a:lumMod val="50000"/>
                  </a:schemeClr>
                </a:solidFill>
              </a:rPr>
              <a:t>de recueil </a:t>
            </a:r>
            <a:r>
              <a:rPr lang="fr-FR" sz="3600" b="1" dirty="0" smtClean="0">
                <a:solidFill>
                  <a:schemeClr val="bg1">
                    <a:lumMod val="50000"/>
                  </a:schemeClr>
                </a:solidFill>
              </a:rPr>
              <a:t>d’informations</a:t>
            </a:r>
            <a:endParaRPr lang="fr-FR" sz="3600" b="1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fr-FR" sz="36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r>
              <a:rPr lang="fr-FR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Un </a:t>
            </a:r>
            <a:r>
              <a:rPr lang="fr-FR" sz="3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cas concret </a:t>
            </a:r>
            <a:br>
              <a:rPr lang="fr-FR" sz="3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fr-FR" sz="32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dirty="0" smtClean="0"/>
              <a:t>Sujet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786874" cy="578647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800" b="1" dirty="0">
                <a:solidFill>
                  <a:schemeClr val="tx1"/>
                </a:solidFill>
              </a:rPr>
              <a:t>Sujet </a:t>
            </a:r>
            <a:r>
              <a:rPr lang="fr-FR" sz="2800" b="1" dirty="0" smtClean="0">
                <a:solidFill>
                  <a:schemeClr val="tx1"/>
                </a:solidFill>
              </a:rPr>
              <a:t>: </a:t>
            </a:r>
            <a:r>
              <a:rPr lang="fr-FR" sz="2800" dirty="0">
                <a:solidFill>
                  <a:schemeClr val="tx1"/>
                </a:solidFill>
              </a:rPr>
              <a:t>conception d’une application de</a:t>
            </a:r>
            <a:br>
              <a:rPr lang="fr-FR" sz="2800" dirty="0">
                <a:solidFill>
                  <a:schemeClr val="tx1"/>
                </a:solidFill>
              </a:rPr>
            </a:br>
            <a:r>
              <a:rPr lang="fr-FR" sz="2800" dirty="0">
                <a:solidFill>
                  <a:schemeClr val="tx1"/>
                </a:solidFill>
              </a:rPr>
              <a:t>reconnaissance de déchets pour le tri </a:t>
            </a:r>
            <a:r>
              <a:rPr lang="fr-FR" sz="2800" dirty="0" smtClean="0">
                <a:solidFill>
                  <a:schemeClr val="tx1"/>
                </a:solidFill>
              </a:rPr>
              <a:t>sélectif</a:t>
            </a:r>
            <a:endParaRPr lang="fr-FR" sz="2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fr-FR" sz="28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sz="2800" b="1" dirty="0" smtClean="0">
                <a:solidFill>
                  <a:schemeClr val="tx1"/>
                </a:solidFill>
              </a:rPr>
              <a:t>Description </a:t>
            </a:r>
            <a:r>
              <a:rPr lang="fr-FR" sz="2800" b="1" dirty="0">
                <a:solidFill>
                  <a:schemeClr val="tx1"/>
                </a:solidFill>
              </a:rPr>
              <a:t>de </a:t>
            </a:r>
            <a:r>
              <a:rPr lang="fr-FR" sz="2800" b="1" dirty="0" smtClean="0">
                <a:solidFill>
                  <a:schemeClr val="tx1"/>
                </a:solidFill>
              </a:rPr>
              <a:t>l’application</a:t>
            </a:r>
            <a:endParaRPr lang="fr-FR" sz="2800" b="1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sz="2800" b="1" dirty="0" smtClean="0">
                <a:solidFill>
                  <a:schemeClr val="tx1"/>
                </a:solidFill>
              </a:rPr>
              <a:t>Public cible</a:t>
            </a:r>
            <a:endParaRPr lang="fr-FR" sz="2800" b="1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sz="2800" b="1" dirty="0" smtClean="0">
                <a:solidFill>
                  <a:schemeClr val="tx1"/>
                </a:solidFill>
              </a:rPr>
              <a:t>Dispositif technique</a:t>
            </a:r>
            <a:endParaRPr lang="fr-FR" sz="2800" b="1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sz="2800" b="1" dirty="0" smtClean="0">
                <a:solidFill>
                  <a:schemeClr val="tx1"/>
                </a:solidFill>
              </a:rPr>
              <a:t>Liste </a:t>
            </a:r>
            <a:r>
              <a:rPr lang="fr-FR" sz="2800" b="1" dirty="0">
                <a:solidFill>
                  <a:schemeClr val="tx1"/>
                </a:solidFill>
              </a:rPr>
              <a:t>des </a:t>
            </a:r>
            <a:r>
              <a:rPr lang="fr-FR" sz="2800" b="1" dirty="0" smtClean="0">
                <a:solidFill>
                  <a:schemeClr val="tx1"/>
                </a:solidFill>
              </a:rPr>
              <a:t>fonctionnalités</a:t>
            </a:r>
            <a:endParaRPr lang="fr-FR" sz="2800" b="1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sz="2800" b="1" dirty="0" smtClean="0">
                <a:solidFill>
                  <a:schemeClr val="tx1"/>
                </a:solidFill>
              </a:rPr>
              <a:t>Démarche </a:t>
            </a:r>
            <a:r>
              <a:rPr lang="fr-FR" sz="2800" b="1" dirty="0">
                <a:solidFill>
                  <a:schemeClr val="tx1"/>
                </a:solidFill>
              </a:rPr>
              <a:t>de </a:t>
            </a:r>
            <a:r>
              <a:rPr lang="fr-FR" sz="2800" b="1" dirty="0" smtClean="0">
                <a:solidFill>
                  <a:schemeClr val="tx1"/>
                </a:solidFill>
              </a:rPr>
              <a:t>conception</a:t>
            </a:r>
            <a:endParaRPr lang="fr-FR" sz="2800" b="1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sz="2800" b="1" dirty="0" smtClean="0">
                <a:solidFill>
                  <a:schemeClr val="tx1"/>
                </a:solidFill>
              </a:rPr>
              <a:t>Enchaînement </a:t>
            </a:r>
            <a:r>
              <a:rPr lang="fr-FR" sz="2800" b="1" dirty="0">
                <a:solidFill>
                  <a:schemeClr val="tx1"/>
                </a:solidFill>
              </a:rPr>
              <a:t>et zoom sur des écrans </a:t>
            </a:r>
            <a:br>
              <a:rPr lang="fr-FR" sz="2800" dirty="0"/>
            </a:br>
            <a:endParaRPr lang="fr-FR" sz="2600" dirty="0" smtClean="0"/>
          </a:p>
        </p:txBody>
      </p:sp>
      <p:sp>
        <p:nvSpPr>
          <p:cNvPr id="4" name="Rectangle à coins arrondis 3"/>
          <p:cNvSpPr/>
          <p:nvPr/>
        </p:nvSpPr>
        <p:spPr>
          <a:xfrm>
            <a:off x="683568" y="5949280"/>
            <a:ext cx="7560840" cy="648072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chemeClr val="tx1"/>
                </a:solidFill>
              </a:rPr>
              <a:t>Voyons 2 </a:t>
            </a:r>
            <a:r>
              <a:rPr lang="fr-FR" sz="2800" b="1" dirty="0" smtClean="0">
                <a:solidFill>
                  <a:schemeClr val="tx1"/>
                </a:solidFill>
              </a:rPr>
              <a:t>propositions</a:t>
            </a:r>
            <a:endParaRPr lang="fr-FR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dirty="0"/>
              <a:t>Proposition 1 : </a:t>
            </a:r>
            <a:r>
              <a:rPr lang="fr-FR" sz="3200" dirty="0" err="1">
                <a:solidFill>
                  <a:schemeClr val="accent6">
                    <a:lumMod val="75000"/>
                  </a:schemeClr>
                </a:solidFill>
              </a:rPr>
              <a:t>écoloApp</a:t>
            </a:r>
            <a:r>
              <a:rPr lang="fr-FR" sz="3200" dirty="0">
                <a:solidFill>
                  <a:schemeClr val="accent6">
                    <a:lumMod val="75000"/>
                  </a:schemeClr>
                </a:solidFill>
              </a:rPr>
              <a:t>, une application </a:t>
            </a:r>
            <a:r>
              <a:rPr lang="fr-FR" sz="3200" dirty="0" smtClean="0">
                <a:solidFill>
                  <a:schemeClr val="accent6">
                    <a:lumMod val="75000"/>
                  </a:schemeClr>
                </a:solidFill>
              </a:rPr>
              <a:t>mobile</a:t>
            </a:r>
            <a:endParaRPr lang="fr-FR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548680"/>
            <a:ext cx="8786874" cy="578647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600" b="1" dirty="0">
                <a:solidFill>
                  <a:schemeClr val="tx1"/>
                </a:solidFill>
              </a:rPr>
              <a:t>Description de l’application </a:t>
            </a:r>
            <a:r>
              <a:rPr lang="fr-FR" sz="2600" b="1" dirty="0" smtClean="0">
                <a:solidFill>
                  <a:schemeClr val="tx1"/>
                </a:solidFill>
              </a:rPr>
              <a:t>:</a:t>
            </a:r>
            <a:endParaRPr lang="fr-FR" sz="2600" b="1" dirty="0" smtClean="0">
              <a:solidFill>
                <a:schemeClr val="tx1"/>
              </a:solidFill>
            </a:endParaRPr>
          </a:p>
          <a:p>
            <a:r>
              <a:rPr lang="fr-FR" sz="2600" dirty="0" smtClean="0">
                <a:solidFill>
                  <a:schemeClr val="tx1"/>
                </a:solidFill>
              </a:rPr>
              <a:t>L’application </a:t>
            </a:r>
            <a:r>
              <a:rPr lang="fr-FR" sz="2600" dirty="0">
                <a:solidFill>
                  <a:schemeClr val="tx1"/>
                </a:solidFill>
              </a:rPr>
              <a:t>permet </a:t>
            </a:r>
            <a:r>
              <a:rPr lang="fr-FR" sz="2600" dirty="0" smtClean="0">
                <a:solidFill>
                  <a:schemeClr val="tx1"/>
                </a:solidFill>
              </a:rPr>
              <a:t>d’identifier </a:t>
            </a:r>
            <a:r>
              <a:rPr lang="fr-FR" sz="2600" dirty="0">
                <a:solidFill>
                  <a:schemeClr val="tx1"/>
                </a:solidFill>
              </a:rPr>
              <a:t>un déchet soit en le</a:t>
            </a:r>
            <a:br>
              <a:rPr lang="fr-FR" sz="2600" dirty="0">
                <a:solidFill>
                  <a:schemeClr val="tx1"/>
                </a:solidFill>
              </a:rPr>
            </a:br>
            <a:r>
              <a:rPr lang="fr-FR" sz="2600" dirty="0">
                <a:solidFill>
                  <a:schemeClr val="tx1"/>
                </a:solidFill>
              </a:rPr>
              <a:t>photographiant avec la fonction appareil photo d’une tablette</a:t>
            </a:r>
            <a:r>
              <a:rPr lang="fr-FR" sz="2600" dirty="0" smtClean="0">
                <a:solidFill>
                  <a:schemeClr val="tx1"/>
                </a:solidFill>
              </a:rPr>
              <a:t>, soit </a:t>
            </a:r>
            <a:r>
              <a:rPr lang="fr-FR" sz="2600" dirty="0">
                <a:solidFill>
                  <a:schemeClr val="tx1"/>
                </a:solidFill>
              </a:rPr>
              <a:t>en le recherchant dans des catégories, soit en </a:t>
            </a:r>
            <a:r>
              <a:rPr lang="fr-FR" sz="2600" dirty="0" smtClean="0">
                <a:solidFill>
                  <a:schemeClr val="tx1"/>
                </a:solidFill>
              </a:rPr>
              <a:t>saisissant des mots-clés. </a:t>
            </a:r>
            <a:r>
              <a:rPr lang="fr-FR" sz="2600" dirty="0">
                <a:solidFill>
                  <a:schemeClr val="tx1"/>
                </a:solidFill>
              </a:rPr>
              <a:t>Une fois le déchet </a:t>
            </a:r>
            <a:r>
              <a:rPr lang="fr-FR" sz="2600" dirty="0" smtClean="0">
                <a:solidFill>
                  <a:schemeClr val="tx1"/>
                </a:solidFill>
              </a:rPr>
              <a:t>identifié, </a:t>
            </a:r>
            <a:r>
              <a:rPr lang="fr-FR" sz="2600" dirty="0">
                <a:solidFill>
                  <a:schemeClr val="tx1"/>
                </a:solidFill>
              </a:rPr>
              <a:t>l’application </a:t>
            </a:r>
            <a:r>
              <a:rPr lang="fr-FR" sz="2600" dirty="0" smtClean="0">
                <a:solidFill>
                  <a:schemeClr val="tx1"/>
                </a:solidFill>
              </a:rPr>
              <a:t>indique le </a:t>
            </a:r>
            <a:r>
              <a:rPr lang="fr-FR" sz="2600" dirty="0">
                <a:solidFill>
                  <a:schemeClr val="tx1"/>
                </a:solidFill>
              </a:rPr>
              <a:t>type de poubelles où le jeter. Des </a:t>
            </a:r>
            <a:r>
              <a:rPr lang="fr-FR" sz="2600" dirty="0" smtClean="0">
                <a:solidFill>
                  <a:schemeClr val="tx1"/>
                </a:solidFill>
              </a:rPr>
              <a:t>fonctionnalités cartographiques </a:t>
            </a:r>
            <a:r>
              <a:rPr lang="fr-FR" sz="2600" dirty="0">
                <a:solidFill>
                  <a:schemeClr val="tx1"/>
                </a:solidFill>
              </a:rPr>
              <a:t>sont également disponibles (localisation </a:t>
            </a:r>
            <a:r>
              <a:rPr lang="fr-FR" sz="2600" dirty="0" smtClean="0">
                <a:solidFill>
                  <a:schemeClr val="tx1"/>
                </a:solidFill>
              </a:rPr>
              <a:t>des poubelles</a:t>
            </a:r>
            <a:r>
              <a:rPr lang="fr-FR" sz="2600" dirty="0">
                <a:solidFill>
                  <a:schemeClr val="tx1"/>
                </a:solidFill>
              </a:rPr>
              <a:t>, édition collaborative</a:t>
            </a:r>
            <a:r>
              <a:rPr lang="fr-FR" sz="2600" dirty="0" smtClean="0">
                <a:solidFill>
                  <a:schemeClr val="tx1"/>
                </a:solidFill>
              </a:rPr>
              <a:t>).</a:t>
            </a:r>
            <a:endParaRPr lang="fr-FR" sz="2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fr-FR" sz="2600" b="1" dirty="0" smtClean="0">
                <a:solidFill>
                  <a:schemeClr val="tx1"/>
                </a:solidFill>
              </a:rPr>
              <a:t>Public </a:t>
            </a:r>
            <a:r>
              <a:rPr lang="fr-FR" sz="2600" b="1" dirty="0">
                <a:solidFill>
                  <a:schemeClr val="tx1"/>
                </a:solidFill>
              </a:rPr>
              <a:t>cible </a:t>
            </a:r>
            <a:r>
              <a:rPr lang="fr-FR" sz="2600" b="1" dirty="0" smtClean="0">
                <a:solidFill>
                  <a:schemeClr val="tx1"/>
                </a:solidFill>
              </a:rPr>
              <a:t>:</a:t>
            </a:r>
            <a:endParaRPr lang="fr-FR" sz="2600" b="1" dirty="0" smtClean="0">
              <a:solidFill>
                <a:schemeClr val="tx1"/>
              </a:solidFill>
            </a:endParaRPr>
          </a:p>
          <a:p>
            <a:r>
              <a:rPr lang="fr-FR" sz="2600" dirty="0" smtClean="0">
                <a:solidFill>
                  <a:schemeClr val="tx1"/>
                </a:solidFill>
              </a:rPr>
              <a:t>Tout </a:t>
            </a:r>
            <a:r>
              <a:rPr lang="fr-FR" sz="2600" dirty="0">
                <a:solidFill>
                  <a:schemeClr val="tx1"/>
                </a:solidFill>
              </a:rPr>
              <a:t>public, équipé d’un mobile avec appareil </a:t>
            </a:r>
            <a:r>
              <a:rPr lang="fr-FR" sz="2600" dirty="0" smtClean="0">
                <a:solidFill>
                  <a:schemeClr val="tx1"/>
                </a:solidFill>
              </a:rPr>
              <a:t>photo</a:t>
            </a:r>
            <a:endParaRPr lang="fr-FR" sz="2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fr-FR" sz="2600" b="1" dirty="0" smtClean="0">
                <a:solidFill>
                  <a:schemeClr val="tx1"/>
                </a:solidFill>
              </a:rPr>
              <a:t>Dispositif </a:t>
            </a:r>
            <a:r>
              <a:rPr lang="fr-FR" sz="2600" b="1" dirty="0">
                <a:solidFill>
                  <a:schemeClr val="tx1"/>
                </a:solidFill>
              </a:rPr>
              <a:t>technique </a:t>
            </a:r>
            <a:r>
              <a:rPr lang="fr-FR" sz="2600" b="1" dirty="0" smtClean="0">
                <a:solidFill>
                  <a:schemeClr val="tx1"/>
                </a:solidFill>
              </a:rPr>
              <a:t>:</a:t>
            </a:r>
            <a:endParaRPr lang="fr-FR" sz="2600" b="1" dirty="0" smtClean="0">
              <a:solidFill>
                <a:schemeClr val="tx1"/>
              </a:solidFill>
            </a:endParaRPr>
          </a:p>
          <a:p>
            <a:r>
              <a:rPr lang="fr-FR" sz="2600" dirty="0" smtClean="0">
                <a:solidFill>
                  <a:schemeClr val="tx1"/>
                </a:solidFill>
              </a:rPr>
              <a:t>Smartphone </a:t>
            </a:r>
            <a:r>
              <a:rPr lang="fr-FR" sz="2600" dirty="0">
                <a:solidFill>
                  <a:schemeClr val="tx1"/>
                </a:solidFill>
              </a:rPr>
              <a:t>avec appareil photo </a:t>
            </a:r>
            <a:endParaRPr lang="fr-FR" sz="26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 fontScale="90000"/>
          </a:bodyPr>
          <a:lstStyle/>
          <a:p>
            <a:r>
              <a:rPr lang="fr-FR" sz="3200" dirty="0"/>
              <a:t>Proposition 1 : </a:t>
            </a:r>
            <a:r>
              <a:rPr lang="fr-FR" sz="3200" dirty="0" err="1">
                <a:solidFill>
                  <a:schemeClr val="accent6">
                    <a:lumMod val="75000"/>
                  </a:schemeClr>
                </a:solidFill>
              </a:rPr>
              <a:t>écoloApp</a:t>
            </a:r>
            <a:r>
              <a:rPr lang="fr-FR" sz="3200" dirty="0">
                <a:solidFill>
                  <a:schemeClr val="accent6">
                    <a:lumMod val="75000"/>
                  </a:schemeClr>
                </a:solidFill>
              </a:rPr>
              <a:t>, une application mobile (</a:t>
            </a:r>
            <a:r>
              <a:rPr lang="fr-FR" sz="3200" dirty="0" smtClean="0">
                <a:solidFill>
                  <a:schemeClr val="accent6">
                    <a:lumMod val="75000"/>
                  </a:schemeClr>
                </a:solidFill>
              </a:rPr>
              <a:t>2</a:t>
            </a:r>
            <a:r>
              <a:rPr lang="fr-FR" sz="3200" dirty="0">
                <a:solidFill>
                  <a:schemeClr val="accent6">
                    <a:lumMod val="75000"/>
                  </a:schemeClr>
                </a:solidFill>
              </a:rPr>
              <a:t>)</a:t>
            </a:r>
            <a:endParaRPr lang="fr-FR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052736"/>
            <a:ext cx="8136904" cy="36518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800" b="1" dirty="0">
                <a:solidFill>
                  <a:schemeClr val="tx1"/>
                </a:solidFill>
              </a:rPr>
              <a:t>Liste des fonctionnalités </a:t>
            </a:r>
            <a:r>
              <a:rPr lang="fr-FR" sz="2800" b="1" dirty="0" smtClean="0">
                <a:solidFill>
                  <a:schemeClr val="tx1"/>
                </a:solidFill>
              </a:rPr>
              <a:t>:</a:t>
            </a:r>
            <a:endParaRPr lang="fr-FR" sz="2800" b="1" dirty="0" smtClean="0">
              <a:solidFill>
                <a:schemeClr val="tx1"/>
              </a:solidFill>
            </a:endParaRPr>
          </a:p>
          <a:p>
            <a:r>
              <a:rPr lang="fr-FR" sz="2800" dirty="0" smtClean="0">
                <a:solidFill>
                  <a:schemeClr val="tx1"/>
                </a:solidFill>
              </a:rPr>
              <a:t>Recherche </a:t>
            </a:r>
            <a:r>
              <a:rPr lang="fr-FR" sz="2800" dirty="0">
                <a:solidFill>
                  <a:schemeClr val="tx1"/>
                </a:solidFill>
              </a:rPr>
              <a:t>d’un déchet par mot-clé ou </a:t>
            </a:r>
            <a:r>
              <a:rPr lang="fr-FR" sz="2800" dirty="0" smtClean="0">
                <a:solidFill>
                  <a:schemeClr val="tx1"/>
                </a:solidFill>
              </a:rPr>
              <a:t>catégorie</a:t>
            </a:r>
            <a:endParaRPr lang="fr-FR" sz="2800" dirty="0" smtClean="0">
              <a:solidFill>
                <a:schemeClr val="tx1"/>
              </a:solidFill>
            </a:endParaRPr>
          </a:p>
          <a:p>
            <a:r>
              <a:rPr lang="fr-FR" sz="2800" dirty="0" smtClean="0">
                <a:solidFill>
                  <a:schemeClr val="tx1"/>
                </a:solidFill>
              </a:rPr>
              <a:t>Reconnaissance </a:t>
            </a:r>
            <a:r>
              <a:rPr lang="fr-FR" sz="2800" dirty="0">
                <a:solidFill>
                  <a:schemeClr val="tx1"/>
                </a:solidFill>
              </a:rPr>
              <a:t>d’un déchet par </a:t>
            </a:r>
            <a:r>
              <a:rPr lang="fr-FR" sz="2800" dirty="0" smtClean="0">
                <a:solidFill>
                  <a:schemeClr val="tx1"/>
                </a:solidFill>
              </a:rPr>
              <a:t>photographie</a:t>
            </a:r>
            <a:endParaRPr lang="fr-FR" sz="2800" dirty="0" smtClean="0">
              <a:solidFill>
                <a:schemeClr val="tx1"/>
              </a:solidFill>
            </a:endParaRPr>
          </a:p>
          <a:p>
            <a:r>
              <a:rPr lang="fr-FR" sz="2800" dirty="0" smtClean="0">
                <a:solidFill>
                  <a:schemeClr val="tx1"/>
                </a:solidFill>
              </a:rPr>
              <a:t>Géolocalisation </a:t>
            </a:r>
            <a:r>
              <a:rPr lang="fr-FR" sz="2800" dirty="0">
                <a:solidFill>
                  <a:schemeClr val="tx1"/>
                </a:solidFill>
              </a:rPr>
              <a:t>des </a:t>
            </a:r>
            <a:r>
              <a:rPr lang="fr-FR" sz="2800" dirty="0" smtClean="0">
                <a:solidFill>
                  <a:schemeClr val="tx1"/>
                </a:solidFill>
              </a:rPr>
              <a:t>poubelles</a:t>
            </a:r>
            <a:endParaRPr lang="fr-FR" sz="2800" dirty="0" smtClean="0">
              <a:solidFill>
                <a:schemeClr val="tx1"/>
              </a:solidFill>
            </a:endParaRPr>
          </a:p>
          <a:p>
            <a:r>
              <a:rPr lang="fr-FR" sz="2800" dirty="0" smtClean="0">
                <a:solidFill>
                  <a:schemeClr val="tx1"/>
                </a:solidFill>
              </a:rPr>
              <a:t>Travail </a:t>
            </a:r>
            <a:r>
              <a:rPr lang="fr-FR" sz="2800" dirty="0">
                <a:solidFill>
                  <a:schemeClr val="tx1"/>
                </a:solidFill>
              </a:rPr>
              <a:t>collaboratif d’ajout de </a:t>
            </a:r>
            <a:r>
              <a:rPr lang="fr-FR" sz="2800" dirty="0" smtClean="0">
                <a:solidFill>
                  <a:schemeClr val="tx1"/>
                </a:solidFill>
              </a:rPr>
              <a:t>poubelles</a:t>
            </a:r>
            <a:endParaRPr lang="fr-FR" sz="2800" dirty="0" smtClean="0">
              <a:solidFill>
                <a:schemeClr val="tx1"/>
              </a:solidFill>
            </a:endParaRPr>
          </a:p>
          <a:p>
            <a:r>
              <a:rPr lang="fr-FR" sz="2800" dirty="0" smtClean="0">
                <a:solidFill>
                  <a:schemeClr val="tx1"/>
                </a:solidFill>
              </a:rPr>
              <a:t>… </a:t>
            </a:r>
            <a:endParaRPr lang="fr-FR" sz="2800" dirty="0" smtClean="0">
              <a:solidFill>
                <a:schemeClr val="tx1"/>
              </a:solidFill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fr-FR" sz="2800" b="1" dirty="0">
                <a:solidFill>
                  <a:schemeClr val="tx1"/>
                </a:solidFill>
              </a:rPr>
              <a:t>Démarche de conception </a:t>
            </a:r>
            <a:endParaRPr lang="fr-FR" sz="2800" b="1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fr-FR" sz="2800" dirty="0">
                <a:solidFill>
                  <a:schemeClr val="tx1"/>
                </a:solidFill>
              </a:rPr>
              <a:t>itérative, prototypée, basée sur des </a:t>
            </a:r>
            <a:r>
              <a:rPr lang="fr-FR" sz="2800" dirty="0" err="1">
                <a:solidFill>
                  <a:schemeClr val="tx1"/>
                </a:solidFill>
              </a:rPr>
              <a:t>personas</a:t>
            </a:r>
            <a:r>
              <a:rPr lang="fr-FR" sz="2800" dirty="0">
                <a:solidFill>
                  <a:schemeClr val="tx1"/>
                </a:solidFill>
              </a:rPr>
              <a:t> et avec évaluation précoce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 fontScale="90000"/>
          </a:bodyPr>
          <a:lstStyle/>
          <a:p>
            <a:r>
              <a:rPr lang="fr-FR" sz="3200" dirty="0"/>
              <a:t>Proposition 1 : </a:t>
            </a:r>
            <a:r>
              <a:rPr lang="fr-FR" sz="3200" dirty="0" err="1">
                <a:solidFill>
                  <a:schemeClr val="accent6">
                    <a:lumMod val="75000"/>
                  </a:schemeClr>
                </a:solidFill>
              </a:rPr>
              <a:t>écoloApp</a:t>
            </a:r>
            <a:r>
              <a:rPr lang="fr-FR" sz="3200" dirty="0">
                <a:solidFill>
                  <a:schemeClr val="accent6">
                    <a:lumMod val="75000"/>
                  </a:schemeClr>
                </a:solidFill>
              </a:rPr>
              <a:t>, une application mobile (3</a:t>
            </a:r>
            <a:r>
              <a:rPr lang="fr-FR" sz="3200" dirty="0" smtClean="0">
                <a:solidFill>
                  <a:schemeClr val="accent6">
                    <a:lumMod val="75000"/>
                  </a:schemeClr>
                </a:solidFill>
              </a:rPr>
              <a:t>)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0882" y="764704"/>
            <a:ext cx="8786874" cy="5786478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fr-FR" sz="2600" b="1" u="sng" dirty="0" smtClean="0">
                <a:solidFill>
                  <a:schemeClr val="tx1"/>
                </a:solidFill>
              </a:rPr>
              <a:t>Première </a:t>
            </a:r>
            <a:r>
              <a:rPr lang="fr-FR" sz="2600" b="1" u="sng" dirty="0">
                <a:solidFill>
                  <a:schemeClr val="tx1"/>
                </a:solidFill>
              </a:rPr>
              <a:t>itération </a:t>
            </a:r>
            <a:r>
              <a:rPr lang="fr-FR" sz="2600" b="1" u="sng" dirty="0" smtClean="0">
                <a:solidFill>
                  <a:schemeClr val="tx1"/>
                </a:solidFill>
              </a:rPr>
              <a:t>:</a:t>
            </a:r>
            <a:endParaRPr lang="fr-FR" sz="2600" b="1" u="sng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fr-FR" sz="2600" dirty="0" smtClean="0">
                <a:solidFill>
                  <a:schemeClr val="tx1"/>
                </a:solidFill>
              </a:rPr>
              <a:t>Analyse :</a:t>
            </a:r>
            <a:endParaRPr lang="fr-FR" sz="2600" dirty="0" smtClean="0">
              <a:solidFill>
                <a:schemeClr val="tx1"/>
              </a:solidFill>
            </a:endParaRPr>
          </a:p>
          <a:p>
            <a:pPr marL="1171575" indent="-4572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fr-FR" sz="2600" b="1" dirty="0" smtClean="0">
                <a:solidFill>
                  <a:schemeClr val="tx1"/>
                </a:solidFill>
              </a:rPr>
              <a:t>questionnaire </a:t>
            </a:r>
            <a:r>
              <a:rPr lang="fr-FR" sz="2600" dirty="0">
                <a:solidFill>
                  <a:schemeClr val="tx1"/>
                </a:solidFill>
              </a:rPr>
              <a:t>(sites web, forums, etc.) et résultats de</a:t>
            </a:r>
            <a:br>
              <a:rPr lang="fr-FR" sz="2600" dirty="0">
                <a:solidFill>
                  <a:schemeClr val="tx1"/>
                </a:solidFill>
              </a:rPr>
            </a:br>
            <a:r>
              <a:rPr lang="fr-FR" sz="2600" dirty="0">
                <a:solidFill>
                  <a:schemeClr val="tx1"/>
                </a:solidFill>
              </a:rPr>
              <a:t>sondages pour </a:t>
            </a:r>
            <a:r>
              <a:rPr lang="fr-FR" sz="2600" dirty="0" smtClean="0">
                <a:solidFill>
                  <a:schemeClr val="tx1"/>
                </a:solidFill>
              </a:rPr>
              <a:t>définir </a:t>
            </a:r>
            <a:r>
              <a:rPr lang="fr-FR" sz="2600" dirty="0">
                <a:solidFill>
                  <a:schemeClr val="tx1"/>
                </a:solidFill>
              </a:rPr>
              <a:t>des </a:t>
            </a:r>
            <a:r>
              <a:rPr lang="fr-FR" sz="2600" dirty="0" err="1">
                <a:solidFill>
                  <a:schemeClr val="tx1"/>
                </a:solidFill>
              </a:rPr>
              <a:t>personas</a:t>
            </a:r>
            <a:r>
              <a:rPr lang="fr-FR" sz="2600" dirty="0">
                <a:solidFill>
                  <a:schemeClr val="tx1"/>
                </a:solidFill>
              </a:rPr>
              <a:t> et des </a:t>
            </a:r>
            <a:r>
              <a:rPr lang="fr-FR" sz="2600" dirty="0" smtClean="0">
                <a:solidFill>
                  <a:schemeClr val="tx1"/>
                </a:solidFill>
              </a:rPr>
              <a:t>scénarios</a:t>
            </a:r>
            <a:endParaRPr lang="fr-FR" sz="2600" dirty="0" smtClean="0">
              <a:solidFill>
                <a:schemeClr val="tx1"/>
              </a:solidFill>
            </a:endParaRPr>
          </a:p>
          <a:p>
            <a:pPr marL="1171575" indent="-4572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fr-FR" sz="2600" b="1" dirty="0" smtClean="0">
                <a:solidFill>
                  <a:schemeClr val="tx1"/>
                </a:solidFill>
              </a:rPr>
              <a:t>remue-méninges </a:t>
            </a:r>
            <a:r>
              <a:rPr lang="fr-FR" sz="2600" dirty="0">
                <a:solidFill>
                  <a:schemeClr val="tx1"/>
                </a:solidFill>
              </a:rPr>
              <a:t>pour les idées et fonctionnalités </a:t>
            </a:r>
            <a:r>
              <a:rPr lang="fr-FR" sz="2600" dirty="0" smtClean="0">
                <a:solidFill>
                  <a:schemeClr val="tx1"/>
                </a:solidFill>
              </a:rPr>
              <a:t>prioritaires</a:t>
            </a:r>
            <a:endParaRPr lang="fr-FR" sz="2600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fr-FR" sz="2600" dirty="0" smtClean="0">
                <a:solidFill>
                  <a:schemeClr val="tx1"/>
                </a:solidFill>
              </a:rPr>
              <a:t>Développement </a:t>
            </a:r>
            <a:r>
              <a:rPr lang="fr-FR" sz="2600" dirty="0">
                <a:solidFill>
                  <a:schemeClr val="tx1"/>
                </a:solidFill>
              </a:rPr>
              <a:t>des interfaces par </a:t>
            </a:r>
            <a:r>
              <a:rPr lang="fr-FR" sz="2600" b="1" dirty="0">
                <a:solidFill>
                  <a:schemeClr val="tx1"/>
                </a:solidFill>
              </a:rPr>
              <a:t>prototypage</a:t>
            </a:r>
            <a:r>
              <a:rPr lang="fr-FR" sz="2600" dirty="0">
                <a:solidFill>
                  <a:schemeClr val="tx1"/>
                </a:solidFill>
              </a:rPr>
              <a:t>. En </a:t>
            </a:r>
            <a:r>
              <a:rPr lang="fr-FR" sz="2600" dirty="0" smtClean="0">
                <a:solidFill>
                  <a:schemeClr val="tx1"/>
                </a:solidFill>
              </a:rPr>
              <a:t>parallèle, diffusion </a:t>
            </a:r>
            <a:r>
              <a:rPr lang="fr-FR" sz="2600" dirty="0">
                <a:solidFill>
                  <a:schemeClr val="tx1"/>
                </a:solidFill>
              </a:rPr>
              <a:t>et promotion de l’application (site web, etc</a:t>
            </a:r>
            <a:r>
              <a:rPr lang="fr-FR" sz="2600" dirty="0" smtClean="0">
                <a:solidFill>
                  <a:schemeClr val="tx1"/>
                </a:solidFill>
              </a:rPr>
              <a:t>.)</a:t>
            </a:r>
            <a:endParaRPr lang="fr-FR" sz="2600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fr-FR" sz="2600" dirty="0" smtClean="0">
                <a:solidFill>
                  <a:schemeClr val="tx1"/>
                </a:solidFill>
              </a:rPr>
              <a:t>Évaluation :</a:t>
            </a:r>
            <a:endParaRPr lang="fr-FR" sz="2600" dirty="0" smtClean="0">
              <a:solidFill>
                <a:schemeClr val="tx1"/>
              </a:solidFill>
            </a:endParaRPr>
          </a:p>
          <a:p>
            <a:pPr marL="9715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fr-FR" sz="2600" b="1" dirty="0" smtClean="0">
                <a:solidFill>
                  <a:schemeClr val="tx1"/>
                </a:solidFill>
              </a:rPr>
              <a:t>inspection </a:t>
            </a:r>
            <a:r>
              <a:rPr lang="fr-FR" sz="2600" b="1" dirty="0">
                <a:solidFill>
                  <a:schemeClr val="tx1"/>
                </a:solidFill>
              </a:rPr>
              <a:t>cognitive </a:t>
            </a:r>
            <a:r>
              <a:rPr lang="fr-FR" sz="2600" dirty="0">
                <a:solidFill>
                  <a:schemeClr val="tx1"/>
                </a:solidFill>
              </a:rPr>
              <a:t>(en utilisant les </a:t>
            </a:r>
            <a:r>
              <a:rPr lang="fr-FR" sz="2600" dirty="0" err="1">
                <a:solidFill>
                  <a:schemeClr val="tx1"/>
                </a:solidFill>
              </a:rPr>
              <a:t>personas</a:t>
            </a:r>
            <a:r>
              <a:rPr lang="fr-FR" sz="2600" dirty="0">
                <a:solidFill>
                  <a:schemeClr val="tx1"/>
                </a:solidFill>
              </a:rPr>
              <a:t> et les</a:t>
            </a:r>
            <a:br>
              <a:rPr lang="fr-FR" sz="2600" dirty="0">
                <a:solidFill>
                  <a:schemeClr val="tx1"/>
                </a:solidFill>
              </a:rPr>
            </a:br>
            <a:r>
              <a:rPr lang="fr-FR" sz="2600" dirty="0">
                <a:solidFill>
                  <a:schemeClr val="tx1"/>
                </a:solidFill>
              </a:rPr>
              <a:t>scénarios) </a:t>
            </a:r>
            <a:endParaRPr lang="fr-FR" sz="26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 fontScale="90000"/>
          </a:bodyPr>
          <a:lstStyle/>
          <a:p>
            <a:r>
              <a:rPr lang="fr-FR" sz="3200" dirty="0" smtClean="0"/>
              <a:t>Proposition 1 : </a:t>
            </a:r>
            <a:r>
              <a:rPr lang="fr-FR" sz="3200" dirty="0" err="1">
                <a:solidFill>
                  <a:schemeClr val="accent6">
                    <a:lumMod val="75000"/>
                  </a:schemeClr>
                </a:solidFill>
              </a:rPr>
              <a:t>écoloApp</a:t>
            </a:r>
            <a:r>
              <a:rPr lang="fr-FR" sz="3200" dirty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fr-FR" sz="3200" dirty="0" smtClean="0">
                <a:solidFill>
                  <a:schemeClr val="accent6">
                    <a:lumMod val="75000"/>
                  </a:schemeClr>
                </a:solidFill>
              </a:rPr>
              <a:t>une application mobile (4)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786874" cy="578647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fr-FR" sz="2800" b="1" dirty="0" smtClean="0">
                <a:solidFill>
                  <a:schemeClr val="tx1"/>
                </a:solidFill>
              </a:rPr>
              <a:t>Exemple </a:t>
            </a:r>
            <a:r>
              <a:rPr lang="fr-FR" sz="2800" b="1" dirty="0">
                <a:solidFill>
                  <a:schemeClr val="tx1"/>
                </a:solidFill>
              </a:rPr>
              <a:t>de scénario (première itération) : </a:t>
            </a:r>
            <a:r>
              <a:rPr lang="fr-FR" sz="2800" dirty="0">
                <a:solidFill>
                  <a:schemeClr val="tx1"/>
                </a:solidFill>
              </a:rPr>
              <a:t>Steve, 22 ans</a:t>
            </a:r>
            <a:r>
              <a:rPr lang="fr-FR" sz="2800" dirty="0" smtClean="0">
                <a:solidFill>
                  <a:schemeClr val="tx1"/>
                </a:solidFill>
              </a:rPr>
              <a:t>, se </a:t>
            </a:r>
            <a:r>
              <a:rPr lang="fr-FR" sz="2800" dirty="0">
                <a:solidFill>
                  <a:schemeClr val="tx1"/>
                </a:solidFill>
              </a:rPr>
              <a:t>lève à 7h et prend son petit déjeuner. À la </a:t>
            </a:r>
            <a:r>
              <a:rPr lang="fr-FR" sz="2800" dirty="0" smtClean="0">
                <a:solidFill>
                  <a:schemeClr val="tx1"/>
                </a:solidFill>
              </a:rPr>
              <a:t>fin </a:t>
            </a:r>
            <a:r>
              <a:rPr lang="fr-FR" sz="2800" dirty="0">
                <a:solidFill>
                  <a:schemeClr val="tx1"/>
                </a:solidFill>
              </a:rPr>
              <a:t>de son repas</a:t>
            </a:r>
            <a:r>
              <a:rPr lang="fr-FR" sz="2800" dirty="0" smtClean="0">
                <a:solidFill>
                  <a:schemeClr val="tx1"/>
                </a:solidFill>
              </a:rPr>
              <a:t>, sa </a:t>
            </a:r>
            <a:r>
              <a:rPr lang="fr-FR" sz="2800" dirty="0">
                <a:solidFill>
                  <a:schemeClr val="tx1"/>
                </a:solidFill>
              </a:rPr>
              <a:t>bouteille de lait de riz est vide et il ne sait pas où il peut </a:t>
            </a:r>
            <a:r>
              <a:rPr lang="fr-FR" sz="2800" dirty="0" smtClean="0">
                <a:solidFill>
                  <a:schemeClr val="tx1"/>
                </a:solidFill>
              </a:rPr>
              <a:t>la jeter</a:t>
            </a:r>
            <a:r>
              <a:rPr lang="fr-FR" sz="2800" dirty="0">
                <a:solidFill>
                  <a:schemeClr val="tx1"/>
                </a:solidFill>
              </a:rPr>
              <a:t>. Heureusement, il se souvient avoir téléchargé </a:t>
            </a:r>
            <a:r>
              <a:rPr lang="fr-FR" sz="2800" dirty="0" smtClean="0">
                <a:solidFill>
                  <a:schemeClr val="tx1"/>
                </a:solidFill>
              </a:rPr>
              <a:t>une application </a:t>
            </a:r>
            <a:r>
              <a:rPr lang="fr-FR" sz="2800" dirty="0">
                <a:solidFill>
                  <a:schemeClr val="tx1"/>
                </a:solidFill>
              </a:rPr>
              <a:t>pour aider à recycler dans la bonne </a:t>
            </a:r>
            <a:r>
              <a:rPr lang="fr-FR" sz="2800" dirty="0" smtClean="0">
                <a:solidFill>
                  <a:schemeClr val="tx1"/>
                </a:solidFill>
              </a:rPr>
              <a:t>poubelle</a:t>
            </a:r>
            <a:endParaRPr lang="fr-FR" sz="28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sz="2800" b="1" dirty="0" smtClean="0">
                <a:solidFill>
                  <a:schemeClr val="tx1"/>
                </a:solidFill>
              </a:rPr>
              <a:t>Mesures </a:t>
            </a:r>
            <a:r>
              <a:rPr lang="fr-FR" sz="2800" b="1" dirty="0">
                <a:solidFill>
                  <a:schemeClr val="tx1"/>
                </a:solidFill>
              </a:rPr>
              <a:t>d’évaluation : </a:t>
            </a:r>
            <a:r>
              <a:rPr lang="fr-FR" sz="2800" dirty="0">
                <a:solidFill>
                  <a:schemeClr val="tx1"/>
                </a:solidFill>
              </a:rPr>
              <a:t>temps d’exécution du scénario </a:t>
            </a:r>
            <a:r>
              <a:rPr lang="fr-FR" sz="2800" dirty="0" smtClean="0">
                <a:solidFill>
                  <a:schemeClr val="tx1"/>
                </a:solidFill>
              </a:rPr>
              <a:t>et nombre </a:t>
            </a:r>
            <a:r>
              <a:rPr lang="fr-FR" sz="2800" dirty="0">
                <a:solidFill>
                  <a:schemeClr val="tx1"/>
                </a:solidFill>
              </a:rPr>
              <a:t>d’étapes nécessaires à sa complétion (</a:t>
            </a:r>
            <a:r>
              <a:rPr lang="fr-FR" sz="2800" dirty="0" smtClean="0">
                <a:solidFill>
                  <a:schemeClr val="tx1"/>
                </a:solidFill>
              </a:rPr>
              <a:t>idéalement quatre</a:t>
            </a:r>
            <a:r>
              <a:rPr lang="fr-FR" sz="2800" dirty="0">
                <a:solidFill>
                  <a:schemeClr val="tx1"/>
                </a:solidFill>
              </a:rPr>
              <a:t>, i.e., démarrer l’application, sélectionner </a:t>
            </a:r>
            <a:r>
              <a:rPr lang="fr-FR" sz="2800" dirty="0" smtClean="0">
                <a:solidFill>
                  <a:schemeClr val="tx1"/>
                </a:solidFill>
              </a:rPr>
              <a:t>l’option </a:t>
            </a:r>
            <a:r>
              <a:rPr lang="fr-FR" sz="2800" i="1" dirty="0" smtClean="0">
                <a:solidFill>
                  <a:schemeClr val="tx1"/>
                </a:solidFill>
              </a:rPr>
              <a:t>”</a:t>
            </a:r>
            <a:r>
              <a:rPr lang="fr-FR" sz="2800" i="1" dirty="0">
                <a:solidFill>
                  <a:schemeClr val="tx1"/>
                </a:solidFill>
              </a:rPr>
              <a:t>reconnaissance photo”</a:t>
            </a:r>
            <a:r>
              <a:rPr lang="fr-FR" sz="2800" dirty="0">
                <a:solidFill>
                  <a:schemeClr val="tx1"/>
                </a:solidFill>
              </a:rPr>
              <a:t>, prendre en photo la bouteille, </a:t>
            </a:r>
            <a:r>
              <a:rPr lang="fr-FR" sz="2800" dirty="0" smtClean="0">
                <a:solidFill>
                  <a:schemeClr val="tx1"/>
                </a:solidFill>
              </a:rPr>
              <a:t>et trouver </a:t>
            </a:r>
            <a:r>
              <a:rPr lang="fr-FR" sz="2800" dirty="0">
                <a:solidFill>
                  <a:schemeClr val="tx1"/>
                </a:solidFill>
              </a:rPr>
              <a:t>le type de poubelles approprié sur la </a:t>
            </a:r>
            <a:r>
              <a:rPr lang="fr-FR" sz="2800" dirty="0" smtClean="0">
                <a:solidFill>
                  <a:schemeClr val="tx1"/>
                </a:solidFill>
              </a:rPr>
              <a:t>fiche </a:t>
            </a:r>
            <a:r>
              <a:rPr lang="fr-FR" sz="2800" dirty="0">
                <a:solidFill>
                  <a:schemeClr val="tx1"/>
                </a:solidFill>
              </a:rPr>
              <a:t>produit) </a:t>
            </a:r>
            <a:br>
              <a:rPr lang="fr-FR" sz="2800" dirty="0">
                <a:solidFill>
                  <a:schemeClr val="tx1"/>
                </a:solidFill>
              </a:rPr>
            </a:br>
            <a:endParaRPr lang="fr-FR" sz="28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 fontScale="90000"/>
          </a:bodyPr>
          <a:lstStyle/>
          <a:p>
            <a:r>
              <a:rPr lang="fr-FR" sz="3200" dirty="0"/>
              <a:t>Proposition 1 : </a:t>
            </a:r>
            <a:r>
              <a:rPr lang="fr-FR" sz="3200" dirty="0" err="1">
                <a:solidFill>
                  <a:schemeClr val="accent6">
                    <a:lumMod val="75000"/>
                  </a:schemeClr>
                </a:solidFill>
              </a:rPr>
              <a:t>écoloApp</a:t>
            </a:r>
            <a:r>
              <a:rPr lang="fr-FR" sz="3200" dirty="0">
                <a:solidFill>
                  <a:schemeClr val="accent6">
                    <a:lumMod val="75000"/>
                  </a:schemeClr>
                </a:solidFill>
              </a:rPr>
              <a:t>, une application mobile </a:t>
            </a:r>
            <a:r>
              <a:rPr lang="fr-FR" sz="3200" dirty="0" smtClean="0">
                <a:solidFill>
                  <a:schemeClr val="accent6">
                    <a:lumMod val="75000"/>
                  </a:schemeClr>
                </a:solidFill>
              </a:rPr>
              <a:t>(5)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5725" y="620688"/>
            <a:ext cx="8878763" cy="5786478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fr-FR" sz="2600" b="1" u="sng" dirty="0">
                <a:solidFill>
                  <a:schemeClr val="tx1"/>
                </a:solidFill>
              </a:rPr>
              <a:t>Seconde itération </a:t>
            </a:r>
            <a:r>
              <a:rPr lang="fr-FR" sz="2600" b="1" u="sng" dirty="0" smtClean="0">
                <a:solidFill>
                  <a:schemeClr val="tx1"/>
                </a:solidFill>
              </a:rPr>
              <a:t>:</a:t>
            </a:r>
            <a:endParaRPr lang="fr-FR" sz="2600" b="1" u="sng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fr-FR" sz="2600" dirty="0" smtClean="0">
                <a:solidFill>
                  <a:schemeClr val="tx1"/>
                </a:solidFill>
              </a:rPr>
              <a:t>Utilisateurs attirés </a:t>
            </a:r>
            <a:r>
              <a:rPr lang="fr-FR" sz="2600" dirty="0">
                <a:solidFill>
                  <a:schemeClr val="tx1"/>
                </a:solidFill>
              </a:rPr>
              <a:t>par l’application grâce à la </a:t>
            </a:r>
            <a:r>
              <a:rPr lang="fr-FR" sz="2600" dirty="0" smtClean="0">
                <a:solidFill>
                  <a:schemeClr val="tx1"/>
                </a:solidFill>
              </a:rPr>
              <a:t>promotion </a:t>
            </a:r>
            <a:endParaRPr lang="fr-FR" sz="2600" i="1" dirty="0" smtClean="0">
              <a:solidFill>
                <a:schemeClr val="tx1"/>
              </a:solidFill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fr-FR" sz="2600" b="1" dirty="0" smtClean="0">
                <a:solidFill>
                  <a:schemeClr val="tx1"/>
                </a:solidFill>
              </a:rPr>
              <a:t>                     conception </a:t>
            </a:r>
            <a:r>
              <a:rPr lang="fr-FR" sz="2600" b="1" dirty="0">
                <a:solidFill>
                  <a:schemeClr val="tx1"/>
                </a:solidFill>
              </a:rPr>
              <a:t>centrée </a:t>
            </a:r>
            <a:r>
              <a:rPr lang="fr-FR" sz="2600" b="1" dirty="0" smtClean="0">
                <a:solidFill>
                  <a:schemeClr val="tx1"/>
                </a:solidFill>
              </a:rPr>
              <a:t>utilisateur</a:t>
            </a:r>
            <a:endParaRPr lang="fr-FR" sz="2600" b="1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fr-FR" sz="2600" dirty="0" smtClean="0">
                <a:solidFill>
                  <a:schemeClr val="tx1"/>
                </a:solidFill>
              </a:rPr>
              <a:t>Analyse :</a:t>
            </a:r>
            <a:endParaRPr lang="fr-FR" sz="2600" dirty="0" smtClean="0">
              <a:solidFill>
                <a:schemeClr val="tx1"/>
              </a:solidFill>
            </a:endParaRPr>
          </a:p>
          <a:p>
            <a:pPr marL="900430" indent="-4572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fr-FR" sz="2600" b="1" dirty="0" smtClean="0">
                <a:solidFill>
                  <a:schemeClr val="tx1"/>
                </a:solidFill>
              </a:rPr>
              <a:t>focus </a:t>
            </a:r>
            <a:r>
              <a:rPr lang="fr-FR" sz="2600" b="1" dirty="0">
                <a:solidFill>
                  <a:schemeClr val="tx1"/>
                </a:solidFill>
              </a:rPr>
              <a:t>group </a:t>
            </a:r>
            <a:r>
              <a:rPr lang="fr-FR" sz="2600" dirty="0">
                <a:solidFill>
                  <a:schemeClr val="tx1"/>
                </a:solidFill>
              </a:rPr>
              <a:t>pour comprendre les motivations des </a:t>
            </a:r>
            <a:r>
              <a:rPr lang="fr-FR" sz="2600" dirty="0" smtClean="0">
                <a:solidFill>
                  <a:schemeClr val="tx1"/>
                </a:solidFill>
              </a:rPr>
              <a:t>utilisateurs</a:t>
            </a:r>
            <a:endParaRPr lang="fr-FR" sz="2600" dirty="0" smtClean="0">
              <a:solidFill>
                <a:schemeClr val="tx1"/>
              </a:solidFill>
            </a:endParaRPr>
          </a:p>
          <a:p>
            <a:pPr marL="900430" indent="-4572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fr-FR" sz="2600" b="1" dirty="0" smtClean="0">
                <a:solidFill>
                  <a:schemeClr val="tx1"/>
                </a:solidFill>
              </a:rPr>
              <a:t>entretiens </a:t>
            </a:r>
            <a:r>
              <a:rPr lang="fr-FR" sz="2600" dirty="0">
                <a:solidFill>
                  <a:schemeClr val="tx1"/>
                </a:solidFill>
              </a:rPr>
              <a:t>avec les </a:t>
            </a:r>
            <a:r>
              <a:rPr lang="fr-FR" sz="2600" dirty="0" smtClean="0">
                <a:solidFill>
                  <a:schemeClr val="tx1"/>
                </a:solidFill>
              </a:rPr>
              <a:t>utilisateurs </a:t>
            </a:r>
            <a:r>
              <a:rPr lang="fr-FR" sz="2600" dirty="0">
                <a:solidFill>
                  <a:schemeClr val="tx1"/>
                </a:solidFill>
              </a:rPr>
              <a:t>pour </a:t>
            </a:r>
            <a:r>
              <a:rPr lang="fr-FR" sz="2600" dirty="0" smtClean="0">
                <a:solidFill>
                  <a:schemeClr val="tx1"/>
                </a:solidFill>
              </a:rPr>
              <a:t>définir </a:t>
            </a:r>
            <a:r>
              <a:rPr lang="fr-FR" sz="2600" dirty="0">
                <a:solidFill>
                  <a:schemeClr val="tx1"/>
                </a:solidFill>
              </a:rPr>
              <a:t>le modèle </a:t>
            </a:r>
            <a:r>
              <a:rPr lang="fr-FR" sz="2600" dirty="0" smtClean="0">
                <a:solidFill>
                  <a:schemeClr val="tx1"/>
                </a:solidFill>
              </a:rPr>
              <a:t>de tâches</a:t>
            </a:r>
            <a:endParaRPr lang="fr-FR" sz="2600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fr-FR" sz="2600" dirty="0" smtClean="0">
                <a:solidFill>
                  <a:schemeClr val="tx1"/>
                </a:solidFill>
              </a:rPr>
              <a:t>Développement </a:t>
            </a:r>
            <a:r>
              <a:rPr lang="fr-FR" sz="2600" dirty="0">
                <a:solidFill>
                  <a:schemeClr val="tx1"/>
                </a:solidFill>
              </a:rPr>
              <a:t>des interfaces </a:t>
            </a:r>
            <a:r>
              <a:rPr lang="fr-FR" sz="2600" dirty="0" smtClean="0">
                <a:solidFill>
                  <a:schemeClr val="tx1"/>
                </a:solidFill>
              </a:rPr>
              <a:t>:</a:t>
            </a:r>
            <a:endParaRPr lang="fr-FR" sz="2600" dirty="0" smtClean="0">
              <a:solidFill>
                <a:schemeClr val="tx1"/>
              </a:solidFill>
            </a:endParaRPr>
          </a:p>
          <a:p>
            <a:pPr marL="900430" indent="-4572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fr-FR" sz="2600" b="1" dirty="0" smtClean="0">
                <a:solidFill>
                  <a:schemeClr val="tx1"/>
                </a:solidFill>
              </a:rPr>
              <a:t>conception </a:t>
            </a:r>
            <a:r>
              <a:rPr lang="fr-FR" sz="2600" b="1" dirty="0">
                <a:solidFill>
                  <a:schemeClr val="tx1"/>
                </a:solidFill>
              </a:rPr>
              <a:t>en parallèle </a:t>
            </a:r>
            <a:r>
              <a:rPr lang="fr-FR" sz="2600" dirty="0">
                <a:solidFill>
                  <a:schemeClr val="tx1"/>
                </a:solidFill>
              </a:rPr>
              <a:t>pour améliorer les faiblesses</a:t>
            </a:r>
            <a:br>
              <a:rPr lang="fr-FR" sz="2600" dirty="0">
                <a:solidFill>
                  <a:schemeClr val="tx1"/>
                </a:solidFill>
              </a:rPr>
            </a:br>
            <a:r>
              <a:rPr lang="fr-FR" sz="2600" dirty="0">
                <a:solidFill>
                  <a:schemeClr val="tx1"/>
                </a:solidFill>
              </a:rPr>
              <a:t>détectées sur les </a:t>
            </a:r>
            <a:r>
              <a:rPr lang="fr-FR" sz="2600" dirty="0" smtClean="0">
                <a:solidFill>
                  <a:schemeClr val="tx1"/>
                </a:solidFill>
              </a:rPr>
              <a:t>interfaces</a:t>
            </a:r>
            <a:endParaRPr lang="fr-FR" sz="2600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fr-FR" sz="2600" dirty="0" smtClean="0">
                <a:solidFill>
                  <a:schemeClr val="tx1"/>
                </a:solidFill>
              </a:rPr>
              <a:t>Évaluation :</a:t>
            </a:r>
            <a:endParaRPr lang="fr-FR" sz="2600" dirty="0" smtClean="0">
              <a:solidFill>
                <a:schemeClr val="tx1"/>
              </a:solidFill>
            </a:endParaRPr>
          </a:p>
          <a:p>
            <a:pPr marL="814705" indent="-4572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fr-FR" sz="2600" b="1" dirty="0" smtClean="0">
                <a:solidFill>
                  <a:schemeClr val="tx1"/>
                </a:solidFill>
              </a:rPr>
              <a:t>observations </a:t>
            </a:r>
            <a:r>
              <a:rPr lang="fr-FR" sz="2600" dirty="0">
                <a:solidFill>
                  <a:schemeClr val="tx1"/>
                </a:solidFill>
              </a:rPr>
              <a:t>de </a:t>
            </a:r>
            <a:r>
              <a:rPr lang="fr-FR" sz="2600" dirty="0" smtClean="0">
                <a:solidFill>
                  <a:schemeClr val="tx1"/>
                </a:solidFill>
              </a:rPr>
              <a:t>l’utilisateur</a:t>
            </a:r>
            <a:endParaRPr lang="fr-FR" sz="2600" dirty="0" smtClean="0">
              <a:solidFill>
                <a:schemeClr val="tx1"/>
              </a:solidFill>
            </a:endParaRPr>
          </a:p>
        </p:txBody>
      </p:sp>
      <p:sp>
        <p:nvSpPr>
          <p:cNvPr id="4" name="Flèche droite 3"/>
          <p:cNvSpPr/>
          <p:nvPr/>
        </p:nvSpPr>
        <p:spPr>
          <a:xfrm>
            <a:off x="755576" y="1628800"/>
            <a:ext cx="864096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 fontScale="90000"/>
          </a:bodyPr>
          <a:lstStyle/>
          <a:p>
            <a:r>
              <a:rPr lang="fr-FR" sz="3200" dirty="0"/>
              <a:t>Proposition 1 : </a:t>
            </a:r>
            <a:r>
              <a:rPr lang="fr-FR" sz="3200" dirty="0" err="1">
                <a:solidFill>
                  <a:schemeClr val="accent6">
                    <a:lumMod val="75000"/>
                  </a:schemeClr>
                </a:solidFill>
              </a:rPr>
              <a:t>écoloApp</a:t>
            </a:r>
            <a:r>
              <a:rPr lang="fr-FR" sz="3200" dirty="0">
                <a:solidFill>
                  <a:schemeClr val="accent6">
                    <a:lumMod val="75000"/>
                  </a:schemeClr>
                </a:solidFill>
              </a:rPr>
              <a:t>, une application mobile </a:t>
            </a:r>
            <a:r>
              <a:rPr lang="fr-FR" sz="3200" dirty="0" smtClean="0">
                <a:solidFill>
                  <a:schemeClr val="accent6">
                    <a:lumMod val="75000"/>
                  </a:schemeClr>
                </a:solidFill>
              </a:rPr>
              <a:t>(6)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6021288"/>
            <a:ext cx="8173572" cy="50405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2400" b="1" i="1" dirty="0">
                <a:solidFill>
                  <a:schemeClr val="tx1"/>
                </a:solidFill>
              </a:rPr>
              <a:t>Modèle de la tâche pour la proposition 1 (seconde itération</a:t>
            </a:r>
            <a:r>
              <a:rPr lang="fr-FR" sz="2400" b="1" i="1" dirty="0" smtClean="0">
                <a:solidFill>
                  <a:schemeClr val="tx1"/>
                </a:solidFill>
              </a:rPr>
              <a:t>)</a:t>
            </a:r>
            <a:endParaRPr lang="fr-FR" sz="2400" b="1" dirty="0" smtClean="0">
              <a:solidFill>
                <a:schemeClr val="tx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71800" y="620688"/>
            <a:ext cx="3024336" cy="753187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2801" y="1363606"/>
            <a:ext cx="5915025" cy="98107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2331902"/>
            <a:ext cx="6096000" cy="121920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3551102"/>
            <a:ext cx="4772025" cy="1114425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706" y="4632149"/>
            <a:ext cx="3181350" cy="790575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81859" y="3649542"/>
            <a:ext cx="4667250" cy="581025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89712" y="3212976"/>
            <a:ext cx="990600" cy="419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en-GB" altLang="fr-FR" sz="3200" b="1" dirty="0"/>
              <a:t>Design  in software engineering</a:t>
            </a:r>
            <a:endParaRPr lang="fr-FR" sz="32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786874" cy="578647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fr-FR" sz="2800" dirty="0">
                <a:solidFill>
                  <a:schemeClr val="tx1"/>
                </a:solidFill>
              </a:rPr>
              <a:t>Nombreuses méthodes de conception en génie logiciel </a:t>
            </a:r>
            <a:br>
              <a:rPr lang="fr-FR" sz="2800" dirty="0">
                <a:solidFill>
                  <a:schemeClr val="tx1"/>
                </a:solidFill>
              </a:rPr>
            </a:br>
            <a:r>
              <a:rPr lang="fr-FR" sz="2800" dirty="0" smtClean="0">
                <a:solidFill>
                  <a:schemeClr val="tx1"/>
                </a:solidFill>
              </a:rPr>
              <a:t>- </a:t>
            </a:r>
            <a:r>
              <a:rPr lang="fr-FR" sz="2800" dirty="0">
                <a:solidFill>
                  <a:schemeClr val="tx1"/>
                </a:solidFill>
              </a:rPr>
              <a:t>Quick and </a:t>
            </a:r>
            <a:r>
              <a:rPr lang="fr-FR" sz="2800" dirty="0" err="1">
                <a:solidFill>
                  <a:schemeClr val="tx1"/>
                </a:solidFill>
              </a:rPr>
              <a:t>dirty</a:t>
            </a:r>
            <a:r>
              <a:rPr lang="fr-FR" sz="2800" dirty="0">
                <a:solidFill>
                  <a:schemeClr val="tx1"/>
                </a:solidFill>
              </a:rPr>
              <a:t> </a:t>
            </a:r>
            <a:br>
              <a:rPr lang="fr-FR" sz="2800" dirty="0">
                <a:solidFill>
                  <a:schemeClr val="tx1"/>
                </a:solidFill>
              </a:rPr>
            </a:br>
            <a:r>
              <a:rPr lang="fr-FR" sz="2800" dirty="0" smtClean="0">
                <a:solidFill>
                  <a:schemeClr val="tx1"/>
                </a:solidFill>
              </a:rPr>
              <a:t>- </a:t>
            </a:r>
            <a:r>
              <a:rPr lang="fr-FR" sz="2800" dirty="0">
                <a:solidFill>
                  <a:schemeClr val="tx1"/>
                </a:solidFill>
              </a:rPr>
              <a:t>Merise</a:t>
            </a:r>
            <a:br>
              <a:rPr lang="fr-FR" sz="2800" dirty="0">
                <a:solidFill>
                  <a:schemeClr val="tx1"/>
                </a:solidFill>
              </a:rPr>
            </a:br>
            <a:r>
              <a:rPr lang="fr-FR" sz="2800" dirty="0" smtClean="0">
                <a:solidFill>
                  <a:schemeClr val="tx1"/>
                </a:solidFill>
              </a:rPr>
              <a:t>- </a:t>
            </a:r>
            <a:r>
              <a:rPr lang="fr-FR" sz="2800" dirty="0">
                <a:solidFill>
                  <a:schemeClr val="tx1"/>
                </a:solidFill>
              </a:rPr>
              <a:t>Modèle en cascade</a:t>
            </a:r>
            <a:br>
              <a:rPr lang="fr-FR" sz="2800" dirty="0">
                <a:solidFill>
                  <a:schemeClr val="tx1"/>
                </a:solidFill>
              </a:rPr>
            </a:br>
            <a:r>
              <a:rPr lang="fr-FR" sz="2800" dirty="0" smtClean="0">
                <a:solidFill>
                  <a:schemeClr val="tx1"/>
                </a:solidFill>
              </a:rPr>
              <a:t>- </a:t>
            </a:r>
            <a:r>
              <a:rPr lang="fr-FR" sz="2800" dirty="0">
                <a:solidFill>
                  <a:schemeClr val="tx1"/>
                </a:solidFill>
              </a:rPr>
              <a:t>Modèle en V</a:t>
            </a:r>
            <a:br>
              <a:rPr lang="fr-FR" sz="2800" dirty="0">
                <a:solidFill>
                  <a:schemeClr val="tx1"/>
                </a:solidFill>
              </a:rPr>
            </a:br>
            <a:r>
              <a:rPr lang="fr-FR" sz="2800" dirty="0" smtClean="0">
                <a:solidFill>
                  <a:schemeClr val="tx1"/>
                </a:solidFill>
              </a:rPr>
              <a:t>- </a:t>
            </a:r>
            <a:r>
              <a:rPr lang="fr-FR" sz="2800" dirty="0">
                <a:solidFill>
                  <a:schemeClr val="tx1"/>
                </a:solidFill>
              </a:rPr>
              <a:t>Modèle par incréments</a:t>
            </a:r>
            <a:br>
              <a:rPr lang="fr-FR" sz="2800" dirty="0">
                <a:solidFill>
                  <a:schemeClr val="tx1"/>
                </a:solidFill>
              </a:rPr>
            </a:br>
            <a:r>
              <a:rPr lang="fr-FR" sz="2800" dirty="0" smtClean="0">
                <a:solidFill>
                  <a:schemeClr val="tx1"/>
                </a:solidFill>
              </a:rPr>
              <a:t>- </a:t>
            </a:r>
            <a:r>
              <a:rPr lang="fr-FR" sz="2800" dirty="0">
                <a:solidFill>
                  <a:schemeClr val="tx1"/>
                </a:solidFill>
              </a:rPr>
              <a:t>Modèle en spirale</a:t>
            </a:r>
            <a:br>
              <a:rPr lang="fr-FR" sz="2800" dirty="0">
                <a:solidFill>
                  <a:schemeClr val="tx1"/>
                </a:solidFill>
              </a:rPr>
            </a:br>
            <a:r>
              <a:rPr lang="fr-FR" sz="2800" dirty="0" smtClean="0">
                <a:solidFill>
                  <a:schemeClr val="tx1"/>
                </a:solidFill>
              </a:rPr>
              <a:t>- </a:t>
            </a:r>
            <a:r>
              <a:rPr lang="fr-FR" sz="2800" dirty="0">
                <a:solidFill>
                  <a:schemeClr val="tx1"/>
                </a:solidFill>
              </a:rPr>
              <a:t>Méthodes </a:t>
            </a:r>
            <a:r>
              <a:rPr lang="fr-FR" sz="2800" dirty="0" smtClean="0">
                <a:solidFill>
                  <a:schemeClr val="tx1"/>
                </a:solidFill>
              </a:rPr>
              <a:t>Agile (découpage </a:t>
            </a:r>
            <a:endParaRPr lang="fr-FR" sz="2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fr-FR" sz="2800" dirty="0">
                <a:solidFill>
                  <a:schemeClr val="tx1"/>
                </a:solidFill>
              </a:rPr>
              <a:t> </a:t>
            </a:r>
            <a:r>
              <a:rPr lang="fr-FR" sz="2800" dirty="0" smtClean="0">
                <a:solidFill>
                  <a:schemeClr val="tx1"/>
                </a:solidFill>
              </a:rPr>
              <a:t>      en petit blocs)</a:t>
            </a:r>
            <a:br>
              <a:rPr lang="fr-FR" sz="2800" dirty="0">
                <a:solidFill>
                  <a:schemeClr val="tx1"/>
                </a:solidFill>
              </a:rPr>
            </a:br>
            <a:r>
              <a:rPr lang="fr-FR" sz="2800" dirty="0" smtClean="0">
                <a:solidFill>
                  <a:schemeClr val="tx1"/>
                </a:solidFill>
              </a:rPr>
              <a:t>    -… </a:t>
            </a:r>
            <a:br>
              <a:rPr lang="fr-FR" sz="2800" dirty="0">
                <a:solidFill>
                  <a:schemeClr val="tx1"/>
                </a:solidFill>
              </a:rPr>
            </a:br>
            <a:br>
              <a:rPr lang="fr-FR" sz="2800" dirty="0">
                <a:solidFill>
                  <a:schemeClr val="tx1"/>
                </a:solidFill>
              </a:rPr>
            </a:br>
            <a:endParaRPr lang="fr-FR" sz="2600" dirty="0" smtClean="0">
              <a:solidFill>
                <a:schemeClr val="tx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04048" y="1412776"/>
            <a:ext cx="4018756" cy="3600400"/>
          </a:xfrm>
          <a:prstGeom prst="rect">
            <a:avLst/>
          </a:prstGeom>
        </p:spPr>
      </p:pic>
      <p:sp>
        <p:nvSpPr>
          <p:cNvPr id="5" name="Rectangle à coins arrondis 4"/>
          <p:cNvSpPr/>
          <p:nvPr/>
        </p:nvSpPr>
        <p:spPr>
          <a:xfrm>
            <a:off x="286860" y="5354188"/>
            <a:ext cx="8605620" cy="109914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fr-FR" sz="2800" b="1" dirty="0" smtClean="0"/>
              <a:t>Why not use these methods to design HMIs?</a:t>
            </a:r>
            <a:endParaRPr lang="fr-FR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 fontScale="90000"/>
          </a:bodyPr>
          <a:lstStyle/>
          <a:p>
            <a:r>
              <a:rPr lang="fr-FR" sz="3200" dirty="0"/>
              <a:t>Proposition 1 : </a:t>
            </a:r>
            <a:r>
              <a:rPr lang="fr-FR" sz="3200" dirty="0" err="1" smtClean="0">
                <a:solidFill>
                  <a:schemeClr val="accent6">
                    <a:lumMod val="75000"/>
                  </a:schemeClr>
                </a:solidFill>
              </a:rPr>
              <a:t>écoloApp</a:t>
            </a:r>
            <a:r>
              <a:rPr lang="fr-FR" sz="3200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fr-FR" sz="3200" dirty="0">
                <a:solidFill>
                  <a:schemeClr val="accent6">
                    <a:lumMod val="75000"/>
                  </a:schemeClr>
                </a:solidFill>
              </a:rPr>
              <a:t>une application mobile </a:t>
            </a:r>
            <a:r>
              <a:rPr lang="fr-FR" sz="3200" dirty="0" smtClean="0">
                <a:solidFill>
                  <a:schemeClr val="accent6">
                    <a:lumMod val="75000"/>
                  </a:schemeClr>
                </a:solidFill>
              </a:rPr>
              <a:t>(7)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5877272"/>
            <a:ext cx="8496944" cy="627552"/>
          </a:xfrm>
        </p:spPr>
        <p:txBody>
          <a:bodyPr>
            <a:noAutofit/>
          </a:bodyPr>
          <a:lstStyle/>
          <a:p>
            <a:pPr algn="ctr">
              <a:buFont typeface="Wingdings" panose="05000000000000000000" pitchFamily="2" charset="2"/>
              <a:buChar char="Ø"/>
            </a:pPr>
            <a:r>
              <a:rPr lang="fr-FR" sz="28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Interface de </a:t>
            </a:r>
            <a:r>
              <a:rPr lang="fr-FR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la proposition 1 </a:t>
            </a:r>
            <a:r>
              <a:rPr lang="fr-FR" sz="28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fr-FR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ecoloApp</a:t>
            </a:r>
            <a:r>
              <a:rPr lang="fr-FR" sz="28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  <a:endParaRPr lang="fr-FR" sz="26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67844" y="690155"/>
            <a:ext cx="2808312" cy="51871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2800" dirty="0"/>
              <a:t>Proposition 2 : </a:t>
            </a:r>
            <a:r>
              <a:rPr lang="fr-FR" sz="2800" dirty="0">
                <a:solidFill>
                  <a:schemeClr val="accent6">
                    <a:lumMod val="75000"/>
                  </a:schemeClr>
                </a:solidFill>
              </a:rPr>
              <a:t>Tri- déchets, une borne près des </a:t>
            </a:r>
            <a:r>
              <a:rPr lang="fr-FR" sz="2800" dirty="0" smtClean="0">
                <a:solidFill>
                  <a:schemeClr val="accent6">
                    <a:lumMod val="75000"/>
                  </a:schemeClr>
                </a:solidFill>
              </a:rPr>
              <a:t>poubelles</a:t>
            </a:r>
            <a:endParaRPr lang="fr-FR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404664"/>
            <a:ext cx="8786874" cy="5786478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fr-FR" sz="2800" i="1" u="sng" dirty="0">
                <a:solidFill>
                  <a:schemeClr val="tx1"/>
                </a:solidFill>
              </a:rPr>
              <a:t>Description de l’application </a:t>
            </a:r>
            <a:r>
              <a:rPr lang="fr-FR" sz="2800" i="1" u="sng" dirty="0" smtClean="0">
                <a:solidFill>
                  <a:schemeClr val="tx1"/>
                </a:solidFill>
              </a:rPr>
              <a:t>:</a:t>
            </a:r>
            <a:endParaRPr lang="fr-FR" sz="2800" i="1" u="sng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fr-FR" sz="2800" dirty="0" smtClean="0">
                <a:solidFill>
                  <a:schemeClr val="tx1"/>
                </a:solidFill>
              </a:rPr>
              <a:t>Un utilisateur apport </a:t>
            </a:r>
            <a:r>
              <a:rPr lang="fr-FR" sz="2800" dirty="0">
                <a:solidFill>
                  <a:schemeClr val="tx1"/>
                </a:solidFill>
              </a:rPr>
              <a:t>son déchet aux poubelles de </a:t>
            </a:r>
            <a:r>
              <a:rPr lang="fr-FR" sz="2800" dirty="0" smtClean="0">
                <a:solidFill>
                  <a:schemeClr val="tx1"/>
                </a:solidFill>
              </a:rPr>
              <a:t>recyclage mais </a:t>
            </a:r>
            <a:r>
              <a:rPr lang="fr-FR" sz="2800" dirty="0">
                <a:solidFill>
                  <a:schemeClr val="tx1"/>
                </a:solidFill>
              </a:rPr>
              <a:t>ne sait pas dans quelle poubelle le jeter. Une </a:t>
            </a:r>
            <a:r>
              <a:rPr lang="fr-FR" sz="2800" dirty="0" smtClean="0">
                <a:solidFill>
                  <a:schemeClr val="tx1"/>
                </a:solidFill>
              </a:rPr>
              <a:t>borne tactile </a:t>
            </a:r>
            <a:r>
              <a:rPr lang="fr-FR" sz="2800" dirty="0">
                <a:solidFill>
                  <a:schemeClr val="tx1"/>
                </a:solidFill>
              </a:rPr>
              <a:t>permet </a:t>
            </a:r>
            <a:r>
              <a:rPr lang="fr-FR" sz="2800" dirty="0" smtClean="0">
                <a:solidFill>
                  <a:schemeClr val="tx1"/>
                </a:solidFill>
              </a:rPr>
              <a:t>d’identifier </a:t>
            </a:r>
            <a:r>
              <a:rPr lang="fr-FR" sz="2800" dirty="0">
                <a:solidFill>
                  <a:schemeClr val="tx1"/>
                </a:solidFill>
              </a:rPr>
              <a:t>le déchet par recherche (mot-clé </a:t>
            </a:r>
            <a:r>
              <a:rPr lang="fr-FR" sz="2800" dirty="0" smtClean="0">
                <a:solidFill>
                  <a:schemeClr val="tx1"/>
                </a:solidFill>
              </a:rPr>
              <a:t>et catégorie</a:t>
            </a:r>
            <a:r>
              <a:rPr lang="fr-FR" sz="2800" dirty="0">
                <a:solidFill>
                  <a:schemeClr val="tx1"/>
                </a:solidFill>
              </a:rPr>
              <a:t>) ou par scan du code barre, puis indique la </a:t>
            </a:r>
            <a:r>
              <a:rPr lang="fr-FR" sz="2800" dirty="0" smtClean="0">
                <a:solidFill>
                  <a:schemeClr val="tx1"/>
                </a:solidFill>
              </a:rPr>
              <a:t>couleur de </a:t>
            </a:r>
            <a:r>
              <a:rPr lang="fr-FR" sz="2800" dirty="0">
                <a:solidFill>
                  <a:schemeClr val="tx1"/>
                </a:solidFill>
              </a:rPr>
              <a:t>la poubelle où jeter le déchet. </a:t>
            </a:r>
            <a:endParaRPr lang="fr-FR" sz="2800" dirty="0" smtClean="0">
              <a:solidFill>
                <a:schemeClr val="tx1"/>
              </a:solidFill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fr-FR" sz="2800" i="1" u="sng" dirty="0" smtClean="0">
                <a:solidFill>
                  <a:schemeClr val="tx1"/>
                </a:solidFill>
              </a:rPr>
              <a:t>Public </a:t>
            </a:r>
            <a:r>
              <a:rPr lang="fr-FR" sz="2800" i="1" u="sng" dirty="0">
                <a:solidFill>
                  <a:schemeClr val="tx1"/>
                </a:solidFill>
              </a:rPr>
              <a:t>cible </a:t>
            </a:r>
            <a:r>
              <a:rPr lang="fr-FR" sz="2800" i="1" u="sng" dirty="0" smtClean="0">
                <a:solidFill>
                  <a:schemeClr val="tx1"/>
                </a:solidFill>
              </a:rPr>
              <a:t>:</a:t>
            </a:r>
            <a:endParaRPr lang="fr-FR" sz="2800" i="1" u="sng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fr-FR" sz="2800" dirty="0" smtClean="0">
                <a:solidFill>
                  <a:schemeClr val="tx1"/>
                </a:solidFill>
              </a:rPr>
              <a:t>Les </a:t>
            </a:r>
            <a:r>
              <a:rPr lang="fr-FR" sz="2800" dirty="0">
                <a:solidFill>
                  <a:schemeClr val="tx1"/>
                </a:solidFill>
              </a:rPr>
              <a:t>personnes qui recyclent </a:t>
            </a:r>
            <a:r>
              <a:rPr lang="fr-FR" sz="2800" dirty="0" smtClean="0">
                <a:solidFill>
                  <a:schemeClr val="tx1"/>
                </a:solidFill>
              </a:rPr>
              <a:t>déjà</a:t>
            </a:r>
            <a:endParaRPr lang="fr-FR" sz="2800" dirty="0" smtClean="0">
              <a:solidFill>
                <a:schemeClr val="tx1"/>
              </a:solidFill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fr-FR" sz="2800" i="1" u="sng" dirty="0" smtClean="0">
                <a:solidFill>
                  <a:schemeClr val="tx1"/>
                </a:solidFill>
              </a:rPr>
              <a:t>Dispositif </a:t>
            </a:r>
            <a:r>
              <a:rPr lang="fr-FR" sz="2800" i="1" u="sng" dirty="0">
                <a:solidFill>
                  <a:schemeClr val="tx1"/>
                </a:solidFill>
              </a:rPr>
              <a:t>technique </a:t>
            </a:r>
            <a:r>
              <a:rPr lang="fr-FR" sz="2800" i="1" u="sng" dirty="0" smtClean="0">
                <a:solidFill>
                  <a:schemeClr val="tx1"/>
                </a:solidFill>
              </a:rPr>
              <a:t>:</a:t>
            </a:r>
            <a:endParaRPr lang="fr-FR" sz="2800" i="1" u="sng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fr-FR" sz="2800" dirty="0" smtClean="0">
                <a:solidFill>
                  <a:schemeClr val="tx1"/>
                </a:solidFill>
              </a:rPr>
              <a:t>Application </a:t>
            </a:r>
            <a:r>
              <a:rPr lang="fr-FR" sz="2800" dirty="0">
                <a:solidFill>
                  <a:schemeClr val="tx1"/>
                </a:solidFill>
              </a:rPr>
              <a:t>lourde sur des bornes situées à côté des poubelles </a:t>
            </a:r>
            <a:br>
              <a:rPr lang="fr-FR" sz="2800" dirty="0"/>
            </a:br>
            <a:endParaRPr lang="fr-FR" sz="2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2700" dirty="0"/>
              <a:t>Proposition 2 : </a:t>
            </a:r>
            <a:r>
              <a:rPr lang="fr-FR" sz="2700" dirty="0">
                <a:solidFill>
                  <a:schemeClr val="accent6">
                    <a:lumMod val="75000"/>
                  </a:schemeClr>
                </a:solidFill>
              </a:rPr>
              <a:t>Tri- déchets, une borne près des </a:t>
            </a:r>
            <a:r>
              <a:rPr lang="fr-FR" sz="2700" dirty="0" smtClean="0">
                <a:solidFill>
                  <a:schemeClr val="accent6">
                    <a:lumMod val="75000"/>
                  </a:schemeClr>
                </a:solidFill>
              </a:rPr>
              <a:t>poubelles(2)</a:t>
            </a:r>
            <a:endParaRPr lang="fr-FR" sz="27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980728"/>
            <a:ext cx="8424936" cy="48245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3200" i="1" u="sng" dirty="0">
                <a:solidFill>
                  <a:schemeClr val="tx1"/>
                </a:solidFill>
              </a:rPr>
              <a:t>Liste des fonctionnalités </a:t>
            </a:r>
            <a:r>
              <a:rPr lang="fr-FR" sz="3200" i="1" u="sng" dirty="0" smtClean="0">
                <a:solidFill>
                  <a:schemeClr val="tx1"/>
                </a:solidFill>
              </a:rPr>
              <a:t>:</a:t>
            </a:r>
            <a:endParaRPr lang="fr-FR" sz="3200" i="1" u="sng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fr-FR" sz="3200" i="1" u="sng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sz="3200" dirty="0" smtClean="0">
                <a:solidFill>
                  <a:schemeClr val="tx1"/>
                </a:solidFill>
              </a:rPr>
              <a:t>Recherche </a:t>
            </a:r>
            <a:r>
              <a:rPr lang="fr-FR" sz="3200" dirty="0">
                <a:solidFill>
                  <a:schemeClr val="tx1"/>
                </a:solidFill>
              </a:rPr>
              <a:t>d’un déchet par mot-clé ou </a:t>
            </a:r>
            <a:r>
              <a:rPr lang="fr-FR" sz="3200" dirty="0" smtClean="0">
                <a:solidFill>
                  <a:schemeClr val="tx1"/>
                </a:solidFill>
              </a:rPr>
              <a:t>catégorie</a:t>
            </a:r>
            <a:endParaRPr lang="fr-FR" sz="32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fr-FR" sz="28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sz="3200" dirty="0" smtClean="0">
                <a:solidFill>
                  <a:schemeClr val="tx1"/>
                </a:solidFill>
              </a:rPr>
              <a:t>Reconnaissance </a:t>
            </a:r>
            <a:r>
              <a:rPr lang="fr-FR" sz="3200" dirty="0">
                <a:solidFill>
                  <a:schemeClr val="tx1"/>
                </a:solidFill>
              </a:rPr>
              <a:t>d’un déchet par code </a:t>
            </a:r>
            <a:r>
              <a:rPr lang="fr-FR" sz="3200" dirty="0" smtClean="0">
                <a:solidFill>
                  <a:schemeClr val="tx1"/>
                </a:solidFill>
              </a:rPr>
              <a:t>barre</a:t>
            </a:r>
            <a:endParaRPr lang="fr-FR" sz="32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fr-FR" sz="32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sz="3200" dirty="0" smtClean="0">
                <a:solidFill>
                  <a:schemeClr val="tx1"/>
                </a:solidFill>
              </a:rPr>
              <a:t>Menu </a:t>
            </a:r>
            <a:r>
              <a:rPr lang="fr-FR" sz="3200" dirty="0">
                <a:solidFill>
                  <a:schemeClr val="tx1"/>
                </a:solidFill>
              </a:rPr>
              <a:t>de </a:t>
            </a:r>
            <a:r>
              <a:rPr lang="fr-FR" sz="3200" dirty="0" smtClean="0">
                <a:solidFill>
                  <a:schemeClr val="tx1"/>
                </a:solidFill>
              </a:rPr>
              <a:t>configuration </a:t>
            </a:r>
            <a:endParaRPr lang="fr-FR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Autofit/>
          </a:bodyPr>
          <a:lstStyle/>
          <a:p>
            <a:r>
              <a:rPr lang="fr-FR" sz="2700" dirty="0"/>
              <a:t>Proposition 2 : </a:t>
            </a:r>
            <a:r>
              <a:rPr lang="fr-FR" sz="2700" dirty="0">
                <a:solidFill>
                  <a:schemeClr val="accent6">
                    <a:lumMod val="75000"/>
                  </a:schemeClr>
                </a:solidFill>
              </a:rPr>
              <a:t>Tri- déchets, une borne près des </a:t>
            </a:r>
            <a:r>
              <a:rPr lang="fr-FR" sz="2700" dirty="0" smtClean="0">
                <a:solidFill>
                  <a:schemeClr val="accent6">
                    <a:lumMod val="75000"/>
                  </a:schemeClr>
                </a:solidFill>
              </a:rPr>
              <a:t>poubelles(3)</a:t>
            </a:r>
            <a:endParaRPr lang="fr-FR" sz="27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786874" cy="578647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800" dirty="0">
                <a:solidFill>
                  <a:schemeClr val="tx1"/>
                </a:solidFill>
              </a:rPr>
              <a:t>Démarche de conception : prototypée avec relation </a:t>
            </a:r>
            <a:r>
              <a:rPr lang="fr-FR" sz="2800" dirty="0" smtClean="0">
                <a:solidFill>
                  <a:schemeClr val="tx1"/>
                </a:solidFill>
              </a:rPr>
              <a:t>informative (</a:t>
            </a:r>
            <a:r>
              <a:rPr lang="fr-FR" sz="2800" dirty="0">
                <a:solidFill>
                  <a:schemeClr val="tx1"/>
                </a:solidFill>
              </a:rPr>
              <a:t>avec les </a:t>
            </a:r>
            <a:r>
              <a:rPr lang="fr-FR" sz="2800" dirty="0" smtClean="0">
                <a:solidFill>
                  <a:schemeClr val="tx1"/>
                </a:solidFill>
              </a:rPr>
              <a:t>utilisateurs réelles, </a:t>
            </a:r>
            <a:r>
              <a:rPr lang="fr-FR" sz="2800" dirty="0">
                <a:solidFill>
                  <a:schemeClr val="tx1"/>
                </a:solidFill>
              </a:rPr>
              <a:t>à proximité des lieux de recyclage</a:t>
            </a:r>
            <a:r>
              <a:rPr lang="fr-FR" sz="2800" dirty="0" smtClean="0">
                <a:solidFill>
                  <a:schemeClr val="tx1"/>
                </a:solidFill>
              </a:rPr>
              <a:t>)</a:t>
            </a:r>
            <a:endParaRPr lang="fr-FR" sz="2800" dirty="0" smtClean="0">
              <a:solidFill>
                <a:schemeClr val="tx1"/>
              </a:solidFill>
            </a:endParaRPr>
          </a:p>
          <a:p>
            <a:r>
              <a:rPr lang="fr-FR" sz="2800" i="1" u="sng" dirty="0" smtClean="0">
                <a:solidFill>
                  <a:schemeClr val="tx1"/>
                </a:solidFill>
              </a:rPr>
              <a:t>Analyse</a:t>
            </a:r>
            <a:r>
              <a:rPr lang="fr-FR" sz="2800" dirty="0" smtClean="0">
                <a:solidFill>
                  <a:schemeClr val="tx1"/>
                </a:solidFill>
              </a:rPr>
              <a:t> :</a:t>
            </a:r>
            <a:endParaRPr lang="fr-FR" sz="2800" dirty="0" smtClean="0">
              <a:solidFill>
                <a:schemeClr val="tx1"/>
              </a:solidFill>
            </a:endParaRPr>
          </a:p>
          <a:p>
            <a:pPr marL="814705" indent="-457200">
              <a:buFont typeface="Wingdings" panose="05000000000000000000" pitchFamily="2" charset="2"/>
              <a:buChar char="Ø"/>
            </a:pPr>
            <a:r>
              <a:rPr lang="fr-FR" sz="2800" b="1" dirty="0" smtClean="0">
                <a:solidFill>
                  <a:schemeClr val="tx1"/>
                </a:solidFill>
              </a:rPr>
              <a:t>questionnaires </a:t>
            </a:r>
            <a:r>
              <a:rPr lang="fr-FR" sz="2800" dirty="0">
                <a:solidFill>
                  <a:schemeClr val="tx1"/>
                </a:solidFill>
              </a:rPr>
              <a:t>pour </a:t>
            </a:r>
            <a:r>
              <a:rPr lang="fr-FR" sz="2800" dirty="0" smtClean="0">
                <a:solidFill>
                  <a:schemeClr val="tx1"/>
                </a:solidFill>
              </a:rPr>
              <a:t>soutenir </a:t>
            </a:r>
            <a:r>
              <a:rPr lang="fr-FR" sz="2800" dirty="0">
                <a:solidFill>
                  <a:schemeClr val="tx1"/>
                </a:solidFill>
              </a:rPr>
              <a:t>les </a:t>
            </a:r>
            <a:r>
              <a:rPr lang="fr-FR" sz="2800" dirty="0" smtClean="0">
                <a:solidFill>
                  <a:schemeClr val="tx1"/>
                </a:solidFill>
              </a:rPr>
              <a:t>fonctionnalités</a:t>
            </a:r>
            <a:endParaRPr lang="fr-FR" sz="2800" dirty="0" smtClean="0">
              <a:solidFill>
                <a:schemeClr val="tx1"/>
              </a:solidFill>
            </a:endParaRPr>
          </a:p>
          <a:p>
            <a:pPr marL="814705" indent="-457200">
              <a:buFont typeface="Wingdings" panose="05000000000000000000" pitchFamily="2" charset="2"/>
              <a:buChar char="Ø"/>
            </a:pPr>
            <a:r>
              <a:rPr lang="fr-FR" sz="2800" b="1" dirty="0" smtClean="0">
                <a:solidFill>
                  <a:schemeClr val="tx1"/>
                </a:solidFill>
              </a:rPr>
              <a:t>scénarimages </a:t>
            </a:r>
            <a:r>
              <a:rPr lang="fr-FR" sz="2800" dirty="0">
                <a:solidFill>
                  <a:schemeClr val="tx1"/>
                </a:solidFill>
              </a:rPr>
              <a:t>pour modéliser les </a:t>
            </a:r>
            <a:r>
              <a:rPr lang="fr-FR" sz="2800" dirty="0" smtClean="0">
                <a:solidFill>
                  <a:schemeClr val="tx1"/>
                </a:solidFill>
              </a:rPr>
              <a:t>interactions</a:t>
            </a:r>
            <a:endParaRPr lang="fr-FR" sz="2800" dirty="0" smtClean="0">
              <a:solidFill>
                <a:schemeClr val="tx1"/>
              </a:solidFill>
            </a:endParaRPr>
          </a:p>
          <a:p>
            <a:r>
              <a:rPr lang="fr-FR" sz="2800" i="1" u="sng" dirty="0" smtClean="0">
                <a:solidFill>
                  <a:schemeClr val="tx1"/>
                </a:solidFill>
              </a:rPr>
              <a:t>Développement </a:t>
            </a:r>
            <a:r>
              <a:rPr lang="fr-FR" sz="2800" i="1" u="sng" dirty="0">
                <a:solidFill>
                  <a:schemeClr val="tx1"/>
                </a:solidFill>
              </a:rPr>
              <a:t>des interfaces </a:t>
            </a:r>
            <a:r>
              <a:rPr lang="fr-FR" sz="2800" i="1" u="sng" dirty="0" smtClean="0">
                <a:solidFill>
                  <a:schemeClr val="tx1"/>
                </a:solidFill>
              </a:rPr>
              <a:t>:</a:t>
            </a:r>
            <a:endParaRPr lang="fr-FR" sz="2800" i="1" u="sng" dirty="0" smtClean="0">
              <a:solidFill>
                <a:schemeClr val="tx1"/>
              </a:solidFill>
            </a:endParaRPr>
          </a:p>
          <a:p>
            <a:pPr marL="728980" indent="-457200">
              <a:buFont typeface="Wingdings" panose="05000000000000000000" pitchFamily="2" charset="2"/>
              <a:buChar char="Ø"/>
            </a:pPr>
            <a:r>
              <a:rPr lang="fr-FR" sz="2800" b="1" dirty="0" smtClean="0">
                <a:solidFill>
                  <a:schemeClr val="tx1"/>
                </a:solidFill>
              </a:rPr>
              <a:t>tri </a:t>
            </a:r>
            <a:r>
              <a:rPr lang="fr-FR" sz="2800" b="1" dirty="0">
                <a:solidFill>
                  <a:schemeClr val="tx1"/>
                </a:solidFill>
              </a:rPr>
              <a:t>par cartes </a:t>
            </a:r>
            <a:r>
              <a:rPr lang="fr-FR" sz="2800" dirty="0">
                <a:solidFill>
                  <a:schemeClr val="tx1"/>
                </a:solidFill>
              </a:rPr>
              <a:t>pour réaliser l’enchaînement des </a:t>
            </a:r>
            <a:r>
              <a:rPr lang="fr-FR" sz="2800" dirty="0" smtClean="0">
                <a:solidFill>
                  <a:schemeClr val="tx1"/>
                </a:solidFill>
              </a:rPr>
              <a:t>interfaces</a:t>
            </a:r>
            <a:endParaRPr lang="fr-FR" sz="2800" dirty="0" smtClean="0">
              <a:solidFill>
                <a:schemeClr val="tx1"/>
              </a:solidFill>
            </a:endParaRPr>
          </a:p>
          <a:p>
            <a:r>
              <a:rPr lang="fr-FR" sz="2800" i="1" u="sng" dirty="0" smtClean="0">
                <a:solidFill>
                  <a:schemeClr val="tx1"/>
                </a:solidFill>
              </a:rPr>
              <a:t>Phase </a:t>
            </a:r>
            <a:r>
              <a:rPr lang="fr-FR" sz="2800" i="1" u="sng" dirty="0">
                <a:solidFill>
                  <a:schemeClr val="tx1"/>
                </a:solidFill>
              </a:rPr>
              <a:t>d’évaluation </a:t>
            </a:r>
            <a:r>
              <a:rPr lang="fr-FR" sz="2800" i="1" u="sng" dirty="0" smtClean="0">
                <a:solidFill>
                  <a:schemeClr val="tx1"/>
                </a:solidFill>
              </a:rPr>
              <a:t>:</a:t>
            </a:r>
            <a:endParaRPr lang="fr-FR" sz="2800" i="1" u="sng" dirty="0" smtClean="0">
              <a:solidFill>
                <a:schemeClr val="tx1"/>
              </a:solidFill>
            </a:endParaRPr>
          </a:p>
          <a:p>
            <a:pPr marL="728980" indent="-457200">
              <a:buFont typeface="Wingdings" panose="05000000000000000000" pitchFamily="2" charset="2"/>
              <a:buChar char="Ø"/>
            </a:pPr>
            <a:r>
              <a:rPr lang="fr-FR" sz="2800" b="1" dirty="0" smtClean="0">
                <a:solidFill>
                  <a:schemeClr val="tx1"/>
                </a:solidFill>
              </a:rPr>
              <a:t>magicien </a:t>
            </a:r>
            <a:r>
              <a:rPr lang="fr-FR" sz="2800" b="1" dirty="0">
                <a:solidFill>
                  <a:schemeClr val="tx1"/>
                </a:solidFill>
              </a:rPr>
              <a:t>d’Oz </a:t>
            </a:r>
            <a:r>
              <a:rPr lang="fr-FR" sz="2800" dirty="0">
                <a:solidFill>
                  <a:schemeClr val="tx1"/>
                </a:solidFill>
              </a:rPr>
              <a:t>par l’installation de bornes </a:t>
            </a:r>
            <a:r>
              <a:rPr lang="fr-FR" sz="2800" dirty="0" smtClean="0">
                <a:solidFill>
                  <a:schemeClr val="tx1"/>
                </a:solidFill>
              </a:rPr>
              <a:t>fictives </a:t>
            </a:r>
            <a:endParaRPr lang="fr-FR" sz="26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6015019"/>
            <a:ext cx="7957548" cy="84357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fr-FR" sz="2800" i="1" dirty="0">
                <a:solidFill>
                  <a:schemeClr val="tx1"/>
                </a:solidFill>
              </a:rPr>
              <a:t>Enchaînement des écrans pour la proposition </a:t>
            </a:r>
            <a:r>
              <a:rPr lang="fr-FR" sz="2800" i="1" dirty="0" smtClean="0">
                <a:solidFill>
                  <a:schemeClr val="tx1"/>
                </a:solidFill>
              </a:rPr>
              <a:t>2</a:t>
            </a:r>
            <a:endParaRPr lang="fr-FR" sz="2600" dirty="0" smtClean="0">
              <a:solidFill>
                <a:schemeClr val="tx1"/>
              </a:solidFill>
            </a:endParaRPr>
          </a:p>
        </p:txBody>
      </p:sp>
      <p:sp>
        <p:nvSpPr>
          <p:cNvPr id="5" name="Titre 1"/>
          <p:cNvSpPr txBox="1"/>
          <p:nvPr/>
        </p:nvSpPr>
        <p:spPr>
          <a:xfrm>
            <a:off x="0" y="0"/>
            <a:ext cx="9144000" cy="86834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2700" dirty="0" smtClean="0"/>
              <a:t>Proposition 2 : </a:t>
            </a:r>
            <a:r>
              <a:rPr lang="fr-FR" sz="2700" dirty="0" smtClean="0">
                <a:solidFill>
                  <a:schemeClr val="accent6">
                    <a:lumMod val="75000"/>
                  </a:schemeClr>
                </a:solidFill>
              </a:rPr>
              <a:t>Tri- déchets, une borne près des poubelles(4)</a:t>
            </a:r>
            <a:endParaRPr lang="fr-FR" sz="2700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512" y="692696"/>
            <a:ext cx="8568952" cy="50988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77202" y="5949280"/>
            <a:ext cx="8389596" cy="62755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24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Interface</a:t>
            </a:r>
            <a:r>
              <a:rPr lang="fr-FR" sz="2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fr-FR" sz="2600" i="1" dirty="0" smtClean="0">
                <a:solidFill>
                  <a:schemeClr val="tx1"/>
                </a:solidFill>
              </a:rPr>
              <a:t>de </a:t>
            </a:r>
            <a:r>
              <a:rPr lang="fr-FR" sz="2600" i="1" dirty="0">
                <a:solidFill>
                  <a:schemeClr val="tx1"/>
                </a:solidFill>
              </a:rPr>
              <a:t>la proposition 2 </a:t>
            </a:r>
            <a:r>
              <a:rPr lang="fr-FR" sz="2600" i="1" dirty="0" smtClean="0">
                <a:solidFill>
                  <a:schemeClr val="tx1"/>
                </a:solidFill>
              </a:rPr>
              <a:t>(</a:t>
            </a:r>
            <a:r>
              <a:rPr lang="fr-FR" sz="2600" dirty="0">
                <a:solidFill>
                  <a:schemeClr val="tx1"/>
                </a:solidFill>
              </a:rPr>
              <a:t>Tri- déchets</a:t>
            </a:r>
            <a:r>
              <a:rPr lang="fr-FR" sz="2600" i="1" dirty="0" smtClean="0">
                <a:solidFill>
                  <a:schemeClr val="tx1"/>
                </a:solidFill>
              </a:rPr>
              <a:t>)</a:t>
            </a:r>
            <a:endParaRPr lang="fr-FR" sz="2600" dirty="0" smtClean="0">
              <a:solidFill>
                <a:schemeClr val="tx1"/>
              </a:solidFill>
            </a:endParaRPr>
          </a:p>
        </p:txBody>
      </p:sp>
      <p:sp>
        <p:nvSpPr>
          <p:cNvPr id="5" name="Titre 1"/>
          <p:cNvSpPr txBox="1"/>
          <p:nvPr/>
        </p:nvSpPr>
        <p:spPr>
          <a:xfrm>
            <a:off x="0" y="0"/>
            <a:ext cx="9144000" cy="86834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2700" dirty="0" smtClean="0"/>
              <a:t>Proposition 2 : </a:t>
            </a:r>
            <a:r>
              <a:rPr lang="fr-FR" sz="2700" dirty="0" smtClean="0">
                <a:solidFill>
                  <a:schemeClr val="accent6">
                    <a:lumMod val="75000"/>
                  </a:schemeClr>
                </a:solidFill>
              </a:rPr>
              <a:t>Tri- déchets, une borne près des poubelles(5)</a:t>
            </a:r>
            <a:endParaRPr lang="fr-FR" sz="27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91680" y="864327"/>
            <a:ext cx="5616624" cy="48576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dirty="0"/>
              <a:t>Bilan 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786874" cy="5786478"/>
          </a:xfrm>
        </p:spPr>
        <p:txBody>
          <a:bodyPr>
            <a:noAutofit/>
          </a:bodyPr>
          <a:lstStyle/>
          <a:p>
            <a:r>
              <a:rPr lang="fr-FR" sz="2800" dirty="0">
                <a:solidFill>
                  <a:schemeClr val="tx1"/>
                </a:solidFill>
              </a:rPr>
              <a:t>Méthode de conception pour l’IHM </a:t>
            </a:r>
            <a:endParaRPr lang="fr-FR" sz="2800" i="1" dirty="0">
              <a:solidFill>
                <a:schemeClr val="tx1"/>
              </a:solidFill>
            </a:endParaRPr>
          </a:p>
          <a:p>
            <a:pPr marL="900430" indent="0">
              <a:buNone/>
              <a:tabLst>
                <a:tab pos="542925" algn="l"/>
              </a:tabLst>
            </a:pPr>
            <a:r>
              <a:rPr lang="fr-FR" sz="2800" dirty="0" smtClean="0">
                <a:solidFill>
                  <a:schemeClr val="tx1"/>
                </a:solidFill>
              </a:rPr>
              <a:t>itérative</a:t>
            </a:r>
            <a:r>
              <a:rPr lang="fr-FR" sz="2800" dirty="0">
                <a:solidFill>
                  <a:schemeClr val="tx1"/>
                </a:solidFill>
              </a:rPr>
              <a:t>, incrémentale</a:t>
            </a:r>
            <a:r>
              <a:rPr lang="fr-FR" sz="2800" dirty="0" smtClean="0">
                <a:solidFill>
                  <a:schemeClr val="tx1"/>
                </a:solidFill>
              </a:rPr>
              <a:t>, prototypée</a:t>
            </a:r>
            <a:r>
              <a:rPr lang="fr-FR" sz="2800" dirty="0">
                <a:solidFill>
                  <a:schemeClr val="tx1"/>
                </a:solidFill>
              </a:rPr>
              <a:t>, centrée </a:t>
            </a:r>
            <a:r>
              <a:rPr lang="fr-FR" sz="2800" dirty="0" smtClean="0">
                <a:solidFill>
                  <a:schemeClr val="tx1"/>
                </a:solidFill>
              </a:rPr>
              <a:t>utilisateur, </a:t>
            </a:r>
            <a:r>
              <a:rPr lang="fr-FR" sz="2800" dirty="0">
                <a:solidFill>
                  <a:schemeClr val="tx1"/>
                </a:solidFill>
              </a:rPr>
              <a:t>avec évaluation précoce, </a:t>
            </a:r>
            <a:r>
              <a:rPr lang="fr-FR" sz="2800" dirty="0" smtClean="0">
                <a:solidFill>
                  <a:schemeClr val="tx1"/>
                </a:solidFill>
              </a:rPr>
              <a:t>et forte </a:t>
            </a:r>
            <a:r>
              <a:rPr lang="fr-FR" sz="2800" dirty="0">
                <a:solidFill>
                  <a:schemeClr val="tx1"/>
                </a:solidFill>
              </a:rPr>
              <a:t>relation entre équipe de conception et </a:t>
            </a:r>
            <a:r>
              <a:rPr lang="fr-FR" sz="2800" dirty="0" smtClean="0">
                <a:solidFill>
                  <a:schemeClr val="tx1"/>
                </a:solidFill>
              </a:rPr>
              <a:t>utilisateurs</a:t>
            </a:r>
            <a:endParaRPr lang="fr-FR" sz="2800" dirty="0" smtClean="0">
              <a:solidFill>
                <a:schemeClr val="tx1"/>
              </a:solidFill>
            </a:endParaRPr>
          </a:p>
          <a:p>
            <a:r>
              <a:rPr lang="fr-FR" sz="2800" dirty="0" smtClean="0">
                <a:solidFill>
                  <a:schemeClr val="tx1"/>
                </a:solidFill>
              </a:rPr>
              <a:t>Pas </a:t>
            </a:r>
            <a:r>
              <a:rPr lang="fr-FR" sz="2800" dirty="0">
                <a:solidFill>
                  <a:schemeClr val="tx1"/>
                </a:solidFill>
              </a:rPr>
              <a:t>de méthode </a:t>
            </a:r>
            <a:r>
              <a:rPr lang="fr-FR" sz="2800" dirty="0" smtClean="0">
                <a:solidFill>
                  <a:schemeClr val="tx1"/>
                </a:solidFill>
              </a:rPr>
              <a:t>scientifique </a:t>
            </a:r>
            <a:r>
              <a:rPr lang="fr-FR" sz="2800" b="1" dirty="0">
                <a:solidFill>
                  <a:schemeClr val="tx1"/>
                </a:solidFill>
              </a:rPr>
              <a:t>analytique</a:t>
            </a:r>
            <a:r>
              <a:rPr lang="fr-FR" sz="2800" dirty="0">
                <a:solidFill>
                  <a:schemeClr val="tx1"/>
                </a:solidFill>
              </a:rPr>
              <a:t>, mais </a:t>
            </a:r>
            <a:r>
              <a:rPr lang="fr-FR" sz="2800" b="1" dirty="0" smtClean="0">
                <a:solidFill>
                  <a:schemeClr val="tx1"/>
                </a:solidFill>
              </a:rPr>
              <a:t>expérimental</a:t>
            </a:r>
            <a:endParaRPr lang="fr-FR" sz="2800" b="1" dirty="0" smtClean="0">
              <a:solidFill>
                <a:schemeClr val="tx1"/>
              </a:solidFill>
            </a:endParaRPr>
          </a:p>
          <a:p>
            <a:r>
              <a:rPr lang="fr-FR" sz="2800" dirty="0" smtClean="0">
                <a:solidFill>
                  <a:schemeClr val="tx1"/>
                </a:solidFill>
              </a:rPr>
              <a:t>Des </a:t>
            </a:r>
            <a:r>
              <a:rPr lang="fr-FR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techniques</a:t>
            </a:r>
            <a:r>
              <a:rPr lang="fr-FR" sz="2800" dirty="0">
                <a:solidFill>
                  <a:schemeClr val="tx1"/>
                </a:solidFill>
              </a:rPr>
              <a:t> de recueil d’informations </a:t>
            </a:r>
            <a:r>
              <a:rPr lang="fr-FR" sz="2800" dirty="0" smtClean="0">
                <a:solidFill>
                  <a:schemeClr val="tx1"/>
                </a:solidFill>
              </a:rPr>
              <a:t>associées à </a:t>
            </a:r>
            <a:r>
              <a:rPr lang="fr-FR" sz="2800" dirty="0">
                <a:solidFill>
                  <a:schemeClr val="tx1"/>
                </a:solidFill>
              </a:rPr>
              <a:t>la méthode </a:t>
            </a:r>
            <a:r>
              <a:rPr lang="fr-FR" sz="2800" dirty="0" smtClean="0">
                <a:solidFill>
                  <a:schemeClr val="tx1"/>
                </a:solidFill>
              </a:rPr>
              <a:t>afin </a:t>
            </a:r>
            <a:r>
              <a:rPr lang="fr-FR" sz="2800" dirty="0">
                <a:solidFill>
                  <a:schemeClr val="tx1"/>
                </a:solidFill>
              </a:rPr>
              <a:t>de récolter des </a:t>
            </a:r>
            <a:r>
              <a:rPr lang="fr-FR" sz="2800" dirty="0" smtClean="0">
                <a:solidFill>
                  <a:schemeClr val="tx1"/>
                </a:solidFill>
              </a:rPr>
              <a:t>informations sur </a:t>
            </a:r>
            <a:r>
              <a:rPr lang="fr-FR" sz="2800" dirty="0">
                <a:solidFill>
                  <a:schemeClr val="tx1"/>
                </a:solidFill>
              </a:rPr>
              <a:t>les tâches, les interfaces, les </a:t>
            </a:r>
            <a:r>
              <a:rPr lang="fr-FR" sz="2800" dirty="0" smtClean="0">
                <a:solidFill>
                  <a:schemeClr val="tx1"/>
                </a:solidFill>
              </a:rPr>
              <a:t>utilisateurs</a:t>
            </a:r>
            <a:r>
              <a:rPr lang="fr-FR" sz="2800" dirty="0">
                <a:solidFill>
                  <a:schemeClr val="tx1"/>
                </a:solidFill>
              </a:rPr>
              <a:t>, etc</a:t>
            </a:r>
            <a:r>
              <a:rPr lang="fr-FR" sz="2800" dirty="0" smtClean="0">
                <a:solidFill>
                  <a:schemeClr val="tx1"/>
                </a:solidFill>
              </a:rPr>
              <a:t>.</a:t>
            </a:r>
            <a:endParaRPr lang="fr-FR" sz="2800" dirty="0" smtClean="0">
              <a:solidFill>
                <a:schemeClr val="tx1"/>
              </a:solidFill>
            </a:endParaRPr>
          </a:p>
          <a:p>
            <a:r>
              <a:rPr lang="fr-FR" sz="2800" dirty="0" smtClean="0">
                <a:solidFill>
                  <a:schemeClr val="tx1"/>
                </a:solidFill>
              </a:rPr>
              <a:t>Choix </a:t>
            </a:r>
            <a:r>
              <a:rPr lang="fr-FR" sz="2800" dirty="0">
                <a:solidFill>
                  <a:schemeClr val="tx1"/>
                </a:solidFill>
              </a:rPr>
              <a:t>pertinent d’une technique selon l’information à </a:t>
            </a:r>
            <a:r>
              <a:rPr lang="fr-FR" sz="2800" dirty="0" smtClean="0">
                <a:solidFill>
                  <a:schemeClr val="tx1"/>
                </a:solidFill>
              </a:rPr>
              <a:t>récolter, la </a:t>
            </a:r>
            <a:r>
              <a:rPr lang="fr-FR" sz="2800" dirty="0">
                <a:solidFill>
                  <a:schemeClr val="tx1"/>
                </a:solidFill>
              </a:rPr>
              <a:t>phase courante, le contexte, etc. </a:t>
            </a:r>
            <a:br>
              <a:rPr lang="fr-FR" sz="2800" dirty="0"/>
            </a:br>
            <a:endParaRPr lang="fr-FR" sz="2600" dirty="0" smtClean="0"/>
          </a:p>
        </p:txBody>
      </p:sp>
      <p:sp>
        <p:nvSpPr>
          <p:cNvPr id="4" name="Flèche droite 3"/>
          <p:cNvSpPr/>
          <p:nvPr/>
        </p:nvSpPr>
        <p:spPr>
          <a:xfrm>
            <a:off x="395536" y="1556792"/>
            <a:ext cx="648072" cy="11521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17565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dirty="0"/>
              <a:t>Des questions, commentaires </a:t>
            </a:r>
            <a:r>
              <a:rPr lang="fr-FR" sz="3200" dirty="0" smtClean="0"/>
              <a:t>?</a:t>
            </a:r>
            <a:endParaRPr lang="fr-FR" sz="3200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9703" y="332656"/>
            <a:ext cx="1724025" cy="324802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3768" y="334516"/>
            <a:ext cx="1809750" cy="323850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8024" y="332656"/>
            <a:ext cx="1752600" cy="325755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2525" y="260648"/>
            <a:ext cx="1790700" cy="325755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36" y="3573016"/>
            <a:ext cx="1685925" cy="3228975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55776" y="3611116"/>
            <a:ext cx="1704975" cy="3190875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64025" y="3573016"/>
            <a:ext cx="1714500" cy="3267075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25988" y="3612976"/>
            <a:ext cx="1714500" cy="3200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en-GB" altLang="fr-FR" sz="3200" b="1" dirty="0"/>
              <a:t>Design  in Software Engineering</a:t>
            </a:r>
            <a:r>
              <a:rPr lang="fr-FR" sz="3200" b="1" dirty="0"/>
              <a:t> (2</a:t>
            </a:r>
            <a:r>
              <a:rPr lang="fr-FR" sz="3200" b="1" dirty="0" smtClean="0"/>
              <a:t>)</a:t>
            </a:r>
            <a:endParaRPr lang="fr-FR" sz="3200" b="1" dirty="0"/>
          </a:p>
        </p:txBody>
      </p:sp>
      <p:sp>
        <p:nvSpPr>
          <p:cNvPr id="16" name="Rectangle à coins arrondis 15"/>
          <p:cNvSpPr/>
          <p:nvPr/>
        </p:nvSpPr>
        <p:spPr>
          <a:xfrm>
            <a:off x="107504" y="724330"/>
            <a:ext cx="8856984" cy="119250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fr-FR" sz="2800" b="1" dirty="0"/>
              <a:t>These methods encourage strong user involvement during the design phase</a:t>
            </a:r>
            <a:endParaRPr lang="en-US" altLang="fr-FR" sz="2800" b="1" dirty="0"/>
          </a:p>
        </p:txBody>
      </p:sp>
      <p:sp>
        <p:nvSpPr>
          <p:cNvPr id="19" name="Rectangle à coins arrondis 18"/>
          <p:cNvSpPr/>
          <p:nvPr/>
        </p:nvSpPr>
        <p:spPr>
          <a:xfrm>
            <a:off x="179512" y="2492896"/>
            <a:ext cx="8712968" cy="280831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fr-FR" sz="2400" b="1" dirty="0"/>
              <a:t>Limited user involvement (mainly during analysis and evaluation)</a:t>
            </a:r>
            <a:endParaRPr lang="en-US" altLang="fr-FR" sz="2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fr-FR" sz="2400" b="1" dirty="0"/>
              <a:t>System-centered methods (functional guarantee) at the expense of users</a:t>
            </a:r>
            <a:endParaRPr lang="en-US" altLang="fr-FR" sz="2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fr-FR" sz="2400" b="1" dirty="0"/>
              <a:t>Principle of independence between the functional core and the user interface</a:t>
            </a:r>
            <a:endParaRPr lang="en-US" altLang="fr-FR" sz="2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fr-FR" sz="2400" b="1" dirty="0"/>
              <a:t>Late evaluation</a:t>
            </a:r>
            <a:endParaRPr lang="en-US" altLang="fr-FR" sz="2400" b="1" dirty="0"/>
          </a:p>
        </p:txBody>
      </p:sp>
      <p:sp>
        <p:nvSpPr>
          <p:cNvPr id="20" name="Rectangle à coins arrondis 19"/>
          <p:cNvSpPr/>
          <p:nvPr/>
        </p:nvSpPr>
        <p:spPr>
          <a:xfrm>
            <a:off x="251520" y="5949280"/>
            <a:ext cx="8568952" cy="72008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fr-FR" sz="2800" b="1" dirty="0" smtClean="0"/>
              <a:t>Design method specific to</a:t>
            </a:r>
            <a:r>
              <a:rPr lang="en-GB" altLang="en-US" sz="2800" b="1" dirty="0" smtClean="0"/>
              <a:t> HMIs</a:t>
            </a:r>
            <a:endParaRPr lang="en-GB" altLang="en-US" sz="2800" b="1" dirty="0" smtClean="0"/>
          </a:p>
        </p:txBody>
      </p:sp>
      <p:sp>
        <p:nvSpPr>
          <p:cNvPr id="3" name="Flèche vers le bas 2"/>
          <p:cNvSpPr/>
          <p:nvPr/>
        </p:nvSpPr>
        <p:spPr>
          <a:xfrm>
            <a:off x="3203848" y="1988840"/>
            <a:ext cx="2232248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lèche vers le bas 6"/>
          <p:cNvSpPr/>
          <p:nvPr/>
        </p:nvSpPr>
        <p:spPr>
          <a:xfrm>
            <a:off x="3203848" y="5445224"/>
            <a:ext cx="2232248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3" grpId="0" animBg="1"/>
      <p:bldP spid="7" grpId="0" animBg="1"/>
    </p:bldLst>
  </p:timing>
</p:sld>
</file>

<file path=ppt/theme/theme1.xml><?xml version="1.0" encoding="utf-8"?>
<a:theme xmlns:a="http://schemas.openxmlformats.org/drawingml/2006/main" name="Facette">
  <a:themeElements>
    <a:clrScheme name="Rouge orange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Franklin Gothic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acett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22801</Words>
  <Application>WPS Presentation</Application>
  <PresentationFormat>Affichage à l'écran (4:3)</PresentationFormat>
  <Paragraphs>868</Paragraphs>
  <Slides>87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87</vt:i4>
      </vt:variant>
    </vt:vector>
  </HeadingPairs>
  <TitlesOfParts>
    <vt:vector size="100" baseType="lpstr">
      <vt:lpstr>Arial</vt:lpstr>
      <vt:lpstr>SimSun</vt:lpstr>
      <vt:lpstr>Wingdings</vt:lpstr>
      <vt:lpstr>Wingdings 3</vt:lpstr>
      <vt:lpstr>Arial</vt:lpstr>
      <vt:lpstr>Franklin Gothic Medium</vt:lpstr>
      <vt:lpstr>Microsoft YaHei</vt:lpstr>
      <vt:lpstr>Arial Unicode MS</vt:lpstr>
      <vt:lpstr>Franklin Gothic Book</vt:lpstr>
      <vt:lpstr>Calibri</vt:lpstr>
      <vt:lpstr>LMSans10-Bold-Identity-H</vt:lpstr>
      <vt:lpstr>Segoe Print</vt:lpstr>
      <vt:lpstr>Facette</vt:lpstr>
      <vt:lpstr>Module 2 Design of HMI</vt:lpstr>
      <vt:lpstr> examples of poor Human-Machine Interfaces</vt:lpstr>
      <vt:lpstr>examples of poor Human-Machine Interfaces HMI...</vt:lpstr>
      <vt:lpstr>... And good Human-Machine Interfaces HMI</vt:lpstr>
      <vt:lpstr>HMIs in Software Applications</vt:lpstr>
      <vt:lpstr>Impact of  HMI</vt:lpstr>
      <vt:lpstr>Stages of the Software Development Life Cycle </vt:lpstr>
      <vt:lpstr>Design  in software engineering</vt:lpstr>
      <vt:lpstr>Design  in Software Engineering (2)</vt:lpstr>
      <vt:lpstr>Outline </vt:lpstr>
      <vt:lpstr>Why a Design method for  IHM ? </vt:lpstr>
      <vt:lpstr>Overview of the HMI Design Method</vt:lpstr>
      <vt:lpstr>1- Concepts</vt:lpstr>
      <vt:lpstr>PowerPoint 演示文稿</vt:lpstr>
      <vt:lpstr>1- Concepts</vt:lpstr>
      <vt:lpstr>1- Concepts</vt:lpstr>
      <vt:lpstr>2- Characteristics - Iterative </vt:lpstr>
      <vt:lpstr>2- Characteristics – Incremental </vt:lpstr>
      <vt:lpstr>2- Caractéristiques - itérative et incrémentale </vt:lpstr>
      <vt:lpstr>2- Characteristics – Prototyped</vt:lpstr>
      <vt:lpstr>PowerPoint 演示文稿</vt:lpstr>
      <vt:lpstr>2- Characteristics – Prototyped (3)</vt:lpstr>
      <vt:lpstr>2- Characteristics – Prototyped (4) </vt:lpstr>
      <vt:lpstr>2- Characteristics – Prototyped (7) </vt:lpstr>
      <vt:lpstr>Characteristics  - centered user</vt:lpstr>
      <vt:lpstr>Caractéristiques - centrée utilisateur (2)</vt:lpstr>
      <vt:lpstr>Characteristics - centered user (3)</vt:lpstr>
      <vt:lpstr>Caractéristiques - centrée utilisateur (4)</vt:lpstr>
      <vt:lpstr>Caractéristiques - centrée utilisateur (4)</vt:lpstr>
      <vt:lpstr>PowerPoint 演示文稿</vt:lpstr>
      <vt:lpstr>Caractéristiques - centrée utilisateur (5)</vt:lpstr>
      <vt:lpstr>Caractéristiques - centrée utilisateur (6)</vt:lpstr>
      <vt:lpstr>Caractéristiques - évaluation précoce</vt:lpstr>
      <vt:lpstr>Caractéristiques - évaluation précoce (2)</vt:lpstr>
      <vt:lpstr>Caractéristiques - évaluation précoce (3)</vt:lpstr>
      <vt:lpstr>Aperçu de la méthode de conception IHM </vt:lpstr>
      <vt:lpstr>Relations concepteur/utilisateur - personas</vt:lpstr>
      <vt:lpstr>Relations concepteur/utilisateur – personas (2)</vt:lpstr>
      <vt:lpstr>Relations concepteur/utilisateur – personas (3)</vt:lpstr>
      <vt:lpstr>Relations concepteur/utilisateur – utilisateurs réelles </vt:lpstr>
      <vt:lpstr>Relations concepteur/utilisateur - informative</vt:lpstr>
      <vt:lpstr>Relations concepteur/utilisateur - participative </vt:lpstr>
      <vt:lpstr>En résumé</vt:lpstr>
      <vt:lpstr>Plan</vt:lpstr>
      <vt:lpstr>Techniques de recueil d’informations</vt:lpstr>
      <vt:lpstr>Remue-méninges (brainstorming)</vt:lpstr>
      <vt:lpstr>Remue-méninges (2)</vt:lpstr>
      <vt:lpstr>Focus group</vt:lpstr>
      <vt:lpstr>Focus group (2)</vt:lpstr>
      <vt:lpstr>Magicien d’Oz</vt:lpstr>
      <vt:lpstr>Magicien d’Oz (2)</vt:lpstr>
      <vt:lpstr>Tri par cartes</vt:lpstr>
      <vt:lpstr>Tri par cartes (2)</vt:lpstr>
      <vt:lpstr>Scénarimage (storyboard)</vt:lpstr>
      <vt:lpstr>Scénarimage (2)</vt:lpstr>
      <vt:lpstr>Conception en parallèle</vt:lpstr>
      <vt:lpstr>Conception en parallèle (2)</vt:lpstr>
      <vt:lpstr>Inspection cognitive (cognitive walkthrough)</vt:lpstr>
      <vt:lpstr>Observation </vt:lpstr>
      <vt:lpstr>Observation (2)</vt:lpstr>
      <vt:lpstr>Test A/B</vt:lpstr>
      <vt:lpstr>Test A/B (2)</vt:lpstr>
      <vt:lpstr>Test A/B (3)</vt:lpstr>
      <vt:lpstr>Audit ergonomique</vt:lpstr>
      <vt:lpstr>Enquête / entretien</vt:lpstr>
      <vt:lpstr>Enquête / entretien (2)</vt:lpstr>
      <vt:lpstr>Questionnaire </vt:lpstr>
      <vt:lpstr>Questionnaire (2)</vt:lpstr>
      <vt:lpstr>Analyse de traces</vt:lpstr>
      <vt:lpstr>Analyse de traces (2)</vt:lpstr>
      <vt:lpstr>En résumé</vt:lpstr>
      <vt:lpstr>Plan</vt:lpstr>
      <vt:lpstr>Sujet</vt:lpstr>
      <vt:lpstr>Proposition 1 : écoloApp, une application mobile</vt:lpstr>
      <vt:lpstr>Proposition 1 : écoloApp, une application mobile (2)</vt:lpstr>
      <vt:lpstr>Proposition 1 : écoloApp, une application mobile (3)</vt:lpstr>
      <vt:lpstr>Proposition 1 : écoloApp, une application mobile (4)</vt:lpstr>
      <vt:lpstr>Proposition 1 : écoloApp, une application mobile (5)</vt:lpstr>
      <vt:lpstr>Proposition 1 : écoloApp, une application mobile (6)</vt:lpstr>
      <vt:lpstr>Proposition 1 : écoloApp, une application mobile (7)</vt:lpstr>
      <vt:lpstr>Proposition 2 : Tri- déchets, une borne près des poubelles</vt:lpstr>
      <vt:lpstr>Proposition 2 : Tri- déchets, une borne près des poubelles(2)</vt:lpstr>
      <vt:lpstr>Proposition 2 : Tri- déchets, une borne près des poubelles(3)</vt:lpstr>
      <vt:lpstr>PowerPoint 演示文稿</vt:lpstr>
      <vt:lpstr>PowerPoint 演示文稿</vt:lpstr>
      <vt:lpstr>Bilan </vt:lpstr>
      <vt:lpstr>Des questions, commentaires 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Interface Homme-Machine</dc:title>
  <dc:creator>TBS</dc:creator>
  <cp:lastModifiedBy>hp</cp:lastModifiedBy>
  <cp:revision>298</cp:revision>
  <dcterms:created xsi:type="dcterms:W3CDTF">2025-07-16T19:11:00Z</dcterms:created>
  <dcterms:modified xsi:type="dcterms:W3CDTF">2025-09-18T13:26:57Z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18B9A3C01393419F82A02C436046E36F_12</vt:lpwstr>
  </property>
  <property fmtid="{D5CDD505-2E9C-101B-9397-08002B2CF9AE}" pid="3" name="KSOProductBuildVer">
    <vt:lpwstr>1036-12.2.0.22549</vt:lpwstr>
  </property>
</Properties>
</file>