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EFA6E-A2F7-4B82-8F1F-6B8F2B8C26CC}" type="datetimeFigureOut">
              <a:rPr lang="fr-FR" smtClean="0"/>
              <a:pPr/>
              <a:t>29/11/2018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56C5-A438-47F2-B75F-FB9278C75B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786050" y="1048392"/>
            <a:ext cx="6143668" cy="5232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Méthodes d’intégration numérique</a:t>
            </a:r>
            <a:endParaRPr lang="fr-FR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42844" y="1576976"/>
            <a:ext cx="885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intègre numériquement dans deux cas principaux:</a:t>
            </a:r>
          </a:p>
          <a:p>
            <a:pPr marL="342900" indent="-342900">
              <a:buAutoNum type="arabicPeriod"/>
            </a:pPr>
            <a:r>
              <a:rPr lang="fr-FR" dirty="0" smtClean="0"/>
              <a:t>Quand on ne peut pas calculer l’intégrale analytiquement</a:t>
            </a:r>
          </a:p>
          <a:p>
            <a:pPr marL="342900" indent="-342900">
              <a:buAutoNum type="arabicPeriod"/>
            </a:pPr>
            <a:r>
              <a:rPr lang="fr-FR" dirty="0" smtClean="0"/>
              <a:t>Quand l’intégrale est fourni sous forme d’un tableau (non pas sous forme d’une fonction)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42844" y="2568355"/>
            <a:ext cx="88583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/>
              <a:t>Les </a:t>
            </a:r>
            <a:r>
              <a:rPr lang="fr-FR" dirty="0" smtClean="0"/>
              <a:t>méthodes numériques d’intégration sont nombreuses, de très simples, comme la méthode des </a:t>
            </a:r>
            <a:r>
              <a:rPr lang="fr-FR" dirty="0" smtClean="0">
                <a:solidFill>
                  <a:srgbClr val="FF0000"/>
                </a:solidFill>
              </a:rPr>
              <a:t>rectangles </a:t>
            </a:r>
            <a:r>
              <a:rPr lang="fr-FR" dirty="0" smtClean="0"/>
              <a:t>aux très complexes comme le méthode de </a:t>
            </a:r>
            <a:r>
              <a:rPr lang="fr-FR" dirty="0" smtClean="0">
                <a:solidFill>
                  <a:srgbClr val="FF0000"/>
                </a:solidFill>
              </a:rPr>
              <a:t>Monte Carlo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4282" y="3166118"/>
            <a:ext cx="385765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1. la méthode des rectangles:</a:t>
            </a:r>
          </a:p>
          <a:p>
            <a:pPr algn="just"/>
            <a:r>
              <a:rPr lang="fr-FR" dirty="0" smtClean="0"/>
              <a:t>Considérons une fonction </a:t>
            </a:r>
            <a:r>
              <a:rPr lang="fr-FR" b="1" dirty="0" smtClean="0"/>
              <a:t>f(x)</a:t>
            </a:r>
            <a:r>
              <a:rPr lang="fr-FR" dirty="0" smtClean="0"/>
              <a:t> continue sur intervalle </a:t>
            </a:r>
            <a:r>
              <a:rPr lang="fr-FR" b="1" dirty="0" smtClean="0"/>
              <a:t>[a, b], </a:t>
            </a:r>
            <a:r>
              <a:rPr lang="fr-FR" dirty="0" smtClean="0"/>
              <a:t>« intégrer » signifie calculer l’aire sous la courbe de la fonction entre </a:t>
            </a:r>
            <a:r>
              <a:rPr lang="fr-FR" b="1" dirty="0" smtClean="0"/>
              <a:t>a</a:t>
            </a:r>
            <a:r>
              <a:rPr lang="fr-FR" dirty="0" smtClean="0"/>
              <a:t> et </a:t>
            </a:r>
            <a:r>
              <a:rPr lang="fr-FR" b="1" dirty="0" smtClean="0"/>
              <a:t>b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285720" y="4612385"/>
            <a:ext cx="40719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dirty="0" smtClean="0"/>
              <a:t>Le principe de la méthode est de découper l’aire entre la courbe </a:t>
            </a:r>
            <a:r>
              <a:rPr lang="fr-FR" b="1" dirty="0" smtClean="0"/>
              <a:t>f(x)</a:t>
            </a:r>
            <a:r>
              <a:rPr lang="fr-FR" dirty="0" smtClean="0"/>
              <a:t>, l’axe </a:t>
            </a:r>
            <a:r>
              <a:rPr lang="fr-FR" b="1" dirty="0" err="1" smtClean="0"/>
              <a:t>ox</a:t>
            </a:r>
            <a:r>
              <a:rPr lang="fr-FR" dirty="0" smtClean="0"/>
              <a:t> et les droites </a:t>
            </a:r>
            <a:r>
              <a:rPr lang="fr-FR" b="1" dirty="0" smtClean="0"/>
              <a:t>x=a </a:t>
            </a:r>
            <a:r>
              <a:rPr lang="fr-FR" dirty="0" smtClean="0"/>
              <a:t>et </a:t>
            </a:r>
            <a:r>
              <a:rPr lang="fr-FR" b="1" dirty="0" smtClean="0"/>
              <a:t>x=b</a:t>
            </a:r>
            <a:r>
              <a:rPr lang="fr-FR" dirty="0" smtClean="0"/>
              <a:t>, en un multitude de petits rectangles de largeur faible, appelons la </a:t>
            </a:r>
            <a:r>
              <a:rPr lang="fr-FR" b="1" dirty="0" smtClean="0"/>
              <a:t>h</a:t>
            </a:r>
            <a:r>
              <a:rPr lang="fr-FR" dirty="0" smtClean="0"/>
              <a:t> et de hauteur </a:t>
            </a:r>
            <a:r>
              <a:rPr lang="fr-FR" b="1" dirty="0" smtClean="0"/>
              <a:t>f(h)</a:t>
            </a:r>
            <a:r>
              <a:rPr lang="fr-FR" dirty="0" smtClean="0"/>
              <a:t>.</a:t>
            </a:r>
          </a:p>
          <a:p>
            <a:pPr algn="just"/>
            <a:r>
              <a:rPr lang="fr-FR" dirty="0" smtClean="0"/>
              <a:t>L’aire sous la courbe est obtenue en sommant tous ces petits rectangles.</a:t>
            </a: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5143504" y="6143644"/>
            <a:ext cx="35719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rot="16200000" flipV="1">
            <a:off x="3786182" y="4786322"/>
            <a:ext cx="2643206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5143504" y="3357562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f(x)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8286776" y="621508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x</a:t>
            </a:r>
          </a:p>
        </p:txBody>
      </p:sp>
      <p:sp>
        <p:nvSpPr>
          <p:cNvPr id="18" name="Arc 17"/>
          <p:cNvSpPr/>
          <p:nvPr/>
        </p:nvSpPr>
        <p:spPr>
          <a:xfrm rot="4564021">
            <a:off x="4275718" y="2012909"/>
            <a:ext cx="2378512" cy="5077399"/>
          </a:xfrm>
          <a:prstGeom prst="arc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18"/>
          <p:cNvSpPr/>
          <p:nvPr/>
        </p:nvSpPr>
        <p:spPr>
          <a:xfrm>
            <a:off x="6286512" y="5500702"/>
            <a:ext cx="285752" cy="6429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 19"/>
          <p:cNvSpPr/>
          <p:nvPr/>
        </p:nvSpPr>
        <p:spPr>
          <a:xfrm>
            <a:off x="6572264" y="5357826"/>
            <a:ext cx="285752" cy="7858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 20"/>
          <p:cNvSpPr/>
          <p:nvPr/>
        </p:nvSpPr>
        <p:spPr>
          <a:xfrm>
            <a:off x="6858016" y="5214950"/>
            <a:ext cx="285752" cy="92869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 21"/>
          <p:cNvSpPr/>
          <p:nvPr/>
        </p:nvSpPr>
        <p:spPr>
          <a:xfrm>
            <a:off x="7143768" y="5000636"/>
            <a:ext cx="285752" cy="114300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ZoneTexte 22"/>
          <p:cNvSpPr txBox="1"/>
          <p:nvPr/>
        </p:nvSpPr>
        <p:spPr>
          <a:xfrm>
            <a:off x="6215074" y="621508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a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7358082" y="621508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b</a:t>
            </a: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5892808" y="5179231"/>
            <a:ext cx="307183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4751389" y="5178437"/>
            <a:ext cx="3071834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5072066" y="6072206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214282" y="71414"/>
            <a:ext cx="5286412" cy="9233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Prof. </a:t>
            </a: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Abdelkader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NOUIRI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r>
              <a:rPr lang="fr-FR" sz="1200" dirty="0" smtClean="0"/>
              <a:t>Département de sciences de la matière, Université  Oum El-</a:t>
            </a:r>
            <a:r>
              <a:rPr lang="fr-FR" sz="1200" dirty="0" err="1" smtClean="0"/>
              <a:t>Bouaghi</a:t>
            </a:r>
            <a:r>
              <a:rPr lang="fr-FR" sz="1200" dirty="0" smtClean="0"/>
              <a:t>,   Algérie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http://sites.google.com/site/nouirikader/</a:t>
            </a:r>
            <a:endParaRPr kumimoji="0" lang="fr-FR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Email: </a:t>
            </a:r>
            <a:r>
              <a:rPr kumimoji="0" lang="fr-F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nouiri_kader@yahoo.fr  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3" grpId="0"/>
      <p:bldP spid="14" grpId="0"/>
      <p:bldP spid="18" grpId="0" animBg="1"/>
      <p:bldP spid="19" grpId="0" animBg="1"/>
      <p:bldP spid="20" grpId="0" animBg="1"/>
      <p:bldP spid="21" grpId="0" animBg="1"/>
      <p:bldP spid="22" grpId="0" animBg="1"/>
      <p:bldP spid="23" grpId="0"/>
      <p:bldP spid="24" grpId="0"/>
      <p:bldP spid="28" grpId="0"/>
      <p:bldP spid="2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928662" y="21429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Posons  </a:t>
            </a: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14290"/>
            <a:ext cx="1143008" cy="497762"/>
          </a:xfrm>
          <a:prstGeom prst="rect">
            <a:avLst/>
          </a:prstGeom>
          <a:noFill/>
        </p:spPr>
      </p:pic>
      <p:sp>
        <p:nvSpPr>
          <p:cNvPr id="5" name="ZoneTexte 4"/>
          <p:cNvSpPr txBox="1"/>
          <p:nvPr/>
        </p:nvSpPr>
        <p:spPr>
          <a:xfrm>
            <a:off x="3571868" y="285728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Où n est le nombre de rectangles.  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357158" y="714356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Evidement, plus n sera grand et plus la précision de calcul sera grande   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2910" y="1071546"/>
            <a:ext cx="3786214" cy="723900"/>
          </a:xfrm>
          <a:prstGeom prst="rect">
            <a:avLst/>
          </a:prstGeom>
          <a:noFill/>
        </p:spPr>
      </p:pic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1181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1857364"/>
            <a:ext cx="5362575" cy="504825"/>
          </a:xfrm>
          <a:prstGeom prst="rect">
            <a:avLst/>
          </a:prstGeom>
          <a:noFill/>
        </p:spPr>
      </p:pic>
      <p:sp>
        <p:nvSpPr>
          <p:cNvPr id="24" name="ZoneTexte 23"/>
          <p:cNvSpPr txBox="1"/>
          <p:nvPr/>
        </p:nvSpPr>
        <p:spPr>
          <a:xfrm>
            <a:off x="142844" y="26431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Rectangle 1  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714480" y="26431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Rectangle 2  </a:t>
            </a:r>
          </a:p>
        </p:txBody>
      </p:sp>
      <p:cxnSp>
        <p:nvCxnSpPr>
          <p:cNvPr id="28" name="Connecteur droit avec flèche 27"/>
          <p:cNvCxnSpPr/>
          <p:nvPr/>
        </p:nvCxnSpPr>
        <p:spPr>
          <a:xfrm rot="16200000" flipV="1">
            <a:off x="767927" y="2446727"/>
            <a:ext cx="357189" cy="357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necteur droit avec flèche 29"/>
          <p:cNvCxnSpPr/>
          <p:nvPr/>
        </p:nvCxnSpPr>
        <p:spPr>
          <a:xfrm rot="5400000" flipH="1" flipV="1">
            <a:off x="2072464" y="2499512"/>
            <a:ext cx="42862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3428992" y="264318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Rectangle n  </a:t>
            </a:r>
          </a:p>
        </p:txBody>
      </p:sp>
      <p:cxnSp>
        <p:nvCxnSpPr>
          <p:cNvPr id="36" name="Connecteur droit avec flèche 35"/>
          <p:cNvCxnSpPr/>
          <p:nvPr/>
        </p:nvCxnSpPr>
        <p:spPr>
          <a:xfrm rot="5400000" flipH="1" flipV="1">
            <a:off x="4144166" y="2499512"/>
            <a:ext cx="2857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ZoneTexte 42"/>
          <p:cNvSpPr txBox="1"/>
          <p:nvPr/>
        </p:nvSpPr>
        <p:spPr>
          <a:xfrm>
            <a:off x="714348" y="3000372"/>
            <a:ext cx="4143404" cy="39703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                         Programme de calcul:</a:t>
            </a:r>
          </a:p>
          <a:p>
            <a:r>
              <a:rPr lang="fr-FR" dirty="0" smtClean="0"/>
              <a:t>                        program </a:t>
            </a:r>
            <a:r>
              <a:rPr lang="fr-FR" dirty="0" err="1" smtClean="0"/>
              <a:t>rect</a:t>
            </a:r>
            <a:endParaRPr lang="fr-FR" dirty="0" smtClean="0"/>
          </a:p>
          <a:p>
            <a:r>
              <a:rPr lang="fr-FR" dirty="0" smtClean="0"/>
              <a:t>                        n=</a:t>
            </a:r>
          </a:p>
          <a:p>
            <a:r>
              <a:rPr lang="fr-FR" dirty="0" smtClean="0"/>
              <a:t>                       a=</a:t>
            </a:r>
          </a:p>
          <a:p>
            <a:r>
              <a:rPr lang="fr-FR" dirty="0" smtClean="0"/>
              <a:t>                       b=</a:t>
            </a:r>
          </a:p>
          <a:p>
            <a:r>
              <a:rPr lang="fr-FR" dirty="0" smtClean="0"/>
              <a:t>                       aire=0</a:t>
            </a:r>
          </a:p>
          <a:p>
            <a:r>
              <a:rPr lang="fr-FR" dirty="0" smtClean="0"/>
              <a:t>                       h=(b-a)/n</a:t>
            </a:r>
          </a:p>
          <a:p>
            <a:r>
              <a:rPr lang="fr-FR" dirty="0" smtClean="0"/>
              <a:t>                       Do 10 i=0,n-1</a:t>
            </a:r>
          </a:p>
          <a:p>
            <a:r>
              <a:rPr lang="fr-FR" dirty="0" smtClean="0"/>
              <a:t>                       x=a+(i*h)+(h/2)</a:t>
            </a:r>
          </a:p>
          <a:p>
            <a:r>
              <a:rPr lang="fr-FR" dirty="0" smtClean="0"/>
              <a:t>                       aire=aire+h*f(x)</a:t>
            </a:r>
          </a:p>
          <a:p>
            <a:r>
              <a:rPr lang="fr-FR" dirty="0" smtClean="0"/>
              <a:t>          10         continue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end</a:t>
            </a:r>
          </a:p>
        </p:txBody>
      </p:sp>
      <p:sp>
        <p:nvSpPr>
          <p:cNvPr id="44" name="Rectangle 43"/>
          <p:cNvSpPr/>
          <p:nvPr/>
        </p:nvSpPr>
        <p:spPr>
          <a:xfrm>
            <a:off x="1643042" y="3429000"/>
            <a:ext cx="71438" cy="3429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45" name="Groupe 44"/>
          <p:cNvGrpSpPr/>
          <p:nvPr/>
        </p:nvGrpSpPr>
        <p:grpSpPr>
          <a:xfrm>
            <a:off x="3640654" y="2631040"/>
            <a:ext cx="5146188" cy="3726918"/>
            <a:chOff x="3354870" y="2428868"/>
            <a:chExt cx="5146188" cy="3726918"/>
          </a:xfrm>
        </p:grpSpPr>
        <p:cxnSp>
          <p:nvCxnSpPr>
            <p:cNvPr id="46" name="Connecteur droit avec flèche 45"/>
            <p:cNvCxnSpPr/>
            <p:nvPr/>
          </p:nvCxnSpPr>
          <p:spPr>
            <a:xfrm>
              <a:off x="5325854" y="5715016"/>
              <a:ext cx="31752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Connecteur droit avec flèche 46"/>
            <p:cNvCxnSpPr/>
            <p:nvPr/>
          </p:nvCxnSpPr>
          <p:spPr>
            <a:xfrm rot="16200000" flipV="1">
              <a:off x="3651028" y="4040190"/>
              <a:ext cx="3286148" cy="63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8" name="ZoneTexte 47"/>
            <p:cNvSpPr txBox="1"/>
            <p:nvPr/>
          </p:nvSpPr>
          <p:spPr>
            <a:xfrm>
              <a:off x="5325854" y="2428868"/>
              <a:ext cx="571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f(x)</a:t>
              </a:r>
            </a:p>
          </p:txBody>
        </p:sp>
        <p:sp>
          <p:nvSpPr>
            <p:cNvPr id="49" name="ZoneTexte 48"/>
            <p:cNvSpPr txBox="1"/>
            <p:nvPr/>
          </p:nvSpPr>
          <p:spPr>
            <a:xfrm>
              <a:off x="8120034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x</a:t>
              </a:r>
            </a:p>
          </p:txBody>
        </p:sp>
        <p:sp>
          <p:nvSpPr>
            <p:cNvPr id="50" name="Arc 49"/>
            <p:cNvSpPr/>
            <p:nvPr/>
          </p:nvSpPr>
          <p:spPr>
            <a:xfrm rot="4564021">
              <a:off x="4422365" y="1866230"/>
              <a:ext cx="2378512" cy="4513502"/>
            </a:xfrm>
            <a:prstGeom prst="arc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7244258" y="4572008"/>
              <a:ext cx="254016" cy="114300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2" name="ZoneTexte 51"/>
            <p:cNvSpPr txBox="1"/>
            <p:nvPr/>
          </p:nvSpPr>
          <p:spPr>
            <a:xfrm>
              <a:off x="6426704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a</a:t>
              </a:r>
            </a:p>
          </p:txBody>
        </p:sp>
        <p:sp>
          <p:nvSpPr>
            <p:cNvPr id="53" name="ZoneTexte 52"/>
            <p:cNvSpPr txBox="1"/>
            <p:nvPr/>
          </p:nvSpPr>
          <p:spPr>
            <a:xfrm>
              <a:off x="7355398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b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6998208" y="4714884"/>
              <a:ext cx="254016" cy="10001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6744192" y="4929198"/>
              <a:ext cx="254016" cy="78581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55"/>
            <p:cNvSpPr/>
            <p:nvPr/>
          </p:nvSpPr>
          <p:spPr>
            <a:xfrm>
              <a:off x="6498142" y="5000636"/>
              <a:ext cx="254016" cy="71438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ZoneTexte 56"/>
            <p:cNvSpPr txBox="1"/>
            <p:nvPr/>
          </p:nvSpPr>
          <p:spPr>
            <a:xfrm>
              <a:off x="5286380" y="5715016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o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500034" y="3357562"/>
            <a:ext cx="4572032" cy="350043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4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4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25" grpId="0"/>
      <p:bldP spid="26" grpId="0"/>
      <p:bldP spid="44" grpId="0" animBg="1"/>
      <p:bldP spid="3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e 20"/>
          <p:cNvGrpSpPr/>
          <p:nvPr/>
        </p:nvGrpSpPr>
        <p:grpSpPr>
          <a:xfrm>
            <a:off x="3714744" y="2130974"/>
            <a:ext cx="5146188" cy="3726918"/>
            <a:chOff x="3354870" y="2428868"/>
            <a:chExt cx="5146188" cy="3726918"/>
          </a:xfrm>
        </p:grpSpPr>
        <p:cxnSp>
          <p:nvCxnSpPr>
            <p:cNvPr id="2" name="Connecteur droit avec flèche 1"/>
            <p:cNvCxnSpPr/>
            <p:nvPr/>
          </p:nvCxnSpPr>
          <p:spPr>
            <a:xfrm>
              <a:off x="5325854" y="5715016"/>
              <a:ext cx="3175204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" name="Connecteur droit avec flèche 2"/>
            <p:cNvCxnSpPr/>
            <p:nvPr/>
          </p:nvCxnSpPr>
          <p:spPr>
            <a:xfrm rot="16200000" flipV="1">
              <a:off x="3651028" y="4040190"/>
              <a:ext cx="3286148" cy="63504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ZoneTexte 3"/>
            <p:cNvSpPr txBox="1"/>
            <p:nvPr/>
          </p:nvSpPr>
          <p:spPr>
            <a:xfrm>
              <a:off x="5325854" y="2428868"/>
              <a:ext cx="5715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f(x)</a:t>
              </a:r>
            </a:p>
          </p:txBody>
        </p:sp>
        <p:sp>
          <p:nvSpPr>
            <p:cNvPr id="5" name="ZoneTexte 4"/>
            <p:cNvSpPr txBox="1"/>
            <p:nvPr/>
          </p:nvSpPr>
          <p:spPr>
            <a:xfrm>
              <a:off x="8120034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x</a:t>
              </a:r>
            </a:p>
          </p:txBody>
        </p:sp>
        <p:sp>
          <p:nvSpPr>
            <p:cNvPr id="6" name="Arc 5"/>
            <p:cNvSpPr/>
            <p:nvPr/>
          </p:nvSpPr>
          <p:spPr>
            <a:xfrm rot="4564021">
              <a:off x="4422365" y="1866230"/>
              <a:ext cx="2378512" cy="4513502"/>
            </a:xfrm>
            <a:prstGeom prst="arc">
              <a:avLst/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ZoneTexte 7"/>
            <p:cNvSpPr txBox="1"/>
            <p:nvPr/>
          </p:nvSpPr>
          <p:spPr>
            <a:xfrm>
              <a:off x="6426704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a</a:t>
              </a:r>
            </a:p>
          </p:txBody>
        </p:sp>
        <p:sp>
          <p:nvSpPr>
            <p:cNvPr id="9" name="ZoneTexte 8"/>
            <p:cNvSpPr txBox="1"/>
            <p:nvPr/>
          </p:nvSpPr>
          <p:spPr>
            <a:xfrm>
              <a:off x="7572396" y="5786454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b</a:t>
              </a:r>
            </a:p>
          </p:txBody>
        </p:sp>
        <p:sp>
          <p:nvSpPr>
            <p:cNvPr id="15" name="ZoneTexte 14"/>
            <p:cNvSpPr txBox="1"/>
            <p:nvPr/>
          </p:nvSpPr>
          <p:spPr>
            <a:xfrm>
              <a:off x="5286380" y="5715016"/>
              <a:ext cx="25401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 smtClean="0"/>
                <a:t>o</a:t>
              </a:r>
            </a:p>
          </p:txBody>
        </p:sp>
        <p:sp>
          <p:nvSpPr>
            <p:cNvPr id="17" name="Organigramme : Entrée manuelle 16"/>
            <p:cNvSpPr/>
            <p:nvPr/>
          </p:nvSpPr>
          <p:spPr>
            <a:xfrm>
              <a:off x="6572264" y="4857760"/>
              <a:ext cx="357190" cy="857256"/>
            </a:xfrm>
            <a:prstGeom prst="flowChartManualIn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Organigramme : Entrée manuelle 17"/>
            <p:cNvSpPr/>
            <p:nvPr/>
          </p:nvSpPr>
          <p:spPr>
            <a:xfrm>
              <a:off x="6929454" y="4643446"/>
              <a:ext cx="357190" cy="1071570"/>
            </a:xfrm>
            <a:prstGeom prst="flowChartManualIn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Organigramme : Entrée manuelle 18"/>
            <p:cNvSpPr/>
            <p:nvPr/>
          </p:nvSpPr>
          <p:spPr>
            <a:xfrm>
              <a:off x="7286644" y="4357694"/>
              <a:ext cx="357190" cy="1357322"/>
            </a:xfrm>
            <a:prstGeom prst="flowChartManualInpu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20" name="ZoneTexte 19"/>
          <p:cNvSpPr txBox="1"/>
          <p:nvPr/>
        </p:nvSpPr>
        <p:spPr>
          <a:xfrm>
            <a:off x="357158" y="285728"/>
            <a:ext cx="83582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2. La méthode des trapèzes:</a:t>
            </a:r>
          </a:p>
          <a:p>
            <a:pPr algn="just"/>
            <a:r>
              <a:rPr lang="fr-FR" dirty="0" smtClean="0"/>
              <a:t>Dans cette méthode, on utilise le même principe et la même procédure, mais on utilise des trapèzes au lieu des rectangles pour paver l’aire. </a:t>
            </a:r>
            <a:endParaRPr lang="fr-FR" b="1" dirty="0" smtClean="0"/>
          </a:p>
        </p:txBody>
      </p:sp>
      <p:sp>
        <p:nvSpPr>
          <p:cNvPr id="14" name="ZoneTexte 13"/>
          <p:cNvSpPr txBox="1"/>
          <p:nvPr/>
        </p:nvSpPr>
        <p:spPr>
          <a:xfrm>
            <a:off x="428596" y="1571612"/>
            <a:ext cx="8286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partage l’intervalle </a:t>
            </a:r>
            <a:r>
              <a:rPr lang="fr-FR" b="1" dirty="0" smtClean="0"/>
              <a:t>[a, b] </a:t>
            </a:r>
            <a:r>
              <a:rPr lang="fr-FR" dirty="0" smtClean="0"/>
              <a:t>en </a:t>
            </a:r>
            <a:r>
              <a:rPr lang="fr-FR" b="1" dirty="0" smtClean="0"/>
              <a:t>n</a:t>
            </a:r>
            <a:r>
              <a:rPr lang="fr-FR" dirty="0" smtClean="0"/>
              <a:t> petits trapèzes de largeur </a:t>
            </a:r>
            <a:r>
              <a:rPr lang="fr-FR" b="1" dirty="0" smtClean="0"/>
              <a:t>h=(b-a)/n</a:t>
            </a:r>
            <a:endParaRPr lang="fr-FR" b="1" dirty="0"/>
          </a:p>
        </p:txBody>
      </p:sp>
      <p:sp>
        <p:nvSpPr>
          <p:cNvPr id="16" name="ZoneTexte 15"/>
          <p:cNvSpPr txBox="1"/>
          <p:nvPr/>
        </p:nvSpPr>
        <p:spPr>
          <a:xfrm>
            <a:off x="500034" y="2143116"/>
            <a:ext cx="3500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L’aire de chaque petit trapèzes est:</a:t>
            </a:r>
            <a:endParaRPr lang="fr-FR" b="1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857496"/>
            <a:ext cx="4071966" cy="6381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10953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1785918" y="3643314"/>
            <a:ext cx="1428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, i=0,  1, ..n-1</a:t>
            </a:r>
            <a:endParaRPr lang="fr-FR" b="1" dirty="0"/>
          </a:p>
        </p:txBody>
      </p:sp>
      <p:sp>
        <p:nvSpPr>
          <p:cNvPr id="23" name="ZoneTexte 22"/>
          <p:cNvSpPr txBox="1"/>
          <p:nvPr/>
        </p:nvSpPr>
        <p:spPr>
          <a:xfrm>
            <a:off x="285720" y="4500570"/>
            <a:ext cx="5143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On obtient l’aire total en sommant l’aire de tous les trapèzes entre a et b, ce qui donne:</a:t>
            </a:r>
            <a:endParaRPr lang="fr-FR" b="1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282" y="5500702"/>
            <a:ext cx="5429287" cy="8096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1266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6" name="Connecteur droit 25"/>
          <p:cNvCxnSpPr/>
          <p:nvPr/>
        </p:nvCxnSpPr>
        <p:spPr>
          <a:xfrm rot="5400000">
            <a:off x="6249998" y="4321975"/>
            <a:ext cx="350046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necteur droit 26"/>
          <p:cNvCxnSpPr/>
          <p:nvPr/>
        </p:nvCxnSpPr>
        <p:spPr>
          <a:xfrm rot="5400000">
            <a:off x="5180017" y="4392619"/>
            <a:ext cx="3500462" cy="1588"/>
          </a:xfrm>
          <a:prstGeom prst="line">
            <a:avLst/>
          </a:prstGeom>
          <a:ln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0" grpId="1"/>
      <p:bldP spid="14" grpId="0"/>
      <p:bldP spid="16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1285852" y="571480"/>
            <a:ext cx="4143404" cy="480131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u="sng" dirty="0" smtClean="0"/>
              <a:t>                         Programme de calcul:</a:t>
            </a:r>
          </a:p>
          <a:p>
            <a:r>
              <a:rPr lang="fr-FR" dirty="0" smtClean="0"/>
              <a:t>                       program </a:t>
            </a:r>
            <a:r>
              <a:rPr lang="fr-FR" dirty="0" err="1" smtClean="0"/>
              <a:t>trapez</a:t>
            </a:r>
            <a:endParaRPr lang="fr-FR" dirty="0" smtClean="0"/>
          </a:p>
          <a:p>
            <a:r>
              <a:rPr lang="fr-FR" dirty="0" smtClean="0"/>
              <a:t>                       n=</a:t>
            </a:r>
          </a:p>
          <a:p>
            <a:r>
              <a:rPr lang="fr-FR" dirty="0" smtClean="0"/>
              <a:t>                       a=</a:t>
            </a:r>
          </a:p>
          <a:p>
            <a:r>
              <a:rPr lang="fr-FR" dirty="0" smtClean="0"/>
              <a:t>                       b=</a:t>
            </a:r>
          </a:p>
          <a:p>
            <a:r>
              <a:rPr lang="fr-FR" dirty="0" smtClean="0"/>
              <a:t>                       aire=0</a:t>
            </a:r>
          </a:p>
          <a:p>
            <a:r>
              <a:rPr lang="fr-FR" dirty="0" smtClean="0"/>
              <a:t>                       h=(b-a)/n</a:t>
            </a:r>
          </a:p>
          <a:p>
            <a:r>
              <a:rPr lang="fr-FR" dirty="0" smtClean="0"/>
              <a:t>                       Do 11 i=0,n-1</a:t>
            </a:r>
          </a:p>
          <a:p>
            <a:r>
              <a:rPr lang="fr-FR" dirty="0" smtClean="0"/>
              <a:t>                       x1=a+(i*h)</a:t>
            </a:r>
          </a:p>
          <a:p>
            <a:r>
              <a:rPr lang="fr-FR" dirty="0" smtClean="0"/>
              <a:t>                        x2=a+(i*h)+h</a:t>
            </a:r>
          </a:p>
          <a:p>
            <a:r>
              <a:rPr lang="fr-FR" dirty="0" smtClean="0"/>
              <a:t>                        base1=f(x1)</a:t>
            </a:r>
          </a:p>
          <a:p>
            <a:r>
              <a:rPr lang="fr-FR" dirty="0" smtClean="0"/>
              <a:t>                        base2=f(x2)</a:t>
            </a:r>
          </a:p>
          <a:p>
            <a:r>
              <a:rPr lang="fr-FR" dirty="0" smtClean="0"/>
              <a:t>                       aire=aire+(h/2)*(f(x1)+f(x2))</a:t>
            </a:r>
          </a:p>
          <a:p>
            <a:r>
              <a:rPr lang="fr-FR" dirty="0" smtClean="0"/>
              <a:t>          11         continue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end</a:t>
            </a:r>
          </a:p>
        </p:txBody>
      </p:sp>
      <p:sp>
        <p:nvSpPr>
          <p:cNvPr id="3" name="Rectangle 2"/>
          <p:cNvSpPr/>
          <p:nvPr/>
        </p:nvSpPr>
        <p:spPr>
          <a:xfrm>
            <a:off x="928662" y="928670"/>
            <a:ext cx="6357982" cy="47863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2285984" y="928670"/>
            <a:ext cx="142876" cy="478634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714348" y="642918"/>
            <a:ext cx="4143404" cy="369331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                      program </a:t>
            </a:r>
            <a:r>
              <a:rPr lang="fr-FR" dirty="0" err="1" smtClean="0"/>
              <a:t>rect</a:t>
            </a:r>
            <a:endParaRPr lang="fr-FR" dirty="0" smtClean="0"/>
          </a:p>
          <a:p>
            <a:r>
              <a:rPr lang="fr-FR" dirty="0" smtClean="0"/>
              <a:t>                        n=100</a:t>
            </a:r>
          </a:p>
          <a:p>
            <a:r>
              <a:rPr lang="fr-FR" dirty="0" smtClean="0"/>
              <a:t>                       a=2</a:t>
            </a:r>
          </a:p>
          <a:p>
            <a:r>
              <a:rPr lang="fr-FR" dirty="0" smtClean="0"/>
              <a:t>                       b=8</a:t>
            </a:r>
          </a:p>
          <a:p>
            <a:r>
              <a:rPr lang="fr-FR" dirty="0" smtClean="0"/>
              <a:t>                       aire=0</a:t>
            </a:r>
          </a:p>
          <a:p>
            <a:r>
              <a:rPr lang="fr-FR" dirty="0" smtClean="0"/>
              <a:t>                       h=(b-a)/n</a:t>
            </a:r>
          </a:p>
          <a:p>
            <a:r>
              <a:rPr lang="fr-FR" dirty="0" smtClean="0"/>
              <a:t>                       Do 10 i=0,n-1</a:t>
            </a:r>
          </a:p>
          <a:p>
            <a:r>
              <a:rPr lang="fr-FR" dirty="0" smtClean="0"/>
              <a:t>                       x=a+(i*h)+(h/2)</a:t>
            </a:r>
          </a:p>
          <a:p>
            <a:r>
              <a:rPr lang="fr-FR" dirty="0" smtClean="0"/>
              <a:t>                       aire=aire+h*(x*x)</a:t>
            </a:r>
          </a:p>
          <a:p>
            <a:r>
              <a:rPr lang="fr-FR" dirty="0" smtClean="0"/>
              <a:t>          10         continue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end</a:t>
            </a:r>
          </a:p>
        </p:txBody>
      </p:sp>
      <p:sp>
        <p:nvSpPr>
          <p:cNvPr id="3" name="Rectangle 2"/>
          <p:cNvSpPr/>
          <p:nvPr/>
        </p:nvSpPr>
        <p:spPr>
          <a:xfrm>
            <a:off x="500034" y="428604"/>
            <a:ext cx="4143404" cy="41434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4786314" y="601690"/>
            <a:ext cx="4143404" cy="42473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dirty="0" smtClean="0"/>
              <a:t>                    program </a:t>
            </a:r>
            <a:r>
              <a:rPr lang="fr-FR" dirty="0" err="1" smtClean="0"/>
              <a:t>rect</a:t>
            </a:r>
            <a:endParaRPr lang="fr-FR" dirty="0" smtClean="0"/>
          </a:p>
          <a:p>
            <a:r>
              <a:rPr lang="fr-FR" dirty="0" smtClean="0"/>
              <a:t>                        n=100</a:t>
            </a:r>
          </a:p>
          <a:p>
            <a:r>
              <a:rPr lang="fr-FR" dirty="0" smtClean="0"/>
              <a:t>                       </a:t>
            </a:r>
            <a:r>
              <a:rPr lang="fr-FR" dirty="0" err="1" smtClean="0"/>
              <a:t>nn</a:t>
            </a:r>
            <a:r>
              <a:rPr lang="fr-FR" dirty="0" smtClean="0"/>
              <a:t>=n-1</a:t>
            </a:r>
          </a:p>
          <a:p>
            <a:r>
              <a:rPr lang="fr-FR" dirty="0" smtClean="0"/>
              <a:t>                       a=2</a:t>
            </a:r>
          </a:p>
          <a:p>
            <a:r>
              <a:rPr lang="fr-FR" dirty="0" smtClean="0"/>
              <a:t>                       b=8</a:t>
            </a:r>
          </a:p>
          <a:p>
            <a:r>
              <a:rPr lang="fr-FR" dirty="0" smtClean="0"/>
              <a:t>                       i=-1</a:t>
            </a:r>
          </a:p>
          <a:p>
            <a:r>
              <a:rPr lang="fr-FR" dirty="0" smtClean="0"/>
              <a:t>                       aire=0</a:t>
            </a:r>
          </a:p>
          <a:p>
            <a:r>
              <a:rPr lang="fr-FR" dirty="0" smtClean="0"/>
              <a:t>                       h=(b-a)/n</a:t>
            </a:r>
          </a:p>
          <a:p>
            <a:r>
              <a:rPr lang="fr-FR" dirty="0" smtClean="0"/>
              <a:t>            5         i=i+1</a:t>
            </a:r>
          </a:p>
          <a:p>
            <a:r>
              <a:rPr lang="fr-FR" dirty="0" smtClean="0"/>
              <a:t>                       x=a+(i*h)+(h/2)</a:t>
            </a:r>
          </a:p>
          <a:p>
            <a:r>
              <a:rPr lang="fr-FR" dirty="0" smtClean="0"/>
              <a:t>                       aire=aire+h*(x*x)</a:t>
            </a:r>
          </a:p>
          <a:p>
            <a:r>
              <a:rPr lang="fr-FR" smtClean="0"/>
              <a:t>                      if(i.lt.nn) </a:t>
            </a:r>
            <a:r>
              <a:rPr lang="fr-FR" dirty="0" smtClean="0"/>
              <a:t>go to 5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end</a:t>
            </a:r>
          </a:p>
        </p:txBody>
      </p:sp>
      <p:sp>
        <p:nvSpPr>
          <p:cNvPr id="5" name="Rectangle 4"/>
          <p:cNvSpPr/>
          <p:nvPr/>
        </p:nvSpPr>
        <p:spPr>
          <a:xfrm>
            <a:off x="4786314" y="428604"/>
            <a:ext cx="4143404" cy="435771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/>
          <p:cNvSpPr/>
          <p:nvPr/>
        </p:nvSpPr>
        <p:spPr>
          <a:xfrm>
            <a:off x="1714480" y="642918"/>
            <a:ext cx="45719" cy="38576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5740727" y="642918"/>
            <a:ext cx="45719" cy="3857652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DZ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5838409"/>
            <a:ext cx="1928826" cy="876739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D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00034" y="4845618"/>
            <a:ext cx="828677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Question1: donner l’expression mathématique de l’intégral traité dans le programme1</a:t>
            </a:r>
            <a:endParaRPr lang="ar-DZ" dirty="0">
              <a:solidFill>
                <a:srgbClr val="FF0000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642910" y="5214950"/>
            <a:ext cx="664373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Question2: Quelle est la différence entre les deux programmes ?</a:t>
            </a:r>
            <a:endParaRPr lang="ar-DZ" dirty="0">
              <a:solidFill>
                <a:srgbClr val="FF0000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28596" y="6060064"/>
            <a:ext cx="13573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Réponse1:</a:t>
            </a:r>
            <a:endParaRPr lang="ar-DZ" b="1" dirty="0">
              <a:solidFill>
                <a:srgbClr val="00B050"/>
              </a:solidFill>
            </a:endParaRPr>
          </a:p>
        </p:txBody>
      </p:sp>
      <p:sp>
        <p:nvSpPr>
          <p:cNvPr id="14" name="ZoneTexte 13"/>
          <p:cNvSpPr txBox="1"/>
          <p:nvPr/>
        </p:nvSpPr>
        <p:spPr>
          <a:xfrm>
            <a:off x="5286380" y="6202940"/>
            <a:ext cx="32861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b="1" dirty="0" smtClean="0">
                <a:solidFill>
                  <a:srgbClr val="00B050"/>
                </a:solidFill>
              </a:rPr>
              <a:t>Réponse2: aucune différence</a:t>
            </a:r>
            <a:endParaRPr lang="ar-DZ" b="1" dirty="0">
              <a:solidFill>
                <a:srgbClr val="00B050"/>
              </a:solidFill>
            </a:endParaRPr>
          </a:p>
        </p:txBody>
      </p:sp>
      <p:sp>
        <p:nvSpPr>
          <p:cNvPr id="15" name="ZoneTexte 14"/>
          <p:cNvSpPr txBox="1"/>
          <p:nvPr/>
        </p:nvSpPr>
        <p:spPr>
          <a:xfrm>
            <a:off x="1428728" y="0"/>
            <a:ext cx="22145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/>
              <a:t>Programme 1</a:t>
            </a:r>
            <a:endParaRPr lang="ar-DZ" dirty="0"/>
          </a:p>
        </p:txBody>
      </p:sp>
      <p:sp>
        <p:nvSpPr>
          <p:cNvPr id="16" name="ZoneTexte 15"/>
          <p:cNvSpPr txBox="1"/>
          <p:nvPr/>
        </p:nvSpPr>
        <p:spPr>
          <a:xfrm>
            <a:off x="6143636" y="71414"/>
            <a:ext cx="22145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fr-FR" dirty="0" smtClean="0"/>
              <a:t>Programme 2</a:t>
            </a:r>
            <a:endParaRPr lang="ar-DZ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6" grpId="0" animBg="1"/>
      <p:bldP spid="7" grpId="0" animBg="1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14282" y="556512"/>
            <a:ext cx="4071966" cy="4801314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u="sng" dirty="0" smtClean="0"/>
          </a:p>
          <a:p>
            <a:r>
              <a:rPr lang="fr-FR" dirty="0" smtClean="0"/>
              <a:t>                program trapez1</a:t>
            </a:r>
          </a:p>
          <a:p>
            <a:r>
              <a:rPr lang="fr-FR" dirty="0" smtClean="0"/>
              <a:t>                n=100</a:t>
            </a:r>
          </a:p>
          <a:p>
            <a:r>
              <a:rPr lang="fr-FR" dirty="0" smtClean="0"/>
              <a:t>                a=2</a:t>
            </a:r>
          </a:p>
          <a:p>
            <a:r>
              <a:rPr lang="fr-FR" dirty="0" smtClean="0"/>
              <a:t>                b=8</a:t>
            </a:r>
          </a:p>
          <a:p>
            <a:r>
              <a:rPr lang="fr-FR" dirty="0" smtClean="0"/>
              <a:t>                aire=0</a:t>
            </a:r>
          </a:p>
          <a:p>
            <a:r>
              <a:rPr lang="fr-FR" dirty="0" smtClean="0"/>
              <a:t>                h=(b-a)/n</a:t>
            </a:r>
          </a:p>
          <a:p>
            <a:r>
              <a:rPr lang="fr-FR" dirty="0" smtClean="0"/>
              <a:t>               Do 11 j=0,n-1</a:t>
            </a:r>
          </a:p>
          <a:p>
            <a:r>
              <a:rPr lang="fr-FR" dirty="0" smtClean="0"/>
              <a:t>               x1=a+(j*h)</a:t>
            </a:r>
          </a:p>
          <a:p>
            <a:r>
              <a:rPr lang="fr-FR" dirty="0" smtClean="0"/>
              <a:t>               x2=a+(j*h)+h</a:t>
            </a:r>
          </a:p>
          <a:p>
            <a:r>
              <a:rPr lang="fr-FR" dirty="0" smtClean="0"/>
              <a:t>               base1=(x1*x1)</a:t>
            </a:r>
          </a:p>
          <a:p>
            <a:r>
              <a:rPr lang="fr-FR" dirty="0" smtClean="0"/>
              <a:t>               base2=(x2*x2)</a:t>
            </a:r>
          </a:p>
          <a:p>
            <a:r>
              <a:rPr lang="fr-FR" dirty="0" smtClean="0"/>
              <a:t>               aire=aire+(h/2)*(base1+base2)</a:t>
            </a:r>
          </a:p>
          <a:p>
            <a:r>
              <a:rPr lang="fr-FR" smtClean="0"/>
              <a:t>     </a:t>
            </a:r>
            <a:r>
              <a:rPr lang="fr-FR" smtClean="0"/>
              <a:t>11     </a:t>
            </a:r>
            <a:r>
              <a:rPr lang="fr-FR" dirty="0" smtClean="0"/>
              <a:t>continue</a:t>
            </a:r>
          </a:p>
          <a:p>
            <a:r>
              <a:rPr lang="fr-FR" dirty="0"/>
              <a:t> </a:t>
            </a:r>
            <a:r>
              <a:rPr lang="fr-FR" dirty="0" smtClean="0"/>
              <a:t>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end</a:t>
            </a:r>
          </a:p>
        </p:txBody>
      </p:sp>
      <p:sp>
        <p:nvSpPr>
          <p:cNvPr id="3" name="Rectangle 2"/>
          <p:cNvSpPr/>
          <p:nvPr/>
        </p:nvSpPr>
        <p:spPr>
          <a:xfrm>
            <a:off x="285720" y="642918"/>
            <a:ext cx="4000528" cy="478634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857224" y="642918"/>
            <a:ext cx="142876" cy="478634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71604" y="5500702"/>
            <a:ext cx="2357454" cy="1071570"/>
          </a:xfrm>
          <a:prstGeom prst="rect">
            <a:avLst/>
          </a:prstGeom>
          <a:noFill/>
        </p:spPr>
      </p:pic>
      <p:sp>
        <p:nvSpPr>
          <p:cNvPr id="6" name="ZoneTexte 5"/>
          <p:cNvSpPr txBox="1"/>
          <p:nvPr/>
        </p:nvSpPr>
        <p:spPr>
          <a:xfrm>
            <a:off x="4500562" y="571480"/>
            <a:ext cx="4214842" cy="507831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fr-FR" u="sng" dirty="0" smtClean="0"/>
          </a:p>
          <a:p>
            <a:r>
              <a:rPr lang="fr-FR" dirty="0" smtClean="0"/>
              <a:t>                       program trapez1</a:t>
            </a:r>
          </a:p>
          <a:p>
            <a:r>
              <a:rPr lang="fr-FR" dirty="0" smtClean="0"/>
              <a:t>                       n=100</a:t>
            </a:r>
          </a:p>
          <a:p>
            <a:r>
              <a:rPr lang="fr-FR" dirty="0" smtClean="0"/>
              <a:t>                       a=2</a:t>
            </a:r>
          </a:p>
          <a:p>
            <a:r>
              <a:rPr lang="fr-FR" dirty="0" smtClean="0"/>
              <a:t>                       b=8</a:t>
            </a:r>
          </a:p>
          <a:p>
            <a:r>
              <a:rPr lang="fr-FR" dirty="0" smtClean="0"/>
              <a:t>                      j=-1 </a:t>
            </a:r>
          </a:p>
          <a:p>
            <a:r>
              <a:rPr lang="fr-FR" dirty="0" smtClean="0"/>
              <a:t>                     aire=0</a:t>
            </a:r>
          </a:p>
          <a:p>
            <a:r>
              <a:rPr lang="fr-FR" dirty="0" smtClean="0"/>
              <a:t>                       h=(b-a)/n</a:t>
            </a:r>
          </a:p>
          <a:p>
            <a:r>
              <a:rPr lang="fr-FR" dirty="0" smtClean="0"/>
              <a:t>     20           j=j+1</a:t>
            </a:r>
          </a:p>
          <a:p>
            <a:r>
              <a:rPr lang="fr-FR" dirty="0" smtClean="0"/>
              <a:t>                       x1=a+(j*h)</a:t>
            </a:r>
          </a:p>
          <a:p>
            <a:r>
              <a:rPr lang="fr-FR" dirty="0" smtClean="0"/>
              <a:t>                        x2=a+(j*h)+h</a:t>
            </a:r>
          </a:p>
          <a:p>
            <a:r>
              <a:rPr lang="fr-FR" dirty="0" smtClean="0"/>
              <a:t>                        base1=(x1*x1)</a:t>
            </a:r>
          </a:p>
          <a:p>
            <a:r>
              <a:rPr lang="fr-FR" dirty="0" smtClean="0"/>
              <a:t>                        base2=(x2*x2)</a:t>
            </a:r>
          </a:p>
          <a:p>
            <a:r>
              <a:rPr lang="fr-FR" dirty="0" smtClean="0"/>
              <a:t>                aire=aire+(h/2)*(base1+base2)</a:t>
            </a:r>
          </a:p>
          <a:p>
            <a:r>
              <a:rPr lang="fr-FR" dirty="0" smtClean="0"/>
              <a:t>                if(j.lt.n) go to 20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 ‘aire=‘, aire</a:t>
            </a:r>
          </a:p>
          <a:p>
            <a:r>
              <a:rPr lang="fr-FR" dirty="0" smtClean="0"/>
              <a:t>                       stop</a:t>
            </a:r>
          </a:p>
          <a:p>
            <a:r>
              <a:rPr lang="fr-FR" dirty="0"/>
              <a:t> </a:t>
            </a:r>
            <a:r>
              <a:rPr lang="fr-FR" dirty="0" smtClean="0"/>
              <a:t>                      end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0" y="657886"/>
            <a:ext cx="4000528" cy="527144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5143504" y="657886"/>
            <a:ext cx="127001" cy="478634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9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5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6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1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2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7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1297</TotalTime>
  <Words>688</Words>
  <Application>Microsoft Office PowerPoint</Application>
  <PresentationFormat>Affichage à l'écran (4:3)</PresentationFormat>
  <Paragraphs>139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Company>Family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62</cp:revision>
  <dcterms:created xsi:type="dcterms:W3CDTF">2011-12-10T14:28:54Z</dcterms:created>
  <dcterms:modified xsi:type="dcterms:W3CDTF">2018-11-29T10:35:06Z</dcterms:modified>
</cp:coreProperties>
</file>