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980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430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689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849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657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06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90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06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48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503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745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429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1831" y="35449"/>
            <a:ext cx="68403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of Larbi </a:t>
            </a: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Ben M'hidi Oum El 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Bouaghi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6580" y="565795"/>
            <a:ext cx="6090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Faculty of Earth Sciences and Architecture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4257" y="1088309"/>
            <a:ext cx="3395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Department of Geology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210961"/>
            <a:ext cx="3873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fr-FR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983" y="5631631"/>
            <a:ext cx="2440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Licence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Geology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98" y="5949280"/>
            <a:ext cx="32678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year Common core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212" y="2844224"/>
            <a:ext cx="37537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By SAADALI Badreddine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02500" y="3789040"/>
            <a:ext cx="366638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fr-FR" sz="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III-1</a:t>
            </a:r>
            <a:endParaRPr lang="fr-FR" sz="5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820" y="25460"/>
            <a:ext cx="5855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Lattice row in </a:t>
            </a: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2D (2)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8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For instance, a straight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line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passing through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origin O with coordinates (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0,0)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and (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represents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the row [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]. The row [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2,1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determined by the two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closest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successive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nodes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in this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case (1,1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) and (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3,2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). All parallel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lines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share the same row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designation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as they exhibit identical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directional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properties within the lattice.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7722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This concept of rows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is fundamental in crystallography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as it helps describe the directional relationships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nodes in a lattice. By understanding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rows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and their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notation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we can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analyze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the symmetry and periodicity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crystalline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essential for interpreting their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and chemical properties.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27720"/>
            <a:ext cx="5926807" cy="334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3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241484"/>
            <a:ext cx="72956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Resolution 2D for Mesh multiplicity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4658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unit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mesh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a hypothetical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two-dimensional crystal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with parallel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lines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along a and b and an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arbitrary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angle between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part, of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larger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regular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arrangement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connected cells.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primitive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unit mesh of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lattice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parallelogram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with four nodes at its corners. Each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corner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node (C) is shared by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adjacent unit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meshes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meaning that only ¼ of each node belongs to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single mesh. This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a multiplicity (M)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 indicating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the mesh contains one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full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node.</a:t>
            </a:r>
          </a:p>
          <a:p>
            <a:pPr algn="ctr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multiple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mesh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the other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hand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additional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nodes beyond the four corner nodes. These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extra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nodes can be located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Inside the mesh (I): Each internal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node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counts 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 it belongs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entirely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the mesh.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the edges (E): Each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edge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node counts 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½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since it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shared between two adjacent meshes.</a:t>
            </a:r>
          </a:p>
        </p:txBody>
      </p:sp>
    </p:spTree>
    <p:extLst>
      <p:ext uri="{BB962C8B-B14F-4D97-AF65-F5344CB8AC3E}">
        <p14:creationId xmlns:p14="http://schemas.microsoft.com/office/powerpoint/2010/main" val="26398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44624"/>
            <a:ext cx="72956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Resolution 2D for Mesh </a:t>
            </a: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multiplicity (2)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548680"/>
                <a:ext cx="9144000" cy="2980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multiplicity (M) of the unit mesh is calculated using the formula: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r>
                        <a:rPr lang="fr-FR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fr-FR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Where S is the number of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corner nodes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E is the number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edge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nodes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I is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number of internal nodes.</a:t>
                </a:r>
              </a:p>
              <a:p>
                <a:pPr algn="ctr"/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example Mesh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(a) is a primitive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unit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mesh with a multiplicity of 1. Mesh (b) is a multiple unit mesh of order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2 also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known as a "centered mesh." Mesh (c)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 multiple unit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mesh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of order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referred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to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as an "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edge-centered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mesh." Mesh (d) is a multiple unit mesh of order 4.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8680"/>
                <a:ext cx="9144000" cy="2980816"/>
              </a:xfrm>
              <a:prstGeom prst="rect">
                <a:avLst/>
              </a:prstGeom>
              <a:blipFill rotWithShape="1">
                <a:blip r:embed="rId2"/>
                <a:stretch>
                  <a:fillRect t="-1227" r="-333" b="-32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08" y="3460576"/>
            <a:ext cx="58864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83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4851738"/>
            <a:ext cx="57742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One-Dimensional Lattice</a:t>
            </a:r>
            <a:endParaRPr lang="fr-FR" sz="32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8145" y="53667"/>
            <a:ext cx="29867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fr-FR" sz="40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III-1</a:t>
            </a:r>
            <a:endParaRPr lang="fr-FR" sz="40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3043" y="4203667"/>
            <a:ext cx="55899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Networks geometry study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59195"/>
            <a:ext cx="6482041" cy="34444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21514" y="5652537"/>
            <a:ext cx="57742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Two-dimensional lattice</a:t>
            </a:r>
            <a:endParaRPr lang="fr-FR" sz="32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7067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crystal structure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consists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atoms ions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molecules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arranged in a specific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pattern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while a crystal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lattice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an infinite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mathematical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model of points that share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orientation. 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9549" y="33505"/>
            <a:ext cx="5004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28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Networks geometry study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9036496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96" y="4985300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These points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represent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periodic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repetition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atomic groups in space. Together, the chemical motifs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lattice framework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ordered arrangement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characterizes crystalline materials.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820" y="97468"/>
            <a:ext cx="5855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One-Dimensional Lattice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863" y="627067"/>
                <a:ext cx="8964488" cy="3221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Consider a point that could represent an atom. This point can be repeated in parallel along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dirty="0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  <m:r>
                      <a:rPr lang="en-US" sz="22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multiple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times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creating an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infinite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row of equally spaced points. This straight line represents a set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equidistant points, known as lattice nodes, whose direction is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defined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by a vector called 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lattice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periodicity. </a:t>
                </a:r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choice of the origin, point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is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arbitrary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as the lattice is defined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by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translation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acc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fr-FR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acc>
                      <m:accPr>
                        <m:chr m:val="⃗"/>
                        <m:ctrlPr>
                          <a:rPr lang="fr-FR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where is a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positive negative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or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zero integer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⃗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represents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periodicity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3" y="627067"/>
                <a:ext cx="8964488" cy="3221844"/>
              </a:xfrm>
              <a:prstGeom prst="rect">
                <a:avLst/>
              </a:prstGeom>
              <a:blipFill rotWithShape="1">
                <a:blip r:embed="rId2"/>
                <a:stretch>
                  <a:fillRect t="-1136"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5863" y="5222810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This translation, generates a one-dimensional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lattice illustrating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how points are systematically arranged in space. The concept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periodicity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fundamental to understanding crystal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lattices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 it describes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repeating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pattern of points that form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basis 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crystalline structures.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75758"/>
            <a:ext cx="8397536" cy="73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84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820" y="-27384"/>
            <a:ext cx="5855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Two-dimensional lattice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9827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planar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lattice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also called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two-dimensional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lattice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infinite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arrangement of geometric points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symmetrically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distributed in a plane. These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points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serve as positions where various motifs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 placed to create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two-dimensional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network.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5373216"/>
                <a:ext cx="9144000" cy="1496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An infinite number of aligned points following a periodicity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that is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not parallel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and forming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 arbitrary angle </a:t>
                </a:r>
                <a:r>
                  <a:rPr lang="en-US" sz="2200" i="1" dirty="0" smtClean="0">
                    <a:latin typeface="Times New Roman" pitchFamily="18" charset="0"/>
                    <a:cs typeface="Times New Roman" pitchFamily="18" charset="0"/>
                  </a:rPr>
                  <a:t>γ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define the lattice. This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structure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is formed by 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combination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of two families of parallel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equidistant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rows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with their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intersections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creating the lattice nodes.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73216"/>
                <a:ext cx="9144000" cy="1496628"/>
              </a:xfrm>
              <a:prstGeom prst="rect">
                <a:avLst/>
              </a:prstGeom>
              <a:blipFill rotWithShape="1">
                <a:blip r:embed="rId2"/>
                <a:stretch>
                  <a:fillRect l="-733" r="-1733" b="-6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8948"/>
            <a:ext cx="7018933" cy="365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4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820" y="-27384"/>
            <a:ext cx="5855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Two-dimensional </a:t>
            </a: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lattice (2)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542290"/>
                <a:ext cx="9144000" cy="154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lattice is constructed by the repetition of unit cells which are bounded by four nodes located at their corners. The choice of the origin point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is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arbitrary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lattice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is defined by the translation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acc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fr-FR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acc>
                      <m:accPr>
                        <m:chr m:val="⃗"/>
                        <m:ctrlPr>
                          <a:rPr lang="fr-FR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𝑣</m:t>
                    </m:r>
                    <m:acc>
                      <m:accPr>
                        <m:chr m:val="⃗"/>
                        <m:ctrlP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where and are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positive negative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or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zero integers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acc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represent the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periodicities.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2290"/>
                <a:ext cx="9144000" cy="1546705"/>
              </a:xfrm>
              <a:prstGeom prst="rect">
                <a:avLst/>
              </a:prstGeom>
              <a:blipFill rotWithShape="1">
                <a:blip r:embed="rId2"/>
                <a:stretch>
                  <a:fillRect l="-200" t="-2362" r="-933" b="-70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5517232"/>
                <a:ext cx="9144000" cy="1158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 unit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cell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is characterized by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lengths of its periodicities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acc>
                    <m:r>
                      <a:rPr lang="fr-FR" sz="2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angles between them. It represents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smallest repeating unit that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exhibits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geometric physical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chemical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properties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of the crystal.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17232"/>
                <a:ext cx="9144000" cy="1158074"/>
              </a:xfrm>
              <a:prstGeom prst="rect">
                <a:avLst/>
              </a:prstGeom>
              <a:blipFill rotWithShape="1">
                <a:blip r:embed="rId3"/>
                <a:stretch>
                  <a:fillRect r="-667" b="-94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07" y="2204864"/>
            <a:ext cx="5361281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1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820" y="169476"/>
            <a:ext cx="5855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Two-dimensional </a:t>
            </a: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lattice (3)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4634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primitive (or simple)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cell is a parallelogram constructed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vectors defining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containing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four nodes at its corners. If additional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nodes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present inside the cell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its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edges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cell is referred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 a "multiple unit cell."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77" y="34290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translation in two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dimensions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planar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lattices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can be classified into four basic types: square, rectangular, rhombic, and parallelogram. These lattices are distinguished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their periodicities ⃗⃗ and ⃗⃗ and the, angle γ between them. </a:t>
            </a:r>
          </a:p>
        </p:txBody>
      </p:sp>
    </p:spTree>
    <p:extLst>
      <p:ext uri="{BB962C8B-B14F-4D97-AF65-F5344CB8AC3E}">
        <p14:creationId xmlns:p14="http://schemas.microsoft.com/office/powerpoint/2010/main" val="314353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820" y="44624"/>
            <a:ext cx="5855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Two-dimensional </a:t>
            </a: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lattice (4)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7667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seven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distinct planar lattice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derived from these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parameters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as follows: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29505"/>
            <a:ext cx="1752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57" y="1246113"/>
            <a:ext cx="33147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" y="4152900"/>
            <a:ext cx="19716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19" y="3356992"/>
            <a:ext cx="23907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525"/>
            <a:ext cx="1371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877" y="1124744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Square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lattice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a = b,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 = 90° (1)</a:t>
            </a:r>
          </a:p>
          <a:p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Centered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square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lattice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a = b, </a:t>
            </a:r>
            <a:r>
              <a:rPr lang="el-G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γ= 90°, </a:t>
            </a:r>
            <a:endParaRPr lang="fr-FR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fr-F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fr-F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node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the center (1ʹ)</a:t>
            </a:r>
          </a:p>
          <a:p>
            <a:r>
              <a:rPr lang="fr-FR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Rectangular</a:t>
            </a:r>
            <a:r>
              <a:rPr lang="fr-FR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lattice</a:t>
            </a:r>
            <a:r>
              <a:rPr lang="fr-FR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a ≠ b, </a:t>
            </a:r>
            <a:r>
              <a:rPr lang="el-GR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γ = 90° (2)</a:t>
            </a:r>
          </a:p>
          <a:p>
            <a:r>
              <a:rPr lang="fr-FR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Centered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rectangular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lattice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a ≠ b, </a:t>
            </a:r>
            <a:r>
              <a:rPr lang="el-GR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γ = 90°, </a:t>
            </a:r>
            <a:endParaRPr lang="fr-FR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fr-FR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additional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node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center (2ʹ and 3ʹ)</a:t>
            </a:r>
          </a:p>
          <a:p>
            <a:r>
              <a:rPr lang="fr-FR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Rhombic</a:t>
            </a:r>
            <a:r>
              <a:rPr lang="fr-F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lattice</a:t>
            </a:r>
            <a:r>
              <a:rPr lang="fr-F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a = b, </a:t>
            </a:r>
            <a:r>
              <a:rPr lang="el-G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 ≠ 90° (3) </a:t>
            </a:r>
            <a:r>
              <a:rPr lang="fr-F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a = b, </a:t>
            </a:r>
            <a:r>
              <a:rPr lang="el-G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 = 120° (4)</a:t>
            </a:r>
          </a:p>
          <a:p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Centered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hexagonal </a:t>
            </a:r>
            <a:r>
              <a:rPr lang="fr-F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lattice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 = b, </a:t>
            </a:r>
            <a:r>
              <a:rPr lang="el-G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 = 120° (4ʹ)</a:t>
            </a:r>
          </a:p>
          <a:p>
            <a:r>
              <a:rPr lang="fr-FR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Parallelogram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lattice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a ≠ b, </a:t>
            </a:r>
            <a:r>
              <a:rPr lang="el-GR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 ≠ 90° (5)</a:t>
            </a:r>
          </a:p>
          <a:p>
            <a:r>
              <a:rPr lang="fr-FR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Oblique </a:t>
            </a:r>
            <a:r>
              <a:rPr lang="fr-FR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lattice</a:t>
            </a:r>
            <a:r>
              <a:rPr lang="fr-FR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a ≠ b, </a:t>
            </a:r>
            <a:r>
              <a:rPr lang="el-GR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γ ≠ 90° (5ʹ)</a:t>
            </a:r>
            <a:endParaRPr lang="fr-FR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820" y="241484"/>
            <a:ext cx="5855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Lattice row in 2D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125183"/>
                <a:ext cx="9144000" cy="365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Any straight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line passing through two arbitrary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nodes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in a lattice is called a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row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it contains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an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infinite number of nodes. Each row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has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 parallel row that passes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through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any other node in the lattice. </a:t>
                </a:r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 row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defined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by the vector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equation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acc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fr-FR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acc>
                      <m:accPr>
                        <m:chr m:val="⃗"/>
                        <m:ctrlPr>
                          <a:rPr lang="fr-FR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𝑣</m:t>
                    </m:r>
                    <m:acc>
                      <m:accPr>
                        <m:chr m:val="⃗"/>
                        <m:ctrlP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, where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are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coprime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integers, the row is denoted as [</a:t>
                </a:r>
                <a:r>
                  <a:rPr lang="en-US" sz="2200" i="1" dirty="0" smtClean="0">
                    <a:latin typeface="Times New Roman" pitchFamily="18" charset="0"/>
                    <a:cs typeface="Times New Roman" pitchFamily="18" charset="0"/>
                  </a:rPr>
                  <a:t>u v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] with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indices enclosed in square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brackets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no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separating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commas. </a:t>
                </a:r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Negative values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are indicated with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an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overbar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for example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becomes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𝑣</m:t>
                    </m:r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becomes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5183"/>
                <a:ext cx="9144000" cy="3658374"/>
              </a:xfrm>
              <a:prstGeom prst="rect">
                <a:avLst/>
              </a:prstGeom>
              <a:blipFill rotWithShape="1">
                <a:blip r:embed="rId2"/>
                <a:stretch>
                  <a:fillRect l="-400" t="-1000" r="-1333" b="-2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2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1265</Words>
  <Application>Microsoft Office PowerPoint</Application>
  <PresentationFormat>Affichage à l'écran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Chulus Info</dc:creator>
  <cp:lastModifiedBy>Chulus Info</cp:lastModifiedBy>
  <cp:revision>111</cp:revision>
  <dcterms:created xsi:type="dcterms:W3CDTF">2025-07-11T18:18:10Z</dcterms:created>
  <dcterms:modified xsi:type="dcterms:W3CDTF">2025-09-22T16:47:06Z</dcterms:modified>
</cp:coreProperties>
</file>