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84" r:id="rId2"/>
    <p:sldId id="308" r:id="rId3"/>
    <p:sldId id="256" r:id="rId4"/>
    <p:sldId id="265" r:id="rId5"/>
    <p:sldId id="258" r:id="rId6"/>
    <p:sldId id="285" r:id="rId7"/>
    <p:sldId id="272" r:id="rId8"/>
    <p:sldId id="268" r:id="rId9"/>
    <p:sldId id="287" r:id="rId10"/>
    <p:sldId id="288" r:id="rId11"/>
    <p:sldId id="257" r:id="rId12"/>
    <p:sldId id="259" r:id="rId13"/>
    <p:sldId id="260" r:id="rId14"/>
    <p:sldId id="261" r:id="rId15"/>
    <p:sldId id="262" r:id="rId16"/>
    <p:sldId id="263" r:id="rId17"/>
    <p:sldId id="264" r:id="rId18"/>
    <p:sldId id="266" r:id="rId19"/>
    <p:sldId id="267" r:id="rId20"/>
    <p:sldId id="307" r:id="rId21"/>
    <p:sldId id="289" r:id="rId22"/>
    <p:sldId id="306" r:id="rId23"/>
  </p:sldIdLst>
  <p:sldSz cx="18288000" cy="10287000"/>
  <p:notesSz cx="6858000" cy="9144000"/>
  <p:embeddedFontLst>
    <p:embeddedFont>
      <p:font typeface="Open Sans" charset="0"/>
      <p:regular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Overpass Ultra-Bold" charset="0"/>
      <p:regular r:id="rId30"/>
    </p:embeddedFont>
    <p:embeddedFont>
      <p:font typeface="Overpass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ction par défaut" id="{37CFEBAD-CC16-4AE2-B1A9-3DBB7C403008}">
          <p14:sldIdLst>
            <p14:sldId id="284"/>
            <p14:sldId id="308"/>
            <p14:sldId id="256"/>
            <p14:sldId id="265"/>
            <p14:sldId id="258"/>
            <p14:sldId id="285"/>
            <p14:sldId id="272"/>
            <p14:sldId id="268"/>
            <p14:sldId id="287"/>
            <p14:sldId id="288"/>
            <p14:sldId id="257"/>
            <p14:sldId id="259"/>
            <p14:sldId id="260"/>
            <p14:sldId id="261"/>
            <p14:sldId id="262"/>
            <p14:sldId id="263"/>
            <p14:sldId id="264"/>
            <p14:sldId id="266"/>
            <p14:sldId id="267"/>
            <p14:sldId id="307"/>
          </p14:sldIdLst>
        </p14:section>
        <p14:section name="Section sans titre" id="{C8DB4BA1-2167-4EC5-91DC-DCDC1ACB33BA}">
          <p14:sldIdLst>
            <p14:sldId id="289"/>
            <p14:sldId id="286"/>
            <p14:sldId id="291"/>
            <p14:sldId id="269"/>
            <p14:sldId id="290"/>
            <p14:sldId id="270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274"/>
            <p14:sldId id="303"/>
            <p14:sldId id="304"/>
            <p14:sldId id="305"/>
            <p14:sldId id="309"/>
            <p14:sldId id="306"/>
          </p14:sldIdLst>
        </p14:section>
        <p14:section name="Section sans titre" id="{AA9E8B83-9C9C-4541-A82C-8D3014CB2D20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5C3DCF"/>
    <a:srgbClr val="D8CAED"/>
    <a:srgbClr val="F9C784"/>
    <a:srgbClr val="5C2DDF"/>
    <a:srgbClr val="E46C0A"/>
    <a:srgbClr val="08080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525" autoAdjust="0"/>
    <p:restoredTop sz="94003" autoAdjust="0"/>
  </p:normalViewPr>
  <p:slideViewPr>
    <p:cSldViewPr>
      <p:cViewPr varScale="1">
        <p:scale>
          <a:sx n="43" d="100"/>
          <a:sy n="43" d="100"/>
        </p:scale>
        <p:origin x="-558" y="-108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-5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6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2B84D-B6F6-4195-8542-246C1439881E}" type="datetimeFigureOut">
              <a:rPr lang="fr-FR" smtClean="0"/>
              <a:pPr/>
              <a:t>13/03/2025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42940-5336-4190-AD20-4FA9006193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14028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2940-5336-4190-AD20-4FA900619348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25080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svg"/><Relationship Id="rId7" Type="http://schemas.openxmlformats.org/officeDocument/2006/relationships/image" Target="../media/image20.svg"/><Relationship Id="rId12" Type="http://schemas.openxmlformats.org/officeDocument/2006/relationships/image" Target="../media/image1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26.png"/><Relationship Id="rId5" Type="http://schemas.openxmlformats.org/officeDocument/2006/relationships/image" Target="../media/image10.svg"/><Relationship Id="rId10" Type="http://schemas.openxmlformats.org/officeDocument/2006/relationships/image" Target="../media/image32.png"/><Relationship Id="rId4" Type="http://schemas.openxmlformats.org/officeDocument/2006/relationships/image" Target="../media/image12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0.sv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7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5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49.png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svg"/><Relationship Id="rId18" Type="http://schemas.openxmlformats.org/officeDocument/2006/relationships/image" Target="../media/image18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4.png"/><Relationship Id="rId19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12.sv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2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png"/><Relationship Id="rId3" Type="http://schemas.openxmlformats.org/officeDocument/2006/relationships/image" Target="../media/image26.svg"/><Relationship Id="rId7" Type="http://schemas.openxmlformats.org/officeDocument/2006/relationships/image" Target="../media/image16.svg"/><Relationship Id="rId12" Type="http://schemas.openxmlformats.org/officeDocument/2006/relationships/image" Target="../media/image14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10.svg"/><Relationship Id="rId10" Type="http://schemas.openxmlformats.org/officeDocument/2006/relationships/image" Target="../media/image28.png"/><Relationship Id="rId4" Type="http://schemas.openxmlformats.org/officeDocument/2006/relationships/image" Target="../media/image12.png"/><Relationship Id="rId9" Type="http://schemas.openxmlformats.org/officeDocument/2006/relationships/image" Target="../media/image20.sv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svg"/><Relationship Id="rId7" Type="http://schemas.openxmlformats.org/officeDocument/2006/relationships/image" Target="../media/image16.svg"/><Relationship Id="rId12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10.svg"/><Relationship Id="rId10" Type="http://schemas.openxmlformats.org/officeDocument/2006/relationships/image" Target="../media/image28.png"/><Relationship Id="rId4" Type="http://schemas.openxmlformats.org/officeDocument/2006/relationships/image" Target="../media/image12.png"/><Relationship Id="rId9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27B443AE-6D45-5528-E06C-DB0707BF6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14300"/>
            <a:ext cx="2143125" cy="21431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1CE47054-3F2E-7DA1-AB7F-098C1D606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2800" y="127935"/>
            <a:ext cx="2139881" cy="2139881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="" xmlns:a16="http://schemas.microsoft.com/office/drawing/2014/main" id="{CD4884C1-1263-E078-D126-05BBB2AD23AF}"/>
              </a:ext>
            </a:extLst>
          </p:cNvPr>
          <p:cNvSpPr txBox="1"/>
          <p:nvPr/>
        </p:nvSpPr>
        <p:spPr>
          <a:xfrm>
            <a:off x="4310062" y="631864"/>
            <a:ext cx="10058400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2800" dirty="0">
                <a:ln w="0"/>
                <a:solidFill>
                  <a:srgbClr val="50786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/>
              </a:rPr>
              <a:t>Université Larbi Ben M’Hidi - Oum El Bouaghi</a:t>
            </a:r>
          </a:p>
          <a:p>
            <a:pPr algn="ctr">
              <a:spcBef>
                <a:spcPct val="0"/>
              </a:spcBef>
            </a:pPr>
            <a:r>
              <a:rPr lang="fr-FR" sz="2800" dirty="0">
                <a:ln w="0"/>
                <a:solidFill>
                  <a:srgbClr val="50786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/>
              </a:rPr>
              <a:t>Faculté des Sciences Exactes et des Sciences de la Nature et de la Vie</a:t>
            </a:r>
          </a:p>
          <a:p>
            <a:pPr algn="ctr">
              <a:spcBef>
                <a:spcPct val="0"/>
              </a:spcBef>
            </a:pPr>
            <a:r>
              <a:rPr lang="fr-FR" sz="2800" dirty="0">
                <a:ln w="0"/>
                <a:solidFill>
                  <a:srgbClr val="50786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/>
              </a:rPr>
              <a:t>Département des Sciences de la Matière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9D0DA68B-CAD7-E4D3-2516-110DA4A5813F}"/>
              </a:ext>
            </a:extLst>
          </p:cNvPr>
          <p:cNvSpPr txBox="1"/>
          <p:nvPr/>
        </p:nvSpPr>
        <p:spPr>
          <a:xfrm>
            <a:off x="7391400" y="2345022"/>
            <a:ext cx="4529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accent6">
                    <a:lumMod val="75000"/>
                  </a:schemeClr>
                </a:solidFill>
              </a:rPr>
              <a:t>Chimie L 2</a:t>
            </a:r>
          </a:p>
        </p:txBody>
      </p:sp>
      <p:sp>
        <p:nvSpPr>
          <p:cNvPr id="11" name="Vague 10">
            <a:extLst>
              <a:ext uri="{FF2B5EF4-FFF2-40B4-BE49-F238E27FC236}">
                <a16:creationId xmlns="" xmlns:a16="http://schemas.microsoft.com/office/drawing/2014/main" id="{49F4273E-B788-D156-2AE3-5536E799AE85}"/>
              </a:ext>
            </a:extLst>
          </p:cNvPr>
          <p:cNvSpPr/>
          <p:nvPr/>
        </p:nvSpPr>
        <p:spPr>
          <a:xfrm>
            <a:off x="6858000" y="3390900"/>
            <a:ext cx="8077200" cy="4038600"/>
          </a:xfrm>
          <a:prstGeom prst="wav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114300">
                    <a:prstClr val="black"/>
                  </a:innerShdw>
                  <a:reflection blurRad="6350" stA="60000" endA="900" endPos="60000" dist="60007" dir="5400000" sy="-100000" algn="bl" rotWithShape="0"/>
                </a:effectLst>
              </a:rPr>
              <a:t>Chimie minéral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611E10D0-472E-0A1B-1F45-4FD8480258AF}"/>
              </a:ext>
            </a:extLst>
          </p:cNvPr>
          <p:cNvSpPr txBox="1"/>
          <p:nvPr/>
        </p:nvSpPr>
        <p:spPr>
          <a:xfrm>
            <a:off x="14306794" y="8039100"/>
            <a:ext cx="2409634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5400" dirty="0"/>
          </a:p>
          <a:p>
            <a:r>
              <a:rPr lang="fr-FR" sz="3200" dirty="0"/>
              <a:t>Mme Zaama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E025C32E-3E86-8E26-7FDD-0AC7795B6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73735" y="3315991"/>
            <a:ext cx="2590800" cy="256982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3A2EAE27-40E1-69B0-3DEC-BB4608EF79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8161" y="6159902"/>
            <a:ext cx="4590686" cy="3743268"/>
          </a:xfrm>
          <a:prstGeom prst="rect">
            <a:avLst/>
          </a:prstGeom>
        </p:spPr>
      </p:pic>
      <p:sp>
        <p:nvSpPr>
          <p:cNvPr id="16" name="Flèche : droite 15">
            <a:extLst>
              <a:ext uri="{FF2B5EF4-FFF2-40B4-BE49-F238E27FC236}">
                <a16:creationId xmlns="" xmlns:a16="http://schemas.microsoft.com/office/drawing/2014/main" id="{B40ADFFE-CC2F-0816-A283-245F6F2A45DF}"/>
              </a:ext>
            </a:extLst>
          </p:cNvPr>
          <p:cNvSpPr/>
          <p:nvPr/>
        </p:nvSpPr>
        <p:spPr>
          <a:xfrm>
            <a:off x="12496800" y="90297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CC85461C-FEAF-7793-4765-4BDEA93A098C}"/>
              </a:ext>
            </a:extLst>
          </p:cNvPr>
          <p:cNvSpPr txBox="1"/>
          <p:nvPr/>
        </p:nvSpPr>
        <p:spPr>
          <a:xfrm>
            <a:off x="533400" y="3801206"/>
            <a:ext cx="35722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 smtClean="0">
                <a:solidFill>
                  <a:schemeClr val="accent6">
                    <a:lumMod val="75000"/>
                  </a:schemeClr>
                </a:solidFill>
              </a:rPr>
              <a:t>Chapitre : 7,8</a:t>
            </a:r>
            <a:endParaRPr lang="fr-FR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3" grpId="0"/>
      <p:bldP spid="16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111174">
            <a:off x="-3116762" y="6424029"/>
            <a:ext cx="6335264" cy="6452584"/>
          </a:xfrm>
          <a:custGeom>
            <a:avLst/>
            <a:gdLst/>
            <a:ahLst/>
            <a:cxnLst/>
            <a:rect l="l" t="t" r="r" b="b"/>
            <a:pathLst>
              <a:path w="6335264" h="6452584">
                <a:moveTo>
                  <a:pt x="0" y="0"/>
                </a:moveTo>
                <a:lnTo>
                  <a:pt x="6335264" y="0"/>
                </a:lnTo>
                <a:lnTo>
                  <a:pt x="6335264" y="6452584"/>
                </a:lnTo>
                <a:lnTo>
                  <a:pt x="0" y="6452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7111174">
            <a:off x="14945821" y="-1545552"/>
            <a:ext cx="6335264" cy="6452584"/>
          </a:xfrm>
          <a:custGeom>
            <a:avLst/>
            <a:gdLst/>
            <a:ahLst/>
            <a:cxnLst/>
            <a:rect l="l" t="t" r="r" b="b"/>
            <a:pathLst>
              <a:path w="6335264" h="6452584">
                <a:moveTo>
                  <a:pt x="0" y="0"/>
                </a:moveTo>
                <a:lnTo>
                  <a:pt x="6335264" y="0"/>
                </a:lnTo>
                <a:lnTo>
                  <a:pt x="6335264" y="6452584"/>
                </a:lnTo>
                <a:lnTo>
                  <a:pt x="0" y="64525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5" name="Group 5"/>
          <p:cNvGrpSpPr/>
          <p:nvPr/>
        </p:nvGrpSpPr>
        <p:grpSpPr>
          <a:xfrm>
            <a:off x="1402656" y="3810755"/>
            <a:ext cx="10604748" cy="5794917"/>
            <a:chOff x="-162427" y="-47625"/>
            <a:chExt cx="2793020" cy="1526234"/>
          </a:xfrm>
        </p:grpSpPr>
        <p:sp>
          <p:nvSpPr>
            <p:cNvPr id="6" name="Freeform 6"/>
            <p:cNvSpPr/>
            <p:nvPr/>
          </p:nvSpPr>
          <p:spPr>
            <a:xfrm>
              <a:off x="-162427" y="73769"/>
              <a:ext cx="2630593" cy="1404840"/>
            </a:xfrm>
            <a:custGeom>
              <a:avLst/>
              <a:gdLst/>
              <a:ahLst/>
              <a:cxnLst/>
              <a:rect l="l" t="t" r="r" b="b"/>
              <a:pathLst>
                <a:path w="2630593" h="1404840">
                  <a:moveTo>
                    <a:pt x="0" y="0"/>
                  </a:moveTo>
                  <a:lnTo>
                    <a:pt x="2630593" y="0"/>
                  </a:lnTo>
                  <a:lnTo>
                    <a:pt x="2630593" y="1404840"/>
                  </a:lnTo>
                  <a:lnTo>
                    <a:pt x="0" y="1404840"/>
                  </a:lnTo>
                  <a:close/>
                </a:path>
              </a:pathLst>
            </a:custGeom>
            <a:solidFill>
              <a:srgbClr val="E7E7E7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630593" cy="1452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462464" y="3962969"/>
            <a:ext cx="5301536" cy="6247864"/>
            <a:chOff x="0" y="0"/>
            <a:chExt cx="1237597" cy="90311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37597" cy="903111"/>
            </a:xfrm>
            <a:custGeom>
              <a:avLst/>
              <a:gdLst/>
              <a:ahLst/>
              <a:cxnLst/>
              <a:rect l="l" t="t" r="r" b="b"/>
              <a:pathLst>
                <a:path w="1237597" h="903111">
                  <a:moveTo>
                    <a:pt x="0" y="0"/>
                  </a:moveTo>
                  <a:lnTo>
                    <a:pt x="1237597" y="0"/>
                  </a:lnTo>
                  <a:lnTo>
                    <a:pt x="1237597" y="903111"/>
                  </a:lnTo>
                  <a:lnTo>
                    <a:pt x="0" y="903111"/>
                  </a:lnTo>
                  <a:close/>
                </a:path>
              </a:pathLst>
            </a:custGeom>
            <a:solidFill>
              <a:srgbClr val="E7E7E7"/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237597" cy="950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rot="4489557" flipV="1">
            <a:off x="2514912" y="3171522"/>
            <a:ext cx="971668" cy="935228"/>
          </a:xfrm>
          <a:custGeom>
            <a:avLst/>
            <a:gdLst/>
            <a:ahLst/>
            <a:cxnLst/>
            <a:rect l="l" t="t" r="r" b="b"/>
            <a:pathLst>
              <a:path w="971668" h="710201">
                <a:moveTo>
                  <a:pt x="0" y="0"/>
                </a:moveTo>
                <a:lnTo>
                  <a:pt x="971669" y="0"/>
                </a:lnTo>
                <a:lnTo>
                  <a:pt x="971669" y="710201"/>
                </a:lnTo>
                <a:lnTo>
                  <a:pt x="0" y="710201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4030026">
            <a:off x="15162661" y="3234599"/>
            <a:ext cx="971668" cy="710201"/>
          </a:xfrm>
          <a:custGeom>
            <a:avLst/>
            <a:gdLst/>
            <a:ahLst/>
            <a:cxnLst/>
            <a:rect l="l" t="t" r="r" b="b"/>
            <a:pathLst>
              <a:path w="971668" h="710201">
                <a:moveTo>
                  <a:pt x="0" y="0"/>
                </a:moveTo>
                <a:lnTo>
                  <a:pt x="971668" y="0"/>
                </a:lnTo>
                <a:lnTo>
                  <a:pt x="971668" y="710202"/>
                </a:lnTo>
                <a:lnTo>
                  <a:pt x="0" y="710202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 rot="-5400000">
            <a:off x="6353807" y="-1400563"/>
            <a:ext cx="190500" cy="9987971"/>
            <a:chOff x="0" y="0"/>
            <a:chExt cx="34223" cy="179430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4223" cy="1794306"/>
            </a:xfrm>
            <a:custGeom>
              <a:avLst/>
              <a:gdLst/>
              <a:ahLst/>
              <a:cxnLst/>
              <a:rect l="l" t="t" r="r" b="b"/>
              <a:pathLst>
                <a:path w="34223" h="1794306">
                  <a:moveTo>
                    <a:pt x="0" y="0"/>
                  </a:moveTo>
                  <a:lnTo>
                    <a:pt x="34223" y="0"/>
                  </a:lnTo>
                  <a:lnTo>
                    <a:pt x="34223" y="1794306"/>
                  </a:lnTo>
                  <a:lnTo>
                    <a:pt x="0" y="1794306"/>
                  </a:lnTo>
                  <a:close/>
                </a:path>
              </a:pathLst>
            </a:custGeom>
            <a:solidFill>
              <a:srgbClr val="000001"/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9525"/>
              <a:ext cx="34223" cy="1784781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ctr">
                <a:lnSpc>
                  <a:spcPts val="632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 rot="-5400000">
            <a:off x="14319250" y="1174750"/>
            <a:ext cx="190500" cy="4699000"/>
            <a:chOff x="0" y="0"/>
            <a:chExt cx="34223" cy="84416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4223" cy="844160"/>
            </a:xfrm>
            <a:custGeom>
              <a:avLst/>
              <a:gdLst/>
              <a:ahLst/>
              <a:cxnLst/>
              <a:rect l="l" t="t" r="r" b="b"/>
              <a:pathLst>
                <a:path w="34223" h="844160">
                  <a:moveTo>
                    <a:pt x="0" y="0"/>
                  </a:moveTo>
                  <a:lnTo>
                    <a:pt x="34223" y="0"/>
                  </a:lnTo>
                  <a:lnTo>
                    <a:pt x="34223" y="844160"/>
                  </a:lnTo>
                  <a:lnTo>
                    <a:pt x="0" y="844160"/>
                  </a:lnTo>
                  <a:close/>
                </a:path>
              </a:pathLst>
            </a:custGeom>
            <a:solidFill>
              <a:srgbClr val="00000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9525"/>
              <a:ext cx="34223" cy="83463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ctr">
                <a:lnSpc>
                  <a:spcPts val="632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2065000" y="3221682"/>
            <a:ext cx="4699000" cy="2302818"/>
          </a:xfrm>
          <a:prstGeom prst="rect">
            <a:avLst/>
          </a:prstGeom>
        </p:spPr>
        <p:txBody>
          <a:bodyPr lIns="177800" tIns="177800" rIns="177800" bIns="177800" rtlCol="0" anchor="ctr"/>
          <a:lstStyle/>
          <a:p>
            <a:pPr marL="0" lvl="0" indent="0" algn="ctr">
              <a:lnSpc>
                <a:spcPts val="3900"/>
              </a:lnSpc>
              <a:spcBef>
                <a:spcPct val="0"/>
              </a:spcBef>
            </a:pPr>
            <a:endParaRPr lang="en-US" sz="3000" u="none" strike="noStrike" dirty="0">
              <a:solidFill>
                <a:srgbClr val="00000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-2293942" y="2412901"/>
            <a:ext cx="15239938" cy="466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: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12282378" y="6868319"/>
            <a:ext cx="3346559" cy="49834155"/>
            <a:chOff x="-1223579" y="9525"/>
            <a:chExt cx="4462079" cy="66445499"/>
          </a:xfrm>
        </p:grpSpPr>
        <p:sp>
          <p:nvSpPr>
            <p:cNvPr id="36" name="TextBox 36"/>
            <p:cNvSpPr txBox="1"/>
            <p:nvPr/>
          </p:nvSpPr>
          <p:spPr>
            <a:xfrm>
              <a:off x="-1223579" y="89959"/>
              <a:ext cx="1016000" cy="9980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750"/>
                </a:lnSpc>
                <a:spcBef>
                  <a:spcPct val="0"/>
                </a:spcBef>
              </a:pPr>
              <a:endParaRPr lang="en-US" sz="5000" b="1" u="none" strike="noStrike" dirty="0">
                <a:solidFill>
                  <a:srgbClr val="000001"/>
                </a:solidFill>
                <a:latin typeface="Cy Grotesk Key Bold"/>
                <a:ea typeface="Cy Grotesk Key Bold"/>
                <a:cs typeface="Cy Grotesk Key Bold"/>
                <a:sym typeface="Cy Grotesk Key Bold"/>
              </a:endParaRP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2222500" y="9525"/>
              <a:ext cx="1016000" cy="9980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750"/>
                </a:lnSpc>
                <a:spcBef>
                  <a:spcPct val="0"/>
                </a:spcBef>
              </a:pPr>
              <a:endParaRPr lang="en-US" sz="5000" b="1" u="none" strike="noStrike" dirty="0">
                <a:solidFill>
                  <a:srgbClr val="000001"/>
                </a:solidFill>
                <a:latin typeface="Cy Grotesk Key Bold"/>
                <a:ea typeface="Cy Grotesk Key Bold"/>
                <a:cs typeface="Cy Grotesk Key Bold"/>
                <a:sym typeface="Cy Grotesk Key Bold"/>
              </a:endParaRP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111251" y="9525"/>
              <a:ext cx="1016000" cy="664454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750"/>
                </a:lnSpc>
                <a:spcBef>
                  <a:spcPct val="0"/>
                </a:spcBef>
              </a:pPr>
              <a:r>
                <a:rPr lang="fr-FR" sz="5000" b="1" dirty="0">
                  <a:solidFill>
                    <a:srgbClr val="E7E7E7"/>
                  </a:solidFill>
                  <a:latin typeface="Cy Grotesk Key Bold"/>
                  <a:ea typeface="Cy Grotesk Key Bold"/>
                  <a:cs typeface="Cy Grotesk Key Bold"/>
                  <a:sym typeface="Cy Grotesk Key Bold"/>
                </a:rPr>
                <a:t>L'azote peut se dissoudre dans certains métaux à haute température, ce qui peut modifier les propriétés du métal</a:t>
              </a:r>
              <a:r>
                <a:rPr lang="en-US" sz="5000" b="1" dirty="0">
                  <a:solidFill>
                    <a:srgbClr val="E7E7E7"/>
                  </a:solidFill>
                  <a:latin typeface="Cy Grotesk Key Bold"/>
                  <a:ea typeface="Cy Grotesk Key Bold"/>
                  <a:cs typeface="Cy Grotesk Key Bold"/>
                  <a:sym typeface="Cy Grotesk Key Bold"/>
                </a:rPr>
                <a:t>C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-306786" y="4636407"/>
            <a:ext cx="952500" cy="952500"/>
            <a:chOff x="0" y="0"/>
            <a:chExt cx="772160" cy="772160"/>
          </a:xfrm>
          <a:solidFill>
            <a:srgbClr val="F9C784"/>
          </a:solidFill>
        </p:grpSpPr>
        <p:sp>
          <p:nvSpPr>
            <p:cNvPr id="40" name="Freeform 40"/>
            <p:cNvSpPr/>
            <p:nvPr/>
          </p:nvSpPr>
          <p:spPr>
            <a:xfrm>
              <a:off x="0" y="0"/>
              <a:ext cx="772160" cy="772160"/>
            </a:xfrm>
            <a:custGeom>
              <a:avLst/>
              <a:gdLst/>
              <a:ahLst/>
              <a:cxnLst/>
              <a:rect l="l" t="t" r="r" b="b"/>
              <a:pathLst>
                <a:path w="772160" h="772160">
                  <a:moveTo>
                    <a:pt x="386080" y="0"/>
                  </a:moveTo>
                  <a:cubicBezTo>
                    <a:pt x="172854" y="0"/>
                    <a:pt x="0" y="172854"/>
                    <a:pt x="0" y="386080"/>
                  </a:cubicBezTo>
                  <a:cubicBezTo>
                    <a:pt x="0" y="599306"/>
                    <a:pt x="172854" y="772160"/>
                    <a:pt x="386080" y="772160"/>
                  </a:cubicBezTo>
                  <a:cubicBezTo>
                    <a:pt x="599306" y="772160"/>
                    <a:pt x="772160" y="599306"/>
                    <a:pt x="772160" y="386080"/>
                  </a:cubicBezTo>
                  <a:cubicBezTo>
                    <a:pt x="772160" y="172854"/>
                    <a:pt x="599306" y="0"/>
                    <a:pt x="386080" y="0"/>
                  </a:cubicBez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2390" y="81915"/>
              <a:ext cx="627380" cy="61785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632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645714" y="5524500"/>
            <a:ext cx="571500" cy="571500"/>
            <a:chOff x="0" y="0"/>
            <a:chExt cx="772160" cy="772160"/>
          </a:xfrm>
          <a:solidFill>
            <a:srgbClr val="F9C784"/>
          </a:solidFill>
        </p:grpSpPr>
        <p:sp>
          <p:nvSpPr>
            <p:cNvPr id="43" name="Freeform 43"/>
            <p:cNvSpPr/>
            <p:nvPr/>
          </p:nvSpPr>
          <p:spPr>
            <a:xfrm>
              <a:off x="0" y="0"/>
              <a:ext cx="772160" cy="772160"/>
            </a:xfrm>
            <a:custGeom>
              <a:avLst/>
              <a:gdLst/>
              <a:ahLst/>
              <a:cxnLst/>
              <a:rect l="l" t="t" r="r" b="b"/>
              <a:pathLst>
                <a:path w="772160" h="772160">
                  <a:moveTo>
                    <a:pt x="386080" y="0"/>
                  </a:moveTo>
                  <a:cubicBezTo>
                    <a:pt x="172854" y="0"/>
                    <a:pt x="0" y="172854"/>
                    <a:pt x="0" y="386080"/>
                  </a:cubicBezTo>
                  <a:cubicBezTo>
                    <a:pt x="0" y="599306"/>
                    <a:pt x="172854" y="772160"/>
                    <a:pt x="386080" y="772160"/>
                  </a:cubicBezTo>
                  <a:cubicBezTo>
                    <a:pt x="599306" y="772160"/>
                    <a:pt x="772160" y="599306"/>
                    <a:pt x="772160" y="386080"/>
                  </a:cubicBezTo>
                  <a:cubicBezTo>
                    <a:pt x="772160" y="172854"/>
                    <a:pt x="599306" y="0"/>
                    <a:pt x="386080" y="0"/>
                  </a:cubicBez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44" name="TextBox 44"/>
            <p:cNvSpPr txBox="1"/>
            <p:nvPr/>
          </p:nvSpPr>
          <p:spPr>
            <a:xfrm>
              <a:off x="72390" y="81915"/>
              <a:ext cx="627380" cy="61785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6324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026" name="Picture 2" descr="Lewis structure Nitrogen Chemical bond Triple bond Covalent bond, others,  blue, text, logo png | PNGWing">
            <a:extLst>
              <a:ext uri="{FF2B5EF4-FFF2-40B4-BE49-F238E27FC236}">
                <a16:creationId xmlns="" xmlns:a16="http://schemas.microsoft.com/office/drawing/2014/main" id="{35FF9FC7-408F-0A03-8B82-80402CD092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594" t="34694" r="100000"/>
          <a:stretch/>
        </p:blipFill>
        <p:spPr bwMode="auto">
          <a:xfrm>
            <a:off x="2019708" y="5649300"/>
            <a:ext cx="402559" cy="20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9D77DBB7-0E95-6538-097F-DD0A75581481}"/>
              </a:ext>
            </a:extLst>
          </p:cNvPr>
          <p:cNvSpPr txBox="1"/>
          <p:nvPr/>
        </p:nvSpPr>
        <p:spPr>
          <a:xfrm>
            <a:off x="2948807" y="3903221"/>
            <a:ext cx="7378593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dirty="0"/>
              <a:t>L'azote réagit avec </a:t>
            </a:r>
            <a:r>
              <a:rPr lang="fr-FR" sz="4800" dirty="0">
                <a:solidFill>
                  <a:schemeClr val="accent6">
                    <a:lumMod val="75000"/>
                  </a:schemeClr>
                </a:solidFill>
              </a:rPr>
              <a:t>l'hydrogène</a:t>
            </a:r>
            <a:r>
              <a:rPr lang="fr-FR" sz="4800" dirty="0"/>
              <a:t> sous haute pression et haute température, en présence d'un catalyseur, pour produire de l'ammoniac </a:t>
            </a:r>
            <a:r>
              <a:rPr lang="fr-FR" sz="4800" dirty="0">
                <a:solidFill>
                  <a:schemeClr val="accent6">
                    <a:lumMod val="75000"/>
                  </a:schemeClr>
                </a:solidFill>
              </a:rPr>
              <a:t>(NH₃) </a:t>
            </a:r>
            <a:r>
              <a:rPr lang="fr-FR" sz="4800" dirty="0"/>
              <a:t>via le procédé Haber-Bosch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D18E7208-835E-1439-D205-4BB35A48E03B}"/>
              </a:ext>
            </a:extLst>
          </p:cNvPr>
          <p:cNvSpPr txBox="1"/>
          <p:nvPr/>
        </p:nvSpPr>
        <p:spPr>
          <a:xfrm>
            <a:off x="11903709" y="575317"/>
            <a:ext cx="13716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5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5.Solubilité</a:t>
            </a:r>
          </a:p>
          <a:p>
            <a:r>
              <a:rPr lang="fr-FR" sz="5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dans</a:t>
            </a:r>
          </a:p>
          <a:p>
            <a:r>
              <a:rPr lang="fr-FR" sz="5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les métaux :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4B9527D2-36C2-449F-F60A-0F698DBC4280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6780652" y="5762757"/>
            <a:ext cx="9986113" cy="18899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B275C5B4-A7C2-99B4-15E3-33E5C5624F61}"/>
              </a:ext>
            </a:extLst>
          </p:cNvPr>
          <p:cNvSpPr txBox="1"/>
          <p:nvPr/>
        </p:nvSpPr>
        <p:spPr>
          <a:xfrm>
            <a:off x="3366978" y="1178060"/>
            <a:ext cx="80237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6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4.Réaction avec l'hydrogène :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="" xmlns:a16="http://schemas.microsoft.com/office/drawing/2014/main" id="{08CF911E-96DA-FDEA-A1D3-075510BEE268}"/>
              </a:ext>
            </a:extLst>
          </p:cNvPr>
          <p:cNvSpPr txBox="1"/>
          <p:nvPr/>
        </p:nvSpPr>
        <p:spPr>
          <a:xfrm>
            <a:off x="12062394" y="4230431"/>
            <a:ext cx="6409259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5400" dirty="0"/>
              <a:t>L'azote peut se dissoudre dans certains métaux à haute température, ce qui peut modifier les propriétés du métal</a:t>
            </a:r>
          </a:p>
        </p:txBody>
      </p:sp>
      <p:sp>
        <p:nvSpPr>
          <p:cNvPr id="4" name="Freeform 4"/>
          <p:cNvSpPr/>
          <p:nvPr/>
        </p:nvSpPr>
        <p:spPr>
          <a:xfrm rot="-856182">
            <a:off x="-329866" y="7423537"/>
            <a:ext cx="2303957" cy="2949065"/>
          </a:xfrm>
          <a:custGeom>
            <a:avLst/>
            <a:gdLst/>
            <a:ahLst/>
            <a:cxnLst/>
            <a:rect l="l" t="t" r="r" b="b"/>
            <a:pathLst>
              <a:path w="2303957" h="2949065">
                <a:moveTo>
                  <a:pt x="0" y="0"/>
                </a:moveTo>
                <a:lnTo>
                  <a:pt x="2303957" y="0"/>
                </a:lnTo>
                <a:lnTo>
                  <a:pt x="2303957" y="2949065"/>
                </a:lnTo>
                <a:lnTo>
                  <a:pt x="0" y="2949065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xmlns="" val="47195842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3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11620500" y="7283648"/>
            <a:ext cx="3810000" cy="186035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lvl="0" indent="0" algn="ctr">
              <a:lnSpc>
                <a:spcPts val="6324"/>
              </a:lnSpc>
              <a:spcBef>
                <a:spcPct val="0"/>
              </a:spcBef>
            </a:pPr>
            <a:endParaRPr lang="en-US" sz="5499" b="1" dirty="0">
              <a:solidFill>
                <a:srgbClr val="000001"/>
              </a:solidFill>
              <a:latin typeface="Cy Grotesk Key Bold"/>
              <a:ea typeface="Cy Grotesk Key Bold"/>
              <a:cs typeface="Cy Grotesk Key Bold"/>
              <a:sym typeface="Cy Grotesk Key Bold"/>
            </a:endParaRPr>
          </a:p>
        </p:txBody>
      </p:sp>
      <p:grpSp>
        <p:nvGrpSpPr>
          <p:cNvPr id="21" name="Group 21"/>
          <p:cNvGrpSpPr/>
          <p:nvPr/>
        </p:nvGrpSpPr>
        <p:grpSpPr>
          <a:xfrm rot="-5400000">
            <a:off x="8953500" y="952500"/>
            <a:ext cx="381000" cy="18669000"/>
            <a:chOff x="0" y="0"/>
            <a:chExt cx="68445" cy="335382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8445" cy="3353824"/>
            </a:xfrm>
            <a:custGeom>
              <a:avLst/>
              <a:gdLst/>
              <a:ahLst/>
              <a:cxnLst/>
              <a:rect l="l" t="t" r="r" b="b"/>
              <a:pathLst>
                <a:path w="68445" h="3353824">
                  <a:moveTo>
                    <a:pt x="0" y="0"/>
                  </a:moveTo>
                  <a:lnTo>
                    <a:pt x="68445" y="0"/>
                  </a:lnTo>
                  <a:lnTo>
                    <a:pt x="68445" y="3353824"/>
                  </a:lnTo>
                  <a:lnTo>
                    <a:pt x="0" y="3353824"/>
                  </a:lnTo>
                  <a:close/>
                </a:path>
              </a:pathLst>
            </a:custGeom>
            <a:solidFill>
              <a:srgbClr val="000001"/>
            </a:solidFill>
            <a:ln cap="sq">
              <a:noFill/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9525"/>
              <a:ext cx="68445" cy="3344299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ctr">
                <a:lnSpc>
                  <a:spcPts val="632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0" y="381147"/>
            <a:ext cx="18288000" cy="7283514"/>
            <a:chOff x="0" y="19149"/>
            <a:chExt cx="9410700" cy="3646574"/>
          </a:xfrm>
        </p:grpSpPr>
        <p:sp>
          <p:nvSpPr>
            <p:cNvPr id="25" name="TextBox 25"/>
            <p:cNvSpPr txBox="1"/>
            <p:nvPr/>
          </p:nvSpPr>
          <p:spPr>
            <a:xfrm>
              <a:off x="0" y="19149"/>
              <a:ext cx="9410700" cy="8218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8049"/>
                </a:lnSpc>
              </a:pPr>
              <a:r>
                <a:rPr lang="en-US" sz="4000" b="1" u="sng" dirty="0" smtClean="0">
                  <a:solidFill>
                    <a:srgbClr val="000001"/>
                  </a:solidFill>
                  <a:latin typeface="Cy Grotesk Key Bold"/>
                  <a:ea typeface="Cy Grotesk Key Bold"/>
                  <a:cs typeface="Cy Grotesk Key Bold"/>
                  <a:sym typeface="Cy Grotesk Key Bold"/>
                </a:rPr>
                <a:t>Obtention d’azote </a:t>
              </a:r>
              <a:r>
                <a:rPr lang="en-US" sz="4000" b="1" dirty="0" smtClean="0">
                  <a:solidFill>
                    <a:srgbClr val="000001"/>
                  </a:solidFill>
                  <a:latin typeface="Cy Grotesk Key Bold"/>
                  <a:ea typeface="Cy Grotesk Key Bold"/>
                  <a:cs typeface="Cy Grotesk Key Bold"/>
                  <a:sym typeface="Cy Grotesk Key Bold"/>
                </a:rPr>
                <a:t>:</a:t>
              </a:r>
            </a:p>
            <a:p>
              <a:pPr marL="0" lvl="0" indent="0"/>
              <a:r>
                <a:rPr lang="en-US" sz="4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y Grotesk Key Bold"/>
                  <a:ea typeface="Cy Grotesk Key Bold"/>
                  <a:cs typeface="Cy Grotesk Key Bold"/>
                  <a:sym typeface="Cy Grotesk Key Bold"/>
                </a:rPr>
                <a:t>1-Obtention d’azote à partir de l’air :  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3432274"/>
              <a:ext cx="9410700" cy="233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00"/>
                </a:lnSpc>
              </a:pPr>
              <a:endParaRPr lang="en-US" sz="3000" dirty="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 rot="-5400000">
            <a:off x="8953500" y="-9334500"/>
            <a:ext cx="381000" cy="18669000"/>
            <a:chOff x="0" y="0"/>
            <a:chExt cx="68445" cy="3353824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8445" cy="3353824"/>
            </a:xfrm>
            <a:custGeom>
              <a:avLst/>
              <a:gdLst/>
              <a:ahLst/>
              <a:cxnLst/>
              <a:rect l="l" t="t" r="r" b="b"/>
              <a:pathLst>
                <a:path w="68445" h="3353824">
                  <a:moveTo>
                    <a:pt x="0" y="0"/>
                  </a:moveTo>
                  <a:lnTo>
                    <a:pt x="68445" y="0"/>
                  </a:lnTo>
                  <a:lnTo>
                    <a:pt x="68445" y="3353824"/>
                  </a:lnTo>
                  <a:lnTo>
                    <a:pt x="0" y="3353824"/>
                  </a:lnTo>
                  <a:close/>
                </a:path>
              </a:pathLst>
            </a:custGeom>
            <a:solidFill>
              <a:srgbClr val="000001"/>
            </a:solidFill>
            <a:ln cap="sq">
              <a:noFill/>
              <a:prstDash val="solid"/>
              <a:miter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9525"/>
              <a:ext cx="68445" cy="3344299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ctr">
                <a:lnSpc>
                  <a:spcPts val="632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1" name="Rectangle à coins arrondis 30"/>
          <p:cNvSpPr/>
          <p:nvPr/>
        </p:nvSpPr>
        <p:spPr>
          <a:xfrm>
            <a:off x="0" y="2022622"/>
            <a:ext cx="12268200" cy="8073877"/>
          </a:xfrm>
          <a:prstGeom prst="roundRect">
            <a:avLst/>
          </a:prstGeom>
          <a:solidFill>
            <a:srgbClr val="F9C7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4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 Distillation fractionnée de l’air :</a:t>
            </a:r>
          </a:p>
          <a:p>
            <a:r>
              <a:rPr lang="fr-FR" sz="4400" b="1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:</a:t>
            </a:r>
          </a:p>
          <a:p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L’azote est séparé des autres composants de l’air grâce à des techniques de refroidissement cryogénique </a:t>
            </a:r>
          </a:p>
          <a:p>
            <a:r>
              <a:rPr lang="fr-FR" sz="4400" b="1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Processus 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Compression de l’air et élimination des impuretés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Refroidissement  l’air à -200 °C pour le liquéfier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Séparation de l’azote à -196 °C à l’aide de distillation</a:t>
            </a:r>
          </a:p>
          <a:p>
            <a:endParaRPr lang="fr-FR" sz="44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fr-FR" sz="44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68199" y="495300"/>
            <a:ext cx="6028841" cy="9372600"/>
          </a:xfrm>
          <a:prstGeom prst="rect">
            <a:avLst/>
          </a:prstGeom>
        </p:spPr>
      </p:pic>
      <p:sp>
        <p:nvSpPr>
          <p:cNvPr id="34" name="Freeform 16"/>
          <p:cNvSpPr/>
          <p:nvPr/>
        </p:nvSpPr>
        <p:spPr>
          <a:xfrm>
            <a:off x="11209932" y="1217098"/>
            <a:ext cx="971668" cy="710201"/>
          </a:xfrm>
          <a:custGeom>
            <a:avLst/>
            <a:gdLst/>
            <a:ahLst/>
            <a:cxnLst/>
            <a:rect l="l" t="t" r="r" b="b"/>
            <a:pathLst>
              <a:path w="971668" h="710201">
                <a:moveTo>
                  <a:pt x="0" y="0"/>
                </a:moveTo>
                <a:lnTo>
                  <a:pt x="971668" y="0"/>
                </a:lnTo>
                <a:lnTo>
                  <a:pt x="971668" y="710201"/>
                </a:lnTo>
                <a:lnTo>
                  <a:pt x="0" y="71020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 rot="-5400000">
            <a:off x="8953500" y="952500"/>
            <a:ext cx="381000" cy="18669000"/>
            <a:chOff x="0" y="0"/>
            <a:chExt cx="68445" cy="335382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8445" cy="3353824"/>
            </a:xfrm>
            <a:custGeom>
              <a:avLst/>
              <a:gdLst/>
              <a:ahLst/>
              <a:cxnLst/>
              <a:rect l="l" t="t" r="r" b="b"/>
              <a:pathLst>
                <a:path w="68445" h="3353824">
                  <a:moveTo>
                    <a:pt x="0" y="0"/>
                  </a:moveTo>
                  <a:lnTo>
                    <a:pt x="68445" y="0"/>
                  </a:lnTo>
                  <a:lnTo>
                    <a:pt x="68445" y="3353824"/>
                  </a:lnTo>
                  <a:lnTo>
                    <a:pt x="0" y="3353824"/>
                  </a:lnTo>
                  <a:close/>
                </a:path>
              </a:pathLst>
            </a:custGeom>
            <a:solidFill>
              <a:srgbClr val="000001"/>
            </a:solidFill>
            <a:ln cap="sq">
              <a:noFill/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9525"/>
              <a:ext cx="68445" cy="3344299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ctr">
                <a:lnSpc>
                  <a:spcPts val="632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 rot="-5400000">
            <a:off x="8953500" y="-9334500"/>
            <a:ext cx="381000" cy="18669000"/>
            <a:chOff x="0" y="0"/>
            <a:chExt cx="68445" cy="335382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8445" cy="3353824"/>
            </a:xfrm>
            <a:custGeom>
              <a:avLst/>
              <a:gdLst/>
              <a:ahLst/>
              <a:cxnLst/>
              <a:rect l="l" t="t" r="r" b="b"/>
              <a:pathLst>
                <a:path w="68445" h="3353824">
                  <a:moveTo>
                    <a:pt x="0" y="0"/>
                  </a:moveTo>
                  <a:lnTo>
                    <a:pt x="68445" y="0"/>
                  </a:lnTo>
                  <a:lnTo>
                    <a:pt x="68445" y="3353824"/>
                  </a:lnTo>
                  <a:lnTo>
                    <a:pt x="0" y="3353824"/>
                  </a:lnTo>
                  <a:close/>
                </a:path>
              </a:pathLst>
            </a:custGeom>
            <a:solidFill>
              <a:srgbClr val="000001"/>
            </a:solidFill>
            <a:ln cap="sq">
              <a:noFill/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9525"/>
              <a:ext cx="68445" cy="3344299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ctr">
                <a:lnSpc>
                  <a:spcPts val="632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4" name="ZoneTexte 33"/>
          <p:cNvSpPr txBox="1"/>
          <p:nvPr/>
        </p:nvSpPr>
        <p:spPr>
          <a:xfrm>
            <a:off x="0" y="30351"/>
            <a:ext cx="18288000" cy="9220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5000" y="170481"/>
            <a:ext cx="8724900" cy="9926017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152400" y="190500"/>
            <a:ext cx="9372600" cy="9905999"/>
          </a:xfrm>
          <a:prstGeom prst="rect">
            <a:avLst/>
          </a:prstGeom>
          <a:solidFill>
            <a:srgbClr val="F9C7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4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 Adsorption par variation de pression:</a:t>
            </a:r>
          </a:p>
          <a:p>
            <a:r>
              <a:rPr lang="fr-FR" sz="4400" b="1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:</a:t>
            </a:r>
          </a:p>
          <a:p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Cette méthode utilise des matériaux adsorbants (comme le zéolite) pour capturer l’oxygène de l’air et laisser passer l’azote</a:t>
            </a:r>
          </a:p>
          <a:p>
            <a:r>
              <a:rPr lang="fr-FR" sz="4400" b="1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Processus:</a:t>
            </a:r>
          </a:p>
          <a:p>
            <a:pPr marL="742950" indent="-742950">
              <a:buFont typeface="+mj-lt"/>
              <a:buAutoNum type="arabicPeriod"/>
            </a:pPr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L’air comprimé est </a:t>
            </a:r>
            <a:r>
              <a:rPr lang="fr-FR" sz="4400" dirty="0" err="1" smtClean="0">
                <a:solidFill>
                  <a:schemeClr val="bg1">
                    <a:lumMod val="95000"/>
                  </a:schemeClr>
                </a:solidFill>
              </a:rPr>
              <a:t>intoduit</a:t>
            </a:r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 dans des colonnes remplies de matériaux </a:t>
            </a:r>
          </a:p>
          <a:p>
            <a:pPr marL="742950" indent="-742950">
              <a:buFont typeface="+mj-lt"/>
              <a:buAutoNum type="arabicPeriod"/>
            </a:pPr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Séparation de l’azote de l’</a:t>
            </a:r>
            <a:r>
              <a:rPr lang="fr-FR" sz="4400" dirty="0" err="1" smtClean="0">
                <a:solidFill>
                  <a:schemeClr val="bg1">
                    <a:lumMod val="95000"/>
                  </a:schemeClr>
                </a:solidFill>
              </a:rPr>
              <a:t>oxygéne</a:t>
            </a:r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 , qui est puis relâché par la suit . </a:t>
            </a:r>
          </a:p>
          <a:p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fr-FR" sz="4400" b="1" u="sng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4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-15498" y="36808"/>
            <a:ext cx="1821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2- </a:t>
            </a:r>
            <a:r>
              <a:rPr lang="fr-F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Obtention</a:t>
            </a:r>
            <a:r>
              <a:rPr lang="fr-F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fr-F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l’azote</a:t>
            </a:r>
            <a:r>
              <a:rPr lang="fr-F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fr-F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laboratoire</a:t>
            </a:r>
            <a:r>
              <a:rPr lang="fr-F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:</a:t>
            </a: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69379" y="1714500"/>
            <a:ext cx="7924800" cy="7467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A-Décomposition</a:t>
            </a:r>
            <a:r>
              <a:rPr lang="fr-FR" sz="4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thermique des azoture (</a:t>
            </a:r>
            <a:r>
              <a:rPr lang="fr-FR" sz="4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azides</a:t>
            </a:r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fr-FR" sz="4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:</a:t>
            </a:r>
          </a:p>
          <a:p>
            <a:pPr>
              <a:lnSpc>
                <a:spcPct val="150000"/>
              </a:lnSpc>
            </a:pPr>
            <a:r>
              <a:rPr lang="fr-FR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Chauffage de composés tels que l’azoture de sodium (NaN3)pour libérer de l’azote .</a:t>
            </a:r>
          </a:p>
          <a:p>
            <a:r>
              <a:rPr lang="fr-FR" sz="4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Réaction chimique :</a:t>
            </a:r>
          </a:p>
          <a:p>
            <a:r>
              <a:rPr lang="fr-FR" sz="4400" dirty="0" smtClean="0">
                <a:solidFill>
                  <a:schemeClr val="bg2">
                    <a:lumMod val="10000"/>
                  </a:schemeClr>
                </a:solidFill>
              </a:rPr>
              <a:t>2NaN</a:t>
            </a:r>
            <a:r>
              <a:rPr lang="fr-FR" sz="3200" dirty="0" smtClean="0">
                <a:solidFill>
                  <a:schemeClr val="bg2">
                    <a:lumMod val="10000"/>
                  </a:schemeClr>
                </a:solidFill>
              </a:rPr>
              <a:t>3 </a:t>
            </a:r>
            <a:r>
              <a:rPr lang="fr-FR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2Na + 3N</a:t>
            </a:r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fr-FR" sz="4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fr-FR" sz="4000" b="1" u="sng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10520765" y="1906940"/>
            <a:ext cx="7767235" cy="72751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 Décomposition du nitrite d’ammonium :</a:t>
            </a:r>
          </a:p>
          <a:p>
            <a:r>
              <a:rPr lang="fr-FR" sz="4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:</a:t>
            </a:r>
          </a:p>
          <a:p>
            <a:pPr>
              <a:lnSpc>
                <a:spcPct val="150000"/>
              </a:lnSpc>
            </a:pPr>
            <a:r>
              <a:rPr lang="fr-FR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Chauffage du nitrite d’ammonium pour produire de l’azote et de l’eau </a:t>
            </a:r>
          </a:p>
          <a:p>
            <a:r>
              <a:rPr lang="fr-FR" sz="4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Réaction chimique :</a:t>
            </a:r>
          </a:p>
          <a:p>
            <a:r>
              <a:rPr lang="fr-FR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</a:t>
            </a:r>
            <a:r>
              <a:rPr lang="fr-FR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fr-FR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fr-FR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                  </a:t>
            </a:r>
            <a:r>
              <a:rPr lang="fr-FR" sz="4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fr-FR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fr-FR" sz="4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+ 2H</a:t>
            </a:r>
            <a:r>
              <a:rPr lang="fr-FR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fr-FR" sz="4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fr-FR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531040">
            <a:off x="10392796" y="751311"/>
            <a:ext cx="1446843" cy="70719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34000" y="297457"/>
            <a:ext cx="1225237" cy="1609483"/>
          </a:xfrm>
          <a:prstGeom prst="rect">
            <a:avLst/>
          </a:prstGeom>
        </p:spPr>
      </p:pic>
      <p:cxnSp>
        <p:nvCxnSpPr>
          <p:cNvPr id="20" name="Connecteur droit avec flèche 19"/>
          <p:cNvCxnSpPr/>
          <p:nvPr/>
        </p:nvCxnSpPr>
        <p:spPr>
          <a:xfrm>
            <a:off x="2209800" y="8039100"/>
            <a:ext cx="1734643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12877800" y="8572500"/>
            <a:ext cx="1447800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3" name="Imag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336" y="5916018"/>
            <a:ext cx="3286933" cy="440779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44593" y="-1042589"/>
            <a:ext cx="5275881" cy="3574566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97">
            <a:off x="-294180" y="-1098539"/>
            <a:ext cx="2850502" cy="2978581"/>
          </a:xfrm>
          <a:prstGeom prst="rect">
            <a:avLst/>
          </a:prstGeom>
        </p:spPr>
      </p:pic>
      <p:sp>
        <p:nvSpPr>
          <p:cNvPr id="27" name="Flèche vers le bas 26"/>
          <p:cNvSpPr/>
          <p:nvPr/>
        </p:nvSpPr>
        <p:spPr>
          <a:xfrm>
            <a:off x="14325600" y="9247475"/>
            <a:ext cx="838200" cy="9698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5881" y="9217521"/>
            <a:ext cx="896190" cy="999831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/>
          <p:nvPr/>
        </p:nvGrpSpPr>
        <p:grpSpPr>
          <a:xfrm rot="-5400000">
            <a:off x="9010650" y="-9010650"/>
            <a:ext cx="266700" cy="18288000"/>
            <a:chOff x="0" y="0"/>
            <a:chExt cx="34223" cy="181380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4223" cy="1813803"/>
            </a:xfrm>
            <a:custGeom>
              <a:avLst/>
              <a:gdLst/>
              <a:ahLst/>
              <a:cxnLst/>
              <a:rect l="l" t="t" r="r" b="b"/>
              <a:pathLst>
                <a:path w="34223" h="1813803">
                  <a:moveTo>
                    <a:pt x="0" y="0"/>
                  </a:moveTo>
                  <a:lnTo>
                    <a:pt x="34223" y="0"/>
                  </a:lnTo>
                  <a:lnTo>
                    <a:pt x="34223" y="1813803"/>
                  </a:lnTo>
                  <a:lnTo>
                    <a:pt x="0" y="1813803"/>
                  </a:lnTo>
                  <a:close/>
                </a:path>
              </a:pathLst>
            </a:custGeom>
            <a:solidFill>
              <a:srgbClr val="000001"/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9525"/>
              <a:ext cx="34223" cy="1804278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ctr">
                <a:lnSpc>
                  <a:spcPts val="6324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7" name="Imag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66" y="10018753"/>
            <a:ext cx="18289585" cy="268247"/>
          </a:xfrm>
          <a:prstGeom prst="rect">
            <a:avLst/>
          </a:prstGeom>
        </p:spPr>
      </p:pic>
      <p:sp>
        <p:nvSpPr>
          <p:cNvPr id="29" name="Rectangle à coins arrondis 28"/>
          <p:cNvSpPr/>
          <p:nvPr/>
        </p:nvSpPr>
        <p:spPr>
          <a:xfrm>
            <a:off x="9637363" y="258306"/>
            <a:ext cx="8610600" cy="952345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fr-FR" sz="4000" dirty="0" smtClean="0"/>
              <a:t>Cette figure illustre les molécules de gaz d’azote résultant de la réaction</a:t>
            </a:r>
            <a:endParaRPr lang="fr-FR" sz="4000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96038" y="495299"/>
            <a:ext cx="8743162" cy="952345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fr-FR" sz="3600" dirty="0" smtClean="0"/>
              <a:t>La figure montre le </a:t>
            </a:r>
            <a:r>
              <a:rPr lang="fr-FR" sz="3600" dirty="0" err="1" smtClean="0"/>
              <a:t>daigramme</a:t>
            </a:r>
            <a:r>
              <a:rPr lang="fr-FR" sz="3600" dirty="0" smtClean="0"/>
              <a:t> énergétique de la décomposition de l’azoture de sodium , indiquant que la réaction est exothermique , c’est-à-dire qu’elle </a:t>
            </a:r>
            <a:r>
              <a:rPr lang="fr-FR" sz="3600" dirty="0" err="1" smtClean="0"/>
              <a:t>libére</a:t>
            </a:r>
            <a:r>
              <a:rPr lang="fr-FR" sz="3600" dirty="0" smtClean="0"/>
              <a:t> de l’énergie sous forme de chaleur </a:t>
            </a:r>
            <a:endParaRPr lang="fr-FR" sz="3600" dirty="0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89763" y="410254"/>
            <a:ext cx="8305800" cy="7543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719" y="647700"/>
            <a:ext cx="8305800" cy="5606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9"/>
          <p:cNvSpPr/>
          <p:nvPr/>
        </p:nvSpPr>
        <p:spPr>
          <a:xfrm>
            <a:off x="-990600" y="6438900"/>
            <a:ext cx="3948906" cy="4406032"/>
          </a:xfrm>
          <a:custGeom>
            <a:avLst/>
            <a:gdLst/>
            <a:ahLst/>
            <a:cxnLst/>
            <a:rect l="l" t="t" r="r" b="b"/>
            <a:pathLst>
              <a:path w="3948906" h="4406032">
                <a:moveTo>
                  <a:pt x="0" y="0"/>
                </a:moveTo>
                <a:lnTo>
                  <a:pt x="3948907" y="0"/>
                </a:lnTo>
                <a:lnTo>
                  <a:pt x="3948907" y="4406032"/>
                </a:lnTo>
                <a:lnTo>
                  <a:pt x="0" y="4406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24" name="Group 24"/>
          <p:cNvGrpSpPr/>
          <p:nvPr/>
        </p:nvGrpSpPr>
        <p:grpSpPr>
          <a:xfrm rot="-5400000" flipH="1">
            <a:off x="9036926" y="-9004081"/>
            <a:ext cx="266700" cy="18288000"/>
            <a:chOff x="0" y="0"/>
            <a:chExt cx="34223" cy="181380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4223" cy="1813803"/>
            </a:xfrm>
            <a:custGeom>
              <a:avLst/>
              <a:gdLst/>
              <a:ahLst/>
              <a:cxnLst/>
              <a:rect l="l" t="t" r="r" b="b"/>
              <a:pathLst>
                <a:path w="34223" h="1813803">
                  <a:moveTo>
                    <a:pt x="0" y="0"/>
                  </a:moveTo>
                  <a:lnTo>
                    <a:pt x="34223" y="0"/>
                  </a:lnTo>
                  <a:lnTo>
                    <a:pt x="34223" y="1813803"/>
                  </a:lnTo>
                  <a:lnTo>
                    <a:pt x="0" y="1813803"/>
                  </a:lnTo>
                  <a:close/>
                </a:path>
              </a:pathLst>
            </a:custGeom>
            <a:solidFill>
              <a:srgbClr val="000001"/>
            </a:solidFill>
            <a:ln cap="sq">
              <a:noFill/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9525"/>
              <a:ext cx="34223" cy="1804278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ctr">
                <a:lnSpc>
                  <a:spcPts val="6324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34" name="Imag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85" y="10152876"/>
            <a:ext cx="18289585" cy="268247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 rot="10800000" flipV="1">
            <a:off x="122314" y="571500"/>
            <a:ext cx="18013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L’ammoniac et ses propriétés :</a:t>
            </a:r>
            <a:endParaRPr lang="fr-FR" sz="4400" b="1" u="sng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-15043" y="1324471"/>
            <a:ext cx="18288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1-Définition de l’ammoniac :</a:t>
            </a:r>
          </a:p>
          <a:p>
            <a:r>
              <a:rPr lang="fr-FR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fr-FR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ammoniac</a:t>
            </a:r>
            <a:r>
              <a:rPr lang="fr-FR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 un gaz incolore avec une odeur piquante caractéristique. C’est un composé chimique  composé d’azote et d’hydrogène dans un rapporte 1,3 </a:t>
            </a:r>
          </a:p>
          <a:p>
            <a:r>
              <a:rPr lang="fr-FR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fr-FR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2- Propriétés de l’ammoniac :</a:t>
            </a:r>
            <a:endParaRPr lang="fr-FR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26276" y="4838700"/>
            <a:ext cx="1828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56949">
            <a:off x="4234059" y="4123976"/>
            <a:ext cx="2261038" cy="2969721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744200" y="4270328"/>
            <a:ext cx="2971714" cy="2603218"/>
          </a:xfrm>
          <a:prstGeom prst="rect">
            <a:avLst/>
          </a:prstGeom>
        </p:spPr>
      </p:pic>
      <p:sp>
        <p:nvSpPr>
          <p:cNvPr id="44" name="Ellipse 43"/>
          <p:cNvSpPr/>
          <p:nvPr/>
        </p:nvSpPr>
        <p:spPr>
          <a:xfrm>
            <a:off x="949694" y="6636368"/>
            <a:ext cx="7315200" cy="298771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Propriétés chimiques de l’ammoniac (NH</a:t>
            </a:r>
            <a:r>
              <a:rPr lang="fr-FR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fr-FR" sz="4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4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Ellipse 44"/>
          <p:cNvSpPr/>
          <p:nvPr/>
        </p:nvSpPr>
        <p:spPr>
          <a:xfrm>
            <a:off x="10744200" y="6701128"/>
            <a:ext cx="6934200" cy="29229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Propriétés physiques de l’ammoniac (NH</a:t>
            </a:r>
            <a:r>
              <a:rPr lang="fr-FR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fr-FR" sz="4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4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44" grpId="0" animBg="1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685800" y="-141890"/>
            <a:ext cx="19240500" cy="231223"/>
            <a:chOff x="0" y="0"/>
            <a:chExt cx="4114173" cy="501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14173" cy="50173"/>
            </a:xfrm>
            <a:custGeom>
              <a:avLst/>
              <a:gdLst/>
              <a:ahLst/>
              <a:cxnLst/>
              <a:rect l="l" t="t" r="r" b="b"/>
              <a:pathLst>
                <a:path w="4114173" h="50173">
                  <a:moveTo>
                    <a:pt x="0" y="0"/>
                  </a:moveTo>
                  <a:lnTo>
                    <a:pt x="4114173" y="0"/>
                  </a:lnTo>
                  <a:lnTo>
                    <a:pt x="4114173" y="50173"/>
                  </a:lnTo>
                  <a:lnTo>
                    <a:pt x="0" y="50173"/>
                  </a:lnTo>
                  <a:close/>
                </a:path>
              </a:pathLst>
            </a:custGeom>
            <a:solidFill>
              <a:srgbClr val="00000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114173" cy="977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819650" y="8381432"/>
            <a:ext cx="1619250" cy="619693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marL="0" lvl="0" indent="0" algn="ctr">
              <a:lnSpc>
                <a:spcPts val="2160"/>
              </a:lnSpc>
              <a:spcBef>
                <a:spcPct val="0"/>
              </a:spcBef>
            </a:pPr>
            <a:endParaRPr/>
          </a:p>
        </p:txBody>
      </p:sp>
      <p:pic>
        <p:nvPicPr>
          <p:cNvPr id="82" name="Image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5800" y="9822579"/>
            <a:ext cx="19246740" cy="451143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2438400" y="308814"/>
            <a:ext cx="13487400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propriétés chimiques de l’ammoniac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09600" y="1866900"/>
            <a:ext cx="382905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Nature basique</a:t>
            </a:r>
            <a:endParaRPr lang="fr-FR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181600" y="1892268"/>
            <a:ext cx="3829050" cy="11176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solubilité dans l’eau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9753600" y="1866900"/>
            <a:ext cx="382905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oxydation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4325600" y="1892268"/>
            <a:ext cx="382905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4-Réaction avec les acides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4325600" y="3265034"/>
            <a:ext cx="3829050" cy="66557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FR" sz="4000" dirty="0" smtClean="0"/>
              <a:t> Il forme des sels d’ammonium lorsqu’il réagit avec des acides forts </a:t>
            </a:r>
          </a:p>
          <a:p>
            <a:endParaRPr lang="fr-FR" sz="4000" dirty="0"/>
          </a:p>
        </p:txBody>
      </p:sp>
      <p:sp>
        <p:nvSpPr>
          <p:cNvPr id="89" name="Rectangle 88"/>
          <p:cNvSpPr/>
          <p:nvPr/>
        </p:nvSpPr>
        <p:spPr>
          <a:xfrm>
            <a:off x="9737834" y="3265035"/>
            <a:ext cx="3899338" cy="66557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FR" sz="4000" dirty="0" smtClean="0"/>
              <a:t>L’ammoniac s’oxyde avec l’</a:t>
            </a:r>
            <a:r>
              <a:rPr lang="fr-FR" sz="4000" dirty="0" err="1" smtClean="0"/>
              <a:t>oxygéne</a:t>
            </a:r>
            <a:r>
              <a:rPr lang="fr-FR" sz="4000" dirty="0" smtClean="0"/>
              <a:t> en présence d’un catalyseur pour produire de l’azote et de l’eau , ou des oxydes d’azote dans les réactions industrielles</a:t>
            </a:r>
            <a:endParaRPr lang="fr-FR" sz="4000" dirty="0"/>
          </a:p>
        </p:txBody>
      </p:sp>
      <p:sp>
        <p:nvSpPr>
          <p:cNvPr id="90" name="Rectangle 89"/>
          <p:cNvSpPr/>
          <p:nvPr/>
        </p:nvSpPr>
        <p:spPr>
          <a:xfrm>
            <a:off x="5185542" y="3265035"/>
            <a:ext cx="3829050" cy="66557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FR" sz="4000" dirty="0" smtClean="0"/>
              <a:t>Il forme des liaisons hydrogène avec augmentant ainsi sa solubilité et produisant une solution basique </a:t>
            </a:r>
            <a:endParaRPr lang="fr-FR" sz="4000" dirty="0"/>
          </a:p>
        </p:txBody>
      </p:sp>
      <p:sp>
        <p:nvSpPr>
          <p:cNvPr id="91" name="Rectangle 90"/>
          <p:cNvSpPr/>
          <p:nvPr/>
        </p:nvSpPr>
        <p:spPr>
          <a:xfrm>
            <a:off x="609600" y="3216352"/>
            <a:ext cx="3829050" cy="67044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FR" sz="4000" dirty="0" smtClean="0"/>
              <a:t>L’ammoniac agit comme une base faible et réagit avec l’eau pour former des ions ammonium (NH</a:t>
            </a:r>
            <a:r>
              <a:rPr lang="fr-FR" sz="3600" dirty="0" smtClean="0"/>
              <a:t>4+</a:t>
            </a:r>
            <a:r>
              <a:rPr lang="fr-FR" sz="4000" dirty="0" smtClean="0"/>
              <a:t>) et (OH-)</a:t>
            </a:r>
            <a:endParaRPr lang="fr-FR" sz="4000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152400" y="0"/>
            <a:ext cx="18288000" cy="228600"/>
            <a:chOff x="0" y="0"/>
            <a:chExt cx="4114173" cy="501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14173" cy="50173"/>
            </a:xfrm>
            <a:custGeom>
              <a:avLst/>
              <a:gdLst/>
              <a:ahLst/>
              <a:cxnLst/>
              <a:rect l="l" t="t" r="r" b="b"/>
              <a:pathLst>
                <a:path w="4114173" h="50173">
                  <a:moveTo>
                    <a:pt x="0" y="0"/>
                  </a:moveTo>
                  <a:lnTo>
                    <a:pt x="4114173" y="0"/>
                  </a:lnTo>
                  <a:lnTo>
                    <a:pt x="4114173" y="50173"/>
                  </a:lnTo>
                  <a:lnTo>
                    <a:pt x="0" y="50173"/>
                  </a:lnTo>
                  <a:close/>
                </a:path>
              </a:pathLst>
            </a:custGeom>
            <a:solidFill>
              <a:srgbClr val="00000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114173" cy="977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pic>
        <p:nvPicPr>
          <p:cNvPr id="85" name="Imag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" y="9841953"/>
            <a:ext cx="18289585" cy="445047"/>
          </a:xfrm>
          <a:prstGeom prst="rect">
            <a:avLst/>
          </a:prstGeom>
        </p:spPr>
      </p:pic>
      <p:pic>
        <p:nvPicPr>
          <p:cNvPr id="88" name="Image 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8840" y="6743700"/>
            <a:ext cx="8559526" cy="8516850"/>
          </a:xfrm>
          <a:prstGeom prst="rect">
            <a:avLst/>
          </a:prstGeom>
        </p:spPr>
      </p:pic>
      <p:pic>
        <p:nvPicPr>
          <p:cNvPr id="89" name="Image 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00" y="8691724"/>
            <a:ext cx="1676400" cy="1561051"/>
          </a:xfrm>
          <a:prstGeom prst="rect">
            <a:avLst/>
          </a:prstGeom>
        </p:spPr>
      </p:pic>
      <p:pic>
        <p:nvPicPr>
          <p:cNvPr id="90" name="Image 8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95400" y="-1333500"/>
            <a:ext cx="4590686" cy="3743268"/>
          </a:xfrm>
          <a:prstGeom prst="rect">
            <a:avLst/>
          </a:prstGeom>
        </p:spPr>
      </p:pic>
      <p:sp>
        <p:nvSpPr>
          <p:cNvPr id="92" name="Organigramme : Connecteur 91"/>
          <p:cNvSpPr/>
          <p:nvPr/>
        </p:nvSpPr>
        <p:spPr>
          <a:xfrm>
            <a:off x="7916375" y="4857809"/>
            <a:ext cx="2590800" cy="228600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800" dirty="0" smtClean="0"/>
              <a:t>NH</a:t>
            </a:r>
            <a:r>
              <a:rPr lang="fr-FR" sz="3600" dirty="0" smtClean="0"/>
              <a:t>3</a:t>
            </a:r>
            <a:endParaRPr lang="fr-FR" sz="4800" dirty="0"/>
          </a:p>
        </p:txBody>
      </p:sp>
      <p:sp>
        <p:nvSpPr>
          <p:cNvPr id="93" name="Organigramme : Processus 92"/>
          <p:cNvSpPr/>
          <p:nvPr/>
        </p:nvSpPr>
        <p:spPr>
          <a:xfrm>
            <a:off x="4114800" y="317774"/>
            <a:ext cx="97536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dirty="0" smtClean="0"/>
              <a:t>Propriétés physiques de l’ammoniac</a:t>
            </a:r>
            <a:endParaRPr lang="fr-FR" sz="4400" dirty="0"/>
          </a:p>
        </p:txBody>
      </p:sp>
      <p:sp>
        <p:nvSpPr>
          <p:cNvPr id="94" name="Organigramme : Terminateur 93"/>
          <p:cNvSpPr/>
          <p:nvPr/>
        </p:nvSpPr>
        <p:spPr>
          <a:xfrm>
            <a:off x="13965440" y="2689983"/>
            <a:ext cx="3898763" cy="2601397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chemeClr val="accent5">
                    <a:lumMod val="75000"/>
                  </a:schemeClr>
                </a:solidFill>
              </a:rPr>
              <a:t>Point d’ébullition:</a:t>
            </a:r>
          </a:p>
          <a:p>
            <a:pPr algn="ctr"/>
            <a:r>
              <a:rPr lang="fr-FR" sz="3600" dirty="0" smtClean="0">
                <a:solidFill>
                  <a:schemeClr val="tx1"/>
                </a:solidFill>
              </a:rPr>
              <a:t>-33,4 °C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95" name="Organigramme : Terminateur 94"/>
          <p:cNvSpPr/>
          <p:nvPr/>
        </p:nvSpPr>
        <p:spPr>
          <a:xfrm>
            <a:off x="13961682" y="6090327"/>
            <a:ext cx="4038600" cy="2601397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chemeClr val="accent5">
                    <a:lumMod val="75000"/>
                  </a:schemeClr>
                </a:solidFill>
              </a:rPr>
              <a:t>Densité :</a:t>
            </a:r>
          </a:p>
          <a:p>
            <a:pPr algn="ctr"/>
            <a:r>
              <a:rPr lang="fr-FR" sz="3600" dirty="0" smtClean="0">
                <a:solidFill>
                  <a:schemeClr val="accent5">
                    <a:lumMod val="75000"/>
                  </a:schemeClr>
                </a:solidFill>
              </a:rPr>
              <a:t>0</a:t>
            </a:r>
            <a:r>
              <a:rPr lang="fr-FR" sz="3600" dirty="0" smtClean="0">
                <a:solidFill>
                  <a:schemeClr val="tx1"/>
                </a:solidFill>
              </a:rPr>
              <a:t>,73 kg/m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96" name="Organigramme : Terminateur 95"/>
          <p:cNvSpPr/>
          <p:nvPr/>
        </p:nvSpPr>
        <p:spPr>
          <a:xfrm>
            <a:off x="563105" y="2689983"/>
            <a:ext cx="3898763" cy="2601397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chemeClr val="accent5">
                    <a:lumMod val="75000"/>
                  </a:schemeClr>
                </a:solidFill>
              </a:rPr>
              <a:t>Pression critique:</a:t>
            </a:r>
          </a:p>
          <a:p>
            <a:pPr algn="ctr"/>
            <a:r>
              <a:rPr lang="fr-FR" sz="3600" dirty="0" smtClean="0">
                <a:solidFill>
                  <a:schemeClr val="tx1"/>
                </a:solidFill>
              </a:rPr>
              <a:t>113,5 bars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97" name="Organigramme : Terminateur 96"/>
          <p:cNvSpPr/>
          <p:nvPr/>
        </p:nvSpPr>
        <p:spPr>
          <a:xfrm>
            <a:off x="533400" y="6083224"/>
            <a:ext cx="3898763" cy="3724504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chemeClr val="accent5">
                    <a:lumMod val="75000"/>
                  </a:schemeClr>
                </a:solidFill>
              </a:rPr>
              <a:t>Capacité thermique :</a:t>
            </a:r>
          </a:p>
          <a:p>
            <a:pPr algn="ctr"/>
            <a:r>
              <a:rPr lang="fr-FR" sz="3600" dirty="0" smtClean="0">
                <a:solidFill>
                  <a:schemeClr val="tx1"/>
                </a:solidFill>
              </a:rPr>
              <a:t>Elevée ce qui rend l'ammoniac utile comme fluide frigorigène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98" name="Organigramme : Terminateur 97"/>
          <p:cNvSpPr/>
          <p:nvPr/>
        </p:nvSpPr>
        <p:spPr>
          <a:xfrm>
            <a:off x="6591300" y="7890723"/>
            <a:ext cx="4191000" cy="21336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chemeClr val="accent5">
                    <a:lumMod val="75000"/>
                  </a:schemeClr>
                </a:solidFill>
              </a:rPr>
              <a:t>Solubilité dans l’eau:</a:t>
            </a:r>
          </a:p>
          <a:p>
            <a:pPr algn="ctr"/>
            <a:r>
              <a:rPr lang="fr-FR" sz="3600" dirty="0" smtClean="0">
                <a:solidFill>
                  <a:schemeClr val="tx1"/>
                </a:solidFill>
              </a:rPr>
              <a:t>1L d’eau dissout 700L ammoniac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99" name="Organigramme : Terminateur 98"/>
          <p:cNvSpPr/>
          <p:nvPr/>
        </p:nvSpPr>
        <p:spPr>
          <a:xfrm>
            <a:off x="6896100" y="1511101"/>
            <a:ext cx="4190999" cy="2599795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chemeClr val="accent5">
                    <a:lumMod val="75000"/>
                  </a:schemeClr>
                </a:solidFill>
              </a:rPr>
              <a:t>Point de fusion :</a:t>
            </a:r>
          </a:p>
          <a:p>
            <a:pPr algn="ctr"/>
            <a:r>
              <a:rPr lang="fr-FR" sz="3600" dirty="0" smtClean="0">
                <a:solidFill>
                  <a:schemeClr val="tx1"/>
                </a:solidFill>
              </a:rPr>
              <a:t>-77,7°C</a:t>
            </a:r>
            <a:endParaRPr lang="fr-FR" sz="3600" dirty="0">
              <a:solidFill>
                <a:schemeClr val="tx1"/>
              </a:solidFill>
            </a:endParaRPr>
          </a:p>
        </p:txBody>
      </p:sp>
      <p:cxnSp>
        <p:nvCxnSpPr>
          <p:cNvPr id="101" name="Connecteur en angle 100"/>
          <p:cNvCxnSpPr/>
          <p:nvPr/>
        </p:nvCxnSpPr>
        <p:spPr>
          <a:xfrm rot="16200000" flipH="1">
            <a:off x="11753725" y="5183069"/>
            <a:ext cx="581994" cy="3833921"/>
          </a:xfrm>
          <a:prstGeom prst="bent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en angle 102"/>
          <p:cNvCxnSpPr/>
          <p:nvPr/>
        </p:nvCxnSpPr>
        <p:spPr>
          <a:xfrm rot="5400000">
            <a:off x="8575831" y="7254780"/>
            <a:ext cx="746914" cy="524975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en angle 104"/>
          <p:cNvCxnSpPr>
            <a:stCxn id="92" idx="3"/>
          </p:cNvCxnSpPr>
          <p:nvPr/>
        </p:nvCxnSpPr>
        <p:spPr>
          <a:xfrm rot="5400000">
            <a:off x="6047251" y="5193944"/>
            <a:ext cx="633450" cy="3863626"/>
          </a:xfrm>
          <a:prstGeom prst="bent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en angle 107"/>
          <p:cNvCxnSpPr>
            <a:stCxn id="92" idx="6"/>
            <a:endCxn id="94" idx="1"/>
          </p:cNvCxnSpPr>
          <p:nvPr/>
        </p:nvCxnSpPr>
        <p:spPr>
          <a:xfrm flipV="1">
            <a:off x="10507175" y="3990682"/>
            <a:ext cx="3458265" cy="2010127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en angle 109"/>
          <p:cNvCxnSpPr/>
          <p:nvPr/>
        </p:nvCxnSpPr>
        <p:spPr>
          <a:xfrm rot="10800000">
            <a:off x="4461868" y="3990682"/>
            <a:ext cx="3454507" cy="2010127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en angle 111"/>
          <p:cNvCxnSpPr>
            <a:stCxn id="92" idx="0"/>
            <a:endCxn id="99" idx="2"/>
          </p:cNvCxnSpPr>
          <p:nvPr/>
        </p:nvCxnSpPr>
        <p:spPr>
          <a:xfrm rot="16200000" flipV="1">
            <a:off x="8728232" y="4374265"/>
            <a:ext cx="746913" cy="220175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rganigramme : Connecteur 120"/>
          <p:cNvSpPr/>
          <p:nvPr/>
        </p:nvSpPr>
        <p:spPr>
          <a:xfrm>
            <a:off x="16649699" y="792261"/>
            <a:ext cx="1214503" cy="1132218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/>
              <a:t>N</a:t>
            </a:r>
          </a:p>
        </p:txBody>
      </p:sp>
      <p:sp>
        <p:nvSpPr>
          <p:cNvPr id="122" name="Organigramme : Connecteur 121"/>
          <p:cNvSpPr/>
          <p:nvPr/>
        </p:nvSpPr>
        <p:spPr>
          <a:xfrm>
            <a:off x="17477914" y="685918"/>
            <a:ext cx="657686" cy="719793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H</a:t>
            </a:r>
            <a:endParaRPr lang="fr-FR" sz="3600" dirty="0"/>
          </a:p>
        </p:txBody>
      </p:sp>
      <p:pic>
        <p:nvPicPr>
          <p:cNvPr id="125" name="Image 1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04889" y="1419806"/>
            <a:ext cx="1393243" cy="1577778"/>
          </a:xfrm>
          <a:prstGeom prst="rect">
            <a:avLst/>
          </a:prstGeom>
        </p:spPr>
      </p:pic>
      <p:pic>
        <p:nvPicPr>
          <p:cNvPr id="127" name="Image 1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41393" y="423780"/>
            <a:ext cx="1307752" cy="1480963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" tmFilter="0, 0; 0.125,0.2665; 0.25,0.4; 0.375,0.465; 0.5,0.5;  0.625,0.535; 0.75,0.6; 0.875,0.7335; 1,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" tmFilter="0, 0; 0.125,0.2665; 0.25,0.4; 0.375,0.465; 0.5,0.5;  0.625,0.535; 0.75,0.6; 0.875,0.7335; 1,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" tmFilter="0, 0; 0.125,0.2665; 0.25,0.4; 0.375,0.465; 0.5,0.5;  0.625,0.535; 0.75,0.6; 0.875,0.7335; 1,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" decel="50000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" decel="50000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" tmFilter="0, 0; 0.125,0.2665; 0.25,0.4; 0.375,0.465; 0.5,0.5;  0.625,0.535; 0.75,0.6; 0.875,0.7335; 1,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" tmFilter="0, 0; 0.125,0.2665; 0.25,0.4; 0.375,0.465; 0.5,0.5;  0.625,0.535; 0.75,0.6; 0.875,0.7335; 1,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" tmFilter="0, 0; 0.125,0.2665; 0.25,0.4; 0.375,0.465; 0.5,0.5;  0.625,0.535; 0.75,0.6; 0.875,0.7335; 1,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" decel="50000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" decel="50000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" decel="50000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" tmFilter="0, 0; 0.125,0.2665; 0.25,0.4; 0.375,0.465; 0.5,0.5;  0.625,0.535; 0.75,0.6; 0.875,0.7335; 1,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" tmFilter="0, 0; 0.125,0.2665; 0.25,0.4; 0.375,0.465; 0.5,0.5;  0.625,0.535; 0.75,0.6; 0.875,0.7335; 1,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" tmFilter="0, 0; 0.125,0.2665; 0.25,0.4; 0.375,0.465; 0.5,0.5;  0.625,0.535; 0.75,0.6; 0.875,0.7335; 1,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" decel="50000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" decel="50000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" decel="50000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" tmFilter="0, 0; 0.125,0.2665; 0.25,0.4; 0.375,0.465; 0.5,0.5;  0.625,0.535; 0.75,0.6; 0.875,0.7335; 1,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" tmFilter="0, 0; 0.125,0.2665; 0.25,0.4; 0.375,0.465; 0.5,0.5;  0.625,0.535; 0.75,0.6; 0.875,0.7335; 1,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" tmFilter="0, 0; 0.125,0.2665; 0.25,0.4; 0.375,0.465; 0.5,0.5;  0.625,0.535; 0.75,0.6; 0.875,0.7335; 1,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" decel="50000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" decel="50000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" decel="50000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21" grpId="0" animBg="1"/>
      <p:bldP spid="1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oneTexte 25"/>
          <p:cNvSpPr txBox="1"/>
          <p:nvPr/>
        </p:nvSpPr>
        <p:spPr>
          <a:xfrm>
            <a:off x="3810000" y="0"/>
            <a:ext cx="998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Oxydes d’azote</a:t>
            </a:r>
            <a:endParaRPr lang="fr-FR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6200" y="571500"/>
            <a:ext cx="18059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1-Définition des oxydes d’azote :</a:t>
            </a:r>
            <a:endParaRPr lang="fr-FR" sz="4000" u="sng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Composés formés d’azote et d’oxygène , les plus importants sont :</a:t>
            </a:r>
          </a:p>
          <a:p>
            <a:r>
              <a:rPr lang="fr-FR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fr-FR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:Gaz incolore produit par la combustion des carburants </a:t>
            </a:r>
          </a:p>
          <a:p>
            <a:r>
              <a:rPr lang="fr-FR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fr-FR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FR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Gaz brun rougeâtre , principal polluant .</a:t>
            </a:r>
          </a:p>
          <a:p>
            <a:r>
              <a:rPr lang="fr-FR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Ils contribuent au smog , aux pluies acides et â la formation d’ozone troposphérique </a:t>
            </a:r>
          </a:p>
          <a:p>
            <a:r>
              <a:rPr lang="fr-FR" sz="40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Caractéristiques générales :</a:t>
            </a:r>
            <a:r>
              <a:rPr lang="fr-FR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4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66700" y="4229100"/>
            <a:ext cx="17678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fr-FR" sz="4000" dirty="0" smtClean="0"/>
              <a:t>Certains sont incolores (NO) , d’autres bruns (NO</a:t>
            </a:r>
            <a:r>
              <a:rPr lang="fr-FR" sz="3200" dirty="0" smtClean="0"/>
              <a:t>2</a:t>
            </a:r>
            <a:r>
              <a:rPr lang="fr-FR" sz="4000" dirty="0" smtClean="0"/>
              <a:t>) </a:t>
            </a:r>
          </a:p>
          <a:p>
            <a:pPr marL="742950" indent="-742950">
              <a:buFont typeface="+mj-lt"/>
              <a:buAutoNum type="arabicPeriod"/>
            </a:pPr>
            <a:r>
              <a:rPr lang="fr-FR" sz="4000" dirty="0" smtClean="0"/>
              <a:t>Solubles dans l’eau , formant de l’acide nitrique </a:t>
            </a:r>
          </a:p>
          <a:p>
            <a:pPr marL="742950" indent="-742950">
              <a:buFont typeface="+mj-lt"/>
              <a:buAutoNum type="arabicPeriod"/>
            </a:pPr>
            <a:r>
              <a:rPr lang="fr-FR" sz="4000" dirty="0" smtClean="0"/>
              <a:t>Responsables de la pollution et de problèmes respiratoires</a:t>
            </a:r>
          </a:p>
          <a:p>
            <a:pPr marL="742950" indent="-742950">
              <a:buFont typeface="+mj-lt"/>
              <a:buAutoNum type="arabicPeriod"/>
            </a:pPr>
            <a:r>
              <a:rPr lang="fr-FR" sz="4000" dirty="0" smtClean="0"/>
              <a:t>Sources : activités humaines et naturelles ( éclairs) </a:t>
            </a:r>
          </a:p>
          <a:p>
            <a:r>
              <a:rPr lang="fr-FR" sz="40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3-Rôle dans la préparation de l’acide nitrique :</a:t>
            </a:r>
          </a:p>
          <a:p>
            <a:r>
              <a:rPr lang="fr-FR" sz="4000" dirty="0" smtClean="0"/>
              <a:t>Impliqués dans le procédé Ostwald , transformant l’ammoniac en acide nitrique via des réactions cycliques</a:t>
            </a:r>
          </a:p>
          <a:p>
            <a:r>
              <a:rPr lang="fr-FR" sz="40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4-Dissolution dans l’eau : </a:t>
            </a:r>
          </a:p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fr-FR" sz="4000" dirty="0" smtClean="0"/>
              <a:t>ors de la dissolution de NO</a:t>
            </a:r>
            <a:r>
              <a:rPr lang="fr-FR" sz="3200" dirty="0" smtClean="0"/>
              <a:t>2</a:t>
            </a:r>
            <a:r>
              <a:rPr lang="fr-FR" sz="4000" dirty="0" smtClean="0"/>
              <a:t> dans l’eau , il se forme de l’acide nitrique (HNO</a:t>
            </a:r>
            <a:r>
              <a:rPr lang="fr-FR" sz="3200" dirty="0" smtClean="0"/>
              <a:t>3</a:t>
            </a:r>
            <a:r>
              <a:rPr lang="fr-FR" sz="4000" dirty="0" smtClean="0"/>
              <a:t>), et le NO</a:t>
            </a:r>
            <a:r>
              <a:rPr lang="fr-FR" sz="3200" dirty="0" smtClean="0"/>
              <a:t>2</a:t>
            </a:r>
            <a:r>
              <a:rPr lang="fr-FR" sz="4000" dirty="0" smtClean="0"/>
              <a:t> est régénéré dans un processus cyclique en industrie</a:t>
            </a:r>
            <a:endParaRPr lang="fr-FR" sz="4000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0600" y="-384685"/>
            <a:ext cx="2590800" cy="1935983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0" y="3645284"/>
            <a:ext cx="3359187" cy="3389670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6308" y="-22990"/>
            <a:ext cx="2307384" cy="2586299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rot="-5400000">
            <a:off x="8953500" y="952500"/>
            <a:ext cx="381000" cy="18669000"/>
            <a:chOff x="0" y="0"/>
            <a:chExt cx="68445" cy="335382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8445" cy="3353824"/>
            </a:xfrm>
            <a:custGeom>
              <a:avLst/>
              <a:gdLst/>
              <a:ahLst/>
              <a:cxnLst/>
              <a:rect l="l" t="t" r="r" b="b"/>
              <a:pathLst>
                <a:path w="68445" h="3353824">
                  <a:moveTo>
                    <a:pt x="0" y="0"/>
                  </a:moveTo>
                  <a:lnTo>
                    <a:pt x="68445" y="0"/>
                  </a:lnTo>
                  <a:lnTo>
                    <a:pt x="68445" y="3353824"/>
                  </a:lnTo>
                  <a:lnTo>
                    <a:pt x="0" y="3353824"/>
                  </a:lnTo>
                  <a:close/>
                </a:path>
              </a:pathLst>
            </a:custGeom>
            <a:solidFill>
              <a:srgbClr val="000001"/>
            </a:solidFill>
            <a:ln cap="sq">
              <a:noFill/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9525"/>
              <a:ext cx="68445" cy="3344299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ctr">
                <a:lnSpc>
                  <a:spcPts val="632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5400000">
            <a:off x="8953500" y="-9334500"/>
            <a:ext cx="381000" cy="18669000"/>
            <a:chOff x="0" y="0"/>
            <a:chExt cx="68445" cy="335382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8445" cy="3353824"/>
            </a:xfrm>
            <a:custGeom>
              <a:avLst/>
              <a:gdLst/>
              <a:ahLst/>
              <a:cxnLst/>
              <a:rect l="l" t="t" r="r" b="b"/>
              <a:pathLst>
                <a:path w="68445" h="3353824">
                  <a:moveTo>
                    <a:pt x="0" y="0"/>
                  </a:moveTo>
                  <a:lnTo>
                    <a:pt x="68445" y="0"/>
                  </a:lnTo>
                  <a:lnTo>
                    <a:pt x="68445" y="3353824"/>
                  </a:lnTo>
                  <a:lnTo>
                    <a:pt x="0" y="3353824"/>
                  </a:lnTo>
                  <a:close/>
                </a:path>
              </a:pathLst>
            </a:custGeom>
            <a:solidFill>
              <a:srgbClr val="000001"/>
            </a:soli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9525"/>
              <a:ext cx="68445" cy="3344299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ctr">
                <a:lnSpc>
                  <a:spcPts val="632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ZoneTexte 28"/>
          <p:cNvSpPr txBox="1"/>
          <p:nvPr/>
        </p:nvSpPr>
        <p:spPr>
          <a:xfrm>
            <a:off x="2590800" y="571500"/>
            <a:ext cx="120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Préparation de l’acide nitrique et ses utilisations </a:t>
            </a:r>
            <a:endParaRPr lang="fr-FR" sz="4400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Organigramme : Terminateur 29"/>
          <p:cNvSpPr/>
          <p:nvPr/>
        </p:nvSpPr>
        <p:spPr>
          <a:xfrm>
            <a:off x="4381500" y="1721940"/>
            <a:ext cx="9525000" cy="1219200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1-Préparation de l’acide nitrique </a:t>
            </a:r>
            <a:endParaRPr lang="fr-FR" sz="4000" dirty="0"/>
          </a:p>
        </p:txBody>
      </p:sp>
      <p:sp>
        <p:nvSpPr>
          <p:cNvPr id="34" name="Rectangle à coins arrondis 33"/>
          <p:cNvSpPr/>
          <p:nvPr/>
        </p:nvSpPr>
        <p:spPr>
          <a:xfrm>
            <a:off x="10671875" y="3467099"/>
            <a:ext cx="7620000" cy="662939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B-Méthode industrielle 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 smtClean="0">
                <a:solidFill>
                  <a:schemeClr val="tx1"/>
                </a:solidFill>
              </a:rPr>
              <a:t>Oxydation de l’ammoniac (NH</a:t>
            </a:r>
            <a:r>
              <a:rPr lang="fr-FR" sz="3200" dirty="0" smtClean="0">
                <a:solidFill>
                  <a:schemeClr val="tx1"/>
                </a:solidFill>
              </a:rPr>
              <a:t>3</a:t>
            </a:r>
            <a:r>
              <a:rPr lang="fr-FR" sz="4000" dirty="0" smtClean="0">
                <a:solidFill>
                  <a:schemeClr val="tx1"/>
                </a:solidFill>
              </a:rPr>
              <a:t>) en oxyde nitrique (NO) avec de l’air , utilisant un catalyseur en platine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 smtClean="0">
                <a:solidFill>
                  <a:schemeClr val="tx1"/>
                </a:solidFill>
              </a:rPr>
              <a:t>Les réactions chimique :</a:t>
            </a:r>
          </a:p>
          <a:p>
            <a:r>
              <a:rPr lang="fr-FR" sz="3600" dirty="0" smtClean="0">
                <a:solidFill>
                  <a:schemeClr val="tx1"/>
                </a:solidFill>
              </a:rPr>
              <a:t>4NH</a:t>
            </a:r>
            <a:r>
              <a:rPr lang="fr-FR" sz="2800" dirty="0" smtClean="0">
                <a:solidFill>
                  <a:schemeClr val="tx1"/>
                </a:solidFill>
              </a:rPr>
              <a:t>3 </a:t>
            </a:r>
            <a:r>
              <a:rPr lang="fr-FR" sz="3600" dirty="0" smtClean="0">
                <a:solidFill>
                  <a:schemeClr val="tx1"/>
                </a:solidFill>
              </a:rPr>
              <a:t>+5O</a:t>
            </a:r>
            <a:r>
              <a:rPr lang="fr-FR" sz="2800" dirty="0" smtClean="0">
                <a:solidFill>
                  <a:schemeClr val="tx1"/>
                </a:solidFill>
              </a:rPr>
              <a:t>2         </a:t>
            </a:r>
            <a:r>
              <a:rPr lang="fr-FR" sz="3600" dirty="0" smtClean="0">
                <a:solidFill>
                  <a:schemeClr val="tx1"/>
                </a:solidFill>
              </a:rPr>
              <a:t>4NO + 6H</a:t>
            </a:r>
            <a:r>
              <a:rPr lang="fr-FR" sz="2800" dirty="0" smtClean="0">
                <a:solidFill>
                  <a:schemeClr val="tx1"/>
                </a:solidFill>
              </a:rPr>
              <a:t>2</a:t>
            </a:r>
            <a:r>
              <a:rPr lang="fr-FR" sz="3600" dirty="0" smtClean="0">
                <a:solidFill>
                  <a:schemeClr val="tx1"/>
                </a:solidFill>
              </a:rPr>
              <a:t>O</a:t>
            </a:r>
          </a:p>
          <a:p>
            <a:r>
              <a:rPr lang="fr-FR" sz="3600" dirty="0" smtClean="0">
                <a:solidFill>
                  <a:schemeClr val="tx1"/>
                </a:solidFill>
              </a:rPr>
              <a:t>2NO + O</a:t>
            </a:r>
            <a:r>
              <a:rPr lang="fr-FR" sz="2800" dirty="0" smtClean="0">
                <a:solidFill>
                  <a:schemeClr val="tx1"/>
                </a:solidFill>
              </a:rPr>
              <a:t>2            </a:t>
            </a:r>
            <a:r>
              <a:rPr lang="fr-FR" sz="3600" dirty="0" smtClean="0">
                <a:solidFill>
                  <a:schemeClr val="tx1"/>
                </a:solidFill>
              </a:rPr>
              <a:t>2NO</a:t>
            </a:r>
            <a:r>
              <a:rPr lang="fr-FR" sz="2800" dirty="0" smtClean="0">
                <a:solidFill>
                  <a:schemeClr val="tx1"/>
                </a:solidFill>
              </a:rPr>
              <a:t>2</a:t>
            </a:r>
          </a:p>
          <a:p>
            <a:r>
              <a:rPr lang="fr-FR" sz="3600" dirty="0" smtClean="0">
                <a:solidFill>
                  <a:schemeClr val="tx1"/>
                </a:solidFill>
              </a:rPr>
              <a:t>3NO</a:t>
            </a:r>
            <a:r>
              <a:rPr lang="fr-FR" sz="2800" dirty="0" smtClean="0">
                <a:solidFill>
                  <a:schemeClr val="tx1"/>
                </a:solidFill>
              </a:rPr>
              <a:t>2 </a:t>
            </a:r>
            <a:r>
              <a:rPr lang="fr-FR" sz="3600" dirty="0" smtClean="0">
                <a:solidFill>
                  <a:schemeClr val="tx1"/>
                </a:solidFill>
              </a:rPr>
              <a:t>+ H</a:t>
            </a:r>
            <a:r>
              <a:rPr lang="fr-FR" sz="2800" dirty="0" smtClean="0">
                <a:solidFill>
                  <a:schemeClr val="tx1"/>
                </a:solidFill>
              </a:rPr>
              <a:t>2</a:t>
            </a:r>
            <a:r>
              <a:rPr lang="fr-FR" sz="3600" dirty="0" smtClean="0">
                <a:solidFill>
                  <a:schemeClr val="tx1"/>
                </a:solidFill>
              </a:rPr>
              <a:t>O         2HNO</a:t>
            </a:r>
            <a:r>
              <a:rPr lang="fr-FR" sz="2800" dirty="0" smtClean="0">
                <a:solidFill>
                  <a:schemeClr val="tx1"/>
                </a:solidFill>
              </a:rPr>
              <a:t>3 </a:t>
            </a:r>
            <a:r>
              <a:rPr lang="fr-FR" sz="3600" dirty="0" smtClean="0">
                <a:solidFill>
                  <a:schemeClr val="tx1"/>
                </a:solidFill>
              </a:rPr>
              <a:t>+NO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215039" y="3467100"/>
            <a:ext cx="7924800" cy="66293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A-Méthode de laboratoire 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fr-FR" sz="4000" dirty="0" smtClean="0">
                <a:solidFill>
                  <a:schemeClr val="tx1"/>
                </a:solidFill>
              </a:rPr>
              <a:t>’acide nitrique est préparé en chauffant du nitrate de sodium (NaNO</a:t>
            </a:r>
            <a:r>
              <a:rPr lang="fr-FR" sz="3200" dirty="0" smtClean="0">
                <a:solidFill>
                  <a:schemeClr val="tx1"/>
                </a:solidFill>
              </a:rPr>
              <a:t>3</a:t>
            </a:r>
            <a:r>
              <a:rPr lang="fr-FR" sz="4000" dirty="0" smtClean="0">
                <a:solidFill>
                  <a:schemeClr val="tx1"/>
                </a:solidFill>
              </a:rPr>
              <a:t>) avec de l’acide sulfurique concentré (H</a:t>
            </a:r>
            <a:r>
              <a:rPr lang="fr-FR" sz="3200" dirty="0" smtClean="0">
                <a:solidFill>
                  <a:schemeClr val="tx1"/>
                </a:solidFill>
              </a:rPr>
              <a:t>2</a:t>
            </a:r>
            <a:r>
              <a:rPr lang="fr-FR" sz="4400" dirty="0" smtClean="0">
                <a:solidFill>
                  <a:schemeClr val="tx1"/>
                </a:solidFill>
              </a:rPr>
              <a:t>SO</a:t>
            </a:r>
            <a:r>
              <a:rPr lang="fr-FR" sz="3200" dirty="0" smtClean="0">
                <a:solidFill>
                  <a:schemeClr val="tx1"/>
                </a:solidFill>
              </a:rPr>
              <a:t>4</a:t>
            </a:r>
            <a:r>
              <a:rPr lang="fr-FR" sz="4000" dirty="0" smtClean="0">
                <a:solidFill>
                  <a:schemeClr val="tx1"/>
                </a:solidFill>
              </a:rPr>
              <a:t>) à une température inférieure à200°C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 smtClean="0">
                <a:solidFill>
                  <a:schemeClr val="tx1"/>
                </a:solidFill>
              </a:rPr>
              <a:t>Équation chimique : </a:t>
            </a:r>
            <a:r>
              <a:rPr lang="fr-FR" sz="3600" dirty="0" smtClean="0">
                <a:solidFill>
                  <a:schemeClr val="tx1"/>
                </a:solidFill>
              </a:rPr>
              <a:t>NaNO3+H2SO4       NaHSO4+HNO3  </a:t>
            </a:r>
            <a:endParaRPr lang="fr-FR" sz="3600" dirty="0">
              <a:solidFill>
                <a:schemeClr val="tx1"/>
              </a:solidFill>
            </a:endParaRPr>
          </a:p>
        </p:txBody>
      </p:sp>
      <p:cxnSp>
        <p:nvCxnSpPr>
          <p:cNvPr id="37" name="Connecteur droit avec flèche 36"/>
          <p:cNvCxnSpPr/>
          <p:nvPr/>
        </p:nvCxnSpPr>
        <p:spPr>
          <a:xfrm>
            <a:off x="4177439" y="9105900"/>
            <a:ext cx="45720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" name="Imag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373" y="1561876"/>
            <a:ext cx="2109581" cy="2590800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3751324" y="1561876"/>
            <a:ext cx="2247900" cy="2591025"/>
          </a:xfrm>
          <a:prstGeom prst="rect">
            <a:avLst/>
          </a:prstGeom>
        </p:spPr>
      </p:pic>
      <p:cxnSp>
        <p:nvCxnSpPr>
          <p:cNvPr id="43" name="Connecteur droit avec flèche 42"/>
          <p:cNvCxnSpPr/>
          <p:nvPr/>
        </p:nvCxnSpPr>
        <p:spPr>
          <a:xfrm>
            <a:off x="13217924" y="7886700"/>
            <a:ext cx="53340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13217924" y="8420100"/>
            <a:ext cx="53340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>
            <a:off x="13484624" y="8884738"/>
            <a:ext cx="612376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8" name="Imag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3800" y="467437"/>
            <a:ext cx="3128075" cy="2694863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672" y="411435"/>
            <a:ext cx="2338714" cy="1146147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1994" y="4610100"/>
            <a:ext cx="2138120" cy="4800600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7629"/>
            <a:ext cx="18288000" cy="43525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48050"/>
            <a:ext cx="18289585" cy="43895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334000" y="8001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latin typeface="Cy Grotesk Key Bold" panose="020B0604020202020204" charset="0"/>
              </a:rPr>
              <a:t>Introduction</a:t>
            </a:r>
            <a:endParaRPr lang="fr-FR" sz="7200" dirty="0">
              <a:latin typeface="Cy Grotesk Key Bold" panose="020B060402020202020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2018452"/>
            <a:ext cx="18059400" cy="60813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400" dirty="0" smtClean="0"/>
              <a:t>           les quatre éléments chimique : l’azote (N) le phosphore (P) , l’arsenic (As) et l’antimoine (Sb) , appartiennent au </a:t>
            </a:r>
            <a:r>
              <a:rPr lang="fr-FR" sz="4400" b="1" dirty="0" smtClean="0"/>
              <a:t>groupe 15 du tableau périodique </a:t>
            </a:r>
            <a:r>
              <a:rPr lang="fr-FR" sz="4400" dirty="0" smtClean="0"/>
              <a:t>, également connu sous le nom de </a:t>
            </a:r>
            <a:r>
              <a:rPr lang="fr-FR" sz="4400" b="1" dirty="0" smtClean="0"/>
              <a:t>groupe de l’azote .</a:t>
            </a:r>
            <a:r>
              <a:rPr lang="fr-FR" sz="4400" dirty="0" smtClean="0"/>
              <a:t> Ces éléments se distinguent par des propriétés physiques et chimique variées qui leur </a:t>
            </a:r>
            <a:r>
              <a:rPr lang="fr-FR" sz="4400" dirty="0" err="1" smtClean="0"/>
              <a:t>conférent</a:t>
            </a:r>
            <a:r>
              <a:rPr lang="fr-FR" sz="4400" dirty="0" smtClean="0"/>
              <a:t> une grande importance dans de nombreux domaines scientifiques et industriels . </a:t>
            </a:r>
            <a:endParaRPr lang="fr-FR" sz="4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0" y="7041625"/>
            <a:ext cx="4005419" cy="37310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04800" y="8123965"/>
            <a:ext cx="3112350" cy="264873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115545" y="-5170131"/>
            <a:ext cx="9474005" cy="94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6859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 à quatre pointes 1"/>
          <p:cNvSpPr/>
          <p:nvPr/>
        </p:nvSpPr>
        <p:spPr>
          <a:xfrm>
            <a:off x="5029200" y="2593258"/>
            <a:ext cx="8324850" cy="5486400"/>
          </a:xfrm>
          <a:prstGeom prst="quad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Utilisations de l’acide nitrique</a:t>
            </a:r>
            <a:endParaRPr lang="fr-FR" sz="4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5932539" y="1135626"/>
            <a:ext cx="6324600" cy="14478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bg1">
                    <a:lumMod val="95000"/>
                  </a:schemeClr>
                </a:solidFill>
              </a:rPr>
              <a:t>Purification des métaux</a:t>
            </a:r>
            <a:endParaRPr lang="fr-FR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932539" y="8079658"/>
            <a:ext cx="6324600" cy="14478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bg1">
                    <a:lumMod val="95000"/>
                  </a:schemeClr>
                </a:solidFill>
              </a:rPr>
              <a:t>Test de la pureté des métaux précieux</a:t>
            </a:r>
            <a:endParaRPr lang="fr-FR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3413658" y="4648200"/>
            <a:ext cx="4874342" cy="14478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bg1">
                    <a:lumMod val="95000"/>
                  </a:schemeClr>
                </a:solidFill>
              </a:rPr>
              <a:t>Production de nitrates</a:t>
            </a:r>
            <a:endParaRPr lang="fr-FR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5446" y="4838700"/>
            <a:ext cx="4933950" cy="14478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bg1">
                    <a:lumMod val="95000"/>
                  </a:schemeClr>
                </a:solidFill>
              </a:rPr>
              <a:t>Dissolution des métaux</a:t>
            </a:r>
            <a:endParaRPr lang="fr-FR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93872">
            <a:off x="15522616" y="-348184"/>
            <a:ext cx="3124200" cy="441541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75362">
            <a:off x="-3258340" y="-1883234"/>
            <a:ext cx="6907367" cy="675495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86" y="571500"/>
            <a:ext cx="2195763" cy="251709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8999" y="7652589"/>
            <a:ext cx="3171133" cy="230193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9570" y="-8013"/>
            <a:ext cx="18667570" cy="37798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38946" y="9938538"/>
            <a:ext cx="18667570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556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uage 2"/>
          <p:cNvSpPr/>
          <p:nvPr/>
        </p:nvSpPr>
        <p:spPr>
          <a:xfrm>
            <a:off x="3048000" y="1638300"/>
            <a:ext cx="10668000" cy="6553200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/>
              <a:t>Merci de votre écoute</a:t>
            </a:r>
            <a:endParaRPr lang="fr-FR" sz="9600" dirty="0"/>
          </a:p>
        </p:txBody>
      </p:sp>
    </p:spTree>
    <p:extLst>
      <p:ext uri="{BB962C8B-B14F-4D97-AF65-F5344CB8AC3E}">
        <p14:creationId xmlns:p14="http://schemas.microsoft.com/office/powerpoint/2010/main" xmlns="" val="196391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46970" y="4555118"/>
            <a:ext cx="7304945" cy="7146781"/>
            <a:chOff x="0" y="0"/>
            <a:chExt cx="9739927" cy="95290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739927" cy="9529042"/>
            </a:xfrm>
            <a:custGeom>
              <a:avLst/>
              <a:gdLst/>
              <a:ahLst/>
              <a:cxnLst/>
              <a:rect l="l" t="t" r="r" b="b"/>
              <a:pathLst>
                <a:path w="9739927" h="9529042">
                  <a:moveTo>
                    <a:pt x="0" y="0"/>
                  </a:moveTo>
                  <a:lnTo>
                    <a:pt x="9739927" y="0"/>
                  </a:lnTo>
                  <a:lnTo>
                    <a:pt x="9739927" y="9529042"/>
                  </a:lnTo>
                  <a:lnTo>
                    <a:pt x="0" y="9529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 l="-1526"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id="4" name="Group 4"/>
            <p:cNvGrpSpPr/>
            <p:nvPr/>
          </p:nvGrpSpPr>
          <p:grpSpPr>
            <a:xfrm>
              <a:off x="414019" y="4768437"/>
              <a:ext cx="1887498" cy="3584478"/>
              <a:chOff x="0" y="0"/>
              <a:chExt cx="1192214" cy="226409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192214" cy="2264090"/>
              </a:xfrm>
              <a:custGeom>
                <a:avLst/>
                <a:gdLst/>
                <a:ahLst/>
                <a:cxnLst/>
                <a:rect l="l" t="t" r="r" b="b"/>
                <a:pathLst>
                  <a:path w="1192214" h="2264090">
                    <a:moveTo>
                      <a:pt x="596107" y="0"/>
                    </a:moveTo>
                    <a:cubicBezTo>
                      <a:pt x="266886" y="0"/>
                      <a:pt x="0" y="506834"/>
                      <a:pt x="0" y="1132045"/>
                    </a:cubicBezTo>
                    <a:cubicBezTo>
                      <a:pt x="0" y="1757256"/>
                      <a:pt x="266886" y="2264090"/>
                      <a:pt x="596107" y="2264090"/>
                    </a:cubicBezTo>
                    <a:cubicBezTo>
                      <a:pt x="925328" y="2264090"/>
                      <a:pt x="1192214" y="1757256"/>
                      <a:pt x="1192214" y="1132045"/>
                    </a:cubicBezTo>
                    <a:cubicBezTo>
                      <a:pt x="1192214" y="506834"/>
                      <a:pt x="925328" y="0"/>
                      <a:pt x="596107" y="0"/>
                    </a:cubicBezTo>
                    <a:close/>
                  </a:path>
                </a:pathLst>
              </a:custGeom>
              <a:solidFill>
                <a:srgbClr val="F9C784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111770" y="221783"/>
                <a:ext cx="968674" cy="18300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6324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7" name="Freeform 7"/>
          <p:cNvSpPr/>
          <p:nvPr/>
        </p:nvSpPr>
        <p:spPr>
          <a:xfrm>
            <a:off x="-2280675" y="-1579693"/>
            <a:ext cx="6897823" cy="6646993"/>
          </a:xfrm>
          <a:custGeom>
            <a:avLst/>
            <a:gdLst/>
            <a:ahLst/>
            <a:cxnLst/>
            <a:rect l="l" t="t" r="r" b="b"/>
            <a:pathLst>
              <a:path w="6897823" h="6646993">
                <a:moveTo>
                  <a:pt x="0" y="0"/>
                </a:moveTo>
                <a:lnTo>
                  <a:pt x="6897823" y="0"/>
                </a:lnTo>
                <a:lnTo>
                  <a:pt x="6897823" y="6646993"/>
                </a:lnTo>
                <a:lnTo>
                  <a:pt x="0" y="66469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8" name="Group 8"/>
          <p:cNvGrpSpPr/>
          <p:nvPr/>
        </p:nvGrpSpPr>
        <p:grpSpPr>
          <a:xfrm>
            <a:off x="3748645" y="282575"/>
            <a:ext cx="908578" cy="908578"/>
            <a:chOff x="0" y="0"/>
            <a:chExt cx="772160" cy="7721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72160" cy="772160"/>
            </a:xfrm>
            <a:custGeom>
              <a:avLst/>
              <a:gdLst/>
              <a:ahLst/>
              <a:cxnLst/>
              <a:rect l="l" t="t" r="r" b="b"/>
              <a:pathLst>
                <a:path w="772160" h="772160">
                  <a:moveTo>
                    <a:pt x="386080" y="0"/>
                  </a:moveTo>
                  <a:cubicBezTo>
                    <a:pt x="172854" y="0"/>
                    <a:pt x="0" y="172854"/>
                    <a:pt x="0" y="386080"/>
                  </a:cubicBezTo>
                  <a:cubicBezTo>
                    <a:pt x="0" y="599306"/>
                    <a:pt x="172854" y="772160"/>
                    <a:pt x="386080" y="772160"/>
                  </a:cubicBezTo>
                  <a:cubicBezTo>
                    <a:pt x="599306" y="772160"/>
                    <a:pt x="772160" y="599306"/>
                    <a:pt x="772160" y="386080"/>
                  </a:cubicBezTo>
                  <a:cubicBezTo>
                    <a:pt x="772160" y="172854"/>
                    <a:pt x="599306" y="0"/>
                    <a:pt x="386080" y="0"/>
                  </a:cubicBezTo>
                  <a:close/>
                </a:path>
              </a:pathLst>
            </a:custGeom>
            <a:solidFill>
              <a:srgbClr val="F9C784"/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2390" y="81915"/>
              <a:ext cx="627380" cy="6178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632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650032" y="1184231"/>
            <a:ext cx="545147" cy="545147"/>
            <a:chOff x="0" y="0"/>
            <a:chExt cx="772160" cy="77216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72160" cy="772160"/>
            </a:xfrm>
            <a:custGeom>
              <a:avLst/>
              <a:gdLst/>
              <a:ahLst/>
              <a:cxnLst/>
              <a:rect l="l" t="t" r="r" b="b"/>
              <a:pathLst>
                <a:path w="772160" h="772160">
                  <a:moveTo>
                    <a:pt x="386080" y="0"/>
                  </a:moveTo>
                  <a:cubicBezTo>
                    <a:pt x="172854" y="0"/>
                    <a:pt x="0" y="172854"/>
                    <a:pt x="0" y="386080"/>
                  </a:cubicBezTo>
                  <a:cubicBezTo>
                    <a:pt x="0" y="599306"/>
                    <a:pt x="172854" y="772160"/>
                    <a:pt x="386080" y="772160"/>
                  </a:cubicBezTo>
                  <a:cubicBezTo>
                    <a:pt x="599306" y="772160"/>
                    <a:pt x="772160" y="599306"/>
                    <a:pt x="772160" y="386080"/>
                  </a:cubicBezTo>
                  <a:cubicBezTo>
                    <a:pt x="772160" y="172854"/>
                    <a:pt x="599306" y="0"/>
                    <a:pt x="386080" y="0"/>
                  </a:cubicBezTo>
                  <a:close/>
                </a:path>
              </a:pathLst>
            </a:custGeom>
            <a:solidFill>
              <a:srgbClr val="F9C784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2390" y="81915"/>
              <a:ext cx="627380" cy="6178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632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-2470893">
            <a:off x="13047533" y="6336696"/>
            <a:ext cx="6198732" cy="6313523"/>
          </a:xfrm>
          <a:custGeom>
            <a:avLst/>
            <a:gdLst/>
            <a:ahLst/>
            <a:cxnLst/>
            <a:rect l="l" t="t" r="r" b="b"/>
            <a:pathLst>
              <a:path w="6198732" h="6313523">
                <a:moveTo>
                  <a:pt x="0" y="0"/>
                </a:moveTo>
                <a:lnTo>
                  <a:pt x="6198732" y="0"/>
                </a:lnTo>
                <a:lnTo>
                  <a:pt x="6198732" y="6313523"/>
                </a:lnTo>
                <a:lnTo>
                  <a:pt x="0" y="63135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5" name="Group 15"/>
          <p:cNvGrpSpPr/>
          <p:nvPr/>
        </p:nvGrpSpPr>
        <p:grpSpPr>
          <a:xfrm rot="-709088">
            <a:off x="16046991" y="7788426"/>
            <a:ext cx="1904707" cy="1905000"/>
            <a:chOff x="0" y="0"/>
            <a:chExt cx="800485" cy="80060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00485" cy="800608"/>
            </a:xfrm>
            <a:custGeom>
              <a:avLst/>
              <a:gdLst/>
              <a:ahLst/>
              <a:cxnLst/>
              <a:rect l="l" t="t" r="r" b="b"/>
              <a:pathLst>
                <a:path w="800485" h="800608">
                  <a:moveTo>
                    <a:pt x="0" y="0"/>
                  </a:moveTo>
                  <a:lnTo>
                    <a:pt x="800485" y="0"/>
                  </a:lnTo>
                  <a:lnTo>
                    <a:pt x="800485" y="800608"/>
                  </a:lnTo>
                  <a:lnTo>
                    <a:pt x="0" y="800608"/>
                  </a:lnTo>
                  <a:close/>
                </a:path>
              </a:pathLst>
            </a:custGeom>
            <a:solidFill>
              <a:srgbClr val="B8B8E6"/>
            </a:solidFill>
            <a:ln cap="sq">
              <a:noFill/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28575"/>
              <a:ext cx="800485" cy="772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0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709088">
            <a:off x="15952248" y="7777179"/>
            <a:ext cx="2012213" cy="1927493"/>
            <a:chOff x="0" y="28575"/>
            <a:chExt cx="845666" cy="810061"/>
          </a:xfrm>
        </p:grpSpPr>
        <p:sp>
          <p:nvSpPr>
            <p:cNvPr id="19" name="Freeform 19"/>
            <p:cNvSpPr/>
            <p:nvPr/>
          </p:nvSpPr>
          <p:spPr>
            <a:xfrm>
              <a:off x="45181" y="38028"/>
              <a:ext cx="800485" cy="800608"/>
            </a:xfrm>
            <a:custGeom>
              <a:avLst/>
              <a:gdLst/>
              <a:ahLst/>
              <a:cxnLst/>
              <a:rect l="l" t="t" r="r" b="b"/>
              <a:pathLst>
                <a:path w="800485" h="800608">
                  <a:moveTo>
                    <a:pt x="0" y="0"/>
                  </a:moveTo>
                  <a:lnTo>
                    <a:pt x="800485" y="0"/>
                  </a:lnTo>
                  <a:lnTo>
                    <a:pt x="800485" y="800608"/>
                  </a:lnTo>
                  <a:lnTo>
                    <a:pt x="0" y="800608"/>
                  </a:lnTo>
                  <a:close/>
                </a:path>
              </a:pathLst>
            </a:custGeom>
            <a:solidFill>
              <a:srgbClr val="E7E7E7"/>
            </a:solidFill>
            <a:ln cap="sq">
              <a:noFill/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28575"/>
              <a:ext cx="800485" cy="772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00"/>
                </a:lnSpc>
              </a:pPr>
              <a:r>
                <a:rPr lang="en-US" sz="1900" b="1" dirty="0">
                  <a:solidFill>
                    <a:srgbClr val="000001"/>
                  </a:solidFill>
                  <a:latin typeface="Cy Grotesk Key Semi-Bold"/>
                  <a:ea typeface="Cy Grotesk Key Semi-Bold"/>
                  <a:cs typeface="Cy Grotesk Key Semi-Bold"/>
                  <a:sym typeface="Cy Grotesk Key Semi-Bold"/>
                </a:rPr>
                <a:t>15</a:t>
              </a:r>
            </a:p>
            <a:p>
              <a:pPr algn="ctr">
                <a:lnSpc>
                  <a:spcPts val="1900"/>
                </a:lnSpc>
              </a:pPr>
              <a:endParaRPr lang="en-US" sz="1900" b="1" dirty="0">
                <a:solidFill>
                  <a:srgbClr val="000001"/>
                </a:solidFill>
                <a:latin typeface="Cy Grotesk Key Semi-Bold"/>
                <a:ea typeface="Cy Grotesk Key Bold"/>
                <a:cs typeface="Cy Grotesk Key Bold"/>
                <a:sym typeface="Cy Grotesk Key Semi-Bold"/>
              </a:endParaRPr>
            </a:p>
            <a:p>
              <a:pPr algn="ctr">
                <a:lnSpc>
                  <a:spcPts val="1900"/>
                </a:lnSpc>
              </a:pPr>
              <a:endParaRPr lang="en-US" sz="1900" b="1" dirty="0">
                <a:solidFill>
                  <a:srgbClr val="000001"/>
                </a:solidFill>
                <a:latin typeface="Cy Grotesk Key Semi-Bold"/>
                <a:ea typeface="Cy Grotesk Key Bold"/>
                <a:cs typeface="Cy Grotesk Key Bold"/>
                <a:sym typeface="Cy Grotesk Key Semi-Bold"/>
              </a:endParaRPr>
            </a:p>
            <a:p>
              <a:pPr algn="ctr">
                <a:lnSpc>
                  <a:spcPts val="1900"/>
                </a:lnSpc>
              </a:pPr>
              <a:r>
                <a:rPr lang="en-US" sz="5700" b="1" dirty="0">
                  <a:solidFill>
                    <a:srgbClr val="000001"/>
                  </a:solidFill>
                  <a:latin typeface="Cy Grotesk Key Bold"/>
                  <a:ea typeface="Cy Grotesk Key Bold"/>
                  <a:cs typeface="Cy Grotesk Key Bold"/>
                  <a:sym typeface="Cy Grotesk Key Bold"/>
                </a:rPr>
                <a:t>P</a:t>
              </a:r>
            </a:p>
            <a:p>
              <a:pPr marL="0" lvl="0" indent="0" algn="ctr">
                <a:lnSpc>
                  <a:spcPts val="2100"/>
                </a:lnSpc>
              </a:pPr>
              <a:r>
                <a:rPr lang="en-US" sz="1500" b="1" dirty="0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Phosphore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857500" y="2190750"/>
            <a:ext cx="12573000" cy="5905500"/>
            <a:chOff x="0" y="0"/>
            <a:chExt cx="3023459" cy="142011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023459" cy="1420110"/>
            </a:xfrm>
            <a:custGeom>
              <a:avLst/>
              <a:gdLst/>
              <a:ahLst/>
              <a:cxnLst/>
              <a:rect l="l" t="t" r="r" b="b"/>
              <a:pathLst>
                <a:path w="3023459" h="1420110">
                  <a:moveTo>
                    <a:pt x="0" y="0"/>
                  </a:moveTo>
                  <a:lnTo>
                    <a:pt x="3023459" y="0"/>
                  </a:lnTo>
                  <a:lnTo>
                    <a:pt x="3023459" y="1420110"/>
                  </a:lnTo>
                  <a:lnTo>
                    <a:pt x="0" y="1420110"/>
                  </a:lnTo>
                  <a:close/>
                </a:path>
              </a:pathLst>
            </a:custGeom>
            <a:solidFill>
              <a:srgbClr val="E7E7E7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19050"/>
              <a:ext cx="3023459" cy="1401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92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2667000" y="2000250"/>
            <a:ext cx="12954000" cy="190500"/>
            <a:chOff x="0" y="0"/>
            <a:chExt cx="3411753" cy="5017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411753" cy="50173"/>
            </a:xfrm>
            <a:custGeom>
              <a:avLst/>
              <a:gdLst/>
              <a:ahLst/>
              <a:cxnLst/>
              <a:rect l="l" t="t" r="r" b="b"/>
              <a:pathLst>
                <a:path w="3411753" h="50173">
                  <a:moveTo>
                    <a:pt x="0" y="0"/>
                  </a:moveTo>
                  <a:lnTo>
                    <a:pt x="3411753" y="0"/>
                  </a:lnTo>
                  <a:lnTo>
                    <a:pt x="3411753" y="50173"/>
                  </a:lnTo>
                  <a:lnTo>
                    <a:pt x="0" y="50173"/>
                  </a:lnTo>
                  <a:close/>
                </a:path>
              </a:pathLst>
            </a:custGeom>
            <a:solidFill>
              <a:srgbClr val="000001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3411753" cy="977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4286250" y="5972175"/>
            <a:ext cx="9715500" cy="548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50"/>
              </a:lnSpc>
              <a:spcBef>
                <a:spcPct val="0"/>
              </a:spcBef>
            </a:pPr>
            <a:r>
              <a:rPr lang="fr-FR" sz="3500" u="none" strike="noStrike" dirty="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L’azote</a:t>
            </a:r>
            <a:r>
              <a:rPr lang="en-US" sz="3500" u="none" strike="noStrike" dirty="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,Le </a:t>
            </a:r>
            <a:r>
              <a:rPr lang="fr-FR" sz="3500" u="none" strike="noStrike" dirty="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phosphore</a:t>
            </a:r>
            <a:r>
              <a:rPr lang="en-US" sz="3500" u="none" strike="noStrike" dirty="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, Arsenic et </a:t>
            </a:r>
            <a:r>
              <a:rPr lang="en-US" sz="3500" u="none" strike="noStrike" dirty="0" err="1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L’antimoine</a:t>
            </a:r>
            <a:endParaRPr lang="en-US" sz="3500" u="none" strike="noStrike" dirty="0">
              <a:solidFill>
                <a:srgbClr val="00000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284270" y="5613400"/>
            <a:ext cx="4001980" cy="3731847"/>
          </a:xfrm>
          <a:custGeom>
            <a:avLst/>
            <a:gdLst/>
            <a:ahLst/>
            <a:cxnLst/>
            <a:rect l="l" t="t" r="r" b="b"/>
            <a:pathLst>
              <a:path w="4001980" h="3731847">
                <a:moveTo>
                  <a:pt x="0" y="0"/>
                </a:moveTo>
                <a:lnTo>
                  <a:pt x="4001980" y="0"/>
                </a:lnTo>
                <a:lnTo>
                  <a:pt x="4001980" y="3731847"/>
                </a:lnTo>
                <a:lnTo>
                  <a:pt x="0" y="3731847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8763000" y="8096250"/>
            <a:ext cx="762000" cy="1032867"/>
          </a:xfrm>
          <a:custGeom>
            <a:avLst/>
            <a:gdLst/>
            <a:ahLst/>
            <a:cxnLst/>
            <a:rect l="l" t="t" r="r" b="b"/>
            <a:pathLst>
              <a:path w="762000" h="1032867">
                <a:moveTo>
                  <a:pt x="0" y="0"/>
                </a:moveTo>
                <a:lnTo>
                  <a:pt x="762000" y="0"/>
                </a:lnTo>
                <a:lnTo>
                  <a:pt x="762000" y="1032867"/>
                </a:lnTo>
                <a:lnTo>
                  <a:pt x="0" y="1032867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l="-319005" t="-444876" r="-319557"/>
            </a:stretch>
          </a:blipFill>
        </p:spPr>
      </p:sp>
      <p:grpSp>
        <p:nvGrpSpPr>
          <p:cNvPr id="30" name="Group 30"/>
          <p:cNvGrpSpPr/>
          <p:nvPr/>
        </p:nvGrpSpPr>
        <p:grpSpPr>
          <a:xfrm>
            <a:off x="12065000" y="9810750"/>
            <a:ext cx="952500" cy="952500"/>
            <a:chOff x="0" y="0"/>
            <a:chExt cx="772160" cy="77216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772160" cy="772160"/>
            </a:xfrm>
            <a:custGeom>
              <a:avLst/>
              <a:gdLst/>
              <a:ahLst/>
              <a:cxnLst/>
              <a:rect l="l" t="t" r="r" b="b"/>
              <a:pathLst>
                <a:path w="772160" h="772160">
                  <a:moveTo>
                    <a:pt x="386080" y="0"/>
                  </a:moveTo>
                  <a:cubicBezTo>
                    <a:pt x="172854" y="0"/>
                    <a:pt x="0" y="172854"/>
                    <a:pt x="0" y="386080"/>
                  </a:cubicBezTo>
                  <a:cubicBezTo>
                    <a:pt x="0" y="599306"/>
                    <a:pt x="172854" y="772160"/>
                    <a:pt x="386080" y="772160"/>
                  </a:cubicBezTo>
                  <a:cubicBezTo>
                    <a:pt x="599306" y="772160"/>
                    <a:pt x="772160" y="599306"/>
                    <a:pt x="772160" y="386080"/>
                  </a:cubicBezTo>
                  <a:cubicBezTo>
                    <a:pt x="772160" y="172854"/>
                    <a:pt x="599306" y="0"/>
                    <a:pt x="386080" y="0"/>
                  </a:cubicBezTo>
                  <a:close/>
                </a:path>
              </a:pathLst>
            </a:custGeom>
            <a:solidFill>
              <a:srgbClr val="485696"/>
            </a:solidFill>
            <a:ln cap="sq">
              <a:noFill/>
              <a:prstDash val="solid"/>
              <a:miter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72390" y="81915"/>
              <a:ext cx="627380" cy="6178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632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7259300" y="5721350"/>
            <a:ext cx="571500" cy="571500"/>
            <a:chOff x="0" y="0"/>
            <a:chExt cx="772160" cy="77216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772160" cy="772160"/>
            </a:xfrm>
            <a:custGeom>
              <a:avLst/>
              <a:gdLst/>
              <a:ahLst/>
              <a:cxnLst/>
              <a:rect l="l" t="t" r="r" b="b"/>
              <a:pathLst>
                <a:path w="772160" h="772160">
                  <a:moveTo>
                    <a:pt x="386080" y="0"/>
                  </a:moveTo>
                  <a:cubicBezTo>
                    <a:pt x="172854" y="0"/>
                    <a:pt x="0" y="172854"/>
                    <a:pt x="0" y="386080"/>
                  </a:cubicBezTo>
                  <a:cubicBezTo>
                    <a:pt x="0" y="599306"/>
                    <a:pt x="172854" y="772160"/>
                    <a:pt x="386080" y="772160"/>
                  </a:cubicBezTo>
                  <a:cubicBezTo>
                    <a:pt x="599306" y="772160"/>
                    <a:pt x="772160" y="599306"/>
                    <a:pt x="772160" y="386080"/>
                  </a:cubicBezTo>
                  <a:cubicBezTo>
                    <a:pt x="772160" y="172854"/>
                    <a:pt x="599306" y="0"/>
                    <a:pt x="386080" y="0"/>
                  </a:cubicBezTo>
                  <a:close/>
                </a:path>
              </a:pathLst>
            </a:custGeom>
            <a:solidFill>
              <a:srgbClr val="485696"/>
            </a:solidFill>
            <a:ln cap="sq">
              <a:noFill/>
              <a:prstDash val="solid"/>
              <a:miter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72390" y="81915"/>
              <a:ext cx="627380" cy="6178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632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4305267" y="6762707"/>
            <a:ext cx="1983615" cy="1933151"/>
            <a:chOff x="235356" y="359460"/>
            <a:chExt cx="2644821" cy="2577535"/>
          </a:xfrm>
        </p:grpSpPr>
        <p:grpSp>
          <p:nvGrpSpPr>
            <p:cNvPr id="38" name="Group 38"/>
            <p:cNvGrpSpPr/>
            <p:nvPr/>
          </p:nvGrpSpPr>
          <p:grpSpPr>
            <a:xfrm rot="810690">
              <a:off x="340568" y="396995"/>
              <a:ext cx="2539609" cy="2540000"/>
              <a:chOff x="0" y="0"/>
              <a:chExt cx="800485" cy="800608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800485" cy="800608"/>
              </a:xfrm>
              <a:custGeom>
                <a:avLst/>
                <a:gdLst/>
                <a:ahLst/>
                <a:cxnLst/>
                <a:rect l="l" t="t" r="r" b="b"/>
                <a:pathLst>
                  <a:path w="800485" h="800608">
                    <a:moveTo>
                      <a:pt x="0" y="0"/>
                    </a:moveTo>
                    <a:lnTo>
                      <a:pt x="800485" y="0"/>
                    </a:lnTo>
                    <a:lnTo>
                      <a:pt x="800485" y="800608"/>
                    </a:lnTo>
                    <a:lnTo>
                      <a:pt x="0" y="800608"/>
                    </a:lnTo>
                    <a:close/>
                  </a:path>
                </a:pathLst>
              </a:custGeom>
              <a:solidFill>
                <a:srgbClr val="485696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0" y="28575"/>
                <a:ext cx="800485" cy="7720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900"/>
                  </a:lnSpc>
                </a:pPr>
                <a:endParaRPr/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 rot="810690">
              <a:off x="235356" y="359460"/>
              <a:ext cx="2627249" cy="2572776"/>
              <a:chOff x="0" y="28575"/>
              <a:chExt cx="828109" cy="810939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27624" y="38906"/>
                <a:ext cx="800485" cy="800608"/>
              </a:xfrm>
              <a:custGeom>
                <a:avLst/>
                <a:gdLst/>
                <a:ahLst/>
                <a:cxnLst/>
                <a:rect l="l" t="t" r="r" b="b"/>
                <a:pathLst>
                  <a:path w="800485" h="800608">
                    <a:moveTo>
                      <a:pt x="0" y="0"/>
                    </a:moveTo>
                    <a:lnTo>
                      <a:pt x="800485" y="0"/>
                    </a:lnTo>
                    <a:lnTo>
                      <a:pt x="800485" y="800608"/>
                    </a:lnTo>
                    <a:lnTo>
                      <a:pt x="0" y="800608"/>
                    </a:lnTo>
                    <a:close/>
                  </a:path>
                </a:pathLst>
              </a:custGeom>
              <a:solidFill>
                <a:srgbClr val="F9C784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28575"/>
                <a:ext cx="800485" cy="7720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00"/>
                  </a:lnSpc>
                </a:pPr>
                <a:r>
                  <a:rPr lang="en-US" sz="1900" b="1" dirty="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7</a:t>
                </a:r>
              </a:p>
              <a:p>
                <a:pPr algn="ctr">
                  <a:lnSpc>
                    <a:spcPts val="7980"/>
                  </a:lnSpc>
                </a:pPr>
                <a:r>
                  <a:rPr lang="en-US" sz="5700" b="1" dirty="0">
                    <a:solidFill>
                      <a:srgbClr val="000001"/>
                    </a:solidFill>
                    <a:latin typeface="Cy Grotesk Key Bold"/>
                    <a:ea typeface="Cy Grotesk Key Bold"/>
                    <a:cs typeface="Cy Grotesk Key Bold"/>
                    <a:sym typeface="Cy Grotesk Key Bold"/>
                  </a:rPr>
                  <a:t>N</a:t>
                </a:r>
              </a:p>
              <a:p>
                <a:pPr marL="0" lvl="0" indent="0" algn="ctr">
                  <a:lnSpc>
                    <a:spcPts val="2100"/>
                  </a:lnSpc>
                </a:pPr>
                <a:r>
                  <a:rPr lang="en-US" sz="1500" b="1" dirty="0" err="1">
                    <a:solidFill>
                      <a:srgbClr val="000001"/>
                    </a:solidFill>
                    <a:latin typeface="Overpass Ultra-Bold"/>
                    <a:ea typeface="Overpass Ultra-Bold"/>
                    <a:cs typeface="Overpass Ultra-Bold"/>
                    <a:sym typeface="Overpass Ultra-Bold"/>
                  </a:rPr>
                  <a:t>L’azote</a:t>
                </a:r>
                <a:endParaRPr lang="en-US" sz="1500" b="1" dirty="0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endParaRPr>
              </a:p>
            </p:txBody>
          </p:sp>
        </p:grpSp>
      </p:grpSp>
      <p:sp>
        <p:nvSpPr>
          <p:cNvPr id="44" name="Freeform 44"/>
          <p:cNvSpPr/>
          <p:nvPr/>
        </p:nvSpPr>
        <p:spPr>
          <a:xfrm rot="-822508">
            <a:off x="16223219" y="2409001"/>
            <a:ext cx="2158915" cy="2763412"/>
          </a:xfrm>
          <a:custGeom>
            <a:avLst/>
            <a:gdLst/>
            <a:ahLst/>
            <a:cxnLst/>
            <a:rect l="l" t="t" r="r" b="b"/>
            <a:pathLst>
              <a:path w="2158915" h="2763412">
                <a:moveTo>
                  <a:pt x="0" y="0"/>
                </a:moveTo>
                <a:lnTo>
                  <a:pt x="2158916" y="0"/>
                </a:lnTo>
                <a:lnTo>
                  <a:pt x="2158916" y="2763412"/>
                </a:lnTo>
                <a:lnTo>
                  <a:pt x="0" y="2763412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 rot="1405277">
            <a:off x="528108" y="1129207"/>
            <a:ext cx="1714726" cy="1387369"/>
          </a:xfrm>
          <a:custGeom>
            <a:avLst/>
            <a:gdLst/>
            <a:ahLst/>
            <a:cxnLst/>
            <a:rect l="l" t="t" r="r" b="b"/>
            <a:pathLst>
              <a:path w="1714726" h="1387369">
                <a:moveTo>
                  <a:pt x="0" y="0"/>
                </a:moveTo>
                <a:lnTo>
                  <a:pt x="1714726" y="0"/>
                </a:lnTo>
                <a:lnTo>
                  <a:pt x="1714726" y="1387369"/>
                </a:lnTo>
                <a:lnTo>
                  <a:pt x="0" y="1387369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print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46" name="Group 46"/>
          <p:cNvGrpSpPr/>
          <p:nvPr/>
        </p:nvGrpSpPr>
        <p:grpSpPr>
          <a:xfrm>
            <a:off x="3658090" y="9017471"/>
            <a:ext cx="763296" cy="763296"/>
            <a:chOff x="0" y="0"/>
            <a:chExt cx="772160" cy="77216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772160" cy="772160"/>
            </a:xfrm>
            <a:custGeom>
              <a:avLst/>
              <a:gdLst/>
              <a:ahLst/>
              <a:cxnLst/>
              <a:rect l="l" t="t" r="r" b="b"/>
              <a:pathLst>
                <a:path w="772160" h="772160">
                  <a:moveTo>
                    <a:pt x="386080" y="0"/>
                  </a:moveTo>
                  <a:cubicBezTo>
                    <a:pt x="172854" y="0"/>
                    <a:pt x="0" y="172854"/>
                    <a:pt x="0" y="386080"/>
                  </a:cubicBezTo>
                  <a:cubicBezTo>
                    <a:pt x="0" y="599306"/>
                    <a:pt x="172854" y="772160"/>
                    <a:pt x="386080" y="772160"/>
                  </a:cubicBezTo>
                  <a:cubicBezTo>
                    <a:pt x="599306" y="772160"/>
                    <a:pt x="772160" y="599306"/>
                    <a:pt x="772160" y="386080"/>
                  </a:cubicBezTo>
                  <a:cubicBezTo>
                    <a:pt x="772160" y="172854"/>
                    <a:pt x="599306" y="0"/>
                    <a:pt x="386080" y="0"/>
                  </a:cubicBezTo>
                  <a:close/>
                </a:path>
              </a:pathLst>
            </a:custGeom>
            <a:solidFill>
              <a:srgbClr val="B8B8E6"/>
            </a:solidFill>
            <a:ln cap="sq">
              <a:noFill/>
              <a:prstDash val="solid"/>
              <a:miter/>
            </a:ln>
          </p:spPr>
        </p:sp>
        <p:sp>
          <p:nvSpPr>
            <p:cNvPr id="48" name="TextBox 48"/>
            <p:cNvSpPr txBox="1"/>
            <p:nvPr/>
          </p:nvSpPr>
          <p:spPr>
            <a:xfrm>
              <a:off x="72390" y="81915"/>
              <a:ext cx="627380" cy="6178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632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4508586" y="8663016"/>
            <a:ext cx="457978" cy="457978"/>
            <a:chOff x="0" y="0"/>
            <a:chExt cx="772160" cy="77216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772160" cy="772160"/>
            </a:xfrm>
            <a:custGeom>
              <a:avLst/>
              <a:gdLst/>
              <a:ahLst/>
              <a:cxnLst/>
              <a:rect l="l" t="t" r="r" b="b"/>
              <a:pathLst>
                <a:path w="772160" h="772160">
                  <a:moveTo>
                    <a:pt x="386080" y="0"/>
                  </a:moveTo>
                  <a:cubicBezTo>
                    <a:pt x="172854" y="0"/>
                    <a:pt x="0" y="172854"/>
                    <a:pt x="0" y="386080"/>
                  </a:cubicBezTo>
                  <a:cubicBezTo>
                    <a:pt x="0" y="599306"/>
                    <a:pt x="172854" y="772160"/>
                    <a:pt x="386080" y="772160"/>
                  </a:cubicBezTo>
                  <a:cubicBezTo>
                    <a:pt x="599306" y="772160"/>
                    <a:pt x="772160" y="599306"/>
                    <a:pt x="772160" y="386080"/>
                  </a:cubicBezTo>
                  <a:cubicBezTo>
                    <a:pt x="772160" y="172854"/>
                    <a:pt x="599306" y="0"/>
                    <a:pt x="386080" y="0"/>
                  </a:cubicBezTo>
                  <a:close/>
                </a:path>
              </a:pathLst>
            </a:custGeom>
            <a:solidFill>
              <a:srgbClr val="B8B8E6"/>
            </a:solidFill>
            <a:ln cap="sq">
              <a:noFill/>
              <a:prstDash val="solid"/>
              <a:miter/>
            </a:ln>
          </p:spPr>
        </p:sp>
        <p:sp>
          <p:nvSpPr>
            <p:cNvPr id="51" name="TextBox 51"/>
            <p:cNvSpPr txBox="1"/>
            <p:nvPr/>
          </p:nvSpPr>
          <p:spPr>
            <a:xfrm>
              <a:off x="72390" y="81915"/>
              <a:ext cx="627380" cy="6178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632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2" name="Freeform 52"/>
          <p:cNvSpPr/>
          <p:nvPr/>
        </p:nvSpPr>
        <p:spPr>
          <a:xfrm rot="-8665585" flipV="1">
            <a:off x="5085947" y="8896798"/>
            <a:ext cx="1049913" cy="767391"/>
          </a:xfrm>
          <a:custGeom>
            <a:avLst/>
            <a:gdLst/>
            <a:ahLst/>
            <a:cxnLst/>
            <a:rect l="l" t="t" r="r" b="b"/>
            <a:pathLst>
              <a:path w="1049913" h="767391">
                <a:moveTo>
                  <a:pt x="0" y="767391"/>
                </a:moveTo>
                <a:lnTo>
                  <a:pt x="1049912" y="767391"/>
                </a:lnTo>
                <a:lnTo>
                  <a:pt x="1049912" y="0"/>
                </a:lnTo>
                <a:lnTo>
                  <a:pt x="0" y="0"/>
                </a:lnTo>
                <a:lnTo>
                  <a:pt x="0" y="767391"/>
                </a:lnTo>
                <a:close/>
              </a:path>
            </a:pathLst>
          </a:custGeom>
          <a:blipFill>
            <a:blip r:embed="rId16" cstate="print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 rot="6339093" flipV="1">
            <a:off x="13005523" y="285301"/>
            <a:ext cx="907129" cy="663029"/>
          </a:xfrm>
          <a:custGeom>
            <a:avLst/>
            <a:gdLst/>
            <a:ahLst/>
            <a:cxnLst/>
            <a:rect l="l" t="t" r="r" b="b"/>
            <a:pathLst>
              <a:path w="907129" h="663029">
                <a:moveTo>
                  <a:pt x="0" y="663029"/>
                </a:moveTo>
                <a:lnTo>
                  <a:pt x="907129" y="663029"/>
                </a:lnTo>
                <a:lnTo>
                  <a:pt x="907129" y="0"/>
                </a:lnTo>
                <a:lnTo>
                  <a:pt x="0" y="0"/>
                </a:lnTo>
                <a:lnTo>
                  <a:pt x="0" y="663029"/>
                </a:lnTo>
                <a:close/>
              </a:path>
            </a:pathLst>
          </a:custGeom>
          <a:blipFill>
            <a:blip r:embed="rId18" cstate="print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4" name="TextBox 54"/>
          <p:cNvSpPr txBox="1"/>
          <p:nvPr/>
        </p:nvSpPr>
        <p:spPr>
          <a:xfrm>
            <a:off x="3810000" y="3257550"/>
            <a:ext cx="10668000" cy="235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200"/>
              </a:lnSpc>
              <a:spcBef>
                <a:spcPct val="0"/>
              </a:spcBef>
            </a:pPr>
            <a:r>
              <a:rPr lang="en-US" sz="9600" b="1" dirty="0">
                <a:solidFill>
                  <a:srgbClr val="000001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Tableau pèriodique</a:t>
            </a:r>
            <a:endParaRPr lang="en-US" sz="9600" b="1" u="none" strike="noStrike" dirty="0">
              <a:solidFill>
                <a:srgbClr val="000001"/>
              </a:solidFill>
              <a:latin typeface="Cy Grotesk Key Bold"/>
              <a:ea typeface="Cy Grotesk Key Bold"/>
              <a:cs typeface="Cy Grotesk Key Bold"/>
              <a:sym typeface="Cy Grotesk Key Bold"/>
            </a:endParaRPr>
          </a:p>
        </p:txBody>
      </p:sp>
      <p:grpSp>
        <p:nvGrpSpPr>
          <p:cNvPr id="55" name="Group 55"/>
          <p:cNvGrpSpPr/>
          <p:nvPr/>
        </p:nvGrpSpPr>
        <p:grpSpPr>
          <a:xfrm>
            <a:off x="8572350" y="1476375"/>
            <a:ext cx="1143000" cy="1143000"/>
            <a:chOff x="0" y="0"/>
            <a:chExt cx="1524000" cy="1524000"/>
          </a:xfrm>
        </p:grpSpPr>
        <p:grpSp>
          <p:nvGrpSpPr>
            <p:cNvPr id="56" name="Group 56"/>
            <p:cNvGrpSpPr/>
            <p:nvPr/>
          </p:nvGrpSpPr>
          <p:grpSpPr>
            <a:xfrm>
              <a:off x="0" y="0"/>
              <a:ext cx="1524000" cy="1524000"/>
              <a:chOff x="0" y="0"/>
              <a:chExt cx="812800" cy="81280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1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344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9" name="Freeform 59"/>
            <p:cNvSpPr/>
            <p:nvPr/>
          </p:nvSpPr>
          <p:spPr>
            <a:xfrm>
              <a:off x="377038" y="259080"/>
              <a:ext cx="769925" cy="1005840"/>
            </a:xfrm>
            <a:custGeom>
              <a:avLst/>
              <a:gdLst/>
              <a:ahLst/>
              <a:cxnLst/>
              <a:rect l="l" t="t" r="r" b="b"/>
              <a:pathLst>
                <a:path w="769925" h="1005840">
                  <a:moveTo>
                    <a:pt x="0" y="0"/>
                  </a:moveTo>
                  <a:lnTo>
                    <a:pt x="769924" y="0"/>
                  </a:lnTo>
                  <a:lnTo>
                    <a:pt x="769924" y="1005840"/>
                  </a:lnTo>
                  <a:lnTo>
                    <a:pt x="0" y="1005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 cstate="print">
                <a:extLs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24500" y="1905000"/>
            <a:ext cx="12001500" cy="6477000"/>
            <a:chOff x="0" y="0"/>
            <a:chExt cx="16002000" cy="86360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889000" cy="889000"/>
              <a:chOff x="0" y="0"/>
              <a:chExt cx="93462" cy="9346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F9C784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 dirty="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 dirty="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H</a:t>
                </a: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889000"/>
              <a:ext cx="889000" cy="889000"/>
              <a:chOff x="0" y="0"/>
              <a:chExt cx="93462" cy="9346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86BFB3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 dirty="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3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 dirty="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Li</a:t>
                </a: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1778000"/>
              <a:ext cx="889000" cy="889000"/>
              <a:chOff x="0" y="0"/>
              <a:chExt cx="93462" cy="9346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86BFB3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11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Na</a:t>
                </a:r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2667000"/>
              <a:ext cx="889000" cy="889000"/>
              <a:chOff x="0" y="0"/>
              <a:chExt cx="93462" cy="9346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86BFB3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19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K</a:t>
                </a: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0" y="3556000"/>
              <a:ext cx="889000" cy="889000"/>
              <a:chOff x="0" y="0"/>
              <a:chExt cx="93462" cy="93462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86BFB3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37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Rb</a:t>
                </a: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0" y="4445000"/>
              <a:ext cx="889000" cy="889000"/>
              <a:chOff x="0" y="0"/>
              <a:chExt cx="93462" cy="93462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86BFB3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55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Cs</a:t>
                </a:r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0" y="5334000"/>
              <a:ext cx="889000" cy="889000"/>
              <a:chOff x="0" y="0"/>
              <a:chExt cx="93462" cy="93462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86BFB3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87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Fr</a:t>
                </a:r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889000" y="889000"/>
              <a:ext cx="889000" cy="889000"/>
              <a:chOff x="0" y="0"/>
              <a:chExt cx="93462" cy="93462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DEA47E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4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Be</a:t>
                </a: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889000" y="1778000"/>
              <a:ext cx="889000" cy="889000"/>
              <a:chOff x="0" y="0"/>
              <a:chExt cx="93462" cy="93462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DEA47E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12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Mg</a:t>
                </a:r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889000" y="2667000"/>
              <a:ext cx="889000" cy="889000"/>
              <a:chOff x="0" y="0"/>
              <a:chExt cx="93462" cy="93462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DEA47E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 dirty="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20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 dirty="0" err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Ca</a:t>
                </a:r>
                <a:endParaRPr lang="en-US" sz="1900" b="1" dirty="0">
                  <a:solidFill>
                    <a:srgbClr val="000001"/>
                  </a:solidFill>
                  <a:latin typeface="Cy Grotesk Key Semi-Bold"/>
                  <a:ea typeface="Cy Grotesk Key Semi-Bold"/>
                  <a:cs typeface="Cy Grotesk Key Semi-Bold"/>
                  <a:sym typeface="Cy Grotesk Key Semi-Bold"/>
                </a:endParaRPr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889000" y="3556000"/>
              <a:ext cx="889000" cy="889000"/>
              <a:chOff x="0" y="0"/>
              <a:chExt cx="93462" cy="93462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DEA47E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38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Sr</a:t>
                </a: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889000" y="4445000"/>
              <a:ext cx="889000" cy="889000"/>
              <a:chOff x="0" y="0"/>
              <a:chExt cx="93462" cy="93462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DEA47E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56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Ba</a:t>
                </a:r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889000" y="5334000"/>
              <a:ext cx="889000" cy="889000"/>
              <a:chOff x="0" y="0"/>
              <a:chExt cx="93462" cy="93462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DEA47E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88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Ra</a:t>
                </a:r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1778000" y="2667000"/>
              <a:ext cx="889000" cy="889000"/>
              <a:chOff x="0" y="0"/>
              <a:chExt cx="93462" cy="93462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21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Sc</a:t>
                </a:r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1778000" y="3556000"/>
              <a:ext cx="889000" cy="889000"/>
              <a:chOff x="0" y="0"/>
              <a:chExt cx="93462" cy="93462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39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Y</a:t>
                </a:r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1778000" y="4445000"/>
              <a:ext cx="889000" cy="889000"/>
              <a:chOff x="0" y="0"/>
              <a:chExt cx="93462" cy="93462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4D6B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57-71</a:t>
                </a:r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1778000" y="5334000"/>
              <a:ext cx="889000" cy="889000"/>
              <a:chOff x="0" y="0"/>
              <a:chExt cx="93462" cy="93462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9CC29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89-103</a:t>
                </a:r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2667000" y="2667000"/>
              <a:ext cx="889000" cy="889000"/>
              <a:chOff x="0" y="0"/>
              <a:chExt cx="93462" cy="93462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 dirty="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22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 dirty="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Ti</a:t>
                </a:r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>
              <a:off x="2667000" y="3556000"/>
              <a:ext cx="889000" cy="889000"/>
              <a:chOff x="0" y="0"/>
              <a:chExt cx="93462" cy="93462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59" name="TextBox 59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40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Zr</a:t>
                </a:r>
              </a:p>
            </p:txBody>
          </p:sp>
        </p:grpSp>
        <p:grpSp>
          <p:nvGrpSpPr>
            <p:cNvPr id="60" name="Group 60"/>
            <p:cNvGrpSpPr/>
            <p:nvPr/>
          </p:nvGrpSpPr>
          <p:grpSpPr>
            <a:xfrm>
              <a:off x="2667000" y="4445000"/>
              <a:ext cx="889000" cy="889000"/>
              <a:chOff x="0" y="0"/>
              <a:chExt cx="93462" cy="93462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62" name="TextBox 62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72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Hf</a:t>
                </a:r>
              </a:p>
            </p:txBody>
          </p:sp>
        </p:grpSp>
        <p:grpSp>
          <p:nvGrpSpPr>
            <p:cNvPr id="63" name="Group 63"/>
            <p:cNvGrpSpPr/>
            <p:nvPr/>
          </p:nvGrpSpPr>
          <p:grpSpPr>
            <a:xfrm>
              <a:off x="2667000" y="5334000"/>
              <a:ext cx="889000" cy="889000"/>
              <a:chOff x="0" y="0"/>
              <a:chExt cx="93462" cy="93462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65" name="TextBox 65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104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Rf</a:t>
                </a:r>
              </a:p>
            </p:txBody>
          </p:sp>
        </p:grpSp>
        <p:grpSp>
          <p:nvGrpSpPr>
            <p:cNvPr id="66" name="Group 66"/>
            <p:cNvGrpSpPr/>
            <p:nvPr/>
          </p:nvGrpSpPr>
          <p:grpSpPr>
            <a:xfrm>
              <a:off x="3556000" y="2667000"/>
              <a:ext cx="889000" cy="889000"/>
              <a:chOff x="0" y="0"/>
              <a:chExt cx="93462" cy="93462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68" name="TextBox 68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23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V</a:t>
                </a:r>
              </a:p>
            </p:txBody>
          </p:sp>
        </p:grpSp>
        <p:grpSp>
          <p:nvGrpSpPr>
            <p:cNvPr id="69" name="Group 69"/>
            <p:cNvGrpSpPr/>
            <p:nvPr/>
          </p:nvGrpSpPr>
          <p:grpSpPr>
            <a:xfrm>
              <a:off x="3556000" y="3556000"/>
              <a:ext cx="889000" cy="889000"/>
              <a:chOff x="0" y="0"/>
              <a:chExt cx="93462" cy="93462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71" name="TextBox 71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41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Nb</a:t>
                </a:r>
              </a:p>
            </p:txBody>
          </p:sp>
        </p:grpSp>
        <p:grpSp>
          <p:nvGrpSpPr>
            <p:cNvPr id="72" name="Group 72"/>
            <p:cNvGrpSpPr/>
            <p:nvPr/>
          </p:nvGrpSpPr>
          <p:grpSpPr>
            <a:xfrm>
              <a:off x="3556000" y="4445000"/>
              <a:ext cx="889000" cy="889000"/>
              <a:chOff x="0" y="0"/>
              <a:chExt cx="93462" cy="93462"/>
            </a:xfrm>
          </p:grpSpPr>
          <p:sp>
            <p:nvSpPr>
              <p:cNvPr id="73" name="Freeform 73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74" name="TextBox 74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73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Ta</a:t>
                </a:r>
              </a:p>
            </p:txBody>
          </p:sp>
        </p:grpSp>
        <p:grpSp>
          <p:nvGrpSpPr>
            <p:cNvPr id="75" name="Group 75"/>
            <p:cNvGrpSpPr/>
            <p:nvPr/>
          </p:nvGrpSpPr>
          <p:grpSpPr>
            <a:xfrm>
              <a:off x="3556000" y="5334000"/>
              <a:ext cx="889000" cy="889000"/>
              <a:chOff x="0" y="0"/>
              <a:chExt cx="93462" cy="93462"/>
            </a:xfrm>
          </p:grpSpPr>
          <p:sp>
            <p:nvSpPr>
              <p:cNvPr id="76" name="Freeform 76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77" name="TextBox 77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105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Db</a:t>
                </a:r>
              </a:p>
            </p:txBody>
          </p:sp>
        </p:grpSp>
        <p:grpSp>
          <p:nvGrpSpPr>
            <p:cNvPr id="78" name="Group 78"/>
            <p:cNvGrpSpPr/>
            <p:nvPr/>
          </p:nvGrpSpPr>
          <p:grpSpPr>
            <a:xfrm>
              <a:off x="4445000" y="2667000"/>
              <a:ext cx="889000" cy="889000"/>
              <a:chOff x="0" y="0"/>
              <a:chExt cx="93462" cy="93462"/>
            </a:xfrm>
          </p:grpSpPr>
          <p:sp>
            <p:nvSpPr>
              <p:cNvPr id="79" name="Freeform 79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80" name="TextBox 80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24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Cr</a:t>
                </a:r>
              </a:p>
            </p:txBody>
          </p:sp>
        </p:grpSp>
        <p:grpSp>
          <p:nvGrpSpPr>
            <p:cNvPr id="81" name="Group 81"/>
            <p:cNvGrpSpPr/>
            <p:nvPr/>
          </p:nvGrpSpPr>
          <p:grpSpPr>
            <a:xfrm>
              <a:off x="4445000" y="3556000"/>
              <a:ext cx="889000" cy="889000"/>
              <a:chOff x="0" y="0"/>
              <a:chExt cx="93462" cy="93462"/>
            </a:xfrm>
          </p:grpSpPr>
          <p:sp>
            <p:nvSpPr>
              <p:cNvPr id="82" name="Freeform 82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83" name="TextBox 83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42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Mo</a:t>
                </a:r>
              </a:p>
            </p:txBody>
          </p:sp>
        </p:grpSp>
        <p:grpSp>
          <p:nvGrpSpPr>
            <p:cNvPr id="84" name="Group 84"/>
            <p:cNvGrpSpPr/>
            <p:nvPr/>
          </p:nvGrpSpPr>
          <p:grpSpPr>
            <a:xfrm>
              <a:off x="4445000" y="4445000"/>
              <a:ext cx="889000" cy="889000"/>
              <a:chOff x="0" y="0"/>
              <a:chExt cx="93462" cy="93462"/>
            </a:xfrm>
          </p:grpSpPr>
          <p:sp>
            <p:nvSpPr>
              <p:cNvPr id="85" name="Freeform 85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86" name="TextBox 86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74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W</a:t>
                </a:r>
              </a:p>
            </p:txBody>
          </p:sp>
        </p:grpSp>
        <p:grpSp>
          <p:nvGrpSpPr>
            <p:cNvPr id="87" name="Group 87"/>
            <p:cNvGrpSpPr/>
            <p:nvPr/>
          </p:nvGrpSpPr>
          <p:grpSpPr>
            <a:xfrm>
              <a:off x="4445000" y="5334000"/>
              <a:ext cx="889000" cy="889000"/>
              <a:chOff x="0" y="0"/>
              <a:chExt cx="93462" cy="93462"/>
            </a:xfrm>
          </p:grpSpPr>
          <p:sp>
            <p:nvSpPr>
              <p:cNvPr id="88" name="Freeform 88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89" name="TextBox 89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106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Sg</a:t>
                </a:r>
              </a:p>
            </p:txBody>
          </p:sp>
        </p:grpSp>
        <p:grpSp>
          <p:nvGrpSpPr>
            <p:cNvPr id="90" name="Group 90"/>
            <p:cNvGrpSpPr/>
            <p:nvPr/>
          </p:nvGrpSpPr>
          <p:grpSpPr>
            <a:xfrm>
              <a:off x="5334000" y="2667000"/>
              <a:ext cx="889000" cy="889000"/>
              <a:chOff x="0" y="0"/>
              <a:chExt cx="93462" cy="93462"/>
            </a:xfrm>
          </p:grpSpPr>
          <p:sp>
            <p:nvSpPr>
              <p:cNvPr id="91" name="Freeform 91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92" name="TextBox 92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25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Mn</a:t>
                </a:r>
              </a:p>
            </p:txBody>
          </p:sp>
        </p:grpSp>
        <p:grpSp>
          <p:nvGrpSpPr>
            <p:cNvPr id="93" name="Group 93"/>
            <p:cNvGrpSpPr/>
            <p:nvPr/>
          </p:nvGrpSpPr>
          <p:grpSpPr>
            <a:xfrm>
              <a:off x="5334000" y="3556000"/>
              <a:ext cx="889000" cy="889000"/>
              <a:chOff x="0" y="0"/>
              <a:chExt cx="93462" cy="93462"/>
            </a:xfrm>
          </p:grpSpPr>
          <p:sp>
            <p:nvSpPr>
              <p:cNvPr id="94" name="Freeform 94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95" name="TextBox 95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43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Tc</a:t>
                </a:r>
              </a:p>
            </p:txBody>
          </p:sp>
        </p:grpSp>
        <p:grpSp>
          <p:nvGrpSpPr>
            <p:cNvPr id="96" name="Group 96"/>
            <p:cNvGrpSpPr/>
            <p:nvPr/>
          </p:nvGrpSpPr>
          <p:grpSpPr>
            <a:xfrm>
              <a:off x="5334000" y="4445000"/>
              <a:ext cx="889000" cy="889000"/>
              <a:chOff x="0" y="0"/>
              <a:chExt cx="93462" cy="93462"/>
            </a:xfrm>
          </p:grpSpPr>
          <p:sp>
            <p:nvSpPr>
              <p:cNvPr id="97" name="Freeform 97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98" name="TextBox 98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75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Re</a:t>
                </a:r>
              </a:p>
            </p:txBody>
          </p:sp>
        </p:grpSp>
        <p:grpSp>
          <p:nvGrpSpPr>
            <p:cNvPr id="99" name="Group 99"/>
            <p:cNvGrpSpPr/>
            <p:nvPr/>
          </p:nvGrpSpPr>
          <p:grpSpPr>
            <a:xfrm>
              <a:off x="5334000" y="5334000"/>
              <a:ext cx="889000" cy="889000"/>
              <a:chOff x="0" y="0"/>
              <a:chExt cx="93462" cy="93462"/>
            </a:xfrm>
          </p:grpSpPr>
          <p:sp>
            <p:nvSpPr>
              <p:cNvPr id="100" name="Freeform 100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101" name="TextBox 101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107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Bh</a:t>
                </a:r>
              </a:p>
            </p:txBody>
          </p:sp>
        </p:grpSp>
        <p:grpSp>
          <p:nvGrpSpPr>
            <p:cNvPr id="102" name="Group 102"/>
            <p:cNvGrpSpPr/>
            <p:nvPr/>
          </p:nvGrpSpPr>
          <p:grpSpPr>
            <a:xfrm>
              <a:off x="6223000" y="2667000"/>
              <a:ext cx="889000" cy="889000"/>
              <a:chOff x="0" y="0"/>
              <a:chExt cx="93462" cy="93462"/>
            </a:xfrm>
          </p:grpSpPr>
          <p:sp>
            <p:nvSpPr>
              <p:cNvPr id="103" name="Freeform 103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104" name="TextBox 104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26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Fe</a:t>
                </a:r>
              </a:p>
            </p:txBody>
          </p:sp>
        </p:grpSp>
        <p:grpSp>
          <p:nvGrpSpPr>
            <p:cNvPr id="105" name="Group 105"/>
            <p:cNvGrpSpPr/>
            <p:nvPr/>
          </p:nvGrpSpPr>
          <p:grpSpPr>
            <a:xfrm>
              <a:off x="6223000" y="3556000"/>
              <a:ext cx="889000" cy="889000"/>
              <a:chOff x="0" y="0"/>
              <a:chExt cx="93462" cy="93462"/>
            </a:xfrm>
          </p:grpSpPr>
          <p:sp>
            <p:nvSpPr>
              <p:cNvPr id="106" name="Freeform 106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107" name="TextBox 107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44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Ru</a:t>
                </a:r>
              </a:p>
            </p:txBody>
          </p:sp>
        </p:grpSp>
        <p:grpSp>
          <p:nvGrpSpPr>
            <p:cNvPr id="108" name="Group 108"/>
            <p:cNvGrpSpPr/>
            <p:nvPr/>
          </p:nvGrpSpPr>
          <p:grpSpPr>
            <a:xfrm>
              <a:off x="6223000" y="4445000"/>
              <a:ext cx="889000" cy="889000"/>
              <a:chOff x="0" y="0"/>
              <a:chExt cx="93462" cy="93462"/>
            </a:xfrm>
          </p:grpSpPr>
          <p:sp>
            <p:nvSpPr>
              <p:cNvPr id="109" name="Freeform 109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110" name="TextBox 110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76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Os</a:t>
                </a:r>
              </a:p>
            </p:txBody>
          </p:sp>
        </p:grpSp>
        <p:grpSp>
          <p:nvGrpSpPr>
            <p:cNvPr id="111" name="Group 111"/>
            <p:cNvGrpSpPr/>
            <p:nvPr/>
          </p:nvGrpSpPr>
          <p:grpSpPr>
            <a:xfrm>
              <a:off x="6223000" y="5334000"/>
              <a:ext cx="889000" cy="889000"/>
              <a:chOff x="0" y="0"/>
              <a:chExt cx="93462" cy="93462"/>
            </a:xfrm>
          </p:grpSpPr>
          <p:sp>
            <p:nvSpPr>
              <p:cNvPr id="112" name="Freeform 112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113" name="TextBox 113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 dirty="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108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 dirty="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Hs</a:t>
                </a:r>
              </a:p>
            </p:txBody>
          </p:sp>
        </p:grpSp>
        <p:grpSp>
          <p:nvGrpSpPr>
            <p:cNvPr id="114" name="Group 114"/>
            <p:cNvGrpSpPr/>
            <p:nvPr/>
          </p:nvGrpSpPr>
          <p:grpSpPr>
            <a:xfrm>
              <a:off x="7112000" y="2667000"/>
              <a:ext cx="889000" cy="889000"/>
              <a:chOff x="0" y="0"/>
              <a:chExt cx="93462" cy="93462"/>
            </a:xfrm>
          </p:grpSpPr>
          <p:sp>
            <p:nvSpPr>
              <p:cNvPr id="115" name="Freeform 115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116" name="TextBox 116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27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Co</a:t>
                </a:r>
              </a:p>
            </p:txBody>
          </p:sp>
        </p:grpSp>
        <p:grpSp>
          <p:nvGrpSpPr>
            <p:cNvPr id="117" name="Group 117"/>
            <p:cNvGrpSpPr/>
            <p:nvPr/>
          </p:nvGrpSpPr>
          <p:grpSpPr>
            <a:xfrm>
              <a:off x="7112000" y="3556000"/>
              <a:ext cx="889000" cy="889000"/>
              <a:chOff x="0" y="0"/>
              <a:chExt cx="93462" cy="93462"/>
            </a:xfrm>
          </p:grpSpPr>
          <p:sp>
            <p:nvSpPr>
              <p:cNvPr id="118" name="Freeform 118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119" name="TextBox 119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45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Rh</a:t>
                </a:r>
              </a:p>
            </p:txBody>
          </p:sp>
        </p:grpSp>
        <p:grpSp>
          <p:nvGrpSpPr>
            <p:cNvPr id="120" name="Group 120"/>
            <p:cNvGrpSpPr/>
            <p:nvPr/>
          </p:nvGrpSpPr>
          <p:grpSpPr>
            <a:xfrm>
              <a:off x="7112000" y="4445000"/>
              <a:ext cx="889000" cy="889000"/>
              <a:chOff x="0" y="0"/>
              <a:chExt cx="93462" cy="93462"/>
            </a:xfrm>
          </p:grpSpPr>
          <p:sp>
            <p:nvSpPr>
              <p:cNvPr id="121" name="Freeform 121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122" name="TextBox 122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77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Ir</a:t>
                </a:r>
              </a:p>
            </p:txBody>
          </p:sp>
        </p:grpSp>
        <p:grpSp>
          <p:nvGrpSpPr>
            <p:cNvPr id="123" name="Group 123"/>
            <p:cNvGrpSpPr/>
            <p:nvPr/>
          </p:nvGrpSpPr>
          <p:grpSpPr>
            <a:xfrm>
              <a:off x="7112000" y="5334000"/>
              <a:ext cx="889000" cy="889000"/>
              <a:chOff x="0" y="0"/>
              <a:chExt cx="93462" cy="93462"/>
            </a:xfrm>
          </p:grpSpPr>
          <p:sp>
            <p:nvSpPr>
              <p:cNvPr id="124" name="Freeform 124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CCCCC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125" name="TextBox 125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109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Mt</a:t>
                </a:r>
              </a:p>
            </p:txBody>
          </p:sp>
        </p:grpSp>
        <p:grpSp>
          <p:nvGrpSpPr>
            <p:cNvPr id="126" name="Group 126"/>
            <p:cNvGrpSpPr/>
            <p:nvPr/>
          </p:nvGrpSpPr>
          <p:grpSpPr>
            <a:xfrm>
              <a:off x="8001000" y="2667000"/>
              <a:ext cx="889000" cy="889000"/>
              <a:chOff x="0" y="0"/>
              <a:chExt cx="93462" cy="93462"/>
            </a:xfrm>
          </p:grpSpPr>
          <p:sp>
            <p:nvSpPr>
              <p:cNvPr id="127" name="Freeform 127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128" name="TextBox 128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28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Ni</a:t>
                </a:r>
              </a:p>
            </p:txBody>
          </p:sp>
        </p:grpSp>
        <p:grpSp>
          <p:nvGrpSpPr>
            <p:cNvPr id="129" name="Group 129"/>
            <p:cNvGrpSpPr/>
            <p:nvPr/>
          </p:nvGrpSpPr>
          <p:grpSpPr>
            <a:xfrm>
              <a:off x="8001000" y="3556000"/>
              <a:ext cx="889000" cy="889000"/>
              <a:chOff x="0" y="0"/>
              <a:chExt cx="93462" cy="93462"/>
            </a:xfrm>
          </p:grpSpPr>
          <p:sp>
            <p:nvSpPr>
              <p:cNvPr id="130" name="Freeform 130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131" name="TextBox 131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46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Pd</a:t>
                </a:r>
              </a:p>
            </p:txBody>
          </p:sp>
        </p:grpSp>
        <p:grpSp>
          <p:nvGrpSpPr>
            <p:cNvPr id="132" name="Group 132"/>
            <p:cNvGrpSpPr/>
            <p:nvPr/>
          </p:nvGrpSpPr>
          <p:grpSpPr>
            <a:xfrm>
              <a:off x="8001000" y="4445000"/>
              <a:ext cx="889000" cy="889000"/>
              <a:chOff x="0" y="0"/>
              <a:chExt cx="93462" cy="93462"/>
            </a:xfrm>
          </p:grpSpPr>
          <p:sp>
            <p:nvSpPr>
              <p:cNvPr id="133" name="Freeform 133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134" name="TextBox 134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78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Pt</a:t>
                </a:r>
              </a:p>
            </p:txBody>
          </p:sp>
        </p:grpSp>
        <p:grpSp>
          <p:nvGrpSpPr>
            <p:cNvPr id="135" name="Group 135"/>
            <p:cNvGrpSpPr/>
            <p:nvPr/>
          </p:nvGrpSpPr>
          <p:grpSpPr>
            <a:xfrm>
              <a:off x="8001000" y="5334000"/>
              <a:ext cx="889000" cy="889000"/>
              <a:chOff x="0" y="0"/>
              <a:chExt cx="93462" cy="93462"/>
            </a:xfrm>
          </p:grpSpPr>
          <p:sp>
            <p:nvSpPr>
              <p:cNvPr id="136" name="Freeform 136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CCCCC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137" name="TextBox 137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110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Ds</a:t>
                </a:r>
              </a:p>
            </p:txBody>
          </p:sp>
        </p:grpSp>
        <p:grpSp>
          <p:nvGrpSpPr>
            <p:cNvPr id="138" name="Group 138"/>
            <p:cNvGrpSpPr/>
            <p:nvPr/>
          </p:nvGrpSpPr>
          <p:grpSpPr>
            <a:xfrm>
              <a:off x="8890000" y="2667000"/>
              <a:ext cx="889000" cy="889000"/>
              <a:chOff x="0" y="0"/>
              <a:chExt cx="93462" cy="93462"/>
            </a:xfrm>
          </p:grpSpPr>
          <p:sp>
            <p:nvSpPr>
              <p:cNvPr id="139" name="Freeform 139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140" name="TextBox 140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29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Cu</a:t>
                </a:r>
              </a:p>
            </p:txBody>
          </p:sp>
        </p:grpSp>
        <p:grpSp>
          <p:nvGrpSpPr>
            <p:cNvPr id="141" name="Group 141"/>
            <p:cNvGrpSpPr/>
            <p:nvPr/>
          </p:nvGrpSpPr>
          <p:grpSpPr>
            <a:xfrm>
              <a:off x="8890000" y="3556000"/>
              <a:ext cx="889000" cy="889000"/>
              <a:chOff x="0" y="0"/>
              <a:chExt cx="93462" cy="93462"/>
            </a:xfrm>
          </p:grpSpPr>
          <p:sp>
            <p:nvSpPr>
              <p:cNvPr id="142" name="Freeform 142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143" name="TextBox 143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47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Ag</a:t>
                </a:r>
              </a:p>
            </p:txBody>
          </p:sp>
        </p:grpSp>
        <p:grpSp>
          <p:nvGrpSpPr>
            <p:cNvPr id="144" name="Group 144"/>
            <p:cNvGrpSpPr/>
            <p:nvPr/>
          </p:nvGrpSpPr>
          <p:grpSpPr>
            <a:xfrm>
              <a:off x="8890000" y="4445000"/>
              <a:ext cx="889000" cy="889000"/>
              <a:chOff x="0" y="0"/>
              <a:chExt cx="93462" cy="93462"/>
            </a:xfrm>
          </p:grpSpPr>
          <p:sp>
            <p:nvSpPr>
              <p:cNvPr id="145" name="Freeform 145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146" name="TextBox 146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79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Au</a:t>
                </a:r>
              </a:p>
            </p:txBody>
          </p:sp>
        </p:grpSp>
        <p:grpSp>
          <p:nvGrpSpPr>
            <p:cNvPr id="147" name="Group 147"/>
            <p:cNvGrpSpPr/>
            <p:nvPr/>
          </p:nvGrpSpPr>
          <p:grpSpPr>
            <a:xfrm>
              <a:off x="8890000" y="5334000"/>
              <a:ext cx="889000" cy="889000"/>
              <a:chOff x="0" y="0"/>
              <a:chExt cx="93462" cy="93462"/>
            </a:xfrm>
          </p:grpSpPr>
          <p:sp>
            <p:nvSpPr>
              <p:cNvPr id="148" name="Freeform 148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CCCCC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149" name="TextBox 149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111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Rg</a:t>
                </a:r>
              </a:p>
            </p:txBody>
          </p:sp>
        </p:grpSp>
        <p:grpSp>
          <p:nvGrpSpPr>
            <p:cNvPr id="150" name="Group 150"/>
            <p:cNvGrpSpPr/>
            <p:nvPr/>
          </p:nvGrpSpPr>
          <p:grpSpPr>
            <a:xfrm>
              <a:off x="9779000" y="2667000"/>
              <a:ext cx="889000" cy="889000"/>
              <a:chOff x="0" y="0"/>
              <a:chExt cx="93462" cy="93462"/>
            </a:xfrm>
          </p:grpSpPr>
          <p:sp>
            <p:nvSpPr>
              <p:cNvPr id="151" name="Freeform 151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152" name="TextBox 152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30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Zn</a:t>
                </a:r>
              </a:p>
            </p:txBody>
          </p:sp>
        </p:grpSp>
        <p:grpSp>
          <p:nvGrpSpPr>
            <p:cNvPr id="153" name="Group 153"/>
            <p:cNvGrpSpPr/>
            <p:nvPr/>
          </p:nvGrpSpPr>
          <p:grpSpPr>
            <a:xfrm>
              <a:off x="9779000" y="3556000"/>
              <a:ext cx="889000" cy="889000"/>
              <a:chOff x="0" y="0"/>
              <a:chExt cx="93462" cy="93462"/>
            </a:xfrm>
          </p:grpSpPr>
          <p:sp>
            <p:nvSpPr>
              <p:cNvPr id="154" name="Freeform 154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155" name="TextBox 155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48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Cd</a:t>
                </a:r>
              </a:p>
            </p:txBody>
          </p:sp>
        </p:grpSp>
        <p:grpSp>
          <p:nvGrpSpPr>
            <p:cNvPr id="156" name="Group 156"/>
            <p:cNvGrpSpPr/>
            <p:nvPr/>
          </p:nvGrpSpPr>
          <p:grpSpPr>
            <a:xfrm>
              <a:off x="9779000" y="4445000"/>
              <a:ext cx="889000" cy="889000"/>
              <a:chOff x="0" y="0"/>
              <a:chExt cx="93462" cy="93462"/>
            </a:xfrm>
          </p:grpSpPr>
          <p:sp>
            <p:nvSpPr>
              <p:cNvPr id="157" name="Freeform 157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158" name="TextBox 158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80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Hg</a:t>
                </a:r>
              </a:p>
            </p:txBody>
          </p:sp>
        </p:grpSp>
        <p:grpSp>
          <p:nvGrpSpPr>
            <p:cNvPr id="159" name="Group 159"/>
            <p:cNvGrpSpPr/>
            <p:nvPr/>
          </p:nvGrpSpPr>
          <p:grpSpPr>
            <a:xfrm>
              <a:off x="9779000" y="5334000"/>
              <a:ext cx="889000" cy="889000"/>
              <a:chOff x="0" y="0"/>
              <a:chExt cx="93462" cy="93462"/>
            </a:xfrm>
          </p:grpSpPr>
          <p:sp>
            <p:nvSpPr>
              <p:cNvPr id="160" name="Freeform 160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CCCCC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161" name="TextBox 161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112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Cn</a:t>
                </a:r>
              </a:p>
            </p:txBody>
          </p:sp>
        </p:grpSp>
        <p:grpSp>
          <p:nvGrpSpPr>
            <p:cNvPr id="162" name="Group 162"/>
            <p:cNvGrpSpPr/>
            <p:nvPr/>
          </p:nvGrpSpPr>
          <p:grpSpPr>
            <a:xfrm>
              <a:off x="10668000" y="707799"/>
              <a:ext cx="889000" cy="1070201"/>
              <a:chOff x="0" y="-19050"/>
              <a:chExt cx="93462" cy="112512"/>
            </a:xfrm>
          </p:grpSpPr>
          <p:sp>
            <p:nvSpPr>
              <p:cNvPr id="163" name="Freeform 163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FACDCC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164" name="TextBox 164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 dirty="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5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 dirty="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B</a:t>
                </a:r>
              </a:p>
            </p:txBody>
          </p:sp>
        </p:grpSp>
        <p:grpSp>
          <p:nvGrpSpPr>
            <p:cNvPr id="165" name="Group 165"/>
            <p:cNvGrpSpPr/>
            <p:nvPr/>
          </p:nvGrpSpPr>
          <p:grpSpPr>
            <a:xfrm>
              <a:off x="10668000" y="1778000"/>
              <a:ext cx="889000" cy="889000"/>
              <a:chOff x="0" y="0"/>
              <a:chExt cx="93462" cy="93462"/>
            </a:xfrm>
          </p:grpSpPr>
          <p:sp>
            <p:nvSpPr>
              <p:cNvPr id="166" name="Freeform 166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A7CDEF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167" name="TextBox 167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13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Al</a:t>
                </a:r>
              </a:p>
            </p:txBody>
          </p:sp>
        </p:grpSp>
        <p:grpSp>
          <p:nvGrpSpPr>
            <p:cNvPr id="168" name="Group 168"/>
            <p:cNvGrpSpPr/>
            <p:nvPr/>
          </p:nvGrpSpPr>
          <p:grpSpPr>
            <a:xfrm>
              <a:off x="10668000" y="2667000"/>
              <a:ext cx="889000" cy="889000"/>
              <a:chOff x="0" y="0"/>
              <a:chExt cx="93462" cy="93462"/>
            </a:xfrm>
          </p:grpSpPr>
          <p:sp>
            <p:nvSpPr>
              <p:cNvPr id="169" name="Freeform 169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A7CDEF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170" name="TextBox 170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31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Ga</a:t>
                </a:r>
              </a:p>
            </p:txBody>
          </p:sp>
        </p:grpSp>
        <p:grpSp>
          <p:nvGrpSpPr>
            <p:cNvPr id="171" name="Group 171"/>
            <p:cNvGrpSpPr/>
            <p:nvPr/>
          </p:nvGrpSpPr>
          <p:grpSpPr>
            <a:xfrm>
              <a:off x="10668000" y="3556000"/>
              <a:ext cx="889000" cy="889000"/>
              <a:chOff x="0" y="0"/>
              <a:chExt cx="93462" cy="93462"/>
            </a:xfrm>
          </p:grpSpPr>
          <p:sp>
            <p:nvSpPr>
              <p:cNvPr id="172" name="Freeform 172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A7CDEF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173" name="TextBox 173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49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In</a:t>
                </a:r>
              </a:p>
            </p:txBody>
          </p:sp>
        </p:grpSp>
        <p:grpSp>
          <p:nvGrpSpPr>
            <p:cNvPr id="174" name="Group 174"/>
            <p:cNvGrpSpPr/>
            <p:nvPr/>
          </p:nvGrpSpPr>
          <p:grpSpPr>
            <a:xfrm>
              <a:off x="10668000" y="4445000"/>
              <a:ext cx="889000" cy="889000"/>
              <a:chOff x="0" y="0"/>
              <a:chExt cx="93462" cy="93462"/>
            </a:xfrm>
          </p:grpSpPr>
          <p:sp>
            <p:nvSpPr>
              <p:cNvPr id="175" name="Freeform 175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A7CDEF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176" name="TextBox 176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81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Ti</a:t>
                </a:r>
              </a:p>
            </p:txBody>
          </p:sp>
        </p:grpSp>
        <p:grpSp>
          <p:nvGrpSpPr>
            <p:cNvPr id="177" name="Group 177"/>
            <p:cNvGrpSpPr/>
            <p:nvPr/>
          </p:nvGrpSpPr>
          <p:grpSpPr>
            <a:xfrm>
              <a:off x="11557000" y="889000"/>
              <a:ext cx="889000" cy="889000"/>
              <a:chOff x="0" y="0"/>
              <a:chExt cx="93462" cy="93462"/>
            </a:xfrm>
          </p:grpSpPr>
          <p:sp>
            <p:nvSpPr>
              <p:cNvPr id="178" name="Freeform 178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F9C784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179" name="TextBox 179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6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C</a:t>
                </a:r>
              </a:p>
            </p:txBody>
          </p:sp>
        </p:grpSp>
        <p:grpSp>
          <p:nvGrpSpPr>
            <p:cNvPr id="180" name="Group 180"/>
            <p:cNvGrpSpPr/>
            <p:nvPr/>
          </p:nvGrpSpPr>
          <p:grpSpPr>
            <a:xfrm>
              <a:off x="11557000" y="1778000"/>
              <a:ext cx="889000" cy="889000"/>
              <a:chOff x="0" y="0"/>
              <a:chExt cx="93462" cy="93462"/>
            </a:xfrm>
          </p:grpSpPr>
          <p:sp>
            <p:nvSpPr>
              <p:cNvPr id="181" name="Freeform 181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FACDCC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182" name="TextBox 182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14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Si</a:t>
                </a:r>
              </a:p>
            </p:txBody>
          </p:sp>
        </p:grpSp>
        <p:grpSp>
          <p:nvGrpSpPr>
            <p:cNvPr id="183" name="Group 183"/>
            <p:cNvGrpSpPr/>
            <p:nvPr/>
          </p:nvGrpSpPr>
          <p:grpSpPr>
            <a:xfrm>
              <a:off x="11557000" y="2667000"/>
              <a:ext cx="889000" cy="889000"/>
              <a:chOff x="0" y="0"/>
              <a:chExt cx="93462" cy="93462"/>
            </a:xfrm>
          </p:grpSpPr>
          <p:sp>
            <p:nvSpPr>
              <p:cNvPr id="184" name="Freeform 184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FACDCC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185" name="TextBox 185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32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Ge</a:t>
                </a:r>
              </a:p>
            </p:txBody>
          </p:sp>
        </p:grpSp>
        <p:grpSp>
          <p:nvGrpSpPr>
            <p:cNvPr id="186" name="Group 186"/>
            <p:cNvGrpSpPr/>
            <p:nvPr/>
          </p:nvGrpSpPr>
          <p:grpSpPr>
            <a:xfrm>
              <a:off x="11557000" y="3556000"/>
              <a:ext cx="889000" cy="889000"/>
              <a:chOff x="0" y="0"/>
              <a:chExt cx="93462" cy="93462"/>
            </a:xfrm>
          </p:grpSpPr>
          <p:sp>
            <p:nvSpPr>
              <p:cNvPr id="187" name="Freeform 187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A7CDEF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188" name="TextBox 188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50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Sn</a:t>
                </a:r>
              </a:p>
            </p:txBody>
          </p:sp>
        </p:grpSp>
        <p:grpSp>
          <p:nvGrpSpPr>
            <p:cNvPr id="189" name="Group 189"/>
            <p:cNvGrpSpPr/>
            <p:nvPr/>
          </p:nvGrpSpPr>
          <p:grpSpPr>
            <a:xfrm>
              <a:off x="11557000" y="4445000"/>
              <a:ext cx="889000" cy="889000"/>
              <a:chOff x="0" y="0"/>
              <a:chExt cx="93462" cy="93462"/>
            </a:xfrm>
          </p:grpSpPr>
          <p:sp>
            <p:nvSpPr>
              <p:cNvPr id="190" name="Freeform 190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A7CDEF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191" name="TextBox 191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82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Pb</a:t>
                </a:r>
              </a:p>
            </p:txBody>
          </p:sp>
        </p:grpSp>
        <p:grpSp>
          <p:nvGrpSpPr>
            <p:cNvPr id="192" name="Group 192"/>
            <p:cNvGrpSpPr/>
            <p:nvPr/>
          </p:nvGrpSpPr>
          <p:grpSpPr>
            <a:xfrm>
              <a:off x="12446000" y="889000"/>
              <a:ext cx="889000" cy="889000"/>
              <a:chOff x="0" y="0"/>
              <a:chExt cx="93462" cy="93462"/>
            </a:xfrm>
          </p:grpSpPr>
          <p:sp>
            <p:nvSpPr>
              <p:cNvPr id="193" name="Freeform 193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F9C784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194" name="TextBox 194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 dirty="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7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 dirty="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N</a:t>
                </a:r>
              </a:p>
            </p:txBody>
          </p:sp>
        </p:grpSp>
        <p:grpSp>
          <p:nvGrpSpPr>
            <p:cNvPr id="195" name="Group 195"/>
            <p:cNvGrpSpPr/>
            <p:nvPr/>
          </p:nvGrpSpPr>
          <p:grpSpPr>
            <a:xfrm>
              <a:off x="12446000" y="1778000"/>
              <a:ext cx="889000" cy="889000"/>
              <a:chOff x="0" y="0"/>
              <a:chExt cx="93462" cy="93462"/>
            </a:xfrm>
          </p:grpSpPr>
          <p:sp>
            <p:nvSpPr>
              <p:cNvPr id="196" name="Freeform 196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F9C784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197" name="TextBox 197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15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P</a:t>
                </a:r>
              </a:p>
            </p:txBody>
          </p:sp>
        </p:grpSp>
        <p:grpSp>
          <p:nvGrpSpPr>
            <p:cNvPr id="198" name="Group 198"/>
            <p:cNvGrpSpPr/>
            <p:nvPr/>
          </p:nvGrpSpPr>
          <p:grpSpPr>
            <a:xfrm>
              <a:off x="12446000" y="2667000"/>
              <a:ext cx="889000" cy="889000"/>
              <a:chOff x="0" y="0"/>
              <a:chExt cx="93462" cy="93462"/>
            </a:xfrm>
          </p:grpSpPr>
          <p:sp>
            <p:nvSpPr>
              <p:cNvPr id="199" name="Freeform 199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FACDCC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200" name="TextBox 200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33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As</a:t>
                </a:r>
              </a:p>
            </p:txBody>
          </p:sp>
        </p:grpSp>
        <p:grpSp>
          <p:nvGrpSpPr>
            <p:cNvPr id="201" name="Group 201"/>
            <p:cNvGrpSpPr/>
            <p:nvPr/>
          </p:nvGrpSpPr>
          <p:grpSpPr>
            <a:xfrm>
              <a:off x="12446000" y="3556000"/>
              <a:ext cx="889000" cy="889000"/>
              <a:chOff x="0" y="0"/>
              <a:chExt cx="93462" cy="93462"/>
            </a:xfrm>
          </p:grpSpPr>
          <p:sp>
            <p:nvSpPr>
              <p:cNvPr id="202" name="Freeform 202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FACDCC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203" name="TextBox 203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 dirty="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51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 dirty="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Sb</a:t>
                </a:r>
              </a:p>
            </p:txBody>
          </p:sp>
        </p:grpSp>
        <p:grpSp>
          <p:nvGrpSpPr>
            <p:cNvPr id="204" name="Group 204"/>
            <p:cNvGrpSpPr/>
            <p:nvPr/>
          </p:nvGrpSpPr>
          <p:grpSpPr>
            <a:xfrm>
              <a:off x="12446000" y="4445000"/>
              <a:ext cx="889000" cy="889000"/>
              <a:chOff x="0" y="0"/>
              <a:chExt cx="93462" cy="93462"/>
            </a:xfrm>
          </p:grpSpPr>
          <p:sp>
            <p:nvSpPr>
              <p:cNvPr id="205" name="Freeform 205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A7CDEF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206" name="TextBox 206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83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Bi</a:t>
                </a:r>
              </a:p>
            </p:txBody>
          </p:sp>
        </p:grpSp>
        <p:grpSp>
          <p:nvGrpSpPr>
            <p:cNvPr id="207" name="Group 207"/>
            <p:cNvGrpSpPr/>
            <p:nvPr/>
          </p:nvGrpSpPr>
          <p:grpSpPr>
            <a:xfrm>
              <a:off x="13335000" y="889000"/>
              <a:ext cx="889000" cy="889000"/>
              <a:chOff x="0" y="0"/>
              <a:chExt cx="93462" cy="93462"/>
            </a:xfrm>
          </p:grpSpPr>
          <p:sp>
            <p:nvSpPr>
              <p:cNvPr id="208" name="Freeform 208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F9C784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209" name="TextBox 209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8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O</a:t>
                </a:r>
              </a:p>
            </p:txBody>
          </p:sp>
        </p:grpSp>
        <p:grpSp>
          <p:nvGrpSpPr>
            <p:cNvPr id="210" name="Group 210"/>
            <p:cNvGrpSpPr/>
            <p:nvPr/>
          </p:nvGrpSpPr>
          <p:grpSpPr>
            <a:xfrm>
              <a:off x="13335000" y="1778000"/>
              <a:ext cx="889000" cy="889000"/>
              <a:chOff x="0" y="0"/>
              <a:chExt cx="93462" cy="93462"/>
            </a:xfrm>
          </p:grpSpPr>
          <p:sp>
            <p:nvSpPr>
              <p:cNvPr id="211" name="Freeform 211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F9C784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212" name="TextBox 212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16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S</a:t>
                </a:r>
              </a:p>
            </p:txBody>
          </p:sp>
        </p:grpSp>
        <p:grpSp>
          <p:nvGrpSpPr>
            <p:cNvPr id="213" name="Group 213"/>
            <p:cNvGrpSpPr/>
            <p:nvPr/>
          </p:nvGrpSpPr>
          <p:grpSpPr>
            <a:xfrm>
              <a:off x="13335000" y="2667000"/>
              <a:ext cx="889000" cy="889000"/>
              <a:chOff x="0" y="0"/>
              <a:chExt cx="93462" cy="93462"/>
            </a:xfrm>
          </p:grpSpPr>
          <p:sp>
            <p:nvSpPr>
              <p:cNvPr id="214" name="Freeform 214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F9C784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215" name="TextBox 215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34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Se</a:t>
                </a:r>
              </a:p>
            </p:txBody>
          </p:sp>
        </p:grpSp>
        <p:grpSp>
          <p:nvGrpSpPr>
            <p:cNvPr id="216" name="Group 216"/>
            <p:cNvGrpSpPr/>
            <p:nvPr/>
          </p:nvGrpSpPr>
          <p:grpSpPr>
            <a:xfrm>
              <a:off x="13335000" y="3556000"/>
              <a:ext cx="889000" cy="889000"/>
              <a:chOff x="0" y="0"/>
              <a:chExt cx="93462" cy="93462"/>
            </a:xfrm>
          </p:grpSpPr>
          <p:sp>
            <p:nvSpPr>
              <p:cNvPr id="217" name="Freeform 217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FACDCC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218" name="TextBox 218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52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Te</a:t>
                </a:r>
              </a:p>
            </p:txBody>
          </p:sp>
        </p:grpSp>
        <p:grpSp>
          <p:nvGrpSpPr>
            <p:cNvPr id="219" name="Group 219"/>
            <p:cNvGrpSpPr/>
            <p:nvPr/>
          </p:nvGrpSpPr>
          <p:grpSpPr>
            <a:xfrm>
              <a:off x="13335000" y="4445000"/>
              <a:ext cx="889000" cy="889000"/>
              <a:chOff x="0" y="0"/>
              <a:chExt cx="93462" cy="93462"/>
            </a:xfrm>
          </p:grpSpPr>
          <p:sp>
            <p:nvSpPr>
              <p:cNvPr id="220" name="Freeform 220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A7CDEF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221" name="TextBox 221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84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Po</a:t>
                </a:r>
              </a:p>
            </p:txBody>
          </p:sp>
        </p:grpSp>
        <p:grpSp>
          <p:nvGrpSpPr>
            <p:cNvPr id="222" name="Group 222"/>
            <p:cNvGrpSpPr/>
            <p:nvPr/>
          </p:nvGrpSpPr>
          <p:grpSpPr>
            <a:xfrm>
              <a:off x="14224000" y="889000"/>
              <a:ext cx="889000" cy="889000"/>
              <a:chOff x="0" y="0"/>
              <a:chExt cx="93462" cy="93462"/>
            </a:xfrm>
          </p:grpSpPr>
          <p:sp>
            <p:nvSpPr>
              <p:cNvPr id="223" name="Freeform 223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F9C784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224" name="TextBox 224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9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F</a:t>
                </a:r>
              </a:p>
            </p:txBody>
          </p:sp>
        </p:grpSp>
        <p:grpSp>
          <p:nvGrpSpPr>
            <p:cNvPr id="225" name="Group 225"/>
            <p:cNvGrpSpPr/>
            <p:nvPr/>
          </p:nvGrpSpPr>
          <p:grpSpPr>
            <a:xfrm>
              <a:off x="14224000" y="1778000"/>
              <a:ext cx="889000" cy="889000"/>
              <a:chOff x="0" y="0"/>
              <a:chExt cx="93462" cy="93462"/>
            </a:xfrm>
          </p:grpSpPr>
          <p:sp>
            <p:nvSpPr>
              <p:cNvPr id="226" name="Freeform 226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F9C784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227" name="TextBox 227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17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Cl</a:t>
                </a:r>
              </a:p>
            </p:txBody>
          </p:sp>
        </p:grpSp>
        <p:grpSp>
          <p:nvGrpSpPr>
            <p:cNvPr id="228" name="Group 228"/>
            <p:cNvGrpSpPr/>
            <p:nvPr/>
          </p:nvGrpSpPr>
          <p:grpSpPr>
            <a:xfrm>
              <a:off x="14224000" y="2667000"/>
              <a:ext cx="889000" cy="889000"/>
              <a:chOff x="0" y="0"/>
              <a:chExt cx="93462" cy="93462"/>
            </a:xfrm>
          </p:grpSpPr>
          <p:sp>
            <p:nvSpPr>
              <p:cNvPr id="229" name="Freeform 229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F9C784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230" name="TextBox 230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35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Br</a:t>
                </a:r>
              </a:p>
            </p:txBody>
          </p:sp>
        </p:grpSp>
        <p:grpSp>
          <p:nvGrpSpPr>
            <p:cNvPr id="231" name="Group 231"/>
            <p:cNvGrpSpPr/>
            <p:nvPr/>
          </p:nvGrpSpPr>
          <p:grpSpPr>
            <a:xfrm>
              <a:off x="14224000" y="3556000"/>
              <a:ext cx="889000" cy="889000"/>
              <a:chOff x="0" y="0"/>
              <a:chExt cx="93462" cy="93462"/>
            </a:xfrm>
          </p:grpSpPr>
          <p:sp>
            <p:nvSpPr>
              <p:cNvPr id="232" name="Freeform 232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F9C784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233" name="TextBox 233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53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I</a:t>
                </a:r>
              </a:p>
            </p:txBody>
          </p:sp>
        </p:grpSp>
        <p:grpSp>
          <p:nvGrpSpPr>
            <p:cNvPr id="234" name="Group 234"/>
            <p:cNvGrpSpPr/>
            <p:nvPr/>
          </p:nvGrpSpPr>
          <p:grpSpPr>
            <a:xfrm>
              <a:off x="14224000" y="4445000"/>
              <a:ext cx="889000" cy="889000"/>
              <a:chOff x="0" y="0"/>
              <a:chExt cx="93462" cy="93462"/>
            </a:xfrm>
          </p:grpSpPr>
          <p:sp>
            <p:nvSpPr>
              <p:cNvPr id="235" name="Freeform 235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A7CDEF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236" name="TextBox 236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85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At</a:t>
                </a:r>
              </a:p>
            </p:txBody>
          </p:sp>
        </p:grpSp>
        <p:grpSp>
          <p:nvGrpSpPr>
            <p:cNvPr id="237" name="Group 237"/>
            <p:cNvGrpSpPr/>
            <p:nvPr/>
          </p:nvGrpSpPr>
          <p:grpSpPr>
            <a:xfrm>
              <a:off x="15113000" y="0"/>
              <a:ext cx="889000" cy="889000"/>
              <a:chOff x="0" y="0"/>
              <a:chExt cx="93462" cy="93462"/>
            </a:xfrm>
          </p:grpSpPr>
          <p:sp>
            <p:nvSpPr>
              <p:cNvPr id="238" name="Freeform 238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FA9C78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239" name="TextBox 239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2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He</a:t>
                </a:r>
              </a:p>
            </p:txBody>
          </p:sp>
        </p:grpSp>
        <p:grpSp>
          <p:nvGrpSpPr>
            <p:cNvPr id="240" name="Group 240"/>
            <p:cNvGrpSpPr/>
            <p:nvPr/>
          </p:nvGrpSpPr>
          <p:grpSpPr>
            <a:xfrm>
              <a:off x="15113000" y="889000"/>
              <a:ext cx="889000" cy="889000"/>
              <a:chOff x="0" y="0"/>
              <a:chExt cx="93462" cy="93462"/>
            </a:xfrm>
          </p:grpSpPr>
          <p:sp>
            <p:nvSpPr>
              <p:cNvPr id="241" name="Freeform 241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FA9C78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242" name="TextBox 242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10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Ne</a:t>
                </a:r>
              </a:p>
            </p:txBody>
          </p:sp>
        </p:grpSp>
        <p:grpSp>
          <p:nvGrpSpPr>
            <p:cNvPr id="243" name="Group 243"/>
            <p:cNvGrpSpPr/>
            <p:nvPr/>
          </p:nvGrpSpPr>
          <p:grpSpPr>
            <a:xfrm>
              <a:off x="15113000" y="1778000"/>
              <a:ext cx="889000" cy="889000"/>
              <a:chOff x="0" y="0"/>
              <a:chExt cx="93462" cy="93462"/>
            </a:xfrm>
          </p:grpSpPr>
          <p:sp>
            <p:nvSpPr>
              <p:cNvPr id="244" name="Freeform 244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FA9C78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245" name="TextBox 245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18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Ar</a:t>
                </a:r>
              </a:p>
            </p:txBody>
          </p:sp>
        </p:grpSp>
        <p:grpSp>
          <p:nvGrpSpPr>
            <p:cNvPr id="246" name="Group 246"/>
            <p:cNvGrpSpPr/>
            <p:nvPr/>
          </p:nvGrpSpPr>
          <p:grpSpPr>
            <a:xfrm>
              <a:off x="15113000" y="2667000"/>
              <a:ext cx="889000" cy="889000"/>
              <a:chOff x="0" y="0"/>
              <a:chExt cx="93462" cy="93462"/>
            </a:xfrm>
          </p:grpSpPr>
          <p:sp>
            <p:nvSpPr>
              <p:cNvPr id="247" name="Freeform 247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FA9C78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248" name="TextBox 248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36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Kr</a:t>
                </a:r>
              </a:p>
            </p:txBody>
          </p:sp>
        </p:grpSp>
        <p:grpSp>
          <p:nvGrpSpPr>
            <p:cNvPr id="249" name="Group 249"/>
            <p:cNvGrpSpPr/>
            <p:nvPr/>
          </p:nvGrpSpPr>
          <p:grpSpPr>
            <a:xfrm>
              <a:off x="15113000" y="3556000"/>
              <a:ext cx="889000" cy="889000"/>
              <a:chOff x="0" y="0"/>
              <a:chExt cx="93462" cy="93462"/>
            </a:xfrm>
          </p:grpSpPr>
          <p:sp>
            <p:nvSpPr>
              <p:cNvPr id="250" name="Freeform 250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FA9C78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251" name="TextBox 251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54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Xe</a:t>
                </a:r>
              </a:p>
            </p:txBody>
          </p:sp>
        </p:grpSp>
        <p:grpSp>
          <p:nvGrpSpPr>
            <p:cNvPr id="252" name="Group 252"/>
            <p:cNvGrpSpPr/>
            <p:nvPr/>
          </p:nvGrpSpPr>
          <p:grpSpPr>
            <a:xfrm>
              <a:off x="15113000" y="4445000"/>
              <a:ext cx="889000" cy="889000"/>
              <a:chOff x="0" y="0"/>
              <a:chExt cx="93462" cy="93462"/>
            </a:xfrm>
          </p:grpSpPr>
          <p:sp>
            <p:nvSpPr>
              <p:cNvPr id="253" name="Freeform 253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FA9C78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254" name="TextBox 254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86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Rn</a:t>
                </a:r>
              </a:p>
            </p:txBody>
          </p:sp>
        </p:grpSp>
        <p:grpSp>
          <p:nvGrpSpPr>
            <p:cNvPr id="255" name="Group 255"/>
            <p:cNvGrpSpPr/>
            <p:nvPr/>
          </p:nvGrpSpPr>
          <p:grpSpPr>
            <a:xfrm>
              <a:off x="1778000" y="6858000"/>
              <a:ext cx="889000" cy="889000"/>
              <a:chOff x="0" y="0"/>
              <a:chExt cx="93462" cy="93462"/>
            </a:xfrm>
          </p:grpSpPr>
          <p:sp>
            <p:nvSpPr>
              <p:cNvPr id="256" name="Freeform 256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4D6B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257" name="TextBox 257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57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La</a:t>
                </a:r>
              </a:p>
            </p:txBody>
          </p:sp>
        </p:grpSp>
        <p:grpSp>
          <p:nvGrpSpPr>
            <p:cNvPr id="258" name="Group 258"/>
            <p:cNvGrpSpPr/>
            <p:nvPr/>
          </p:nvGrpSpPr>
          <p:grpSpPr>
            <a:xfrm>
              <a:off x="2667000" y="6858000"/>
              <a:ext cx="889000" cy="889000"/>
              <a:chOff x="0" y="0"/>
              <a:chExt cx="93462" cy="93462"/>
            </a:xfrm>
          </p:grpSpPr>
          <p:sp>
            <p:nvSpPr>
              <p:cNvPr id="259" name="Freeform 259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4D6B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260" name="TextBox 260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 dirty="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58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 dirty="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Ce</a:t>
                </a:r>
              </a:p>
            </p:txBody>
          </p:sp>
        </p:grpSp>
        <p:grpSp>
          <p:nvGrpSpPr>
            <p:cNvPr id="261" name="Group 261"/>
            <p:cNvGrpSpPr/>
            <p:nvPr/>
          </p:nvGrpSpPr>
          <p:grpSpPr>
            <a:xfrm>
              <a:off x="3556000" y="6858000"/>
              <a:ext cx="889000" cy="889000"/>
              <a:chOff x="0" y="0"/>
              <a:chExt cx="93462" cy="93462"/>
            </a:xfrm>
          </p:grpSpPr>
          <p:sp>
            <p:nvSpPr>
              <p:cNvPr id="262" name="Freeform 262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4D6B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263" name="TextBox 263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59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Pr</a:t>
                </a:r>
              </a:p>
            </p:txBody>
          </p:sp>
        </p:grpSp>
        <p:grpSp>
          <p:nvGrpSpPr>
            <p:cNvPr id="264" name="Group 264"/>
            <p:cNvGrpSpPr/>
            <p:nvPr/>
          </p:nvGrpSpPr>
          <p:grpSpPr>
            <a:xfrm>
              <a:off x="4445000" y="6858000"/>
              <a:ext cx="889000" cy="889000"/>
              <a:chOff x="0" y="0"/>
              <a:chExt cx="93462" cy="93462"/>
            </a:xfrm>
          </p:grpSpPr>
          <p:sp>
            <p:nvSpPr>
              <p:cNvPr id="265" name="Freeform 265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4D6B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266" name="TextBox 266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60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Nd</a:t>
                </a:r>
              </a:p>
            </p:txBody>
          </p:sp>
        </p:grpSp>
        <p:grpSp>
          <p:nvGrpSpPr>
            <p:cNvPr id="267" name="Group 267"/>
            <p:cNvGrpSpPr/>
            <p:nvPr/>
          </p:nvGrpSpPr>
          <p:grpSpPr>
            <a:xfrm>
              <a:off x="5334000" y="6858000"/>
              <a:ext cx="889000" cy="889000"/>
              <a:chOff x="0" y="0"/>
              <a:chExt cx="93462" cy="93462"/>
            </a:xfrm>
          </p:grpSpPr>
          <p:sp>
            <p:nvSpPr>
              <p:cNvPr id="268" name="Freeform 268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4D6B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269" name="TextBox 269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61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Pm</a:t>
                </a:r>
              </a:p>
            </p:txBody>
          </p:sp>
        </p:grpSp>
        <p:grpSp>
          <p:nvGrpSpPr>
            <p:cNvPr id="270" name="Group 270"/>
            <p:cNvGrpSpPr/>
            <p:nvPr/>
          </p:nvGrpSpPr>
          <p:grpSpPr>
            <a:xfrm>
              <a:off x="6223000" y="6858000"/>
              <a:ext cx="889000" cy="889000"/>
              <a:chOff x="0" y="0"/>
              <a:chExt cx="93462" cy="93462"/>
            </a:xfrm>
          </p:grpSpPr>
          <p:sp>
            <p:nvSpPr>
              <p:cNvPr id="271" name="Freeform 271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4D6B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272" name="TextBox 272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62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Sm</a:t>
                </a:r>
              </a:p>
            </p:txBody>
          </p:sp>
        </p:grpSp>
        <p:grpSp>
          <p:nvGrpSpPr>
            <p:cNvPr id="273" name="Group 273"/>
            <p:cNvGrpSpPr/>
            <p:nvPr/>
          </p:nvGrpSpPr>
          <p:grpSpPr>
            <a:xfrm>
              <a:off x="7112000" y="6858000"/>
              <a:ext cx="889000" cy="889000"/>
              <a:chOff x="0" y="0"/>
              <a:chExt cx="93462" cy="93462"/>
            </a:xfrm>
          </p:grpSpPr>
          <p:sp>
            <p:nvSpPr>
              <p:cNvPr id="274" name="Freeform 274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4D6B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275" name="TextBox 275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63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Eu</a:t>
                </a:r>
              </a:p>
            </p:txBody>
          </p:sp>
        </p:grpSp>
        <p:grpSp>
          <p:nvGrpSpPr>
            <p:cNvPr id="276" name="Group 276"/>
            <p:cNvGrpSpPr/>
            <p:nvPr/>
          </p:nvGrpSpPr>
          <p:grpSpPr>
            <a:xfrm>
              <a:off x="8001000" y="6858000"/>
              <a:ext cx="889000" cy="889000"/>
              <a:chOff x="0" y="0"/>
              <a:chExt cx="93462" cy="93462"/>
            </a:xfrm>
          </p:grpSpPr>
          <p:sp>
            <p:nvSpPr>
              <p:cNvPr id="277" name="Freeform 277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4D6B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278" name="TextBox 278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64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Gd</a:t>
                </a:r>
              </a:p>
            </p:txBody>
          </p:sp>
        </p:grpSp>
        <p:grpSp>
          <p:nvGrpSpPr>
            <p:cNvPr id="279" name="Group 279"/>
            <p:cNvGrpSpPr/>
            <p:nvPr/>
          </p:nvGrpSpPr>
          <p:grpSpPr>
            <a:xfrm>
              <a:off x="8890000" y="6858000"/>
              <a:ext cx="889000" cy="889000"/>
              <a:chOff x="0" y="0"/>
              <a:chExt cx="93462" cy="93462"/>
            </a:xfrm>
          </p:grpSpPr>
          <p:sp>
            <p:nvSpPr>
              <p:cNvPr id="280" name="Freeform 280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4D6B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281" name="TextBox 281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65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Tb</a:t>
                </a:r>
              </a:p>
            </p:txBody>
          </p:sp>
        </p:grpSp>
        <p:grpSp>
          <p:nvGrpSpPr>
            <p:cNvPr id="282" name="Group 282"/>
            <p:cNvGrpSpPr/>
            <p:nvPr/>
          </p:nvGrpSpPr>
          <p:grpSpPr>
            <a:xfrm>
              <a:off x="9779000" y="6858000"/>
              <a:ext cx="889000" cy="889000"/>
              <a:chOff x="0" y="0"/>
              <a:chExt cx="93462" cy="93462"/>
            </a:xfrm>
          </p:grpSpPr>
          <p:sp>
            <p:nvSpPr>
              <p:cNvPr id="283" name="Freeform 283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4D6B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284" name="TextBox 284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66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Dy</a:t>
                </a:r>
              </a:p>
            </p:txBody>
          </p:sp>
        </p:grpSp>
        <p:grpSp>
          <p:nvGrpSpPr>
            <p:cNvPr id="285" name="Group 285"/>
            <p:cNvGrpSpPr/>
            <p:nvPr/>
          </p:nvGrpSpPr>
          <p:grpSpPr>
            <a:xfrm>
              <a:off x="10668000" y="6858000"/>
              <a:ext cx="889000" cy="889000"/>
              <a:chOff x="0" y="0"/>
              <a:chExt cx="93462" cy="93462"/>
            </a:xfrm>
          </p:grpSpPr>
          <p:sp>
            <p:nvSpPr>
              <p:cNvPr id="286" name="Freeform 286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4D6B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287" name="TextBox 287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67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Ho</a:t>
                </a:r>
              </a:p>
            </p:txBody>
          </p:sp>
        </p:grpSp>
        <p:grpSp>
          <p:nvGrpSpPr>
            <p:cNvPr id="288" name="Group 288"/>
            <p:cNvGrpSpPr/>
            <p:nvPr/>
          </p:nvGrpSpPr>
          <p:grpSpPr>
            <a:xfrm>
              <a:off x="11557000" y="6858000"/>
              <a:ext cx="889000" cy="889000"/>
              <a:chOff x="0" y="0"/>
              <a:chExt cx="93462" cy="93462"/>
            </a:xfrm>
          </p:grpSpPr>
          <p:sp>
            <p:nvSpPr>
              <p:cNvPr id="289" name="Freeform 289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4D6B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290" name="TextBox 290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68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Er</a:t>
                </a:r>
              </a:p>
            </p:txBody>
          </p:sp>
        </p:grpSp>
        <p:grpSp>
          <p:nvGrpSpPr>
            <p:cNvPr id="291" name="Group 291"/>
            <p:cNvGrpSpPr/>
            <p:nvPr/>
          </p:nvGrpSpPr>
          <p:grpSpPr>
            <a:xfrm>
              <a:off x="12446000" y="6858000"/>
              <a:ext cx="889000" cy="889000"/>
              <a:chOff x="0" y="0"/>
              <a:chExt cx="93462" cy="93462"/>
            </a:xfrm>
          </p:grpSpPr>
          <p:sp>
            <p:nvSpPr>
              <p:cNvPr id="292" name="Freeform 292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4D6B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293" name="TextBox 293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69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Tm</a:t>
                </a:r>
              </a:p>
            </p:txBody>
          </p:sp>
        </p:grpSp>
        <p:grpSp>
          <p:nvGrpSpPr>
            <p:cNvPr id="294" name="Group 294"/>
            <p:cNvGrpSpPr/>
            <p:nvPr/>
          </p:nvGrpSpPr>
          <p:grpSpPr>
            <a:xfrm>
              <a:off x="13335000" y="6858000"/>
              <a:ext cx="889000" cy="889000"/>
              <a:chOff x="0" y="0"/>
              <a:chExt cx="93462" cy="93462"/>
            </a:xfrm>
          </p:grpSpPr>
          <p:sp>
            <p:nvSpPr>
              <p:cNvPr id="295" name="Freeform 295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4D6B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296" name="TextBox 296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70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Yb</a:t>
                </a:r>
              </a:p>
            </p:txBody>
          </p:sp>
        </p:grpSp>
        <p:grpSp>
          <p:nvGrpSpPr>
            <p:cNvPr id="297" name="Group 297"/>
            <p:cNvGrpSpPr/>
            <p:nvPr/>
          </p:nvGrpSpPr>
          <p:grpSpPr>
            <a:xfrm>
              <a:off x="14224000" y="6858000"/>
              <a:ext cx="889000" cy="889000"/>
              <a:chOff x="0" y="0"/>
              <a:chExt cx="93462" cy="93462"/>
            </a:xfrm>
          </p:grpSpPr>
          <p:sp>
            <p:nvSpPr>
              <p:cNvPr id="298" name="Freeform 298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4D6B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299" name="TextBox 299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71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Lu</a:t>
                </a:r>
              </a:p>
            </p:txBody>
          </p:sp>
        </p:grpSp>
        <p:grpSp>
          <p:nvGrpSpPr>
            <p:cNvPr id="300" name="Group 300"/>
            <p:cNvGrpSpPr/>
            <p:nvPr/>
          </p:nvGrpSpPr>
          <p:grpSpPr>
            <a:xfrm>
              <a:off x="1778000" y="7736608"/>
              <a:ext cx="889000" cy="889000"/>
              <a:chOff x="0" y="0"/>
              <a:chExt cx="93462" cy="93462"/>
            </a:xfrm>
          </p:grpSpPr>
          <p:sp>
            <p:nvSpPr>
              <p:cNvPr id="301" name="Freeform 301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9CC29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302" name="TextBox 302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89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Ac</a:t>
                </a:r>
              </a:p>
            </p:txBody>
          </p:sp>
        </p:grpSp>
        <p:grpSp>
          <p:nvGrpSpPr>
            <p:cNvPr id="303" name="Group 303"/>
            <p:cNvGrpSpPr/>
            <p:nvPr/>
          </p:nvGrpSpPr>
          <p:grpSpPr>
            <a:xfrm>
              <a:off x="2667000" y="7747000"/>
              <a:ext cx="889000" cy="889000"/>
              <a:chOff x="0" y="0"/>
              <a:chExt cx="93462" cy="93462"/>
            </a:xfrm>
          </p:grpSpPr>
          <p:sp>
            <p:nvSpPr>
              <p:cNvPr id="304" name="Freeform 304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9CC29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305" name="TextBox 305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90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Th</a:t>
                </a:r>
              </a:p>
            </p:txBody>
          </p:sp>
        </p:grpSp>
        <p:grpSp>
          <p:nvGrpSpPr>
            <p:cNvPr id="306" name="Group 306"/>
            <p:cNvGrpSpPr/>
            <p:nvPr/>
          </p:nvGrpSpPr>
          <p:grpSpPr>
            <a:xfrm>
              <a:off x="3556000" y="7747000"/>
              <a:ext cx="889000" cy="889000"/>
              <a:chOff x="0" y="0"/>
              <a:chExt cx="93462" cy="93462"/>
            </a:xfrm>
          </p:grpSpPr>
          <p:sp>
            <p:nvSpPr>
              <p:cNvPr id="307" name="Freeform 307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9CC29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308" name="TextBox 308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91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Pa</a:t>
                </a:r>
              </a:p>
            </p:txBody>
          </p:sp>
        </p:grpSp>
        <p:grpSp>
          <p:nvGrpSpPr>
            <p:cNvPr id="309" name="Group 309"/>
            <p:cNvGrpSpPr/>
            <p:nvPr/>
          </p:nvGrpSpPr>
          <p:grpSpPr>
            <a:xfrm>
              <a:off x="4445000" y="7747000"/>
              <a:ext cx="889000" cy="889000"/>
              <a:chOff x="0" y="0"/>
              <a:chExt cx="93462" cy="93462"/>
            </a:xfrm>
          </p:grpSpPr>
          <p:sp>
            <p:nvSpPr>
              <p:cNvPr id="310" name="Freeform 310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9CC29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311" name="TextBox 311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92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U</a:t>
                </a:r>
              </a:p>
            </p:txBody>
          </p:sp>
        </p:grpSp>
        <p:grpSp>
          <p:nvGrpSpPr>
            <p:cNvPr id="312" name="Group 312"/>
            <p:cNvGrpSpPr/>
            <p:nvPr/>
          </p:nvGrpSpPr>
          <p:grpSpPr>
            <a:xfrm>
              <a:off x="5334000" y="7747000"/>
              <a:ext cx="889000" cy="889000"/>
              <a:chOff x="0" y="0"/>
              <a:chExt cx="93462" cy="93462"/>
            </a:xfrm>
          </p:grpSpPr>
          <p:sp>
            <p:nvSpPr>
              <p:cNvPr id="313" name="Freeform 313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9CC29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314" name="TextBox 314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93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Np</a:t>
                </a:r>
              </a:p>
            </p:txBody>
          </p:sp>
        </p:grpSp>
        <p:grpSp>
          <p:nvGrpSpPr>
            <p:cNvPr id="315" name="Group 315"/>
            <p:cNvGrpSpPr/>
            <p:nvPr/>
          </p:nvGrpSpPr>
          <p:grpSpPr>
            <a:xfrm>
              <a:off x="6223000" y="7747000"/>
              <a:ext cx="889000" cy="889000"/>
              <a:chOff x="0" y="0"/>
              <a:chExt cx="93462" cy="93462"/>
            </a:xfrm>
          </p:grpSpPr>
          <p:sp>
            <p:nvSpPr>
              <p:cNvPr id="316" name="Freeform 316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9CC29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317" name="TextBox 317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94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Pu</a:t>
                </a:r>
              </a:p>
            </p:txBody>
          </p:sp>
        </p:grpSp>
        <p:grpSp>
          <p:nvGrpSpPr>
            <p:cNvPr id="318" name="Group 318"/>
            <p:cNvGrpSpPr/>
            <p:nvPr/>
          </p:nvGrpSpPr>
          <p:grpSpPr>
            <a:xfrm>
              <a:off x="7112000" y="7747000"/>
              <a:ext cx="889000" cy="889000"/>
              <a:chOff x="0" y="0"/>
              <a:chExt cx="93462" cy="93462"/>
            </a:xfrm>
          </p:grpSpPr>
          <p:sp>
            <p:nvSpPr>
              <p:cNvPr id="319" name="Freeform 319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9CC29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320" name="TextBox 320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95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Am</a:t>
                </a:r>
              </a:p>
            </p:txBody>
          </p:sp>
        </p:grpSp>
        <p:grpSp>
          <p:nvGrpSpPr>
            <p:cNvPr id="321" name="Group 321"/>
            <p:cNvGrpSpPr/>
            <p:nvPr/>
          </p:nvGrpSpPr>
          <p:grpSpPr>
            <a:xfrm>
              <a:off x="8001000" y="7747000"/>
              <a:ext cx="889000" cy="889000"/>
              <a:chOff x="0" y="0"/>
              <a:chExt cx="93462" cy="93462"/>
            </a:xfrm>
          </p:grpSpPr>
          <p:sp>
            <p:nvSpPr>
              <p:cNvPr id="322" name="Freeform 322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9CC29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323" name="TextBox 323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96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Cm</a:t>
                </a:r>
              </a:p>
            </p:txBody>
          </p:sp>
        </p:grpSp>
        <p:grpSp>
          <p:nvGrpSpPr>
            <p:cNvPr id="324" name="Group 324"/>
            <p:cNvGrpSpPr/>
            <p:nvPr/>
          </p:nvGrpSpPr>
          <p:grpSpPr>
            <a:xfrm>
              <a:off x="8890000" y="7747000"/>
              <a:ext cx="889000" cy="889000"/>
              <a:chOff x="0" y="0"/>
              <a:chExt cx="93462" cy="93462"/>
            </a:xfrm>
          </p:grpSpPr>
          <p:sp>
            <p:nvSpPr>
              <p:cNvPr id="325" name="Freeform 325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9CC29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326" name="TextBox 326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97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Bk</a:t>
                </a:r>
              </a:p>
            </p:txBody>
          </p:sp>
        </p:grpSp>
        <p:grpSp>
          <p:nvGrpSpPr>
            <p:cNvPr id="327" name="Group 327"/>
            <p:cNvGrpSpPr/>
            <p:nvPr/>
          </p:nvGrpSpPr>
          <p:grpSpPr>
            <a:xfrm>
              <a:off x="9779000" y="7747000"/>
              <a:ext cx="889000" cy="889000"/>
              <a:chOff x="0" y="0"/>
              <a:chExt cx="93462" cy="93462"/>
            </a:xfrm>
          </p:grpSpPr>
          <p:sp>
            <p:nvSpPr>
              <p:cNvPr id="328" name="Freeform 328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9CC29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329" name="TextBox 329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98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Cf</a:t>
                </a:r>
              </a:p>
            </p:txBody>
          </p:sp>
        </p:grpSp>
        <p:grpSp>
          <p:nvGrpSpPr>
            <p:cNvPr id="330" name="Group 330"/>
            <p:cNvGrpSpPr/>
            <p:nvPr/>
          </p:nvGrpSpPr>
          <p:grpSpPr>
            <a:xfrm>
              <a:off x="10668000" y="7747000"/>
              <a:ext cx="889000" cy="889000"/>
              <a:chOff x="0" y="0"/>
              <a:chExt cx="93462" cy="93462"/>
            </a:xfrm>
          </p:grpSpPr>
          <p:sp>
            <p:nvSpPr>
              <p:cNvPr id="331" name="Freeform 331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9CC29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332" name="TextBox 332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99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Es</a:t>
                </a:r>
              </a:p>
            </p:txBody>
          </p:sp>
        </p:grpSp>
        <p:grpSp>
          <p:nvGrpSpPr>
            <p:cNvPr id="333" name="Group 333"/>
            <p:cNvGrpSpPr/>
            <p:nvPr/>
          </p:nvGrpSpPr>
          <p:grpSpPr>
            <a:xfrm>
              <a:off x="11557000" y="7747000"/>
              <a:ext cx="889000" cy="889000"/>
              <a:chOff x="0" y="0"/>
              <a:chExt cx="93462" cy="93462"/>
            </a:xfrm>
          </p:grpSpPr>
          <p:sp>
            <p:nvSpPr>
              <p:cNvPr id="334" name="Freeform 334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9CC29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335" name="TextBox 335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100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Fm</a:t>
                </a:r>
              </a:p>
            </p:txBody>
          </p:sp>
        </p:grpSp>
        <p:grpSp>
          <p:nvGrpSpPr>
            <p:cNvPr id="336" name="Group 336"/>
            <p:cNvGrpSpPr/>
            <p:nvPr/>
          </p:nvGrpSpPr>
          <p:grpSpPr>
            <a:xfrm>
              <a:off x="12446000" y="7747000"/>
              <a:ext cx="889000" cy="889000"/>
              <a:chOff x="0" y="0"/>
              <a:chExt cx="93462" cy="93462"/>
            </a:xfrm>
          </p:grpSpPr>
          <p:sp>
            <p:nvSpPr>
              <p:cNvPr id="337" name="Freeform 337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9CC29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338" name="TextBox 338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101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Md</a:t>
                </a:r>
              </a:p>
            </p:txBody>
          </p:sp>
        </p:grpSp>
        <p:grpSp>
          <p:nvGrpSpPr>
            <p:cNvPr id="339" name="Group 339"/>
            <p:cNvGrpSpPr/>
            <p:nvPr/>
          </p:nvGrpSpPr>
          <p:grpSpPr>
            <a:xfrm>
              <a:off x="13335000" y="7747000"/>
              <a:ext cx="889000" cy="889000"/>
              <a:chOff x="0" y="0"/>
              <a:chExt cx="93462" cy="93462"/>
            </a:xfrm>
          </p:grpSpPr>
          <p:sp>
            <p:nvSpPr>
              <p:cNvPr id="340" name="Freeform 340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9CC29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341" name="TextBox 341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102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No</a:t>
                </a:r>
              </a:p>
            </p:txBody>
          </p:sp>
        </p:grpSp>
        <p:grpSp>
          <p:nvGrpSpPr>
            <p:cNvPr id="342" name="Group 342"/>
            <p:cNvGrpSpPr/>
            <p:nvPr/>
          </p:nvGrpSpPr>
          <p:grpSpPr>
            <a:xfrm>
              <a:off x="14224000" y="7747000"/>
              <a:ext cx="889000" cy="889000"/>
              <a:chOff x="0" y="0"/>
              <a:chExt cx="93462" cy="93462"/>
            </a:xfrm>
          </p:grpSpPr>
          <p:sp>
            <p:nvSpPr>
              <p:cNvPr id="343" name="Freeform 343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9CC29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344" name="TextBox 344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103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Lr</a:t>
                </a:r>
              </a:p>
            </p:txBody>
          </p:sp>
        </p:grpSp>
        <p:grpSp>
          <p:nvGrpSpPr>
            <p:cNvPr id="345" name="Group 345"/>
            <p:cNvGrpSpPr/>
            <p:nvPr/>
          </p:nvGrpSpPr>
          <p:grpSpPr>
            <a:xfrm>
              <a:off x="10668000" y="5334000"/>
              <a:ext cx="889000" cy="889000"/>
              <a:chOff x="0" y="0"/>
              <a:chExt cx="93462" cy="93462"/>
            </a:xfrm>
          </p:grpSpPr>
          <p:sp>
            <p:nvSpPr>
              <p:cNvPr id="346" name="Freeform 346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CCCCC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347" name="TextBox 347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113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Nh</a:t>
                </a:r>
              </a:p>
            </p:txBody>
          </p:sp>
        </p:grpSp>
        <p:grpSp>
          <p:nvGrpSpPr>
            <p:cNvPr id="348" name="Group 348"/>
            <p:cNvGrpSpPr/>
            <p:nvPr/>
          </p:nvGrpSpPr>
          <p:grpSpPr>
            <a:xfrm>
              <a:off x="11557000" y="5334000"/>
              <a:ext cx="889000" cy="889000"/>
              <a:chOff x="0" y="0"/>
              <a:chExt cx="93462" cy="93462"/>
            </a:xfrm>
          </p:grpSpPr>
          <p:sp>
            <p:nvSpPr>
              <p:cNvPr id="349" name="Freeform 349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CCCCC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350" name="TextBox 350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114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Fl</a:t>
                </a:r>
              </a:p>
            </p:txBody>
          </p:sp>
        </p:grpSp>
        <p:grpSp>
          <p:nvGrpSpPr>
            <p:cNvPr id="351" name="Group 351"/>
            <p:cNvGrpSpPr/>
            <p:nvPr/>
          </p:nvGrpSpPr>
          <p:grpSpPr>
            <a:xfrm>
              <a:off x="12446000" y="5334000"/>
              <a:ext cx="889000" cy="889000"/>
              <a:chOff x="0" y="0"/>
              <a:chExt cx="93462" cy="93462"/>
            </a:xfrm>
          </p:grpSpPr>
          <p:sp>
            <p:nvSpPr>
              <p:cNvPr id="352" name="Freeform 352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CCCCC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353" name="TextBox 353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115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Mc</a:t>
                </a:r>
              </a:p>
            </p:txBody>
          </p:sp>
        </p:grpSp>
        <p:grpSp>
          <p:nvGrpSpPr>
            <p:cNvPr id="354" name="Group 354"/>
            <p:cNvGrpSpPr/>
            <p:nvPr/>
          </p:nvGrpSpPr>
          <p:grpSpPr>
            <a:xfrm>
              <a:off x="13335000" y="5334000"/>
              <a:ext cx="889000" cy="889000"/>
              <a:chOff x="0" y="0"/>
              <a:chExt cx="93462" cy="93462"/>
            </a:xfrm>
          </p:grpSpPr>
          <p:sp>
            <p:nvSpPr>
              <p:cNvPr id="355" name="Freeform 355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CCCCC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356" name="TextBox 356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116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Lv</a:t>
                </a:r>
              </a:p>
            </p:txBody>
          </p:sp>
        </p:grpSp>
        <p:grpSp>
          <p:nvGrpSpPr>
            <p:cNvPr id="357" name="Group 357"/>
            <p:cNvGrpSpPr/>
            <p:nvPr/>
          </p:nvGrpSpPr>
          <p:grpSpPr>
            <a:xfrm>
              <a:off x="14224000" y="5334000"/>
              <a:ext cx="889000" cy="889000"/>
              <a:chOff x="0" y="0"/>
              <a:chExt cx="93462" cy="93462"/>
            </a:xfrm>
          </p:grpSpPr>
          <p:sp>
            <p:nvSpPr>
              <p:cNvPr id="358" name="Freeform 358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CCCCC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359" name="TextBox 359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117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Ts</a:t>
                </a:r>
              </a:p>
            </p:txBody>
          </p:sp>
        </p:grpSp>
        <p:grpSp>
          <p:nvGrpSpPr>
            <p:cNvPr id="360" name="Group 360"/>
            <p:cNvGrpSpPr/>
            <p:nvPr/>
          </p:nvGrpSpPr>
          <p:grpSpPr>
            <a:xfrm>
              <a:off x="15113000" y="5334000"/>
              <a:ext cx="889000" cy="889000"/>
              <a:chOff x="0" y="0"/>
              <a:chExt cx="93462" cy="93462"/>
            </a:xfrm>
          </p:grpSpPr>
          <p:sp>
            <p:nvSpPr>
              <p:cNvPr id="361" name="Freeform 361"/>
              <p:cNvSpPr/>
              <p:nvPr/>
            </p:nvSpPr>
            <p:spPr>
              <a:xfrm>
                <a:off x="0" y="0"/>
                <a:ext cx="93462" cy="93462"/>
              </a:xfrm>
              <a:custGeom>
                <a:avLst/>
                <a:gdLst/>
                <a:ahLst/>
                <a:cxnLst/>
                <a:rect l="l" t="t" r="r" b="b"/>
                <a:pathLst>
                  <a:path w="93462" h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CCCCC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id="362" name="TextBox 362"/>
              <p:cNvSpPr txBox="1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lIns="58655" tIns="58655" rIns="58655" bIns="58655" rtlCol="0" anchor="ctr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118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sz="1900" b="1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Og</a:t>
                </a:r>
              </a:p>
            </p:txBody>
          </p:sp>
        </p:grpSp>
      </p:grpSp>
      <p:grpSp>
        <p:nvGrpSpPr>
          <p:cNvPr id="363" name="Group 363"/>
          <p:cNvGrpSpPr/>
          <p:nvPr/>
        </p:nvGrpSpPr>
        <p:grpSpPr>
          <a:xfrm>
            <a:off x="-190500" y="-190500"/>
            <a:ext cx="4953000" cy="10668000"/>
            <a:chOff x="0" y="0"/>
            <a:chExt cx="1363789" cy="2937392"/>
          </a:xfrm>
        </p:grpSpPr>
        <p:sp>
          <p:nvSpPr>
            <p:cNvPr id="364" name="Freeform 364"/>
            <p:cNvSpPr/>
            <p:nvPr/>
          </p:nvSpPr>
          <p:spPr>
            <a:xfrm>
              <a:off x="0" y="0"/>
              <a:ext cx="1363789" cy="2937392"/>
            </a:xfrm>
            <a:custGeom>
              <a:avLst/>
              <a:gdLst/>
              <a:ahLst/>
              <a:cxnLst/>
              <a:rect l="l" t="t" r="r" b="b"/>
              <a:pathLst>
                <a:path w="1363789" h="2937392">
                  <a:moveTo>
                    <a:pt x="0" y="0"/>
                  </a:moveTo>
                  <a:lnTo>
                    <a:pt x="1363789" y="0"/>
                  </a:lnTo>
                  <a:lnTo>
                    <a:pt x="1363789" y="2937392"/>
                  </a:lnTo>
                  <a:lnTo>
                    <a:pt x="0" y="2937392"/>
                  </a:lnTo>
                  <a:close/>
                </a:path>
              </a:pathLst>
            </a:custGeom>
            <a:solidFill>
              <a:srgbClr val="CCCCCC"/>
            </a:solidFill>
            <a:ln cap="sq">
              <a:noFill/>
              <a:prstDash val="solid"/>
              <a:miter/>
            </a:ln>
          </p:spPr>
        </p:sp>
        <p:sp>
          <p:nvSpPr>
            <p:cNvPr id="365" name="TextBox 365"/>
            <p:cNvSpPr txBox="1"/>
            <p:nvPr/>
          </p:nvSpPr>
          <p:spPr>
            <a:xfrm>
              <a:off x="0" y="-47625"/>
              <a:ext cx="1363789" cy="2985017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67" name="TextBox 367"/>
          <p:cNvSpPr txBox="1"/>
          <p:nvPr/>
        </p:nvSpPr>
        <p:spPr>
          <a:xfrm>
            <a:off x="762000" y="1152525"/>
            <a:ext cx="3429000" cy="1791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99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000001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Etat</a:t>
            </a:r>
          </a:p>
          <a:p>
            <a:pPr marL="0" lvl="0" indent="0" algn="l">
              <a:lnSpc>
                <a:spcPts val="4599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000001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 naturel:</a:t>
            </a:r>
          </a:p>
        </p:txBody>
      </p:sp>
      <p:grpSp>
        <p:nvGrpSpPr>
          <p:cNvPr id="368" name="Group 368"/>
          <p:cNvGrpSpPr/>
          <p:nvPr/>
        </p:nvGrpSpPr>
        <p:grpSpPr>
          <a:xfrm>
            <a:off x="762000" y="3810000"/>
            <a:ext cx="3429000" cy="95250"/>
            <a:chOff x="0" y="0"/>
            <a:chExt cx="903111" cy="25086"/>
          </a:xfrm>
        </p:grpSpPr>
        <p:sp>
          <p:nvSpPr>
            <p:cNvPr id="369" name="Freeform 369"/>
            <p:cNvSpPr/>
            <p:nvPr/>
          </p:nvSpPr>
          <p:spPr>
            <a:xfrm>
              <a:off x="0" y="0"/>
              <a:ext cx="903111" cy="25086"/>
            </a:xfrm>
            <a:custGeom>
              <a:avLst/>
              <a:gdLst/>
              <a:ahLst/>
              <a:cxnLst/>
              <a:rect l="l" t="t" r="r" b="b"/>
              <a:pathLst>
                <a:path w="903111" h="25086">
                  <a:moveTo>
                    <a:pt x="0" y="0"/>
                  </a:moveTo>
                  <a:lnTo>
                    <a:pt x="903111" y="0"/>
                  </a:lnTo>
                  <a:lnTo>
                    <a:pt x="903111" y="25086"/>
                  </a:lnTo>
                  <a:lnTo>
                    <a:pt x="0" y="25086"/>
                  </a:lnTo>
                  <a:close/>
                </a:path>
              </a:pathLst>
            </a:custGeom>
            <a:solidFill>
              <a:srgbClr val="000001"/>
            </a:solidFill>
          </p:spPr>
        </p:sp>
        <p:sp>
          <p:nvSpPr>
            <p:cNvPr id="370" name="TextBox 370"/>
            <p:cNvSpPr txBox="1"/>
            <p:nvPr/>
          </p:nvSpPr>
          <p:spPr>
            <a:xfrm>
              <a:off x="0" y="-47625"/>
              <a:ext cx="903111" cy="72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72" name="Ellipse 371">
            <a:extLst>
              <a:ext uri="{FF2B5EF4-FFF2-40B4-BE49-F238E27FC236}">
                <a16:creationId xmlns="" xmlns:a16="http://schemas.microsoft.com/office/drawing/2014/main" id="{E56238BA-6CF4-6696-A278-BBFA1295E966}"/>
              </a:ext>
            </a:extLst>
          </p:cNvPr>
          <p:cNvSpPr/>
          <p:nvPr/>
        </p:nvSpPr>
        <p:spPr>
          <a:xfrm>
            <a:off x="14859000" y="2417256"/>
            <a:ext cx="666750" cy="995702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3" name="Flèche : angle droit 372">
            <a:extLst>
              <a:ext uri="{FF2B5EF4-FFF2-40B4-BE49-F238E27FC236}">
                <a16:creationId xmlns="" xmlns:a16="http://schemas.microsoft.com/office/drawing/2014/main" id="{8BF3295A-4188-BA47-B126-7020A95FF56F}"/>
              </a:ext>
            </a:extLst>
          </p:cNvPr>
          <p:cNvSpPr/>
          <p:nvPr/>
        </p:nvSpPr>
        <p:spPr>
          <a:xfrm rot="16200000">
            <a:off x="14025563" y="930102"/>
            <a:ext cx="1666875" cy="995702"/>
          </a:xfrm>
          <a:prstGeom prst="bentUpArrow">
            <a:avLst/>
          </a:prstGeom>
          <a:solidFill>
            <a:srgbClr val="080808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71" name="Groupe 370">
            <a:extLst>
              <a:ext uri="{FF2B5EF4-FFF2-40B4-BE49-F238E27FC236}">
                <a16:creationId xmlns="" xmlns:a16="http://schemas.microsoft.com/office/drawing/2014/main" id="{21EEB4DF-B22E-1AE9-955D-31867D7889B9}"/>
              </a:ext>
            </a:extLst>
          </p:cNvPr>
          <p:cNvGrpSpPr/>
          <p:nvPr/>
        </p:nvGrpSpPr>
        <p:grpSpPr>
          <a:xfrm>
            <a:off x="7043738" y="159369"/>
            <a:ext cx="9237518" cy="1322772"/>
            <a:chOff x="7043738" y="159369"/>
            <a:chExt cx="9237518" cy="1322772"/>
          </a:xfrm>
        </p:grpSpPr>
        <p:sp>
          <p:nvSpPr>
            <p:cNvPr id="374" name="Rectangle 373">
              <a:extLst>
                <a:ext uri="{FF2B5EF4-FFF2-40B4-BE49-F238E27FC236}">
                  <a16:creationId xmlns="" xmlns:a16="http://schemas.microsoft.com/office/drawing/2014/main" id="{236814ED-F792-EADD-3E08-39302B88FD60}"/>
                </a:ext>
              </a:extLst>
            </p:cNvPr>
            <p:cNvSpPr/>
            <p:nvPr/>
          </p:nvSpPr>
          <p:spPr>
            <a:xfrm>
              <a:off x="9305060" y="281813"/>
              <a:ext cx="4714875" cy="1200328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9" name="ZoneTexte 378">
              <a:extLst>
                <a:ext uri="{FF2B5EF4-FFF2-40B4-BE49-F238E27FC236}">
                  <a16:creationId xmlns="" xmlns:a16="http://schemas.microsoft.com/office/drawing/2014/main" id="{4EBF7A2C-34CA-CD75-D1B8-B135948DBED1}"/>
                </a:ext>
              </a:extLst>
            </p:cNvPr>
            <p:cNvSpPr txBox="1"/>
            <p:nvPr/>
          </p:nvSpPr>
          <p:spPr>
            <a:xfrm>
              <a:off x="7043738" y="159369"/>
              <a:ext cx="923751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7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L’azote</a:t>
              </a:r>
            </a:p>
          </p:txBody>
        </p:sp>
      </p:grpSp>
      <p:sp>
        <p:nvSpPr>
          <p:cNvPr id="381" name="ZoneTexte 380">
            <a:extLst>
              <a:ext uri="{FF2B5EF4-FFF2-40B4-BE49-F238E27FC236}">
                <a16:creationId xmlns="" xmlns:a16="http://schemas.microsoft.com/office/drawing/2014/main" id="{517F527F-0E6A-3268-8FBD-776F10AACF24}"/>
              </a:ext>
            </a:extLst>
          </p:cNvPr>
          <p:cNvSpPr txBox="1"/>
          <p:nvPr/>
        </p:nvSpPr>
        <p:spPr>
          <a:xfrm>
            <a:off x="304800" y="4436099"/>
            <a:ext cx="42672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accent6">
                    <a:lumMod val="75000"/>
                  </a:schemeClr>
                </a:solidFill>
              </a:rPr>
              <a:t>L'azote ( </a:t>
            </a:r>
            <a:r>
              <a:rPr lang="fr-FR" sz="4800" b="1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fr-FR" sz="4800" dirty="0">
                <a:solidFill>
                  <a:schemeClr val="accent6">
                    <a:lumMod val="75000"/>
                  </a:schemeClr>
                </a:solidFill>
              </a:rPr>
              <a:t>):</a:t>
            </a:r>
          </a:p>
          <a:p>
            <a:r>
              <a:rPr lang="fr-FR" sz="4000" dirty="0"/>
              <a:t> est un élément chimique essentiel qui existe sous différentes formes dans la nature. Son état naturel dépend de son environnement </a:t>
            </a:r>
          </a:p>
        </p:txBody>
      </p:sp>
      <p:sp>
        <p:nvSpPr>
          <p:cNvPr id="366" name="Freeform 44">
            <a:extLst>
              <a:ext uri="{FF2B5EF4-FFF2-40B4-BE49-F238E27FC236}">
                <a16:creationId xmlns="" xmlns:a16="http://schemas.microsoft.com/office/drawing/2014/main" id="{4F160469-12EB-76AE-FEC9-859332FAE397}"/>
              </a:ext>
            </a:extLst>
          </p:cNvPr>
          <p:cNvSpPr/>
          <p:nvPr/>
        </p:nvSpPr>
        <p:spPr>
          <a:xfrm rot="4879578">
            <a:off x="-110691" y="-180938"/>
            <a:ext cx="1301481" cy="1349532"/>
          </a:xfrm>
          <a:custGeom>
            <a:avLst/>
            <a:gdLst/>
            <a:ahLst/>
            <a:cxnLst/>
            <a:rect l="l" t="t" r="r" b="b"/>
            <a:pathLst>
              <a:path w="2158915" h="2763412">
                <a:moveTo>
                  <a:pt x="0" y="0"/>
                </a:moveTo>
                <a:lnTo>
                  <a:pt x="2158916" y="0"/>
                </a:lnTo>
                <a:lnTo>
                  <a:pt x="2158916" y="2763412"/>
                </a:lnTo>
                <a:lnTo>
                  <a:pt x="0" y="276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" grpId="0"/>
      <p:bldP spid="372" grpId="0" animBg="1"/>
      <p:bldP spid="373" grpId="0" animBg="1"/>
      <p:bldP spid="3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30">
            <a:extLst>
              <a:ext uri="{FF2B5EF4-FFF2-40B4-BE49-F238E27FC236}">
                <a16:creationId xmlns="" xmlns:a16="http://schemas.microsoft.com/office/drawing/2014/main" id="{B828B009-6529-6204-6960-511B9331E391}"/>
              </a:ext>
            </a:extLst>
          </p:cNvPr>
          <p:cNvSpPr txBox="1"/>
          <p:nvPr/>
        </p:nvSpPr>
        <p:spPr>
          <a:xfrm>
            <a:off x="13651848" y="5874235"/>
            <a:ext cx="619125" cy="61912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0" lvl="0" indent="0" algn="ctr">
              <a:lnSpc>
                <a:spcPts val="2874"/>
              </a:lnSpc>
              <a:spcBef>
                <a:spcPct val="0"/>
              </a:spcBef>
            </a:pPr>
            <a:r>
              <a:rPr lang="en-US" sz="2499" b="1" dirty="0">
                <a:solidFill>
                  <a:srgbClr val="E7E7E7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1</a:t>
            </a:r>
          </a:p>
        </p:txBody>
      </p:sp>
      <p:sp>
        <p:nvSpPr>
          <p:cNvPr id="26" name="Freeform 26"/>
          <p:cNvSpPr/>
          <p:nvPr/>
        </p:nvSpPr>
        <p:spPr>
          <a:xfrm rot="10684343">
            <a:off x="13523801" y="6647461"/>
            <a:ext cx="6434410" cy="6803377"/>
          </a:xfrm>
          <a:custGeom>
            <a:avLst/>
            <a:gdLst/>
            <a:ahLst/>
            <a:cxnLst/>
            <a:rect l="l" t="t" r="r" b="b"/>
            <a:pathLst>
              <a:path w="7847185" h="7992503">
                <a:moveTo>
                  <a:pt x="0" y="0"/>
                </a:moveTo>
                <a:lnTo>
                  <a:pt x="7847185" y="0"/>
                </a:lnTo>
                <a:lnTo>
                  <a:pt x="7847185" y="7992503"/>
                </a:lnTo>
                <a:lnTo>
                  <a:pt x="0" y="79925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1524000" y="781050"/>
            <a:ext cx="15240000" cy="1044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49"/>
              </a:lnSpc>
              <a:spcBef>
                <a:spcPct val="0"/>
              </a:spcBef>
            </a:pPr>
            <a:r>
              <a:rPr lang="en-US" sz="6999" b="1" u="none" strike="noStrike" dirty="0">
                <a:solidFill>
                  <a:srgbClr val="000001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Examples ...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524000" y="6978687"/>
            <a:ext cx="9969500" cy="596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99"/>
              </a:lnSpc>
            </a:pPr>
            <a:endParaRPr lang="en-US" sz="3999" b="1" dirty="0">
              <a:solidFill>
                <a:srgbClr val="000001"/>
              </a:solidFill>
              <a:latin typeface="Cy Grotesk Key Bold"/>
              <a:ea typeface="Cy Grotesk Key Bold"/>
              <a:cs typeface="Cy Grotesk Key Bold"/>
              <a:sym typeface="Cy Grotesk Key Bold"/>
            </a:endParaRPr>
          </a:p>
        </p:txBody>
      </p:sp>
      <p:grpSp>
        <p:nvGrpSpPr>
          <p:cNvPr id="80" name="Groupe 79">
            <a:extLst>
              <a:ext uri="{FF2B5EF4-FFF2-40B4-BE49-F238E27FC236}">
                <a16:creationId xmlns="" xmlns:a16="http://schemas.microsoft.com/office/drawing/2014/main" id="{22ABD332-43EE-3BDE-332E-8E6339F16B15}"/>
              </a:ext>
            </a:extLst>
          </p:cNvPr>
          <p:cNvGrpSpPr/>
          <p:nvPr/>
        </p:nvGrpSpPr>
        <p:grpSpPr>
          <a:xfrm>
            <a:off x="1428750" y="2272756"/>
            <a:ext cx="4826577" cy="3156494"/>
            <a:chOff x="1428750" y="2272756"/>
            <a:chExt cx="4826577" cy="3156494"/>
          </a:xfrm>
        </p:grpSpPr>
        <p:grpSp>
          <p:nvGrpSpPr>
            <p:cNvPr id="5" name="Group 5"/>
            <p:cNvGrpSpPr/>
            <p:nvPr/>
          </p:nvGrpSpPr>
          <p:grpSpPr>
            <a:xfrm>
              <a:off x="1428750" y="2364433"/>
              <a:ext cx="4699000" cy="3064817"/>
              <a:chOff x="0" y="-403423"/>
              <a:chExt cx="6265333" cy="4086423"/>
            </a:xfrm>
          </p:grpSpPr>
          <p:grpSp>
            <p:nvGrpSpPr>
              <p:cNvPr id="6" name="Group 6"/>
              <p:cNvGrpSpPr/>
              <p:nvPr/>
            </p:nvGrpSpPr>
            <p:grpSpPr>
              <a:xfrm>
                <a:off x="0" y="-403423"/>
                <a:ext cx="6265333" cy="4086423"/>
                <a:chOff x="0" y="-104775"/>
                <a:chExt cx="1237597" cy="807195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0" y="0"/>
                  <a:ext cx="1237597" cy="70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597" h="702420">
                      <a:moveTo>
                        <a:pt x="0" y="0"/>
                      </a:moveTo>
                      <a:lnTo>
                        <a:pt x="1237597" y="0"/>
                      </a:lnTo>
                      <a:lnTo>
                        <a:pt x="1237597" y="702420"/>
                      </a:lnTo>
                      <a:lnTo>
                        <a:pt x="0" y="702420"/>
                      </a:lnTo>
                      <a:close/>
                    </a:path>
                  </a:pathLst>
                </a:custGeom>
                <a:solidFill>
                  <a:srgbClr val="E7E7E7"/>
                </a:solidFill>
                <a:ln cap="sq">
                  <a:noFill/>
                  <a:prstDash val="solid"/>
                  <a:miter/>
                </a:ln>
              </p:spPr>
            </p:sp>
            <p:sp>
              <p:nvSpPr>
                <p:cNvPr id="8" name="TextBox 8"/>
                <p:cNvSpPr txBox="1"/>
                <p:nvPr/>
              </p:nvSpPr>
              <p:spPr>
                <a:xfrm>
                  <a:off x="0" y="-104775"/>
                  <a:ext cx="1237597" cy="807195"/>
                </a:xfrm>
                <a:prstGeom prst="rect">
                  <a:avLst/>
                </a:prstGeom>
              </p:spPr>
              <p:txBody>
                <a:bodyPr lIns="254000" tIns="254000" rIns="254000" bIns="254000" rtlCol="0" anchor="ctr"/>
                <a:lstStyle/>
                <a:p>
                  <a:pPr marL="0" lvl="0" indent="0" algn="ctr">
                    <a:lnSpc>
                      <a:spcPts val="3900"/>
                    </a:lnSpc>
                    <a:spcBef>
                      <a:spcPct val="0"/>
                    </a:spcBef>
                  </a:pPr>
                  <a:r>
                    <a:rPr lang="en-US" sz="3000" u="none" strike="noStrike" dirty="0">
                      <a:solidFill>
                        <a:srgbClr val="000001"/>
                      </a:solidFill>
                      <a:latin typeface="Overpass"/>
                      <a:ea typeface="Overpass"/>
                      <a:cs typeface="Overpass"/>
                      <a:sym typeface="Overpass"/>
                    </a:rPr>
                    <a:t>.</a:t>
                  </a:r>
                </a:p>
              </p:txBody>
            </p:sp>
          </p:grpSp>
          <p:grpSp>
            <p:nvGrpSpPr>
              <p:cNvPr id="9" name="Group 9"/>
              <p:cNvGrpSpPr/>
              <p:nvPr/>
            </p:nvGrpSpPr>
            <p:grpSpPr>
              <a:xfrm>
                <a:off x="0" y="0"/>
                <a:ext cx="6264910" cy="127000"/>
                <a:chOff x="0" y="0"/>
                <a:chExt cx="1237513" cy="25086"/>
              </a:xfrm>
            </p:grpSpPr>
            <p:sp>
              <p:nvSpPr>
                <p:cNvPr id="10" name="Freeform 10"/>
                <p:cNvSpPr/>
                <p:nvPr/>
              </p:nvSpPr>
              <p:spPr>
                <a:xfrm>
                  <a:off x="0" y="0"/>
                  <a:ext cx="1237513" cy="2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513" h="25086">
                      <a:moveTo>
                        <a:pt x="0" y="0"/>
                      </a:moveTo>
                      <a:lnTo>
                        <a:pt x="1237513" y="0"/>
                      </a:lnTo>
                      <a:lnTo>
                        <a:pt x="1237513" y="25086"/>
                      </a:lnTo>
                      <a:lnTo>
                        <a:pt x="0" y="25086"/>
                      </a:lnTo>
                      <a:close/>
                    </a:path>
                  </a:pathLst>
                </a:custGeom>
                <a:solidFill>
                  <a:srgbClr val="000001"/>
                </a:solidFill>
              </p:spPr>
            </p:sp>
            <p:sp>
              <p:nvSpPr>
                <p:cNvPr id="11" name="TextBox 11"/>
                <p:cNvSpPr txBox="1"/>
                <p:nvPr/>
              </p:nvSpPr>
              <p:spPr>
                <a:xfrm>
                  <a:off x="0" y="-47625"/>
                  <a:ext cx="1237513" cy="72711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800"/>
                    </a:lnSpc>
                  </a:pPr>
                  <a:endParaRPr/>
                </a:p>
              </p:txBody>
            </p:sp>
          </p:grpSp>
        </p:grpSp>
        <p:grpSp>
          <p:nvGrpSpPr>
            <p:cNvPr id="28" name="Group 28"/>
            <p:cNvGrpSpPr/>
            <p:nvPr/>
          </p:nvGrpSpPr>
          <p:grpSpPr>
            <a:xfrm>
              <a:off x="3375891" y="2272756"/>
              <a:ext cx="762000" cy="762000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1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2874"/>
                  </a:lnSpc>
                  <a:spcBef>
                    <a:spcPct val="0"/>
                  </a:spcBef>
                </a:pPr>
                <a:r>
                  <a:rPr lang="en-US" sz="2499" b="1" dirty="0">
                    <a:solidFill>
                      <a:srgbClr val="E7E7E7"/>
                    </a:solidFill>
                    <a:latin typeface="Cy Grotesk Key Bold"/>
                    <a:ea typeface="Cy Grotesk Key Bold"/>
                    <a:cs typeface="Cy Grotesk Key Bold"/>
                    <a:sym typeface="Cy Grotesk Key Bold"/>
                  </a:rPr>
                  <a:t>1</a:t>
                </a:r>
              </a:p>
            </p:txBody>
          </p:sp>
        </p:grpSp>
        <p:sp>
          <p:nvSpPr>
            <p:cNvPr id="41" name="ZoneTexte 40">
              <a:extLst>
                <a:ext uri="{FF2B5EF4-FFF2-40B4-BE49-F238E27FC236}">
                  <a16:creationId xmlns="" xmlns:a16="http://schemas.microsoft.com/office/drawing/2014/main" id="{C7D153D4-2847-C5C5-3D47-B4EF368DBEC2}"/>
                </a:ext>
              </a:extLst>
            </p:cNvPr>
            <p:cNvSpPr txBox="1"/>
            <p:nvPr/>
          </p:nvSpPr>
          <p:spPr>
            <a:xfrm>
              <a:off x="1467427" y="2943079"/>
              <a:ext cx="4787900" cy="23698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600" dirty="0"/>
                <a:t> </a:t>
              </a:r>
              <a:r>
                <a:rPr lang="fr-FR" sz="4400" dirty="0"/>
                <a:t>Sous forme gazeuse (N₂) </a:t>
              </a:r>
            </a:p>
            <a:p>
              <a:endParaRPr lang="fr-FR" sz="6000" dirty="0"/>
            </a:p>
          </p:txBody>
        </p:sp>
      </p:grpSp>
      <p:grpSp>
        <p:nvGrpSpPr>
          <p:cNvPr id="86" name="Groupe 85">
            <a:extLst>
              <a:ext uri="{FF2B5EF4-FFF2-40B4-BE49-F238E27FC236}">
                <a16:creationId xmlns="" xmlns:a16="http://schemas.microsoft.com/office/drawing/2014/main" id="{815A3AB8-A475-C604-DDCB-B7BBB2AEBBB8}"/>
              </a:ext>
            </a:extLst>
          </p:cNvPr>
          <p:cNvGrpSpPr/>
          <p:nvPr/>
        </p:nvGrpSpPr>
        <p:grpSpPr>
          <a:xfrm>
            <a:off x="6794500" y="2286000"/>
            <a:ext cx="4872607" cy="3143250"/>
            <a:chOff x="6794500" y="2286000"/>
            <a:chExt cx="4872607" cy="3143250"/>
          </a:xfrm>
        </p:grpSpPr>
        <p:grpSp>
          <p:nvGrpSpPr>
            <p:cNvPr id="12" name="Group 12"/>
            <p:cNvGrpSpPr/>
            <p:nvPr/>
          </p:nvGrpSpPr>
          <p:grpSpPr>
            <a:xfrm>
              <a:off x="6794500" y="2667000"/>
              <a:ext cx="4699000" cy="2762250"/>
              <a:chOff x="0" y="0"/>
              <a:chExt cx="6265333" cy="3683000"/>
            </a:xfrm>
          </p:grpSpPr>
          <p:grpSp>
            <p:nvGrpSpPr>
              <p:cNvPr id="13" name="Group 13"/>
              <p:cNvGrpSpPr/>
              <p:nvPr/>
            </p:nvGrpSpPr>
            <p:grpSpPr>
              <a:xfrm>
                <a:off x="0" y="127000"/>
                <a:ext cx="6265333" cy="3556000"/>
                <a:chOff x="0" y="0"/>
                <a:chExt cx="1237597" cy="702420"/>
              </a:xfrm>
            </p:grpSpPr>
            <p:sp>
              <p:nvSpPr>
                <p:cNvPr id="14" name="Freeform 14"/>
                <p:cNvSpPr/>
                <p:nvPr/>
              </p:nvSpPr>
              <p:spPr>
                <a:xfrm>
                  <a:off x="0" y="0"/>
                  <a:ext cx="1237597" cy="70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597" h="702420">
                      <a:moveTo>
                        <a:pt x="0" y="0"/>
                      </a:moveTo>
                      <a:lnTo>
                        <a:pt x="1237597" y="0"/>
                      </a:lnTo>
                      <a:lnTo>
                        <a:pt x="1237597" y="702420"/>
                      </a:lnTo>
                      <a:lnTo>
                        <a:pt x="0" y="702420"/>
                      </a:lnTo>
                      <a:close/>
                    </a:path>
                  </a:pathLst>
                </a:custGeom>
                <a:solidFill>
                  <a:srgbClr val="E7E7E7"/>
                </a:solidFill>
                <a:ln cap="sq">
                  <a:noFill/>
                  <a:prstDash val="solid"/>
                  <a:miter/>
                </a:ln>
              </p:spPr>
            </p:sp>
            <p:sp>
              <p:nvSpPr>
                <p:cNvPr id="15" name="TextBox 15"/>
                <p:cNvSpPr txBox="1"/>
                <p:nvPr/>
              </p:nvSpPr>
              <p:spPr>
                <a:xfrm>
                  <a:off x="0" y="-104775"/>
                  <a:ext cx="1237597" cy="807195"/>
                </a:xfrm>
                <a:prstGeom prst="rect">
                  <a:avLst/>
                </a:prstGeom>
              </p:spPr>
              <p:txBody>
                <a:bodyPr lIns="254000" tIns="254000" rIns="254000" bIns="254000" rtlCol="0" anchor="ctr"/>
                <a:lstStyle/>
                <a:p>
                  <a:pPr marL="0" lvl="0" indent="0" algn="ctr">
                    <a:lnSpc>
                      <a:spcPts val="3900"/>
                    </a:lnSpc>
                    <a:spcBef>
                      <a:spcPct val="0"/>
                    </a:spcBef>
                  </a:pPr>
                  <a:endParaRPr lang="en-US" sz="3000" u="none" strike="noStrike" dirty="0">
                    <a:solidFill>
                      <a:srgbClr val="000001"/>
                    </a:solidFill>
                    <a:latin typeface="Overpass"/>
                    <a:ea typeface="Overpass"/>
                    <a:cs typeface="Overpass"/>
                    <a:sym typeface="Overpass"/>
                  </a:endParaRPr>
                </a:p>
              </p:txBody>
            </p:sp>
          </p:grpSp>
          <p:grpSp>
            <p:nvGrpSpPr>
              <p:cNvPr id="16" name="Group 16"/>
              <p:cNvGrpSpPr/>
              <p:nvPr/>
            </p:nvGrpSpPr>
            <p:grpSpPr>
              <a:xfrm>
                <a:off x="0" y="0"/>
                <a:ext cx="6264910" cy="127000"/>
                <a:chOff x="0" y="0"/>
                <a:chExt cx="1237513" cy="25086"/>
              </a:xfrm>
            </p:grpSpPr>
            <p:sp>
              <p:nvSpPr>
                <p:cNvPr id="17" name="Freeform 17"/>
                <p:cNvSpPr/>
                <p:nvPr/>
              </p:nvSpPr>
              <p:spPr>
                <a:xfrm>
                  <a:off x="0" y="0"/>
                  <a:ext cx="1237513" cy="2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513" h="25086">
                      <a:moveTo>
                        <a:pt x="0" y="0"/>
                      </a:moveTo>
                      <a:lnTo>
                        <a:pt x="1237513" y="0"/>
                      </a:lnTo>
                      <a:lnTo>
                        <a:pt x="1237513" y="25086"/>
                      </a:lnTo>
                      <a:lnTo>
                        <a:pt x="0" y="25086"/>
                      </a:lnTo>
                      <a:close/>
                    </a:path>
                  </a:pathLst>
                </a:custGeom>
                <a:solidFill>
                  <a:srgbClr val="000001"/>
                </a:solidFill>
              </p:spPr>
            </p:sp>
            <p:sp>
              <p:nvSpPr>
                <p:cNvPr id="18" name="TextBox 18"/>
                <p:cNvSpPr txBox="1"/>
                <p:nvPr/>
              </p:nvSpPr>
              <p:spPr>
                <a:xfrm>
                  <a:off x="0" y="-47625"/>
                  <a:ext cx="1237513" cy="72711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800"/>
                    </a:lnSpc>
                  </a:pPr>
                  <a:endParaRPr/>
                </a:p>
              </p:txBody>
            </p:sp>
          </p:grpSp>
        </p:grpSp>
        <p:grpSp>
          <p:nvGrpSpPr>
            <p:cNvPr id="31" name="Group 31"/>
            <p:cNvGrpSpPr/>
            <p:nvPr/>
          </p:nvGrpSpPr>
          <p:grpSpPr>
            <a:xfrm>
              <a:off x="8763000" y="2286000"/>
              <a:ext cx="762000" cy="762000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1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2874"/>
                  </a:lnSpc>
                  <a:spcBef>
                    <a:spcPct val="0"/>
                  </a:spcBef>
                </a:pPr>
                <a:r>
                  <a:rPr lang="en-US" sz="2499" b="1" u="none" strike="noStrike" dirty="0">
                    <a:solidFill>
                      <a:srgbClr val="E7E7E7"/>
                    </a:solidFill>
                    <a:latin typeface="Cy Grotesk Key Bold"/>
                    <a:ea typeface="Cy Grotesk Key Bold"/>
                    <a:cs typeface="Cy Grotesk Key Bold"/>
                    <a:sym typeface="Cy Grotesk Key Bold"/>
                  </a:rPr>
                  <a:t>2</a:t>
                </a:r>
              </a:p>
            </p:txBody>
          </p:sp>
        </p:grpSp>
        <p:sp>
          <p:nvSpPr>
            <p:cNvPr id="47" name="ZoneTexte 46">
              <a:extLst>
                <a:ext uri="{FF2B5EF4-FFF2-40B4-BE49-F238E27FC236}">
                  <a16:creationId xmlns="" xmlns:a16="http://schemas.microsoft.com/office/drawing/2014/main" id="{216E1161-C5C6-9DE9-096F-1A0881521F5D}"/>
                </a:ext>
              </a:extLst>
            </p:cNvPr>
            <p:cNvSpPr txBox="1"/>
            <p:nvPr/>
          </p:nvSpPr>
          <p:spPr>
            <a:xfrm>
              <a:off x="6840847" y="3185034"/>
              <a:ext cx="4826260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4000" dirty="0"/>
                <a:t>Dans le sol et </a:t>
              </a:r>
              <a:r>
                <a:rPr lang="fr-FR" sz="4400" dirty="0"/>
                <a:t>l'eau</a:t>
              </a:r>
              <a:r>
                <a:rPr lang="fr-FR" sz="4000" dirty="0"/>
                <a:t> </a:t>
              </a:r>
            </a:p>
            <a:p>
              <a:r>
                <a:rPr lang="fr-FR" sz="4000" dirty="0"/>
                <a:t>(composés chimiques)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="" xmlns:a16="http://schemas.microsoft.com/office/drawing/2014/main" id="{ECECE5DF-5CEF-4A29-1BCB-EB712727CA80}"/>
              </a:ext>
            </a:extLst>
          </p:cNvPr>
          <p:cNvGrpSpPr/>
          <p:nvPr/>
        </p:nvGrpSpPr>
        <p:grpSpPr>
          <a:xfrm>
            <a:off x="11954741" y="2286000"/>
            <a:ext cx="10037618" cy="3143250"/>
            <a:chOff x="11954741" y="2286000"/>
            <a:chExt cx="10037618" cy="3143250"/>
          </a:xfrm>
        </p:grpSpPr>
        <p:grpSp>
          <p:nvGrpSpPr>
            <p:cNvPr id="19" name="Group 19"/>
            <p:cNvGrpSpPr/>
            <p:nvPr/>
          </p:nvGrpSpPr>
          <p:grpSpPr>
            <a:xfrm>
              <a:off x="12065000" y="2667000"/>
              <a:ext cx="4699000" cy="2762250"/>
              <a:chOff x="0" y="0"/>
              <a:chExt cx="6265333" cy="3683000"/>
            </a:xfrm>
          </p:grpSpPr>
          <p:grpSp>
            <p:nvGrpSpPr>
              <p:cNvPr id="20" name="Group 20"/>
              <p:cNvGrpSpPr/>
              <p:nvPr/>
            </p:nvGrpSpPr>
            <p:grpSpPr>
              <a:xfrm>
                <a:off x="0" y="127000"/>
                <a:ext cx="6265333" cy="3556000"/>
                <a:chOff x="0" y="0"/>
                <a:chExt cx="1237597" cy="702420"/>
              </a:xfrm>
            </p:grpSpPr>
            <p:sp>
              <p:nvSpPr>
                <p:cNvPr id="21" name="Freeform 21"/>
                <p:cNvSpPr/>
                <p:nvPr/>
              </p:nvSpPr>
              <p:spPr>
                <a:xfrm>
                  <a:off x="0" y="0"/>
                  <a:ext cx="1237597" cy="70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597" h="702420">
                      <a:moveTo>
                        <a:pt x="0" y="0"/>
                      </a:moveTo>
                      <a:lnTo>
                        <a:pt x="1237597" y="0"/>
                      </a:lnTo>
                      <a:lnTo>
                        <a:pt x="1237597" y="702420"/>
                      </a:lnTo>
                      <a:lnTo>
                        <a:pt x="0" y="702420"/>
                      </a:lnTo>
                      <a:close/>
                    </a:path>
                  </a:pathLst>
                </a:custGeom>
                <a:solidFill>
                  <a:srgbClr val="E7E7E7"/>
                </a:solidFill>
                <a:ln cap="sq">
                  <a:noFill/>
                  <a:prstDash val="solid"/>
                  <a:miter/>
                </a:ln>
              </p:spPr>
            </p:sp>
            <p:sp>
              <p:nvSpPr>
                <p:cNvPr id="22" name="TextBox 22"/>
                <p:cNvSpPr txBox="1"/>
                <p:nvPr/>
              </p:nvSpPr>
              <p:spPr>
                <a:xfrm>
                  <a:off x="0" y="-104775"/>
                  <a:ext cx="1237597" cy="807195"/>
                </a:xfrm>
                <a:prstGeom prst="rect">
                  <a:avLst/>
                </a:prstGeom>
              </p:spPr>
              <p:txBody>
                <a:bodyPr lIns="254000" tIns="254000" rIns="254000" bIns="254000" rtlCol="0" anchor="ctr"/>
                <a:lstStyle/>
                <a:p>
                  <a:pPr marL="0" lvl="0" indent="0" algn="ctr">
                    <a:lnSpc>
                      <a:spcPts val="3900"/>
                    </a:lnSpc>
                    <a:spcBef>
                      <a:spcPct val="0"/>
                    </a:spcBef>
                  </a:pPr>
                  <a:endParaRPr lang="en-US" sz="3000" u="none" strike="noStrike" dirty="0">
                    <a:solidFill>
                      <a:srgbClr val="000001"/>
                    </a:solidFill>
                    <a:latin typeface="Overpass"/>
                    <a:ea typeface="Overpass"/>
                    <a:cs typeface="Overpass"/>
                    <a:sym typeface="Overpass"/>
                  </a:endParaRPr>
                </a:p>
              </p:txBody>
            </p:sp>
          </p:grpSp>
          <p:grpSp>
            <p:nvGrpSpPr>
              <p:cNvPr id="23" name="Group 23"/>
              <p:cNvGrpSpPr/>
              <p:nvPr/>
            </p:nvGrpSpPr>
            <p:grpSpPr>
              <a:xfrm>
                <a:off x="0" y="0"/>
                <a:ext cx="6264910" cy="127000"/>
                <a:chOff x="0" y="0"/>
                <a:chExt cx="1237513" cy="25086"/>
              </a:xfrm>
            </p:grpSpPr>
            <p:sp>
              <p:nvSpPr>
                <p:cNvPr id="24" name="Freeform 24"/>
                <p:cNvSpPr/>
                <p:nvPr/>
              </p:nvSpPr>
              <p:spPr>
                <a:xfrm>
                  <a:off x="0" y="0"/>
                  <a:ext cx="1237513" cy="2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513" h="25086">
                      <a:moveTo>
                        <a:pt x="0" y="0"/>
                      </a:moveTo>
                      <a:lnTo>
                        <a:pt x="1237513" y="0"/>
                      </a:lnTo>
                      <a:lnTo>
                        <a:pt x="1237513" y="25086"/>
                      </a:lnTo>
                      <a:lnTo>
                        <a:pt x="0" y="25086"/>
                      </a:lnTo>
                      <a:close/>
                    </a:path>
                  </a:pathLst>
                </a:custGeom>
                <a:solidFill>
                  <a:srgbClr val="000001"/>
                </a:solidFill>
              </p:spPr>
            </p:sp>
            <p:sp>
              <p:nvSpPr>
                <p:cNvPr id="25" name="TextBox 25"/>
                <p:cNvSpPr txBox="1"/>
                <p:nvPr/>
              </p:nvSpPr>
              <p:spPr>
                <a:xfrm>
                  <a:off x="0" y="-47625"/>
                  <a:ext cx="1237513" cy="72711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800"/>
                    </a:lnSpc>
                  </a:pPr>
                  <a:endParaRPr/>
                </a:p>
              </p:txBody>
            </p:sp>
          </p:grpSp>
        </p:grpSp>
        <p:grpSp>
          <p:nvGrpSpPr>
            <p:cNvPr id="34" name="Group 34"/>
            <p:cNvGrpSpPr/>
            <p:nvPr/>
          </p:nvGrpSpPr>
          <p:grpSpPr>
            <a:xfrm>
              <a:off x="14033500" y="2286000"/>
              <a:ext cx="762000" cy="762000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1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2874"/>
                  </a:lnSpc>
                  <a:spcBef>
                    <a:spcPct val="0"/>
                  </a:spcBef>
                </a:pPr>
                <a:r>
                  <a:rPr lang="en-US" sz="2499" b="1" u="none" strike="noStrike" dirty="0">
                    <a:solidFill>
                      <a:srgbClr val="E7E7E7"/>
                    </a:solidFill>
                    <a:latin typeface="Cy Grotesk Key Bold"/>
                    <a:ea typeface="Cy Grotesk Key Bold"/>
                    <a:cs typeface="Cy Grotesk Key Bold"/>
                    <a:sym typeface="Cy Grotesk Key Bold"/>
                  </a:rPr>
                  <a:t>3</a:t>
                </a:r>
              </a:p>
            </p:txBody>
          </p:sp>
        </p:grpSp>
        <p:sp>
          <p:nvSpPr>
            <p:cNvPr id="49" name="ZoneTexte 48">
              <a:extLst>
                <a:ext uri="{FF2B5EF4-FFF2-40B4-BE49-F238E27FC236}">
                  <a16:creationId xmlns="" xmlns:a16="http://schemas.microsoft.com/office/drawing/2014/main" id="{1FB45057-140E-5D02-2CF7-F84C7DD163D3}"/>
                </a:ext>
              </a:extLst>
            </p:cNvPr>
            <p:cNvSpPr txBox="1"/>
            <p:nvPr/>
          </p:nvSpPr>
          <p:spPr>
            <a:xfrm>
              <a:off x="11954741" y="3126433"/>
              <a:ext cx="10037618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4400" dirty="0"/>
                <a:t> Dans les êtres vivants</a:t>
              </a:r>
            </a:p>
            <a:p>
              <a:r>
                <a:rPr lang="fr-FR" sz="4400" dirty="0"/>
                <a:t> (protéines et </a:t>
              </a:r>
            </a:p>
            <a:p>
              <a:r>
                <a:rPr lang="fr-FR" sz="4400" dirty="0"/>
                <a:t>acides nucléiques)</a:t>
              </a:r>
            </a:p>
          </p:txBody>
        </p:sp>
      </p:grpSp>
      <p:grpSp>
        <p:nvGrpSpPr>
          <p:cNvPr id="87" name="Groupe 86">
            <a:extLst>
              <a:ext uri="{FF2B5EF4-FFF2-40B4-BE49-F238E27FC236}">
                <a16:creationId xmlns="" xmlns:a16="http://schemas.microsoft.com/office/drawing/2014/main" id="{FC2F5E95-C873-55AF-4AD7-C1CF311AC7EB}"/>
              </a:ext>
            </a:extLst>
          </p:cNvPr>
          <p:cNvGrpSpPr/>
          <p:nvPr/>
        </p:nvGrpSpPr>
        <p:grpSpPr>
          <a:xfrm>
            <a:off x="1283585" y="6183484"/>
            <a:ext cx="5169189" cy="3149753"/>
            <a:chOff x="1283585" y="6183484"/>
            <a:chExt cx="5169189" cy="3149753"/>
          </a:xfrm>
        </p:grpSpPr>
        <p:grpSp>
          <p:nvGrpSpPr>
            <p:cNvPr id="2" name="Group 5">
              <a:extLst>
                <a:ext uri="{FF2B5EF4-FFF2-40B4-BE49-F238E27FC236}">
                  <a16:creationId xmlns="" xmlns:a16="http://schemas.microsoft.com/office/drawing/2014/main" id="{892DC34C-6584-2621-F3AA-5705F871A780}"/>
                </a:ext>
              </a:extLst>
            </p:cNvPr>
            <p:cNvGrpSpPr/>
            <p:nvPr/>
          </p:nvGrpSpPr>
          <p:grpSpPr>
            <a:xfrm>
              <a:off x="1467428" y="6268420"/>
              <a:ext cx="4699000" cy="3064817"/>
              <a:chOff x="0" y="-403423"/>
              <a:chExt cx="6265333" cy="4086423"/>
            </a:xfrm>
          </p:grpSpPr>
          <p:grpSp>
            <p:nvGrpSpPr>
              <p:cNvPr id="3" name="Group 6">
                <a:extLst>
                  <a:ext uri="{FF2B5EF4-FFF2-40B4-BE49-F238E27FC236}">
                    <a16:creationId xmlns="" xmlns:a16="http://schemas.microsoft.com/office/drawing/2014/main" id="{9F0C4A98-A252-68F7-0BA3-C134F31B3B67}"/>
                  </a:ext>
                </a:extLst>
              </p:cNvPr>
              <p:cNvGrpSpPr/>
              <p:nvPr/>
            </p:nvGrpSpPr>
            <p:grpSpPr>
              <a:xfrm>
                <a:off x="0" y="-403423"/>
                <a:ext cx="6265333" cy="4086423"/>
                <a:chOff x="0" y="-104775"/>
                <a:chExt cx="1237597" cy="807195"/>
              </a:xfrm>
            </p:grpSpPr>
            <p:sp>
              <p:nvSpPr>
                <p:cNvPr id="42" name="Freeform 7">
                  <a:extLst>
                    <a:ext uri="{FF2B5EF4-FFF2-40B4-BE49-F238E27FC236}">
                      <a16:creationId xmlns="" xmlns:a16="http://schemas.microsoft.com/office/drawing/2014/main" id="{846918D7-EB06-35EB-D1BF-5B73BF41C15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7597" cy="70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597" h="702420">
                      <a:moveTo>
                        <a:pt x="0" y="0"/>
                      </a:moveTo>
                      <a:lnTo>
                        <a:pt x="1237597" y="0"/>
                      </a:lnTo>
                      <a:lnTo>
                        <a:pt x="1237597" y="702420"/>
                      </a:lnTo>
                      <a:lnTo>
                        <a:pt x="0" y="702420"/>
                      </a:lnTo>
                      <a:close/>
                    </a:path>
                  </a:pathLst>
                </a:custGeom>
                <a:solidFill>
                  <a:srgbClr val="E7E7E7"/>
                </a:solidFill>
                <a:ln cap="sq">
                  <a:noFill/>
                  <a:prstDash val="solid"/>
                  <a:miter/>
                </a:ln>
              </p:spPr>
            </p:sp>
            <p:sp>
              <p:nvSpPr>
                <p:cNvPr id="43" name="TextBox 8">
                  <a:extLst>
                    <a:ext uri="{FF2B5EF4-FFF2-40B4-BE49-F238E27FC236}">
                      <a16:creationId xmlns="" xmlns:a16="http://schemas.microsoft.com/office/drawing/2014/main" id="{220A82F6-00B4-2A11-CFB1-D46549F1D550}"/>
                    </a:ext>
                  </a:extLst>
                </p:cNvPr>
                <p:cNvSpPr txBox="1"/>
                <p:nvPr/>
              </p:nvSpPr>
              <p:spPr>
                <a:xfrm>
                  <a:off x="0" y="-104775"/>
                  <a:ext cx="1237597" cy="807195"/>
                </a:xfrm>
                <a:prstGeom prst="rect">
                  <a:avLst/>
                </a:prstGeom>
              </p:spPr>
              <p:txBody>
                <a:bodyPr lIns="254000" tIns="254000" rIns="254000" bIns="254000" rtlCol="0" anchor="ctr"/>
                <a:lstStyle/>
                <a:p>
                  <a:pPr marL="0" lvl="0" indent="0" algn="ctr">
                    <a:lnSpc>
                      <a:spcPts val="3900"/>
                    </a:lnSpc>
                    <a:spcBef>
                      <a:spcPct val="0"/>
                    </a:spcBef>
                  </a:pPr>
                  <a:r>
                    <a:rPr lang="en-US" sz="3000" u="none" strike="noStrike" dirty="0">
                      <a:solidFill>
                        <a:srgbClr val="000001"/>
                      </a:solidFill>
                      <a:latin typeface="Overpass"/>
                      <a:ea typeface="Overpass"/>
                      <a:cs typeface="Overpass"/>
                      <a:sym typeface="Overpass"/>
                    </a:rPr>
                    <a:t>.</a:t>
                  </a:r>
                </a:p>
              </p:txBody>
            </p:sp>
          </p:grpSp>
          <p:grpSp>
            <p:nvGrpSpPr>
              <p:cNvPr id="4" name="Group 9">
                <a:extLst>
                  <a:ext uri="{FF2B5EF4-FFF2-40B4-BE49-F238E27FC236}">
                    <a16:creationId xmlns="" xmlns:a16="http://schemas.microsoft.com/office/drawing/2014/main" id="{4686CAC6-4E59-5C05-0C56-0D249472106F}"/>
                  </a:ext>
                </a:extLst>
              </p:cNvPr>
              <p:cNvGrpSpPr/>
              <p:nvPr/>
            </p:nvGrpSpPr>
            <p:grpSpPr>
              <a:xfrm>
                <a:off x="0" y="0"/>
                <a:ext cx="6264910" cy="127000"/>
                <a:chOff x="0" y="0"/>
                <a:chExt cx="1237513" cy="25086"/>
              </a:xfrm>
            </p:grpSpPr>
            <p:sp>
              <p:nvSpPr>
                <p:cNvPr id="38" name="Freeform 10">
                  <a:extLst>
                    <a:ext uri="{FF2B5EF4-FFF2-40B4-BE49-F238E27FC236}">
                      <a16:creationId xmlns="" xmlns:a16="http://schemas.microsoft.com/office/drawing/2014/main" id="{847BE375-0742-16FC-90EF-C34EF48A0A7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7513" cy="2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513" h="25086">
                      <a:moveTo>
                        <a:pt x="0" y="0"/>
                      </a:moveTo>
                      <a:lnTo>
                        <a:pt x="1237513" y="0"/>
                      </a:lnTo>
                      <a:lnTo>
                        <a:pt x="1237513" y="25086"/>
                      </a:lnTo>
                      <a:lnTo>
                        <a:pt x="0" y="25086"/>
                      </a:lnTo>
                      <a:close/>
                    </a:path>
                  </a:pathLst>
                </a:custGeom>
                <a:solidFill>
                  <a:srgbClr val="000001"/>
                </a:solidFill>
              </p:spPr>
            </p:sp>
            <p:sp>
              <p:nvSpPr>
                <p:cNvPr id="40" name="TextBox 11">
                  <a:extLst>
                    <a:ext uri="{FF2B5EF4-FFF2-40B4-BE49-F238E27FC236}">
                      <a16:creationId xmlns="" xmlns:a16="http://schemas.microsoft.com/office/drawing/2014/main" id="{50722832-04AB-ACD5-FF47-A64259B034C0}"/>
                    </a:ext>
                  </a:extLst>
                </p:cNvPr>
                <p:cNvSpPr txBox="1"/>
                <p:nvPr/>
              </p:nvSpPr>
              <p:spPr>
                <a:xfrm>
                  <a:off x="0" y="-47625"/>
                  <a:ext cx="1237513" cy="72711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800"/>
                    </a:lnSpc>
                  </a:pPr>
                  <a:endParaRPr/>
                </a:p>
              </p:txBody>
            </p:sp>
          </p:grpSp>
        </p:grpSp>
        <p:grpSp>
          <p:nvGrpSpPr>
            <p:cNvPr id="70" name="Group 28">
              <a:extLst>
                <a:ext uri="{FF2B5EF4-FFF2-40B4-BE49-F238E27FC236}">
                  <a16:creationId xmlns="" xmlns:a16="http://schemas.microsoft.com/office/drawing/2014/main" id="{EBD1C5B8-8251-20F8-B1A1-229AA2CD99B2}"/>
                </a:ext>
              </a:extLst>
            </p:cNvPr>
            <p:cNvGrpSpPr/>
            <p:nvPr/>
          </p:nvGrpSpPr>
          <p:grpSpPr>
            <a:xfrm>
              <a:off x="3447329" y="6183484"/>
              <a:ext cx="762000" cy="762000"/>
              <a:chOff x="0" y="0"/>
              <a:chExt cx="812800" cy="812800"/>
            </a:xfrm>
          </p:grpSpPr>
          <p:sp>
            <p:nvSpPr>
              <p:cNvPr id="71" name="Freeform 29">
                <a:extLst>
                  <a:ext uri="{FF2B5EF4-FFF2-40B4-BE49-F238E27FC236}">
                    <a16:creationId xmlns="" xmlns:a16="http://schemas.microsoft.com/office/drawing/2014/main" id="{7920E0D1-A051-ACCD-567B-40E489683A5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1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72" name="TextBox 30">
                <a:extLst>
                  <a:ext uri="{FF2B5EF4-FFF2-40B4-BE49-F238E27FC236}">
                    <a16:creationId xmlns="" xmlns:a16="http://schemas.microsoft.com/office/drawing/2014/main" id="{89B66A6A-39A5-E1B4-5ED9-9EE5307776B9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2874"/>
                  </a:lnSpc>
                  <a:spcBef>
                    <a:spcPct val="0"/>
                  </a:spcBef>
                </a:pPr>
                <a:r>
                  <a:rPr lang="en-US" sz="2499" b="1" dirty="0">
                    <a:solidFill>
                      <a:srgbClr val="E7E7E7"/>
                    </a:solidFill>
                    <a:latin typeface="Cy Grotesk Key Bold"/>
                    <a:ea typeface="Cy Grotesk Key Bold"/>
                    <a:cs typeface="Cy Grotesk Key Bold"/>
                    <a:sym typeface="Cy Grotesk Key Bold"/>
                  </a:rPr>
                  <a:t>4</a:t>
                </a:r>
              </a:p>
            </p:txBody>
          </p:sp>
        </p:grpSp>
        <p:sp>
          <p:nvSpPr>
            <p:cNvPr id="74" name="ZoneTexte 73">
              <a:extLst>
                <a:ext uri="{FF2B5EF4-FFF2-40B4-BE49-F238E27FC236}">
                  <a16:creationId xmlns="" xmlns:a16="http://schemas.microsoft.com/office/drawing/2014/main" id="{F32C86A8-AE34-DD45-9025-1449F2237B98}"/>
                </a:ext>
              </a:extLst>
            </p:cNvPr>
            <p:cNvSpPr txBox="1"/>
            <p:nvPr/>
          </p:nvSpPr>
          <p:spPr>
            <a:xfrm>
              <a:off x="1283585" y="7033687"/>
              <a:ext cx="5169189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4400" b="0" i="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Calibri (Corps)"/>
                </a:rPr>
                <a:t>d’acides aminés dans</a:t>
              </a:r>
            </a:p>
            <a:p>
              <a:r>
                <a:rPr lang="fr-FR" sz="4400" b="0" i="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Calibri (Corps)"/>
                </a:rPr>
                <a:t> la matière organique</a:t>
              </a:r>
              <a:endParaRPr lang="fr-FR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(Corps)"/>
              </a:endParaRPr>
            </a:p>
          </p:txBody>
        </p:sp>
      </p:grpSp>
      <p:grpSp>
        <p:nvGrpSpPr>
          <p:cNvPr id="88" name="Groupe 87">
            <a:extLst>
              <a:ext uri="{FF2B5EF4-FFF2-40B4-BE49-F238E27FC236}">
                <a16:creationId xmlns="" xmlns:a16="http://schemas.microsoft.com/office/drawing/2014/main" id="{5CA06CA9-D813-A267-5DDD-A30FDAC347A7}"/>
              </a:ext>
            </a:extLst>
          </p:cNvPr>
          <p:cNvGrpSpPr/>
          <p:nvPr/>
        </p:nvGrpSpPr>
        <p:grpSpPr>
          <a:xfrm>
            <a:off x="7255741" y="6255567"/>
            <a:ext cx="4549524" cy="3071479"/>
            <a:chOff x="7255741" y="6255567"/>
            <a:chExt cx="4549524" cy="3071479"/>
          </a:xfrm>
        </p:grpSpPr>
        <p:grpSp>
          <p:nvGrpSpPr>
            <p:cNvPr id="53" name="Group 5">
              <a:extLst>
                <a:ext uri="{FF2B5EF4-FFF2-40B4-BE49-F238E27FC236}">
                  <a16:creationId xmlns="" xmlns:a16="http://schemas.microsoft.com/office/drawing/2014/main" id="{E6FC62F7-12D8-96AF-5A08-AD51671C4F98}"/>
                </a:ext>
              </a:extLst>
            </p:cNvPr>
            <p:cNvGrpSpPr/>
            <p:nvPr/>
          </p:nvGrpSpPr>
          <p:grpSpPr>
            <a:xfrm>
              <a:off x="7255741" y="6262229"/>
              <a:ext cx="4549524" cy="3064817"/>
              <a:chOff x="0" y="-403423"/>
              <a:chExt cx="6265333" cy="4086423"/>
            </a:xfrm>
          </p:grpSpPr>
          <p:grpSp>
            <p:nvGrpSpPr>
              <p:cNvPr id="54" name="Group 6">
                <a:extLst>
                  <a:ext uri="{FF2B5EF4-FFF2-40B4-BE49-F238E27FC236}">
                    <a16:creationId xmlns="" xmlns:a16="http://schemas.microsoft.com/office/drawing/2014/main" id="{B4441AAE-A8A3-B4B7-C86D-B014553022D3}"/>
                  </a:ext>
                </a:extLst>
              </p:cNvPr>
              <p:cNvGrpSpPr/>
              <p:nvPr/>
            </p:nvGrpSpPr>
            <p:grpSpPr>
              <a:xfrm>
                <a:off x="0" y="-403423"/>
                <a:ext cx="6265333" cy="4086423"/>
                <a:chOff x="0" y="-104775"/>
                <a:chExt cx="1237597" cy="807195"/>
              </a:xfrm>
            </p:grpSpPr>
            <p:sp>
              <p:nvSpPr>
                <p:cNvPr id="58" name="Freeform 7">
                  <a:extLst>
                    <a:ext uri="{FF2B5EF4-FFF2-40B4-BE49-F238E27FC236}">
                      <a16:creationId xmlns="" xmlns:a16="http://schemas.microsoft.com/office/drawing/2014/main" id="{2C0BCD4B-2179-D030-199B-E7146A2E26A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7597" cy="70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597" h="702420">
                      <a:moveTo>
                        <a:pt x="0" y="0"/>
                      </a:moveTo>
                      <a:lnTo>
                        <a:pt x="1237597" y="0"/>
                      </a:lnTo>
                      <a:lnTo>
                        <a:pt x="1237597" y="702420"/>
                      </a:lnTo>
                      <a:lnTo>
                        <a:pt x="0" y="702420"/>
                      </a:lnTo>
                      <a:close/>
                    </a:path>
                  </a:pathLst>
                </a:custGeom>
                <a:solidFill>
                  <a:srgbClr val="E7E7E7"/>
                </a:solidFill>
                <a:ln cap="sq">
                  <a:noFill/>
                  <a:prstDash val="solid"/>
                  <a:miter/>
                </a:ln>
              </p:spPr>
            </p:sp>
            <p:sp>
              <p:nvSpPr>
                <p:cNvPr id="59" name="TextBox 8">
                  <a:extLst>
                    <a:ext uri="{FF2B5EF4-FFF2-40B4-BE49-F238E27FC236}">
                      <a16:creationId xmlns="" xmlns:a16="http://schemas.microsoft.com/office/drawing/2014/main" id="{51986218-F5D6-3D6A-F9E0-629CF6720F2E}"/>
                    </a:ext>
                  </a:extLst>
                </p:cNvPr>
                <p:cNvSpPr txBox="1"/>
                <p:nvPr/>
              </p:nvSpPr>
              <p:spPr>
                <a:xfrm>
                  <a:off x="0" y="-104775"/>
                  <a:ext cx="1237597" cy="807195"/>
                </a:xfrm>
                <a:prstGeom prst="rect">
                  <a:avLst/>
                </a:prstGeom>
              </p:spPr>
              <p:txBody>
                <a:bodyPr lIns="254000" tIns="254000" rIns="254000" bIns="254000" rtlCol="0" anchor="ctr"/>
                <a:lstStyle/>
                <a:p>
                  <a:pPr marL="0" lvl="0" indent="0" algn="ctr">
                    <a:lnSpc>
                      <a:spcPts val="3900"/>
                    </a:lnSpc>
                    <a:spcBef>
                      <a:spcPct val="0"/>
                    </a:spcBef>
                  </a:pPr>
                  <a:r>
                    <a:rPr lang="en-US" sz="3000" u="none" strike="noStrike" dirty="0">
                      <a:solidFill>
                        <a:srgbClr val="000001"/>
                      </a:solidFill>
                      <a:latin typeface="Overpass"/>
                      <a:ea typeface="Overpass"/>
                      <a:cs typeface="Overpass"/>
                      <a:sym typeface="Overpass"/>
                    </a:rPr>
                    <a:t>.</a:t>
                  </a:r>
                </a:p>
              </p:txBody>
            </p:sp>
          </p:grpSp>
          <p:grpSp>
            <p:nvGrpSpPr>
              <p:cNvPr id="55" name="Group 9">
                <a:extLst>
                  <a:ext uri="{FF2B5EF4-FFF2-40B4-BE49-F238E27FC236}">
                    <a16:creationId xmlns="" xmlns:a16="http://schemas.microsoft.com/office/drawing/2014/main" id="{3F79653D-7AAD-4937-4DE3-EC6278C06347}"/>
                  </a:ext>
                </a:extLst>
              </p:cNvPr>
              <p:cNvGrpSpPr/>
              <p:nvPr/>
            </p:nvGrpSpPr>
            <p:grpSpPr>
              <a:xfrm>
                <a:off x="0" y="0"/>
                <a:ext cx="6264910" cy="127000"/>
                <a:chOff x="0" y="0"/>
                <a:chExt cx="1237513" cy="25086"/>
              </a:xfrm>
            </p:grpSpPr>
            <p:sp>
              <p:nvSpPr>
                <p:cNvPr id="56" name="Freeform 10">
                  <a:extLst>
                    <a:ext uri="{FF2B5EF4-FFF2-40B4-BE49-F238E27FC236}">
                      <a16:creationId xmlns="" xmlns:a16="http://schemas.microsoft.com/office/drawing/2014/main" id="{71799478-0076-DAA9-25E2-BF43C6A2956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7513" cy="2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513" h="25086">
                      <a:moveTo>
                        <a:pt x="0" y="0"/>
                      </a:moveTo>
                      <a:lnTo>
                        <a:pt x="1237513" y="0"/>
                      </a:lnTo>
                      <a:lnTo>
                        <a:pt x="1237513" y="25086"/>
                      </a:lnTo>
                      <a:lnTo>
                        <a:pt x="0" y="25086"/>
                      </a:lnTo>
                      <a:close/>
                    </a:path>
                  </a:pathLst>
                </a:custGeom>
                <a:solidFill>
                  <a:srgbClr val="000001"/>
                </a:solidFill>
              </p:spPr>
            </p:sp>
            <p:sp>
              <p:nvSpPr>
                <p:cNvPr id="57" name="TextBox 11">
                  <a:extLst>
                    <a:ext uri="{FF2B5EF4-FFF2-40B4-BE49-F238E27FC236}">
                      <a16:creationId xmlns="" xmlns:a16="http://schemas.microsoft.com/office/drawing/2014/main" id="{CE06ED6D-CDFB-DA4A-2253-482FA380F1A3}"/>
                    </a:ext>
                  </a:extLst>
                </p:cNvPr>
                <p:cNvSpPr txBox="1"/>
                <p:nvPr/>
              </p:nvSpPr>
              <p:spPr>
                <a:xfrm>
                  <a:off x="0" y="-47625"/>
                  <a:ext cx="1237513" cy="72711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800"/>
                    </a:lnSpc>
                  </a:pPr>
                  <a:endParaRPr/>
                </a:p>
              </p:txBody>
            </p:sp>
          </p:grpSp>
        </p:grpSp>
        <p:grpSp>
          <p:nvGrpSpPr>
            <p:cNvPr id="45" name="Group 28">
              <a:extLst>
                <a:ext uri="{FF2B5EF4-FFF2-40B4-BE49-F238E27FC236}">
                  <a16:creationId xmlns="" xmlns:a16="http://schemas.microsoft.com/office/drawing/2014/main" id="{7DA71662-E985-2720-3930-3305C2E0EE7E}"/>
                </a:ext>
              </a:extLst>
            </p:cNvPr>
            <p:cNvGrpSpPr/>
            <p:nvPr/>
          </p:nvGrpSpPr>
          <p:grpSpPr>
            <a:xfrm>
              <a:off x="9198886" y="6255567"/>
              <a:ext cx="737761" cy="762000"/>
              <a:chOff x="0" y="0"/>
              <a:chExt cx="812800" cy="812800"/>
            </a:xfrm>
          </p:grpSpPr>
          <p:sp>
            <p:nvSpPr>
              <p:cNvPr id="46" name="Freeform 29">
                <a:extLst>
                  <a:ext uri="{FF2B5EF4-FFF2-40B4-BE49-F238E27FC236}">
                    <a16:creationId xmlns="" xmlns:a16="http://schemas.microsoft.com/office/drawing/2014/main" id="{8CF9DBCB-7045-0F48-0580-5B17880776B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1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48" name="TextBox 30">
                <a:extLst>
                  <a:ext uri="{FF2B5EF4-FFF2-40B4-BE49-F238E27FC236}">
                    <a16:creationId xmlns="" xmlns:a16="http://schemas.microsoft.com/office/drawing/2014/main" id="{A56D3D2F-B4F9-F8F2-BF54-CD13451FBE82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2874"/>
                  </a:lnSpc>
                  <a:spcBef>
                    <a:spcPct val="0"/>
                  </a:spcBef>
                </a:pPr>
                <a:r>
                  <a:rPr lang="en-US" sz="2499" b="1" dirty="0">
                    <a:solidFill>
                      <a:srgbClr val="E7E7E7"/>
                    </a:solidFill>
                    <a:latin typeface="Cy Grotesk Key Bold"/>
                    <a:ea typeface="Cy Grotesk Key Bold"/>
                    <a:cs typeface="Cy Grotesk Key Bold"/>
                    <a:sym typeface="Cy Grotesk Key Bold"/>
                  </a:rPr>
                  <a:t>5</a:t>
                </a:r>
              </a:p>
            </p:txBody>
          </p:sp>
        </p:grpSp>
        <p:sp>
          <p:nvSpPr>
            <p:cNvPr id="76" name="ZoneTexte 75">
              <a:extLst>
                <a:ext uri="{FF2B5EF4-FFF2-40B4-BE49-F238E27FC236}">
                  <a16:creationId xmlns="" xmlns:a16="http://schemas.microsoft.com/office/drawing/2014/main" id="{86EA5C06-EB86-C313-FE20-34216CBC4E55}"/>
                </a:ext>
              </a:extLst>
            </p:cNvPr>
            <p:cNvSpPr txBox="1"/>
            <p:nvPr/>
          </p:nvSpPr>
          <p:spPr>
            <a:xfrm>
              <a:off x="7295808" y="7197640"/>
              <a:ext cx="450687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000" i="0" dirty="0">
                  <a:solidFill>
                    <a:srgbClr val="808080"/>
                  </a:solidFill>
                  <a:effectLst/>
                  <a:latin typeface="Calibri (Corps)"/>
                </a:rPr>
                <a:t> </a:t>
              </a:r>
              <a:r>
                <a:rPr lang="fr-FR" sz="4000" i="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Calibri (Corps)"/>
                </a:rPr>
                <a:t>L’ammonium (NH4+)</a:t>
              </a:r>
              <a:endParaRPr lang="fr-FR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(Corps)"/>
              </a:endParaRPr>
            </a:p>
          </p:txBody>
        </p:sp>
      </p:grpSp>
      <p:grpSp>
        <p:nvGrpSpPr>
          <p:cNvPr id="89" name="Groupe 88">
            <a:extLst>
              <a:ext uri="{FF2B5EF4-FFF2-40B4-BE49-F238E27FC236}">
                <a16:creationId xmlns="" xmlns:a16="http://schemas.microsoft.com/office/drawing/2014/main" id="{2912407B-52FB-63A4-D8DE-02FD7206F714}"/>
              </a:ext>
            </a:extLst>
          </p:cNvPr>
          <p:cNvGrpSpPr/>
          <p:nvPr/>
        </p:nvGrpSpPr>
        <p:grpSpPr>
          <a:xfrm>
            <a:off x="13121028" y="6168996"/>
            <a:ext cx="11396352" cy="3064817"/>
            <a:chOff x="13121028" y="6168996"/>
            <a:chExt cx="11396352" cy="3064817"/>
          </a:xfrm>
        </p:grpSpPr>
        <p:grpSp>
          <p:nvGrpSpPr>
            <p:cNvPr id="60" name="Group 5">
              <a:extLst>
                <a:ext uri="{FF2B5EF4-FFF2-40B4-BE49-F238E27FC236}">
                  <a16:creationId xmlns="" xmlns:a16="http://schemas.microsoft.com/office/drawing/2014/main" id="{E6EB6509-A75C-1588-53B1-95EFEE0C2D5B}"/>
                </a:ext>
              </a:extLst>
            </p:cNvPr>
            <p:cNvGrpSpPr/>
            <p:nvPr/>
          </p:nvGrpSpPr>
          <p:grpSpPr>
            <a:xfrm>
              <a:off x="13121028" y="6168996"/>
              <a:ext cx="4699000" cy="3064817"/>
              <a:chOff x="0" y="-403423"/>
              <a:chExt cx="6265333" cy="4086423"/>
            </a:xfrm>
          </p:grpSpPr>
          <p:grpSp>
            <p:nvGrpSpPr>
              <p:cNvPr id="61" name="Group 6">
                <a:extLst>
                  <a:ext uri="{FF2B5EF4-FFF2-40B4-BE49-F238E27FC236}">
                    <a16:creationId xmlns="" xmlns:a16="http://schemas.microsoft.com/office/drawing/2014/main" id="{12402D14-1E87-7128-B3BC-32C02878BBC0}"/>
                  </a:ext>
                </a:extLst>
              </p:cNvPr>
              <p:cNvGrpSpPr/>
              <p:nvPr/>
            </p:nvGrpSpPr>
            <p:grpSpPr>
              <a:xfrm>
                <a:off x="0" y="-403423"/>
                <a:ext cx="6265333" cy="4086423"/>
                <a:chOff x="0" y="-104775"/>
                <a:chExt cx="1237597" cy="807195"/>
              </a:xfrm>
            </p:grpSpPr>
            <p:sp>
              <p:nvSpPr>
                <p:cNvPr id="65" name="Freeform 7">
                  <a:extLst>
                    <a:ext uri="{FF2B5EF4-FFF2-40B4-BE49-F238E27FC236}">
                      <a16:creationId xmlns="" xmlns:a16="http://schemas.microsoft.com/office/drawing/2014/main" id="{17250254-98AA-8CBE-583F-76ABA2294E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7597" cy="70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597" h="702420">
                      <a:moveTo>
                        <a:pt x="0" y="0"/>
                      </a:moveTo>
                      <a:lnTo>
                        <a:pt x="1237597" y="0"/>
                      </a:lnTo>
                      <a:lnTo>
                        <a:pt x="1237597" y="702420"/>
                      </a:lnTo>
                      <a:lnTo>
                        <a:pt x="0" y="702420"/>
                      </a:lnTo>
                      <a:close/>
                    </a:path>
                  </a:pathLst>
                </a:custGeom>
                <a:solidFill>
                  <a:srgbClr val="E7E7E7"/>
                </a:solidFill>
                <a:ln cap="sq">
                  <a:noFill/>
                  <a:prstDash val="solid"/>
                  <a:miter/>
                </a:ln>
              </p:spPr>
            </p:sp>
            <p:sp>
              <p:nvSpPr>
                <p:cNvPr id="66" name="TextBox 8">
                  <a:extLst>
                    <a:ext uri="{FF2B5EF4-FFF2-40B4-BE49-F238E27FC236}">
                      <a16:creationId xmlns="" xmlns:a16="http://schemas.microsoft.com/office/drawing/2014/main" id="{58D4C966-1C75-A1A6-F54C-A29B7B3867AF}"/>
                    </a:ext>
                  </a:extLst>
                </p:cNvPr>
                <p:cNvSpPr txBox="1"/>
                <p:nvPr/>
              </p:nvSpPr>
              <p:spPr>
                <a:xfrm>
                  <a:off x="0" y="-104775"/>
                  <a:ext cx="1237597" cy="807195"/>
                </a:xfrm>
                <a:prstGeom prst="rect">
                  <a:avLst/>
                </a:prstGeom>
              </p:spPr>
              <p:txBody>
                <a:bodyPr lIns="254000" tIns="254000" rIns="254000" bIns="254000" rtlCol="0" anchor="ctr"/>
                <a:lstStyle/>
                <a:p>
                  <a:pPr marL="0" lvl="0" indent="0" algn="ctr">
                    <a:lnSpc>
                      <a:spcPts val="3900"/>
                    </a:lnSpc>
                    <a:spcBef>
                      <a:spcPct val="0"/>
                    </a:spcBef>
                  </a:pPr>
                  <a:r>
                    <a:rPr lang="en-US" sz="3000" u="none" strike="noStrike" dirty="0">
                      <a:solidFill>
                        <a:srgbClr val="000001"/>
                      </a:solidFill>
                      <a:latin typeface="Overpass"/>
                      <a:ea typeface="Overpass"/>
                      <a:cs typeface="Overpass"/>
                      <a:sym typeface="Overpass"/>
                    </a:rPr>
                    <a:t>.</a:t>
                  </a:r>
                </a:p>
              </p:txBody>
            </p:sp>
          </p:grpSp>
          <p:grpSp>
            <p:nvGrpSpPr>
              <p:cNvPr id="62" name="Group 9">
                <a:extLst>
                  <a:ext uri="{FF2B5EF4-FFF2-40B4-BE49-F238E27FC236}">
                    <a16:creationId xmlns="" xmlns:a16="http://schemas.microsoft.com/office/drawing/2014/main" id="{4CD6DEB6-3B15-095B-3954-834F8CABEEDE}"/>
                  </a:ext>
                </a:extLst>
              </p:cNvPr>
              <p:cNvGrpSpPr/>
              <p:nvPr/>
            </p:nvGrpSpPr>
            <p:grpSpPr>
              <a:xfrm>
                <a:off x="0" y="0"/>
                <a:ext cx="6264910" cy="127000"/>
                <a:chOff x="0" y="0"/>
                <a:chExt cx="1237513" cy="25086"/>
              </a:xfrm>
            </p:grpSpPr>
            <p:sp>
              <p:nvSpPr>
                <p:cNvPr id="63" name="Freeform 10">
                  <a:extLst>
                    <a:ext uri="{FF2B5EF4-FFF2-40B4-BE49-F238E27FC236}">
                      <a16:creationId xmlns="" xmlns:a16="http://schemas.microsoft.com/office/drawing/2014/main" id="{683E92C9-843F-503E-72D9-FA3BBA48BD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7513" cy="2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513" h="25086">
                      <a:moveTo>
                        <a:pt x="0" y="0"/>
                      </a:moveTo>
                      <a:lnTo>
                        <a:pt x="1237513" y="0"/>
                      </a:lnTo>
                      <a:lnTo>
                        <a:pt x="1237513" y="25086"/>
                      </a:lnTo>
                      <a:lnTo>
                        <a:pt x="0" y="25086"/>
                      </a:lnTo>
                      <a:close/>
                    </a:path>
                  </a:pathLst>
                </a:custGeom>
                <a:solidFill>
                  <a:srgbClr val="000001"/>
                </a:solidFill>
              </p:spPr>
            </p:sp>
            <p:sp>
              <p:nvSpPr>
                <p:cNvPr id="64" name="TextBox 11">
                  <a:extLst>
                    <a:ext uri="{FF2B5EF4-FFF2-40B4-BE49-F238E27FC236}">
                      <a16:creationId xmlns="" xmlns:a16="http://schemas.microsoft.com/office/drawing/2014/main" id="{194BDE3A-416E-63E0-32AC-463110B75A25}"/>
                    </a:ext>
                  </a:extLst>
                </p:cNvPr>
                <p:cNvSpPr txBox="1"/>
                <p:nvPr/>
              </p:nvSpPr>
              <p:spPr>
                <a:xfrm>
                  <a:off x="0" y="-47625"/>
                  <a:ext cx="1237513" cy="72711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800"/>
                    </a:lnSpc>
                  </a:pPr>
                  <a:endParaRPr/>
                </a:p>
              </p:txBody>
            </p:sp>
          </p:grpSp>
        </p:grpSp>
        <p:grpSp>
          <p:nvGrpSpPr>
            <p:cNvPr id="67" name="Group 28">
              <a:extLst>
                <a:ext uri="{FF2B5EF4-FFF2-40B4-BE49-F238E27FC236}">
                  <a16:creationId xmlns="" xmlns:a16="http://schemas.microsoft.com/office/drawing/2014/main" id="{EC0744BD-DDE5-D46D-7A14-51829F06A958}"/>
                </a:ext>
              </a:extLst>
            </p:cNvPr>
            <p:cNvGrpSpPr/>
            <p:nvPr/>
          </p:nvGrpSpPr>
          <p:grpSpPr>
            <a:xfrm>
              <a:off x="15128015" y="6231421"/>
              <a:ext cx="762000" cy="762000"/>
              <a:chOff x="0" y="0"/>
              <a:chExt cx="812800" cy="812800"/>
            </a:xfrm>
          </p:grpSpPr>
          <p:sp>
            <p:nvSpPr>
              <p:cNvPr id="68" name="Freeform 29">
                <a:extLst>
                  <a:ext uri="{FF2B5EF4-FFF2-40B4-BE49-F238E27FC236}">
                    <a16:creationId xmlns="" xmlns:a16="http://schemas.microsoft.com/office/drawing/2014/main" id="{73393B8E-BB8D-D107-9F2D-4CB0A710892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1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69" name="TextBox 30">
                <a:extLst>
                  <a:ext uri="{FF2B5EF4-FFF2-40B4-BE49-F238E27FC236}">
                    <a16:creationId xmlns="" xmlns:a16="http://schemas.microsoft.com/office/drawing/2014/main" id="{3767B00C-8816-8A91-BFCE-FEEC80EEBC4A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2874"/>
                  </a:lnSpc>
                  <a:spcBef>
                    <a:spcPct val="0"/>
                  </a:spcBef>
                </a:pPr>
                <a:r>
                  <a:rPr lang="en-US" sz="2499" b="1" dirty="0">
                    <a:solidFill>
                      <a:srgbClr val="E7E7E7"/>
                    </a:solidFill>
                    <a:latin typeface="Cy Grotesk Key Bold"/>
                    <a:ea typeface="Cy Grotesk Key Bold"/>
                    <a:cs typeface="Cy Grotesk Key Bold"/>
                    <a:sym typeface="Cy Grotesk Key Bold"/>
                  </a:rPr>
                  <a:t>6</a:t>
                </a:r>
              </a:p>
            </p:txBody>
          </p:sp>
        </p:grpSp>
        <p:sp>
          <p:nvSpPr>
            <p:cNvPr id="78" name="ZoneTexte 77">
              <a:extLst>
                <a:ext uri="{FF2B5EF4-FFF2-40B4-BE49-F238E27FC236}">
                  <a16:creationId xmlns="" xmlns:a16="http://schemas.microsoft.com/office/drawing/2014/main" id="{16737B4B-0E8A-A7DE-89FE-845E3443D984}"/>
                </a:ext>
              </a:extLst>
            </p:cNvPr>
            <p:cNvSpPr txBox="1"/>
            <p:nvPr/>
          </p:nvSpPr>
          <p:spPr>
            <a:xfrm>
              <a:off x="13523798" y="7378238"/>
              <a:ext cx="1099358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000" i="0" dirty="0">
                  <a:solidFill>
                    <a:srgbClr val="808080"/>
                  </a:solidFill>
                  <a:effectLst/>
                  <a:latin typeface="Calibri (Corps)"/>
                </a:rPr>
                <a:t> </a:t>
              </a:r>
              <a:r>
                <a:rPr lang="fr-FR" sz="4000" i="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Calibri (Corps)"/>
                </a:rPr>
                <a:t>Les nitrites (NO</a:t>
              </a:r>
              <a:r>
                <a:rPr lang="fr-FR" sz="4000" i="0" baseline="-25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Calibri (Corps)"/>
                </a:rPr>
                <a:t>2</a:t>
              </a:r>
              <a:r>
                <a:rPr lang="fr-FR" sz="4000" i="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Calibri (Corps)"/>
                </a:rPr>
                <a:t>-) </a:t>
              </a:r>
              <a:endParaRPr lang="fr-FR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(Corps)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="" xmlns:a16="http://schemas.microsoft.com/office/drawing/2014/main" id="{4588DBE6-F693-C2B9-1767-5899D28D82CB}"/>
              </a:ext>
            </a:extLst>
          </p:cNvPr>
          <p:cNvGrpSpPr/>
          <p:nvPr/>
        </p:nvGrpSpPr>
        <p:grpSpPr>
          <a:xfrm>
            <a:off x="228600" y="800100"/>
            <a:ext cx="16459200" cy="1200329"/>
            <a:chOff x="228600" y="800100"/>
            <a:chExt cx="16459200" cy="1200329"/>
          </a:xfrm>
        </p:grpSpPr>
        <p:sp>
          <p:nvSpPr>
            <p:cNvPr id="2" name="ZoneTexte 1">
              <a:extLst>
                <a:ext uri="{FF2B5EF4-FFF2-40B4-BE49-F238E27FC236}">
                  <a16:creationId xmlns="" xmlns:a16="http://schemas.microsoft.com/office/drawing/2014/main" id="{9C88308C-E78F-533A-8CDE-ED9A448AC64D}"/>
                </a:ext>
              </a:extLst>
            </p:cNvPr>
            <p:cNvSpPr txBox="1"/>
            <p:nvPr/>
          </p:nvSpPr>
          <p:spPr>
            <a:xfrm>
              <a:off x="228600" y="800100"/>
              <a:ext cx="16459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200" dirty="0">
                  <a:solidFill>
                    <a:schemeClr val="accent6">
                      <a:lumMod val="75000"/>
                    </a:schemeClr>
                  </a:solidFill>
                </a:rPr>
                <a:t>N: [He]  2S² 2P³</a:t>
              </a:r>
              <a:endParaRPr lang="fr-FR" sz="9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4" name="Groupe 3">
              <a:extLst>
                <a:ext uri="{FF2B5EF4-FFF2-40B4-BE49-F238E27FC236}">
                  <a16:creationId xmlns="" xmlns:a16="http://schemas.microsoft.com/office/drawing/2014/main" id="{41D627CA-B5D9-7535-91EE-0F80CDD0AD8D}"/>
                </a:ext>
              </a:extLst>
            </p:cNvPr>
            <p:cNvGrpSpPr/>
            <p:nvPr/>
          </p:nvGrpSpPr>
          <p:grpSpPr>
            <a:xfrm>
              <a:off x="8970825" y="856656"/>
              <a:ext cx="4959916" cy="1008273"/>
              <a:chOff x="8970825" y="856656"/>
              <a:chExt cx="4959916" cy="1008273"/>
            </a:xfrm>
          </p:grpSpPr>
          <p:grpSp>
            <p:nvGrpSpPr>
              <p:cNvPr id="31" name="Groupe 30">
                <a:extLst>
                  <a:ext uri="{FF2B5EF4-FFF2-40B4-BE49-F238E27FC236}">
                    <a16:creationId xmlns="" xmlns:a16="http://schemas.microsoft.com/office/drawing/2014/main" id="{7B3B4760-AC20-C71C-83F6-1BC6BE7E7508}"/>
                  </a:ext>
                </a:extLst>
              </p:cNvPr>
              <p:cNvGrpSpPr/>
              <p:nvPr/>
            </p:nvGrpSpPr>
            <p:grpSpPr>
              <a:xfrm>
                <a:off x="12122725" y="857569"/>
                <a:ext cx="914399" cy="960060"/>
                <a:chOff x="7391400" y="5204433"/>
                <a:chExt cx="914399" cy="960060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="" xmlns:a16="http://schemas.microsoft.com/office/drawing/2014/main" id="{7A6B6219-DEDD-FB4D-6B59-3C518AF98322}"/>
                    </a:ext>
                  </a:extLst>
                </p:cNvPr>
                <p:cNvSpPr/>
                <p:nvPr/>
              </p:nvSpPr>
              <p:spPr>
                <a:xfrm>
                  <a:off x="7391400" y="5265367"/>
                  <a:ext cx="914399" cy="838193"/>
                </a:xfrm>
                <a:prstGeom prst="rect">
                  <a:avLst/>
                </a:prstGeom>
                <a:no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34" name="Connecteur droit avec flèche 33">
                  <a:extLst>
                    <a:ext uri="{FF2B5EF4-FFF2-40B4-BE49-F238E27FC236}">
                      <a16:creationId xmlns="" xmlns:a16="http://schemas.microsoft.com/office/drawing/2014/main" id="{97DCA55A-0A72-852B-2FE0-49404673B8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696200" y="5204433"/>
                  <a:ext cx="0" cy="960060"/>
                </a:xfrm>
                <a:prstGeom prst="straightConnector1">
                  <a:avLst/>
                </a:prstGeom>
                <a:ln w="762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e 23">
                <a:extLst>
                  <a:ext uri="{FF2B5EF4-FFF2-40B4-BE49-F238E27FC236}">
                    <a16:creationId xmlns="" xmlns:a16="http://schemas.microsoft.com/office/drawing/2014/main" id="{9AAA4B11-2DE2-3D49-9C36-700F929FC240}"/>
                  </a:ext>
                </a:extLst>
              </p:cNvPr>
              <p:cNvGrpSpPr/>
              <p:nvPr/>
            </p:nvGrpSpPr>
            <p:grpSpPr>
              <a:xfrm>
                <a:off x="8970825" y="904869"/>
                <a:ext cx="914399" cy="960060"/>
                <a:chOff x="7315200" y="5237018"/>
                <a:chExt cx="914399" cy="960060"/>
              </a:xfrm>
            </p:grpSpPr>
            <p:grpSp>
              <p:nvGrpSpPr>
                <p:cNvPr id="23" name="Groupe 22">
                  <a:extLst>
                    <a:ext uri="{FF2B5EF4-FFF2-40B4-BE49-F238E27FC236}">
                      <a16:creationId xmlns="" xmlns:a16="http://schemas.microsoft.com/office/drawing/2014/main" id="{A31D751C-C0A8-9270-0E96-5248FF3D030C}"/>
                    </a:ext>
                  </a:extLst>
                </p:cNvPr>
                <p:cNvGrpSpPr/>
                <p:nvPr/>
              </p:nvGrpSpPr>
              <p:grpSpPr>
                <a:xfrm>
                  <a:off x="7315200" y="5237018"/>
                  <a:ext cx="914399" cy="960060"/>
                  <a:chOff x="7391400" y="5204433"/>
                  <a:chExt cx="914399" cy="960060"/>
                </a:xfrm>
              </p:grpSpPr>
              <p:sp>
                <p:nvSpPr>
                  <p:cNvPr id="22" name="Rectangle 21">
                    <a:extLst>
                      <a:ext uri="{FF2B5EF4-FFF2-40B4-BE49-F238E27FC236}">
                        <a16:creationId xmlns="" xmlns:a16="http://schemas.microsoft.com/office/drawing/2014/main" id="{74254F9A-96B1-D748-2249-A3A233268A0F}"/>
                      </a:ext>
                    </a:extLst>
                  </p:cNvPr>
                  <p:cNvSpPr/>
                  <p:nvPr/>
                </p:nvSpPr>
                <p:spPr>
                  <a:xfrm>
                    <a:off x="7391400" y="5265367"/>
                    <a:ext cx="914399" cy="838193"/>
                  </a:xfrm>
                  <a:prstGeom prst="rect">
                    <a:avLst/>
                  </a:prstGeom>
                  <a:noFill/>
                  <a:ln w="381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cxnSp>
                <p:nvCxnSpPr>
                  <p:cNvPr id="8" name="Connecteur droit avec flèche 7">
                    <a:extLst>
                      <a:ext uri="{FF2B5EF4-FFF2-40B4-BE49-F238E27FC236}">
                        <a16:creationId xmlns="" xmlns:a16="http://schemas.microsoft.com/office/drawing/2014/main" id="{7996F51C-C1D6-794A-2AEF-668D86BF9F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696200" y="5204433"/>
                    <a:ext cx="0" cy="960060"/>
                  </a:xfrm>
                  <a:prstGeom prst="straightConnector1">
                    <a:avLst/>
                  </a:prstGeom>
                  <a:ln w="762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" name="Connecteur droit avec flèche 16">
                  <a:extLst>
                    <a:ext uri="{FF2B5EF4-FFF2-40B4-BE49-F238E27FC236}">
                      <a16:creationId xmlns="" xmlns:a16="http://schemas.microsoft.com/office/drawing/2014/main" id="{A14BEE3F-238C-9B00-2316-85C750DBE6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24800" y="5276850"/>
                  <a:ext cx="0" cy="880396"/>
                </a:xfrm>
                <a:prstGeom prst="straightConnector1">
                  <a:avLst/>
                </a:prstGeom>
                <a:ln w="762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e 25">
                <a:extLst>
                  <a:ext uri="{FF2B5EF4-FFF2-40B4-BE49-F238E27FC236}">
                    <a16:creationId xmlns="" xmlns:a16="http://schemas.microsoft.com/office/drawing/2014/main" id="{8CDA832F-A11F-7A5E-DAF3-56AFDC78B951}"/>
                  </a:ext>
                </a:extLst>
              </p:cNvPr>
              <p:cNvGrpSpPr/>
              <p:nvPr/>
            </p:nvGrpSpPr>
            <p:grpSpPr>
              <a:xfrm>
                <a:off x="11201400" y="859301"/>
                <a:ext cx="914399" cy="960060"/>
                <a:chOff x="7391400" y="5204433"/>
                <a:chExt cx="914399" cy="960060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="" xmlns:a16="http://schemas.microsoft.com/office/drawing/2014/main" id="{9BE2FD1E-8586-0C0D-6969-7023E30B36E7}"/>
                    </a:ext>
                  </a:extLst>
                </p:cNvPr>
                <p:cNvSpPr/>
                <p:nvPr/>
              </p:nvSpPr>
              <p:spPr>
                <a:xfrm>
                  <a:off x="7391400" y="5265367"/>
                  <a:ext cx="914399" cy="838193"/>
                </a:xfrm>
                <a:prstGeom prst="rect">
                  <a:avLst/>
                </a:prstGeom>
                <a:no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29" name="Connecteur droit avec flèche 28">
                  <a:extLst>
                    <a:ext uri="{FF2B5EF4-FFF2-40B4-BE49-F238E27FC236}">
                      <a16:creationId xmlns="" xmlns:a16="http://schemas.microsoft.com/office/drawing/2014/main" id="{32388D54-5124-02E5-AB6D-064007BEA5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696200" y="5204433"/>
                  <a:ext cx="0" cy="960060"/>
                </a:xfrm>
                <a:prstGeom prst="straightConnector1">
                  <a:avLst/>
                </a:prstGeom>
                <a:ln w="762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e 41">
                <a:extLst>
                  <a:ext uri="{FF2B5EF4-FFF2-40B4-BE49-F238E27FC236}">
                    <a16:creationId xmlns="" xmlns:a16="http://schemas.microsoft.com/office/drawing/2014/main" id="{BBEFB29D-6265-AC12-18A5-38498A802F4D}"/>
                  </a:ext>
                </a:extLst>
              </p:cNvPr>
              <p:cNvGrpSpPr/>
              <p:nvPr/>
            </p:nvGrpSpPr>
            <p:grpSpPr>
              <a:xfrm>
                <a:off x="13016342" y="856656"/>
                <a:ext cx="914399" cy="960060"/>
                <a:chOff x="7391400" y="5204433"/>
                <a:chExt cx="914399" cy="960060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="" xmlns:a16="http://schemas.microsoft.com/office/drawing/2014/main" id="{C13D7865-B7AC-25FF-432B-AD6F346771C8}"/>
                    </a:ext>
                  </a:extLst>
                </p:cNvPr>
                <p:cNvSpPr/>
                <p:nvPr/>
              </p:nvSpPr>
              <p:spPr>
                <a:xfrm>
                  <a:off x="7391400" y="5265367"/>
                  <a:ext cx="914399" cy="838193"/>
                </a:xfrm>
                <a:prstGeom prst="rect">
                  <a:avLst/>
                </a:prstGeom>
                <a:no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45" name="Connecteur droit avec flèche 44">
                  <a:extLst>
                    <a:ext uri="{FF2B5EF4-FFF2-40B4-BE49-F238E27FC236}">
                      <a16:creationId xmlns="" xmlns:a16="http://schemas.microsoft.com/office/drawing/2014/main" id="{ABDB9ADB-2F68-3B95-E133-37C7BAE1B4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696200" y="5204433"/>
                  <a:ext cx="0" cy="960060"/>
                </a:xfrm>
                <a:prstGeom prst="straightConnector1">
                  <a:avLst/>
                </a:prstGeom>
                <a:ln w="762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aphicFrame>
        <p:nvGraphicFramePr>
          <p:cNvPr id="47" name="Tableau 46">
            <a:extLst>
              <a:ext uri="{FF2B5EF4-FFF2-40B4-BE49-F238E27FC236}">
                <a16:creationId xmlns="" xmlns:a16="http://schemas.microsoft.com/office/drawing/2014/main" id="{68744A27-92AE-D1FB-A0D2-E9F3C1BBE0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15771815"/>
              </p:ext>
            </p:extLst>
          </p:nvPr>
        </p:nvGraphicFramePr>
        <p:xfrm>
          <a:off x="402401" y="3924301"/>
          <a:ext cx="12856399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="" xmlns:a16="http://schemas.microsoft.com/office/drawing/2014/main" val="1140069859"/>
                    </a:ext>
                  </a:extLst>
                </a:gridCol>
                <a:gridCol w="2218332">
                  <a:extLst>
                    <a:ext uri="{9D8B030D-6E8A-4147-A177-3AD203B41FA5}">
                      <a16:colId xmlns="" xmlns:a16="http://schemas.microsoft.com/office/drawing/2014/main" val="2665785024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136715545"/>
                    </a:ext>
                  </a:extLst>
                </a:gridCol>
                <a:gridCol w="1901786">
                  <a:extLst>
                    <a:ext uri="{9D8B030D-6E8A-4147-A177-3AD203B41FA5}">
                      <a16:colId xmlns="" xmlns:a16="http://schemas.microsoft.com/office/drawing/2014/main" val="3449772511"/>
                    </a:ext>
                  </a:extLst>
                </a:gridCol>
                <a:gridCol w="2142584">
                  <a:extLst>
                    <a:ext uri="{9D8B030D-6E8A-4147-A177-3AD203B41FA5}">
                      <a16:colId xmlns="" xmlns:a16="http://schemas.microsoft.com/office/drawing/2014/main" val="782596110"/>
                    </a:ext>
                  </a:extLst>
                </a:gridCol>
                <a:gridCol w="2631297">
                  <a:extLst>
                    <a:ext uri="{9D8B030D-6E8A-4147-A177-3AD203B41FA5}">
                      <a16:colId xmlns="" xmlns:a16="http://schemas.microsoft.com/office/drawing/2014/main" val="924633892"/>
                    </a:ext>
                  </a:extLst>
                </a:gridCol>
              </a:tblGrid>
              <a:tr h="851671">
                <a:tc>
                  <a:txBody>
                    <a:bodyPr/>
                    <a:lstStyle/>
                    <a:p>
                      <a:r>
                        <a:rPr lang="fr-FR" sz="36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Colonne</a:t>
                      </a:r>
                    </a:p>
                    <a:p>
                      <a:endParaRPr lang="fr-FR" sz="1800" b="1" kern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9C7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3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Pèriode</a:t>
                      </a:r>
                      <a:endParaRPr lang="fr-FR" sz="3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9C7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Famille</a:t>
                      </a:r>
                    </a:p>
                  </a:txBody>
                  <a:tcPr>
                    <a:solidFill>
                      <a:srgbClr val="F9C7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Bloc</a:t>
                      </a:r>
                    </a:p>
                  </a:txBody>
                  <a:tcPr>
                    <a:solidFill>
                      <a:srgbClr val="F9C7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Groupe</a:t>
                      </a:r>
                    </a:p>
                  </a:txBody>
                  <a:tcPr>
                    <a:solidFill>
                      <a:srgbClr val="F9C7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Sous groupe</a:t>
                      </a:r>
                    </a:p>
                  </a:txBody>
                  <a:tcPr>
                    <a:solidFill>
                      <a:srgbClr val="F9C78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3709517"/>
                  </a:ext>
                </a:extLst>
              </a:tr>
              <a:tr h="1815328"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solidFill>
                          <a:srgbClr val="E46C0A"/>
                        </a:solidFill>
                      </a:endParaRPr>
                    </a:p>
                    <a:p>
                      <a:pPr algn="ctr"/>
                      <a:r>
                        <a:rPr lang="fr-FR" sz="4400" b="1" dirty="0">
                          <a:solidFill>
                            <a:srgbClr val="E46C0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800" dirty="0">
                        <a:solidFill>
                          <a:srgbClr val="E46C0A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400" b="1" dirty="0">
                          <a:solidFill>
                            <a:srgbClr val="E46C0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</a:p>
                    <a:p>
                      <a:pPr algn="ctr"/>
                      <a:endParaRPr lang="fr-FR" sz="4800" dirty="0">
                        <a:solidFill>
                          <a:srgbClr val="E46C0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solidFill>
                            <a:srgbClr val="E46C0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L’azote</a:t>
                      </a:r>
                      <a:endParaRPr lang="fr-FR" sz="3600" b="1" dirty="0">
                        <a:solidFill>
                          <a:srgbClr val="E46C0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400" b="1" dirty="0" smtClean="0">
                          <a:solidFill>
                            <a:srgbClr val="E46C0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</a:t>
                      </a:r>
                      <a:endParaRPr lang="fr-FR" sz="5400" b="1" dirty="0">
                        <a:solidFill>
                          <a:srgbClr val="E46C0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3200" dirty="0">
                        <a:solidFill>
                          <a:srgbClr val="E46C0A"/>
                        </a:solidFill>
                      </a:endParaRPr>
                    </a:p>
                    <a:p>
                      <a:pPr algn="ctr"/>
                      <a:r>
                        <a:rPr lang="fr-FR" sz="4800" b="1" dirty="0">
                          <a:solidFill>
                            <a:srgbClr val="E46C0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dirty="0">
                        <a:solidFill>
                          <a:srgbClr val="E46C0A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rgbClr val="E46C0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fr-FR" sz="13800" b="1" dirty="0">
                        <a:solidFill>
                          <a:srgbClr val="E46C0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fr-FR" dirty="0">
                        <a:solidFill>
                          <a:srgbClr val="E46C0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7083736"/>
                  </a:ext>
                </a:extLst>
              </a:tr>
            </a:tbl>
          </a:graphicData>
        </a:graphic>
      </p:graphicFrame>
      <p:grpSp>
        <p:nvGrpSpPr>
          <p:cNvPr id="50" name="Group 2">
            <a:extLst>
              <a:ext uri="{FF2B5EF4-FFF2-40B4-BE49-F238E27FC236}">
                <a16:creationId xmlns="" xmlns:a16="http://schemas.microsoft.com/office/drawing/2014/main" id="{8A982C27-1985-34B0-5605-C02A5144C1A7}"/>
              </a:ext>
            </a:extLst>
          </p:cNvPr>
          <p:cNvGrpSpPr/>
          <p:nvPr/>
        </p:nvGrpSpPr>
        <p:grpSpPr>
          <a:xfrm rot="11888075">
            <a:off x="14369407" y="6945161"/>
            <a:ext cx="3777825" cy="3288100"/>
            <a:chOff x="0" y="0"/>
            <a:chExt cx="9739927" cy="9529042"/>
          </a:xfrm>
        </p:grpSpPr>
        <p:sp>
          <p:nvSpPr>
            <p:cNvPr id="51" name="Freeform 3">
              <a:extLst>
                <a:ext uri="{FF2B5EF4-FFF2-40B4-BE49-F238E27FC236}">
                  <a16:creationId xmlns="" xmlns:a16="http://schemas.microsoft.com/office/drawing/2014/main" id="{E9C4E570-8545-13B3-1313-5ACA892C8C5D}"/>
                </a:ext>
              </a:extLst>
            </p:cNvPr>
            <p:cNvSpPr/>
            <p:nvPr/>
          </p:nvSpPr>
          <p:spPr>
            <a:xfrm>
              <a:off x="0" y="0"/>
              <a:ext cx="9739927" cy="9529042"/>
            </a:xfrm>
            <a:custGeom>
              <a:avLst/>
              <a:gdLst/>
              <a:ahLst/>
              <a:cxnLst/>
              <a:rect l="l" t="t" r="r" b="b"/>
              <a:pathLst>
                <a:path w="9739927" h="9529042">
                  <a:moveTo>
                    <a:pt x="0" y="0"/>
                  </a:moveTo>
                  <a:lnTo>
                    <a:pt x="9739927" y="0"/>
                  </a:lnTo>
                  <a:lnTo>
                    <a:pt x="9739927" y="9529042"/>
                  </a:lnTo>
                  <a:lnTo>
                    <a:pt x="0" y="9529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 l="-1526"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id="52" name="Group 4">
              <a:extLst>
                <a:ext uri="{FF2B5EF4-FFF2-40B4-BE49-F238E27FC236}">
                  <a16:creationId xmlns="" xmlns:a16="http://schemas.microsoft.com/office/drawing/2014/main" id="{4CEBE117-E0F8-7767-CEB8-935EEDA7881B}"/>
                </a:ext>
              </a:extLst>
            </p:cNvPr>
            <p:cNvGrpSpPr/>
            <p:nvPr/>
          </p:nvGrpSpPr>
          <p:grpSpPr>
            <a:xfrm>
              <a:off x="414019" y="4768437"/>
              <a:ext cx="1887498" cy="3584478"/>
              <a:chOff x="0" y="0"/>
              <a:chExt cx="1192214" cy="2264090"/>
            </a:xfrm>
          </p:grpSpPr>
          <p:sp>
            <p:nvSpPr>
              <p:cNvPr id="53" name="Freeform 5">
                <a:extLst>
                  <a:ext uri="{FF2B5EF4-FFF2-40B4-BE49-F238E27FC236}">
                    <a16:creationId xmlns="" xmlns:a16="http://schemas.microsoft.com/office/drawing/2014/main" id="{65573F19-D60F-BF58-4F58-6F7F4798B535}"/>
                  </a:ext>
                </a:extLst>
              </p:cNvPr>
              <p:cNvSpPr/>
              <p:nvPr/>
            </p:nvSpPr>
            <p:spPr>
              <a:xfrm>
                <a:off x="0" y="0"/>
                <a:ext cx="1192214" cy="2264090"/>
              </a:xfrm>
              <a:custGeom>
                <a:avLst/>
                <a:gdLst/>
                <a:ahLst/>
                <a:cxnLst/>
                <a:rect l="l" t="t" r="r" b="b"/>
                <a:pathLst>
                  <a:path w="1192214" h="2264090">
                    <a:moveTo>
                      <a:pt x="596107" y="0"/>
                    </a:moveTo>
                    <a:cubicBezTo>
                      <a:pt x="266886" y="0"/>
                      <a:pt x="0" y="506834"/>
                      <a:pt x="0" y="1132045"/>
                    </a:cubicBezTo>
                    <a:cubicBezTo>
                      <a:pt x="0" y="1757256"/>
                      <a:pt x="266886" y="2264090"/>
                      <a:pt x="596107" y="2264090"/>
                    </a:cubicBezTo>
                    <a:cubicBezTo>
                      <a:pt x="925328" y="2264090"/>
                      <a:pt x="1192214" y="1757256"/>
                      <a:pt x="1192214" y="1132045"/>
                    </a:cubicBezTo>
                    <a:cubicBezTo>
                      <a:pt x="1192214" y="506834"/>
                      <a:pt x="925328" y="0"/>
                      <a:pt x="596107" y="0"/>
                    </a:cubicBezTo>
                    <a:close/>
                  </a:path>
                </a:pathLst>
              </a:custGeom>
              <a:solidFill>
                <a:srgbClr val="F9C784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54" name="TextBox 6">
                <a:extLst>
                  <a:ext uri="{FF2B5EF4-FFF2-40B4-BE49-F238E27FC236}">
                    <a16:creationId xmlns="" xmlns:a16="http://schemas.microsoft.com/office/drawing/2014/main" id="{D67CB0FD-0E62-F3E7-6D68-2B7CFB2BC1E0}"/>
                  </a:ext>
                </a:extLst>
              </p:cNvPr>
              <p:cNvSpPr txBox="1"/>
              <p:nvPr/>
            </p:nvSpPr>
            <p:spPr>
              <a:xfrm>
                <a:off x="111770" y="221783"/>
                <a:ext cx="968674" cy="18300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6324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48" name="Freeform 28">
            <a:extLst>
              <a:ext uri="{FF2B5EF4-FFF2-40B4-BE49-F238E27FC236}">
                <a16:creationId xmlns="" xmlns:a16="http://schemas.microsoft.com/office/drawing/2014/main" id="{513F23F9-0BFC-4489-C476-7558D40290E2}"/>
              </a:ext>
            </a:extLst>
          </p:cNvPr>
          <p:cNvSpPr/>
          <p:nvPr/>
        </p:nvSpPr>
        <p:spPr>
          <a:xfrm>
            <a:off x="12853304" y="6194253"/>
            <a:ext cx="4001980" cy="3731847"/>
          </a:xfrm>
          <a:custGeom>
            <a:avLst/>
            <a:gdLst/>
            <a:ahLst/>
            <a:cxnLst/>
            <a:rect l="l" t="t" r="r" b="b"/>
            <a:pathLst>
              <a:path w="4001980" h="3731847">
                <a:moveTo>
                  <a:pt x="0" y="0"/>
                </a:moveTo>
                <a:lnTo>
                  <a:pt x="4001980" y="0"/>
                </a:lnTo>
                <a:lnTo>
                  <a:pt x="4001980" y="3731847"/>
                </a:lnTo>
                <a:lnTo>
                  <a:pt x="0" y="373184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Établir le schéma de Lewis et la géométrie d'une molécule - myMaxicours">
            <a:extLst>
              <a:ext uri="{FF2B5EF4-FFF2-40B4-BE49-F238E27FC236}">
                <a16:creationId xmlns="" xmlns:a16="http://schemas.microsoft.com/office/drawing/2014/main" id="{04693267-E77E-1094-5D85-F642BF92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72304" y="2865056"/>
            <a:ext cx="3404453" cy="319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4062" y="3192486"/>
            <a:ext cx="15239938" cy="6280101"/>
            <a:chOff x="0" y="0"/>
            <a:chExt cx="3664784" cy="13284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64784" cy="1328490"/>
            </a:xfrm>
            <a:custGeom>
              <a:avLst/>
              <a:gdLst/>
              <a:ahLst/>
              <a:cxnLst/>
              <a:rect l="l" t="t" r="r" b="b"/>
              <a:pathLst>
                <a:path w="3664784" h="1328490">
                  <a:moveTo>
                    <a:pt x="0" y="0"/>
                  </a:moveTo>
                  <a:lnTo>
                    <a:pt x="3664784" y="0"/>
                  </a:lnTo>
                  <a:lnTo>
                    <a:pt x="3664784" y="1328490"/>
                  </a:lnTo>
                  <a:lnTo>
                    <a:pt x="0" y="1328490"/>
                  </a:lnTo>
                  <a:close/>
                </a:path>
              </a:pathLst>
            </a:custGeom>
            <a:solidFill>
              <a:srgbClr val="E7E7E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664784" cy="13761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371600" y="3001986"/>
            <a:ext cx="15621000" cy="190500"/>
            <a:chOff x="0" y="0"/>
            <a:chExt cx="4114173" cy="50173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4114173" cy="50173"/>
            </a:xfrm>
            <a:custGeom>
              <a:avLst/>
              <a:gdLst/>
              <a:ahLst/>
              <a:cxnLst/>
              <a:rect l="l" t="t" r="r" b="b"/>
              <a:pathLst>
                <a:path w="4114173" h="50173">
                  <a:moveTo>
                    <a:pt x="0" y="0"/>
                  </a:moveTo>
                  <a:lnTo>
                    <a:pt x="4114173" y="0"/>
                  </a:lnTo>
                  <a:lnTo>
                    <a:pt x="4114173" y="50173"/>
                  </a:lnTo>
                  <a:lnTo>
                    <a:pt x="0" y="50173"/>
                  </a:lnTo>
                  <a:close/>
                </a:path>
              </a:pathLst>
            </a:custGeom>
            <a:solidFill>
              <a:srgbClr val="000001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-47625"/>
              <a:ext cx="4114173" cy="977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1524062" y="2034624"/>
            <a:ext cx="15239938" cy="466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I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524000" y="814412"/>
            <a:ext cx="15240000" cy="1044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49"/>
              </a:lnSpc>
              <a:spcBef>
                <a:spcPct val="0"/>
              </a:spcBef>
            </a:pPr>
            <a:r>
              <a:rPr lang="fr-FR" sz="6999" b="1" dirty="0">
                <a:solidFill>
                  <a:srgbClr val="000001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Propriétés</a:t>
            </a:r>
            <a:r>
              <a:rPr lang="en-US" sz="6999" b="1" dirty="0">
                <a:solidFill>
                  <a:srgbClr val="000001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 </a:t>
            </a:r>
            <a:r>
              <a:rPr lang="fr-FR" sz="6999" b="1" dirty="0" err="1">
                <a:solidFill>
                  <a:srgbClr val="000001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phisiques</a:t>
            </a:r>
            <a:endParaRPr lang="fr-FR" sz="6999" b="1" dirty="0">
              <a:solidFill>
                <a:srgbClr val="000001"/>
              </a:solidFill>
              <a:latin typeface="Cy Grotesk Key Bold"/>
              <a:ea typeface="Cy Grotesk Key Bold"/>
              <a:cs typeface="Cy Grotesk Key Bold"/>
              <a:sym typeface="Cy Grotesk Key Bold"/>
            </a:endParaRPr>
          </a:p>
        </p:txBody>
      </p:sp>
      <p:grpSp>
        <p:nvGrpSpPr>
          <p:cNvPr id="73" name="Groupe 72">
            <a:extLst>
              <a:ext uri="{FF2B5EF4-FFF2-40B4-BE49-F238E27FC236}">
                <a16:creationId xmlns="" xmlns:a16="http://schemas.microsoft.com/office/drawing/2014/main" id="{158DBC48-62B1-B222-348E-5553F3FF42C3}"/>
              </a:ext>
            </a:extLst>
          </p:cNvPr>
          <p:cNvGrpSpPr/>
          <p:nvPr/>
        </p:nvGrpSpPr>
        <p:grpSpPr>
          <a:xfrm>
            <a:off x="2119390" y="3994465"/>
            <a:ext cx="2433653" cy="1240263"/>
            <a:chOff x="2095531" y="4097362"/>
            <a:chExt cx="2433653" cy="1240263"/>
          </a:xfrm>
        </p:grpSpPr>
        <p:grpSp>
          <p:nvGrpSpPr>
            <p:cNvPr id="33" name="Group 33"/>
            <p:cNvGrpSpPr/>
            <p:nvPr/>
          </p:nvGrpSpPr>
          <p:grpSpPr>
            <a:xfrm>
              <a:off x="2095531" y="4097362"/>
              <a:ext cx="2381250" cy="1238250"/>
              <a:chOff x="0" y="0"/>
              <a:chExt cx="1183568" cy="61545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1183568" cy="615456"/>
              </a:xfrm>
              <a:custGeom>
                <a:avLst/>
                <a:gdLst/>
                <a:ahLst/>
                <a:cxnLst/>
                <a:rect l="l" t="t" r="r" b="b"/>
                <a:pathLst>
                  <a:path w="1183568" h="615456">
                    <a:moveTo>
                      <a:pt x="0" y="0"/>
                    </a:moveTo>
                    <a:lnTo>
                      <a:pt x="1183568" y="0"/>
                    </a:lnTo>
                    <a:lnTo>
                      <a:pt x="1183568" y="615456"/>
                    </a:lnTo>
                    <a:lnTo>
                      <a:pt x="0" y="615456"/>
                    </a:lnTo>
                    <a:close/>
                  </a:path>
                </a:pathLst>
              </a:custGeom>
              <a:solidFill>
                <a:srgbClr val="F9C784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66675"/>
                <a:ext cx="1183568" cy="682131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marL="0" lvl="0" indent="0" algn="ctr">
                  <a:lnSpc>
                    <a:spcPts val="3000"/>
                  </a:lnSpc>
                </a:pPr>
                <a:endParaRPr lang="en-US" sz="2500" b="1" dirty="0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endParaRPr>
              </a:p>
            </p:txBody>
          </p:sp>
        </p:grpSp>
        <p:sp>
          <p:nvSpPr>
            <p:cNvPr id="43" name="ZoneTexte 42">
              <a:extLst>
                <a:ext uri="{FF2B5EF4-FFF2-40B4-BE49-F238E27FC236}">
                  <a16:creationId xmlns="" xmlns:a16="http://schemas.microsoft.com/office/drawing/2014/main" id="{5EFBEA07-EFEA-287E-7464-515D27582881}"/>
                </a:ext>
              </a:extLst>
            </p:cNvPr>
            <p:cNvSpPr txBox="1"/>
            <p:nvPr/>
          </p:nvSpPr>
          <p:spPr>
            <a:xfrm>
              <a:off x="2248410" y="4137296"/>
              <a:ext cx="228077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dirty="0"/>
                <a:t> </a:t>
              </a:r>
              <a:r>
                <a:rPr lang="fr-FR" sz="3600" dirty="0"/>
                <a:t>point de</a:t>
              </a:r>
            </a:p>
            <a:p>
              <a:r>
                <a:rPr lang="fr-FR" sz="3600" dirty="0"/>
                <a:t> fusion</a:t>
              </a:r>
            </a:p>
          </p:txBody>
        </p:sp>
      </p:grpSp>
      <p:grpSp>
        <p:nvGrpSpPr>
          <p:cNvPr id="67" name="Groupe 66">
            <a:extLst>
              <a:ext uri="{FF2B5EF4-FFF2-40B4-BE49-F238E27FC236}">
                <a16:creationId xmlns="" xmlns:a16="http://schemas.microsoft.com/office/drawing/2014/main" id="{DA7BDC3E-905F-0D96-8DDE-6E935B9315B3}"/>
              </a:ext>
            </a:extLst>
          </p:cNvPr>
          <p:cNvGrpSpPr/>
          <p:nvPr/>
        </p:nvGrpSpPr>
        <p:grpSpPr>
          <a:xfrm>
            <a:off x="2095531" y="5713125"/>
            <a:ext cx="2381250" cy="1524000"/>
            <a:chOff x="2095531" y="5713125"/>
            <a:chExt cx="2381250" cy="1524000"/>
          </a:xfrm>
        </p:grpSpPr>
        <p:grpSp>
          <p:nvGrpSpPr>
            <p:cNvPr id="30" name="Group 30"/>
            <p:cNvGrpSpPr/>
            <p:nvPr/>
          </p:nvGrpSpPr>
          <p:grpSpPr>
            <a:xfrm>
              <a:off x="2095531" y="5713125"/>
              <a:ext cx="2381250" cy="1524000"/>
              <a:chOff x="0" y="0"/>
              <a:chExt cx="1113947" cy="712926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113947" cy="712926"/>
              </a:xfrm>
              <a:custGeom>
                <a:avLst/>
                <a:gdLst/>
                <a:ahLst/>
                <a:cxnLst/>
                <a:rect l="l" t="t" r="r" b="b"/>
                <a:pathLst>
                  <a:path w="1113947" h="712926">
                    <a:moveTo>
                      <a:pt x="0" y="0"/>
                    </a:moveTo>
                    <a:lnTo>
                      <a:pt x="1113947" y="0"/>
                    </a:lnTo>
                    <a:lnTo>
                      <a:pt x="1113947" y="712926"/>
                    </a:lnTo>
                    <a:lnTo>
                      <a:pt x="0" y="712926"/>
                    </a:lnTo>
                    <a:close/>
                  </a:path>
                </a:pathLst>
              </a:custGeom>
              <a:solidFill>
                <a:srgbClr val="B8B8E6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19050"/>
                <a:ext cx="1113947" cy="7319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60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5" name="ZoneTexte 44">
              <a:extLst>
                <a:ext uri="{FF2B5EF4-FFF2-40B4-BE49-F238E27FC236}">
                  <a16:creationId xmlns="" xmlns:a16="http://schemas.microsoft.com/office/drawing/2014/main" id="{0F39DC5F-E028-2F36-C77F-17650EDDD746}"/>
                </a:ext>
              </a:extLst>
            </p:cNvPr>
            <p:cNvSpPr txBox="1"/>
            <p:nvPr/>
          </p:nvSpPr>
          <p:spPr>
            <a:xfrm>
              <a:off x="2095531" y="5783176"/>
              <a:ext cx="228077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600" dirty="0"/>
                <a:t>-210,0 °C </a:t>
              </a:r>
            </a:p>
            <a:p>
              <a:r>
                <a:rPr lang="fr-FR" sz="3600" dirty="0"/>
                <a:t>(63 K).</a:t>
              </a:r>
            </a:p>
          </p:txBody>
        </p:sp>
      </p:grpSp>
      <p:sp>
        <p:nvSpPr>
          <p:cNvPr id="47" name="ZoneTexte 46">
            <a:extLst>
              <a:ext uri="{FF2B5EF4-FFF2-40B4-BE49-F238E27FC236}">
                <a16:creationId xmlns="" xmlns:a16="http://schemas.microsoft.com/office/drawing/2014/main" id="{EDD0B171-3DFE-E7DE-46B4-83DF6ECAAB90}"/>
              </a:ext>
            </a:extLst>
          </p:cNvPr>
          <p:cNvSpPr txBox="1"/>
          <p:nvPr/>
        </p:nvSpPr>
        <p:spPr>
          <a:xfrm>
            <a:off x="5100715" y="4014433"/>
            <a:ext cx="2304988" cy="1200329"/>
          </a:xfrm>
          <a:prstGeom prst="rect">
            <a:avLst/>
          </a:prstGeom>
          <a:solidFill>
            <a:srgbClr val="F9C784"/>
          </a:solidFill>
        </p:spPr>
        <p:txBody>
          <a:bodyPr wrap="square">
            <a:spAutoFit/>
          </a:bodyPr>
          <a:lstStyle/>
          <a:p>
            <a:r>
              <a:rPr lang="fr-FR" sz="3600" dirty="0"/>
              <a:t>Point </a:t>
            </a:r>
          </a:p>
          <a:p>
            <a:r>
              <a:rPr lang="fr-FR" sz="3600" dirty="0"/>
              <a:t>d'ébullition</a:t>
            </a:r>
          </a:p>
        </p:txBody>
      </p:sp>
      <p:grpSp>
        <p:nvGrpSpPr>
          <p:cNvPr id="68" name="Groupe 67">
            <a:extLst>
              <a:ext uri="{FF2B5EF4-FFF2-40B4-BE49-F238E27FC236}">
                <a16:creationId xmlns="" xmlns:a16="http://schemas.microsoft.com/office/drawing/2014/main" id="{37B3CB09-5839-E5BC-8FC0-5F7C86360556}"/>
              </a:ext>
            </a:extLst>
          </p:cNvPr>
          <p:cNvGrpSpPr/>
          <p:nvPr/>
        </p:nvGrpSpPr>
        <p:grpSpPr>
          <a:xfrm>
            <a:off x="5017526" y="5713125"/>
            <a:ext cx="2388177" cy="1524000"/>
            <a:chOff x="5017526" y="5713125"/>
            <a:chExt cx="2388177" cy="1524000"/>
          </a:xfrm>
        </p:grpSpPr>
        <p:grpSp>
          <p:nvGrpSpPr>
            <p:cNvPr id="27" name="Group 27"/>
            <p:cNvGrpSpPr/>
            <p:nvPr/>
          </p:nvGrpSpPr>
          <p:grpSpPr>
            <a:xfrm>
              <a:off x="5024453" y="5713125"/>
              <a:ext cx="2381250" cy="1524000"/>
              <a:chOff x="0" y="0"/>
              <a:chExt cx="1113947" cy="712926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113947" cy="712926"/>
              </a:xfrm>
              <a:custGeom>
                <a:avLst/>
                <a:gdLst/>
                <a:ahLst/>
                <a:cxnLst/>
                <a:rect l="l" t="t" r="r" b="b"/>
                <a:pathLst>
                  <a:path w="1113947" h="712926">
                    <a:moveTo>
                      <a:pt x="0" y="0"/>
                    </a:moveTo>
                    <a:lnTo>
                      <a:pt x="1113947" y="0"/>
                    </a:lnTo>
                    <a:lnTo>
                      <a:pt x="1113947" y="712926"/>
                    </a:lnTo>
                    <a:lnTo>
                      <a:pt x="0" y="712926"/>
                    </a:lnTo>
                    <a:close/>
                  </a:path>
                </a:pathLst>
              </a:custGeom>
              <a:solidFill>
                <a:srgbClr val="B8B8E6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19050"/>
                <a:ext cx="1113947" cy="7319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60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9" name="ZoneTexte 48">
              <a:extLst>
                <a:ext uri="{FF2B5EF4-FFF2-40B4-BE49-F238E27FC236}">
                  <a16:creationId xmlns="" xmlns:a16="http://schemas.microsoft.com/office/drawing/2014/main" id="{D8F02082-5D06-9F75-8D26-A33CCCC598C1}"/>
                </a:ext>
              </a:extLst>
            </p:cNvPr>
            <p:cNvSpPr txBox="1"/>
            <p:nvPr/>
          </p:nvSpPr>
          <p:spPr>
            <a:xfrm>
              <a:off x="5017526" y="5868987"/>
              <a:ext cx="230498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dirty="0"/>
                <a:t>-</a:t>
              </a:r>
              <a:r>
                <a:rPr lang="fr-FR" sz="3600" dirty="0"/>
                <a:t>195,79 °C</a:t>
              </a:r>
            </a:p>
            <a:p>
              <a:r>
                <a:rPr lang="fr-FR" sz="3600" dirty="0"/>
                <a:t> (77 K)</a:t>
              </a:r>
            </a:p>
          </p:txBody>
        </p:sp>
      </p:grpSp>
      <p:grpSp>
        <p:nvGrpSpPr>
          <p:cNvPr id="75" name="Groupe 74">
            <a:extLst>
              <a:ext uri="{FF2B5EF4-FFF2-40B4-BE49-F238E27FC236}">
                <a16:creationId xmlns="" xmlns:a16="http://schemas.microsoft.com/office/drawing/2014/main" id="{15241E6C-B6B2-D0BF-E4D0-3F760CE87A90}"/>
              </a:ext>
            </a:extLst>
          </p:cNvPr>
          <p:cNvGrpSpPr/>
          <p:nvPr/>
        </p:nvGrpSpPr>
        <p:grpSpPr>
          <a:xfrm>
            <a:off x="7877113" y="3973163"/>
            <a:ext cx="2648074" cy="1238250"/>
            <a:chOff x="7877113" y="3973163"/>
            <a:chExt cx="2648074" cy="1238250"/>
          </a:xfrm>
        </p:grpSpPr>
        <p:grpSp>
          <p:nvGrpSpPr>
            <p:cNvPr id="5" name="Group 5"/>
            <p:cNvGrpSpPr/>
            <p:nvPr/>
          </p:nvGrpSpPr>
          <p:grpSpPr>
            <a:xfrm>
              <a:off x="7877113" y="3973163"/>
              <a:ext cx="2381250" cy="1238250"/>
              <a:chOff x="0" y="0"/>
              <a:chExt cx="1183568" cy="61545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183568" cy="615456"/>
              </a:xfrm>
              <a:custGeom>
                <a:avLst/>
                <a:gdLst/>
                <a:ahLst/>
                <a:cxnLst/>
                <a:rect l="l" t="t" r="r" b="b"/>
                <a:pathLst>
                  <a:path w="1183568" h="615456">
                    <a:moveTo>
                      <a:pt x="0" y="0"/>
                    </a:moveTo>
                    <a:lnTo>
                      <a:pt x="1183568" y="0"/>
                    </a:lnTo>
                    <a:lnTo>
                      <a:pt x="1183568" y="615456"/>
                    </a:lnTo>
                    <a:lnTo>
                      <a:pt x="0" y="615456"/>
                    </a:lnTo>
                    <a:close/>
                  </a:path>
                </a:pathLst>
              </a:custGeom>
              <a:solidFill>
                <a:srgbClr val="F9C784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66675"/>
                <a:ext cx="1183568" cy="682131"/>
              </a:xfrm>
              <a:prstGeom prst="rect">
                <a:avLst/>
              </a:prstGeom>
            </p:spPr>
            <p:txBody>
              <a:bodyPr lIns="177800" tIns="177800" rIns="177800" bIns="177800" rtlCol="0" anchor="ctr"/>
              <a:lstStyle/>
              <a:p>
                <a:pPr marL="0" lvl="0" indent="0" algn="ctr">
                  <a:lnSpc>
                    <a:spcPts val="3000"/>
                  </a:lnSpc>
                </a:pPr>
                <a:endParaRPr lang="en-US" sz="2500" b="1" dirty="0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endParaRPr>
              </a:p>
            </p:txBody>
          </p:sp>
        </p:grpSp>
        <p:sp>
          <p:nvSpPr>
            <p:cNvPr id="51" name="ZoneTexte 50">
              <a:extLst>
                <a:ext uri="{FF2B5EF4-FFF2-40B4-BE49-F238E27FC236}">
                  <a16:creationId xmlns="" xmlns:a16="http://schemas.microsoft.com/office/drawing/2014/main" id="{C558ADB4-5C49-9365-E631-A7D69BD8B0BA}"/>
                </a:ext>
              </a:extLst>
            </p:cNvPr>
            <p:cNvSpPr txBox="1"/>
            <p:nvPr/>
          </p:nvSpPr>
          <p:spPr>
            <a:xfrm>
              <a:off x="8382000" y="4349183"/>
              <a:ext cx="214318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600" dirty="0"/>
                <a:t>Densité</a:t>
              </a:r>
              <a:r>
                <a:rPr lang="fr-FR" dirty="0"/>
                <a:t> 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="" xmlns:a16="http://schemas.microsoft.com/office/drawing/2014/main" id="{BC413F41-6B2E-978D-B6F1-341E8CE10189}"/>
              </a:ext>
            </a:extLst>
          </p:cNvPr>
          <p:cNvGrpSpPr/>
          <p:nvPr/>
        </p:nvGrpSpPr>
        <p:grpSpPr>
          <a:xfrm>
            <a:off x="7870186" y="5607252"/>
            <a:ext cx="2797814" cy="1629873"/>
            <a:chOff x="7870186" y="5607252"/>
            <a:chExt cx="2797814" cy="1629873"/>
          </a:xfrm>
        </p:grpSpPr>
        <p:grpSp>
          <p:nvGrpSpPr>
            <p:cNvPr id="21" name="Group 21"/>
            <p:cNvGrpSpPr/>
            <p:nvPr/>
          </p:nvGrpSpPr>
          <p:grpSpPr>
            <a:xfrm>
              <a:off x="7953375" y="5713125"/>
              <a:ext cx="2381250" cy="1524000"/>
              <a:chOff x="0" y="0"/>
              <a:chExt cx="1113947" cy="712926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113947" cy="712926"/>
              </a:xfrm>
              <a:custGeom>
                <a:avLst/>
                <a:gdLst/>
                <a:ahLst/>
                <a:cxnLst/>
                <a:rect l="l" t="t" r="r" b="b"/>
                <a:pathLst>
                  <a:path w="1113947" h="712926">
                    <a:moveTo>
                      <a:pt x="0" y="0"/>
                    </a:moveTo>
                    <a:lnTo>
                      <a:pt x="1113947" y="0"/>
                    </a:lnTo>
                    <a:lnTo>
                      <a:pt x="1113947" y="712926"/>
                    </a:lnTo>
                    <a:lnTo>
                      <a:pt x="0" y="712926"/>
                    </a:lnTo>
                    <a:close/>
                  </a:path>
                </a:pathLst>
              </a:custGeom>
              <a:solidFill>
                <a:srgbClr val="B8B8E6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19050"/>
                <a:ext cx="1113947" cy="7319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60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3" name="ZoneTexte 52">
              <a:extLst>
                <a:ext uri="{FF2B5EF4-FFF2-40B4-BE49-F238E27FC236}">
                  <a16:creationId xmlns="" xmlns:a16="http://schemas.microsoft.com/office/drawing/2014/main" id="{007A2C63-915B-AEF1-5D76-E6F64129B85C}"/>
                </a:ext>
              </a:extLst>
            </p:cNvPr>
            <p:cNvSpPr txBox="1"/>
            <p:nvPr/>
          </p:nvSpPr>
          <p:spPr>
            <a:xfrm>
              <a:off x="7870186" y="5607252"/>
              <a:ext cx="279781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600" dirty="0"/>
                <a:t>Gaz :</a:t>
              </a:r>
            </a:p>
            <a:p>
              <a:r>
                <a:rPr lang="fr-FR" sz="3600" dirty="0"/>
                <a:t> </a:t>
              </a:r>
              <a:r>
                <a:rPr lang="fr-FR" sz="2800" dirty="0"/>
                <a:t>environ 1,25 g/</a:t>
              </a:r>
              <a:r>
                <a:rPr lang="fr-FR" sz="3600" dirty="0"/>
                <a:t>L </a:t>
              </a:r>
            </a:p>
          </p:txBody>
        </p:sp>
      </p:grpSp>
      <p:grpSp>
        <p:nvGrpSpPr>
          <p:cNvPr id="70" name="Groupe 69">
            <a:extLst>
              <a:ext uri="{FF2B5EF4-FFF2-40B4-BE49-F238E27FC236}">
                <a16:creationId xmlns="" xmlns:a16="http://schemas.microsoft.com/office/drawing/2014/main" id="{9877C575-1342-B564-6ECB-0F629D1377C9}"/>
              </a:ext>
            </a:extLst>
          </p:cNvPr>
          <p:cNvGrpSpPr/>
          <p:nvPr/>
        </p:nvGrpSpPr>
        <p:grpSpPr>
          <a:xfrm>
            <a:off x="7953375" y="7531032"/>
            <a:ext cx="9144000" cy="1524132"/>
            <a:chOff x="7943125" y="7250030"/>
            <a:chExt cx="9144000" cy="1524132"/>
          </a:xfrm>
        </p:grpSpPr>
        <p:pic>
          <p:nvPicPr>
            <p:cNvPr id="54" name="Image 53">
              <a:extLst>
                <a:ext uri="{FF2B5EF4-FFF2-40B4-BE49-F238E27FC236}">
                  <a16:creationId xmlns="" xmlns:a16="http://schemas.microsoft.com/office/drawing/2014/main" id="{A0354DCF-D029-0AD2-4A94-6AEE604E9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77761" y="7250030"/>
              <a:ext cx="2377646" cy="1524132"/>
            </a:xfrm>
            <a:prstGeom prst="rect">
              <a:avLst/>
            </a:prstGeom>
          </p:spPr>
        </p:pic>
        <p:sp>
          <p:nvSpPr>
            <p:cNvPr id="56" name="ZoneTexte 55">
              <a:extLst>
                <a:ext uri="{FF2B5EF4-FFF2-40B4-BE49-F238E27FC236}">
                  <a16:creationId xmlns="" xmlns:a16="http://schemas.microsoft.com/office/drawing/2014/main" id="{1C522A43-8CE9-31BB-B438-31BD751844E5}"/>
                </a:ext>
              </a:extLst>
            </p:cNvPr>
            <p:cNvSpPr txBox="1"/>
            <p:nvPr/>
          </p:nvSpPr>
          <p:spPr>
            <a:xfrm>
              <a:off x="7943125" y="7439604"/>
              <a:ext cx="9144000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600" dirty="0"/>
                <a:t>Liquide</a:t>
              </a:r>
              <a:r>
                <a:rPr lang="fr-FR" sz="2400" dirty="0"/>
                <a:t> :</a:t>
              </a:r>
            </a:p>
            <a:p>
              <a:r>
                <a:rPr lang="fr-FR" sz="2800" dirty="0"/>
                <a:t>environ </a:t>
              </a:r>
              <a:r>
                <a:rPr lang="fr-FR" sz="2800" b="1" dirty="0"/>
                <a:t>0,808 g/cm³</a:t>
              </a:r>
              <a:r>
                <a:rPr lang="fr-FR" sz="2800" dirty="0"/>
                <a:t> 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="" xmlns:a16="http://schemas.microsoft.com/office/drawing/2014/main" id="{B3F04098-59B3-2A65-0204-A23357A0F9B9}"/>
              </a:ext>
            </a:extLst>
          </p:cNvPr>
          <p:cNvGrpSpPr/>
          <p:nvPr/>
        </p:nvGrpSpPr>
        <p:grpSpPr>
          <a:xfrm>
            <a:off x="10882297" y="4034399"/>
            <a:ext cx="2477490" cy="1754326"/>
            <a:chOff x="10882297" y="4034399"/>
            <a:chExt cx="2477490" cy="1754326"/>
          </a:xfrm>
        </p:grpSpPr>
        <p:grpSp>
          <p:nvGrpSpPr>
            <p:cNvPr id="8" name="Group 8"/>
            <p:cNvGrpSpPr/>
            <p:nvPr/>
          </p:nvGrpSpPr>
          <p:grpSpPr>
            <a:xfrm>
              <a:off x="10882297" y="4097362"/>
              <a:ext cx="2381250" cy="1238250"/>
              <a:chOff x="0" y="0"/>
              <a:chExt cx="1183568" cy="61545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183568" cy="615456"/>
              </a:xfrm>
              <a:custGeom>
                <a:avLst/>
                <a:gdLst/>
                <a:ahLst/>
                <a:cxnLst/>
                <a:rect l="l" t="t" r="r" b="b"/>
                <a:pathLst>
                  <a:path w="1183568" h="615456">
                    <a:moveTo>
                      <a:pt x="0" y="0"/>
                    </a:moveTo>
                    <a:lnTo>
                      <a:pt x="1183568" y="0"/>
                    </a:lnTo>
                    <a:lnTo>
                      <a:pt x="1183568" y="615456"/>
                    </a:lnTo>
                    <a:lnTo>
                      <a:pt x="0" y="615456"/>
                    </a:lnTo>
                    <a:close/>
                  </a:path>
                </a:pathLst>
              </a:custGeom>
              <a:solidFill>
                <a:srgbClr val="F9C784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66675"/>
                <a:ext cx="1183568" cy="682131"/>
              </a:xfrm>
              <a:prstGeom prst="rect">
                <a:avLst/>
              </a:prstGeom>
            </p:spPr>
            <p:txBody>
              <a:bodyPr lIns="177800" tIns="177800" rIns="177800" bIns="177800" rtlCol="0" anchor="ctr"/>
              <a:lstStyle/>
              <a:p>
                <a:pPr marL="0" lvl="0" indent="0" algn="ctr">
                  <a:lnSpc>
                    <a:spcPts val="3000"/>
                  </a:lnSpc>
                </a:pPr>
                <a:endParaRPr lang="en-US" sz="2500" b="1" dirty="0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endParaRPr>
              </a:p>
            </p:txBody>
          </p:sp>
        </p:grpSp>
        <p:sp>
          <p:nvSpPr>
            <p:cNvPr id="60" name="ZoneTexte 59">
              <a:extLst>
                <a:ext uri="{FF2B5EF4-FFF2-40B4-BE49-F238E27FC236}">
                  <a16:creationId xmlns="" xmlns:a16="http://schemas.microsoft.com/office/drawing/2014/main" id="{883752CA-0FAF-C56E-91E7-D1D6ED3DFD33}"/>
                </a:ext>
              </a:extLst>
            </p:cNvPr>
            <p:cNvSpPr txBox="1"/>
            <p:nvPr/>
          </p:nvSpPr>
          <p:spPr>
            <a:xfrm>
              <a:off x="11073911" y="4034399"/>
              <a:ext cx="2285876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600" dirty="0"/>
                <a:t>Solubilité</a:t>
              </a:r>
            </a:p>
            <a:p>
              <a:r>
                <a:rPr lang="fr-FR" sz="3600" dirty="0"/>
                <a:t> dans l'eau :</a:t>
              </a: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="" xmlns:a16="http://schemas.microsoft.com/office/drawing/2014/main" id="{180045B7-F403-C4A0-EF45-DEF7280815CE}"/>
              </a:ext>
            </a:extLst>
          </p:cNvPr>
          <p:cNvGrpSpPr/>
          <p:nvPr/>
        </p:nvGrpSpPr>
        <p:grpSpPr>
          <a:xfrm>
            <a:off x="10882297" y="5684321"/>
            <a:ext cx="2869530" cy="1569660"/>
            <a:chOff x="10882297" y="5684321"/>
            <a:chExt cx="2869530" cy="1569660"/>
          </a:xfrm>
        </p:grpSpPr>
        <p:grpSp>
          <p:nvGrpSpPr>
            <p:cNvPr id="24" name="Group 24"/>
            <p:cNvGrpSpPr/>
            <p:nvPr/>
          </p:nvGrpSpPr>
          <p:grpSpPr>
            <a:xfrm>
              <a:off x="10882297" y="5713125"/>
              <a:ext cx="2381250" cy="1524000"/>
              <a:chOff x="0" y="0"/>
              <a:chExt cx="1113947" cy="71292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113947" cy="712926"/>
              </a:xfrm>
              <a:custGeom>
                <a:avLst/>
                <a:gdLst/>
                <a:ahLst/>
                <a:cxnLst/>
                <a:rect l="l" t="t" r="r" b="b"/>
                <a:pathLst>
                  <a:path w="1113947" h="712926">
                    <a:moveTo>
                      <a:pt x="0" y="0"/>
                    </a:moveTo>
                    <a:lnTo>
                      <a:pt x="1113947" y="0"/>
                    </a:lnTo>
                    <a:lnTo>
                      <a:pt x="1113947" y="712926"/>
                    </a:lnTo>
                    <a:lnTo>
                      <a:pt x="0" y="712926"/>
                    </a:lnTo>
                    <a:close/>
                  </a:path>
                </a:pathLst>
              </a:custGeom>
              <a:solidFill>
                <a:srgbClr val="B8B8E6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19050"/>
                <a:ext cx="1113947" cy="7319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60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2" name="ZoneTexte 61">
              <a:extLst>
                <a:ext uri="{FF2B5EF4-FFF2-40B4-BE49-F238E27FC236}">
                  <a16:creationId xmlns="" xmlns:a16="http://schemas.microsoft.com/office/drawing/2014/main" id="{BFFA9922-6C5E-B865-ECC9-647D7AB33FC5}"/>
                </a:ext>
              </a:extLst>
            </p:cNvPr>
            <p:cNvSpPr txBox="1"/>
            <p:nvPr/>
          </p:nvSpPr>
          <p:spPr>
            <a:xfrm>
              <a:off x="11002303" y="5684321"/>
              <a:ext cx="2749524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200" dirty="0"/>
                <a:t> 23,2 </a:t>
              </a:r>
              <a:r>
                <a:rPr lang="fr-FR" sz="3200" dirty="0" err="1"/>
                <a:t>mL</a:t>
              </a:r>
              <a:r>
                <a:rPr lang="fr-FR" sz="3200" dirty="0"/>
                <a:t>/L </a:t>
              </a:r>
            </a:p>
            <a:p>
              <a:r>
                <a:rPr lang="fr-FR" sz="3200" dirty="0"/>
                <a:t>à 20 °C et </a:t>
              </a:r>
            </a:p>
            <a:p>
              <a:r>
                <a:rPr lang="fr-FR" sz="3200" dirty="0"/>
                <a:t>1 </a:t>
              </a:r>
              <a:r>
                <a:rPr lang="fr-FR" sz="3200" dirty="0" err="1"/>
                <a:t>atm</a:t>
              </a:r>
              <a:endParaRPr lang="fr-FR" sz="3200" dirty="0"/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="" xmlns:a16="http://schemas.microsoft.com/office/drawing/2014/main" id="{02419329-A8FC-832E-2CDE-57AF58E6417D}"/>
              </a:ext>
            </a:extLst>
          </p:cNvPr>
          <p:cNvGrpSpPr/>
          <p:nvPr/>
        </p:nvGrpSpPr>
        <p:grpSpPr>
          <a:xfrm>
            <a:off x="13811219" y="4095954"/>
            <a:ext cx="2592594" cy="1239658"/>
            <a:chOff x="13811219" y="4095954"/>
            <a:chExt cx="2592594" cy="1239658"/>
          </a:xfrm>
        </p:grpSpPr>
        <p:grpSp>
          <p:nvGrpSpPr>
            <p:cNvPr id="11" name="Group 11"/>
            <p:cNvGrpSpPr/>
            <p:nvPr/>
          </p:nvGrpSpPr>
          <p:grpSpPr>
            <a:xfrm>
              <a:off x="13811219" y="4097362"/>
              <a:ext cx="2381250" cy="1238250"/>
              <a:chOff x="0" y="0"/>
              <a:chExt cx="1183568" cy="61545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183568" cy="615456"/>
              </a:xfrm>
              <a:custGeom>
                <a:avLst/>
                <a:gdLst/>
                <a:ahLst/>
                <a:cxnLst/>
                <a:rect l="l" t="t" r="r" b="b"/>
                <a:pathLst>
                  <a:path w="1183568" h="615456">
                    <a:moveTo>
                      <a:pt x="0" y="0"/>
                    </a:moveTo>
                    <a:lnTo>
                      <a:pt x="1183568" y="0"/>
                    </a:lnTo>
                    <a:lnTo>
                      <a:pt x="1183568" y="615456"/>
                    </a:lnTo>
                    <a:lnTo>
                      <a:pt x="0" y="615456"/>
                    </a:lnTo>
                    <a:close/>
                  </a:path>
                </a:pathLst>
              </a:custGeom>
              <a:solidFill>
                <a:srgbClr val="F9C784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66675"/>
                <a:ext cx="1183568" cy="682131"/>
              </a:xfrm>
              <a:prstGeom prst="rect">
                <a:avLst/>
              </a:prstGeom>
            </p:spPr>
            <p:txBody>
              <a:bodyPr lIns="177800" tIns="177800" rIns="177800" bIns="177800" rtlCol="0" anchor="ctr"/>
              <a:lstStyle/>
              <a:p>
                <a:pPr marL="0" lvl="0" indent="0" algn="ctr">
                  <a:lnSpc>
                    <a:spcPts val="3000"/>
                  </a:lnSpc>
                </a:pPr>
                <a:endParaRPr lang="en-US" sz="2500" b="1" dirty="0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endParaRPr>
              </a:p>
            </p:txBody>
          </p:sp>
        </p:grpSp>
        <p:sp>
          <p:nvSpPr>
            <p:cNvPr id="64" name="ZoneTexte 63">
              <a:extLst>
                <a:ext uri="{FF2B5EF4-FFF2-40B4-BE49-F238E27FC236}">
                  <a16:creationId xmlns="" xmlns:a16="http://schemas.microsoft.com/office/drawing/2014/main" id="{BDD2C773-907E-C360-9818-A7C80D1B8C41}"/>
                </a:ext>
              </a:extLst>
            </p:cNvPr>
            <p:cNvSpPr txBox="1"/>
            <p:nvPr/>
          </p:nvSpPr>
          <p:spPr>
            <a:xfrm>
              <a:off x="13903516" y="4095954"/>
              <a:ext cx="2500297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200" dirty="0"/>
                <a:t>Conductivité</a:t>
              </a:r>
            </a:p>
            <a:p>
              <a:r>
                <a:rPr lang="fr-FR" sz="3200" dirty="0"/>
                <a:t> thermique </a:t>
              </a:r>
            </a:p>
          </p:txBody>
        </p:sp>
      </p:grpSp>
      <p:grpSp>
        <p:nvGrpSpPr>
          <p:cNvPr id="72" name="Groupe 71">
            <a:extLst>
              <a:ext uri="{FF2B5EF4-FFF2-40B4-BE49-F238E27FC236}">
                <a16:creationId xmlns="" xmlns:a16="http://schemas.microsoft.com/office/drawing/2014/main" id="{5798DAB2-5441-403D-F10B-6A4A633AB3DD}"/>
              </a:ext>
            </a:extLst>
          </p:cNvPr>
          <p:cNvGrpSpPr/>
          <p:nvPr/>
        </p:nvGrpSpPr>
        <p:grpSpPr>
          <a:xfrm>
            <a:off x="13811219" y="5713124"/>
            <a:ext cx="2593583" cy="2687741"/>
            <a:chOff x="13811219" y="5713124"/>
            <a:chExt cx="2593583" cy="2687741"/>
          </a:xfrm>
        </p:grpSpPr>
        <p:grpSp>
          <p:nvGrpSpPr>
            <p:cNvPr id="18" name="Group 18"/>
            <p:cNvGrpSpPr/>
            <p:nvPr/>
          </p:nvGrpSpPr>
          <p:grpSpPr>
            <a:xfrm>
              <a:off x="13811219" y="5713124"/>
              <a:ext cx="2381250" cy="2539251"/>
              <a:chOff x="0" y="0"/>
              <a:chExt cx="1113947" cy="712926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113947" cy="712926"/>
              </a:xfrm>
              <a:custGeom>
                <a:avLst/>
                <a:gdLst/>
                <a:ahLst/>
                <a:cxnLst/>
                <a:rect l="l" t="t" r="r" b="b"/>
                <a:pathLst>
                  <a:path w="1113947" h="712926">
                    <a:moveTo>
                      <a:pt x="0" y="0"/>
                    </a:moveTo>
                    <a:lnTo>
                      <a:pt x="1113947" y="0"/>
                    </a:lnTo>
                    <a:lnTo>
                      <a:pt x="1113947" y="712926"/>
                    </a:lnTo>
                    <a:lnTo>
                      <a:pt x="0" y="712926"/>
                    </a:lnTo>
                    <a:close/>
                  </a:path>
                </a:pathLst>
              </a:custGeom>
              <a:solidFill>
                <a:srgbClr val="B8B8E6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19050"/>
                <a:ext cx="1113947" cy="7319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60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6" name="ZoneTexte 65">
              <a:extLst>
                <a:ext uri="{FF2B5EF4-FFF2-40B4-BE49-F238E27FC236}">
                  <a16:creationId xmlns="" xmlns:a16="http://schemas.microsoft.com/office/drawing/2014/main" id="{2376C764-CCFE-A0ED-049F-088ADABC4856}"/>
                </a:ext>
              </a:extLst>
            </p:cNvPr>
            <p:cNvSpPr txBox="1"/>
            <p:nvPr/>
          </p:nvSpPr>
          <p:spPr>
            <a:xfrm>
              <a:off x="13894518" y="5846320"/>
              <a:ext cx="2510284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200" dirty="0"/>
                <a:t>Faible :</a:t>
              </a:r>
            </a:p>
            <a:p>
              <a:r>
                <a:rPr lang="fr-FR" sz="3200" dirty="0"/>
                <a:t> environ 0,024</a:t>
              </a:r>
            </a:p>
            <a:p>
              <a:r>
                <a:rPr lang="fr-FR" sz="3200" dirty="0"/>
                <a:t> W/(</a:t>
              </a:r>
              <a:r>
                <a:rPr lang="fr-FR" sz="3200" dirty="0" err="1"/>
                <a:t>m·K</a:t>
              </a:r>
              <a:r>
                <a:rPr lang="fr-FR" sz="3200" dirty="0"/>
                <a:t>) à 25 °C</a:t>
              </a:r>
              <a:r>
                <a:rPr lang="fr-FR" dirty="0"/>
                <a:t>.</a:t>
              </a:r>
            </a:p>
          </p:txBody>
        </p:sp>
      </p:grpSp>
      <p:sp>
        <p:nvSpPr>
          <p:cNvPr id="74" name="Freeform 28">
            <a:extLst>
              <a:ext uri="{FF2B5EF4-FFF2-40B4-BE49-F238E27FC236}">
                <a16:creationId xmlns="" xmlns:a16="http://schemas.microsoft.com/office/drawing/2014/main" id="{0553A1C3-33BE-3D3C-9849-F09F7C760B76}"/>
              </a:ext>
            </a:extLst>
          </p:cNvPr>
          <p:cNvSpPr/>
          <p:nvPr/>
        </p:nvSpPr>
        <p:spPr>
          <a:xfrm>
            <a:off x="1677788" y="549201"/>
            <a:ext cx="1630139" cy="1682055"/>
          </a:xfrm>
          <a:custGeom>
            <a:avLst/>
            <a:gdLst/>
            <a:ahLst/>
            <a:cxnLst/>
            <a:rect l="l" t="t" r="r" b="b"/>
            <a:pathLst>
              <a:path w="4001980" h="3731847">
                <a:moveTo>
                  <a:pt x="0" y="0"/>
                </a:moveTo>
                <a:lnTo>
                  <a:pt x="4001980" y="0"/>
                </a:lnTo>
                <a:lnTo>
                  <a:pt x="4001980" y="3731847"/>
                </a:lnTo>
                <a:lnTo>
                  <a:pt x="0" y="373184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111174">
            <a:off x="15594077" y="-1111726"/>
            <a:ext cx="6335264" cy="6452584"/>
          </a:xfrm>
          <a:custGeom>
            <a:avLst/>
            <a:gdLst/>
            <a:ahLst/>
            <a:cxnLst/>
            <a:rect l="l" t="t" r="r" b="b"/>
            <a:pathLst>
              <a:path w="6335264" h="6452584">
                <a:moveTo>
                  <a:pt x="0" y="0"/>
                </a:moveTo>
                <a:lnTo>
                  <a:pt x="6335264" y="0"/>
                </a:lnTo>
                <a:lnTo>
                  <a:pt x="6335264" y="6452584"/>
                </a:lnTo>
                <a:lnTo>
                  <a:pt x="0" y="6452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7111174">
            <a:off x="-3133341" y="5955133"/>
            <a:ext cx="6335264" cy="6452584"/>
          </a:xfrm>
          <a:custGeom>
            <a:avLst/>
            <a:gdLst/>
            <a:ahLst/>
            <a:cxnLst/>
            <a:rect l="l" t="t" r="r" b="b"/>
            <a:pathLst>
              <a:path w="6335264" h="6452584">
                <a:moveTo>
                  <a:pt x="0" y="0"/>
                </a:moveTo>
                <a:lnTo>
                  <a:pt x="6335264" y="0"/>
                </a:lnTo>
                <a:lnTo>
                  <a:pt x="6335264" y="6452584"/>
                </a:lnTo>
                <a:lnTo>
                  <a:pt x="0" y="64525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856182">
            <a:off x="16294580" y="1098733"/>
            <a:ext cx="2303957" cy="2949065"/>
          </a:xfrm>
          <a:custGeom>
            <a:avLst/>
            <a:gdLst/>
            <a:ahLst/>
            <a:cxnLst/>
            <a:rect l="l" t="t" r="r" b="b"/>
            <a:pathLst>
              <a:path w="2303957" h="2949065">
                <a:moveTo>
                  <a:pt x="0" y="0"/>
                </a:moveTo>
                <a:lnTo>
                  <a:pt x="2303957" y="0"/>
                </a:lnTo>
                <a:lnTo>
                  <a:pt x="2303957" y="2949065"/>
                </a:lnTo>
                <a:lnTo>
                  <a:pt x="0" y="294906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474431" y="3545907"/>
            <a:ext cx="10604748" cy="5794917"/>
            <a:chOff x="-162427" y="-47625"/>
            <a:chExt cx="2793020" cy="1526234"/>
          </a:xfrm>
        </p:grpSpPr>
        <p:sp>
          <p:nvSpPr>
            <p:cNvPr id="6" name="Freeform 6"/>
            <p:cNvSpPr/>
            <p:nvPr/>
          </p:nvSpPr>
          <p:spPr>
            <a:xfrm>
              <a:off x="-162427" y="73769"/>
              <a:ext cx="2630593" cy="1404840"/>
            </a:xfrm>
            <a:custGeom>
              <a:avLst/>
              <a:gdLst/>
              <a:ahLst/>
              <a:cxnLst/>
              <a:rect l="l" t="t" r="r" b="b"/>
              <a:pathLst>
                <a:path w="2630593" h="1404840">
                  <a:moveTo>
                    <a:pt x="0" y="0"/>
                  </a:moveTo>
                  <a:lnTo>
                    <a:pt x="2630593" y="0"/>
                  </a:lnTo>
                  <a:lnTo>
                    <a:pt x="2630593" y="1404840"/>
                  </a:lnTo>
                  <a:lnTo>
                    <a:pt x="0" y="1404840"/>
                  </a:lnTo>
                  <a:close/>
                </a:path>
              </a:pathLst>
            </a:custGeom>
            <a:solidFill>
              <a:srgbClr val="E7E7E7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630593" cy="1452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462464" y="3962969"/>
            <a:ext cx="5301536" cy="6247864"/>
            <a:chOff x="0" y="0"/>
            <a:chExt cx="1237597" cy="90311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37597" cy="903111"/>
            </a:xfrm>
            <a:custGeom>
              <a:avLst/>
              <a:gdLst/>
              <a:ahLst/>
              <a:cxnLst/>
              <a:rect l="l" t="t" r="r" b="b"/>
              <a:pathLst>
                <a:path w="1237597" h="903111">
                  <a:moveTo>
                    <a:pt x="0" y="0"/>
                  </a:moveTo>
                  <a:lnTo>
                    <a:pt x="1237597" y="0"/>
                  </a:lnTo>
                  <a:lnTo>
                    <a:pt x="1237597" y="903111"/>
                  </a:lnTo>
                  <a:lnTo>
                    <a:pt x="0" y="903111"/>
                  </a:lnTo>
                  <a:close/>
                </a:path>
              </a:pathLst>
            </a:custGeom>
            <a:solidFill>
              <a:srgbClr val="E7E7E7"/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237597" cy="950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rot="4489557" flipV="1">
            <a:off x="3895665" y="2328025"/>
            <a:ext cx="971668" cy="935228"/>
          </a:xfrm>
          <a:custGeom>
            <a:avLst/>
            <a:gdLst/>
            <a:ahLst/>
            <a:cxnLst/>
            <a:rect l="l" t="t" r="r" b="b"/>
            <a:pathLst>
              <a:path w="971668" h="710201">
                <a:moveTo>
                  <a:pt x="0" y="0"/>
                </a:moveTo>
                <a:lnTo>
                  <a:pt x="971669" y="0"/>
                </a:lnTo>
                <a:lnTo>
                  <a:pt x="971669" y="710201"/>
                </a:lnTo>
                <a:lnTo>
                  <a:pt x="0" y="710201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4030026">
            <a:off x="14150713" y="2367521"/>
            <a:ext cx="971668" cy="710201"/>
          </a:xfrm>
          <a:custGeom>
            <a:avLst/>
            <a:gdLst/>
            <a:ahLst/>
            <a:cxnLst/>
            <a:rect l="l" t="t" r="r" b="b"/>
            <a:pathLst>
              <a:path w="971668" h="710201">
                <a:moveTo>
                  <a:pt x="0" y="0"/>
                </a:moveTo>
                <a:lnTo>
                  <a:pt x="971668" y="0"/>
                </a:lnTo>
                <a:lnTo>
                  <a:pt x="971668" y="710202"/>
                </a:lnTo>
                <a:lnTo>
                  <a:pt x="0" y="710202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 rot="-5400000">
            <a:off x="6422736" y="-1469736"/>
            <a:ext cx="190500" cy="9987971"/>
            <a:chOff x="0" y="0"/>
            <a:chExt cx="34223" cy="179430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4223" cy="1794306"/>
            </a:xfrm>
            <a:custGeom>
              <a:avLst/>
              <a:gdLst/>
              <a:ahLst/>
              <a:cxnLst/>
              <a:rect l="l" t="t" r="r" b="b"/>
              <a:pathLst>
                <a:path w="34223" h="1794306">
                  <a:moveTo>
                    <a:pt x="0" y="0"/>
                  </a:moveTo>
                  <a:lnTo>
                    <a:pt x="34223" y="0"/>
                  </a:lnTo>
                  <a:lnTo>
                    <a:pt x="34223" y="1794306"/>
                  </a:lnTo>
                  <a:lnTo>
                    <a:pt x="0" y="1794306"/>
                  </a:lnTo>
                  <a:close/>
                </a:path>
              </a:pathLst>
            </a:custGeom>
            <a:solidFill>
              <a:srgbClr val="000001"/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9525"/>
              <a:ext cx="34223" cy="1784781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ctr">
                <a:lnSpc>
                  <a:spcPts val="632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 rot="-5400000">
            <a:off x="14319250" y="1174750"/>
            <a:ext cx="190500" cy="4699000"/>
            <a:chOff x="0" y="0"/>
            <a:chExt cx="34223" cy="84416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4223" cy="844160"/>
            </a:xfrm>
            <a:custGeom>
              <a:avLst/>
              <a:gdLst/>
              <a:ahLst/>
              <a:cxnLst/>
              <a:rect l="l" t="t" r="r" b="b"/>
              <a:pathLst>
                <a:path w="34223" h="844160">
                  <a:moveTo>
                    <a:pt x="0" y="0"/>
                  </a:moveTo>
                  <a:lnTo>
                    <a:pt x="34223" y="0"/>
                  </a:lnTo>
                  <a:lnTo>
                    <a:pt x="34223" y="844160"/>
                  </a:lnTo>
                  <a:lnTo>
                    <a:pt x="0" y="844160"/>
                  </a:lnTo>
                  <a:close/>
                </a:path>
              </a:pathLst>
            </a:custGeom>
            <a:solidFill>
              <a:srgbClr val="00000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9525"/>
              <a:ext cx="34223" cy="83463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ctr">
                <a:lnSpc>
                  <a:spcPts val="632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2065000" y="3221682"/>
            <a:ext cx="4699000" cy="2302818"/>
          </a:xfrm>
          <a:prstGeom prst="rect">
            <a:avLst/>
          </a:prstGeom>
        </p:spPr>
        <p:txBody>
          <a:bodyPr lIns="177800" tIns="177800" rIns="177800" bIns="177800" rtlCol="0" anchor="ctr"/>
          <a:lstStyle/>
          <a:p>
            <a:pPr marL="0" lvl="0" indent="0" algn="ctr">
              <a:lnSpc>
                <a:spcPts val="3900"/>
              </a:lnSpc>
              <a:spcBef>
                <a:spcPct val="0"/>
              </a:spcBef>
            </a:pPr>
            <a:endParaRPr lang="en-US" sz="3000" u="none" strike="noStrike" dirty="0">
              <a:solidFill>
                <a:srgbClr val="00000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2" name="Freeform 32"/>
          <p:cNvSpPr/>
          <p:nvPr/>
        </p:nvSpPr>
        <p:spPr>
          <a:xfrm>
            <a:off x="6232267" y="8953500"/>
            <a:ext cx="571500" cy="774650"/>
          </a:xfrm>
          <a:custGeom>
            <a:avLst/>
            <a:gdLst/>
            <a:ahLst/>
            <a:cxnLst/>
            <a:rect l="l" t="t" r="r" b="b"/>
            <a:pathLst>
              <a:path w="571500" h="774650">
                <a:moveTo>
                  <a:pt x="0" y="0"/>
                </a:moveTo>
                <a:lnTo>
                  <a:pt x="571500" y="0"/>
                </a:lnTo>
                <a:lnTo>
                  <a:pt x="571500" y="774650"/>
                </a:lnTo>
                <a:lnTo>
                  <a:pt x="0" y="774650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 l="-319005" t="-444876" r="-319557"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1756446" y="2158800"/>
            <a:ext cx="15239938" cy="575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00"/>
              </a:lnSpc>
              <a:spcBef>
                <a:spcPct val="0"/>
              </a:spcBef>
            </a:pPr>
            <a:r>
              <a:rPr lang="en-US" sz="6600" dirty="0">
                <a:solidFill>
                  <a:schemeClr val="tx2">
                    <a:lumMod val="60000"/>
                    <a:lumOff val="40000"/>
                  </a:schemeClr>
                </a:solidFill>
                <a:latin typeface="Overpass"/>
                <a:ea typeface="Overpass"/>
                <a:cs typeface="Overpass"/>
                <a:sym typeface="Overpass"/>
              </a:rPr>
              <a:t>1-structure </a:t>
            </a:r>
            <a:r>
              <a:rPr lang="fr-FR" sz="6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Overpass"/>
                <a:ea typeface="Overpass"/>
                <a:cs typeface="Overpass"/>
                <a:sym typeface="Overpass"/>
              </a:rPr>
              <a:t>molèculaire</a:t>
            </a:r>
            <a:r>
              <a:rPr lang="en-US" sz="3000" dirty="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: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524000" y="781050"/>
            <a:ext cx="15240000" cy="10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49"/>
              </a:lnSpc>
              <a:spcBef>
                <a:spcPct val="0"/>
              </a:spcBef>
            </a:pPr>
            <a:r>
              <a:rPr lang="fr-FR" sz="6999" b="1" dirty="0">
                <a:solidFill>
                  <a:srgbClr val="000001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Propriétés</a:t>
            </a:r>
            <a:r>
              <a:rPr lang="en-US" sz="6999" b="1" dirty="0">
                <a:solidFill>
                  <a:srgbClr val="000001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 </a:t>
            </a:r>
            <a:r>
              <a:rPr lang="fr-FR" sz="6999" b="1" dirty="0">
                <a:solidFill>
                  <a:srgbClr val="000001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chimiques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12282378" y="6868319"/>
            <a:ext cx="3346559" cy="808832"/>
            <a:chOff x="-1223579" y="9525"/>
            <a:chExt cx="4462079" cy="1078442"/>
          </a:xfrm>
        </p:grpSpPr>
        <p:sp>
          <p:nvSpPr>
            <p:cNvPr id="36" name="TextBox 36"/>
            <p:cNvSpPr txBox="1"/>
            <p:nvPr/>
          </p:nvSpPr>
          <p:spPr>
            <a:xfrm>
              <a:off x="-1223579" y="89959"/>
              <a:ext cx="1016000" cy="9980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750"/>
                </a:lnSpc>
                <a:spcBef>
                  <a:spcPct val="0"/>
                </a:spcBef>
              </a:pPr>
              <a:endParaRPr lang="en-US" sz="5000" b="1" u="none" strike="noStrike" dirty="0">
                <a:solidFill>
                  <a:srgbClr val="000001"/>
                </a:solidFill>
                <a:latin typeface="Cy Grotesk Key Bold"/>
                <a:ea typeface="Cy Grotesk Key Bold"/>
                <a:cs typeface="Cy Grotesk Key Bold"/>
                <a:sym typeface="Cy Grotesk Key Bold"/>
              </a:endParaRP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2222500" y="9525"/>
              <a:ext cx="1016000" cy="9980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750"/>
                </a:lnSpc>
                <a:spcBef>
                  <a:spcPct val="0"/>
                </a:spcBef>
              </a:pPr>
              <a:endParaRPr lang="en-US" sz="5000" b="1" u="none" strike="noStrike" dirty="0">
                <a:solidFill>
                  <a:srgbClr val="000001"/>
                </a:solidFill>
                <a:latin typeface="Cy Grotesk Key Bold"/>
                <a:ea typeface="Cy Grotesk Key Bold"/>
                <a:cs typeface="Cy Grotesk Key Bold"/>
                <a:sym typeface="Cy Grotesk Key Bold"/>
              </a:endParaRP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111250" y="9525"/>
              <a:ext cx="1016000" cy="9980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750"/>
                </a:lnSpc>
                <a:spcBef>
                  <a:spcPct val="0"/>
                </a:spcBef>
              </a:pPr>
              <a:r>
                <a:rPr lang="en-US" sz="5000" b="1" dirty="0">
                  <a:solidFill>
                    <a:srgbClr val="E7E7E7"/>
                  </a:solidFill>
                  <a:latin typeface="Cy Grotesk Key Bold"/>
                  <a:ea typeface="Cy Grotesk Key Bold"/>
                  <a:cs typeface="Cy Grotesk Key Bold"/>
                  <a:sym typeface="Cy Grotesk Key Bold"/>
                </a:rPr>
                <a:t>C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-306786" y="4636407"/>
            <a:ext cx="952500" cy="952500"/>
            <a:chOff x="0" y="0"/>
            <a:chExt cx="772160" cy="77216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772160" cy="772160"/>
            </a:xfrm>
            <a:custGeom>
              <a:avLst/>
              <a:gdLst/>
              <a:ahLst/>
              <a:cxnLst/>
              <a:rect l="l" t="t" r="r" b="b"/>
              <a:pathLst>
                <a:path w="772160" h="772160">
                  <a:moveTo>
                    <a:pt x="386080" y="0"/>
                  </a:moveTo>
                  <a:cubicBezTo>
                    <a:pt x="172854" y="0"/>
                    <a:pt x="0" y="172854"/>
                    <a:pt x="0" y="386080"/>
                  </a:cubicBezTo>
                  <a:cubicBezTo>
                    <a:pt x="0" y="599306"/>
                    <a:pt x="172854" y="772160"/>
                    <a:pt x="386080" y="772160"/>
                  </a:cubicBezTo>
                  <a:cubicBezTo>
                    <a:pt x="599306" y="772160"/>
                    <a:pt x="772160" y="599306"/>
                    <a:pt x="772160" y="386080"/>
                  </a:cubicBezTo>
                  <a:cubicBezTo>
                    <a:pt x="772160" y="172854"/>
                    <a:pt x="599306" y="0"/>
                    <a:pt x="386080" y="0"/>
                  </a:cubicBezTo>
                  <a:close/>
                </a:path>
              </a:pathLst>
            </a:custGeom>
            <a:solidFill>
              <a:srgbClr val="485696"/>
            </a:solidFill>
            <a:ln cap="sq">
              <a:noFill/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2390" y="81915"/>
              <a:ext cx="627380" cy="6178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632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645714" y="5524500"/>
            <a:ext cx="571500" cy="571500"/>
            <a:chOff x="0" y="0"/>
            <a:chExt cx="772160" cy="77216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772160" cy="772160"/>
            </a:xfrm>
            <a:custGeom>
              <a:avLst/>
              <a:gdLst/>
              <a:ahLst/>
              <a:cxnLst/>
              <a:rect l="l" t="t" r="r" b="b"/>
              <a:pathLst>
                <a:path w="772160" h="772160">
                  <a:moveTo>
                    <a:pt x="386080" y="0"/>
                  </a:moveTo>
                  <a:cubicBezTo>
                    <a:pt x="172854" y="0"/>
                    <a:pt x="0" y="172854"/>
                    <a:pt x="0" y="386080"/>
                  </a:cubicBezTo>
                  <a:cubicBezTo>
                    <a:pt x="0" y="599306"/>
                    <a:pt x="172854" y="772160"/>
                    <a:pt x="386080" y="772160"/>
                  </a:cubicBezTo>
                  <a:cubicBezTo>
                    <a:pt x="599306" y="772160"/>
                    <a:pt x="772160" y="599306"/>
                    <a:pt x="772160" y="386080"/>
                  </a:cubicBezTo>
                  <a:cubicBezTo>
                    <a:pt x="772160" y="172854"/>
                    <a:pt x="599306" y="0"/>
                    <a:pt x="386080" y="0"/>
                  </a:cubicBezTo>
                  <a:close/>
                </a:path>
              </a:pathLst>
            </a:custGeom>
            <a:solidFill>
              <a:srgbClr val="485696"/>
            </a:solidFill>
            <a:ln cap="sq">
              <a:noFill/>
              <a:prstDash val="solid"/>
              <a:miter/>
            </a:ln>
          </p:spPr>
        </p:sp>
        <p:sp>
          <p:nvSpPr>
            <p:cNvPr id="44" name="TextBox 44"/>
            <p:cNvSpPr txBox="1"/>
            <p:nvPr/>
          </p:nvSpPr>
          <p:spPr>
            <a:xfrm>
              <a:off x="72390" y="81915"/>
              <a:ext cx="627380" cy="6178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6324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026" name="Picture 2" descr="Lewis structure Nitrogen Chemical bond Triple bond Covalent bond, others,  blue, text, logo png | PNGWing">
            <a:extLst>
              <a:ext uri="{FF2B5EF4-FFF2-40B4-BE49-F238E27FC236}">
                <a16:creationId xmlns="" xmlns:a16="http://schemas.microsoft.com/office/drawing/2014/main" id="{35FF9FC7-408F-0A03-8B82-80402CD092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594" t="34694" r="100000"/>
          <a:stretch/>
        </p:blipFill>
        <p:spPr bwMode="auto">
          <a:xfrm>
            <a:off x="2019708" y="5649300"/>
            <a:ext cx="402559" cy="20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Image 44">
            <a:extLst>
              <a:ext uri="{FF2B5EF4-FFF2-40B4-BE49-F238E27FC236}">
                <a16:creationId xmlns="" xmlns:a16="http://schemas.microsoft.com/office/drawing/2014/main" id="{750417D4-9773-B8CD-3E25-73EFD6FC919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08587" y="4205287"/>
            <a:ext cx="8254613" cy="4855445"/>
          </a:xfrm>
          <a:prstGeom prst="rect">
            <a:avLst/>
          </a:prstGeom>
        </p:spPr>
      </p:pic>
      <p:sp>
        <p:nvSpPr>
          <p:cNvPr id="47" name="ZoneTexte 46">
            <a:extLst>
              <a:ext uri="{FF2B5EF4-FFF2-40B4-BE49-F238E27FC236}">
                <a16:creationId xmlns="" xmlns:a16="http://schemas.microsoft.com/office/drawing/2014/main" id="{ED4543FA-B56D-A950-8876-EC9107D7A76C}"/>
              </a:ext>
            </a:extLst>
          </p:cNvPr>
          <p:cNvSpPr txBox="1"/>
          <p:nvPr/>
        </p:nvSpPr>
        <p:spPr>
          <a:xfrm>
            <a:off x="11762044" y="3855071"/>
            <a:ext cx="500634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/>
              <a:t>L'azote atmosphérique se présente sous forme de molécules diatomiques 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</a:rPr>
              <a:t>(N₂), </a:t>
            </a:r>
            <a:r>
              <a:rPr lang="fr-FR" sz="4000" dirty="0"/>
              <a:t>avec une 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</a:rPr>
              <a:t>liaison triple </a:t>
            </a:r>
            <a:r>
              <a:rPr lang="fr-FR" sz="4000" dirty="0"/>
              <a:t>très forte entre les deux atomes, ce qui rend l'azote chimiquement inerte dans des 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</a:rPr>
              <a:t>conditions normales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111174">
            <a:off x="15594077" y="-1111726"/>
            <a:ext cx="6335264" cy="6452584"/>
          </a:xfrm>
          <a:custGeom>
            <a:avLst/>
            <a:gdLst/>
            <a:ahLst/>
            <a:cxnLst/>
            <a:rect l="l" t="t" r="r" b="b"/>
            <a:pathLst>
              <a:path w="6335264" h="6452584">
                <a:moveTo>
                  <a:pt x="0" y="0"/>
                </a:moveTo>
                <a:lnTo>
                  <a:pt x="6335264" y="0"/>
                </a:lnTo>
                <a:lnTo>
                  <a:pt x="6335264" y="6452584"/>
                </a:lnTo>
                <a:lnTo>
                  <a:pt x="0" y="6452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7111174">
            <a:off x="-3133341" y="5955133"/>
            <a:ext cx="6335264" cy="6452584"/>
          </a:xfrm>
          <a:custGeom>
            <a:avLst/>
            <a:gdLst/>
            <a:ahLst/>
            <a:cxnLst/>
            <a:rect l="l" t="t" r="r" b="b"/>
            <a:pathLst>
              <a:path w="6335264" h="6452584">
                <a:moveTo>
                  <a:pt x="0" y="0"/>
                </a:moveTo>
                <a:lnTo>
                  <a:pt x="6335264" y="0"/>
                </a:lnTo>
                <a:lnTo>
                  <a:pt x="6335264" y="6452584"/>
                </a:lnTo>
                <a:lnTo>
                  <a:pt x="0" y="64525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856182">
            <a:off x="16294580" y="1098733"/>
            <a:ext cx="2303957" cy="2949065"/>
          </a:xfrm>
          <a:custGeom>
            <a:avLst/>
            <a:gdLst/>
            <a:ahLst/>
            <a:cxnLst/>
            <a:rect l="l" t="t" r="r" b="b"/>
            <a:pathLst>
              <a:path w="2303957" h="2949065">
                <a:moveTo>
                  <a:pt x="0" y="0"/>
                </a:moveTo>
                <a:lnTo>
                  <a:pt x="2303957" y="0"/>
                </a:lnTo>
                <a:lnTo>
                  <a:pt x="2303957" y="2949065"/>
                </a:lnTo>
                <a:lnTo>
                  <a:pt x="0" y="294906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402656" y="3810755"/>
            <a:ext cx="10604748" cy="5794917"/>
            <a:chOff x="-162427" y="-47625"/>
            <a:chExt cx="2793020" cy="1526234"/>
          </a:xfrm>
        </p:grpSpPr>
        <p:sp>
          <p:nvSpPr>
            <p:cNvPr id="6" name="Freeform 6"/>
            <p:cNvSpPr/>
            <p:nvPr/>
          </p:nvSpPr>
          <p:spPr>
            <a:xfrm>
              <a:off x="-162427" y="73769"/>
              <a:ext cx="2630593" cy="1404840"/>
            </a:xfrm>
            <a:custGeom>
              <a:avLst/>
              <a:gdLst/>
              <a:ahLst/>
              <a:cxnLst/>
              <a:rect l="l" t="t" r="r" b="b"/>
              <a:pathLst>
                <a:path w="2630593" h="1404840">
                  <a:moveTo>
                    <a:pt x="0" y="0"/>
                  </a:moveTo>
                  <a:lnTo>
                    <a:pt x="2630593" y="0"/>
                  </a:lnTo>
                  <a:lnTo>
                    <a:pt x="2630593" y="1404840"/>
                  </a:lnTo>
                  <a:lnTo>
                    <a:pt x="0" y="1404840"/>
                  </a:lnTo>
                  <a:close/>
                </a:path>
              </a:pathLst>
            </a:custGeom>
            <a:solidFill>
              <a:srgbClr val="E7E7E7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630593" cy="1452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462464" y="3962969"/>
            <a:ext cx="5301536" cy="6247864"/>
            <a:chOff x="0" y="0"/>
            <a:chExt cx="1237597" cy="90311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37597" cy="903111"/>
            </a:xfrm>
            <a:custGeom>
              <a:avLst/>
              <a:gdLst/>
              <a:ahLst/>
              <a:cxnLst/>
              <a:rect l="l" t="t" r="r" b="b"/>
              <a:pathLst>
                <a:path w="1237597" h="903111">
                  <a:moveTo>
                    <a:pt x="0" y="0"/>
                  </a:moveTo>
                  <a:lnTo>
                    <a:pt x="1237597" y="0"/>
                  </a:lnTo>
                  <a:lnTo>
                    <a:pt x="1237597" y="903111"/>
                  </a:lnTo>
                  <a:lnTo>
                    <a:pt x="0" y="903111"/>
                  </a:lnTo>
                  <a:close/>
                </a:path>
              </a:pathLst>
            </a:custGeom>
            <a:solidFill>
              <a:srgbClr val="E7E7E7"/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237597" cy="950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rot="4489557" flipV="1">
            <a:off x="2514912" y="3171522"/>
            <a:ext cx="971668" cy="935228"/>
          </a:xfrm>
          <a:custGeom>
            <a:avLst/>
            <a:gdLst/>
            <a:ahLst/>
            <a:cxnLst/>
            <a:rect l="l" t="t" r="r" b="b"/>
            <a:pathLst>
              <a:path w="971668" h="710201">
                <a:moveTo>
                  <a:pt x="0" y="0"/>
                </a:moveTo>
                <a:lnTo>
                  <a:pt x="971669" y="0"/>
                </a:lnTo>
                <a:lnTo>
                  <a:pt x="971669" y="710201"/>
                </a:lnTo>
                <a:lnTo>
                  <a:pt x="0" y="710201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4030026">
            <a:off x="15162661" y="3234599"/>
            <a:ext cx="971668" cy="710201"/>
          </a:xfrm>
          <a:custGeom>
            <a:avLst/>
            <a:gdLst/>
            <a:ahLst/>
            <a:cxnLst/>
            <a:rect l="l" t="t" r="r" b="b"/>
            <a:pathLst>
              <a:path w="971668" h="710201">
                <a:moveTo>
                  <a:pt x="0" y="0"/>
                </a:moveTo>
                <a:lnTo>
                  <a:pt x="971668" y="0"/>
                </a:lnTo>
                <a:lnTo>
                  <a:pt x="971668" y="710202"/>
                </a:lnTo>
                <a:lnTo>
                  <a:pt x="0" y="710202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 rot="-5400000">
            <a:off x="6353807" y="-1400563"/>
            <a:ext cx="190500" cy="9987971"/>
            <a:chOff x="0" y="0"/>
            <a:chExt cx="34223" cy="179430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4223" cy="1794306"/>
            </a:xfrm>
            <a:custGeom>
              <a:avLst/>
              <a:gdLst/>
              <a:ahLst/>
              <a:cxnLst/>
              <a:rect l="l" t="t" r="r" b="b"/>
              <a:pathLst>
                <a:path w="34223" h="1794306">
                  <a:moveTo>
                    <a:pt x="0" y="0"/>
                  </a:moveTo>
                  <a:lnTo>
                    <a:pt x="34223" y="0"/>
                  </a:lnTo>
                  <a:lnTo>
                    <a:pt x="34223" y="1794306"/>
                  </a:lnTo>
                  <a:lnTo>
                    <a:pt x="0" y="1794306"/>
                  </a:lnTo>
                  <a:close/>
                </a:path>
              </a:pathLst>
            </a:custGeom>
            <a:solidFill>
              <a:srgbClr val="000001"/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9525"/>
              <a:ext cx="34223" cy="1784781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ctr">
                <a:lnSpc>
                  <a:spcPts val="632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 rot="-5400000">
            <a:off x="14319250" y="1174750"/>
            <a:ext cx="190500" cy="4699000"/>
            <a:chOff x="0" y="0"/>
            <a:chExt cx="34223" cy="84416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4223" cy="844160"/>
            </a:xfrm>
            <a:custGeom>
              <a:avLst/>
              <a:gdLst/>
              <a:ahLst/>
              <a:cxnLst/>
              <a:rect l="l" t="t" r="r" b="b"/>
              <a:pathLst>
                <a:path w="34223" h="844160">
                  <a:moveTo>
                    <a:pt x="0" y="0"/>
                  </a:moveTo>
                  <a:lnTo>
                    <a:pt x="34223" y="0"/>
                  </a:lnTo>
                  <a:lnTo>
                    <a:pt x="34223" y="844160"/>
                  </a:lnTo>
                  <a:lnTo>
                    <a:pt x="0" y="844160"/>
                  </a:lnTo>
                  <a:close/>
                </a:path>
              </a:pathLst>
            </a:custGeom>
            <a:solidFill>
              <a:srgbClr val="00000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9525"/>
              <a:ext cx="34223" cy="83463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ctr">
                <a:lnSpc>
                  <a:spcPts val="632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2065000" y="3221682"/>
            <a:ext cx="4699000" cy="2302818"/>
          </a:xfrm>
          <a:prstGeom prst="rect">
            <a:avLst/>
          </a:prstGeom>
        </p:spPr>
        <p:txBody>
          <a:bodyPr lIns="177800" tIns="177800" rIns="177800" bIns="177800" rtlCol="0" anchor="ctr"/>
          <a:lstStyle/>
          <a:p>
            <a:pPr marL="0" lvl="0" indent="0" algn="ctr">
              <a:lnSpc>
                <a:spcPts val="3900"/>
              </a:lnSpc>
              <a:spcBef>
                <a:spcPct val="0"/>
              </a:spcBef>
            </a:pPr>
            <a:endParaRPr lang="en-US" sz="3000" u="none" strike="noStrike" dirty="0">
              <a:solidFill>
                <a:srgbClr val="00000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-2293942" y="2412901"/>
            <a:ext cx="15239938" cy="539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00"/>
              </a:lnSpc>
              <a:spcBef>
                <a:spcPct val="0"/>
              </a:spcBef>
            </a:pPr>
            <a:r>
              <a: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Overpass"/>
                <a:ea typeface="Overpass"/>
                <a:cs typeface="Overpass"/>
                <a:sym typeface="Overpass"/>
              </a:rPr>
              <a:t>2. </a:t>
            </a:r>
            <a:r>
              <a:rPr lang="fr-FR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Overpass"/>
                <a:ea typeface="Overpass"/>
                <a:cs typeface="Overpass"/>
                <a:sym typeface="Overpass"/>
              </a:rPr>
              <a:t>Inertie chimique </a:t>
            </a:r>
            <a:r>
              <a:rPr lang="en-US" sz="3000" dirty="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: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12282378" y="6868319"/>
            <a:ext cx="3346559" cy="808832"/>
            <a:chOff x="-1223579" y="9525"/>
            <a:chExt cx="4462079" cy="1078442"/>
          </a:xfrm>
        </p:grpSpPr>
        <p:sp>
          <p:nvSpPr>
            <p:cNvPr id="36" name="TextBox 36"/>
            <p:cNvSpPr txBox="1"/>
            <p:nvPr/>
          </p:nvSpPr>
          <p:spPr>
            <a:xfrm>
              <a:off x="-1223579" y="89959"/>
              <a:ext cx="1016000" cy="9980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750"/>
                </a:lnSpc>
                <a:spcBef>
                  <a:spcPct val="0"/>
                </a:spcBef>
              </a:pPr>
              <a:endParaRPr lang="en-US" sz="5000" b="1" u="none" strike="noStrike" dirty="0">
                <a:solidFill>
                  <a:srgbClr val="000001"/>
                </a:solidFill>
                <a:latin typeface="Cy Grotesk Key Bold"/>
                <a:ea typeface="Cy Grotesk Key Bold"/>
                <a:cs typeface="Cy Grotesk Key Bold"/>
                <a:sym typeface="Cy Grotesk Key Bold"/>
              </a:endParaRP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2222500" y="9525"/>
              <a:ext cx="1016000" cy="9980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750"/>
                </a:lnSpc>
                <a:spcBef>
                  <a:spcPct val="0"/>
                </a:spcBef>
              </a:pPr>
              <a:endParaRPr lang="en-US" sz="5000" b="1" u="none" strike="noStrike" dirty="0">
                <a:solidFill>
                  <a:srgbClr val="000001"/>
                </a:solidFill>
                <a:latin typeface="Cy Grotesk Key Bold"/>
                <a:ea typeface="Cy Grotesk Key Bold"/>
                <a:cs typeface="Cy Grotesk Key Bold"/>
                <a:sym typeface="Cy Grotesk Key Bold"/>
              </a:endParaRP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111250" y="9525"/>
              <a:ext cx="1016000" cy="9980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750"/>
                </a:lnSpc>
                <a:spcBef>
                  <a:spcPct val="0"/>
                </a:spcBef>
              </a:pPr>
              <a:r>
                <a:rPr lang="en-US" sz="5000" b="1" dirty="0">
                  <a:solidFill>
                    <a:srgbClr val="E7E7E7"/>
                  </a:solidFill>
                  <a:latin typeface="Cy Grotesk Key Bold"/>
                  <a:ea typeface="Cy Grotesk Key Bold"/>
                  <a:cs typeface="Cy Grotesk Key Bold"/>
                  <a:sym typeface="Cy Grotesk Key Bold"/>
                </a:rPr>
                <a:t>C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-306786" y="4636407"/>
            <a:ext cx="952500" cy="952500"/>
            <a:chOff x="0" y="0"/>
            <a:chExt cx="772160" cy="77216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772160" cy="772160"/>
            </a:xfrm>
            <a:custGeom>
              <a:avLst/>
              <a:gdLst/>
              <a:ahLst/>
              <a:cxnLst/>
              <a:rect l="l" t="t" r="r" b="b"/>
              <a:pathLst>
                <a:path w="772160" h="772160">
                  <a:moveTo>
                    <a:pt x="386080" y="0"/>
                  </a:moveTo>
                  <a:cubicBezTo>
                    <a:pt x="172854" y="0"/>
                    <a:pt x="0" y="172854"/>
                    <a:pt x="0" y="386080"/>
                  </a:cubicBezTo>
                  <a:cubicBezTo>
                    <a:pt x="0" y="599306"/>
                    <a:pt x="172854" y="772160"/>
                    <a:pt x="386080" y="772160"/>
                  </a:cubicBezTo>
                  <a:cubicBezTo>
                    <a:pt x="599306" y="772160"/>
                    <a:pt x="772160" y="599306"/>
                    <a:pt x="772160" y="386080"/>
                  </a:cubicBezTo>
                  <a:cubicBezTo>
                    <a:pt x="772160" y="172854"/>
                    <a:pt x="599306" y="0"/>
                    <a:pt x="386080" y="0"/>
                  </a:cubicBezTo>
                  <a:close/>
                </a:path>
              </a:pathLst>
            </a:custGeom>
            <a:solidFill>
              <a:srgbClr val="485696"/>
            </a:solidFill>
            <a:ln cap="sq">
              <a:noFill/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2390" y="81915"/>
              <a:ext cx="627380" cy="6178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632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645714" y="5524500"/>
            <a:ext cx="571500" cy="571500"/>
            <a:chOff x="0" y="0"/>
            <a:chExt cx="772160" cy="77216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772160" cy="772160"/>
            </a:xfrm>
            <a:custGeom>
              <a:avLst/>
              <a:gdLst/>
              <a:ahLst/>
              <a:cxnLst/>
              <a:rect l="l" t="t" r="r" b="b"/>
              <a:pathLst>
                <a:path w="772160" h="772160">
                  <a:moveTo>
                    <a:pt x="386080" y="0"/>
                  </a:moveTo>
                  <a:cubicBezTo>
                    <a:pt x="172854" y="0"/>
                    <a:pt x="0" y="172854"/>
                    <a:pt x="0" y="386080"/>
                  </a:cubicBezTo>
                  <a:cubicBezTo>
                    <a:pt x="0" y="599306"/>
                    <a:pt x="172854" y="772160"/>
                    <a:pt x="386080" y="772160"/>
                  </a:cubicBezTo>
                  <a:cubicBezTo>
                    <a:pt x="599306" y="772160"/>
                    <a:pt x="772160" y="599306"/>
                    <a:pt x="772160" y="386080"/>
                  </a:cubicBezTo>
                  <a:cubicBezTo>
                    <a:pt x="772160" y="172854"/>
                    <a:pt x="599306" y="0"/>
                    <a:pt x="386080" y="0"/>
                  </a:cubicBezTo>
                  <a:close/>
                </a:path>
              </a:pathLst>
            </a:custGeom>
            <a:solidFill>
              <a:srgbClr val="485696"/>
            </a:solidFill>
            <a:ln cap="sq">
              <a:noFill/>
              <a:prstDash val="solid"/>
              <a:miter/>
            </a:ln>
          </p:spPr>
        </p:sp>
        <p:sp>
          <p:nvSpPr>
            <p:cNvPr id="44" name="TextBox 44"/>
            <p:cNvSpPr txBox="1"/>
            <p:nvPr/>
          </p:nvSpPr>
          <p:spPr>
            <a:xfrm>
              <a:off x="72390" y="81915"/>
              <a:ext cx="627380" cy="6178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6324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026" name="Picture 2" descr="Lewis structure Nitrogen Chemical bond Triple bond Covalent bond, others,  blue, text, logo png | PNGWing">
            <a:extLst>
              <a:ext uri="{FF2B5EF4-FFF2-40B4-BE49-F238E27FC236}">
                <a16:creationId xmlns="" xmlns:a16="http://schemas.microsoft.com/office/drawing/2014/main" id="{35FF9FC7-408F-0A03-8B82-80402CD092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594" t="34694" r="100000"/>
          <a:stretch/>
        </p:blipFill>
        <p:spPr bwMode="auto">
          <a:xfrm>
            <a:off x="2019708" y="5649300"/>
            <a:ext cx="402559" cy="20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9D77DBB7-0E95-6538-097F-DD0A75581481}"/>
              </a:ext>
            </a:extLst>
          </p:cNvPr>
          <p:cNvSpPr txBox="1"/>
          <p:nvPr/>
        </p:nvSpPr>
        <p:spPr>
          <a:xfrm>
            <a:off x="2948808" y="3903221"/>
            <a:ext cx="673978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/>
              <a:t>L'azote est peu réactif dans les conditions standards en raison de </a:t>
            </a:r>
            <a:r>
              <a:rPr lang="fr-FR" sz="4400" dirty="0">
                <a:solidFill>
                  <a:schemeClr val="accent6">
                    <a:lumMod val="50000"/>
                  </a:schemeClr>
                </a:solidFill>
              </a:rPr>
              <a:t>la forte énergie </a:t>
            </a:r>
            <a:r>
              <a:rPr lang="fr-FR" sz="4400" dirty="0"/>
              <a:t>nécessaire pour briser la </a:t>
            </a:r>
            <a:r>
              <a:rPr lang="fr-FR" sz="4400" dirty="0">
                <a:solidFill>
                  <a:schemeClr val="accent6">
                    <a:lumMod val="75000"/>
                  </a:schemeClr>
                </a:solidFill>
              </a:rPr>
              <a:t>liaison triple</a:t>
            </a:r>
            <a:r>
              <a:rPr lang="fr-FR" sz="4400" dirty="0"/>
              <a:t>.</a:t>
            </a:r>
          </a:p>
          <a:p>
            <a:r>
              <a:rPr lang="fr-FR" sz="4400" dirty="0"/>
              <a:t>Il devient plus réactif à haute température ou en présence de catalyseurs</a:t>
            </a:r>
            <a:r>
              <a:rPr lang="fr-FR" dirty="0"/>
              <a:t>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D18E7208-835E-1439-D205-4BB35A48E03B}"/>
              </a:ext>
            </a:extLst>
          </p:cNvPr>
          <p:cNvSpPr txBox="1"/>
          <p:nvPr/>
        </p:nvSpPr>
        <p:spPr>
          <a:xfrm>
            <a:off x="11969304" y="1817537"/>
            <a:ext cx="1371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3.Réaction avec</a:t>
            </a:r>
          </a:p>
          <a:p>
            <a:r>
              <a:rPr lang="fr-FR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l'oxygène </a:t>
            </a:r>
            <a:r>
              <a:rPr lang="fr-FR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95690AB8-9337-7A7E-9201-BA1219DF9770}"/>
              </a:ext>
            </a:extLst>
          </p:cNvPr>
          <p:cNvSpPr txBox="1"/>
          <p:nvPr/>
        </p:nvSpPr>
        <p:spPr>
          <a:xfrm>
            <a:off x="12479805" y="3729884"/>
            <a:ext cx="466460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/>
              <a:t>À très haute température (comme lors des éclairs), l'azote peut réagir avec l'oxygène pour former des oxydes d'azote (NO et NO₂).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4B9527D2-36C2-449F-F60A-0F698DBC4280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6780652" y="5762757"/>
            <a:ext cx="9986113" cy="1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155691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2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TM03457464[[fn=Dividende]]</Template>
  <TotalTime>1463</TotalTime>
  <Words>1409</Words>
  <Application>Microsoft Office PowerPoint</Application>
  <PresentationFormat>Personnalisé</PresentationFormat>
  <Paragraphs>441</Paragraphs>
  <Slides>22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1" baseType="lpstr">
      <vt:lpstr>Arial</vt:lpstr>
      <vt:lpstr>Open Sans</vt:lpstr>
      <vt:lpstr>Calibri</vt:lpstr>
      <vt:lpstr>Cy Grotesk Key Bold</vt:lpstr>
      <vt:lpstr>Cy Grotesk Key Semi-Bold</vt:lpstr>
      <vt:lpstr>Overpass Ultra-Bold</vt:lpstr>
      <vt:lpstr>Overpass</vt:lpstr>
      <vt:lpstr>Calibri (Corps)</vt:lpstr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Symbols and Formulae for Elements and Compounds Education Presentation in Flat Graphic Flat Cartoon Style</dc:title>
  <dc:creator>pc</dc:creator>
  <cp:lastModifiedBy>DH</cp:lastModifiedBy>
  <cp:revision>142</cp:revision>
  <dcterms:created xsi:type="dcterms:W3CDTF">2006-08-16T00:00:00Z</dcterms:created>
  <dcterms:modified xsi:type="dcterms:W3CDTF">2025-03-13T21:13:41Z</dcterms:modified>
  <dc:identifier>DAGYcZq93pw</dc:identifier>
</cp:coreProperties>
</file>