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303" r:id="rId3"/>
    <p:sldId id="261" r:id="rId4"/>
    <p:sldId id="260" r:id="rId5"/>
    <p:sldId id="262" r:id="rId6"/>
    <p:sldId id="274" r:id="rId7"/>
    <p:sldId id="275" r:id="rId8"/>
    <p:sldId id="276" r:id="rId9"/>
    <p:sldId id="301" r:id="rId10"/>
    <p:sldId id="265" r:id="rId11"/>
    <p:sldId id="263" r:id="rId12"/>
    <p:sldId id="268" r:id="rId13"/>
    <p:sldId id="264" r:id="rId14"/>
    <p:sldId id="267" r:id="rId15"/>
    <p:sldId id="277" r:id="rId16"/>
    <p:sldId id="269" r:id="rId17"/>
    <p:sldId id="270" r:id="rId18"/>
    <p:sldId id="271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6" r:id="rId27"/>
    <p:sldId id="287" r:id="rId28"/>
    <p:sldId id="288" r:id="rId29"/>
    <p:sldId id="289" r:id="rId30"/>
    <p:sldId id="302" r:id="rId31"/>
    <p:sldId id="291" r:id="rId32"/>
    <p:sldId id="293" r:id="rId33"/>
    <p:sldId id="266" r:id="rId34"/>
    <p:sldId id="290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33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307C4-3CD9-46E3-8813-354E1B78F494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4F0893D1-6FD1-4A83-8A6E-A415637C24D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Cerner le sujet</a:t>
          </a:r>
        </a:p>
        <a:p>
          <a:endParaRPr lang="fr-FR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1AC2C-F5FD-416A-9B05-6A2EE4666414}" type="parTrans" cxnId="{0564E97B-0750-4D1F-BB93-DBF9AF8E4291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763FB12A-240A-4814-9353-2D03E6524959}" type="sibTrans" cxnId="{0564E97B-0750-4D1F-BB93-DBF9AF8E4291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7ED5F13E-356E-461B-AC5B-6F306FB23FD2}">
      <dgm:prSet phldrT="[Text]" custT="1"/>
      <dgm:spPr>
        <a:solidFill>
          <a:schemeClr val="bg1">
            <a:lumMod val="85000"/>
            <a:alpha val="82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Rechercher des sources </a:t>
          </a:r>
        </a:p>
      </dgm:t>
    </dgm:pt>
    <dgm:pt modelId="{227869F0-C66B-43FD-B6B0-F2CED3DD7A67}" type="parTrans" cxnId="{25AED35C-6666-434E-9600-4494E1354C83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4577A685-3763-41A7-A578-1B1B73D7D7E5}" type="sibTrans" cxnId="{25AED35C-6666-434E-9600-4494E1354C83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4813B821-041E-4EC6-AB07-3A786E80BF04}">
      <dgm:prSet phldrT="[Text]" custT="1"/>
      <dgm:spPr>
        <a:solidFill>
          <a:schemeClr val="bg1">
            <a:lumMod val="95000"/>
            <a:alpha val="74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Sélectionner les documents  </a:t>
          </a:r>
        </a:p>
      </dgm:t>
    </dgm:pt>
    <dgm:pt modelId="{63BBF1CF-A1CD-41B6-BE7E-FC64165925A6}" type="parTrans" cxnId="{0605BE3C-E1AA-4B5C-A05F-669728A4A47F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EA65DE38-BDD5-4851-9502-740B7DC8F26B}" type="sibTrans" cxnId="{0605BE3C-E1AA-4B5C-A05F-669728A4A47F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BFB03AC5-6474-43FA-B0AA-DA9FBCBF16A6}">
      <dgm:prSet phldrT="[Text]" custT="1"/>
      <dgm:spPr>
        <a:solidFill>
          <a:schemeClr val="bg1">
            <a:alpha val="58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Traiter l'information  </a:t>
          </a:r>
        </a:p>
      </dgm:t>
    </dgm:pt>
    <dgm:pt modelId="{5B1E44FA-AC2F-4D68-A514-2ED0B69B34CA}" type="parTrans" cxnId="{89BA2CC7-5D01-42F2-B38A-348260C27EA7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64611AAF-73B6-4F4D-9AC6-2A0C4DA01160}" type="sibTrans" cxnId="{89BA2CC7-5D01-42F2-B38A-348260C27EA7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60339074-B317-45D5-A54C-BE12D8A169F8}">
      <dgm:prSet phldrT="[Text]" custT="1"/>
      <dgm:spPr>
        <a:solidFill>
          <a:schemeClr val="bg1">
            <a:lumMod val="75000"/>
            <a:alpha val="66000"/>
          </a:scheme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Extraire  l'information </a:t>
          </a:r>
        </a:p>
      </dgm:t>
    </dgm:pt>
    <dgm:pt modelId="{4990528A-91F4-445C-A7C2-BE5AC647C7B5}" type="parTrans" cxnId="{7C7123DA-E576-46AD-A338-6F1B79BE6352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9CBAAE33-379E-4CF6-9402-106FAA31700A}" type="sibTrans" cxnId="{7C7123DA-E576-46AD-A338-6F1B79BE6352}">
      <dgm:prSet/>
      <dgm:spPr/>
      <dgm:t>
        <a:bodyPr/>
        <a:lstStyle/>
        <a:p>
          <a:endParaRPr lang="fr-FR" sz="2000">
            <a:solidFill>
              <a:schemeClr val="tx1"/>
            </a:solidFill>
          </a:endParaRPr>
        </a:p>
      </dgm:t>
    </dgm:pt>
    <dgm:pt modelId="{1E6EF020-E1A0-451F-971C-14C224143E91}">
      <dgm:prSet phldrT="[Text]" custT="1"/>
      <dgm:spPr>
        <a:solidFill>
          <a:schemeClr val="bg1">
            <a:lumMod val="7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Mettre en forme </a:t>
          </a:r>
        </a:p>
      </dgm:t>
    </dgm:pt>
    <dgm:pt modelId="{B2169348-B0CE-4FD5-94F2-C48625D1CA87}" type="parTrans" cxnId="{5C8EBBDA-73BD-4BDF-9A19-6A814F23AFC1}">
      <dgm:prSet/>
      <dgm:spPr/>
      <dgm:t>
        <a:bodyPr/>
        <a:lstStyle/>
        <a:p>
          <a:endParaRPr lang="fr-FR"/>
        </a:p>
      </dgm:t>
    </dgm:pt>
    <dgm:pt modelId="{DD28761C-F316-46D1-B5B9-AF80A1595E5E}" type="sibTrans" cxnId="{5C8EBBDA-73BD-4BDF-9A19-6A814F23AFC1}">
      <dgm:prSet/>
      <dgm:spPr/>
      <dgm:t>
        <a:bodyPr/>
        <a:lstStyle/>
        <a:p>
          <a:endParaRPr lang="fr-FR"/>
        </a:p>
      </dgm:t>
    </dgm:pt>
    <dgm:pt modelId="{B69F8505-47C5-4A9F-A87A-566984E7821F}" type="pres">
      <dgm:prSet presAssocID="{2DA307C4-3CD9-46E3-8813-354E1B78F494}" presName="CompostProcess" presStyleCnt="0">
        <dgm:presLayoutVars>
          <dgm:dir/>
          <dgm:resizeHandles val="exact"/>
        </dgm:presLayoutVars>
      </dgm:prSet>
      <dgm:spPr/>
    </dgm:pt>
    <dgm:pt modelId="{407AF5F0-73EE-4747-8592-B670CF02CCF2}" type="pres">
      <dgm:prSet presAssocID="{2DA307C4-3CD9-46E3-8813-354E1B78F494}" presName="arrow" presStyleLbl="bgShp" presStyleIdx="0" presStyleCnt="1" custScaleX="117647"/>
      <dgm:spPr>
        <a:solidFill>
          <a:schemeClr val="accent4">
            <a:lumMod val="40000"/>
            <a:lumOff val="60000"/>
          </a:schemeClr>
        </a:solidFill>
      </dgm:spPr>
    </dgm:pt>
    <dgm:pt modelId="{876A317D-D06F-442A-A73A-923879109DBA}" type="pres">
      <dgm:prSet presAssocID="{2DA307C4-3CD9-46E3-8813-354E1B78F494}" presName="linearProcess" presStyleCnt="0"/>
      <dgm:spPr/>
    </dgm:pt>
    <dgm:pt modelId="{211D71C3-9362-4411-8E41-6A944D370BAA}" type="pres">
      <dgm:prSet presAssocID="{4F0893D1-6FD1-4A83-8A6E-A415637C24D7}" presName="textNode" presStyleLbl="node1" presStyleIdx="0" presStyleCnt="6" custLinFactNeighborX="16142">
        <dgm:presLayoutVars>
          <dgm:bulletEnabled val="1"/>
        </dgm:presLayoutVars>
      </dgm:prSet>
      <dgm:spPr/>
    </dgm:pt>
    <dgm:pt modelId="{D99EE8E3-0484-4ED1-8408-B98D594F220F}" type="pres">
      <dgm:prSet presAssocID="{763FB12A-240A-4814-9353-2D03E6524959}" presName="sibTrans" presStyleCnt="0"/>
      <dgm:spPr/>
    </dgm:pt>
    <dgm:pt modelId="{2BBADC55-FE6B-4D72-ACB7-CB45A38C518D}" type="pres">
      <dgm:prSet presAssocID="{7ED5F13E-356E-461B-AC5B-6F306FB23FD2}" presName="textNode" presStyleLbl="node1" presStyleIdx="1" presStyleCnt="6" custLinFactNeighborX="-60533">
        <dgm:presLayoutVars>
          <dgm:bulletEnabled val="1"/>
        </dgm:presLayoutVars>
      </dgm:prSet>
      <dgm:spPr/>
    </dgm:pt>
    <dgm:pt modelId="{272D9DA1-DFF1-4FFB-B867-94B9358E892E}" type="pres">
      <dgm:prSet presAssocID="{4577A685-3763-41A7-A578-1B1B73D7D7E5}" presName="sibTrans" presStyleCnt="0"/>
      <dgm:spPr/>
    </dgm:pt>
    <dgm:pt modelId="{E82DF439-F85D-4FAE-A7F0-576A0912B54D}" type="pres">
      <dgm:prSet presAssocID="{4813B821-041E-4EC6-AB07-3A786E80BF04}" presName="textNode" presStyleLbl="node1" presStyleIdx="2" presStyleCnt="6" custLinFactX="-4856" custLinFactNeighborX="-100000" custLinFactNeighborY="-567">
        <dgm:presLayoutVars>
          <dgm:bulletEnabled val="1"/>
        </dgm:presLayoutVars>
      </dgm:prSet>
      <dgm:spPr/>
    </dgm:pt>
    <dgm:pt modelId="{6E900E4F-5560-4783-B255-1F9032DB241A}" type="pres">
      <dgm:prSet presAssocID="{EA65DE38-BDD5-4851-9502-740B7DC8F26B}" presName="sibTrans" presStyleCnt="0"/>
      <dgm:spPr/>
    </dgm:pt>
    <dgm:pt modelId="{11F94F70-28E7-4827-89DB-686CA863748F}" type="pres">
      <dgm:prSet presAssocID="{60339074-B317-45D5-A54C-BE12D8A169F8}" presName="textNode" presStyleLbl="node1" presStyleIdx="3" presStyleCnt="6" custScaleX="110307" custLinFactX="-14945" custLinFactNeighborX="-100000" custLinFactNeighborY="1133">
        <dgm:presLayoutVars>
          <dgm:bulletEnabled val="1"/>
        </dgm:presLayoutVars>
      </dgm:prSet>
      <dgm:spPr/>
    </dgm:pt>
    <dgm:pt modelId="{95341303-6F4B-4EA7-8E2A-B83F477F6E12}" type="pres">
      <dgm:prSet presAssocID="{9CBAAE33-379E-4CF6-9402-106FAA31700A}" presName="sibTrans" presStyleCnt="0"/>
      <dgm:spPr/>
    </dgm:pt>
    <dgm:pt modelId="{CC350E9F-30E8-418F-BF61-2055DB69EB34}" type="pres">
      <dgm:prSet presAssocID="{BFB03AC5-6474-43FA-B0AA-DA9FBCBF16A6}" presName="textNode" presStyleLbl="node1" presStyleIdx="4" presStyleCnt="6" custScaleX="111341" custLinFactX="-25034" custLinFactNeighborX="-100000" custLinFactNeighborY="1699">
        <dgm:presLayoutVars>
          <dgm:bulletEnabled val="1"/>
        </dgm:presLayoutVars>
      </dgm:prSet>
      <dgm:spPr/>
    </dgm:pt>
    <dgm:pt modelId="{078BA2B1-DBDC-4152-B420-63D1A622349C}" type="pres">
      <dgm:prSet presAssocID="{64611AAF-73B6-4F4D-9AC6-2A0C4DA01160}" presName="sibTrans" presStyleCnt="0"/>
      <dgm:spPr/>
    </dgm:pt>
    <dgm:pt modelId="{E1F1448C-B8DE-4A6F-A440-86E25684B11C}" type="pres">
      <dgm:prSet presAssocID="{1E6EF020-E1A0-451F-971C-14C224143E91}" presName="textNode" presStyleLbl="node1" presStyleIdx="5" presStyleCnt="6" custLinFactX="-35795" custLinFactNeighborX="-100000" custLinFactNeighborY="1699">
        <dgm:presLayoutVars>
          <dgm:bulletEnabled val="1"/>
        </dgm:presLayoutVars>
      </dgm:prSet>
      <dgm:spPr/>
    </dgm:pt>
  </dgm:ptLst>
  <dgm:cxnLst>
    <dgm:cxn modelId="{99B4C012-AC23-4DB5-917F-64EDC633D12B}" type="presOf" srcId="{1E6EF020-E1A0-451F-971C-14C224143E91}" destId="{E1F1448C-B8DE-4A6F-A440-86E25684B11C}" srcOrd="0" destOrd="0" presId="urn:microsoft.com/office/officeart/2005/8/layout/hProcess9"/>
    <dgm:cxn modelId="{0605BE3C-E1AA-4B5C-A05F-669728A4A47F}" srcId="{2DA307C4-3CD9-46E3-8813-354E1B78F494}" destId="{4813B821-041E-4EC6-AB07-3A786E80BF04}" srcOrd="2" destOrd="0" parTransId="{63BBF1CF-A1CD-41B6-BE7E-FC64165925A6}" sibTransId="{EA65DE38-BDD5-4851-9502-740B7DC8F26B}"/>
    <dgm:cxn modelId="{25AED35C-6666-434E-9600-4494E1354C83}" srcId="{2DA307C4-3CD9-46E3-8813-354E1B78F494}" destId="{7ED5F13E-356E-461B-AC5B-6F306FB23FD2}" srcOrd="1" destOrd="0" parTransId="{227869F0-C66B-43FD-B6B0-F2CED3DD7A67}" sibTransId="{4577A685-3763-41A7-A578-1B1B73D7D7E5}"/>
    <dgm:cxn modelId="{5CDA875D-8F91-4F57-9B58-63C9D02D6CE9}" type="presOf" srcId="{7ED5F13E-356E-461B-AC5B-6F306FB23FD2}" destId="{2BBADC55-FE6B-4D72-ACB7-CB45A38C518D}" srcOrd="0" destOrd="0" presId="urn:microsoft.com/office/officeart/2005/8/layout/hProcess9"/>
    <dgm:cxn modelId="{0564E97B-0750-4D1F-BB93-DBF9AF8E4291}" srcId="{2DA307C4-3CD9-46E3-8813-354E1B78F494}" destId="{4F0893D1-6FD1-4A83-8A6E-A415637C24D7}" srcOrd="0" destOrd="0" parTransId="{5771AC2C-F5FD-416A-9B05-6A2EE4666414}" sibTransId="{763FB12A-240A-4814-9353-2D03E6524959}"/>
    <dgm:cxn modelId="{F9892F82-9D93-4593-B75B-D3FDB4BC16C8}" type="presOf" srcId="{2DA307C4-3CD9-46E3-8813-354E1B78F494}" destId="{B69F8505-47C5-4A9F-A87A-566984E7821F}" srcOrd="0" destOrd="0" presId="urn:microsoft.com/office/officeart/2005/8/layout/hProcess9"/>
    <dgm:cxn modelId="{06678FA9-E035-4E8F-95E4-39673651BE44}" type="presOf" srcId="{60339074-B317-45D5-A54C-BE12D8A169F8}" destId="{11F94F70-28E7-4827-89DB-686CA863748F}" srcOrd="0" destOrd="0" presId="urn:microsoft.com/office/officeart/2005/8/layout/hProcess9"/>
    <dgm:cxn modelId="{89BA2CC7-5D01-42F2-B38A-348260C27EA7}" srcId="{2DA307C4-3CD9-46E3-8813-354E1B78F494}" destId="{BFB03AC5-6474-43FA-B0AA-DA9FBCBF16A6}" srcOrd="4" destOrd="0" parTransId="{5B1E44FA-AC2F-4D68-A514-2ED0B69B34CA}" sibTransId="{64611AAF-73B6-4F4D-9AC6-2A0C4DA01160}"/>
    <dgm:cxn modelId="{7C7123DA-E576-46AD-A338-6F1B79BE6352}" srcId="{2DA307C4-3CD9-46E3-8813-354E1B78F494}" destId="{60339074-B317-45D5-A54C-BE12D8A169F8}" srcOrd="3" destOrd="0" parTransId="{4990528A-91F4-445C-A7C2-BE5AC647C7B5}" sibTransId="{9CBAAE33-379E-4CF6-9402-106FAA31700A}"/>
    <dgm:cxn modelId="{5C8EBBDA-73BD-4BDF-9A19-6A814F23AFC1}" srcId="{2DA307C4-3CD9-46E3-8813-354E1B78F494}" destId="{1E6EF020-E1A0-451F-971C-14C224143E91}" srcOrd="5" destOrd="0" parTransId="{B2169348-B0CE-4FD5-94F2-C48625D1CA87}" sibTransId="{DD28761C-F316-46D1-B5B9-AF80A1595E5E}"/>
    <dgm:cxn modelId="{B1384CE0-D559-4B5B-9EA4-E1DD6D10661E}" type="presOf" srcId="{4F0893D1-6FD1-4A83-8A6E-A415637C24D7}" destId="{211D71C3-9362-4411-8E41-6A944D370BAA}" srcOrd="0" destOrd="0" presId="urn:microsoft.com/office/officeart/2005/8/layout/hProcess9"/>
    <dgm:cxn modelId="{37DE82E1-8769-45AF-8697-42ACB1AD1D95}" type="presOf" srcId="{BFB03AC5-6474-43FA-B0AA-DA9FBCBF16A6}" destId="{CC350E9F-30E8-418F-BF61-2055DB69EB34}" srcOrd="0" destOrd="0" presId="urn:microsoft.com/office/officeart/2005/8/layout/hProcess9"/>
    <dgm:cxn modelId="{EE3AF4F3-04F2-4B89-953B-AA804025EE97}" type="presOf" srcId="{4813B821-041E-4EC6-AB07-3A786E80BF04}" destId="{E82DF439-F85D-4FAE-A7F0-576A0912B54D}" srcOrd="0" destOrd="0" presId="urn:microsoft.com/office/officeart/2005/8/layout/hProcess9"/>
    <dgm:cxn modelId="{987CE5C7-760D-4B4D-9783-F55B5A725F7D}" type="presParOf" srcId="{B69F8505-47C5-4A9F-A87A-566984E7821F}" destId="{407AF5F0-73EE-4747-8592-B670CF02CCF2}" srcOrd="0" destOrd="0" presId="urn:microsoft.com/office/officeart/2005/8/layout/hProcess9"/>
    <dgm:cxn modelId="{0FE0032D-FE2C-46E5-A2EA-B97099BB6E35}" type="presParOf" srcId="{B69F8505-47C5-4A9F-A87A-566984E7821F}" destId="{876A317D-D06F-442A-A73A-923879109DBA}" srcOrd="1" destOrd="0" presId="urn:microsoft.com/office/officeart/2005/8/layout/hProcess9"/>
    <dgm:cxn modelId="{B175BFAF-C8F2-40C2-949D-B9B5F2D866BD}" type="presParOf" srcId="{876A317D-D06F-442A-A73A-923879109DBA}" destId="{211D71C3-9362-4411-8E41-6A944D370BAA}" srcOrd="0" destOrd="0" presId="urn:microsoft.com/office/officeart/2005/8/layout/hProcess9"/>
    <dgm:cxn modelId="{7AE54AB3-6EBA-4686-9224-7B9B4298DCD7}" type="presParOf" srcId="{876A317D-D06F-442A-A73A-923879109DBA}" destId="{D99EE8E3-0484-4ED1-8408-B98D594F220F}" srcOrd="1" destOrd="0" presId="urn:microsoft.com/office/officeart/2005/8/layout/hProcess9"/>
    <dgm:cxn modelId="{33268675-A3F2-4B80-A694-05947735C1EA}" type="presParOf" srcId="{876A317D-D06F-442A-A73A-923879109DBA}" destId="{2BBADC55-FE6B-4D72-ACB7-CB45A38C518D}" srcOrd="2" destOrd="0" presId="urn:microsoft.com/office/officeart/2005/8/layout/hProcess9"/>
    <dgm:cxn modelId="{BC2FDD4A-9F14-4065-A441-AA963270405F}" type="presParOf" srcId="{876A317D-D06F-442A-A73A-923879109DBA}" destId="{272D9DA1-DFF1-4FFB-B867-94B9358E892E}" srcOrd="3" destOrd="0" presId="urn:microsoft.com/office/officeart/2005/8/layout/hProcess9"/>
    <dgm:cxn modelId="{67671A60-8362-4F81-9C4A-8DDF50ED2B81}" type="presParOf" srcId="{876A317D-D06F-442A-A73A-923879109DBA}" destId="{E82DF439-F85D-4FAE-A7F0-576A0912B54D}" srcOrd="4" destOrd="0" presId="urn:microsoft.com/office/officeart/2005/8/layout/hProcess9"/>
    <dgm:cxn modelId="{5BB62733-8588-45E4-885A-DE6F2A0754C9}" type="presParOf" srcId="{876A317D-D06F-442A-A73A-923879109DBA}" destId="{6E900E4F-5560-4783-B255-1F9032DB241A}" srcOrd="5" destOrd="0" presId="urn:microsoft.com/office/officeart/2005/8/layout/hProcess9"/>
    <dgm:cxn modelId="{6CE563B3-3B57-48E7-AC2A-175355014B54}" type="presParOf" srcId="{876A317D-D06F-442A-A73A-923879109DBA}" destId="{11F94F70-28E7-4827-89DB-686CA863748F}" srcOrd="6" destOrd="0" presId="urn:microsoft.com/office/officeart/2005/8/layout/hProcess9"/>
    <dgm:cxn modelId="{01ED2781-7260-4848-AE53-FA92687C5F01}" type="presParOf" srcId="{876A317D-D06F-442A-A73A-923879109DBA}" destId="{95341303-6F4B-4EA7-8E2A-B83F477F6E12}" srcOrd="7" destOrd="0" presId="urn:microsoft.com/office/officeart/2005/8/layout/hProcess9"/>
    <dgm:cxn modelId="{4C6D18EB-CADA-43DC-86BD-ECF5CFADC3D1}" type="presParOf" srcId="{876A317D-D06F-442A-A73A-923879109DBA}" destId="{CC350E9F-30E8-418F-BF61-2055DB69EB34}" srcOrd="8" destOrd="0" presId="urn:microsoft.com/office/officeart/2005/8/layout/hProcess9"/>
    <dgm:cxn modelId="{118CD957-0A1F-4EC8-9E18-5BB5D9B2CC81}" type="presParOf" srcId="{876A317D-D06F-442A-A73A-923879109DBA}" destId="{078BA2B1-DBDC-4152-B420-63D1A622349C}" srcOrd="9" destOrd="0" presId="urn:microsoft.com/office/officeart/2005/8/layout/hProcess9"/>
    <dgm:cxn modelId="{E7F54F0A-614C-4138-9E5C-229B8A389D23}" type="presParOf" srcId="{876A317D-D06F-442A-A73A-923879109DBA}" destId="{E1F1448C-B8DE-4A6F-A440-86E25684B11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AF5F0-73EE-4747-8592-B670CF02CCF2}">
      <dsp:nvSpPr>
        <dsp:cNvPr id="0" name=""/>
        <dsp:cNvSpPr/>
      </dsp:nvSpPr>
      <dsp:spPr>
        <a:xfrm>
          <a:off x="2" y="0"/>
          <a:ext cx="10802674" cy="4921654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D71C3-9362-4411-8E41-6A944D370BAA}">
      <dsp:nvSpPr>
        <dsp:cNvPr id="0" name=""/>
        <dsp:cNvSpPr/>
      </dsp:nvSpPr>
      <dsp:spPr>
        <a:xfrm>
          <a:off x="43146" y="1476496"/>
          <a:ext cx="1531786" cy="1968661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Cerner le sujet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22" y="1551272"/>
        <a:ext cx="1382234" cy="1819109"/>
      </dsp:txXfrm>
    </dsp:sp>
    <dsp:sp modelId="{2BBADC55-FE6B-4D72-ACB7-CB45A38C518D}">
      <dsp:nvSpPr>
        <dsp:cNvPr id="0" name=""/>
        <dsp:cNvSpPr/>
      </dsp:nvSpPr>
      <dsp:spPr>
        <a:xfrm>
          <a:off x="1634480" y="1476496"/>
          <a:ext cx="1531786" cy="1968661"/>
        </a:xfrm>
        <a:prstGeom prst="roundRect">
          <a:avLst/>
        </a:prstGeom>
        <a:solidFill>
          <a:schemeClr val="bg1">
            <a:lumMod val="85000"/>
            <a:alpha val="82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Rechercher des sources </a:t>
          </a:r>
        </a:p>
      </dsp:txBody>
      <dsp:txXfrm>
        <a:off x="1709256" y="1551272"/>
        <a:ext cx="1382234" cy="1819109"/>
      </dsp:txXfrm>
    </dsp:sp>
    <dsp:sp modelId="{E82DF439-F85D-4FAE-A7F0-576A0912B54D}">
      <dsp:nvSpPr>
        <dsp:cNvPr id="0" name=""/>
        <dsp:cNvSpPr/>
      </dsp:nvSpPr>
      <dsp:spPr>
        <a:xfrm>
          <a:off x="3246423" y="1465334"/>
          <a:ext cx="1531786" cy="1968661"/>
        </a:xfrm>
        <a:prstGeom prst="roundRect">
          <a:avLst/>
        </a:prstGeom>
        <a:solidFill>
          <a:schemeClr val="bg1">
            <a:lumMod val="95000"/>
            <a:alpha val="74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Sélectionner les documents  </a:t>
          </a:r>
        </a:p>
      </dsp:txBody>
      <dsp:txXfrm>
        <a:off x="3321199" y="1540110"/>
        <a:ext cx="1382234" cy="1819109"/>
      </dsp:txXfrm>
    </dsp:sp>
    <dsp:sp modelId="{11F94F70-28E7-4827-89DB-686CA863748F}">
      <dsp:nvSpPr>
        <dsp:cNvPr id="0" name=""/>
        <dsp:cNvSpPr/>
      </dsp:nvSpPr>
      <dsp:spPr>
        <a:xfrm>
          <a:off x="4878965" y="1498801"/>
          <a:ext cx="1689667" cy="1968661"/>
        </a:xfrm>
        <a:prstGeom prst="roundRect">
          <a:avLst/>
        </a:prstGeom>
        <a:solidFill>
          <a:schemeClr val="bg1">
            <a:lumMod val="75000"/>
            <a:alpha val="6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Extraire  l'information </a:t>
          </a:r>
        </a:p>
      </dsp:txBody>
      <dsp:txXfrm>
        <a:off x="4961448" y="1581284"/>
        <a:ext cx="1524701" cy="1803695"/>
      </dsp:txXfrm>
    </dsp:sp>
    <dsp:sp modelId="{CC350E9F-30E8-418F-BF61-2055DB69EB34}">
      <dsp:nvSpPr>
        <dsp:cNvPr id="0" name=""/>
        <dsp:cNvSpPr/>
      </dsp:nvSpPr>
      <dsp:spPr>
        <a:xfrm>
          <a:off x="6669388" y="1509944"/>
          <a:ext cx="1705506" cy="1968661"/>
        </a:xfrm>
        <a:prstGeom prst="roundRect">
          <a:avLst/>
        </a:prstGeom>
        <a:solidFill>
          <a:schemeClr val="bg1">
            <a:alpha val="58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Traiter l'information  </a:t>
          </a:r>
        </a:p>
      </dsp:txBody>
      <dsp:txXfrm>
        <a:off x="6752644" y="1593200"/>
        <a:ext cx="1538994" cy="1802149"/>
      </dsp:txXfrm>
    </dsp:sp>
    <dsp:sp modelId="{E1F1448C-B8DE-4A6F-A440-86E25684B11C}">
      <dsp:nvSpPr>
        <dsp:cNvPr id="0" name=""/>
        <dsp:cNvSpPr/>
      </dsp:nvSpPr>
      <dsp:spPr>
        <a:xfrm>
          <a:off x="8465356" y="1509944"/>
          <a:ext cx="1531786" cy="1968661"/>
        </a:xfrm>
        <a:prstGeom prst="roundRect">
          <a:avLst/>
        </a:prstGeom>
        <a:solidFill>
          <a:schemeClr val="bg1">
            <a:lumMod val="75000"/>
            <a:alpha val="5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Mettre en forme </a:t>
          </a:r>
        </a:p>
      </dsp:txBody>
      <dsp:txXfrm>
        <a:off x="8540132" y="1584720"/>
        <a:ext cx="1382234" cy="181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1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3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5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931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1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7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2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5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7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7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6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3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7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9937AD-62F7-4670-BA92-6D27C1FBE116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32313C-2519-4230-A111-6AF0C0BA76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87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89C9B-E4F7-4965-9858-2C92E085EC63}"/>
              </a:ext>
            </a:extLst>
          </p:cNvPr>
          <p:cNvSpPr txBox="1"/>
          <p:nvPr/>
        </p:nvSpPr>
        <p:spPr>
          <a:xfrm>
            <a:off x="-64994" y="61350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République Algérienne Démocratique et Populaire </a:t>
            </a:r>
            <a:b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Ministère de L'enseignement Supérieur et de la Recherche Scientifique 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Labri ben M’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Oum El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Bouaghi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des sciences et des techniques appliquées-ISTA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de génie  biologique </a:t>
            </a:r>
          </a:p>
          <a:p>
            <a:pPr algn="ctr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869AE5-1224-4400-A646-563D52F6E6A1}"/>
              </a:ext>
            </a:extLst>
          </p:cNvPr>
          <p:cNvSpPr/>
          <p:nvPr/>
        </p:nvSpPr>
        <p:spPr>
          <a:xfrm>
            <a:off x="1586753" y="2367830"/>
            <a:ext cx="9318812" cy="30597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Afficher l’image source">
            <a:extLst>
              <a:ext uri="{FF2B5EF4-FFF2-40B4-BE49-F238E27FC236}">
                <a16:creationId xmlns:a16="http://schemas.microsoft.com/office/drawing/2014/main" id="{9B4BCA04-5B26-4F0F-93F8-9741E6F9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1" y="2582982"/>
            <a:ext cx="9022975" cy="26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082A5-EEBF-42D4-B324-F8B488AD1232}"/>
              </a:ext>
            </a:extLst>
          </p:cNvPr>
          <p:cNvSpPr txBox="1"/>
          <p:nvPr/>
        </p:nvSpPr>
        <p:spPr>
          <a:xfrm>
            <a:off x="5809129" y="5875164"/>
            <a:ext cx="12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217598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0A74A-0DC5-4848-9B34-F3BCC857B305}"/>
              </a:ext>
            </a:extLst>
          </p:cNvPr>
          <p:cNvSpPr txBox="1"/>
          <p:nvPr/>
        </p:nvSpPr>
        <p:spPr>
          <a:xfrm>
            <a:off x="959195" y="584623"/>
            <a:ext cx="1027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méthodologie </a:t>
            </a:r>
            <a:r>
              <a:rPr lang="fr-FR" sz="3600" b="1" i="0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documentaire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57F66-292D-4EF3-8026-590DC8F14DF2}"/>
              </a:ext>
            </a:extLst>
          </p:cNvPr>
          <p:cNvSpPr/>
          <p:nvPr/>
        </p:nvSpPr>
        <p:spPr>
          <a:xfrm>
            <a:off x="1187824" y="2536978"/>
            <a:ext cx="5325034" cy="2319369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E76EE-7F33-4140-BB8B-E5DD6FD7D11F}"/>
              </a:ext>
            </a:extLst>
          </p:cNvPr>
          <p:cNvSpPr txBox="1"/>
          <p:nvPr/>
        </p:nvSpPr>
        <p:spPr>
          <a:xfrm>
            <a:off x="1376082" y="2536978"/>
            <a:ext cx="5087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l'ensemble des étapes permettant de chercher, identifier et trouver des documents relatifs a un sujet  par l'élaboration d’une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stratégie et recherche  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32C7B68-7F55-45EE-B19F-4B137F59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72" y="2427698"/>
            <a:ext cx="4164104" cy="25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0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33366-29DC-406D-875E-B7995ED03F38}"/>
              </a:ext>
            </a:extLst>
          </p:cNvPr>
          <p:cNvSpPr txBox="1"/>
          <p:nvPr/>
        </p:nvSpPr>
        <p:spPr>
          <a:xfrm>
            <a:off x="628988" y="584623"/>
            <a:ext cx="1027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étapes</a:t>
            </a:r>
            <a:r>
              <a:rPr lang="fr-FR" sz="3600" b="1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d’une  r</a:t>
            </a:r>
            <a:r>
              <a:rPr lang="fr-FR" sz="3600" b="1" i="0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echerche documentaire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FE5E74-7E2E-41DC-B7D2-930CE1DCA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149238"/>
              </p:ext>
            </p:extLst>
          </p:nvPr>
        </p:nvGraphicFramePr>
        <p:xfrm>
          <a:off x="637953" y="1351722"/>
          <a:ext cx="10802680" cy="492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ésultat d’images pour recherche documentaire diapo">
            <a:extLst>
              <a:ext uri="{FF2B5EF4-FFF2-40B4-BE49-F238E27FC236}">
                <a16:creationId xmlns:a16="http://schemas.microsoft.com/office/drawing/2014/main" id="{00D16491-4344-4994-AD92-44E3F41C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41" y="5036471"/>
            <a:ext cx="1226706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F4E23-40B7-425D-AA8A-D1127F95AD75}"/>
              </a:ext>
            </a:extLst>
          </p:cNvPr>
          <p:cNvSpPr txBox="1"/>
          <p:nvPr/>
        </p:nvSpPr>
        <p:spPr>
          <a:xfrm>
            <a:off x="4389905" y="510818"/>
            <a:ext cx="388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Cerner le sujet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3F5EC-40AD-4805-888B-74691D00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157149"/>
            <a:ext cx="9466730" cy="50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E2AA24-71F2-4CD1-8A47-A0D596D242E8}"/>
              </a:ext>
            </a:extLst>
          </p:cNvPr>
          <p:cNvSpPr/>
          <p:nvPr/>
        </p:nvSpPr>
        <p:spPr>
          <a:xfrm>
            <a:off x="948024" y="1277471"/>
            <a:ext cx="8429066" cy="489204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B0BE9-03CD-4245-859D-914C90E7909D}"/>
              </a:ext>
            </a:extLst>
          </p:cNvPr>
          <p:cNvSpPr txBox="1"/>
          <p:nvPr/>
        </p:nvSpPr>
        <p:spPr>
          <a:xfrm>
            <a:off x="4343400" y="1703277"/>
            <a:ext cx="593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,</a:t>
            </a:r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AAE16-2CAD-4ACA-8569-188D0E18F0AD}"/>
              </a:ext>
            </a:extLst>
          </p:cNvPr>
          <p:cNvSpPr txBox="1"/>
          <p:nvPr/>
        </p:nvSpPr>
        <p:spPr>
          <a:xfrm>
            <a:off x="1186834" y="1229756"/>
            <a:ext cx="854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de se lancer dans la recherche d'information ,il faut au préalable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questionner le sujet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être certain de :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Maitriser le sujet ( le vocabulaire, les objectifs …)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limites du sujet ( éviter le hors-sujet)</a:t>
            </a:r>
          </a:p>
          <a:p>
            <a:pPr marL="285750" indent="-285750" algn="ctr" defTabSz="230188">
              <a:buFont typeface="Wingdings" panose="05000000000000000000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rien oublier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cela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 dictionnaire, chercher la définition des mots mal ou non connus 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un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 sur le sujet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l’aide du questionnement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CCQPQQQ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identifier ce qui est à rechercher pour répondre au sujet 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mots-clés du sujet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sont les mots ou expressions essentiels pour comprendre le sujet ?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sélectionner 5 en moyenne</a:t>
            </a:r>
            <a:endParaRPr lang="fr-FR" dirty="0"/>
          </a:p>
        </p:txBody>
      </p:sp>
      <p:pic>
        <p:nvPicPr>
          <p:cNvPr id="17" name="Picture 4" descr="La problématique – Alternatives BENIN">
            <a:extLst>
              <a:ext uri="{FF2B5EF4-FFF2-40B4-BE49-F238E27FC236}">
                <a16:creationId xmlns:a16="http://schemas.microsoft.com/office/drawing/2014/main" id="{34E21F51-3E2C-4C9E-8118-693FDC81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34" y="1890525"/>
            <a:ext cx="1511542" cy="33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472C58-444C-4E00-A08E-33F267F5EE80}"/>
              </a:ext>
            </a:extLst>
          </p:cNvPr>
          <p:cNvSpPr txBox="1"/>
          <p:nvPr/>
        </p:nvSpPr>
        <p:spPr>
          <a:xfrm>
            <a:off x="4343400" y="528135"/>
            <a:ext cx="388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Cerner le sujet </a:t>
            </a:r>
          </a:p>
        </p:txBody>
      </p:sp>
    </p:spTree>
    <p:extLst>
      <p:ext uri="{BB962C8B-B14F-4D97-AF65-F5344CB8AC3E}">
        <p14:creationId xmlns:p14="http://schemas.microsoft.com/office/powerpoint/2010/main" val="352152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 méthode CQQCOQP pour concrétiser vos projets - Le Blog du Management  Visuel">
            <a:extLst>
              <a:ext uri="{FF2B5EF4-FFF2-40B4-BE49-F238E27FC236}">
                <a16:creationId xmlns:a16="http://schemas.microsoft.com/office/drawing/2014/main" id="{C3D62715-EB3C-45BD-8403-1732BD00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" y="699247"/>
            <a:ext cx="10609730" cy="54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9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415552" y="-98782"/>
            <a:ext cx="48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Rechercher des sources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5637223" y="1537251"/>
            <a:ext cx="5558793" cy="426487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C5984-ECB7-4196-9789-DB744C4083B5}"/>
              </a:ext>
            </a:extLst>
          </p:cNvPr>
          <p:cNvSpPr txBox="1"/>
          <p:nvPr/>
        </p:nvSpPr>
        <p:spPr>
          <a:xfrm>
            <a:off x="5846388" y="1537251"/>
            <a:ext cx="53496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sources d'information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lieux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CDI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 municipales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lieu virtuel : le web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Usuels (dictionnaires, encyclopédies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Ouvrages documentaires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de périodiques (journaux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Vidéos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personnes ressources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Chercheurs</a:t>
            </a:r>
          </a:p>
        </p:txBody>
      </p:sp>
      <p:pic>
        <p:nvPicPr>
          <p:cNvPr id="3078" name="Picture 6" descr="méthodes | Agence Littéraire Laëns">
            <a:extLst>
              <a:ext uri="{FF2B5EF4-FFF2-40B4-BE49-F238E27FC236}">
                <a16:creationId xmlns:a16="http://schemas.microsoft.com/office/drawing/2014/main" id="{B7B46549-8137-42FA-BB47-86BF4625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4" y="1330020"/>
            <a:ext cx="4185615" cy="4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468562" y="-92764"/>
            <a:ext cx="48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Rechercher des sources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948024" y="826577"/>
            <a:ext cx="10401294" cy="534293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F8DF3-5ED6-4C14-BCE6-9BE2FC16BA68}"/>
              </a:ext>
            </a:extLst>
          </p:cNvPr>
          <p:cNvSpPr txBox="1"/>
          <p:nvPr/>
        </p:nvSpPr>
        <p:spPr>
          <a:xfrm>
            <a:off x="1003491" y="861562"/>
            <a:ext cx="1029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trouver des documents en relation avec le sujet ,utiliser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/>
              <a:t>Une encyclopédie</a:t>
            </a:r>
            <a:r>
              <a:rPr lang="fr-FR" sz="2400" dirty="0"/>
              <a:t>, telle que </a:t>
            </a:r>
            <a:r>
              <a:rPr lang="fr-FR" sz="2400" dirty="0" err="1"/>
              <a:t>Universalis</a:t>
            </a:r>
            <a:r>
              <a:rPr lang="fr-FR" sz="2400" dirty="0"/>
              <a:t> :</a:t>
            </a:r>
          </a:p>
          <a:p>
            <a:r>
              <a:rPr lang="fr-FR" sz="2400" dirty="0"/>
              <a:t>Nous pouvons y trouver des articles , des photographies , des schémas….</a:t>
            </a:r>
          </a:p>
          <a:p>
            <a:r>
              <a:rPr lang="fr-FR" sz="2400" dirty="0"/>
              <a:t>Parfait pour avoir un premier aperçu du sujet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/>
              <a:t>E-</a:t>
            </a:r>
            <a:r>
              <a:rPr lang="fr-FR" sz="2400" b="1" dirty="0" err="1"/>
              <a:t>Sidoc</a:t>
            </a:r>
            <a:r>
              <a:rPr lang="fr-FR" sz="2400" b="1" dirty="0"/>
              <a:t> </a:t>
            </a:r>
            <a:r>
              <a:rPr lang="fr-FR" sz="2400" dirty="0"/>
              <a:t>, la base du CDI , ou a défaut </a:t>
            </a:r>
            <a:r>
              <a:rPr lang="fr-FR" sz="2400" dirty="0" err="1"/>
              <a:t>BCDIWeb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8" name="Picture 2" descr="Etape 1 : Délimitation du sujet&#10;Avant de se lancer dans la recherche d’information, il faut au préalable&#10;questionner le su...">
            <a:extLst>
              <a:ext uri="{FF2B5EF4-FFF2-40B4-BE49-F238E27FC236}">
                <a16:creationId xmlns:a16="http://schemas.microsoft.com/office/drawing/2014/main" id="{1CF645EC-CCE3-4BFE-87F6-2DE898C8C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608" b="23529"/>
          <a:stretch/>
        </p:blipFill>
        <p:spPr bwMode="auto">
          <a:xfrm>
            <a:off x="2383770" y="2796209"/>
            <a:ext cx="6679548" cy="3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3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638660" y="-98783"/>
            <a:ext cx="486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Rechercher des sources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948024" y="864499"/>
            <a:ext cx="10401294" cy="530501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F8DF3-5ED6-4C14-BCE6-9BE2FC16BA68}"/>
              </a:ext>
            </a:extLst>
          </p:cNvPr>
          <p:cNvSpPr txBox="1"/>
          <p:nvPr/>
        </p:nvSpPr>
        <p:spPr>
          <a:xfrm>
            <a:off x="1153283" y="988847"/>
            <a:ext cx="1029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dirty="0"/>
              <a:t>Moteurs de recherche sur internet </a:t>
            </a:r>
          </a:p>
          <a:p>
            <a:r>
              <a:rPr lang="fr-FR" sz="2800" dirty="0"/>
              <a:t>Dans la barre de recherche , taper des mots-clés et non des phrases </a:t>
            </a:r>
          </a:p>
          <a:p>
            <a:r>
              <a:rPr lang="fr-FR" sz="2800" dirty="0"/>
              <a:t>Nous pouvons utiliser différents moteurs de recherche pour varier les résultats :</a:t>
            </a:r>
          </a:p>
        </p:txBody>
      </p:sp>
      <p:pic>
        <p:nvPicPr>
          <p:cNvPr id="8194" name="Picture 2" descr="Afficher l’image source">
            <a:extLst>
              <a:ext uri="{FF2B5EF4-FFF2-40B4-BE49-F238E27FC236}">
                <a16:creationId xmlns:a16="http://schemas.microsoft.com/office/drawing/2014/main" id="{6E2E11DC-21EB-4EB5-87AF-18A28E67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2804730"/>
            <a:ext cx="7000876" cy="31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9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296283" y="-79512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Sélectionner les documents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895353" y="1343733"/>
            <a:ext cx="10401294" cy="41559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4C30A-D952-482F-9B45-9EBB447422F0}"/>
              </a:ext>
            </a:extLst>
          </p:cNvPr>
          <p:cNvSpPr txBox="1"/>
          <p:nvPr/>
        </p:nvSpPr>
        <p:spPr>
          <a:xfrm>
            <a:off x="895353" y="1536174"/>
            <a:ext cx="10541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c'est à dire analyser si les documents correspondent au sujet de ma recherche 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vais chercher tous les documents que j'ai trouvé. 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l'aide des clés (index, sommaire, lexique, table des matières…), je cherche les documents qui vont pouvoir me donner des informations sur le sujet que j'ai choisi.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Je range les documents qui ne me sont pas utiles et je garde ceux qui sont les plus pertinents</a:t>
            </a:r>
          </a:p>
        </p:txBody>
      </p:sp>
    </p:spTree>
    <p:extLst>
      <p:ext uri="{BB962C8B-B14F-4D97-AF65-F5344CB8AC3E}">
        <p14:creationId xmlns:p14="http://schemas.microsoft.com/office/powerpoint/2010/main" val="34835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773361" y="-92764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Extraire  l'information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948024" y="1277471"/>
            <a:ext cx="10401294" cy="489204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39033-9181-493B-9099-FD1B63743CE8}"/>
              </a:ext>
            </a:extLst>
          </p:cNvPr>
          <p:cNvSpPr txBox="1"/>
          <p:nvPr/>
        </p:nvSpPr>
        <p:spPr>
          <a:xfrm>
            <a:off x="1497496" y="1550504"/>
            <a:ext cx="9197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c'est à dire prélever les informations pertinentes et les analyser</a:t>
            </a:r>
          </a:p>
          <a:p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- Je recherche, dans les documents, les pages où se trouvent toutes les informations dont j'ai besoin pour traiter mon sujet.</a:t>
            </a:r>
          </a:p>
          <a:p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- Je sélectionne uniquement les informations les plus intéressantes, les plus parlantes (ne pas oublier les illustrations, graphiques, schémas …).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S'il y a trop d'informations, je fais un premier tri.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Je prends des notes . </a:t>
            </a:r>
          </a:p>
          <a:p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En aucun cas, je recopie mots pour mots le contenu des documents. Je dois utiliser mon propre vocabulaire. </a:t>
            </a:r>
          </a:p>
          <a:p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- Je note les références des documents exploités (sans oublier les légendes pour les illustrations, graphiques, schémas …).</a:t>
            </a:r>
          </a:p>
        </p:txBody>
      </p:sp>
    </p:spTree>
    <p:extLst>
      <p:ext uri="{BB962C8B-B14F-4D97-AF65-F5344CB8AC3E}">
        <p14:creationId xmlns:p14="http://schemas.microsoft.com/office/powerpoint/2010/main" val="203348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DA6C1-F11E-4C22-B3EF-47347267228A}"/>
              </a:ext>
            </a:extLst>
          </p:cNvPr>
          <p:cNvSpPr txBox="1"/>
          <p:nvPr/>
        </p:nvSpPr>
        <p:spPr>
          <a:xfrm>
            <a:off x="4174434" y="-106018"/>
            <a:ext cx="453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de travail </a:t>
            </a:r>
          </a:p>
          <a:p>
            <a:endParaRPr lang="fr-FR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B050A-D1D1-491B-9ABB-16F3E8C4DDF4}"/>
              </a:ext>
            </a:extLst>
          </p:cNvPr>
          <p:cNvSpPr txBox="1"/>
          <p:nvPr/>
        </p:nvSpPr>
        <p:spPr>
          <a:xfrm>
            <a:off x="1033668" y="617232"/>
            <a:ext cx="1046921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de PPP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conduire une recherche documentaire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conduire un rapport écrit 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une rédaction de compte rendu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une rédaction de </a:t>
            </a:r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curriculum vitae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3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3415553" y="510818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Traiter l'information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948024" y="1277471"/>
            <a:ext cx="10540970" cy="489204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C1E32-E315-4210-AA3D-CBBB7FDB1835}"/>
              </a:ext>
            </a:extLst>
          </p:cNvPr>
          <p:cNvSpPr txBox="1"/>
          <p:nvPr/>
        </p:nvSpPr>
        <p:spPr>
          <a:xfrm>
            <a:off x="1510748" y="1762539"/>
            <a:ext cx="9733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c'est à dire traiter les informations, les reformuler et répondre au sujet de ma recherche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Je regroupe les informations que j'ai pris en note.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400" dirty="0"/>
              <a:t> - J'essaie de voir celles qui vont ensemble afin de construire un plan.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J'organise un plan cohérent (ne pas oublier les illustrations, l'introduction et la conclusion).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400" dirty="0"/>
              <a:t>- Je reformule les informations trouvées, c'est à dire j'écris des paragraphes dans un français correct et compréhensible. Je ne recopie ni l'information "pure" (celle du document) ni les notes que j'ai prises.</a:t>
            </a:r>
          </a:p>
        </p:txBody>
      </p:sp>
    </p:spTree>
    <p:extLst>
      <p:ext uri="{BB962C8B-B14F-4D97-AF65-F5344CB8AC3E}">
        <p14:creationId xmlns:p14="http://schemas.microsoft.com/office/powerpoint/2010/main" val="240981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87710-1C3F-407D-90D7-391BEE4DEA6A}"/>
              </a:ext>
            </a:extLst>
          </p:cNvPr>
          <p:cNvSpPr txBox="1"/>
          <p:nvPr/>
        </p:nvSpPr>
        <p:spPr>
          <a:xfrm>
            <a:off x="4290196" y="539492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Mettre en forme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B5C5A-88D9-4385-9B2F-6B38746DF3F7}"/>
              </a:ext>
            </a:extLst>
          </p:cNvPr>
          <p:cNvSpPr/>
          <p:nvPr/>
        </p:nvSpPr>
        <p:spPr>
          <a:xfrm>
            <a:off x="948024" y="1277471"/>
            <a:ext cx="10401294" cy="489204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EC96C-C9A8-404E-8FF6-3E1661BC4A98}"/>
              </a:ext>
            </a:extLst>
          </p:cNvPr>
          <p:cNvSpPr txBox="1"/>
          <p:nvPr/>
        </p:nvSpPr>
        <p:spPr>
          <a:xfrm>
            <a:off x="1843548" y="1651819"/>
            <a:ext cx="9040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c'est à dire répondre au sujet de la recherche en fonction du type de restitution choisie (panneaux pour une exposition, exposé, dossier documentaire)</a:t>
            </a:r>
          </a:p>
          <a:p>
            <a:endParaRPr lang="fr-FR" sz="2400" dirty="0"/>
          </a:p>
          <a:p>
            <a:r>
              <a:rPr lang="fr-FR" sz="2400" dirty="0"/>
              <a:t> - Je soigne la présentation, le français et l'orthographe.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Je n'oublie pas de mettre les références des documents utilisés.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400" dirty="0"/>
              <a:t> - Je n'oublie pas les illustrations, les graphiques… avec la légende et les références des documents dont ils proviennent.</a:t>
            </a:r>
          </a:p>
        </p:txBody>
      </p:sp>
    </p:spTree>
    <p:extLst>
      <p:ext uri="{BB962C8B-B14F-4D97-AF65-F5344CB8AC3E}">
        <p14:creationId xmlns:p14="http://schemas.microsoft.com/office/powerpoint/2010/main" val="229595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2E781F3-8D99-4B40-BA60-60B014FAF1A8}"/>
              </a:ext>
            </a:extLst>
          </p:cNvPr>
          <p:cNvSpPr/>
          <p:nvPr/>
        </p:nvSpPr>
        <p:spPr>
          <a:xfrm>
            <a:off x="3803374" y="675862"/>
            <a:ext cx="7381460" cy="3352800"/>
          </a:xfrm>
          <a:prstGeom prst="cloudCallout">
            <a:avLst>
              <a:gd name="adj1" fmla="val -51811"/>
              <a:gd name="adj2" fmla="val 731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63EFB-AA45-46F7-AC22-6E88E4B9EBAB}"/>
              </a:ext>
            </a:extLst>
          </p:cNvPr>
          <p:cNvSpPr txBox="1"/>
          <p:nvPr/>
        </p:nvSpPr>
        <p:spPr>
          <a:xfrm>
            <a:off x="4977848" y="1567432"/>
            <a:ext cx="555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instruction aux réducteurs </a:t>
            </a:r>
          </a:p>
        </p:txBody>
      </p:sp>
      <p:pic>
        <p:nvPicPr>
          <p:cNvPr id="5124" name="Picture 4" descr="Homme 3d Pensant Avec L&amp;#39;ampoule D&amp;#39;idée Dans La Bulle De Pensée Au-dessus De  Sa Tête Illustration Stock - Illustration du innovation, inspiration:  30387505">
            <a:extLst>
              <a:ext uri="{FF2B5EF4-FFF2-40B4-BE49-F238E27FC236}">
                <a16:creationId xmlns:a16="http://schemas.microsoft.com/office/drawing/2014/main" id="{6699BA5B-DFD4-4843-B630-E83C3A4A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5" y="3005290"/>
            <a:ext cx="2365512" cy="31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8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1609A-F496-4C18-A362-70FAFFBD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659295"/>
            <a:ext cx="5430492" cy="553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F3CDB-9C04-4F32-BECE-2100C8F0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73" y="805068"/>
            <a:ext cx="5032927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C1E1E-3CD1-4633-B191-4EACC579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2" y="752061"/>
            <a:ext cx="4956314" cy="5420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E92D2-C362-4800-9B50-09BCCB24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0" y="752061"/>
            <a:ext cx="4956314" cy="538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5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A5B4D-3CB0-45F8-B0DA-9A5C2D02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66" y="745641"/>
            <a:ext cx="5226533" cy="5433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B23C8-A665-40AE-9763-C0918249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74" y="745642"/>
            <a:ext cx="4656689" cy="54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CF3C8-6D08-46EC-BB4B-0B3F28FA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27" y="662608"/>
            <a:ext cx="4931674" cy="5393635"/>
          </a:xfrm>
          <a:prstGeom prst="rect">
            <a:avLst/>
          </a:prstGeom>
          <a:gradFill>
            <a:gsLst>
              <a:gs pos="2000">
                <a:schemeClr val="bg1">
                  <a:lumMod val="85000"/>
                </a:schemeClr>
              </a:gs>
              <a:gs pos="32000">
                <a:schemeClr val="bg1">
                  <a:lumMod val="85000"/>
                </a:schemeClr>
              </a:gs>
              <a:gs pos="62000">
                <a:schemeClr val="bg1">
                  <a:lumMod val="85000"/>
                </a:schemeClr>
              </a:gs>
              <a:gs pos="91000">
                <a:srgbClr val="D4433E"/>
              </a:gs>
            </a:gsLst>
            <a:lin ang="2700000" scaled="1"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F772-54C8-46CC-83E2-49106A52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30" y="676170"/>
            <a:ext cx="4931673" cy="55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1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D8297-1FEA-4A49-8C01-D6B83328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0" y="755374"/>
            <a:ext cx="4960868" cy="5406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163C3-9C51-405C-96F0-85705632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755374"/>
            <a:ext cx="4789625" cy="54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AFC88-1F6A-4321-9B94-3D27AD59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808383"/>
            <a:ext cx="4711148" cy="5340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099D9-F4DF-4B7B-AED9-F42DE0FE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08383"/>
            <a:ext cx="4711148" cy="5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902C3-2D74-4169-9A40-2131E00A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11" y="755374"/>
            <a:ext cx="4782171" cy="5274366"/>
          </a:xfrm>
          <a:prstGeom prst="rect">
            <a:avLst/>
          </a:prstGeom>
        </p:spPr>
      </p:pic>
      <p:pic>
        <p:nvPicPr>
          <p:cNvPr id="4100" name="Picture 4" descr="Fiches méthodologiques | Plateforme Ressources Humaines Sénart, Melun Val  de Seine">
            <a:extLst>
              <a:ext uri="{FF2B5EF4-FFF2-40B4-BE49-F238E27FC236}">
                <a16:creationId xmlns:a16="http://schemas.microsoft.com/office/drawing/2014/main" id="{A3803026-7DCA-4CE6-A874-6C7BC5C9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5" y="1732721"/>
            <a:ext cx="3737113" cy="367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lowchart: Preparation 5">
            <a:extLst>
              <a:ext uri="{FF2B5EF4-FFF2-40B4-BE49-F238E27FC236}">
                <a16:creationId xmlns:a16="http://schemas.microsoft.com/office/drawing/2014/main" id="{68901121-3062-4550-BA0B-9144A4E2F255}"/>
              </a:ext>
            </a:extLst>
          </p:cNvPr>
          <p:cNvSpPr/>
          <p:nvPr/>
        </p:nvSpPr>
        <p:spPr>
          <a:xfrm>
            <a:off x="102088" y="0"/>
            <a:ext cx="12192000" cy="457200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A442A-6631-44C9-A53C-65ADC397702B}"/>
              </a:ext>
            </a:extLst>
          </p:cNvPr>
          <p:cNvSpPr txBox="1"/>
          <p:nvPr/>
        </p:nvSpPr>
        <p:spPr>
          <a:xfrm>
            <a:off x="4130098" y="2331906"/>
            <a:ext cx="586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Analyse du concept P.P.P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106E-9E36-4B0D-9BE9-55F22A64792D}"/>
              </a:ext>
            </a:extLst>
          </p:cNvPr>
          <p:cNvSpPr/>
          <p:nvPr/>
        </p:nvSpPr>
        <p:spPr>
          <a:xfrm>
            <a:off x="1028699" y="3340132"/>
            <a:ext cx="2729753" cy="25504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A67EC5-6F76-4969-AF50-3CC208CA5191}"/>
              </a:ext>
            </a:extLst>
          </p:cNvPr>
          <p:cNvSpPr/>
          <p:nvPr/>
        </p:nvSpPr>
        <p:spPr>
          <a:xfrm>
            <a:off x="4731123" y="3340132"/>
            <a:ext cx="2729753" cy="25504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93B07E-D4AF-4CEA-BD41-1F23E35F7964}"/>
              </a:ext>
            </a:extLst>
          </p:cNvPr>
          <p:cNvSpPr/>
          <p:nvPr/>
        </p:nvSpPr>
        <p:spPr>
          <a:xfrm>
            <a:off x="8328214" y="3340132"/>
            <a:ext cx="2729753" cy="25504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BADC5-3820-4761-A065-E3A6C15A7419}"/>
              </a:ext>
            </a:extLst>
          </p:cNvPr>
          <p:cNvSpPr txBox="1"/>
          <p:nvPr/>
        </p:nvSpPr>
        <p:spPr>
          <a:xfrm>
            <a:off x="1695449" y="3485017"/>
            <a:ext cx="18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A8E3A-214D-48F2-971E-E265DC994258}"/>
              </a:ext>
            </a:extLst>
          </p:cNvPr>
          <p:cNvSpPr txBox="1"/>
          <p:nvPr/>
        </p:nvSpPr>
        <p:spPr>
          <a:xfrm>
            <a:off x="1275230" y="4340720"/>
            <a:ext cx="221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représente une démarche orientée vers l avenir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2E192-FBBA-47DC-97E9-A5CE8A7F93C5}"/>
              </a:ext>
            </a:extLst>
          </p:cNvPr>
          <p:cNvSpPr txBox="1"/>
          <p:nvPr/>
        </p:nvSpPr>
        <p:spPr>
          <a:xfrm>
            <a:off x="4986617" y="4340720"/>
            <a:ext cx="22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appartient a chaque étudiant de le construire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BBB77-73B7-4E43-9780-B59B7B81B782}"/>
              </a:ext>
            </a:extLst>
          </p:cNvPr>
          <p:cNvSpPr txBox="1"/>
          <p:nvPr/>
        </p:nvSpPr>
        <p:spPr>
          <a:xfrm>
            <a:off x="5154704" y="3485017"/>
            <a:ext cx="18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Personnel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D1C67-EBB2-453D-B440-BB990F89D569}"/>
              </a:ext>
            </a:extLst>
          </p:cNvPr>
          <p:cNvSpPr txBox="1"/>
          <p:nvPr/>
        </p:nvSpPr>
        <p:spPr>
          <a:xfrm>
            <a:off x="8433547" y="3485017"/>
            <a:ext cx="260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Professionnel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FAB5C-CE36-4AFA-A8F9-3AA3F4D34B45}"/>
              </a:ext>
            </a:extLst>
          </p:cNvPr>
          <p:cNvSpPr txBox="1"/>
          <p:nvPr/>
        </p:nvSpPr>
        <p:spPr>
          <a:xfrm>
            <a:off x="8583708" y="4340720"/>
            <a:ext cx="221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prépare a un métier ou à une famille de métiers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8BC0-A764-491B-8155-7DD80979A0C6}"/>
              </a:ext>
            </a:extLst>
          </p:cNvPr>
          <p:cNvSpPr txBox="1"/>
          <p:nvPr/>
        </p:nvSpPr>
        <p:spPr>
          <a:xfrm>
            <a:off x="4587735" y="-116357"/>
            <a:ext cx="522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C55060-C9B1-4E27-AD2F-D9443555E482}"/>
              </a:ext>
            </a:extLst>
          </p:cNvPr>
          <p:cNvSpPr/>
          <p:nvPr/>
        </p:nvSpPr>
        <p:spPr>
          <a:xfrm>
            <a:off x="1220322" y="885050"/>
            <a:ext cx="9582150" cy="10146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C08CB-7A82-4662-B86B-05E70CC3A9FC}"/>
              </a:ext>
            </a:extLst>
          </p:cNvPr>
          <p:cNvSpPr txBox="1"/>
          <p:nvPr/>
        </p:nvSpPr>
        <p:spPr>
          <a:xfrm>
            <a:off x="1389528" y="1045575"/>
            <a:ext cx="8893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projet professionnel peut être défini comme un 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que vous établirez afin d’atteindre un objectif professionnel final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3C7B5C-AE50-4FA1-AA17-552184E23354}"/>
              </a:ext>
            </a:extLst>
          </p:cNvPr>
          <p:cNvCxnSpPr/>
          <p:nvPr/>
        </p:nvCxnSpPr>
        <p:spPr>
          <a:xfrm flipH="1">
            <a:off x="3493994" y="2990590"/>
            <a:ext cx="362389" cy="2033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F3CE06-487B-4EFD-8201-EFBC704495F6}"/>
              </a:ext>
            </a:extLst>
          </p:cNvPr>
          <p:cNvCxnSpPr>
            <a:cxnSpLocks/>
          </p:cNvCxnSpPr>
          <p:nvPr/>
        </p:nvCxnSpPr>
        <p:spPr>
          <a:xfrm>
            <a:off x="6011397" y="2903205"/>
            <a:ext cx="1" cy="37811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F05E5D-1791-450B-BA65-022208F7E1FC}"/>
              </a:ext>
            </a:extLst>
          </p:cNvPr>
          <p:cNvCxnSpPr>
            <a:cxnSpLocks/>
          </p:cNvCxnSpPr>
          <p:nvPr/>
        </p:nvCxnSpPr>
        <p:spPr>
          <a:xfrm>
            <a:off x="7983072" y="2990590"/>
            <a:ext cx="345142" cy="2033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0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500584CF-3B7C-4898-AB93-02EC550968B0}"/>
              </a:ext>
            </a:extLst>
          </p:cNvPr>
          <p:cNvSpPr/>
          <p:nvPr/>
        </p:nvSpPr>
        <p:spPr>
          <a:xfrm>
            <a:off x="742122" y="1908313"/>
            <a:ext cx="10601739" cy="2584174"/>
          </a:xfrm>
          <a:prstGeom prst="ribbon">
            <a:avLst>
              <a:gd name="adj1" fmla="val 16667"/>
              <a:gd name="adj2" fmla="val 672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31C62-8EC4-48B6-8A13-9440F59B16DC}"/>
              </a:ext>
            </a:extLst>
          </p:cNvPr>
          <p:cNvSpPr txBox="1"/>
          <p:nvPr/>
        </p:nvSpPr>
        <p:spPr>
          <a:xfrm>
            <a:off x="2745719" y="2731475"/>
            <a:ext cx="659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conduire un rapport écrit </a:t>
            </a:r>
            <a:endParaRPr lang="fr-FR" sz="3600" b="1" i="0" dirty="0">
              <a:solidFill>
                <a:srgbClr val="42424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3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201AD-7F46-403D-BBAD-D44E041B9770}"/>
              </a:ext>
            </a:extLst>
          </p:cNvPr>
          <p:cNvSpPr/>
          <p:nvPr/>
        </p:nvSpPr>
        <p:spPr>
          <a:xfrm>
            <a:off x="1510064" y="1493920"/>
            <a:ext cx="8429066" cy="24552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C86FC-984A-4FF5-BDD4-A71702C4B3C8}"/>
              </a:ext>
            </a:extLst>
          </p:cNvPr>
          <p:cNvSpPr txBox="1"/>
          <p:nvPr/>
        </p:nvSpPr>
        <p:spPr>
          <a:xfrm>
            <a:off x="4545497" y="-53008"/>
            <a:ext cx="3559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3333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3200" b="1" i="0" dirty="0">
                <a:solidFill>
                  <a:srgbClr val="3333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iche de métier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77D1F-7CA9-44B1-86D6-BA97AA2B2D21}"/>
              </a:ext>
            </a:extLst>
          </p:cNvPr>
          <p:cNvSpPr txBox="1"/>
          <p:nvPr/>
        </p:nvSpPr>
        <p:spPr>
          <a:xfrm>
            <a:off x="1768823" y="1493920"/>
            <a:ext cx="7911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fiche métier doit présenter un métier de façon claire et complète : elle doit dire en quoi consiste le métier, quelles études il faut faire, quelles sont les compétences requises pour réussir et quel salaire on peut espérer obtenir</a:t>
            </a:r>
          </a:p>
        </p:txBody>
      </p:sp>
    </p:spTree>
    <p:extLst>
      <p:ext uri="{BB962C8B-B14F-4D97-AF65-F5344CB8AC3E}">
        <p14:creationId xmlns:p14="http://schemas.microsoft.com/office/powerpoint/2010/main" val="203959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AA3237-582D-4F43-9AD6-22F4CB81FCD8}"/>
              </a:ext>
            </a:extLst>
          </p:cNvPr>
          <p:cNvSpPr/>
          <p:nvPr/>
        </p:nvSpPr>
        <p:spPr>
          <a:xfrm>
            <a:off x="914400" y="1007166"/>
            <a:ext cx="10482470" cy="506233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0225" algn="l"/>
            <a:endParaRPr lang="fr-FR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indent="530225" algn="l"/>
            <a:endParaRPr lang="fr-FR" dirty="0">
              <a:solidFill>
                <a:schemeClr val="tx1"/>
              </a:solidFill>
              <a:latin typeface="Helvetica Neue"/>
            </a:endParaRPr>
          </a:p>
          <a:p>
            <a:pPr indent="530225" algn="l"/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Chaque fiche métier est composée :</a:t>
            </a:r>
          </a:p>
          <a:p>
            <a:pPr algn="l"/>
            <a:endParaRPr lang="fr-FR" sz="1000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 l'intitulé de la fiche ainsi que le code ROME,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appellations correspondantes,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 la définition du métier,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conditions d’accès au métier,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conditions d’exercice de l’activité,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savoir-faire et savoirs de base (communes à l’ensemble des appellations de la fiche, elles représentent le « cœur de métier »),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savoir-faire et savoirs spécifiques (caractéristiques de situations de travail particulières),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des environnements de travail,</a:t>
            </a:r>
          </a:p>
          <a:p>
            <a:pPr marL="176213" indent="2667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Helvetica Neue"/>
              </a:rPr>
              <a:t>d’une rubrique « Mobilité professionnelle » permettant d’identifier les métiers accessibles facilement et les métiers envisageables avec une adaptation ou une formation.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98B8D-679B-4556-9C9C-1EB3B5710E93}"/>
              </a:ext>
            </a:extLst>
          </p:cNvPr>
          <p:cNvSpPr txBox="1"/>
          <p:nvPr/>
        </p:nvSpPr>
        <p:spPr>
          <a:xfrm>
            <a:off x="2285999" y="483946"/>
            <a:ext cx="84880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443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Voici ce qu'il faut présenter dans une fiche de fonction </a:t>
            </a:r>
          </a:p>
        </p:txBody>
      </p:sp>
    </p:spTree>
    <p:extLst>
      <p:ext uri="{BB962C8B-B14F-4D97-AF65-F5344CB8AC3E}">
        <p14:creationId xmlns:p14="http://schemas.microsoft.com/office/powerpoint/2010/main" val="333165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90A5E-7D41-4986-A919-0EAB441FD3E1}"/>
              </a:ext>
            </a:extLst>
          </p:cNvPr>
          <p:cNvSpPr txBox="1"/>
          <p:nvPr/>
        </p:nvSpPr>
        <p:spPr>
          <a:xfrm>
            <a:off x="2756647" y="2850776"/>
            <a:ext cx="7584141" cy="192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070D2-866B-4AA9-BB7F-1A2082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9" y="652462"/>
            <a:ext cx="625502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4EA8D-2BB7-4595-AD41-F28E10D3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" y="637953"/>
            <a:ext cx="10621926" cy="5592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FAAAD-2E09-491B-B75A-2C1DDCF0EB17}"/>
              </a:ext>
            </a:extLst>
          </p:cNvPr>
          <p:cNvSpPr txBox="1"/>
          <p:nvPr/>
        </p:nvSpPr>
        <p:spPr>
          <a:xfrm>
            <a:off x="3660718" y="-93223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Exemplaire d’une fiche métier </a:t>
            </a:r>
          </a:p>
        </p:txBody>
      </p:sp>
    </p:spTree>
    <p:extLst>
      <p:ext uri="{BB962C8B-B14F-4D97-AF65-F5344CB8AC3E}">
        <p14:creationId xmlns:p14="http://schemas.microsoft.com/office/powerpoint/2010/main" val="1030248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Tilted Down 6">
            <a:extLst>
              <a:ext uri="{FF2B5EF4-FFF2-40B4-BE49-F238E27FC236}">
                <a16:creationId xmlns:a16="http://schemas.microsoft.com/office/drawing/2014/main" id="{65A22D4E-F197-4C01-A209-ADE5D6101E91}"/>
              </a:ext>
            </a:extLst>
          </p:cNvPr>
          <p:cNvSpPr/>
          <p:nvPr/>
        </p:nvSpPr>
        <p:spPr>
          <a:xfrm>
            <a:off x="815008" y="2103782"/>
            <a:ext cx="10561983" cy="2650435"/>
          </a:xfrm>
          <a:prstGeom prst="ribbon">
            <a:avLst>
              <a:gd name="adj1" fmla="val 16667"/>
              <a:gd name="adj2" fmla="val 6355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E63C-0821-443C-A9D5-3D9C3607A2DE}"/>
              </a:ext>
            </a:extLst>
          </p:cNvPr>
          <p:cNvSpPr txBox="1"/>
          <p:nvPr/>
        </p:nvSpPr>
        <p:spPr>
          <a:xfrm>
            <a:off x="3578086" y="2921167"/>
            <a:ext cx="542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Compte-rendu </a:t>
            </a:r>
          </a:p>
        </p:txBody>
      </p:sp>
    </p:spTree>
    <p:extLst>
      <p:ext uri="{BB962C8B-B14F-4D97-AF65-F5344CB8AC3E}">
        <p14:creationId xmlns:p14="http://schemas.microsoft.com/office/powerpoint/2010/main" val="200553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A6FA40-78F3-445D-B45C-D624593F2869}"/>
              </a:ext>
            </a:extLst>
          </p:cNvPr>
          <p:cNvSpPr txBox="1"/>
          <p:nvPr/>
        </p:nvSpPr>
        <p:spPr>
          <a:xfrm>
            <a:off x="2093843" y="-39756"/>
            <a:ext cx="7610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 rédiger un compte rendu de TP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DB3270-5110-4B86-A3AF-794C84804A73}"/>
              </a:ext>
            </a:extLst>
          </p:cNvPr>
          <p:cNvSpPr/>
          <p:nvPr/>
        </p:nvSpPr>
        <p:spPr>
          <a:xfrm>
            <a:off x="689113" y="917354"/>
            <a:ext cx="4704521" cy="17065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DD9CF-8FC4-4186-B39E-B3120233B4BE}"/>
              </a:ext>
            </a:extLst>
          </p:cNvPr>
          <p:cNvSpPr txBox="1"/>
          <p:nvPr/>
        </p:nvSpPr>
        <p:spPr>
          <a:xfrm>
            <a:off x="781879" y="1108921"/>
            <a:ext cx="4704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TP est le plus souvent constitué d’une</a:t>
            </a:r>
          </a:p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plusieurs expériences qui s’inscrivent dans</a:t>
            </a:r>
          </a:p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démarche de résolution de problème.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A6D420-0C32-4D1E-B46E-3FDB6A4C3A1A}"/>
              </a:ext>
            </a:extLst>
          </p:cNvPr>
          <p:cNvSpPr/>
          <p:nvPr/>
        </p:nvSpPr>
        <p:spPr>
          <a:xfrm>
            <a:off x="5618922" y="1537252"/>
            <a:ext cx="1086680" cy="5847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B6B3C4-680E-4F32-BDFA-40E27FE6A7DF}"/>
              </a:ext>
            </a:extLst>
          </p:cNvPr>
          <p:cNvSpPr/>
          <p:nvPr/>
        </p:nvSpPr>
        <p:spPr>
          <a:xfrm>
            <a:off x="6798366" y="917352"/>
            <a:ext cx="4704521" cy="17065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CA9AD-7F9E-485C-8503-81C54C3AA2A1}"/>
              </a:ext>
            </a:extLst>
          </p:cNvPr>
          <p:cNvSpPr txBox="1"/>
          <p:nvPr/>
        </p:nvSpPr>
        <p:spPr>
          <a:xfrm>
            <a:off x="7028622" y="949331"/>
            <a:ext cx="4244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compte rendu doit présenter les différentes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étapes de la démarche adoptée pour résoudre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problème scientifique clairement défini.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FBE4145A-AD7E-4555-97A6-B0DACCE12F3F}"/>
              </a:ext>
            </a:extLst>
          </p:cNvPr>
          <p:cNvSpPr/>
          <p:nvPr/>
        </p:nvSpPr>
        <p:spPr>
          <a:xfrm>
            <a:off x="3737112" y="3291069"/>
            <a:ext cx="5340627" cy="2308324"/>
          </a:xfrm>
          <a:prstGeom prst="round2DiagRect">
            <a:avLst/>
          </a:prstGeom>
          <a:solidFill>
            <a:schemeClr val="accent4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F922B1-A8F6-4EAB-8C45-42319A2030A8}"/>
              </a:ext>
            </a:extLst>
          </p:cNvPr>
          <p:cNvSpPr txBox="1"/>
          <p:nvPr/>
        </p:nvSpPr>
        <p:spPr>
          <a:xfrm>
            <a:off x="3349486" y="3370797"/>
            <a:ext cx="61158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ompte rendu de TP </a:t>
            </a:r>
            <a:r>
              <a:rPr lang="fr-FR" dirty="0"/>
              <a:t>doit comporter les parties suivantes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fr-FR" dirty="0"/>
              <a:t>Titre du TP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fr-FR" dirty="0"/>
              <a:t>But et objectifs du TP</a:t>
            </a:r>
          </a:p>
          <a:p>
            <a:pPr algn="ctr"/>
            <a:r>
              <a:rPr lang="fr-FR" dirty="0"/>
              <a:t>3) Présentation</a:t>
            </a:r>
          </a:p>
          <a:p>
            <a:pPr algn="ctr"/>
            <a:r>
              <a:rPr lang="fr-FR" dirty="0"/>
              <a:t>4) Protocole</a:t>
            </a:r>
          </a:p>
          <a:p>
            <a:pPr algn="ctr"/>
            <a:r>
              <a:rPr lang="fr-FR" dirty="0"/>
              <a:t>5) Résultats</a:t>
            </a:r>
          </a:p>
          <a:p>
            <a:pPr algn="ctr"/>
            <a:r>
              <a:rPr lang="fr-FR" dirty="0"/>
              <a:t>6) Interprétations</a:t>
            </a:r>
          </a:p>
          <a:p>
            <a:pPr algn="ctr"/>
            <a:r>
              <a:rPr lang="fr-FR" dirty="0"/>
              <a:t>7) Conclusion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145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5BE092-4101-4AA0-BD28-C6920F42532C}"/>
              </a:ext>
            </a:extLst>
          </p:cNvPr>
          <p:cNvSpPr/>
          <p:nvPr/>
        </p:nvSpPr>
        <p:spPr>
          <a:xfrm>
            <a:off x="1060174" y="954157"/>
            <a:ext cx="10323443" cy="4903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9227-BFF3-44D7-9761-93A8AD6AD504}"/>
              </a:ext>
            </a:extLst>
          </p:cNvPr>
          <p:cNvSpPr txBox="1"/>
          <p:nvPr/>
        </p:nvSpPr>
        <p:spPr>
          <a:xfrm>
            <a:off x="1338470" y="1028343"/>
            <a:ext cx="101511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l’introduction (ou présentation) du compte-rendu 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Présenter l’objectif, l’intérêt du TP, le (ou les) problème(s) à résoudre. Il s’agit de définir clairement ce que l’on cherche à réaliser, à montrer ou à déterminer.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Indiquer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 notions que l’on va aborder lors de ce TP, les mots importants s'y rapportant.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méthodes qui vont être utilisées, les expériences qui vont être réalisées afin de répondre à l’objectif du TP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Si le protocole est décrit dans une fiche, faire référence à celle-ci sans la recopier. Exposer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clairement et brièvement les manipulations réalisées.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le protocole expérimental n’est pas proposé dans l’énoncé de TP :</a:t>
            </a:r>
          </a:p>
          <a:p>
            <a:pPr marL="530225" indent="-176213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décrire les étapes à effectuer en utilisant des verbes à l’infinitif</a:t>
            </a:r>
          </a:p>
          <a:p>
            <a:pPr marL="530225" indent="-176213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un inventaire du matériel utilisé pour l'expérience, présenter les produits ou solutions (par exemple en exploitant l'étiquette du flacon).</a:t>
            </a:r>
          </a:p>
        </p:txBody>
      </p:sp>
    </p:spTree>
    <p:extLst>
      <p:ext uri="{BB962C8B-B14F-4D97-AF65-F5344CB8AC3E}">
        <p14:creationId xmlns:p14="http://schemas.microsoft.com/office/powerpoint/2010/main" val="353744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5BE092-4101-4AA0-BD28-C6920F42532C}"/>
              </a:ext>
            </a:extLst>
          </p:cNvPr>
          <p:cNvSpPr/>
          <p:nvPr/>
        </p:nvSpPr>
        <p:spPr>
          <a:xfrm>
            <a:off x="1060174" y="954157"/>
            <a:ext cx="10177669" cy="4903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9227-BFF3-44D7-9761-93A8AD6AD504}"/>
              </a:ext>
            </a:extLst>
          </p:cNvPr>
          <p:cNvSpPr txBox="1"/>
          <p:nvPr/>
        </p:nvSpPr>
        <p:spPr>
          <a:xfrm>
            <a:off x="1272210" y="1051318"/>
            <a:ext cx="10151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Résultats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 présentation des résultats doit être claire et. Elle peut être sous la forme d’un tableau, d’un graphique, d’un schéma ou d’un court texte.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Interprétations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L'interprétation est une explication des résultats trouvés. Il faut mettre en relation les connaissances et les résultats afin de bien les expliquer.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voit que...or on sait que...on en déduit que...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 réponse au problème doit être clairement exposée et il faut indiquer si le but du TP est réellement atteint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les résultats ne viennent pas confirmer les hypothèses, rechercher si cette différence est due à une erreur de manipulation, de conception du protocole, ou du principe de l’expérience.</a:t>
            </a:r>
          </a:p>
        </p:txBody>
      </p:sp>
    </p:spTree>
    <p:extLst>
      <p:ext uri="{BB962C8B-B14F-4D97-AF65-F5344CB8AC3E}">
        <p14:creationId xmlns:p14="http://schemas.microsoft.com/office/powerpoint/2010/main" val="2296117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133027-B5CB-4DDE-A399-EDEBB2483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62" y="619539"/>
            <a:ext cx="5072065" cy="5618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4656C-E373-475E-87A6-FB552E930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4" y="619539"/>
            <a:ext cx="5157791" cy="5516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64919-FB2F-434B-B8AA-EFADEEFE0DB3}"/>
              </a:ext>
            </a:extLst>
          </p:cNvPr>
          <p:cNvSpPr txBox="1"/>
          <p:nvPr/>
        </p:nvSpPr>
        <p:spPr>
          <a:xfrm>
            <a:off x="1510748" y="0"/>
            <a:ext cx="7646504" cy="72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C0780-2F5A-4CAF-A383-D32FD4DEF706}"/>
              </a:ext>
            </a:extLst>
          </p:cNvPr>
          <p:cNvSpPr txBox="1"/>
          <p:nvPr/>
        </p:nvSpPr>
        <p:spPr>
          <a:xfrm>
            <a:off x="3302909" y="-119728"/>
            <a:ext cx="637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Exemplaire d’un compt</a:t>
            </a:r>
            <a:r>
              <a:rPr lang="fr-FR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rendu </a:t>
            </a:r>
            <a:endParaRPr lang="fr-FR" sz="3600" b="1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lowchart: Preparation 5">
            <a:extLst>
              <a:ext uri="{FF2B5EF4-FFF2-40B4-BE49-F238E27FC236}">
                <a16:creationId xmlns:a16="http://schemas.microsoft.com/office/drawing/2014/main" id="{68901121-3062-4550-BA0B-9144A4E2F255}"/>
              </a:ext>
            </a:extLst>
          </p:cNvPr>
          <p:cNvSpPr/>
          <p:nvPr/>
        </p:nvSpPr>
        <p:spPr>
          <a:xfrm>
            <a:off x="102088" y="0"/>
            <a:ext cx="12192000" cy="457200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du module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F2FC46-94A3-45D7-AE55-250A877762AD}"/>
              </a:ext>
            </a:extLst>
          </p:cNvPr>
          <p:cNvSpPr/>
          <p:nvPr/>
        </p:nvSpPr>
        <p:spPr>
          <a:xfrm>
            <a:off x="1016488" y="689114"/>
            <a:ext cx="10363199" cy="5459896"/>
          </a:xfrm>
          <a:prstGeom prst="roundRect">
            <a:avLst/>
          </a:prstGeom>
          <a:solidFill>
            <a:schemeClr val="bg1">
              <a:lumMod val="9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D7D4A-C7E1-4BEB-9483-69272C5B1D8D}"/>
              </a:ext>
            </a:extLst>
          </p:cNvPr>
          <p:cNvSpPr txBox="1"/>
          <p:nvPr/>
        </p:nvSpPr>
        <p:spPr>
          <a:xfrm>
            <a:off x="1219200" y="910683"/>
            <a:ext cx="103631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L’objectif principal de </a:t>
            </a:r>
            <a:r>
              <a:rPr lang="fr-FR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de rendre l’étudiant acteur de son orientation tout le long de son parcours de formation et d’insertion. </a:t>
            </a:r>
          </a:p>
          <a:p>
            <a:pPr algn="l"/>
            <a:endParaRPr lang="fr-FR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vise :</a:t>
            </a:r>
          </a:p>
          <a:p>
            <a:pPr algn="l"/>
            <a:endParaRPr lang="fr-FR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l’impulsion d’une réflexion sur son avenir professionnel (affinement de ses choix d’orientation, élaboration et construction d’un projet professionnel)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découverte des débouchés et métiers envisageables au-delà des représentations professionnelles.</a:t>
            </a:r>
          </a:p>
          <a:p>
            <a:pPr algn="l"/>
            <a:endParaRPr lang="fr-FR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permet en outre :</a:t>
            </a:r>
          </a:p>
          <a:p>
            <a:pPr algn="l"/>
            <a:endParaRPr lang="fr-FR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l’acquisition des méthodes de travail de l’enseignement supérieur : méthodes de recherche de l’information, de traitement des problèmes, de présentation des résultats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l’acquisition de savoir-être adaptés à différentes situations de communication (être capable de se présenter devant un groupe, de faire un exposé oral…).</a:t>
            </a:r>
          </a:p>
        </p:txBody>
      </p:sp>
    </p:spTree>
    <p:extLst>
      <p:ext uri="{BB962C8B-B14F-4D97-AF65-F5344CB8AC3E}">
        <p14:creationId xmlns:p14="http://schemas.microsoft.com/office/powerpoint/2010/main" val="2466026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964919-FB2F-434B-B8AA-EFADEEFE0DB3}"/>
              </a:ext>
            </a:extLst>
          </p:cNvPr>
          <p:cNvSpPr txBox="1"/>
          <p:nvPr/>
        </p:nvSpPr>
        <p:spPr>
          <a:xfrm>
            <a:off x="1510748" y="0"/>
            <a:ext cx="7646504" cy="72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63EB308E-1B31-4F04-8270-1DC32587889D}"/>
              </a:ext>
            </a:extLst>
          </p:cNvPr>
          <p:cNvSpPr/>
          <p:nvPr/>
        </p:nvSpPr>
        <p:spPr>
          <a:xfrm>
            <a:off x="815008" y="2103782"/>
            <a:ext cx="10561983" cy="2650435"/>
          </a:xfrm>
          <a:prstGeom prst="ribbon">
            <a:avLst>
              <a:gd name="adj1" fmla="val 16667"/>
              <a:gd name="adj2" fmla="val 6355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7546D-01F4-4D2C-8B71-EEBE4DE2E6F8}"/>
              </a:ext>
            </a:extLst>
          </p:cNvPr>
          <p:cNvSpPr txBox="1"/>
          <p:nvPr/>
        </p:nvSpPr>
        <p:spPr>
          <a:xfrm>
            <a:off x="2782957" y="3048000"/>
            <a:ext cx="673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urriculum </a:t>
            </a:r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itae</a:t>
            </a:r>
            <a:endParaRPr lang="fr-F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87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5BE092-4101-4AA0-BD28-C6920F42532C}"/>
              </a:ext>
            </a:extLst>
          </p:cNvPr>
          <p:cNvSpPr/>
          <p:nvPr/>
        </p:nvSpPr>
        <p:spPr>
          <a:xfrm>
            <a:off x="1060174" y="954157"/>
            <a:ext cx="10177669" cy="4903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FBA6E-7918-4B85-8312-3B6819679D56}"/>
              </a:ext>
            </a:extLst>
          </p:cNvPr>
          <p:cNvSpPr txBox="1"/>
          <p:nvPr/>
        </p:nvSpPr>
        <p:spPr>
          <a:xfrm>
            <a:off x="1656522" y="1194862"/>
            <a:ext cx="88789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l’outil incontournable de la recherche d’emploi. Ce résumé de </a:t>
            </a:r>
            <a:r>
              <a:rPr lang="fr-FR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votre expérien</a:t>
            </a:r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ce, de </a:t>
            </a:r>
            <a:r>
              <a:rPr lang="fr-FR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vos aptitudes </a:t>
            </a:r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compétences</a:t>
            </a:r>
            <a:r>
              <a:rPr lang="fr-F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 étudié minutieusement par les recruteurs. </a:t>
            </a:r>
          </a:p>
          <a:p>
            <a:pPr algn="ctr"/>
            <a:endParaRPr lang="fr-FR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Voici les 5 éléments que tout bon CV doit contenir.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inherit"/>
              </a:rPr>
              <a:t>Ton nom et tes coordonnées</a:t>
            </a:r>
            <a:endParaRPr lang="fr-FR" sz="2000" b="1" i="0" dirty="0">
              <a:solidFill>
                <a:schemeClr val="accent4">
                  <a:lumMod val="75000"/>
                </a:schemeClr>
              </a:solidFill>
              <a:effectLst/>
              <a:latin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inherit"/>
              </a:rPr>
              <a:t>Tes études et tes diplômes</a:t>
            </a:r>
            <a:endParaRPr lang="fr-FR" sz="2000" b="1" i="0" dirty="0">
              <a:solidFill>
                <a:schemeClr val="accent4">
                  <a:lumMod val="75000"/>
                </a:schemeClr>
              </a:solidFill>
              <a:effectLst/>
              <a:latin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inherit"/>
              </a:rPr>
              <a:t>Tes expériences de travail</a:t>
            </a:r>
            <a:endParaRPr lang="fr-FR" sz="2000" b="1" i="0" dirty="0">
              <a:solidFill>
                <a:schemeClr val="accent4">
                  <a:lumMod val="75000"/>
                </a:schemeClr>
              </a:solidFill>
              <a:effectLst/>
              <a:latin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inherit"/>
              </a:rPr>
              <a:t>Tes connaissances informatiques</a:t>
            </a:r>
            <a:endParaRPr lang="fr-FR" sz="2000" b="1" i="0" dirty="0">
              <a:solidFill>
                <a:schemeClr val="accent4">
                  <a:lumMod val="75000"/>
                </a:schemeClr>
              </a:solidFill>
              <a:effectLst/>
              <a:latin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inherit"/>
              </a:rPr>
              <a:t>Les langues que tu maîtrises</a:t>
            </a:r>
            <a:endParaRPr lang="fr-FR" sz="2000" b="1" i="0" dirty="0">
              <a:solidFill>
                <a:schemeClr val="accent4">
                  <a:lumMod val="75000"/>
                </a:schemeClr>
              </a:solidFill>
              <a:effectLst/>
              <a:latin typeface="Roboto Condensed" panose="02000000000000000000" pitchFamily="2" charset="0"/>
            </a:endParaRPr>
          </a:p>
          <a:p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01272-72D7-4BCA-849A-4E8D2395B67F}"/>
              </a:ext>
            </a:extLst>
          </p:cNvPr>
          <p:cNvSpPr txBox="1"/>
          <p:nvPr/>
        </p:nvSpPr>
        <p:spPr>
          <a:xfrm>
            <a:off x="3591339" y="13252"/>
            <a:ext cx="67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curriculum vitae (CV)</a:t>
            </a:r>
            <a:endParaRPr lang="fr-FR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28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01272-72D7-4BCA-849A-4E8D2395B67F}"/>
              </a:ext>
            </a:extLst>
          </p:cNvPr>
          <p:cNvSpPr txBox="1"/>
          <p:nvPr/>
        </p:nvSpPr>
        <p:spPr>
          <a:xfrm>
            <a:off x="3591339" y="13252"/>
            <a:ext cx="67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Exemplaire d'un curriculum vitae (CV)</a:t>
            </a:r>
            <a:endParaRPr lang="fr-FR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▷ Modèle de CV Attractif Gratuit à Télécharger | CV Word">
            <a:extLst>
              <a:ext uri="{FF2B5EF4-FFF2-40B4-BE49-F238E27FC236}">
                <a16:creationId xmlns:a16="http://schemas.microsoft.com/office/drawing/2014/main" id="{1EB95C3A-C7FF-4153-B4F8-FC081B4A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672547"/>
            <a:ext cx="4854575" cy="55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1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E89FF-0C57-42F1-815E-353FE7D05E68}"/>
              </a:ext>
            </a:extLst>
          </p:cNvPr>
          <p:cNvSpPr txBox="1"/>
          <p:nvPr/>
        </p:nvSpPr>
        <p:spPr>
          <a:xfrm>
            <a:off x="5208104" y="0"/>
            <a:ext cx="67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68657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lowchart: Preparation 5">
            <a:extLst>
              <a:ext uri="{FF2B5EF4-FFF2-40B4-BE49-F238E27FC236}">
                <a16:creationId xmlns:a16="http://schemas.microsoft.com/office/drawing/2014/main" id="{68901121-3062-4550-BA0B-9144A4E2F255}"/>
              </a:ext>
            </a:extLst>
          </p:cNvPr>
          <p:cNvSpPr/>
          <p:nvPr/>
        </p:nvSpPr>
        <p:spPr>
          <a:xfrm>
            <a:off x="102088" y="0"/>
            <a:ext cx="12192000" cy="457200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A442A-6631-44C9-A53C-65ADC397702B}"/>
              </a:ext>
            </a:extLst>
          </p:cNvPr>
          <p:cNvSpPr txBox="1"/>
          <p:nvPr/>
        </p:nvSpPr>
        <p:spPr>
          <a:xfrm>
            <a:off x="1061283" y="595255"/>
            <a:ext cx="1027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secteurs qui recrutent le plus après une licence professionnelle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5347B-307D-4014-932F-BF2624A95C1E}"/>
              </a:ext>
            </a:extLst>
          </p:cNvPr>
          <p:cNvSpPr txBox="1"/>
          <p:nvPr/>
        </p:nvSpPr>
        <p:spPr>
          <a:xfrm>
            <a:off x="2853308" y="2443574"/>
            <a:ext cx="6689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diplômés exercent dans divers secteurs d’activité, notamment celui du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C3FE5E-BE90-464A-8E9B-F30BED6BBBF3}"/>
              </a:ext>
            </a:extLst>
          </p:cNvPr>
          <p:cNvCxnSpPr>
            <a:cxnSpLocks/>
          </p:cNvCxnSpPr>
          <p:nvPr/>
        </p:nvCxnSpPr>
        <p:spPr>
          <a:xfrm>
            <a:off x="6198087" y="1795584"/>
            <a:ext cx="1" cy="6479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4EBCD6-01DF-4DB0-BF45-229DAB2D31B5}"/>
              </a:ext>
            </a:extLst>
          </p:cNvPr>
          <p:cNvCxnSpPr>
            <a:cxnSpLocks/>
          </p:cNvCxnSpPr>
          <p:nvPr/>
        </p:nvCxnSpPr>
        <p:spPr>
          <a:xfrm flipH="1">
            <a:off x="3132156" y="3429000"/>
            <a:ext cx="2529056" cy="8175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>
            <a:extLst>
              <a:ext uri="{FF2B5EF4-FFF2-40B4-BE49-F238E27FC236}">
                <a16:creationId xmlns:a16="http://schemas.microsoft.com/office/drawing/2014/main" id="{85EEF9F1-9583-402B-9BDC-FFE713850745}"/>
              </a:ext>
            </a:extLst>
          </p:cNvPr>
          <p:cNvSpPr/>
          <p:nvPr/>
        </p:nvSpPr>
        <p:spPr>
          <a:xfrm>
            <a:off x="954742" y="4424081"/>
            <a:ext cx="4706470" cy="1690521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2248D3-05E0-4EE5-9DCB-EAC4EC8F8ABE}"/>
              </a:ext>
            </a:extLst>
          </p:cNvPr>
          <p:cNvSpPr txBox="1"/>
          <p:nvPr/>
        </p:nvSpPr>
        <p:spPr>
          <a:xfrm>
            <a:off x="1053354" y="4637274"/>
            <a:ext cx="413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b="1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commerce, transports, hébergement et restauration</a:t>
            </a:r>
            <a:r>
              <a:rPr lang="fr-FR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(17 %), </a:t>
            </a:r>
            <a:r>
              <a:rPr lang="fr-FR" b="1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activités financières et assurances </a:t>
            </a:r>
            <a:r>
              <a:rPr lang="fr-FR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(11 %) et </a:t>
            </a:r>
            <a:r>
              <a:rPr lang="fr-FR" b="1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activités scientifiques et techniques</a:t>
            </a:r>
            <a:r>
              <a:rPr lang="fr-FR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20E8AD-AF36-4BE2-9958-FC39C29E003E}"/>
              </a:ext>
            </a:extLst>
          </p:cNvPr>
          <p:cNvCxnSpPr>
            <a:cxnSpLocks/>
          </p:cNvCxnSpPr>
          <p:nvPr/>
        </p:nvCxnSpPr>
        <p:spPr>
          <a:xfrm>
            <a:off x="7198660" y="3439533"/>
            <a:ext cx="2523564" cy="8195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exagon 34">
            <a:extLst>
              <a:ext uri="{FF2B5EF4-FFF2-40B4-BE49-F238E27FC236}">
                <a16:creationId xmlns:a16="http://schemas.microsoft.com/office/drawing/2014/main" id="{659BEEF8-94C7-4D47-A7C8-F9FA9B279857}"/>
              </a:ext>
            </a:extLst>
          </p:cNvPr>
          <p:cNvSpPr/>
          <p:nvPr/>
        </p:nvSpPr>
        <p:spPr>
          <a:xfrm>
            <a:off x="6570154" y="4424080"/>
            <a:ext cx="4764738" cy="1690521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1C4C53-AA91-406E-881E-BCD7D9FFBC32}"/>
              </a:ext>
            </a:extLst>
          </p:cNvPr>
          <p:cNvSpPr txBox="1"/>
          <p:nvPr/>
        </p:nvSpPr>
        <p:spPr>
          <a:xfrm>
            <a:off x="6570154" y="4424080"/>
            <a:ext cx="4764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majorité des diplômés en Sciences Humaines et Sociales travaillent dans le domaine de l’information et la communication (15 %), quant aux diplômés de Sciences Technologies Santé, ils travaillent plutôt dans l’industrie (31 %).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lowchart: Preparation 5">
            <a:extLst>
              <a:ext uri="{FF2B5EF4-FFF2-40B4-BE49-F238E27FC236}">
                <a16:creationId xmlns:a16="http://schemas.microsoft.com/office/drawing/2014/main" id="{68901121-3062-4550-BA0B-9144A4E2F255}"/>
              </a:ext>
            </a:extLst>
          </p:cNvPr>
          <p:cNvSpPr/>
          <p:nvPr/>
        </p:nvSpPr>
        <p:spPr>
          <a:xfrm>
            <a:off x="102088" y="0"/>
            <a:ext cx="12192000" cy="457200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64817-47CE-4A32-8479-CC77B30D2034}"/>
              </a:ext>
            </a:extLst>
          </p:cNvPr>
          <p:cNvSpPr txBox="1"/>
          <p:nvPr/>
        </p:nvSpPr>
        <p:spPr>
          <a:xfrm>
            <a:off x="2319114" y="-87234"/>
            <a:ext cx="781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0" dirty="0">
                <a:solidFill>
                  <a:srgbClr val="31313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débouchés de formation  (VQPA) </a:t>
            </a:r>
            <a:endParaRPr lang="fr-FR" sz="3200" b="1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E2A32-0932-4344-B0BC-98BCE96AF2B5}"/>
              </a:ext>
            </a:extLst>
          </p:cNvPr>
          <p:cNvSpPr/>
          <p:nvPr/>
        </p:nvSpPr>
        <p:spPr>
          <a:xfrm>
            <a:off x="815789" y="866243"/>
            <a:ext cx="10542495" cy="1323439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0D5FE-587E-48A5-9C3A-4EC3DB920D5A}"/>
              </a:ext>
            </a:extLst>
          </p:cNvPr>
          <p:cNvSpPr txBox="1"/>
          <p:nvPr/>
        </p:nvSpPr>
        <p:spPr>
          <a:xfrm>
            <a:off x="815789" y="866243"/>
            <a:ext cx="10318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débouchés de cette formation se situent dans le domaine </a:t>
            </a:r>
            <a:r>
              <a:rPr lang="fr-FR" sz="2000" b="1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technologies de transformation</a:t>
            </a: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fr-FR" sz="2000" b="1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fabrication en agroalimentaire </a:t>
            </a: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celui du </a:t>
            </a:r>
            <a:r>
              <a:rPr lang="fr-FR" sz="2000" b="1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contrôle de qualité </a:t>
            </a: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(physico-chimique, microbiologique, biochimiques, sensorielles,…) et </a:t>
            </a:r>
            <a:r>
              <a:rPr lang="fr-FR" sz="2000" b="1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conformité des produits dans un contexte normatif </a:t>
            </a: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(accréditation…).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A57D6-550B-4507-8454-0222A83FECE0}"/>
              </a:ext>
            </a:extLst>
          </p:cNvPr>
          <p:cNvSpPr/>
          <p:nvPr/>
        </p:nvSpPr>
        <p:spPr>
          <a:xfrm>
            <a:off x="2319114" y="2475615"/>
            <a:ext cx="7757947" cy="3785651"/>
          </a:xfrm>
          <a:prstGeom prst="rect">
            <a:avLst/>
          </a:prstGeom>
          <a:solidFill>
            <a:schemeClr val="bg1">
              <a:alpha val="28000"/>
            </a:schemeClr>
          </a:solidFill>
          <a:effectLst>
            <a:glow rad="266700">
              <a:srgbClr val="D4433E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3B1E8-39ED-4B16-A768-A5C0912CE027}"/>
              </a:ext>
            </a:extLst>
          </p:cNvPr>
          <p:cNvSpPr txBox="1"/>
          <p:nvPr/>
        </p:nvSpPr>
        <p:spPr>
          <a:xfrm>
            <a:off x="2449606" y="2575437"/>
            <a:ext cx="7274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métiers visés  par cette formation sont essentiellement :</a:t>
            </a:r>
          </a:p>
          <a:p>
            <a:pPr algn="just"/>
            <a:endParaRPr lang="fr-FR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 assurance qualité</a:t>
            </a:r>
          </a:p>
          <a:p>
            <a:pPr algn="ctr"/>
            <a:endParaRPr lang="fr-FR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laboratoire de contrôle</a:t>
            </a:r>
          </a:p>
          <a:p>
            <a:pPr algn="ctr"/>
            <a:endParaRPr lang="fr-FR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assistant qualité</a:t>
            </a:r>
          </a:p>
          <a:p>
            <a:pPr algn="ctr"/>
            <a:endParaRPr lang="fr-FR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chargé de mission ou responsable d’organisme certificateur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circuit de distribution (Qualité, sécurité alimentaire, traçabilité,…).</a:t>
            </a:r>
          </a:p>
        </p:txBody>
      </p:sp>
    </p:spTree>
    <p:extLst>
      <p:ext uri="{BB962C8B-B14F-4D97-AF65-F5344CB8AC3E}">
        <p14:creationId xmlns:p14="http://schemas.microsoft.com/office/powerpoint/2010/main" val="225694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lowchart: Preparation 5">
            <a:extLst>
              <a:ext uri="{FF2B5EF4-FFF2-40B4-BE49-F238E27FC236}">
                <a16:creationId xmlns:a16="http://schemas.microsoft.com/office/drawing/2014/main" id="{68901121-3062-4550-BA0B-9144A4E2F255}"/>
              </a:ext>
            </a:extLst>
          </p:cNvPr>
          <p:cNvSpPr/>
          <p:nvPr/>
        </p:nvSpPr>
        <p:spPr>
          <a:xfrm>
            <a:off x="102088" y="0"/>
            <a:ext cx="12192000" cy="457200"/>
          </a:xfrm>
          <a:prstGeom prst="flowChartPreparati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64817-47CE-4A32-8479-CC77B30D2034}"/>
              </a:ext>
            </a:extLst>
          </p:cNvPr>
          <p:cNvSpPr txBox="1"/>
          <p:nvPr/>
        </p:nvSpPr>
        <p:spPr>
          <a:xfrm>
            <a:off x="470647" y="-63788"/>
            <a:ext cx="1199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olidFill>
                  <a:srgbClr val="21252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qualités et compétences requises d’un bon responsable qualité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3B2C5-2392-4594-837A-D1BA8E67DF2F}"/>
              </a:ext>
            </a:extLst>
          </p:cNvPr>
          <p:cNvSpPr/>
          <p:nvPr/>
        </p:nvSpPr>
        <p:spPr>
          <a:xfrm>
            <a:off x="867473" y="889930"/>
            <a:ext cx="4652551" cy="2723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5D5BF-280C-4A9A-A5E0-58B85334EEB7}"/>
              </a:ext>
            </a:extLst>
          </p:cNvPr>
          <p:cNvSpPr/>
          <p:nvPr/>
        </p:nvSpPr>
        <p:spPr>
          <a:xfrm>
            <a:off x="6493669" y="2864651"/>
            <a:ext cx="4551830" cy="3352707"/>
          </a:xfrm>
          <a:prstGeom prst="roundRect">
            <a:avLst/>
          </a:prstGeom>
          <a:solidFill>
            <a:srgbClr val="D4433E">
              <a:alpha val="30000"/>
            </a:srgb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FE05F-7AD8-4C43-A14E-261234383581}"/>
              </a:ext>
            </a:extLst>
          </p:cNvPr>
          <p:cNvSpPr txBox="1"/>
          <p:nvPr/>
        </p:nvSpPr>
        <p:spPr>
          <a:xfrm>
            <a:off x="873555" y="1036048"/>
            <a:ext cx="48247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capacité de travail en équipe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bonne capacité d’analyse et de synthèse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Pédagogie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diplomatie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bonnes capacités d'écoute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D4A82-9F99-45A6-B319-2B0DDF790AD1}"/>
              </a:ext>
            </a:extLst>
          </p:cNvPr>
          <p:cNvSpPr txBox="1"/>
          <p:nvPr/>
        </p:nvSpPr>
        <p:spPr>
          <a:xfrm>
            <a:off x="6520277" y="3334841"/>
            <a:ext cx="45518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Maîtrise des normes ISO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Aptitude à communiquer (à l'oral et à l'écrit) et à convaincre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Connaissances en procédures et méthodes des analyses de contrôle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Compétences en analyse des besoins techniques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Savoir rédiger un cahier de charges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40F31F3-F8CC-4282-ADE0-9591A710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D2F46-2314-4C6C-B9F2-18AEDB165EB7}"/>
              </a:ext>
            </a:extLst>
          </p:cNvPr>
          <p:cNvSpPr txBox="1"/>
          <p:nvPr/>
        </p:nvSpPr>
        <p:spPr>
          <a:xfrm>
            <a:off x="1855032" y="66671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0" dirty="0">
                <a:solidFill>
                  <a:srgbClr val="0E72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Qualités personnelles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8C266-E6D0-4656-8AC5-97F1A5123E9B}"/>
              </a:ext>
            </a:extLst>
          </p:cNvPr>
          <p:cNvSpPr txBox="1"/>
          <p:nvPr/>
        </p:nvSpPr>
        <p:spPr>
          <a:xfrm>
            <a:off x="7711751" y="2915080"/>
            <a:ext cx="36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0" dirty="0">
                <a:solidFill>
                  <a:srgbClr val="0E72B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40238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0F8BBE-BF41-473A-8DA6-FC47255B739E}"/>
              </a:ext>
            </a:extLst>
          </p:cNvPr>
          <p:cNvSpPr txBox="1"/>
          <p:nvPr/>
        </p:nvSpPr>
        <p:spPr>
          <a:xfrm>
            <a:off x="3150589" y="-44846"/>
            <a:ext cx="61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i="0" dirty="0">
                <a:solidFill>
                  <a:srgbClr val="3333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formations qui mènent à ce métier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F05C6F-1225-4048-91E2-CE018A5BDFA4}"/>
              </a:ext>
            </a:extLst>
          </p:cNvPr>
          <p:cNvSpPr/>
          <p:nvPr/>
        </p:nvSpPr>
        <p:spPr>
          <a:xfrm>
            <a:off x="847165" y="769291"/>
            <a:ext cx="8122023" cy="42868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D44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C7F99-B6B1-4C40-9F61-8E9F97CB85A6}"/>
              </a:ext>
            </a:extLst>
          </p:cNvPr>
          <p:cNvSpPr txBox="1"/>
          <p:nvPr/>
        </p:nvSpPr>
        <p:spPr>
          <a:xfrm>
            <a:off x="979394" y="1019866"/>
            <a:ext cx="83259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Niveau  (Bac+2) :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DUT Métrologie-contrôle-qualité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DUT QLIO</a:t>
            </a:r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(qualité, logistique industrielle et organisation)</a:t>
            </a:r>
          </a:p>
          <a:p>
            <a:pPr algn="l"/>
            <a:r>
              <a:rPr lang="fr-FR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Niveau  (Bac+3) :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Licence professionnelle Qualité, hygiène, sécurité, santé, environnement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Licence professionnelle Conception et contrôle des procédés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Licence professionnelle Chimie analytique, contrôle, qualité, environnement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20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Niveau  (Bac+5) :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Master QHSE</a:t>
            </a:r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(qualité, hygiène, sécurité, environnement)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Diplôme des écoles d'ingénieurs</a:t>
            </a:r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 particulier : CESI, ENSAM, AgroParisTech, Bordeaux sciences agro, les ITI et l'UTC.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INATAA en Algérie</a:t>
            </a:r>
            <a:endParaRPr lang="fr-F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éthodes | Agence Littéraire Laëns">
            <a:extLst>
              <a:ext uri="{FF2B5EF4-FFF2-40B4-BE49-F238E27FC236}">
                <a16:creationId xmlns:a16="http://schemas.microsoft.com/office/drawing/2014/main" id="{E42BB353-1996-4539-9517-29BCB8BB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94" y="4233017"/>
            <a:ext cx="1988990" cy="18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32000">
              <a:schemeClr val="bg1">
                <a:lumMod val="85000"/>
              </a:schemeClr>
            </a:gs>
            <a:gs pos="62000">
              <a:schemeClr val="bg1">
                <a:lumMod val="85000"/>
              </a:schemeClr>
            </a:gs>
            <a:gs pos="91000">
              <a:srgbClr val="D4433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500584CF-3B7C-4898-AB93-02EC550968B0}"/>
              </a:ext>
            </a:extLst>
          </p:cNvPr>
          <p:cNvSpPr/>
          <p:nvPr/>
        </p:nvSpPr>
        <p:spPr>
          <a:xfrm>
            <a:off x="742122" y="1908313"/>
            <a:ext cx="10601739" cy="2584174"/>
          </a:xfrm>
          <a:prstGeom prst="ribbon">
            <a:avLst>
              <a:gd name="adj1" fmla="val 16667"/>
              <a:gd name="adj2" fmla="val 672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31C62-8EC4-48B6-8A13-9440F59B16DC}"/>
              </a:ext>
            </a:extLst>
          </p:cNvPr>
          <p:cNvSpPr txBox="1"/>
          <p:nvPr/>
        </p:nvSpPr>
        <p:spPr>
          <a:xfrm>
            <a:off x="2745719" y="2731475"/>
            <a:ext cx="659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pour conduire une recherche </a:t>
            </a:r>
            <a:r>
              <a:rPr lang="fr-FR" sz="3600" b="1" i="0" dirty="0">
                <a:solidFill>
                  <a:srgbClr val="42424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documentaire </a:t>
            </a:r>
          </a:p>
        </p:txBody>
      </p:sp>
    </p:spTree>
    <p:extLst>
      <p:ext uri="{BB962C8B-B14F-4D97-AF65-F5344CB8AC3E}">
        <p14:creationId xmlns:p14="http://schemas.microsoft.com/office/powerpoint/2010/main" val="3126569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1829</TotalTime>
  <Words>1912</Words>
  <Application>Microsoft Office PowerPoint</Application>
  <PresentationFormat>Grand écran</PresentationFormat>
  <Paragraphs>248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Garamond</vt:lpstr>
      <vt:lpstr>Helvetica Neue</vt:lpstr>
      <vt:lpstr>inherit</vt:lpstr>
      <vt:lpstr>Roboto Condensed</vt:lpstr>
      <vt:lpstr>Times New Roman</vt:lpstr>
      <vt:lpstr>Wingdings</vt:lpstr>
      <vt:lpstr>Organic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 torch</dc:creator>
  <cp:lastModifiedBy>pc</cp:lastModifiedBy>
  <cp:revision>13</cp:revision>
  <dcterms:created xsi:type="dcterms:W3CDTF">2021-10-31T19:23:54Z</dcterms:created>
  <dcterms:modified xsi:type="dcterms:W3CDTF">2021-11-03T22:54:10Z</dcterms:modified>
</cp:coreProperties>
</file>