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1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14630400" cy="8229600"/>
  <p:notesSz cx="8229600" cy="146304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66" d="100"/>
          <a:sy n="66" d="100"/>
        </p:scale>
        <p:origin x="792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908656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0A0A0A">
              <a:alpha val="75000"/>
            </a:srgbClr>
          </a:solidFill>
          <a:ln/>
        </p:spPr>
      </p:sp>
      <p:pic>
        <p:nvPicPr>
          <p:cNvPr id="4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44000" y="0"/>
            <a:ext cx="5486400" cy="8229600"/>
          </a:xfrm>
          <a:prstGeom prst="rect">
            <a:avLst/>
          </a:prstGeom>
        </p:spPr>
      </p:pic>
      <p:sp>
        <p:nvSpPr>
          <p:cNvPr id="5" name="Text 1"/>
          <p:cNvSpPr/>
          <p:nvPr/>
        </p:nvSpPr>
        <p:spPr>
          <a:xfrm>
            <a:off x="833199" y="1976557"/>
            <a:ext cx="7477601" cy="1666399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lnSpc>
                <a:spcPts val="6561"/>
              </a:lnSpc>
              <a:buNone/>
            </a:pPr>
            <a:r>
              <a:rPr lang="en-US" sz="5249" dirty="0">
                <a:solidFill>
                  <a:srgbClr val="FAEBEB"/>
                </a:solidFill>
                <a:latin typeface="Dela Gothic One" pitchFamily="34" charset="0"/>
                <a:ea typeface="Dela Gothic One" pitchFamily="34" charset="-122"/>
                <a:cs typeface="Dela Gothic One" pitchFamily="34" charset="-120"/>
              </a:rPr>
              <a:t>Introduction to Food Packaging</a:t>
            </a:r>
            <a:endParaRPr lang="en-US" sz="5249" dirty="0"/>
          </a:p>
        </p:txBody>
      </p:sp>
      <p:sp>
        <p:nvSpPr>
          <p:cNvPr id="6" name="Text 2"/>
          <p:cNvSpPr/>
          <p:nvPr/>
        </p:nvSpPr>
        <p:spPr>
          <a:xfrm>
            <a:off x="833199" y="3976211"/>
            <a:ext cx="7633468" cy="1316117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just">
              <a:lnSpc>
                <a:spcPts val="2799"/>
              </a:lnSpc>
            </a:pPr>
            <a:r>
              <a:rPr lang="en-US" sz="1750" dirty="0">
                <a:solidFill>
                  <a:srgbClr val="FFE5E5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Food packaging is essential for preserving and protecting food products during storage and transportation. It also plays a crucial role in marketing and conveying important </a:t>
            </a:r>
            <a:r>
              <a:rPr lang="en-US" sz="1750" b="1" dirty="0">
                <a:solidFill>
                  <a:srgbClr val="FFE5E5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information</a:t>
            </a:r>
            <a:r>
              <a:rPr lang="en-US" sz="1750" dirty="0">
                <a:solidFill>
                  <a:srgbClr val="FFE5E5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 to consumers.</a:t>
            </a:r>
            <a:r>
              <a:rPr lang="en-GB" sz="1800" kern="100" baseline="30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1</a:t>
            </a:r>
            <a:r>
              <a:rPr lang="en-GB" sz="2000" b="1" kern="100" baseline="30000" dirty="0">
                <a:solidFill>
                  <a:schemeClr val="bg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1</a:t>
            </a:r>
            <a:endParaRPr lang="fr-FR" sz="2000" b="1" kern="100" dirty="0">
              <a:solidFill>
                <a:schemeClr val="bg1"/>
              </a:solidFill>
              <a:effectLst/>
              <a:latin typeface="Cambria" panose="02040503050406030204" pitchFamily="18" charset="0"/>
              <a:ea typeface="Cambria" panose="02040503050406030204" pitchFamily="18" charset="0"/>
              <a:cs typeface="Arial" panose="020B0604020202020204" pitchFamily="34" charset="0"/>
            </a:endParaRPr>
          </a:p>
          <a:p>
            <a:pPr algn="just">
              <a:lnSpc>
                <a:spcPts val="2799"/>
              </a:lnSpc>
            </a:pPr>
            <a:endParaRPr lang="fr-FR" sz="2000" kern="100" dirty="0">
              <a:effectLst/>
              <a:highlight>
                <a:srgbClr val="FFFF00"/>
              </a:highlight>
              <a:latin typeface="Cambria" panose="02040503050406030204" pitchFamily="18" charset="0"/>
              <a:ea typeface="Cambria" panose="02040503050406030204" pitchFamily="18" charset="0"/>
              <a:cs typeface="Arial" panose="020B0604020202020204" pitchFamily="34" charset="0"/>
            </a:endParaRPr>
          </a:p>
          <a:p>
            <a:pPr marL="0" indent="0" algn="just">
              <a:lnSpc>
                <a:spcPts val="2799"/>
              </a:lnSpc>
              <a:buNone/>
            </a:pPr>
            <a:endParaRPr lang="en-US" sz="1750" dirty="0"/>
          </a:p>
        </p:txBody>
      </p:sp>
      <p:sp>
        <p:nvSpPr>
          <p:cNvPr id="7" name="Text 3"/>
          <p:cNvSpPr/>
          <p:nvPr/>
        </p:nvSpPr>
        <p:spPr>
          <a:xfrm>
            <a:off x="833199" y="5292328"/>
            <a:ext cx="7477601" cy="355402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>
              <a:lnSpc>
                <a:spcPts val="2799"/>
              </a:lnSpc>
              <a:buNone/>
            </a:pPr>
            <a:endParaRPr lang="en-US" sz="1750" dirty="0"/>
          </a:p>
        </p:txBody>
      </p:sp>
      <p:sp>
        <p:nvSpPr>
          <p:cNvPr id="8" name="Text 4"/>
          <p:cNvSpPr/>
          <p:nvPr/>
        </p:nvSpPr>
        <p:spPr>
          <a:xfrm>
            <a:off x="4897200" y="6583263"/>
            <a:ext cx="3704934" cy="355402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>
              <a:lnSpc>
                <a:spcPts val="2799"/>
              </a:lnSpc>
              <a:buNone/>
            </a:pPr>
            <a:r>
              <a:rPr lang="en-US" sz="2400" b="1" dirty="0">
                <a:solidFill>
                  <a:srgbClr val="FFE5E5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Dr Dammene Debbih Ouafa</a:t>
            </a:r>
            <a:endParaRPr lang="en-US" sz="2400" b="1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0A0A0A">
              <a:alpha val="75000"/>
            </a:srgbClr>
          </a:solidFill>
          <a:ln/>
        </p:spPr>
        <p:txBody>
          <a:bodyPr/>
          <a:lstStyle/>
          <a:p>
            <a:endParaRPr lang="fr-FR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4" name="Text 1"/>
          <p:cNvSpPr/>
          <p:nvPr/>
        </p:nvSpPr>
        <p:spPr>
          <a:xfrm>
            <a:off x="1760220" y="2224921"/>
            <a:ext cx="11109960" cy="1388745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lnSpc>
                <a:spcPts val="5468"/>
              </a:lnSpc>
              <a:buNone/>
            </a:pPr>
            <a:r>
              <a:rPr lang="en-US" sz="4374" dirty="0">
                <a:solidFill>
                  <a:srgbClr val="FAEBEB"/>
                </a:solidFill>
                <a:latin typeface="Dela Gothic One" pitchFamily="34" charset="0"/>
                <a:ea typeface="Dela Gothic One" pitchFamily="34" charset="-122"/>
                <a:cs typeface="Dela Gothic One" pitchFamily="34" charset="-120"/>
              </a:rPr>
              <a:t>Types of Food Packaging Materials</a:t>
            </a:r>
            <a:endParaRPr lang="en-US" sz="4374" dirty="0"/>
          </a:p>
        </p:txBody>
      </p:sp>
      <p:sp>
        <p:nvSpPr>
          <p:cNvPr id="5" name="Text 2"/>
          <p:cNvSpPr/>
          <p:nvPr/>
        </p:nvSpPr>
        <p:spPr>
          <a:xfrm>
            <a:off x="1760220" y="4169093"/>
            <a:ext cx="2777490" cy="347186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>
              <a:lnSpc>
                <a:spcPts val="2734"/>
              </a:lnSpc>
              <a:buNone/>
            </a:pPr>
            <a:r>
              <a:rPr lang="en-US" sz="3200" dirty="0">
                <a:solidFill>
                  <a:srgbClr val="FAEBEB"/>
                </a:solidFill>
                <a:latin typeface="Dela Gothic One" pitchFamily="34" charset="0"/>
                <a:ea typeface="Dela Gothic One" pitchFamily="34" charset="-122"/>
                <a:cs typeface="Dela Gothic One" pitchFamily="34" charset="-120"/>
              </a:rPr>
              <a:t>Plastic</a:t>
            </a:r>
            <a:endParaRPr lang="en-US" sz="3200" dirty="0"/>
          </a:p>
        </p:txBody>
      </p:sp>
      <p:sp>
        <p:nvSpPr>
          <p:cNvPr id="6" name="Text 3"/>
          <p:cNvSpPr/>
          <p:nvPr/>
        </p:nvSpPr>
        <p:spPr>
          <a:xfrm>
            <a:off x="1760220" y="4738449"/>
            <a:ext cx="3341608" cy="1066205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>
              <a:lnSpc>
                <a:spcPts val="2799"/>
              </a:lnSpc>
            </a:pPr>
            <a:r>
              <a:rPr lang="en-US" sz="2400" dirty="0">
                <a:solidFill>
                  <a:schemeClr val="bg1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Commonly used due to its versatility and cost-effectiveness.</a:t>
            </a:r>
            <a:r>
              <a:rPr lang="en-GB" sz="1800" kern="100" baseline="300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2000" b="1" kern="100" baseline="30000" dirty="0">
                <a:solidFill>
                  <a:schemeClr val="bg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2</a:t>
            </a:r>
            <a:endParaRPr lang="fr-FR" sz="2000" b="1" kern="100" dirty="0">
              <a:solidFill>
                <a:schemeClr val="bg1"/>
              </a:solidFill>
              <a:effectLst/>
              <a:latin typeface="Cambria" panose="02040503050406030204" pitchFamily="18" charset="0"/>
              <a:ea typeface="Cambria" panose="02040503050406030204" pitchFamily="18" charset="0"/>
              <a:cs typeface="Arial" panose="020B0604020202020204" pitchFamily="34" charset="0"/>
            </a:endParaRPr>
          </a:p>
          <a:p>
            <a:pPr marL="0" indent="0">
              <a:lnSpc>
                <a:spcPts val="2799"/>
              </a:lnSpc>
              <a:buNone/>
            </a:pPr>
            <a:endParaRPr lang="en-US" sz="2400" dirty="0"/>
          </a:p>
        </p:txBody>
      </p:sp>
      <p:sp>
        <p:nvSpPr>
          <p:cNvPr id="7" name="Text 4"/>
          <p:cNvSpPr/>
          <p:nvPr/>
        </p:nvSpPr>
        <p:spPr>
          <a:xfrm>
            <a:off x="5515954" y="4169093"/>
            <a:ext cx="2777490" cy="347186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>
              <a:lnSpc>
                <a:spcPts val="2734"/>
              </a:lnSpc>
              <a:buNone/>
            </a:pPr>
            <a:r>
              <a:rPr lang="en-US" sz="3200" dirty="0">
                <a:solidFill>
                  <a:srgbClr val="FAEBEB"/>
                </a:solidFill>
                <a:latin typeface="Dela Gothic One" pitchFamily="34" charset="0"/>
                <a:ea typeface="Dela Gothic One" pitchFamily="34" charset="-122"/>
                <a:cs typeface="Dela Gothic One" pitchFamily="34" charset="-120"/>
              </a:rPr>
              <a:t>Glass</a:t>
            </a:r>
            <a:endParaRPr lang="en-US" sz="3200" dirty="0"/>
          </a:p>
        </p:txBody>
      </p:sp>
      <p:sp>
        <p:nvSpPr>
          <p:cNvPr id="8" name="Text 5"/>
          <p:cNvSpPr/>
          <p:nvPr/>
        </p:nvSpPr>
        <p:spPr>
          <a:xfrm>
            <a:off x="5651421" y="4738449"/>
            <a:ext cx="3341608" cy="1066205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lnSpc>
                <a:spcPts val="2799"/>
              </a:lnSpc>
              <a:buNone/>
            </a:pPr>
            <a:r>
              <a:rPr lang="en-US" sz="2400" dirty="0">
                <a:solidFill>
                  <a:schemeClr val="bg1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Offers excellent product visibility but may be heavy and prone to breakag</a:t>
            </a:r>
            <a:r>
              <a:rPr lang="en-US" sz="200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  <a:cs typeface="DM Sans" pitchFamily="34" charset="-120"/>
              </a:rPr>
              <a:t>e</a:t>
            </a:r>
            <a:r>
              <a:rPr lang="en-US" sz="2400" dirty="0">
                <a:solidFill>
                  <a:schemeClr val="bg1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.</a:t>
            </a:r>
            <a:r>
              <a:rPr lang="en-US" sz="200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  <a:cs typeface="DM Sans" pitchFamily="34" charset="-120"/>
              </a:rPr>
              <a:t> </a:t>
            </a:r>
            <a:r>
              <a:rPr lang="en-GB" sz="2000" baseline="30000" dirty="0">
                <a:solidFill>
                  <a:schemeClr val="bg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3</a:t>
            </a:r>
            <a:endParaRPr lang="en-US" sz="2000" dirty="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9" name="Text 6"/>
          <p:cNvSpPr/>
          <p:nvPr/>
        </p:nvSpPr>
        <p:spPr>
          <a:xfrm>
            <a:off x="9542621" y="4169093"/>
            <a:ext cx="2777490" cy="347186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>
              <a:lnSpc>
                <a:spcPts val="2734"/>
              </a:lnSpc>
              <a:buNone/>
            </a:pPr>
            <a:r>
              <a:rPr lang="en-US" sz="3200" dirty="0">
                <a:solidFill>
                  <a:srgbClr val="FAEBEB"/>
                </a:solidFill>
                <a:latin typeface="Dela Gothic One" pitchFamily="34" charset="0"/>
                <a:ea typeface="Dela Gothic One" pitchFamily="34" charset="-122"/>
                <a:cs typeface="Dela Gothic One" pitchFamily="34" charset="-120"/>
              </a:rPr>
              <a:t>Paperboard</a:t>
            </a:r>
            <a:endParaRPr lang="en-US" sz="3200" dirty="0"/>
          </a:p>
        </p:txBody>
      </p:sp>
      <p:sp>
        <p:nvSpPr>
          <p:cNvPr id="10" name="Text 7"/>
          <p:cNvSpPr/>
          <p:nvPr/>
        </p:nvSpPr>
        <p:spPr>
          <a:xfrm>
            <a:off x="9542621" y="4738449"/>
            <a:ext cx="3341608" cy="710803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>
              <a:lnSpc>
                <a:spcPts val="2799"/>
              </a:lnSpc>
            </a:pPr>
            <a:r>
              <a:rPr lang="en-US" sz="2400" dirty="0">
                <a:solidFill>
                  <a:schemeClr val="bg1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Suitable for dry goods and can be easily recycled.</a:t>
            </a:r>
            <a:r>
              <a:rPr lang="en-GB" sz="1800" kern="100" baseline="300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2000" kern="100" baseline="30000" dirty="0">
                <a:solidFill>
                  <a:schemeClr val="bg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4</a:t>
            </a:r>
            <a:endParaRPr lang="fr-FR" sz="2000" kern="100" dirty="0">
              <a:solidFill>
                <a:schemeClr val="bg1"/>
              </a:solidFill>
              <a:effectLst/>
              <a:latin typeface="Cambria" panose="02040503050406030204" pitchFamily="18" charset="0"/>
              <a:ea typeface="Cambria" panose="02040503050406030204" pitchFamily="18" charset="0"/>
              <a:cs typeface="Arial" panose="020B0604020202020204" pitchFamily="34" charset="0"/>
            </a:endParaRPr>
          </a:p>
          <a:p>
            <a:pPr marL="0" indent="0">
              <a:lnSpc>
                <a:spcPts val="2799"/>
              </a:lnSpc>
              <a:buNone/>
            </a:pPr>
            <a:endParaRPr lang="en-US" sz="2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0A0A0A">
              <a:alpha val="75000"/>
            </a:srgbClr>
          </a:solidFill>
          <a:ln/>
        </p:spPr>
      </p:sp>
      <p:pic>
        <p:nvPicPr>
          <p:cNvPr id="4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3657600" cy="8229600"/>
          </a:xfrm>
          <a:prstGeom prst="rect">
            <a:avLst/>
          </a:prstGeom>
        </p:spPr>
      </p:pic>
      <p:sp>
        <p:nvSpPr>
          <p:cNvPr id="5" name="Text 1"/>
          <p:cNvSpPr/>
          <p:nvPr/>
        </p:nvSpPr>
        <p:spPr>
          <a:xfrm>
            <a:off x="4490799" y="1354336"/>
            <a:ext cx="9306401" cy="2083118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>
              <a:lnSpc>
                <a:spcPts val="5468"/>
              </a:lnSpc>
            </a:pPr>
            <a:r>
              <a:rPr lang="en-US" sz="4400" dirty="0">
                <a:solidFill>
                  <a:schemeClr val="bg1"/>
                </a:solidFill>
                <a:latin typeface="Dela Gothic One" pitchFamily="34" charset="0"/>
                <a:ea typeface="Dela Gothic One" pitchFamily="34" charset="-122"/>
                <a:cs typeface="Dela Gothic One" pitchFamily="34" charset="-120"/>
              </a:rPr>
              <a:t>Advantages and Disadvantages of Each Type</a:t>
            </a:r>
            <a:r>
              <a:rPr lang="en-GB" sz="3200" kern="100" baseline="30000" dirty="0">
                <a:solidFill>
                  <a:schemeClr val="bg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5   </a:t>
            </a:r>
            <a:r>
              <a:rPr lang="en-GB" sz="1800" kern="100" baseline="300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                             </a:t>
            </a:r>
            <a:r>
              <a:rPr lang="en-GB" sz="5400" kern="100" baseline="30000" dirty="0">
                <a:solidFill>
                  <a:schemeClr val="bg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GB" sz="3200" kern="100" baseline="300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      </a:t>
            </a:r>
            <a:r>
              <a:rPr lang="en-GB" sz="3200" kern="100" baseline="30000" dirty="0">
                <a:solidFill>
                  <a:schemeClr val="bg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       </a:t>
            </a:r>
            <a:r>
              <a:rPr lang="en-GB" sz="3200" kern="100" baseline="300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  </a:t>
            </a:r>
            <a:endParaRPr lang="fr-FR" sz="3200" kern="100" dirty="0">
              <a:solidFill>
                <a:schemeClr val="bg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ts val="5468"/>
              </a:lnSpc>
              <a:buNone/>
            </a:pPr>
            <a:endParaRPr lang="en-US" sz="4374" dirty="0"/>
          </a:p>
        </p:txBody>
      </p:sp>
      <p:sp>
        <p:nvSpPr>
          <p:cNvPr id="6" name="Shape 2"/>
          <p:cNvSpPr/>
          <p:nvPr/>
        </p:nvSpPr>
        <p:spPr>
          <a:xfrm>
            <a:off x="4490799" y="3944303"/>
            <a:ext cx="499943" cy="499943"/>
          </a:xfrm>
          <a:prstGeom prst="roundRect">
            <a:avLst>
              <a:gd name="adj" fmla="val 20000"/>
            </a:avLst>
          </a:prstGeom>
          <a:solidFill>
            <a:srgbClr val="740B0B"/>
          </a:solidFill>
          <a:ln w="7620">
            <a:solidFill>
              <a:srgbClr val="8D2424"/>
            </a:solidFill>
            <a:prstDash val="solid"/>
          </a:ln>
        </p:spPr>
      </p:sp>
      <p:sp>
        <p:nvSpPr>
          <p:cNvPr id="7" name="Text 3"/>
          <p:cNvSpPr/>
          <p:nvPr/>
        </p:nvSpPr>
        <p:spPr>
          <a:xfrm>
            <a:off x="4642723" y="3985974"/>
            <a:ext cx="195977" cy="416481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 algn="ctr">
              <a:lnSpc>
                <a:spcPts val="3281"/>
              </a:lnSpc>
              <a:buNone/>
            </a:pPr>
            <a:r>
              <a:rPr lang="en-US" sz="2624" dirty="0">
                <a:solidFill>
                  <a:srgbClr val="FFE5E5"/>
                </a:solidFill>
                <a:latin typeface="Dela Gothic One" pitchFamily="34" charset="0"/>
                <a:ea typeface="Dela Gothic One" pitchFamily="34" charset="-122"/>
                <a:cs typeface="Dela Gothic One" pitchFamily="34" charset="-120"/>
              </a:rPr>
              <a:t>1</a:t>
            </a:r>
            <a:endParaRPr lang="en-US" sz="2624" dirty="0"/>
          </a:p>
        </p:txBody>
      </p:sp>
      <p:sp>
        <p:nvSpPr>
          <p:cNvPr id="8" name="Text 4"/>
          <p:cNvSpPr/>
          <p:nvPr/>
        </p:nvSpPr>
        <p:spPr>
          <a:xfrm>
            <a:off x="5212913" y="4020622"/>
            <a:ext cx="2777490" cy="347186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>
              <a:lnSpc>
                <a:spcPts val="2734"/>
              </a:lnSpc>
              <a:buNone/>
            </a:pPr>
            <a:r>
              <a:rPr lang="en-US" sz="2187" dirty="0">
                <a:solidFill>
                  <a:srgbClr val="FFE5E5"/>
                </a:solidFill>
                <a:latin typeface="Dela Gothic One" pitchFamily="34" charset="0"/>
                <a:ea typeface="Dela Gothic One" pitchFamily="34" charset="-122"/>
                <a:cs typeface="Dela Gothic One" pitchFamily="34" charset="-120"/>
              </a:rPr>
              <a:t>Plastic</a:t>
            </a:r>
            <a:endParaRPr lang="en-US" sz="2187" dirty="0"/>
          </a:p>
        </p:txBody>
      </p:sp>
      <p:sp>
        <p:nvSpPr>
          <p:cNvPr id="9" name="Text 5"/>
          <p:cNvSpPr/>
          <p:nvPr/>
        </p:nvSpPr>
        <p:spPr>
          <a:xfrm>
            <a:off x="5212913" y="4501039"/>
            <a:ext cx="3820001" cy="1066205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lnSpc>
                <a:spcPts val="2799"/>
              </a:lnSpc>
              <a:buNone/>
            </a:pPr>
            <a:r>
              <a:rPr lang="en-US" sz="1750" dirty="0">
                <a:solidFill>
                  <a:srgbClr val="FFE5E5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Lightweight, but can have environmental impacts if not recycled.</a:t>
            </a:r>
            <a:endParaRPr lang="en-US" sz="1750" dirty="0"/>
          </a:p>
        </p:txBody>
      </p:sp>
      <p:sp>
        <p:nvSpPr>
          <p:cNvPr id="10" name="Shape 6"/>
          <p:cNvSpPr/>
          <p:nvPr/>
        </p:nvSpPr>
        <p:spPr>
          <a:xfrm>
            <a:off x="9255085" y="3944303"/>
            <a:ext cx="499943" cy="499943"/>
          </a:xfrm>
          <a:prstGeom prst="roundRect">
            <a:avLst>
              <a:gd name="adj" fmla="val 20000"/>
            </a:avLst>
          </a:prstGeom>
          <a:solidFill>
            <a:srgbClr val="740B0B"/>
          </a:solidFill>
          <a:ln w="7620">
            <a:solidFill>
              <a:srgbClr val="8D2424"/>
            </a:solidFill>
            <a:prstDash val="solid"/>
          </a:ln>
        </p:spPr>
      </p:sp>
      <p:sp>
        <p:nvSpPr>
          <p:cNvPr id="11" name="Text 7"/>
          <p:cNvSpPr/>
          <p:nvPr/>
        </p:nvSpPr>
        <p:spPr>
          <a:xfrm>
            <a:off x="9365813" y="3985974"/>
            <a:ext cx="278368" cy="416481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 algn="ctr">
              <a:lnSpc>
                <a:spcPts val="3281"/>
              </a:lnSpc>
              <a:buNone/>
            </a:pPr>
            <a:r>
              <a:rPr lang="en-US" sz="2624" dirty="0">
                <a:solidFill>
                  <a:srgbClr val="FFE5E5"/>
                </a:solidFill>
                <a:latin typeface="Dela Gothic One" pitchFamily="34" charset="0"/>
                <a:ea typeface="Dela Gothic One" pitchFamily="34" charset="-122"/>
                <a:cs typeface="Dela Gothic One" pitchFamily="34" charset="-120"/>
              </a:rPr>
              <a:t>2</a:t>
            </a:r>
            <a:endParaRPr lang="en-US" sz="2624" dirty="0"/>
          </a:p>
        </p:txBody>
      </p:sp>
      <p:sp>
        <p:nvSpPr>
          <p:cNvPr id="12" name="Text 8"/>
          <p:cNvSpPr/>
          <p:nvPr/>
        </p:nvSpPr>
        <p:spPr>
          <a:xfrm>
            <a:off x="9977199" y="4020622"/>
            <a:ext cx="2777490" cy="347186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>
              <a:lnSpc>
                <a:spcPts val="2734"/>
              </a:lnSpc>
              <a:buNone/>
            </a:pPr>
            <a:r>
              <a:rPr lang="en-US" sz="2187" dirty="0">
                <a:solidFill>
                  <a:srgbClr val="FFE5E5"/>
                </a:solidFill>
                <a:latin typeface="Dela Gothic One" pitchFamily="34" charset="0"/>
                <a:ea typeface="Dela Gothic One" pitchFamily="34" charset="-122"/>
                <a:cs typeface="Dela Gothic One" pitchFamily="34" charset="-120"/>
              </a:rPr>
              <a:t>Glass</a:t>
            </a:r>
            <a:endParaRPr lang="en-US" sz="2187" dirty="0"/>
          </a:p>
        </p:txBody>
      </p:sp>
      <p:sp>
        <p:nvSpPr>
          <p:cNvPr id="13" name="Text 9"/>
          <p:cNvSpPr/>
          <p:nvPr/>
        </p:nvSpPr>
        <p:spPr>
          <a:xfrm>
            <a:off x="9977199" y="4501039"/>
            <a:ext cx="3820001" cy="710803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lnSpc>
                <a:spcPts val="2799"/>
              </a:lnSpc>
              <a:buNone/>
            </a:pPr>
            <a:r>
              <a:rPr lang="en-US" sz="1750" dirty="0">
                <a:solidFill>
                  <a:srgbClr val="FFE5E5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Preserves product freshness, but is heavy and can be expensive.</a:t>
            </a:r>
            <a:endParaRPr lang="en-US" sz="1750" dirty="0"/>
          </a:p>
        </p:txBody>
      </p:sp>
      <p:sp>
        <p:nvSpPr>
          <p:cNvPr id="14" name="Shape 10"/>
          <p:cNvSpPr/>
          <p:nvPr/>
        </p:nvSpPr>
        <p:spPr>
          <a:xfrm>
            <a:off x="4490799" y="5963007"/>
            <a:ext cx="499943" cy="499943"/>
          </a:xfrm>
          <a:prstGeom prst="roundRect">
            <a:avLst>
              <a:gd name="adj" fmla="val 20000"/>
            </a:avLst>
          </a:prstGeom>
          <a:solidFill>
            <a:srgbClr val="740B0B"/>
          </a:solidFill>
          <a:ln w="7620">
            <a:solidFill>
              <a:srgbClr val="8D2424"/>
            </a:solidFill>
            <a:prstDash val="solid"/>
          </a:ln>
        </p:spPr>
      </p:sp>
      <p:sp>
        <p:nvSpPr>
          <p:cNvPr id="15" name="Text 11"/>
          <p:cNvSpPr/>
          <p:nvPr/>
        </p:nvSpPr>
        <p:spPr>
          <a:xfrm>
            <a:off x="4593908" y="6004679"/>
            <a:ext cx="293608" cy="416481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 algn="ctr">
              <a:lnSpc>
                <a:spcPts val="3281"/>
              </a:lnSpc>
              <a:buNone/>
            </a:pPr>
            <a:r>
              <a:rPr lang="en-US" sz="2624" dirty="0">
                <a:solidFill>
                  <a:srgbClr val="FFE5E5"/>
                </a:solidFill>
                <a:latin typeface="Dela Gothic One" pitchFamily="34" charset="0"/>
                <a:ea typeface="Dela Gothic One" pitchFamily="34" charset="-122"/>
                <a:cs typeface="Dela Gothic One" pitchFamily="34" charset="-120"/>
              </a:rPr>
              <a:t>3</a:t>
            </a:r>
            <a:endParaRPr lang="en-US" sz="2624" dirty="0"/>
          </a:p>
        </p:txBody>
      </p:sp>
      <p:sp>
        <p:nvSpPr>
          <p:cNvPr id="16" name="Text 12"/>
          <p:cNvSpPr/>
          <p:nvPr/>
        </p:nvSpPr>
        <p:spPr>
          <a:xfrm>
            <a:off x="5212913" y="6039326"/>
            <a:ext cx="2777490" cy="347186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>
              <a:lnSpc>
                <a:spcPts val="2734"/>
              </a:lnSpc>
              <a:buNone/>
            </a:pPr>
            <a:r>
              <a:rPr lang="en-US" sz="2187" dirty="0">
                <a:solidFill>
                  <a:srgbClr val="FFE5E5"/>
                </a:solidFill>
                <a:latin typeface="Dela Gothic One" pitchFamily="34" charset="0"/>
                <a:ea typeface="Dela Gothic One" pitchFamily="34" charset="-122"/>
                <a:cs typeface="Dela Gothic One" pitchFamily="34" charset="-120"/>
              </a:rPr>
              <a:t>Paperboard</a:t>
            </a:r>
            <a:endParaRPr lang="en-US" sz="2187" dirty="0"/>
          </a:p>
        </p:txBody>
      </p:sp>
      <p:sp>
        <p:nvSpPr>
          <p:cNvPr id="17" name="Text 13"/>
          <p:cNvSpPr/>
          <p:nvPr/>
        </p:nvSpPr>
        <p:spPr>
          <a:xfrm>
            <a:off x="5212913" y="6519743"/>
            <a:ext cx="8584287" cy="355402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>
              <a:lnSpc>
                <a:spcPts val="2799"/>
              </a:lnSpc>
              <a:buNone/>
            </a:pPr>
            <a:r>
              <a:rPr lang="en-US" sz="1750" dirty="0">
                <a:solidFill>
                  <a:srgbClr val="FFE5E5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Biodegradable, but less suitable for liquids or oily foods.</a:t>
            </a:r>
            <a:endParaRPr lang="en-US" sz="175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0A0A0A">
              <a:alpha val="75000"/>
            </a:srgbClr>
          </a:solidFill>
          <a:ln/>
        </p:spPr>
      </p:sp>
      <p:pic>
        <p:nvPicPr>
          <p:cNvPr id="4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44000" y="0"/>
            <a:ext cx="5486400" cy="8229600"/>
          </a:xfrm>
          <a:prstGeom prst="rect">
            <a:avLst/>
          </a:prstGeom>
        </p:spPr>
      </p:pic>
      <p:sp>
        <p:nvSpPr>
          <p:cNvPr id="5" name="Text 1"/>
          <p:cNvSpPr/>
          <p:nvPr/>
        </p:nvSpPr>
        <p:spPr>
          <a:xfrm>
            <a:off x="789980" y="746165"/>
            <a:ext cx="7778287" cy="1975247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lnSpc>
                <a:spcPts val="5184"/>
              </a:lnSpc>
              <a:buNone/>
            </a:pPr>
            <a:r>
              <a:rPr lang="en-US" sz="4147" dirty="0">
                <a:solidFill>
                  <a:srgbClr val="FAEBEB"/>
                </a:solidFill>
                <a:latin typeface="Dela Gothic One" pitchFamily="34" charset="0"/>
                <a:ea typeface="Dela Gothic One" pitchFamily="34" charset="-122"/>
                <a:cs typeface="Dela Gothic One" pitchFamily="34" charset="-120"/>
              </a:rPr>
              <a:t>Factors to Consider When </a:t>
            </a:r>
            <a:r>
              <a:rPr lang="en-US" sz="4147" dirty="0">
                <a:solidFill>
                  <a:srgbClr val="FAEBEB"/>
                </a:solidFill>
                <a:latin typeface="Cambria" panose="02040503050406030204" pitchFamily="18" charset="0"/>
                <a:ea typeface="Cambria" panose="02040503050406030204" pitchFamily="18" charset="0"/>
                <a:cs typeface="Dela Gothic One" pitchFamily="34" charset="-120"/>
              </a:rPr>
              <a:t>Choosing</a:t>
            </a:r>
            <a:r>
              <a:rPr lang="en-US" sz="4147" dirty="0">
                <a:solidFill>
                  <a:srgbClr val="FAEBEB"/>
                </a:solidFill>
                <a:latin typeface="Dela Gothic One" pitchFamily="34" charset="0"/>
                <a:ea typeface="Dela Gothic One" pitchFamily="34" charset="-122"/>
                <a:cs typeface="Dela Gothic One" pitchFamily="34" charset="-120"/>
              </a:rPr>
              <a:t> </a:t>
            </a:r>
            <a:r>
              <a:rPr lang="en-US" sz="4147" dirty="0">
                <a:solidFill>
                  <a:schemeClr val="bg1"/>
                </a:solidFill>
                <a:latin typeface="Dela Gothic One" pitchFamily="34" charset="0"/>
                <a:ea typeface="Dela Gothic One" pitchFamily="34" charset="-122"/>
                <a:cs typeface="Dela Gothic One" pitchFamily="34" charset="-120"/>
              </a:rPr>
              <a:t>Packaging Materials </a:t>
            </a:r>
            <a:r>
              <a:rPr lang="en-GB" sz="2800" baseline="30000" dirty="0">
                <a:solidFill>
                  <a:schemeClr val="bg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6</a:t>
            </a:r>
            <a:endParaRPr lang="en-US" sz="2800" dirty="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6" name="Shape 2"/>
          <p:cNvSpPr/>
          <p:nvPr/>
        </p:nvSpPr>
        <p:spPr>
          <a:xfrm>
            <a:off x="789980" y="3037403"/>
            <a:ext cx="7564041" cy="1566386"/>
          </a:xfrm>
          <a:prstGeom prst="roundRect">
            <a:avLst>
              <a:gd name="adj" fmla="val 6053"/>
            </a:avLst>
          </a:prstGeom>
          <a:solidFill>
            <a:srgbClr val="740B0B"/>
          </a:solidFill>
          <a:ln w="7620">
            <a:solidFill>
              <a:srgbClr val="8D2424"/>
            </a:solidFill>
            <a:prstDash val="solid"/>
          </a:ln>
        </p:spPr>
      </p:sp>
      <p:sp>
        <p:nvSpPr>
          <p:cNvPr id="7" name="Text 3"/>
          <p:cNvSpPr/>
          <p:nvPr/>
        </p:nvSpPr>
        <p:spPr>
          <a:xfrm>
            <a:off x="1008221" y="3255645"/>
            <a:ext cx="2633543" cy="329208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>
              <a:lnSpc>
                <a:spcPts val="2592"/>
              </a:lnSpc>
              <a:buNone/>
            </a:pPr>
            <a:r>
              <a:rPr lang="en-US" sz="2074" dirty="0">
                <a:solidFill>
                  <a:srgbClr val="FFE5E5"/>
                </a:solidFill>
                <a:latin typeface="Dela Gothic One" pitchFamily="34" charset="0"/>
                <a:ea typeface="Dela Gothic One" pitchFamily="34" charset="-122"/>
                <a:cs typeface="Dela Gothic One" pitchFamily="34" charset="-120"/>
              </a:rPr>
              <a:t>Product Type</a:t>
            </a:r>
            <a:endParaRPr lang="en-US" sz="2074" dirty="0"/>
          </a:p>
        </p:txBody>
      </p:sp>
      <p:sp>
        <p:nvSpPr>
          <p:cNvPr id="8" name="Text 4"/>
          <p:cNvSpPr/>
          <p:nvPr/>
        </p:nvSpPr>
        <p:spPr>
          <a:xfrm>
            <a:off x="1008221" y="3711178"/>
            <a:ext cx="7127557" cy="67437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lnSpc>
                <a:spcPts val="2654"/>
              </a:lnSpc>
              <a:buNone/>
            </a:pPr>
            <a:r>
              <a:rPr lang="en-US" sz="1659" dirty="0">
                <a:solidFill>
                  <a:srgbClr val="FFE5E5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Consider food properties, such as perishability and sensitivity to light or moisture.</a:t>
            </a:r>
            <a:endParaRPr lang="en-US" sz="1659" dirty="0"/>
          </a:p>
        </p:txBody>
      </p:sp>
      <p:sp>
        <p:nvSpPr>
          <p:cNvPr id="9" name="Shape 5"/>
          <p:cNvSpPr/>
          <p:nvPr/>
        </p:nvSpPr>
        <p:spPr>
          <a:xfrm>
            <a:off x="789980" y="4814411"/>
            <a:ext cx="7564041" cy="1229201"/>
          </a:xfrm>
          <a:prstGeom prst="roundRect">
            <a:avLst>
              <a:gd name="adj" fmla="val 7713"/>
            </a:avLst>
          </a:prstGeom>
          <a:solidFill>
            <a:srgbClr val="740B0B"/>
          </a:solidFill>
          <a:ln w="7620">
            <a:solidFill>
              <a:srgbClr val="8D2424"/>
            </a:solidFill>
            <a:prstDash val="solid"/>
          </a:ln>
        </p:spPr>
      </p:sp>
      <p:sp>
        <p:nvSpPr>
          <p:cNvPr id="10" name="Text 6"/>
          <p:cNvSpPr/>
          <p:nvPr/>
        </p:nvSpPr>
        <p:spPr>
          <a:xfrm>
            <a:off x="1008221" y="5032653"/>
            <a:ext cx="2633543" cy="329208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>
              <a:lnSpc>
                <a:spcPts val="2592"/>
              </a:lnSpc>
              <a:buNone/>
            </a:pPr>
            <a:r>
              <a:rPr lang="en-US" sz="2074" dirty="0">
                <a:solidFill>
                  <a:srgbClr val="FFE5E5"/>
                </a:solidFill>
                <a:latin typeface="Dela Gothic One" pitchFamily="34" charset="0"/>
                <a:ea typeface="Dela Gothic One" pitchFamily="34" charset="-122"/>
                <a:cs typeface="Dela Gothic One" pitchFamily="34" charset="-120"/>
              </a:rPr>
              <a:t>Sustainability</a:t>
            </a:r>
            <a:endParaRPr lang="en-US" sz="2074" dirty="0"/>
          </a:p>
        </p:txBody>
      </p:sp>
      <p:sp>
        <p:nvSpPr>
          <p:cNvPr id="11" name="Text 7"/>
          <p:cNvSpPr/>
          <p:nvPr/>
        </p:nvSpPr>
        <p:spPr>
          <a:xfrm>
            <a:off x="1008221" y="5488186"/>
            <a:ext cx="7127557" cy="337185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>
              <a:lnSpc>
                <a:spcPts val="2654"/>
              </a:lnSpc>
              <a:buNone/>
            </a:pPr>
            <a:r>
              <a:rPr lang="en-US" sz="1659" dirty="0">
                <a:solidFill>
                  <a:srgbClr val="FFE5E5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Evaluate recyclability, biodegradability, and environmental impact.</a:t>
            </a:r>
            <a:endParaRPr lang="en-US" sz="1659" dirty="0"/>
          </a:p>
        </p:txBody>
      </p:sp>
      <p:sp>
        <p:nvSpPr>
          <p:cNvPr id="12" name="Shape 8"/>
          <p:cNvSpPr/>
          <p:nvPr/>
        </p:nvSpPr>
        <p:spPr>
          <a:xfrm>
            <a:off x="789980" y="6254234"/>
            <a:ext cx="7564041" cy="1229201"/>
          </a:xfrm>
          <a:prstGeom prst="roundRect">
            <a:avLst>
              <a:gd name="adj" fmla="val 7713"/>
            </a:avLst>
          </a:prstGeom>
          <a:solidFill>
            <a:srgbClr val="740B0B"/>
          </a:solidFill>
          <a:ln w="7620">
            <a:solidFill>
              <a:srgbClr val="8D2424"/>
            </a:solidFill>
            <a:prstDash val="solid"/>
          </a:ln>
        </p:spPr>
      </p:sp>
      <p:sp>
        <p:nvSpPr>
          <p:cNvPr id="13" name="Text 9"/>
          <p:cNvSpPr/>
          <p:nvPr/>
        </p:nvSpPr>
        <p:spPr>
          <a:xfrm>
            <a:off x="1008221" y="6472476"/>
            <a:ext cx="2633543" cy="329208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>
              <a:lnSpc>
                <a:spcPts val="2592"/>
              </a:lnSpc>
              <a:buNone/>
            </a:pPr>
            <a:r>
              <a:rPr lang="en-US" sz="2074" dirty="0">
                <a:solidFill>
                  <a:srgbClr val="FFE5E5"/>
                </a:solidFill>
                <a:latin typeface="Dela Gothic One" pitchFamily="34" charset="0"/>
                <a:ea typeface="Dela Gothic One" pitchFamily="34" charset="-122"/>
                <a:cs typeface="Dela Gothic One" pitchFamily="34" charset="-120"/>
              </a:rPr>
              <a:t>Cost</a:t>
            </a:r>
            <a:endParaRPr lang="en-US" sz="2074" dirty="0"/>
          </a:p>
        </p:txBody>
      </p:sp>
      <p:sp>
        <p:nvSpPr>
          <p:cNvPr id="14" name="Text 10"/>
          <p:cNvSpPr/>
          <p:nvPr/>
        </p:nvSpPr>
        <p:spPr>
          <a:xfrm>
            <a:off x="1008221" y="6928009"/>
            <a:ext cx="7127557" cy="337185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>
              <a:lnSpc>
                <a:spcPts val="2654"/>
              </a:lnSpc>
              <a:buNone/>
            </a:pPr>
            <a:r>
              <a:rPr lang="en-US" sz="1659" dirty="0">
                <a:solidFill>
                  <a:srgbClr val="FFE5E5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Balance cost-effectiveness with the need to maintain product quality.</a:t>
            </a:r>
            <a:endParaRPr lang="en-US" sz="1659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0A0A0A">
              <a:alpha val="75000"/>
            </a:srgbClr>
          </a:solidFill>
          <a:ln/>
        </p:spPr>
      </p:sp>
      <p:pic>
        <p:nvPicPr>
          <p:cNvPr id="4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14630400" cy="2777490"/>
          </a:xfrm>
          <a:prstGeom prst="rect">
            <a:avLst/>
          </a:prstGeom>
        </p:spPr>
      </p:pic>
      <p:sp>
        <p:nvSpPr>
          <p:cNvPr id="5" name="Text 1"/>
          <p:cNvSpPr/>
          <p:nvPr/>
        </p:nvSpPr>
        <p:spPr>
          <a:xfrm>
            <a:off x="1760220" y="3921919"/>
            <a:ext cx="11109960" cy="1388745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lnSpc>
                <a:spcPts val="5468"/>
              </a:lnSpc>
              <a:buNone/>
            </a:pPr>
            <a:r>
              <a:rPr lang="en-US" sz="4374" dirty="0">
                <a:solidFill>
                  <a:srgbClr val="FAEBEB"/>
                </a:solidFill>
                <a:latin typeface="Dela Gothic One" pitchFamily="34" charset="0"/>
                <a:ea typeface="Dela Gothic One" pitchFamily="34" charset="-122"/>
                <a:cs typeface="Dela Gothic One" pitchFamily="34" charset="-120"/>
              </a:rPr>
              <a:t>Packaging Regulations and Standards </a:t>
            </a:r>
            <a:r>
              <a:rPr lang="en-GB" sz="3200" baseline="30000" dirty="0">
                <a:solidFill>
                  <a:schemeClr val="bg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7</a:t>
            </a:r>
            <a:endParaRPr lang="en-US" sz="3200" dirty="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6" name="Shape 2"/>
          <p:cNvSpPr/>
          <p:nvPr/>
        </p:nvSpPr>
        <p:spPr>
          <a:xfrm>
            <a:off x="1760220" y="5817513"/>
            <a:ext cx="499943" cy="499943"/>
          </a:xfrm>
          <a:prstGeom prst="roundRect">
            <a:avLst>
              <a:gd name="adj" fmla="val 20000"/>
            </a:avLst>
          </a:prstGeom>
          <a:solidFill>
            <a:srgbClr val="740B0B"/>
          </a:solidFill>
          <a:ln w="7620">
            <a:solidFill>
              <a:srgbClr val="8D2424"/>
            </a:solidFill>
            <a:prstDash val="solid"/>
          </a:ln>
        </p:spPr>
      </p:sp>
      <p:sp>
        <p:nvSpPr>
          <p:cNvPr id="7" name="Text 3"/>
          <p:cNvSpPr/>
          <p:nvPr/>
        </p:nvSpPr>
        <p:spPr>
          <a:xfrm>
            <a:off x="1912144" y="5859185"/>
            <a:ext cx="195977" cy="416481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 algn="ctr">
              <a:lnSpc>
                <a:spcPts val="3281"/>
              </a:lnSpc>
              <a:buNone/>
            </a:pPr>
            <a:r>
              <a:rPr lang="en-US" sz="2624" dirty="0">
                <a:solidFill>
                  <a:srgbClr val="FFE5E5"/>
                </a:solidFill>
                <a:latin typeface="Dela Gothic One" pitchFamily="34" charset="0"/>
                <a:ea typeface="Dela Gothic One" pitchFamily="34" charset="-122"/>
                <a:cs typeface="Dela Gothic One" pitchFamily="34" charset="-120"/>
              </a:rPr>
              <a:t>1</a:t>
            </a:r>
            <a:endParaRPr lang="en-US" sz="2624" dirty="0"/>
          </a:p>
        </p:txBody>
      </p:sp>
      <p:sp>
        <p:nvSpPr>
          <p:cNvPr id="8" name="Text 4"/>
          <p:cNvSpPr/>
          <p:nvPr/>
        </p:nvSpPr>
        <p:spPr>
          <a:xfrm>
            <a:off x="2482334" y="5893832"/>
            <a:ext cx="3881676" cy="347186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>
              <a:lnSpc>
                <a:spcPts val="2734"/>
              </a:lnSpc>
              <a:buNone/>
            </a:pPr>
            <a:r>
              <a:rPr lang="en-US" sz="2187" dirty="0">
                <a:solidFill>
                  <a:srgbClr val="FFE5E5"/>
                </a:solidFill>
                <a:latin typeface="Dela Gothic One" pitchFamily="34" charset="0"/>
                <a:ea typeface="Dela Gothic One" pitchFamily="34" charset="-122"/>
                <a:cs typeface="Dela Gothic One" pitchFamily="34" charset="-120"/>
              </a:rPr>
              <a:t>Labelling Requirements</a:t>
            </a:r>
            <a:endParaRPr lang="en-US" sz="2187" dirty="0"/>
          </a:p>
        </p:txBody>
      </p:sp>
      <p:sp>
        <p:nvSpPr>
          <p:cNvPr id="9" name="Text 5"/>
          <p:cNvSpPr/>
          <p:nvPr/>
        </p:nvSpPr>
        <p:spPr>
          <a:xfrm>
            <a:off x="2482334" y="6374249"/>
            <a:ext cx="4721781" cy="710803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lnSpc>
                <a:spcPts val="2799"/>
              </a:lnSpc>
              <a:buNone/>
            </a:pPr>
            <a:r>
              <a:rPr lang="en-US" sz="1750" dirty="0">
                <a:solidFill>
                  <a:srgbClr val="FFE5E5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Ensure accurate information on nutrition, allergens, and expiry dates.</a:t>
            </a:r>
            <a:endParaRPr lang="en-US" sz="1750" dirty="0"/>
          </a:p>
        </p:txBody>
      </p:sp>
      <p:sp>
        <p:nvSpPr>
          <p:cNvPr id="10" name="Shape 6"/>
          <p:cNvSpPr/>
          <p:nvPr/>
        </p:nvSpPr>
        <p:spPr>
          <a:xfrm>
            <a:off x="7426285" y="5817513"/>
            <a:ext cx="499943" cy="499943"/>
          </a:xfrm>
          <a:prstGeom prst="roundRect">
            <a:avLst>
              <a:gd name="adj" fmla="val 20000"/>
            </a:avLst>
          </a:prstGeom>
          <a:solidFill>
            <a:srgbClr val="740B0B"/>
          </a:solidFill>
          <a:ln w="7620">
            <a:solidFill>
              <a:srgbClr val="8D2424"/>
            </a:solidFill>
            <a:prstDash val="solid"/>
          </a:ln>
        </p:spPr>
      </p:sp>
      <p:sp>
        <p:nvSpPr>
          <p:cNvPr id="11" name="Text 7"/>
          <p:cNvSpPr/>
          <p:nvPr/>
        </p:nvSpPr>
        <p:spPr>
          <a:xfrm>
            <a:off x="7537013" y="5859185"/>
            <a:ext cx="278368" cy="416481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 algn="ctr">
              <a:lnSpc>
                <a:spcPts val="3281"/>
              </a:lnSpc>
              <a:buNone/>
            </a:pPr>
            <a:r>
              <a:rPr lang="en-US" sz="2624" dirty="0">
                <a:solidFill>
                  <a:srgbClr val="FFE5E5"/>
                </a:solidFill>
                <a:latin typeface="Dela Gothic One" pitchFamily="34" charset="0"/>
                <a:ea typeface="Dela Gothic One" pitchFamily="34" charset="-122"/>
                <a:cs typeface="Dela Gothic One" pitchFamily="34" charset="-120"/>
              </a:rPr>
              <a:t>2</a:t>
            </a:r>
            <a:endParaRPr lang="en-US" sz="2624" dirty="0"/>
          </a:p>
        </p:txBody>
      </p:sp>
      <p:sp>
        <p:nvSpPr>
          <p:cNvPr id="12" name="Text 8"/>
          <p:cNvSpPr/>
          <p:nvPr/>
        </p:nvSpPr>
        <p:spPr>
          <a:xfrm>
            <a:off x="8148399" y="5893832"/>
            <a:ext cx="2777490" cy="347186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>
              <a:lnSpc>
                <a:spcPts val="2734"/>
              </a:lnSpc>
              <a:buNone/>
            </a:pPr>
            <a:r>
              <a:rPr lang="en-US" sz="2187" dirty="0">
                <a:solidFill>
                  <a:srgbClr val="FFE5E5"/>
                </a:solidFill>
                <a:latin typeface="Dela Gothic One" pitchFamily="34" charset="0"/>
                <a:ea typeface="Dela Gothic One" pitchFamily="34" charset="-122"/>
                <a:cs typeface="Dela Gothic One" pitchFamily="34" charset="-120"/>
              </a:rPr>
              <a:t>Material Safety</a:t>
            </a:r>
            <a:endParaRPr lang="en-US" sz="2187" dirty="0"/>
          </a:p>
        </p:txBody>
      </p:sp>
      <p:sp>
        <p:nvSpPr>
          <p:cNvPr id="13" name="Text 9"/>
          <p:cNvSpPr/>
          <p:nvPr/>
        </p:nvSpPr>
        <p:spPr>
          <a:xfrm>
            <a:off x="8148399" y="6374249"/>
            <a:ext cx="4721781" cy="710803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lnSpc>
                <a:spcPts val="2799"/>
              </a:lnSpc>
              <a:buNone/>
            </a:pPr>
            <a:r>
              <a:rPr lang="en-US" sz="1750" dirty="0">
                <a:solidFill>
                  <a:srgbClr val="FFE5E5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Compliance with FDA or EU regulations for food contact materials.</a:t>
            </a:r>
            <a:endParaRPr lang="en-US" sz="175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-191911" y="0"/>
            <a:ext cx="14630400" cy="8229600"/>
          </a:xfrm>
          <a:prstGeom prst="rect">
            <a:avLst/>
          </a:prstGeom>
          <a:solidFill>
            <a:srgbClr val="0A0A0A">
              <a:alpha val="75000"/>
            </a:srgbClr>
          </a:solidFill>
          <a:ln/>
        </p:spPr>
      </p:sp>
      <p:sp>
        <p:nvSpPr>
          <p:cNvPr id="4" name="Text 1"/>
          <p:cNvSpPr/>
          <p:nvPr/>
        </p:nvSpPr>
        <p:spPr>
          <a:xfrm>
            <a:off x="1760220" y="2438876"/>
            <a:ext cx="10309860" cy="694373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>
              <a:lnSpc>
                <a:spcPts val="5468"/>
              </a:lnSpc>
              <a:buNone/>
            </a:pPr>
            <a:r>
              <a:rPr lang="en-US" sz="4374" dirty="0">
                <a:solidFill>
                  <a:srgbClr val="FAEBEB"/>
                </a:solidFill>
                <a:latin typeface="Dela Gothic One" pitchFamily="34" charset="0"/>
                <a:ea typeface="Dela Gothic One" pitchFamily="34" charset="-122"/>
                <a:cs typeface="Dela Gothic One" pitchFamily="34" charset="-120"/>
              </a:rPr>
              <a:t>Sustainable Packaging </a:t>
            </a:r>
            <a:r>
              <a:rPr lang="en-US" sz="4374" dirty="0">
                <a:solidFill>
                  <a:schemeClr val="bg1"/>
                </a:solidFill>
                <a:latin typeface="Dela Gothic One" pitchFamily="34" charset="0"/>
                <a:ea typeface="Dela Gothic One" pitchFamily="34" charset="-122"/>
                <a:cs typeface="Dela Gothic One" pitchFamily="34" charset="-120"/>
              </a:rPr>
              <a:t>Options </a:t>
            </a:r>
            <a:r>
              <a:rPr lang="en-GB" sz="2800" baseline="30000" dirty="0">
                <a:solidFill>
                  <a:schemeClr val="bg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8</a:t>
            </a:r>
            <a:endParaRPr lang="en-US" sz="2800" dirty="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pic>
        <p:nvPicPr>
          <p:cNvPr id="5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60220" y="3577590"/>
            <a:ext cx="444341" cy="444341"/>
          </a:xfrm>
          <a:prstGeom prst="rect">
            <a:avLst/>
          </a:prstGeom>
        </p:spPr>
      </p:pic>
      <p:sp>
        <p:nvSpPr>
          <p:cNvPr id="6" name="Text 2"/>
          <p:cNvSpPr/>
          <p:nvPr/>
        </p:nvSpPr>
        <p:spPr>
          <a:xfrm>
            <a:off x="1760220" y="4244102"/>
            <a:ext cx="3433286" cy="347186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 algn="l">
              <a:lnSpc>
                <a:spcPts val="2734"/>
              </a:lnSpc>
              <a:buNone/>
            </a:pPr>
            <a:r>
              <a:rPr lang="en-US" sz="2187" dirty="0">
                <a:solidFill>
                  <a:srgbClr val="FAEBEB"/>
                </a:solidFill>
                <a:latin typeface="Dela Gothic One" pitchFamily="34" charset="0"/>
                <a:ea typeface="Dela Gothic One" pitchFamily="34" charset="-122"/>
                <a:cs typeface="Dela Gothic One" pitchFamily="34" charset="-120"/>
              </a:rPr>
              <a:t>Recyclable Materials</a:t>
            </a:r>
            <a:endParaRPr lang="en-US" sz="2187" dirty="0"/>
          </a:p>
        </p:txBody>
      </p:sp>
      <p:sp>
        <p:nvSpPr>
          <p:cNvPr id="7" name="Text 3"/>
          <p:cNvSpPr/>
          <p:nvPr/>
        </p:nvSpPr>
        <p:spPr>
          <a:xfrm>
            <a:off x="1760220" y="4724519"/>
            <a:ext cx="3481149" cy="710803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 algn="l">
              <a:lnSpc>
                <a:spcPts val="2799"/>
              </a:lnSpc>
              <a:buNone/>
            </a:pPr>
            <a:r>
              <a:rPr lang="en-US" sz="1750" dirty="0">
                <a:solidFill>
                  <a:srgbClr val="FFE5E5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Explore options that can be easily recycled or reused.</a:t>
            </a:r>
            <a:endParaRPr lang="en-US" sz="1750" dirty="0"/>
          </a:p>
        </p:txBody>
      </p:sp>
      <p:pic>
        <p:nvPicPr>
          <p:cNvPr id="8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574625" y="3577590"/>
            <a:ext cx="444341" cy="444341"/>
          </a:xfrm>
          <a:prstGeom prst="rect">
            <a:avLst/>
          </a:prstGeom>
        </p:spPr>
      </p:pic>
      <p:sp>
        <p:nvSpPr>
          <p:cNvPr id="9" name="Text 4"/>
          <p:cNvSpPr/>
          <p:nvPr/>
        </p:nvSpPr>
        <p:spPr>
          <a:xfrm>
            <a:off x="5574625" y="4244102"/>
            <a:ext cx="3481149" cy="694373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 algn="l">
              <a:lnSpc>
                <a:spcPts val="2734"/>
              </a:lnSpc>
              <a:buNone/>
            </a:pPr>
            <a:r>
              <a:rPr lang="en-US" sz="2187" dirty="0">
                <a:solidFill>
                  <a:srgbClr val="FAEBEB"/>
                </a:solidFill>
                <a:latin typeface="Dela Gothic One" pitchFamily="34" charset="0"/>
                <a:ea typeface="Dela Gothic One" pitchFamily="34" charset="-122"/>
                <a:cs typeface="Dela Gothic One" pitchFamily="34" charset="-120"/>
              </a:rPr>
              <a:t>Biodegradable Alternatives</a:t>
            </a:r>
            <a:endParaRPr lang="en-US" sz="2187" dirty="0"/>
          </a:p>
        </p:txBody>
      </p:sp>
      <p:sp>
        <p:nvSpPr>
          <p:cNvPr id="10" name="Text 5"/>
          <p:cNvSpPr/>
          <p:nvPr/>
        </p:nvSpPr>
        <p:spPr>
          <a:xfrm>
            <a:off x="5574625" y="5071705"/>
            <a:ext cx="3481149" cy="710803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 algn="l">
              <a:lnSpc>
                <a:spcPts val="2799"/>
              </a:lnSpc>
              <a:buNone/>
            </a:pPr>
            <a:r>
              <a:rPr lang="en-US" sz="1750" dirty="0">
                <a:solidFill>
                  <a:srgbClr val="FFE5E5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Consider packaging made from biodegradable materials.</a:t>
            </a:r>
            <a:endParaRPr lang="en-US" sz="1750" dirty="0"/>
          </a:p>
        </p:txBody>
      </p:sp>
      <p:pic>
        <p:nvPicPr>
          <p:cNvPr id="11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389031" y="3577590"/>
            <a:ext cx="444341" cy="444341"/>
          </a:xfrm>
          <a:prstGeom prst="rect">
            <a:avLst/>
          </a:prstGeom>
        </p:spPr>
      </p:pic>
      <p:sp>
        <p:nvSpPr>
          <p:cNvPr id="12" name="Text 6"/>
          <p:cNvSpPr/>
          <p:nvPr/>
        </p:nvSpPr>
        <p:spPr>
          <a:xfrm>
            <a:off x="9389031" y="4244102"/>
            <a:ext cx="3335536" cy="347186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 algn="l">
              <a:lnSpc>
                <a:spcPts val="2734"/>
              </a:lnSpc>
              <a:buNone/>
            </a:pPr>
            <a:r>
              <a:rPr lang="en-US" sz="2187" dirty="0">
                <a:solidFill>
                  <a:srgbClr val="FAEBEB"/>
                </a:solidFill>
                <a:latin typeface="Dela Gothic One" pitchFamily="34" charset="0"/>
                <a:ea typeface="Dela Gothic One" pitchFamily="34" charset="-122"/>
                <a:cs typeface="Dela Gothic One" pitchFamily="34" charset="-120"/>
              </a:rPr>
              <a:t>Reusable Packaging</a:t>
            </a:r>
            <a:endParaRPr lang="en-US" sz="2187" dirty="0"/>
          </a:p>
        </p:txBody>
      </p:sp>
      <p:sp>
        <p:nvSpPr>
          <p:cNvPr id="13" name="Text 7"/>
          <p:cNvSpPr/>
          <p:nvPr/>
        </p:nvSpPr>
        <p:spPr>
          <a:xfrm>
            <a:off x="9389031" y="4724519"/>
            <a:ext cx="3481149" cy="1066205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 algn="l">
              <a:lnSpc>
                <a:spcPts val="2799"/>
              </a:lnSpc>
              <a:buNone/>
            </a:pPr>
            <a:r>
              <a:rPr lang="en-US" sz="1750" dirty="0">
                <a:solidFill>
                  <a:srgbClr val="FFE5E5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Investigate options that encourage reusability and sustainability.</a:t>
            </a:r>
            <a:endParaRPr lang="en-US" sz="175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0A0A0A">
              <a:alpha val="75000"/>
            </a:srgbClr>
          </a:solidFill>
          <a:ln/>
        </p:spPr>
      </p:sp>
      <p:pic>
        <p:nvPicPr>
          <p:cNvPr id="4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5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0A0A0A">
              <a:alpha val="80000"/>
            </a:srgbClr>
          </a:solidFill>
          <a:ln/>
        </p:spPr>
      </p:sp>
      <p:sp>
        <p:nvSpPr>
          <p:cNvPr id="6" name="Text 2"/>
          <p:cNvSpPr/>
          <p:nvPr/>
        </p:nvSpPr>
        <p:spPr>
          <a:xfrm>
            <a:off x="1013963" y="2027277"/>
            <a:ext cx="12158133" cy="1388745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ctr">
              <a:lnSpc>
                <a:spcPts val="5468"/>
              </a:lnSpc>
            </a:pPr>
            <a:r>
              <a:rPr lang="en-US" sz="4374" dirty="0">
                <a:solidFill>
                  <a:srgbClr val="FAEBEB"/>
                </a:solidFill>
                <a:latin typeface="Dela Gothic One" pitchFamily="34" charset="0"/>
                <a:ea typeface="Dela Gothic One" pitchFamily="34" charset="-122"/>
                <a:cs typeface="Dela Gothic One" pitchFamily="34" charset="-120"/>
              </a:rPr>
              <a:t>Innovations in Food </a:t>
            </a:r>
            <a:r>
              <a:rPr lang="en-US" sz="4374" dirty="0">
                <a:solidFill>
                  <a:schemeClr val="bg1"/>
                </a:solidFill>
                <a:latin typeface="Dela Gothic One" pitchFamily="34" charset="0"/>
                <a:ea typeface="Dela Gothic One" pitchFamily="34" charset="-122"/>
                <a:cs typeface="Dela Gothic One" pitchFamily="34" charset="-120"/>
              </a:rPr>
              <a:t>Packaging Technology </a:t>
            </a:r>
            <a:r>
              <a:rPr lang="en-GB" sz="2800" kern="100" baseline="30000" dirty="0">
                <a:solidFill>
                  <a:schemeClr val="bg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9</a:t>
            </a:r>
            <a:endParaRPr lang="fr-FR" sz="2800" kern="100" dirty="0">
              <a:solidFill>
                <a:schemeClr val="bg1"/>
              </a:solidFill>
              <a:effectLst/>
              <a:latin typeface="Cambria" panose="02040503050406030204" pitchFamily="18" charset="0"/>
              <a:ea typeface="Cambria" panose="02040503050406030204" pitchFamily="18" charset="0"/>
              <a:cs typeface="Arial" panose="020B0604020202020204" pitchFamily="34" charset="0"/>
            </a:endParaRPr>
          </a:p>
          <a:p>
            <a:pPr marL="0" indent="0" algn="ctr">
              <a:lnSpc>
                <a:spcPts val="5468"/>
              </a:lnSpc>
              <a:buNone/>
            </a:pPr>
            <a:endParaRPr lang="en-US" sz="4374" dirty="0"/>
          </a:p>
        </p:txBody>
      </p:sp>
      <p:pic>
        <p:nvPicPr>
          <p:cNvPr id="7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760220" y="3658076"/>
            <a:ext cx="5554980" cy="888682"/>
          </a:xfrm>
          <a:prstGeom prst="rect">
            <a:avLst/>
          </a:prstGeom>
        </p:spPr>
      </p:pic>
      <p:sp>
        <p:nvSpPr>
          <p:cNvPr id="8" name="Text 3"/>
          <p:cNvSpPr/>
          <p:nvPr/>
        </p:nvSpPr>
        <p:spPr>
          <a:xfrm>
            <a:off x="1982391" y="4880015"/>
            <a:ext cx="2884646" cy="347186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 algn="l">
              <a:lnSpc>
                <a:spcPts val="2734"/>
              </a:lnSpc>
              <a:buNone/>
            </a:pPr>
            <a:r>
              <a:rPr lang="en-US" sz="2187" dirty="0">
                <a:solidFill>
                  <a:srgbClr val="FFE5E5"/>
                </a:solidFill>
                <a:latin typeface="Dela Gothic One" pitchFamily="34" charset="0"/>
                <a:ea typeface="Dela Gothic One" pitchFamily="34" charset="-122"/>
                <a:cs typeface="Dela Gothic One" pitchFamily="34" charset="-120"/>
              </a:rPr>
              <a:t>Active Packaging</a:t>
            </a:r>
            <a:endParaRPr lang="en-US" sz="2187" dirty="0"/>
          </a:p>
        </p:txBody>
      </p:sp>
      <p:sp>
        <p:nvSpPr>
          <p:cNvPr id="9" name="Text 4"/>
          <p:cNvSpPr/>
          <p:nvPr/>
        </p:nvSpPr>
        <p:spPr>
          <a:xfrm>
            <a:off x="1982391" y="5360432"/>
            <a:ext cx="5110639" cy="710803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 algn="l">
              <a:lnSpc>
                <a:spcPts val="2799"/>
              </a:lnSpc>
              <a:buNone/>
            </a:pPr>
            <a:r>
              <a:rPr lang="en-US" sz="1750" dirty="0">
                <a:solidFill>
                  <a:srgbClr val="FFE5E5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Technology that extends the shelf life or maintains the quality of products.</a:t>
            </a:r>
            <a:endParaRPr lang="en-US" sz="1750" dirty="0"/>
          </a:p>
        </p:txBody>
      </p:sp>
      <p:pic>
        <p:nvPicPr>
          <p:cNvPr id="10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315200" y="3658076"/>
            <a:ext cx="5554980" cy="888682"/>
          </a:xfrm>
          <a:prstGeom prst="rect">
            <a:avLst/>
          </a:prstGeom>
        </p:spPr>
      </p:pic>
      <p:sp>
        <p:nvSpPr>
          <p:cNvPr id="11" name="Text 5"/>
          <p:cNvSpPr/>
          <p:nvPr/>
        </p:nvSpPr>
        <p:spPr>
          <a:xfrm>
            <a:off x="7537371" y="4880015"/>
            <a:ext cx="3547348" cy="347186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 algn="l">
              <a:lnSpc>
                <a:spcPts val="2734"/>
              </a:lnSpc>
              <a:buNone/>
            </a:pPr>
            <a:r>
              <a:rPr lang="en-US" sz="2187" dirty="0">
                <a:solidFill>
                  <a:srgbClr val="FFE5E5"/>
                </a:solidFill>
                <a:latin typeface="Dela Gothic One" pitchFamily="34" charset="0"/>
                <a:ea typeface="Dela Gothic One" pitchFamily="34" charset="-122"/>
                <a:cs typeface="Dela Gothic One" pitchFamily="34" charset="-120"/>
              </a:rPr>
              <a:t>Intelligent Packaging</a:t>
            </a:r>
            <a:endParaRPr lang="en-US" sz="2187" dirty="0"/>
          </a:p>
        </p:txBody>
      </p:sp>
      <p:sp>
        <p:nvSpPr>
          <p:cNvPr id="12" name="Text 6"/>
          <p:cNvSpPr/>
          <p:nvPr/>
        </p:nvSpPr>
        <p:spPr>
          <a:xfrm>
            <a:off x="7537371" y="5360432"/>
            <a:ext cx="5110639" cy="710803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 algn="l">
              <a:lnSpc>
                <a:spcPts val="2799"/>
              </a:lnSpc>
              <a:buNone/>
            </a:pPr>
            <a:r>
              <a:rPr lang="en-US" sz="1750" dirty="0">
                <a:solidFill>
                  <a:srgbClr val="FFE5E5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Utilizes sensors or indicators to provide crucial data about the condition of the product.</a:t>
            </a:r>
            <a:endParaRPr lang="en-US" sz="175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0A0A0A">
              <a:alpha val="75000"/>
            </a:srgbClr>
          </a:solidFill>
          <a:ln/>
        </p:spPr>
      </p:sp>
      <p:sp>
        <p:nvSpPr>
          <p:cNvPr id="4" name="Text 1"/>
          <p:cNvSpPr/>
          <p:nvPr/>
        </p:nvSpPr>
        <p:spPr>
          <a:xfrm>
            <a:off x="1760220" y="2537460"/>
            <a:ext cx="10052209" cy="694373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 algn="ctr">
              <a:lnSpc>
                <a:spcPts val="5468"/>
              </a:lnSpc>
              <a:buNone/>
            </a:pPr>
            <a:r>
              <a:rPr lang="en-US" sz="4374" dirty="0">
                <a:solidFill>
                  <a:srgbClr val="FAEBEB"/>
                </a:solidFill>
                <a:latin typeface="Dela Gothic One" pitchFamily="34" charset="0"/>
                <a:ea typeface="Dela Gothic One" pitchFamily="34" charset="-122"/>
                <a:cs typeface="Dela Gothic One" pitchFamily="34" charset="-120"/>
              </a:rPr>
              <a:t>Conclusion and Future Outlook</a:t>
            </a:r>
            <a:endParaRPr lang="en-US" sz="4374" dirty="0"/>
          </a:p>
        </p:txBody>
      </p:sp>
      <p:sp>
        <p:nvSpPr>
          <p:cNvPr id="5" name="Text 2"/>
          <p:cNvSpPr/>
          <p:nvPr/>
        </p:nvSpPr>
        <p:spPr>
          <a:xfrm>
            <a:off x="1760220" y="3787259"/>
            <a:ext cx="3481149" cy="666512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 algn="ctr">
              <a:lnSpc>
                <a:spcPts val="5249"/>
              </a:lnSpc>
              <a:buNone/>
            </a:pPr>
            <a:r>
              <a:rPr lang="en-US" sz="5249" dirty="0">
                <a:solidFill>
                  <a:srgbClr val="FFE5E5"/>
                </a:solidFill>
                <a:latin typeface="Dela Gothic One" pitchFamily="34" charset="0"/>
                <a:ea typeface="Dela Gothic One" pitchFamily="34" charset="-122"/>
                <a:cs typeface="Dela Gothic One" pitchFamily="34" charset="-120"/>
              </a:rPr>
              <a:t>1</a:t>
            </a:r>
            <a:endParaRPr lang="en-US" sz="5249" dirty="0"/>
          </a:p>
        </p:txBody>
      </p:sp>
      <p:sp>
        <p:nvSpPr>
          <p:cNvPr id="6" name="Text 3"/>
          <p:cNvSpPr/>
          <p:nvPr/>
        </p:nvSpPr>
        <p:spPr>
          <a:xfrm>
            <a:off x="1760220" y="4731425"/>
            <a:ext cx="3481149" cy="355402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 algn="ctr">
              <a:lnSpc>
                <a:spcPts val="2799"/>
              </a:lnSpc>
              <a:buNone/>
            </a:pPr>
            <a:r>
              <a:rPr lang="en-US" sz="2400" dirty="0">
                <a:solidFill>
                  <a:srgbClr val="FFE5E5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Sustainability</a:t>
            </a:r>
            <a:endParaRPr lang="en-US" sz="2400" dirty="0"/>
          </a:p>
        </p:txBody>
      </p:sp>
      <p:sp>
        <p:nvSpPr>
          <p:cNvPr id="7" name="Text 4"/>
          <p:cNvSpPr/>
          <p:nvPr/>
        </p:nvSpPr>
        <p:spPr>
          <a:xfrm>
            <a:off x="5574625" y="3787259"/>
            <a:ext cx="3481149" cy="666512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 algn="ctr">
              <a:lnSpc>
                <a:spcPts val="5249"/>
              </a:lnSpc>
              <a:buNone/>
            </a:pPr>
            <a:r>
              <a:rPr lang="en-US" sz="5249" dirty="0">
                <a:solidFill>
                  <a:srgbClr val="FFE5E5"/>
                </a:solidFill>
                <a:latin typeface="Dela Gothic One" pitchFamily="34" charset="0"/>
                <a:ea typeface="Dela Gothic One" pitchFamily="34" charset="-122"/>
                <a:cs typeface="Dela Gothic One" pitchFamily="34" charset="-120"/>
              </a:rPr>
              <a:t>2</a:t>
            </a:r>
            <a:endParaRPr lang="en-US" sz="5249" dirty="0"/>
          </a:p>
        </p:txBody>
      </p:sp>
      <p:sp>
        <p:nvSpPr>
          <p:cNvPr id="8" name="Text 5"/>
          <p:cNvSpPr/>
          <p:nvPr/>
        </p:nvSpPr>
        <p:spPr>
          <a:xfrm>
            <a:off x="5574625" y="4731425"/>
            <a:ext cx="3481149" cy="355402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 algn="ctr">
              <a:lnSpc>
                <a:spcPts val="2799"/>
              </a:lnSpc>
              <a:buNone/>
            </a:pPr>
            <a:r>
              <a:rPr lang="en-US" sz="2400" dirty="0">
                <a:solidFill>
                  <a:srgbClr val="FFE5E5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Innovation</a:t>
            </a:r>
            <a:endParaRPr lang="en-US" sz="2400" dirty="0"/>
          </a:p>
        </p:txBody>
      </p:sp>
      <p:sp>
        <p:nvSpPr>
          <p:cNvPr id="9" name="Text 6"/>
          <p:cNvSpPr/>
          <p:nvPr/>
        </p:nvSpPr>
        <p:spPr>
          <a:xfrm>
            <a:off x="9389031" y="3787259"/>
            <a:ext cx="3481149" cy="666512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 algn="ctr">
              <a:lnSpc>
                <a:spcPts val="5249"/>
              </a:lnSpc>
              <a:buNone/>
            </a:pPr>
            <a:r>
              <a:rPr lang="en-US" sz="5249" dirty="0">
                <a:solidFill>
                  <a:srgbClr val="FFE5E5"/>
                </a:solidFill>
                <a:latin typeface="Dela Gothic One" pitchFamily="34" charset="0"/>
                <a:ea typeface="Dela Gothic One" pitchFamily="34" charset="-122"/>
                <a:cs typeface="Dela Gothic One" pitchFamily="34" charset="-120"/>
              </a:rPr>
              <a:t>3</a:t>
            </a:r>
            <a:endParaRPr lang="en-US" sz="5249" dirty="0"/>
          </a:p>
        </p:txBody>
      </p:sp>
      <p:sp>
        <p:nvSpPr>
          <p:cNvPr id="10" name="Text 7"/>
          <p:cNvSpPr/>
          <p:nvPr/>
        </p:nvSpPr>
        <p:spPr>
          <a:xfrm>
            <a:off x="9389031" y="4731425"/>
            <a:ext cx="3481149" cy="355402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 algn="ctr">
              <a:lnSpc>
                <a:spcPts val="2799"/>
              </a:lnSpc>
              <a:buNone/>
            </a:pPr>
            <a:r>
              <a:rPr lang="en-US" sz="2400" dirty="0">
                <a:solidFill>
                  <a:srgbClr val="FFE5E5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Regulatory Compliance</a:t>
            </a:r>
            <a:endParaRPr lang="en-US" sz="2400" dirty="0"/>
          </a:p>
        </p:txBody>
      </p:sp>
      <p:sp>
        <p:nvSpPr>
          <p:cNvPr id="11" name="Text 8"/>
          <p:cNvSpPr/>
          <p:nvPr/>
        </p:nvSpPr>
        <p:spPr>
          <a:xfrm>
            <a:off x="1760220" y="5705688"/>
            <a:ext cx="11109960" cy="355402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 algn="ctr">
              <a:lnSpc>
                <a:spcPts val="2799"/>
              </a:lnSpc>
              <a:buNone/>
            </a:pPr>
            <a:r>
              <a:rPr lang="en-US" sz="2800" dirty="0">
                <a:solidFill>
                  <a:srgbClr val="FFE5E5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The future of food packaging lies in sustainable innovations</a:t>
            </a:r>
          </a:p>
          <a:p>
            <a:pPr marL="0" indent="0" algn="ctr">
              <a:lnSpc>
                <a:spcPts val="2799"/>
              </a:lnSpc>
              <a:buNone/>
            </a:pPr>
            <a:r>
              <a:rPr lang="en-US" sz="2800" dirty="0">
                <a:solidFill>
                  <a:srgbClr val="FFE5E5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 driven by technology and regulatory standards.</a:t>
            </a:r>
            <a:endParaRPr lang="en-US" sz="280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Image 0" descr="preencoded.png">
            <a:extLst>
              <a:ext uri="{FF2B5EF4-FFF2-40B4-BE49-F238E27FC236}">
                <a16:creationId xmlns:a16="http://schemas.microsoft.com/office/drawing/2014/main" id="{C4B35004-B9CE-4D3A-B8E3-24B6E6667DB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13" name="Shape 0">
            <a:extLst>
              <a:ext uri="{FF2B5EF4-FFF2-40B4-BE49-F238E27FC236}">
                <a16:creationId xmlns:a16="http://schemas.microsoft.com/office/drawing/2014/main" id="{B3CFD3CE-3A6C-44B8-807F-DB4FA465116C}"/>
              </a:ext>
            </a:extLst>
          </p:cNvPr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0A0A0A">
              <a:alpha val="75000"/>
            </a:srgbClr>
          </a:solidFill>
          <a:ln/>
        </p:spPr>
      </p:sp>
      <p:sp>
        <p:nvSpPr>
          <p:cNvPr id="21" name="Text 8">
            <a:extLst>
              <a:ext uri="{FF2B5EF4-FFF2-40B4-BE49-F238E27FC236}">
                <a16:creationId xmlns:a16="http://schemas.microsoft.com/office/drawing/2014/main" id="{9CA45E7E-C059-46DF-A3B0-005931EEDCFB}"/>
              </a:ext>
            </a:extLst>
          </p:cNvPr>
          <p:cNvSpPr/>
          <p:nvPr/>
        </p:nvSpPr>
        <p:spPr>
          <a:xfrm>
            <a:off x="347240" y="352099"/>
            <a:ext cx="11423345" cy="6515832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b="1" kern="100" dirty="0">
                <a:solidFill>
                  <a:schemeClr val="bg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References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fr-FR" kern="100" dirty="0">
              <a:solidFill>
                <a:schemeClr val="bg1"/>
              </a:solidFill>
              <a:effectLst/>
              <a:latin typeface="Cambria" panose="02040503050406030204" pitchFamily="18" charset="0"/>
              <a:ea typeface="Cambria" panose="02040503050406030204" pitchFamily="18" charset="0"/>
              <a:cs typeface="Arial" panose="020B0604020202020204" pitchFamily="34" charset="0"/>
            </a:endParaRPr>
          </a:p>
          <a:p>
            <a:pPr marL="457200" indent="-457200">
              <a:spcAft>
                <a:spcPts val="800"/>
              </a:spcAft>
              <a:buAutoNum type="arabicPeriod"/>
            </a:pPr>
            <a:r>
              <a:rPr lang="en-US" kern="100" dirty="0" err="1">
                <a:solidFill>
                  <a:schemeClr val="bg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Rundh</a:t>
            </a:r>
            <a:r>
              <a:rPr lang="en-US" kern="100" dirty="0">
                <a:solidFill>
                  <a:schemeClr val="bg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, B. J. B. F. J., Linking packaging to marketing: how packaging is influencing the marketing strategy. </a:t>
            </a:r>
            <a:r>
              <a:rPr lang="en-US" b="1" kern="100" dirty="0">
                <a:solidFill>
                  <a:schemeClr val="bg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2013,</a:t>
            </a:r>
            <a:r>
              <a:rPr lang="en-US" kern="100" dirty="0">
                <a:solidFill>
                  <a:schemeClr val="bg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i="1" kern="100" dirty="0">
                <a:solidFill>
                  <a:schemeClr val="bg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115</a:t>
            </a:r>
            <a:r>
              <a:rPr lang="en-US" kern="100" dirty="0">
                <a:solidFill>
                  <a:schemeClr val="bg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 (11), 1547-1563.</a:t>
            </a:r>
            <a:endParaRPr lang="fr-FR" kern="100" dirty="0">
              <a:solidFill>
                <a:schemeClr val="bg1"/>
              </a:solidFill>
              <a:effectLst/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457200" indent="-457200">
              <a:spcAft>
                <a:spcPts val="800"/>
              </a:spcAft>
              <a:buAutoNum type="arabicPeriod" startAt="2"/>
            </a:pPr>
            <a:r>
              <a:rPr lang="en-US" kern="100" dirty="0">
                <a:solidFill>
                  <a:schemeClr val="bg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Hosseini, S.; Ibrahim, F.; Djordjevic, I.; </a:t>
            </a:r>
            <a:r>
              <a:rPr lang="en-US" kern="100" dirty="0" err="1">
                <a:solidFill>
                  <a:schemeClr val="bg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Koole</a:t>
            </a:r>
            <a:r>
              <a:rPr lang="en-US" kern="100" dirty="0">
                <a:solidFill>
                  <a:schemeClr val="bg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, L. H. J. A., Recent advances in surface functionalization techniques on polymethacrylate </a:t>
            </a:r>
          </a:p>
          <a:p>
            <a:pPr marL="457200" indent="-457200">
              <a:spcAft>
                <a:spcPts val="800"/>
              </a:spcAft>
              <a:buAutoNum type="arabicPeriod" startAt="2"/>
            </a:pPr>
            <a:r>
              <a:rPr lang="en-US" kern="100" dirty="0">
                <a:solidFill>
                  <a:schemeClr val="bg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materials for optical biosensor applications. </a:t>
            </a:r>
            <a:r>
              <a:rPr lang="en-US" b="1" kern="100" dirty="0">
                <a:solidFill>
                  <a:schemeClr val="bg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2014,</a:t>
            </a:r>
            <a:r>
              <a:rPr lang="en-US" kern="100" dirty="0">
                <a:solidFill>
                  <a:schemeClr val="bg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i="1" kern="100" dirty="0">
                <a:solidFill>
                  <a:schemeClr val="bg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139</a:t>
            </a:r>
            <a:r>
              <a:rPr lang="en-US" kern="100" dirty="0">
                <a:solidFill>
                  <a:schemeClr val="bg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 (12), 2933-2943.</a:t>
            </a:r>
            <a:endParaRPr lang="fr-FR" kern="100" dirty="0">
              <a:solidFill>
                <a:schemeClr val="bg1"/>
              </a:solidFill>
              <a:effectLst/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>
              <a:spcAft>
                <a:spcPts val="800"/>
              </a:spcAft>
            </a:pPr>
            <a:r>
              <a:rPr lang="en-US" kern="100" dirty="0">
                <a:solidFill>
                  <a:schemeClr val="bg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3.     Coles, R.; McDowell, D.; Kirwan, M. J., </a:t>
            </a:r>
            <a:r>
              <a:rPr lang="en-US" i="1" kern="100" dirty="0">
                <a:solidFill>
                  <a:schemeClr val="bg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Food packaging technology</a:t>
            </a:r>
            <a:r>
              <a:rPr lang="en-US" kern="100" dirty="0">
                <a:solidFill>
                  <a:schemeClr val="bg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. CRC press: 2003; Vol. 5.</a:t>
            </a:r>
            <a:endParaRPr lang="fr-FR" kern="100" dirty="0">
              <a:solidFill>
                <a:schemeClr val="bg1"/>
              </a:solidFill>
              <a:effectLst/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>
              <a:spcAft>
                <a:spcPts val="800"/>
              </a:spcAft>
            </a:pPr>
            <a:r>
              <a:rPr lang="en-US" kern="100" dirty="0">
                <a:solidFill>
                  <a:schemeClr val="bg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4.     Kirwan, M. J., </a:t>
            </a:r>
            <a:r>
              <a:rPr lang="en-US" i="1" kern="100" dirty="0">
                <a:solidFill>
                  <a:schemeClr val="bg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Handbook of paper and paperboard packaging technology</a:t>
            </a:r>
            <a:r>
              <a:rPr lang="en-US" kern="100" dirty="0">
                <a:solidFill>
                  <a:schemeClr val="bg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. John Wiley &amp; Sons: 2012.</a:t>
            </a:r>
            <a:endParaRPr lang="fr-FR" kern="100" dirty="0">
              <a:solidFill>
                <a:schemeClr val="bg1"/>
              </a:solidFill>
              <a:effectLst/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>
              <a:spcAft>
                <a:spcPts val="800"/>
              </a:spcAft>
            </a:pPr>
            <a:r>
              <a:rPr lang="en-US" kern="100" dirty="0">
                <a:solidFill>
                  <a:schemeClr val="bg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5.     Marsh, K.; </a:t>
            </a:r>
            <a:r>
              <a:rPr lang="en-US" kern="100" dirty="0" err="1">
                <a:solidFill>
                  <a:schemeClr val="bg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Bugusu</a:t>
            </a:r>
            <a:r>
              <a:rPr lang="en-US" kern="100" dirty="0">
                <a:solidFill>
                  <a:schemeClr val="bg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, B. J. J. o. f. s., Food packaging—roles, materials, and environmental issues. </a:t>
            </a:r>
            <a:r>
              <a:rPr lang="en-US" b="1" kern="100" dirty="0">
                <a:solidFill>
                  <a:schemeClr val="bg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2007,</a:t>
            </a:r>
            <a:r>
              <a:rPr lang="en-US" kern="100" dirty="0">
                <a:solidFill>
                  <a:schemeClr val="bg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i="1" kern="100" dirty="0">
                <a:solidFill>
                  <a:schemeClr val="bg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72</a:t>
            </a:r>
            <a:r>
              <a:rPr lang="en-US" kern="100" dirty="0">
                <a:solidFill>
                  <a:schemeClr val="bg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 (3), R39-R55.</a:t>
            </a:r>
            <a:endParaRPr lang="fr-FR" kern="100" dirty="0">
              <a:solidFill>
                <a:schemeClr val="bg1"/>
              </a:solidFill>
              <a:effectLst/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457200" indent="-457200">
              <a:spcAft>
                <a:spcPts val="800"/>
              </a:spcAft>
              <a:buAutoNum type="arabicPeriod" startAt="6"/>
            </a:pPr>
            <a:r>
              <a:rPr lang="en-US" kern="100" dirty="0">
                <a:solidFill>
                  <a:schemeClr val="bg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González-García, S.; </a:t>
            </a:r>
            <a:r>
              <a:rPr lang="en-US" kern="100" dirty="0" err="1">
                <a:solidFill>
                  <a:schemeClr val="bg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Sanye-Mengual</a:t>
            </a:r>
            <a:r>
              <a:rPr lang="en-US" kern="100" dirty="0">
                <a:solidFill>
                  <a:schemeClr val="bg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, E.; </a:t>
            </a:r>
            <a:r>
              <a:rPr lang="en-US" kern="100" dirty="0" err="1">
                <a:solidFill>
                  <a:schemeClr val="bg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Llorach-Masana</a:t>
            </a:r>
            <a:r>
              <a:rPr lang="en-US" kern="100" dirty="0">
                <a:solidFill>
                  <a:schemeClr val="bg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, P.; </a:t>
            </a:r>
            <a:r>
              <a:rPr lang="en-US" kern="100" dirty="0" err="1">
                <a:solidFill>
                  <a:schemeClr val="bg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Feijoo</a:t>
            </a:r>
            <a:r>
              <a:rPr lang="en-US" kern="100" dirty="0">
                <a:solidFill>
                  <a:schemeClr val="bg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, G.; </a:t>
            </a:r>
            <a:r>
              <a:rPr lang="en-US" kern="100" dirty="0" err="1">
                <a:solidFill>
                  <a:schemeClr val="bg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Gabarrell</a:t>
            </a:r>
            <a:r>
              <a:rPr lang="en-US" kern="100" dirty="0">
                <a:solidFill>
                  <a:schemeClr val="bg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, X.; </a:t>
            </a:r>
            <a:r>
              <a:rPr lang="en-US" kern="100" dirty="0" err="1">
                <a:solidFill>
                  <a:schemeClr val="bg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Rieradevall</a:t>
            </a:r>
            <a:r>
              <a:rPr lang="en-US" kern="100" dirty="0">
                <a:solidFill>
                  <a:schemeClr val="bg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, J.; Moreira, M. T. J. E. f. o. p.,  Sustainable </a:t>
            </a:r>
          </a:p>
          <a:p>
            <a:pPr>
              <a:spcAft>
                <a:spcPts val="800"/>
              </a:spcAft>
            </a:pPr>
            <a:r>
              <a:rPr lang="en-US" kern="100" dirty="0">
                <a:solidFill>
                  <a:schemeClr val="bg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design of packaging materials. </a:t>
            </a:r>
            <a:r>
              <a:rPr lang="en-US" b="1" kern="100" dirty="0">
                <a:solidFill>
                  <a:schemeClr val="bg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2016</a:t>
            </a:r>
            <a:r>
              <a:rPr lang="en-US" kern="100" dirty="0">
                <a:solidFill>
                  <a:schemeClr val="bg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, 23-46.</a:t>
            </a:r>
            <a:endParaRPr lang="fr-FR" kern="100" dirty="0">
              <a:solidFill>
                <a:schemeClr val="bg1"/>
              </a:solidFill>
              <a:effectLst/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457200" indent="-457200">
              <a:spcAft>
                <a:spcPts val="800"/>
              </a:spcAft>
              <a:buAutoNum type="arabicPeriod" startAt="7"/>
            </a:pPr>
            <a:r>
              <a:rPr lang="en-US" kern="100" dirty="0">
                <a:solidFill>
                  <a:schemeClr val="bg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 Ilyas, R.; </a:t>
            </a:r>
            <a:r>
              <a:rPr lang="en-US" kern="100" dirty="0" err="1">
                <a:solidFill>
                  <a:schemeClr val="bg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Sapuan</a:t>
            </a:r>
            <a:r>
              <a:rPr lang="en-US" kern="100" dirty="0">
                <a:solidFill>
                  <a:schemeClr val="bg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, S.; </a:t>
            </a:r>
            <a:r>
              <a:rPr lang="en-US" kern="100" dirty="0" err="1">
                <a:solidFill>
                  <a:schemeClr val="bg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Megashah</a:t>
            </a:r>
            <a:r>
              <a:rPr lang="en-US" kern="100" dirty="0">
                <a:solidFill>
                  <a:schemeClr val="bg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, L.; Ibrahim, R.; </a:t>
            </a:r>
            <a:r>
              <a:rPr lang="en-US" kern="100" dirty="0" err="1">
                <a:solidFill>
                  <a:schemeClr val="bg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Atikah</a:t>
            </a:r>
            <a:r>
              <a:rPr lang="en-US" kern="100" dirty="0">
                <a:solidFill>
                  <a:schemeClr val="bg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, M.; </a:t>
            </a:r>
            <a:r>
              <a:rPr lang="en-US" kern="100" dirty="0" err="1">
                <a:solidFill>
                  <a:schemeClr val="bg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Ainun</a:t>
            </a:r>
            <a:r>
              <a:rPr lang="en-US" kern="100" dirty="0">
                <a:solidFill>
                  <a:schemeClr val="bg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, Z.; Aung, M. M.; </a:t>
            </a:r>
            <a:r>
              <a:rPr lang="en-US" kern="100" dirty="0" err="1">
                <a:solidFill>
                  <a:schemeClr val="bg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SaifulAzry</a:t>
            </a:r>
            <a:r>
              <a:rPr lang="en-US" kern="100" dirty="0">
                <a:solidFill>
                  <a:schemeClr val="bg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, S.; Lee, C. J. B. b. P. M., Environmental; </a:t>
            </a:r>
          </a:p>
          <a:p>
            <a:pPr>
              <a:spcAft>
                <a:spcPts val="800"/>
              </a:spcAft>
            </a:pPr>
            <a:r>
              <a:rPr lang="en-US" kern="100" dirty="0">
                <a:solidFill>
                  <a:schemeClr val="bg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Aspects, E., Regulations for Food Packaging Materials. </a:t>
            </a:r>
            <a:r>
              <a:rPr lang="en-US" b="1" kern="100" dirty="0">
                <a:solidFill>
                  <a:schemeClr val="bg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2021</a:t>
            </a:r>
            <a:r>
              <a:rPr lang="en-US" kern="100" dirty="0">
                <a:solidFill>
                  <a:schemeClr val="bg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, 467-494.</a:t>
            </a:r>
            <a:endParaRPr lang="fr-FR" kern="100" dirty="0">
              <a:solidFill>
                <a:schemeClr val="bg1"/>
              </a:solidFill>
              <a:effectLst/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457200" indent="-457200">
              <a:spcAft>
                <a:spcPts val="800"/>
              </a:spcAft>
              <a:buAutoNum type="arabicPeriod" startAt="8"/>
            </a:pPr>
            <a:r>
              <a:rPr lang="en-US" kern="100" dirty="0">
                <a:solidFill>
                  <a:schemeClr val="bg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 James, F.; Kurian, A. J. N.-N. V.; Journal, E. O.; </a:t>
            </a:r>
            <a:r>
              <a:rPr lang="en-US" kern="100" dirty="0" err="1">
                <a:solidFill>
                  <a:schemeClr val="bg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Nveo</a:t>
            </a:r>
            <a:r>
              <a:rPr lang="en-US" kern="100" dirty="0">
                <a:solidFill>
                  <a:schemeClr val="bg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, Sustainable Packaging: A Study on Consumer Perception on Sustainable Packaging </a:t>
            </a:r>
          </a:p>
          <a:p>
            <a:pPr>
              <a:spcAft>
                <a:spcPts val="800"/>
              </a:spcAft>
            </a:pPr>
            <a:r>
              <a:rPr lang="en-US" kern="100" dirty="0">
                <a:solidFill>
                  <a:schemeClr val="bg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Options in E-Commerce Industry. </a:t>
            </a:r>
            <a:r>
              <a:rPr lang="en-US" b="1" kern="100" dirty="0">
                <a:solidFill>
                  <a:schemeClr val="bg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2021</a:t>
            </a:r>
            <a:r>
              <a:rPr lang="en-US" kern="100" dirty="0">
                <a:solidFill>
                  <a:schemeClr val="bg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, 10547-10559.</a:t>
            </a:r>
            <a:endParaRPr lang="fr-FR" kern="100" dirty="0">
              <a:solidFill>
                <a:schemeClr val="bg1"/>
              </a:solidFill>
              <a:effectLst/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457200" indent="-457200">
              <a:spcAft>
                <a:spcPts val="800"/>
              </a:spcAft>
              <a:buAutoNum type="arabicPeriod" startAt="9"/>
            </a:pPr>
            <a:r>
              <a:rPr lang="en-US" kern="100" dirty="0">
                <a:solidFill>
                  <a:schemeClr val="bg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Brody, A. L.; </a:t>
            </a:r>
            <a:r>
              <a:rPr lang="en-US" kern="100" dirty="0" err="1">
                <a:solidFill>
                  <a:schemeClr val="bg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Bugusu</a:t>
            </a:r>
            <a:r>
              <a:rPr lang="en-US" kern="100" dirty="0">
                <a:solidFill>
                  <a:schemeClr val="bg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, B.; Han, J. H.; Sand, C. K.; McHugh, T. H. J. J. o. f. s., Innovative food packaging solutions. </a:t>
            </a:r>
            <a:r>
              <a:rPr lang="en-US" b="1" kern="100" dirty="0">
                <a:solidFill>
                  <a:schemeClr val="bg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2008,</a:t>
            </a:r>
            <a:r>
              <a:rPr lang="en-US" kern="100" dirty="0">
                <a:solidFill>
                  <a:schemeClr val="bg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i="1" kern="100" dirty="0">
                <a:solidFill>
                  <a:schemeClr val="bg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73</a:t>
            </a:r>
            <a:r>
              <a:rPr lang="en-US" kern="100" dirty="0">
                <a:solidFill>
                  <a:schemeClr val="bg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 (8), 107-116.</a:t>
            </a:r>
            <a:endParaRPr lang="fr-FR" kern="100" dirty="0">
              <a:solidFill>
                <a:schemeClr val="bg1"/>
              </a:solidFill>
              <a:effectLst/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0" indent="0">
              <a:lnSpc>
                <a:spcPts val="2799"/>
              </a:lnSpc>
              <a:buNone/>
            </a:pP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426067430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224</TotalTime>
  <Words>697</Words>
  <Application>Microsoft Office PowerPoint</Application>
  <PresentationFormat>Personnalisé</PresentationFormat>
  <Paragraphs>78</Paragraphs>
  <Slides>9</Slides>
  <Notes>8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9</vt:i4>
      </vt:variant>
    </vt:vector>
  </HeadingPairs>
  <TitlesOfParts>
    <vt:vector size="15" baseType="lpstr">
      <vt:lpstr>Arial</vt:lpstr>
      <vt:lpstr>Calibri</vt:lpstr>
      <vt:lpstr>Cambria</vt:lpstr>
      <vt:lpstr>Dela Gothic One</vt:lpstr>
      <vt:lpstr>DM Sans</vt:lpstr>
      <vt:lpstr>Office Theme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PptxGenJS Presentation</dc:title>
  <dc:subject>PptxGenJS Presentation</dc:subject>
  <dc:creator>PptxGenJS</dc:creator>
  <cp:lastModifiedBy>dell</cp:lastModifiedBy>
  <cp:revision>10</cp:revision>
  <dcterms:created xsi:type="dcterms:W3CDTF">2024-03-01T13:31:22Z</dcterms:created>
  <dcterms:modified xsi:type="dcterms:W3CDTF">2024-03-01T18:49:26Z</dcterms:modified>
</cp:coreProperties>
</file>