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7" r:id="rId3"/>
    <p:sldId id="296"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D6A0"/>
    <a:srgbClr val="FFD166"/>
    <a:srgbClr val="073B4C"/>
    <a:srgbClr val="05314A"/>
    <a:srgbClr val="4B696D"/>
    <a:srgbClr val="F77C00"/>
    <a:srgbClr val="EAE2B7"/>
    <a:srgbClr val="5ECDF0"/>
    <a:srgbClr val="FFE6AF"/>
    <a:srgbClr val="5CFA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p:cViewPr varScale="1">
        <p:scale>
          <a:sx n="62" d="100"/>
          <a:sy n="62" d="100"/>
        </p:scale>
        <p:origin x="96"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94494C-D456-484E-ACB1-B212D404099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5F2C18F-735D-49A9-B762-16C8CD561C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3D2C9C9-9A29-4DF8-92FC-7C58ECDDA47D}"/>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1CC7B821-3D86-4142-A078-A39C261CE23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1AE61BF-3468-4A92-A0E1-760EE3F2C493}"/>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914069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6986E1-1D1C-4948-ABDE-8DDF31B158A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3B05211-9D1D-45B0-AA98-0B406115E6A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E800C4E-15EF-4A75-BDAF-09EE20E8FD6B}"/>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1F99DA28-CC87-42CD-AAB6-A677329ADC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45C6618-B11D-4499-8A2F-74921DE022EB}"/>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3004778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D533B65-41BB-43D4-B3D4-6811220F481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F3AA518-9702-4C1C-8B9D-B4EE66AB3EC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847BD55-B236-4CC3-9310-C9CA8B3F1BC2}"/>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49E117BE-F10B-42BC-923D-4C94E079A8B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E7CB9E-6D56-41C0-B5AF-B5497A1C51A0}"/>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3825190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2E389E-CC84-4CBB-A396-814EB385A8B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78B3F54-CF22-4898-BD83-1CCA644DAE6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D2B8151-C34C-4020-ACB9-FAAFD7B4B5B7}"/>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C21E1778-330A-4F80-8E74-ACDF7E6FF1D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DB256C7-2033-4EA0-A250-2BC5E787D772}"/>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2195037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2A376E-A707-4833-89A8-B048A80A1FC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03F7E3B-8AD9-41D6-BE8B-83C8CCC99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6720049-B1E8-42F1-A391-A453E9102AB6}"/>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7A8B1F56-AC84-4228-A15E-4A40A0D81E0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F66EFEE-2C92-4832-A4D8-26C2D688DA2C}"/>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278624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F70FFD-AA61-4B2A-BDB3-506E03A7FF0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8845833-57F8-42B1-9B25-6364D760EC5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E1A0AD6-1385-41AB-B920-50DD87D278F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A401534-F598-4D01-83B3-91B74F3DE0B6}"/>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6" name="Espace réservé du pied de page 5">
            <a:extLst>
              <a:ext uri="{FF2B5EF4-FFF2-40B4-BE49-F238E27FC236}">
                <a16:creationId xmlns:a16="http://schemas.microsoft.com/office/drawing/2014/main" id="{9F0E404F-BADC-41B3-A153-AD2B5003CD5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CF70FB4-DB06-4A5B-8331-F06808209169}"/>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159014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EDA7DD-EE43-4A47-B9DE-4F68D2A2CD8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7C662EA-0726-4CA2-8A07-37CC816223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F41A50F-01AE-45F0-A86D-AE93AC1036B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271A247-3752-4E07-BAB8-4B8037ABA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4A081C1-552B-4BD0-BB1A-CEC4ED7A5E9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34675BB-9871-4430-AFFE-3AFC723AADCD}"/>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8" name="Espace réservé du pied de page 7">
            <a:extLst>
              <a:ext uri="{FF2B5EF4-FFF2-40B4-BE49-F238E27FC236}">
                <a16:creationId xmlns:a16="http://schemas.microsoft.com/office/drawing/2014/main" id="{511C221D-97FF-44EE-84DE-B041E6CB4D3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C070495-C2EF-4D91-B61C-B3A956B7DFB2}"/>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310286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8A0A83-B44A-459A-A996-B208F382A16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0A2990E-76E5-4A01-8453-6C13F4297A5F}"/>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4" name="Espace réservé du pied de page 3">
            <a:extLst>
              <a:ext uri="{FF2B5EF4-FFF2-40B4-BE49-F238E27FC236}">
                <a16:creationId xmlns:a16="http://schemas.microsoft.com/office/drawing/2014/main" id="{0FC2A8D2-9D2B-4C43-B1A4-C3D5452B478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037CEB4-C9C0-4D74-8BBB-18E3586F8790}"/>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2615880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6" name="Espace réservé pour une image  5">
            <a:extLst>
              <a:ext uri="{FF2B5EF4-FFF2-40B4-BE49-F238E27FC236}">
                <a16:creationId xmlns:a16="http://schemas.microsoft.com/office/drawing/2014/main" id="{E7DE2A82-47D1-43D5-BC8C-8A6B0AB6C4EE}"/>
              </a:ext>
            </a:extLst>
          </p:cNvPr>
          <p:cNvSpPr>
            <a:spLocks noGrp="1"/>
          </p:cNvSpPr>
          <p:nvPr>
            <p:ph type="pic" sz="quarter" idx="10"/>
          </p:nvPr>
        </p:nvSpPr>
        <p:spPr>
          <a:xfrm>
            <a:off x="4710000" y="1485000"/>
            <a:ext cx="2772000" cy="3888000"/>
          </a:xfrm>
        </p:spPr>
        <p:txBody>
          <a:bodyPr/>
          <a:lstStyle/>
          <a:p>
            <a:endParaRPr lang="fr-FR"/>
          </a:p>
        </p:txBody>
      </p:sp>
      <p:sp>
        <p:nvSpPr>
          <p:cNvPr id="7" name="Espace réservé pour une image  5">
            <a:extLst>
              <a:ext uri="{FF2B5EF4-FFF2-40B4-BE49-F238E27FC236}">
                <a16:creationId xmlns:a16="http://schemas.microsoft.com/office/drawing/2014/main" id="{ABEBF760-2D52-4A35-BA56-D1B031C0C086}"/>
              </a:ext>
            </a:extLst>
          </p:cNvPr>
          <p:cNvSpPr>
            <a:spLocks noGrp="1"/>
          </p:cNvSpPr>
          <p:nvPr>
            <p:ph type="pic" sz="quarter" idx="11"/>
          </p:nvPr>
        </p:nvSpPr>
        <p:spPr>
          <a:xfrm>
            <a:off x="7710703" y="1485000"/>
            <a:ext cx="2772000" cy="3888000"/>
          </a:xfrm>
        </p:spPr>
        <p:txBody>
          <a:bodyPr/>
          <a:lstStyle/>
          <a:p>
            <a:endParaRPr lang="fr-FR"/>
          </a:p>
        </p:txBody>
      </p:sp>
      <p:sp>
        <p:nvSpPr>
          <p:cNvPr id="8" name="Espace réservé pour une image  5">
            <a:extLst>
              <a:ext uri="{FF2B5EF4-FFF2-40B4-BE49-F238E27FC236}">
                <a16:creationId xmlns:a16="http://schemas.microsoft.com/office/drawing/2014/main" id="{49A751B6-D8E3-456C-B82D-4CFF8C9344CD}"/>
              </a:ext>
            </a:extLst>
          </p:cNvPr>
          <p:cNvSpPr>
            <a:spLocks noGrp="1"/>
          </p:cNvSpPr>
          <p:nvPr>
            <p:ph type="pic" sz="quarter" idx="12"/>
          </p:nvPr>
        </p:nvSpPr>
        <p:spPr>
          <a:xfrm>
            <a:off x="10711406" y="1485000"/>
            <a:ext cx="2772000" cy="3888000"/>
          </a:xfrm>
        </p:spPr>
        <p:txBody>
          <a:bodyPr/>
          <a:lstStyle/>
          <a:p>
            <a:endParaRPr lang="fr-FR"/>
          </a:p>
        </p:txBody>
      </p:sp>
      <p:sp>
        <p:nvSpPr>
          <p:cNvPr id="9" name="Espace réservé pour une image  5">
            <a:extLst>
              <a:ext uri="{FF2B5EF4-FFF2-40B4-BE49-F238E27FC236}">
                <a16:creationId xmlns:a16="http://schemas.microsoft.com/office/drawing/2014/main" id="{B4783E5A-1690-40AD-BB86-3EC7D1BF8578}"/>
              </a:ext>
            </a:extLst>
          </p:cNvPr>
          <p:cNvSpPr>
            <a:spLocks noGrp="1"/>
          </p:cNvSpPr>
          <p:nvPr>
            <p:ph type="pic" sz="quarter" idx="13"/>
          </p:nvPr>
        </p:nvSpPr>
        <p:spPr>
          <a:xfrm>
            <a:off x="13712109" y="1485000"/>
            <a:ext cx="2772000" cy="3888000"/>
          </a:xfrm>
        </p:spPr>
        <p:txBody>
          <a:bodyPr/>
          <a:lstStyle/>
          <a:p>
            <a:endParaRPr lang="fr-FR"/>
          </a:p>
        </p:txBody>
      </p:sp>
      <p:sp>
        <p:nvSpPr>
          <p:cNvPr id="11" name="Espace réservé pour une image  5">
            <a:extLst>
              <a:ext uri="{FF2B5EF4-FFF2-40B4-BE49-F238E27FC236}">
                <a16:creationId xmlns:a16="http://schemas.microsoft.com/office/drawing/2014/main" id="{DDBB7854-CCE4-4A3F-BF9F-802BEB0234F7}"/>
              </a:ext>
            </a:extLst>
          </p:cNvPr>
          <p:cNvSpPr>
            <a:spLocks noGrp="1"/>
          </p:cNvSpPr>
          <p:nvPr>
            <p:ph type="pic" sz="quarter" idx="15"/>
          </p:nvPr>
        </p:nvSpPr>
        <p:spPr>
          <a:xfrm>
            <a:off x="-1291406" y="1485000"/>
            <a:ext cx="2772000" cy="3888000"/>
          </a:xfrm>
        </p:spPr>
        <p:txBody>
          <a:bodyPr/>
          <a:lstStyle/>
          <a:p>
            <a:endParaRPr lang="fr-FR"/>
          </a:p>
        </p:txBody>
      </p:sp>
      <p:sp>
        <p:nvSpPr>
          <p:cNvPr id="12" name="Espace réservé pour une image  5">
            <a:extLst>
              <a:ext uri="{FF2B5EF4-FFF2-40B4-BE49-F238E27FC236}">
                <a16:creationId xmlns:a16="http://schemas.microsoft.com/office/drawing/2014/main" id="{C4B23E80-2FA0-48E7-A5EA-994E0E8B5DC7}"/>
              </a:ext>
            </a:extLst>
          </p:cNvPr>
          <p:cNvSpPr>
            <a:spLocks noGrp="1"/>
          </p:cNvSpPr>
          <p:nvPr>
            <p:ph type="pic" sz="quarter" idx="16"/>
          </p:nvPr>
        </p:nvSpPr>
        <p:spPr>
          <a:xfrm>
            <a:off x="1709297" y="1485000"/>
            <a:ext cx="2772000" cy="3888000"/>
          </a:xfrm>
        </p:spPr>
        <p:txBody>
          <a:bodyPr/>
          <a:lstStyle/>
          <a:p>
            <a:endParaRPr lang="fr-FR"/>
          </a:p>
        </p:txBody>
      </p:sp>
    </p:spTree>
    <p:extLst>
      <p:ext uri="{BB962C8B-B14F-4D97-AF65-F5344CB8AC3E}">
        <p14:creationId xmlns:p14="http://schemas.microsoft.com/office/powerpoint/2010/main" val="1616930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3528CB-C19F-44F5-AFFE-0084B28379E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B54D11C-24C0-473F-A604-E65C65081B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E19FBC8-0B1A-4C99-B88B-C04381D62A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2AA996B-5F95-416D-AB3D-068D3FF8AF1F}"/>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6" name="Espace réservé du pied de page 5">
            <a:extLst>
              <a:ext uri="{FF2B5EF4-FFF2-40B4-BE49-F238E27FC236}">
                <a16:creationId xmlns:a16="http://schemas.microsoft.com/office/drawing/2014/main" id="{669E8E93-976E-4594-A603-D97E24F3019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0EE52AC-7F1C-42B2-8927-077EDD9ECD1C}"/>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275516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DE7FA7-901B-441A-87E5-CF9B9119B5A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FC6D5C3-070F-4A77-862A-24FF8CCD0C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12FFB76-3650-45B4-BA9E-584A1E6E98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9D85EF9-D412-457C-94A5-90B0DEEC1DEB}"/>
              </a:ext>
            </a:extLst>
          </p:cNvPr>
          <p:cNvSpPr>
            <a:spLocks noGrp="1"/>
          </p:cNvSpPr>
          <p:nvPr>
            <p:ph type="dt" sz="half" idx="10"/>
          </p:nvPr>
        </p:nvSpPr>
        <p:spPr/>
        <p:txBody>
          <a:bodyPr/>
          <a:lstStyle/>
          <a:p>
            <a:fld id="{FC76EF08-D330-4786-9D68-1D7D19824D4E}" type="datetimeFigureOut">
              <a:rPr lang="fr-FR" smtClean="0"/>
              <a:t>12/11/2024</a:t>
            </a:fld>
            <a:endParaRPr lang="fr-FR"/>
          </a:p>
        </p:txBody>
      </p:sp>
      <p:sp>
        <p:nvSpPr>
          <p:cNvPr id="6" name="Espace réservé du pied de page 5">
            <a:extLst>
              <a:ext uri="{FF2B5EF4-FFF2-40B4-BE49-F238E27FC236}">
                <a16:creationId xmlns:a16="http://schemas.microsoft.com/office/drawing/2014/main" id="{8847390A-841A-455D-B9C2-691D926FD06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4F9045E-3646-42A1-A105-A4500D5F29B5}"/>
              </a:ext>
            </a:extLst>
          </p:cNvPr>
          <p:cNvSpPr>
            <a:spLocks noGrp="1"/>
          </p:cNvSpPr>
          <p:nvPr>
            <p:ph type="sldNum" sz="quarter" idx="12"/>
          </p:nvPr>
        </p:nvSpPr>
        <p:spPr/>
        <p:txBody>
          <a:bodyPr/>
          <a:lstStyle/>
          <a:p>
            <a:fld id="{2139607D-ACFE-494E-9716-EE22EADBA29C}" type="slidenum">
              <a:rPr lang="fr-FR" smtClean="0"/>
              <a:t>‹N°›</a:t>
            </a:fld>
            <a:endParaRPr lang="fr-FR"/>
          </a:p>
        </p:txBody>
      </p:sp>
    </p:spTree>
    <p:extLst>
      <p:ext uri="{BB962C8B-B14F-4D97-AF65-F5344CB8AC3E}">
        <p14:creationId xmlns:p14="http://schemas.microsoft.com/office/powerpoint/2010/main" val="3139754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8B151DF-2393-4FD4-B5EC-13E8C30790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D11316C-1B32-4EF2-BB12-FAA5C66935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1861192-B5AC-4E06-8004-768BE71B80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6EF08-D330-4786-9D68-1D7D19824D4E}"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0B277A46-A513-42BC-92CC-B2411D6EC6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66EE00D-1AE5-4AEC-9E30-AD0A73B654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39607D-ACFE-494E-9716-EE22EADBA29C}" type="slidenum">
              <a:rPr lang="fr-FR" smtClean="0"/>
              <a:t>‹N°›</a:t>
            </a:fld>
            <a:endParaRPr lang="fr-FR"/>
          </a:p>
        </p:txBody>
      </p:sp>
    </p:spTree>
    <p:extLst>
      <p:ext uri="{BB962C8B-B14F-4D97-AF65-F5344CB8AC3E}">
        <p14:creationId xmlns:p14="http://schemas.microsoft.com/office/powerpoint/2010/main" val="819501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D157119D-6A7F-487B-8842-E474D40D1B64}"/>
              </a:ext>
            </a:extLst>
          </p:cNvPr>
          <p:cNvSpPr txBox="1"/>
          <p:nvPr/>
        </p:nvSpPr>
        <p:spPr>
          <a:xfrm>
            <a:off x="1405453" y="1033543"/>
            <a:ext cx="9381094" cy="1200329"/>
          </a:xfrm>
          <a:prstGeom prst="rect">
            <a:avLst/>
          </a:prstGeom>
          <a:noFill/>
        </p:spPr>
        <p:txBody>
          <a:bodyPr wrap="none" rtlCol="0">
            <a:spAutoFit/>
          </a:bodyPr>
          <a:lstStyle/>
          <a:p>
            <a:r>
              <a:rPr lang="ar-DZ" sz="7200" b="1" dirty="0">
                <a:latin typeface="ae_AlMohanad" panose="02060603050605020204" pitchFamily="18" charset="-78"/>
                <a:cs typeface="Fanan" pitchFamily="2" charset="-78"/>
              </a:rPr>
              <a:t> جريمة إصدار شيك دون رصيد</a:t>
            </a:r>
            <a:endParaRPr lang="fr-FR" sz="7200" b="1" dirty="0">
              <a:latin typeface="ae_AlMohanad" panose="02060603050605020204" pitchFamily="18" charset="-78"/>
              <a:cs typeface="Fanan" pitchFamily="2" charset="-78"/>
            </a:endParaRPr>
          </a:p>
        </p:txBody>
      </p:sp>
      <p:sp>
        <p:nvSpPr>
          <p:cNvPr id="8" name="ZoneTexte 7">
            <a:extLst>
              <a:ext uri="{FF2B5EF4-FFF2-40B4-BE49-F238E27FC236}">
                <a16:creationId xmlns:a16="http://schemas.microsoft.com/office/drawing/2014/main" id="{FE7A4D9F-9B96-4994-9D2C-B409DCF6AF1C}"/>
              </a:ext>
            </a:extLst>
          </p:cNvPr>
          <p:cNvSpPr txBox="1"/>
          <p:nvPr/>
        </p:nvSpPr>
        <p:spPr>
          <a:xfrm>
            <a:off x="1255363" y="2820948"/>
            <a:ext cx="9869656" cy="3200876"/>
          </a:xfrm>
          <a:prstGeom prst="rect">
            <a:avLst/>
          </a:prstGeom>
          <a:noFill/>
        </p:spPr>
        <p:txBody>
          <a:bodyPr wrap="square" rtlCol="0">
            <a:spAutoFit/>
          </a:bodyPr>
          <a:lstStyle>
            <a:defPPr>
              <a:defRPr lang="fr-FR"/>
            </a:defPPr>
            <a:lvl1pPr>
              <a:defRPr sz="7200">
                <a:latin typeface="ae_AlMohanad" panose="02060603050605020204" pitchFamily="18" charset="-78"/>
                <a:cs typeface="ae_AlMohanad" panose="02060603050605020204" pitchFamily="18" charset="-78"/>
              </a:defRPr>
            </a:lvl1pPr>
          </a:lstStyle>
          <a:p>
            <a:pPr algn="ctr"/>
            <a:r>
              <a:rPr lang="ar-DZ" sz="5400" dirty="0">
                <a:cs typeface="Fanan" pitchFamily="2" charset="-78"/>
              </a:rPr>
              <a:t>ضرورة حماية الشيك  لما لها من دور في النشاط الاقتصادي خاصة في مجال الأعمال التجارية</a:t>
            </a:r>
          </a:p>
          <a:p>
            <a:pPr algn="ctr"/>
            <a:endParaRPr lang="fr-FR" sz="4000" dirty="0">
              <a:cs typeface="Fanan" pitchFamily="2" charset="-78"/>
            </a:endParaRPr>
          </a:p>
        </p:txBody>
      </p:sp>
      <p:pic>
        <p:nvPicPr>
          <p:cNvPr id="7" name="Image 6">
            <a:hlinkClick r:id="rId2" action="ppaction://hlinksldjump"/>
            <a:extLst>
              <a:ext uri="{FF2B5EF4-FFF2-40B4-BE49-F238E27FC236}">
                <a16:creationId xmlns:a16="http://schemas.microsoft.com/office/drawing/2014/main" id="{F776173D-CE8A-4713-B856-4C974ED9BA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64468" y="6230468"/>
            <a:ext cx="627532" cy="627532"/>
          </a:xfrm>
          <a:prstGeom prst="rect">
            <a:avLst/>
          </a:prstGeom>
        </p:spPr>
      </p:pic>
    </p:spTree>
    <p:extLst>
      <p:ext uri="{BB962C8B-B14F-4D97-AF65-F5344CB8AC3E}">
        <p14:creationId xmlns:p14="http://schemas.microsoft.com/office/powerpoint/2010/main" val="1266951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D157119D-6A7F-487B-8842-E474D40D1B64}"/>
              </a:ext>
            </a:extLst>
          </p:cNvPr>
          <p:cNvSpPr txBox="1"/>
          <p:nvPr/>
        </p:nvSpPr>
        <p:spPr>
          <a:xfrm>
            <a:off x="428778" y="881794"/>
            <a:ext cx="10394192" cy="923330"/>
          </a:xfrm>
          <a:prstGeom prst="rect">
            <a:avLst/>
          </a:prstGeom>
          <a:noFill/>
        </p:spPr>
        <p:txBody>
          <a:bodyPr wrap="none" rtlCol="0">
            <a:spAutoFit/>
          </a:bodyPr>
          <a:lstStyle/>
          <a:p>
            <a:r>
              <a:rPr lang="ar-DZ" sz="5400" b="1" dirty="0">
                <a:latin typeface="ae_AlMohanad" panose="02060603050605020204" pitchFamily="18" charset="-78"/>
                <a:cs typeface="Fanan" pitchFamily="2" charset="-78"/>
              </a:rPr>
              <a:t>الفرع </a:t>
            </a:r>
            <a:r>
              <a:rPr lang="ar-DZ" sz="5400" b="1" dirty="0" err="1">
                <a:latin typeface="ae_AlMohanad" panose="02060603050605020204" pitchFamily="18" charset="-78"/>
                <a:cs typeface="Fanan" pitchFamily="2" charset="-78"/>
              </a:rPr>
              <a:t>الأول:لمحة</a:t>
            </a:r>
            <a:r>
              <a:rPr lang="ar-DZ" sz="5400" b="1" dirty="0">
                <a:latin typeface="ae_AlMohanad" panose="02060603050605020204" pitchFamily="18" charset="-78"/>
                <a:cs typeface="Fanan" pitchFamily="2" charset="-78"/>
              </a:rPr>
              <a:t> عن الجرائم المقترنة بالشيك</a:t>
            </a:r>
          </a:p>
        </p:txBody>
      </p:sp>
      <p:sp>
        <p:nvSpPr>
          <p:cNvPr id="8" name="ZoneTexte 7">
            <a:extLst>
              <a:ext uri="{FF2B5EF4-FFF2-40B4-BE49-F238E27FC236}">
                <a16:creationId xmlns:a16="http://schemas.microsoft.com/office/drawing/2014/main" id="{FE7A4D9F-9B96-4994-9D2C-B409DCF6AF1C}"/>
              </a:ext>
            </a:extLst>
          </p:cNvPr>
          <p:cNvSpPr txBox="1"/>
          <p:nvPr/>
        </p:nvSpPr>
        <p:spPr>
          <a:xfrm>
            <a:off x="371951" y="2456795"/>
            <a:ext cx="10908043" cy="4401205"/>
          </a:xfrm>
          <a:prstGeom prst="rect">
            <a:avLst/>
          </a:prstGeom>
          <a:noFill/>
        </p:spPr>
        <p:txBody>
          <a:bodyPr wrap="square" rtlCol="0">
            <a:spAutoFit/>
          </a:bodyPr>
          <a:lstStyle>
            <a:defPPr>
              <a:defRPr lang="fr-FR"/>
            </a:defPPr>
            <a:lvl1pPr>
              <a:defRPr sz="7200">
                <a:latin typeface="ae_AlMohanad" panose="02060603050605020204" pitchFamily="18" charset="-78"/>
                <a:cs typeface="ae_AlMohanad" panose="02060603050605020204" pitchFamily="18" charset="-78"/>
              </a:defRPr>
            </a:lvl1pPr>
          </a:lstStyle>
          <a:p>
            <a:pPr algn="ctr"/>
            <a:r>
              <a:rPr lang="ar-DZ" sz="4000" dirty="0">
                <a:cs typeface="Fanan" pitchFamily="2" charset="-78"/>
              </a:rPr>
              <a:t>تنشأ بعض الجرائم المتعلقة باستخدام الشيك منها:(المنصوص بموجب المادة375و376من قانون العقوبات)</a:t>
            </a:r>
          </a:p>
          <a:p>
            <a:pPr algn="ctr"/>
            <a:r>
              <a:rPr lang="ar-DZ" sz="4000" dirty="0">
                <a:cs typeface="Fanan" pitchFamily="2" charset="-78"/>
              </a:rPr>
              <a:t>1- استخدام الشيك كضمان</a:t>
            </a:r>
          </a:p>
          <a:p>
            <a:pPr algn="ctr"/>
            <a:r>
              <a:rPr lang="ar-DZ" sz="4000" dirty="0">
                <a:cs typeface="Fanan" pitchFamily="2" charset="-78"/>
              </a:rPr>
              <a:t>2- تظهير الشيك المسلم له كضمان</a:t>
            </a:r>
          </a:p>
          <a:p>
            <a:pPr algn="ctr"/>
            <a:r>
              <a:rPr lang="ar-DZ" sz="4000" dirty="0">
                <a:cs typeface="Fanan" pitchFamily="2" charset="-78"/>
              </a:rPr>
              <a:t>3- تزوير الشيك</a:t>
            </a:r>
          </a:p>
          <a:p>
            <a:pPr algn="ctr"/>
            <a:r>
              <a:rPr lang="ar-DZ" sz="4000" dirty="0">
                <a:cs typeface="Fanan" pitchFamily="2" charset="-78"/>
              </a:rPr>
              <a:t>4- قبول استلام الشيك المزور</a:t>
            </a:r>
          </a:p>
          <a:p>
            <a:pPr algn="ctr"/>
            <a:r>
              <a:rPr lang="ar-DZ" sz="4000" dirty="0">
                <a:cs typeface="Fanan" pitchFamily="2" charset="-78"/>
              </a:rPr>
              <a:t>5- إصدار شيك بدون </a:t>
            </a:r>
            <a:r>
              <a:rPr lang="ar-DZ" sz="4000" dirty="0" err="1">
                <a:cs typeface="Fanan" pitchFamily="2" charset="-78"/>
              </a:rPr>
              <a:t>رصيد،وهي</a:t>
            </a:r>
            <a:r>
              <a:rPr lang="ar-DZ" sz="4000" dirty="0">
                <a:cs typeface="Fanan" pitchFamily="2" charset="-78"/>
              </a:rPr>
              <a:t> الأكثر انتشارا.</a:t>
            </a:r>
          </a:p>
        </p:txBody>
      </p:sp>
      <p:pic>
        <p:nvPicPr>
          <p:cNvPr id="5" name="Image 4">
            <a:hlinkClick r:id="rId2" action="ppaction://hlinksldjump"/>
            <a:extLst>
              <a:ext uri="{FF2B5EF4-FFF2-40B4-BE49-F238E27FC236}">
                <a16:creationId xmlns:a16="http://schemas.microsoft.com/office/drawing/2014/main" id="{C6EFC886-60F2-4156-962E-BC0E282EE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64468" y="6230468"/>
            <a:ext cx="627532" cy="627532"/>
          </a:xfrm>
          <a:prstGeom prst="rect">
            <a:avLst/>
          </a:prstGeom>
        </p:spPr>
      </p:pic>
    </p:spTree>
    <p:extLst>
      <p:ext uri="{BB962C8B-B14F-4D97-AF65-F5344CB8AC3E}">
        <p14:creationId xmlns:p14="http://schemas.microsoft.com/office/powerpoint/2010/main" val="145606011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641B15-AB35-C17C-FA3A-7EE5C36F1CA0}"/>
            </a:ext>
          </a:extLst>
        </p:cNvPr>
        <p:cNvGrpSpPr/>
        <p:nvPr/>
      </p:nvGrpSpPr>
      <p:grpSpPr>
        <a:xfrm>
          <a:off x="0" y="0"/>
          <a:ext cx="0" cy="0"/>
          <a:chOff x="0" y="0"/>
          <a:chExt cx="0" cy="0"/>
        </a:xfrm>
      </p:grpSpPr>
      <p:sp>
        <p:nvSpPr>
          <p:cNvPr id="8" name="ZoneTexte 7">
            <a:extLst>
              <a:ext uri="{FF2B5EF4-FFF2-40B4-BE49-F238E27FC236}">
                <a16:creationId xmlns:a16="http://schemas.microsoft.com/office/drawing/2014/main" id="{58E55795-F991-54A8-2949-93FF07912CB7}"/>
              </a:ext>
            </a:extLst>
          </p:cNvPr>
          <p:cNvSpPr txBox="1"/>
          <p:nvPr/>
        </p:nvSpPr>
        <p:spPr>
          <a:xfrm>
            <a:off x="656425" y="949272"/>
            <a:ext cx="10908043" cy="4401205"/>
          </a:xfrm>
          <a:prstGeom prst="rect">
            <a:avLst/>
          </a:prstGeom>
          <a:noFill/>
        </p:spPr>
        <p:txBody>
          <a:bodyPr wrap="square" rtlCol="0">
            <a:spAutoFit/>
          </a:bodyPr>
          <a:lstStyle>
            <a:defPPr>
              <a:defRPr lang="fr-FR"/>
            </a:defPPr>
            <a:lvl1pPr>
              <a:defRPr sz="7200">
                <a:latin typeface="ae_AlMohanad" panose="02060603050605020204" pitchFamily="18" charset="-78"/>
                <a:cs typeface="ae_AlMohanad" panose="02060603050605020204" pitchFamily="18" charset="-78"/>
              </a:defRPr>
            </a:lvl1pPr>
          </a:lstStyle>
          <a:p>
            <a:pPr algn="ctr"/>
            <a:r>
              <a:rPr lang="ar-DZ" sz="4000" dirty="0">
                <a:cs typeface="Fanan" pitchFamily="2" charset="-78"/>
              </a:rPr>
              <a:t>نصت المادة374 من قانون العقوبات على </a:t>
            </a:r>
            <a:r>
              <a:rPr lang="ar-DZ" sz="4000" dirty="0" err="1">
                <a:cs typeface="Fanan" pitchFamily="2" charset="-78"/>
              </a:rPr>
              <a:t>مايلي</a:t>
            </a:r>
            <a:r>
              <a:rPr lang="ar-DZ" sz="4000" dirty="0">
                <a:cs typeface="Fanan" pitchFamily="2" charset="-78"/>
              </a:rPr>
              <a:t>:</a:t>
            </a:r>
          </a:p>
          <a:p>
            <a:pPr algn="ctr"/>
            <a:r>
              <a:rPr lang="ar-DZ" sz="4000" dirty="0">
                <a:cs typeface="Fanan" pitchFamily="2" charset="-78"/>
              </a:rPr>
              <a:t>"يعاقب بالحبس من سنة الى 5سنوات وبغرامة مالية لا تقل عن قيمة الشيك أو عن قيمة النقص في الرصيد.</a:t>
            </a:r>
          </a:p>
          <a:p>
            <a:pPr algn="ctr"/>
            <a:r>
              <a:rPr lang="ar-DZ" sz="4000" dirty="0">
                <a:cs typeface="Fanan" pitchFamily="2" charset="-78"/>
              </a:rPr>
              <a:t>1- كل من أصدر بسوء نية شيكا لا يقابل رصيد قائم قابل للصرف أو كان الرصيد أقل من قيمة الشيك أو قام بسحب الرصيد كله أو بعضه بعد إصدار الشيك أو منع المسحوب عليه من صرفه</a:t>
            </a:r>
          </a:p>
          <a:p>
            <a:pPr algn="ctr"/>
            <a:r>
              <a:rPr lang="ar-DZ" sz="4000" dirty="0">
                <a:cs typeface="Fanan" pitchFamily="2" charset="-78"/>
              </a:rPr>
              <a:t>2- ...الخ". </a:t>
            </a:r>
          </a:p>
        </p:txBody>
      </p:sp>
      <p:pic>
        <p:nvPicPr>
          <p:cNvPr id="5" name="Image 4">
            <a:hlinkClick r:id="rId2" action="ppaction://hlinksldjump"/>
            <a:extLst>
              <a:ext uri="{FF2B5EF4-FFF2-40B4-BE49-F238E27FC236}">
                <a16:creationId xmlns:a16="http://schemas.microsoft.com/office/drawing/2014/main" id="{91C6CE86-D7B0-E0F8-99F8-DDCA951142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64468" y="6230468"/>
            <a:ext cx="627532" cy="627532"/>
          </a:xfrm>
          <a:prstGeom prst="rect">
            <a:avLst/>
          </a:prstGeom>
        </p:spPr>
      </p:pic>
    </p:spTree>
    <p:extLst>
      <p:ext uri="{BB962C8B-B14F-4D97-AF65-F5344CB8AC3E}">
        <p14:creationId xmlns:p14="http://schemas.microsoft.com/office/powerpoint/2010/main" val="5756191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1101</TotalTime>
  <Words>140</Words>
  <Application>Microsoft Office PowerPoint</Application>
  <PresentationFormat>Grand écran</PresentationFormat>
  <Paragraphs>13</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ae_AlMohanad</vt:lpstr>
      <vt:lpstr>Arial</vt:lpstr>
      <vt:lpstr>Calibri</vt:lpstr>
      <vt:lpstr>Calibri Light</vt:lpstr>
      <vt:lpstr>Fanan</vt: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zaki</dc:creator>
  <cp:lastModifiedBy>DELL</cp:lastModifiedBy>
  <cp:revision>23</cp:revision>
  <dcterms:created xsi:type="dcterms:W3CDTF">2023-10-28T21:02:18Z</dcterms:created>
  <dcterms:modified xsi:type="dcterms:W3CDTF">2024-11-12T02:36:08Z</dcterms:modified>
</cp:coreProperties>
</file>