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8" r:id="rId10"/>
    <p:sldId id="264" r:id="rId11"/>
    <p:sldId id="265" r:id="rId12"/>
    <p:sldId id="266" r:id="rId13"/>
    <p:sldId id="269" r:id="rId14"/>
    <p:sldId id="267"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577FE7-55D3-44DC-9008-46E0691D1439}" type="datetimeFigureOut">
              <a:rPr lang="fr-FR" smtClean="0"/>
              <a:t>07/10/2025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B7319A-F78D-459F-B3D9-DC9BB7F41C1E}" type="slidenum">
              <a:rPr lang="fr-FR" smtClean="0"/>
              <a:t>‹N°›</a:t>
            </a:fld>
            <a:endParaRPr lang="fr-FR"/>
          </a:p>
        </p:txBody>
      </p:sp>
    </p:spTree>
    <p:extLst>
      <p:ext uri="{BB962C8B-B14F-4D97-AF65-F5344CB8AC3E}">
        <p14:creationId xmlns:p14="http://schemas.microsoft.com/office/powerpoint/2010/main" val="1938465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3B7319A-F78D-459F-B3D9-DC9BB7F41C1E}" type="slidenum">
              <a:rPr lang="fr-FR" smtClean="0"/>
              <a:t>10</a:t>
            </a:fld>
            <a:endParaRPr lang="fr-FR"/>
          </a:p>
        </p:txBody>
      </p:sp>
    </p:spTree>
    <p:extLst>
      <p:ext uri="{BB962C8B-B14F-4D97-AF65-F5344CB8AC3E}">
        <p14:creationId xmlns:p14="http://schemas.microsoft.com/office/powerpoint/2010/main" val="2957580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3B7319A-F78D-459F-B3D9-DC9BB7F41C1E}" type="slidenum">
              <a:rPr lang="fr-FR" smtClean="0"/>
              <a:t>13</a:t>
            </a:fld>
            <a:endParaRPr lang="fr-FR"/>
          </a:p>
        </p:txBody>
      </p:sp>
    </p:spTree>
    <p:extLst>
      <p:ext uri="{BB962C8B-B14F-4D97-AF65-F5344CB8AC3E}">
        <p14:creationId xmlns:p14="http://schemas.microsoft.com/office/powerpoint/2010/main" val="2957580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1BC91870-D709-4169-9DFB-B753ED12E532}" type="datetimeFigureOut">
              <a:rPr lang="fr-FR" smtClean="0"/>
              <a:t>07/10/2025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F6DDEC-816A-4719-B406-48132499F9CC}" type="slidenum">
              <a:rPr lang="fr-FR" smtClean="0"/>
              <a:t>‹N°›</a:t>
            </a:fld>
            <a:endParaRPr lang="fr-FR"/>
          </a:p>
        </p:txBody>
      </p:sp>
    </p:spTree>
    <p:extLst>
      <p:ext uri="{BB962C8B-B14F-4D97-AF65-F5344CB8AC3E}">
        <p14:creationId xmlns:p14="http://schemas.microsoft.com/office/powerpoint/2010/main" val="3232823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BC91870-D709-4169-9DFB-B753ED12E532}" type="datetimeFigureOut">
              <a:rPr lang="fr-FR" smtClean="0"/>
              <a:t>07/10/2025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F6DDEC-816A-4719-B406-48132499F9CC}" type="slidenum">
              <a:rPr lang="fr-FR" smtClean="0"/>
              <a:t>‹N°›</a:t>
            </a:fld>
            <a:endParaRPr lang="fr-FR"/>
          </a:p>
        </p:txBody>
      </p:sp>
    </p:spTree>
    <p:extLst>
      <p:ext uri="{BB962C8B-B14F-4D97-AF65-F5344CB8AC3E}">
        <p14:creationId xmlns:p14="http://schemas.microsoft.com/office/powerpoint/2010/main" val="618842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BC91870-D709-4169-9DFB-B753ED12E532}" type="datetimeFigureOut">
              <a:rPr lang="fr-FR" smtClean="0"/>
              <a:t>07/10/2025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F6DDEC-816A-4719-B406-48132499F9CC}" type="slidenum">
              <a:rPr lang="fr-FR" smtClean="0"/>
              <a:t>‹N°›</a:t>
            </a:fld>
            <a:endParaRPr lang="fr-FR"/>
          </a:p>
        </p:txBody>
      </p:sp>
    </p:spTree>
    <p:extLst>
      <p:ext uri="{BB962C8B-B14F-4D97-AF65-F5344CB8AC3E}">
        <p14:creationId xmlns:p14="http://schemas.microsoft.com/office/powerpoint/2010/main" val="1933250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BC91870-D709-4169-9DFB-B753ED12E532}" type="datetimeFigureOut">
              <a:rPr lang="fr-FR" smtClean="0"/>
              <a:t>07/10/2025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F6DDEC-816A-4719-B406-48132499F9CC}" type="slidenum">
              <a:rPr lang="fr-FR" smtClean="0"/>
              <a:t>‹N°›</a:t>
            </a:fld>
            <a:endParaRPr lang="fr-FR"/>
          </a:p>
        </p:txBody>
      </p:sp>
    </p:spTree>
    <p:extLst>
      <p:ext uri="{BB962C8B-B14F-4D97-AF65-F5344CB8AC3E}">
        <p14:creationId xmlns:p14="http://schemas.microsoft.com/office/powerpoint/2010/main" val="3660552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1BC91870-D709-4169-9DFB-B753ED12E532}" type="datetimeFigureOut">
              <a:rPr lang="fr-FR" smtClean="0"/>
              <a:t>07/10/2025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F6DDEC-816A-4719-B406-48132499F9CC}" type="slidenum">
              <a:rPr lang="fr-FR" smtClean="0"/>
              <a:t>‹N°›</a:t>
            </a:fld>
            <a:endParaRPr lang="fr-FR"/>
          </a:p>
        </p:txBody>
      </p:sp>
    </p:spTree>
    <p:extLst>
      <p:ext uri="{BB962C8B-B14F-4D97-AF65-F5344CB8AC3E}">
        <p14:creationId xmlns:p14="http://schemas.microsoft.com/office/powerpoint/2010/main" val="1149647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BC91870-D709-4169-9DFB-B753ED12E532}" type="datetimeFigureOut">
              <a:rPr lang="fr-FR" smtClean="0"/>
              <a:t>07/10/2025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0F6DDEC-816A-4719-B406-48132499F9CC}" type="slidenum">
              <a:rPr lang="fr-FR" smtClean="0"/>
              <a:t>‹N°›</a:t>
            </a:fld>
            <a:endParaRPr lang="fr-FR"/>
          </a:p>
        </p:txBody>
      </p:sp>
    </p:spTree>
    <p:extLst>
      <p:ext uri="{BB962C8B-B14F-4D97-AF65-F5344CB8AC3E}">
        <p14:creationId xmlns:p14="http://schemas.microsoft.com/office/powerpoint/2010/main" val="1124106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BC91870-D709-4169-9DFB-B753ED12E532}" type="datetimeFigureOut">
              <a:rPr lang="fr-FR" smtClean="0"/>
              <a:t>07/10/2025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0F6DDEC-816A-4719-B406-48132499F9CC}" type="slidenum">
              <a:rPr lang="fr-FR" smtClean="0"/>
              <a:t>‹N°›</a:t>
            </a:fld>
            <a:endParaRPr lang="fr-FR"/>
          </a:p>
        </p:txBody>
      </p:sp>
    </p:spTree>
    <p:extLst>
      <p:ext uri="{BB962C8B-B14F-4D97-AF65-F5344CB8AC3E}">
        <p14:creationId xmlns:p14="http://schemas.microsoft.com/office/powerpoint/2010/main" val="1187886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1BC91870-D709-4169-9DFB-B753ED12E532}" type="datetimeFigureOut">
              <a:rPr lang="fr-FR" smtClean="0"/>
              <a:t>07/10/2025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0F6DDEC-816A-4719-B406-48132499F9CC}" type="slidenum">
              <a:rPr lang="fr-FR" smtClean="0"/>
              <a:t>‹N°›</a:t>
            </a:fld>
            <a:endParaRPr lang="fr-FR"/>
          </a:p>
        </p:txBody>
      </p:sp>
    </p:spTree>
    <p:extLst>
      <p:ext uri="{BB962C8B-B14F-4D97-AF65-F5344CB8AC3E}">
        <p14:creationId xmlns:p14="http://schemas.microsoft.com/office/powerpoint/2010/main" val="2055649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BC91870-D709-4169-9DFB-B753ED12E532}" type="datetimeFigureOut">
              <a:rPr lang="fr-FR" smtClean="0"/>
              <a:t>07/10/2025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0F6DDEC-816A-4719-B406-48132499F9CC}" type="slidenum">
              <a:rPr lang="fr-FR" smtClean="0"/>
              <a:t>‹N°›</a:t>
            </a:fld>
            <a:endParaRPr lang="fr-FR"/>
          </a:p>
        </p:txBody>
      </p:sp>
    </p:spTree>
    <p:extLst>
      <p:ext uri="{BB962C8B-B14F-4D97-AF65-F5344CB8AC3E}">
        <p14:creationId xmlns:p14="http://schemas.microsoft.com/office/powerpoint/2010/main" val="2675025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BC91870-D709-4169-9DFB-B753ED12E532}" type="datetimeFigureOut">
              <a:rPr lang="fr-FR" smtClean="0"/>
              <a:t>07/10/2025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0F6DDEC-816A-4719-B406-48132499F9CC}" type="slidenum">
              <a:rPr lang="fr-FR" smtClean="0"/>
              <a:t>‹N°›</a:t>
            </a:fld>
            <a:endParaRPr lang="fr-FR"/>
          </a:p>
        </p:txBody>
      </p:sp>
    </p:spTree>
    <p:extLst>
      <p:ext uri="{BB962C8B-B14F-4D97-AF65-F5344CB8AC3E}">
        <p14:creationId xmlns:p14="http://schemas.microsoft.com/office/powerpoint/2010/main" val="1738264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BC91870-D709-4169-9DFB-B753ED12E532}" type="datetimeFigureOut">
              <a:rPr lang="fr-FR" smtClean="0"/>
              <a:t>07/10/2025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0F6DDEC-816A-4719-B406-48132499F9CC}" type="slidenum">
              <a:rPr lang="fr-FR" smtClean="0"/>
              <a:t>‹N°›</a:t>
            </a:fld>
            <a:endParaRPr lang="fr-FR"/>
          </a:p>
        </p:txBody>
      </p:sp>
    </p:spTree>
    <p:extLst>
      <p:ext uri="{BB962C8B-B14F-4D97-AF65-F5344CB8AC3E}">
        <p14:creationId xmlns:p14="http://schemas.microsoft.com/office/powerpoint/2010/main" val="1693039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C91870-D709-4169-9DFB-B753ED12E532}" type="datetimeFigureOut">
              <a:rPr lang="fr-FR" smtClean="0"/>
              <a:t>07/10/2025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F6DDEC-816A-4719-B406-48132499F9CC}" type="slidenum">
              <a:rPr lang="fr-FR" smtClean="0"/>
              <a:t>‹N°›</a:t>
            </a:fld>
            <a:endParaRPr lang="fr-FR"/>
          </a:p>
        </p:txBody>
      </p:sp>
    </p:spTree>
    <p:extLst>
      <p:ext uri="{BB962C8B-B14F-4D97-AF65-F5344CB8AC3E}">
        <p14:creationId xmlns:p14="http://schemas.microsoft.com/office/powerpoint/2010/main" val="2550186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asjp.cerist.dz/en/downArticle/795/1/2/166326"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interieur.gov.dz/Monographie/article_detail.php?lien=430&amp;wilaya=14"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https://www.sntf.dz/index.php/component/content/article/13-elements/37-le-groupe-sntf"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260648"/>
            <a:ext cx="8062664" cy="6264696"/>
          </a:xfrm>
        </p:spPr>
        <p:txBody>
          <a:bodyPr>
            <a:noAutofit/>
          </a:bodyPr>
          <a:lstStyle/>
          <a:p>
            <a:pPr algn="l"/>
            <a:r>
              <a:rPr lang="fr-FR" sz="2800" u="sng" dirty="0">
                <a:solidFill>
                  <a:srgbClr val="FF0000"/>
                </a:solidFill>
              </a:rPr>
              <a:t>Modélisation et complexité du territoire</a:t>
            </a:r>
            <a:r>
              <a:rPr lang="fr-FR" sz="2800" dirty="0"/>
              <a:t/>
            </a:r>
            <a:br>
              <a:rPr lang="fr-FR" sz="2800" dirty="0"/>
            </a:br>
            <a:r>
              <a:rPr lang="fr-FR" sz="2800" dirty="0"/>
              <a:t>Toute modélisation simplifie la réalité. Par exemple, pour analyser une ville ou une région, on utilise des outils permettant de décrypter la complexité de cet ensemble en croisant diverses structures (historiques, géographiques, sociales, économiques, politiques). Aujourd’hui, il est essentiel d’aborder le territoire de façon globale, car chaque étape de son développement nécessite la recherche de consensus et la coordination de toutes ses dimensions : sociales, politiques, économiques, environnementales. Cela implique aussi d’intégrer tous les usages possibles du territoire, en s’appuyant sur la participation active des populations</a:t>
            </a:r>
            <a:br>
              <a:rPr lang="fr-FR" sz="2800" dirty="0"/>
            </a:br>
            <a:endParaRPr lang="fr-FR" sz="2800" dirty="0"/>
          </a:p>
        </p:txBody>
      </p:sp>
    </p:spTree>
    <p:extLst>
      <p:ext uri="{BB962C8B-B14F-4D97-AF65-F5344CB8AC3E}">
        <p14:creationId xmlns:p14="http://schemas.microsoft.com/office/powerpoint/2010/main" val="235556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260648"/>
            <a:ext cx="8062664" cy="6264696"/>
          </a:xfrm>
        </p:spPr>
        <p:txBody>
          <a:bodyPr>
            <a:noAutofit/>
          </a:bodyPr>
          <a:lstStyle/>
          <a:p>
            <a:pPr algn="l"/>
            <a:r>
              <a:rPr lang="fr-FR" sz="2800" dirty="0">
                <a:solidFill>
                  <a:srgbClr val="FF0000"/>
                </a:solidFill>
              </a:rPr>
              <a:t>Différence entre réseau et système</a:t>
            </a:r>
            <a:br>
              <a:rPr lang="fr-FR" sz="2800" dirty="0">
                <a:solidFill>
                  <a:srgbClr val="FF0000"/>
                </a:solidFill>
              </a:rPr>
            </a:br>
            <a:r>
              <a:rPr lang="fr-FR" sz="2800" dirty="0" smtClean="0">
                <a:solidFill>
                  <a:srgbClr val="FF0000"/>
                </a:solidFill>
              </a:rPr>
              <a:t>- </a:t>
            </a:r>
            <a:r>
              <a:rPr lang="fr-FR" sz="2800" dirty="0" smtClean="0"/>
              <a:t>Le</a:t>
            </a:r>
            <a:r>
              <a:rPr lang="fr-FR" sz="2800" dirty="0"/>
              <a:t> réseau est la carte des connexions : il montre qui relie qui et comment (infrastructure).</a:t>
            </a:r>
            <a:br>
              <a:rPr lang="fr-FR" sz="2800" dirty="0"/>
            </a:br>
            <a:r>
              <a:rPr lang="fr-FR" sz="2800" dirty="0" smtClean="0"/>
              <a:t>- Le</a:t>
            </a:r>
            <a:r>
              <a:rPr lang="fr-FR" sz="2800" dirty="0"/>
              <a:t> système comprend le réseau, mais aussi les règles du jeu, les flux, les logiques d’organisation, la gestion des crises, etc.</a:t>
            </a:r>
            <a:br>
              <a:rPr lang="fr-FR" sz="2800" dirty="0"/>
            </a:br>
            <a:r>
              <a:rPr lang="fr-FR" sz="2800" dirty="0">
                <a:solidFill>
                  <a:srgbClr val="FF0000"/>
                </a:solidFill>
              </a:rPr>
              <a:t>Exemple  : </a:t>
            </a:r>
            <a:r>
              <a:rPr lang="fr-FR" sz="2800" dirty="0" smtClean="0"/>
              <a:t/>
            </a:r>
            <a:br>
              <a:rPr lang="fr-FR" sz="2800" dirty="0" smtClean="0"/>
            </a:br>
            <a:r>
              <a:rPr lang="fr-FR" sz="2800" dirty="0" smtClean="0"/>
              <a:t>Le </a:t>
            </a:r>
            <a:r>
              <a:rPr lang="fr-FR" sz="2800" dirty="0"/>
              <a:t>réseau urbain d’Alger (bus, tramway, métro) est structuré autour de nœuds (stations majeures) et de lignes ; son management (horaires, tarification, maintenance) relève du système urbain.</a:t>
            </a:r>
            <a:br>
              <a:rPr lang="fr-FR" sz="2800" dirty="0"/>
            </a:br>
            <a:r>
              <a:rPr lang="fr-FR" sz="2800" dirty="0"/>
              <a:t/>
            </a:r>
            <a:br>
              <a:rPr lang="fr-FR" sz="2800" dirty="0"/>
            </a:br>
            <a:r>
              <a:rPr lang="fr-FR" sz="2800" dirty="0"/>
              <a:t/>
            </a:r>
            <a:br>
              <a:rPr lang="fr-FR" sz="2800" dirty="0"/>
            </a:br>
            <a:endParaRPr lang="fr-FR" sz="2800" dirty="0"/>
          </a:p>
        </p:txBody>
      </p:sp>
    </p:spTree>
    <p:extLst>
      <p:ext uri="{BB962C8B-B14F-4D97-AF65-F5344CB8AC3E}">
        <p14:creationId xmlns:p14="http://schemas.microsoft.com/office/powerpoint/2010/main" val="2279320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260648"/>
            <a:ext cx="9144000" cy="6741368"/>
          </a:xfrm>
        </p:spPr>
        <p:txBody>
          <a:bodyPr>
            <a:noAutofit/>
          </a:bodyPr>
          <a:lstStyle/>
          <a:p>
            <a:pPr algn="l"/>
            <a:r>
              <a:rPr lang="fr-FR" sz="2400" dirty="0">
                <a:solidFill>
                  <a:srgbClr val="FF0000"/>
                </a:solidFill>
              </a:rPr>
              <a:t>Types d’interactions </a:t>
            </a:r>
            <a:r>
              <a:rPr lang="fr-FR" sz="2400" dirty="0" smtClean="0">
                <a:solidFill>
                  <a:srgbClr val="FF0000"/>
                </a:solidFill>
              </a:rPr>
              <a:t>territoriales</a:t>
            </a:r>
            <a:r>
              <a:rPr lang="fr-FR" sz="2400" dirty="0" smtClean="0"/>
              <a:t> Les </a:t>
            </a:r>
            <a:r>
              <a:rPr lang="fr-FR" sz="2400" dirty="0"/>
              <a:t>territoires interagissent entre eux selon divers modèles inspirés de l’écologie :</a:t>
            </a:r>
            <a:br>
              <a:rPr lang="fr-FR" sz="2400" dirty="0"/>
            </a:br>
            <a:r>
              <a:rPr lang="fr-FR" sz="2400" u="sng" dirty="0"/>
              <a:t>Neutralité : </a:t>
            </a:r>
            <a:r>
              <a:rPr lang="fr-FR" sz="2400" u="sng" dirty="0" smtClean="0"/>
              <a:t/>
            </a:r>
            <a:br>
              <a:rPr lang="fr-FR" sz="2400" u="sng" dirty="0" smtClean="0"/>
            </a:br>
            <a:r>
              <a:rPr lang="fr-FR" sz="2400" dirty="0" smtClean="0"/>
              <a:t>Aucun </a:t>
            </a:r>
            <a:r>
              <a:rPr lang="fr-FR" sz="2400" dirty="0"/>
              <a:t>effet l’un sur l’autre (deux villages loin l’un de l’autre sans échange)</a:t>
            </a:r>
            <a:br>
              <a:rPr lang="fr-FR" sz="2400" dirty="0"/>
            </a:br>
            <a:r>
              <a:rPr lang="fr-FR" sz="2400" u="sng" dirty="0"/>
              <a:t>Mutualisme : </a:t>
            </a:r>
            <a:r>
              <a:rPr lang="fr-FR" sz="2400" u="sng" dirty="0" smtClean="0"/>
              <a:t/>
            </a:r>
            <a:br>
              <a:rPr lang="fr-FR" sz="2400" u="sng" dirty="0" smtClean="0"/>
            </a:br>
            <a:r>
              <a:rPr lang="fr-FR" sz="2400" dirty="0" smtClean="0"/>
              <a:t>Deux </a:t>
            </a:r>
            <a:r>
              <a:rPr lang="fr-FR" sz="2400" dirty="0"/>
              <a:t>territoires coopèrent et en tirent tous deux profit (ex : jumelage de wilayas pour l’agriculture et la transformation industrielle</a:t>
            </a:r>
            <a:r>
              <a:rPr lang="fr-FR" sz="2400" dirty="0" smtClean="0"/>
              <a:t>)</a:t>
            </a:r>
            <a:br>
              <a:rPr lang="fr-FR" sz="2400" dirty="0" smtClean="0"/>
            </a:br>
            <a:r>
              <a:rPr lang="fr-FR" sz="2400" dirty="0"/>
              <a:t>Les pôles universitaires, par exemple à Constantine, génèrent des flux d’étudiants depuis tout l’est algérien, stimulant le logement, la restauration, et l’offre culturelle, tout en formant la main d’œuvre des régions voisines.</a:t>
            </a:r>
            <a:br>
              <a:rPr lang="fr-FR" sz="2400" dirty="0"/>
            </a:br>
            <a:r>
              <a:rPr lang="fr-FR" sz="2400" u="sng" dirty="0"/>
              <a:t>Symbiose : </a:t>
            </a:r>
            <a:r>
              <a:rPr lang="fr-FR" sz="2400" u="sng" dirty="0" smtClean="0"/>
              <a:t/>
            </a:r>
            <a:br>
              <a:rPr lang="fr-FR" sz="2400" u="sng" dirty="0" smtClean="0"/>
            </a:br>
            <a:r>
              <a:rPr lang="fr-FR" sz="2400" dirty="0" smtClean="0"/>
              <a:t>Coopération </a:t>
            </a:r>
            <a:r>
              <a:rPr lang="fr-FR" sz="2400" dirty="0"/>
              <a:t>obligatoire et durable, bénéfique aux deux (zone industrielle reliée à un port)</a:t>
            </a:r>
            <a:br>
              <a:rPr lang="fr-FR" sz="2400" dirty="0"/>
            </a:br>
            <a:r>
              <a:rPr lang="fr-FR" sz="2400" dirty="0"/>
              <a:t>Exemple du complexe portuaire d’Oran et de la zone industrielle voisine : les entreprises bénéficient d’un accès direct à l’export, tandis que le port profite du volume généré par les industries locales.</a:t>
            </a:r>
            <a:r>
              <a:rPr lang="fr-FR" sz="2400" dirty="0" smtClean="0"/>
              <a:t/>
            </a:r>
            <a:br>
              <a:rPr lang="fr-FR" sz="2400" dirty="0" smtClean="0"/>
            </a:br>
            <a:r>
              <a:rPr lang="fr-FR" sz="2400" dirty="0" smtClean="0"/>
              <a:t/>
            </a:r>
            <a:br>
              <a:rPr lang="fr-FR" sz="2400" dirty="0" smtClean="0"/>
            </a:br>
            <a:endParaRPr lang="fr-FR" sz="2400" dirty="0"/>
          </a:p>
        </p:txBody>
      </p:sp>
    </p:spTree>
    <p:extLst>
      <p:ext uri="{BB962C8B-B14F-4D97-AF65-F5344CB8AC3E}">
        <p14:creationId xmlns:p14="http://schemas.microsoft.com/office/powerpoint/2010/main" val="2279320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124744"/>
            <a:ext cx="9144000" cy="5544616"/>
          </a:xfrm>
        </p:spPr>
        <p:txBody>
          <a:bodyPr>
            <a:noAutofit/>
          </a:bodyPr>
          <a:lstStyle/>
          <a:p>
            <a:pPr algn="l"/>
            <a:r>
              <a:rPr lang="fr-FR" sz="2800" u="sng" dirty="0"/>
              <a:t>Amensalisme : </a:t>
            </a:r>
            <a:r>
              <a:rPr lang="fr-FR" sz="2800" u="sng" dirty="0" smtClean="0"/>
              <a:t/>
            </a:r>
            <a:br>
              <a:rPr lang="fr-FR" sz="2800" u="sng" dirty="0" smtClean="0"/>
            </a:br>
            <a:r>
              <a:rPr lang="fr-FR" sz="2800" dirty="0" smtClean="0"/>
              <a:t>Un </a:t>
            </a:r>
            <a:r>
              <a:rPr lang="fr-FR" sz="2800" dirty="0"/>
              <a:t>territoire subit des nuisances, l’autre n’est pas affecté (pollution d’Alger retombant sur Blida</a:t>
            </a:r>
            <a:r>
              <a:rPr lang="fr-FR" sz="2800" dirty="0" smtClean="0"/>
              <a:t>) / </a:t>
            </a:r>
            <a:r>
              <a:rPr lang="fr-FR" sz="2800" dirty="0"/>
              <a:t>L’expansion industrielle à Sétif engendre une pollution qui touche négativement les cultures agricoles des environs, sans affecter directement la zone industrielle.</a:t>
            </a:r>
            <a:br>
              <a:rPr lang="fr-FR" sz="2800" dirty="0"/>
            </a:br>
            <a:r>
              <a:rPr lang="fr-FR" sz="2800" u="sng" dirty="0"/>
              <a:t>Commensalisme : </a:t>
            </a:r>
            <a:r>
              <a:rPr lang="fr-FR" sz="2800" dirty="0"/>
              <a:t>Un territoire profite sans que l’autre perde ou gagne (petite commune bénéficiant du réseau d’Alger</a:t>
            </a:r>
            <a:r>
              <a:rPr lang="fr-FR" sz="2800" dirty="0" smtClean="0"/>
              <a:t>)/ </a:t>
            </a:r>
            <a:r>
              <a:rPr lang="fr-FR" sz="2800" dirty="0"/>
              <a:t>Les petites agglomérations desservies par l’autoroute profitent du passage de consommateurs (stations-services, restaurants) sans que les grandes métropoles y perdent quoi que ce soit.</a:t>
            </a:r>
            <a:br>
              <a:rPr lang="fr-FR" sz="2800" dirty="0"/>
            </a:br>
            <a:r>
              <a:rPr lang="fr-FR" sz="2800" dirty="0"/>
              <a:t/>
            </a:r>
            <a:br>
              <a:rPr lang="fr-FR" sz="2800" dirty="0"/>
            </a:br>
            <a:r>
              <a:rPr lang="fr-FR" sz="2800" dirty="0" smtClean="0"/>
              <a:t/>
            </a:r>
            <a:br>
              <a:rPr lang="fr-FR" sz="2800" dirty="0" smtClean="0"/>
            </a:br>
            <a:r>
              <a:rPr lang="fr-FR" sz="2800" dirty="0" smtClean="0"/>
              <a:t/>
            </a:r>
            <a:br>
              <a:rPr lang="fr-FR" sz="2800" dirty="0" smtClean="0"/>
            </a:br>
            <a:endParaRPr lang="fr-FR" sz="2800" dirty="0"/>
          </a:p>
        </p:txBody>
      </p:sp>
    </p:spTree>
    <p:extLst>
      <p:ext uri="{BB962C8B-B14F-4D97-AF65-F5344CB8AC3E}">
        <p14:creationId xmlns:p14="http://schemas.microsoft.com/office/powerpoint/2010/main" val="3876882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23528" y="908720"/>
            <a:ext cx="8530208" cy="6264696"/>
          </a:xfrm>
        </p:spPr>
        <p:txBody>
          <a:bodyPr>
            <a:noAutofit/>
          </a:bodyPr>
          <a:lstStyle/>
          <a:p>
            <a:pPr algn="l"/>
            <a:r>
              <a:rPr lang="fr-FR" sz="2800" u="sng" dirty="0" smtClean="0"/>
              <a:t>Parasitisme : </a:t>
            </a:r>
            <a:br>
              <a:rPr lang="fr-FR" sz="2800" u="sng" dirty="0" smtClean="0"/>
            </a:br>
            <a:r>
              <a:rPr lang="fr-FR" sz="2800" dirty="0" smtClean="0"/>
              <a:t>Un gagne au détriment d’un autre (grande ville “aspirant” les ressources ou la main-d’œuvre régionale)/Quand une grande ville capte la majorité des investissements publics ou privés, les petites villes environnantes peuvent s’appauvrir et perdre leur jeunesse (exode rural).</a:t>
            </a:r>
            <a:br>
              <a:rPr lang="fr-FR" sz="2800" dirty="0" smtClean="0"/>
            </a:br>
            <a:r>
              <a:rPr lang="fr-FR" sz="2800" u="sng" dirty="0" smtClean="0"/>
              <a:t>Prédation : </a:t>
            </a:r>
            <a:br>
              <a:rPr lang="fr-FR" sz="2800" u="sng" dirty="0" smtClean="0"/>
            </a:br>
            <a:r>
              <a:rPr lang="fr-FR" sz="2800" dirty="0" smtClean="0"/>
              <a:t>Un territoire exploite complètement un autre sans retour (grandes exploitations minières sans retombées locales) Les compagnies minières internationales installées dans le Sahara extraient des ressources avec une faible retombée économique ou sociale pour les territoires locaux.</a:t>
            </a:r>
            <a:br>
              <a:rPr lang="fr-FR" sz="2800" dirty="0" smtClean="0"/>
            </a:br>
            <a:r>
              <a:rPr lang="fr-FR" sz="2800" dirty="0"/>
              <a:t/>
            </a:r>
            <a:br>
              <a:rPr lang="fr-FR" sz="2800" dirty="0"/>
            </a:br>
            <a:r>
              <a:rPr lang="fr-FR" sz="2800" dirty="0"/>
              <a:t/>
            </a:r>
            <a:br>
              <a:rPr lang="fr-FR" sz="2800" dirty="0"/>
            </a:br>
            <a:r>
              <a:rPr lang="fr-FR" sz="2800" dirty="0"/>
              <a:t/>
            </a:r>
            <a:br>
              <a:rPr lang="fr-FR" sz="2800" dirty="0"/>
            </a:br>
            <a:endParaRPr lang="fr-FR" sz="2800" dirty="0"/>
          </a:p>
        </p:txBody>
      </p:sp>
    </p:spTree>
    <p:extLst>
      <p:ext uri="{BB962C8B-B14F-4D97-AF65-F5344CB8AC3E}">
        <p14:creationId xmlns:p14="http://schemas.microsoft.com/office/powerpoint/2010/main" val="1517831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260648"/>
            <a:ext cx="8062664" cy="6264696"/>
          </a:xfrm>
        </p:spPr>
        <p:txBody>
          <a:bodyPr>
            <a:noAutofit/>
          </a:bodyPr>
          <a:lstStyle/>
          <a:p>
            <a:r>
              <a:rPr lang="fr-FR" sz="2800" u="sng" dirty="0">
                <a:solidFill>
                  <a:srgbClr val="FF0000"/>
                </a:solidFill>
              </a:rPr>
              <a:t>Évolution des systèmes et réseaux dans l’espace algérien</a:t>
            </a:r>
            <a:r>
              <a:rPr lang="fr-FR" sz="2800" dirty="0"/>
              <a:t/>
            </a:r>
            <a:br>
              <a:rPr lang="fr-FR" sz="2800" dirty="0"/>
            </a:br>
            <a:r>
              <a:rPr lang="fr-FR" sz="2800" dirty="0"/>
              <a:t/>
            </a:r>
            <a:br>
              <a:rPr lang="fr-FR" sz="2800" dirty="0"/>
            </a:br>
            <a:r>
              <a:rPr lang="fr-FR" sz="2800" dirty="0" smtClean="0"/>
              <a:t/>
            </a:r>
            <a:br>
              <a:rPr lang="fr-FR" sz="2800" dirty="0" smtClean="0"/>
            </a:br>
            <a:r>
              <a:rPr lang="fr-FR" sz="2800" dirty="0" smtClean="0"/>
              <a:t/>
            </a:r>
            <a:br>
              <a:rPr lang="fr-FR" sz="2800" dirty="0" smtClean="0"/>
            </a:br>
            <a:endParaRPr lang="fr-FR" sz="2800" dirty="0"/>
          </a:p>
        </p:txBody>
      </p:sp>
    </p:spTree>
    <p:extLst>
      <p:ext uri="{BB962C8B-B14F-4D97-AF65-F5344CB8AC3E}">
        <p14:creationId xmlns:p14="http://schemas.microsoft.com/office/powerpoint/2010/main" val="3876882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260648"/>
            <a:ext cx="8062664" cy="6264696"/>
          </a:xfrm>
        </p:spPr>
        <p:txBody>
          <a:bodyPr>
            <a:noAutofit/>
          </a:bodyPr>
          <a:lstStyle/>
          <a:p>
            <a:pPr algn="l"/>
            <a:r>
              <a:rPr lang="fr-FR" sz="2800" dirty="0">
                <a:solidFill>
                  <a:srgbClr val="FF0000"/>
                </a:solidFill>
              </a:rPr>
              <a:t>Exemple  </a:t>
            </a:r>
            <a:r>
              <a:rPr lang="fr-FR" sz="2800" dirty="0" smtClean="0">
                <a:solidFill>
                  <a:srgbClr val="FF0000"/>
                </a:solidFill>
              </a:rPr>
              <a:t>:</a:t>
            </a:r>
            <a:r>
              <a:rPr lang="fr-FR" sz="2800" dirty="0" smtClean="0"/>
              <a:t/>
            </a:r>
            <a:br>
              <a:rPr lang="fr-FR" sz="2800" dirty="0" smtClean="0"/>
            </a:br>
            <a:r>
              <a:rPr lang="fr-FR" sz="2800" dirty="0"/>
              <a:t> Le développement du Grand Alger nécessite de prendre en compte les anciennes kasbahs, les nouveaux quartiers, les axes routiers, les zones industrielles et la participation citoyenne dans les projets urbains.</a:t>
            </a:r>
            <a:br>
              <a:rPr lang="fr-FR" sz="2800" dirty="0"/>
            </a:br>
            <a:r>
              <a:rPr lang="fr-FR" sz="2800" dirty="0"/>
              <a:t>Dans la Mitidja, région autour de Blida, la croissance urbaine a transformé un terroir agricole en un espace périurbain où coexistent serres modernes, lotissements résidentiels, zones commerciales et réseaux de transport. Ce territoire fonctionne comme un système : chaque transformation (nouvelle route, lotissement, usine) génère des effets en cascade sur l’emploi, la mobilité et l’environnement</a:t>
            </a:r>
            <a:r>
              <a:rPr lang="fr-FR" sz="2800" dirty="0" smtClean="0"/>
              <a:t>. </a:t>
            </a:r>
            <a:r>
              <a:rPr lang="fr-FR" sz="2800" dirty="0" err="1" smtClean="0">
                <a:hlinkClick r:id="rId2"/>
              </a:rPr>
              <a:t>asjp.cerist</a:t>
            </a:r>
            <a:r>
              <a:rPr lang="fr-FR" sz="2800" dirty="0"/>
              <a:t/>
            </a:r>
            <a:br>
              <a:rPr lang="fr-FR" sz="2800" dirty="0"/>
            </a:br>
            <a:endParaRPr lang="fr-FR" sz="2800" dirty="0"/>
          </a:p>
        </p:txBody>
      </p:sp>
    </p:spTree>
    <p:extLst>
      <p:ext uri="{BB962C8B-B14F-4D97-AF65-F5344CB8AC3E}">
        <p14:creationId xmlns:p14="http://schemas.microsoft.com/office/powerpoint/2010/main" val="476002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260648"/>
            <a:ext cx="8062664" cy="6264696"/>
          </a:xfrm>
        </p:spPr>
        <p:txBody>
          <a:bodyPr>
            <a:noAutofit/>
          </a:bodyPr>
          <a:lstStyle/>
          <a:p>
            <a:pPr algn="l"/>
            <a:r>
              <a:rPr lang="fr-FR" sz="2800" dirty="0" smtClean="0">
                <a:solidFill>
                  <a:srgbClr val="FF0000"/>
                </a:solidFill>
              </a:rPr>
              <a:t>Approche systémique et dimensions spatiales</a:t>
            </a:r>
            <a:r>
              <a:rPr lang="fr-FR" sz="2800" dirty="0" smtClean="0"/>
              <a:t/>
            </a:r>
            <a:br>
              <a:rPr lang="fr-FR" sz="2800" dirty="0" smtClean="0"/>
            </a:br>
            <a:r>
              <a:rPr lang="fr-FR" sz="2800" dirty="0" smtClean="0"/>
              <a:t>L’approche systémique diffère de l’analyse urbaine classique qui se concentre sur l’aspect socio-économique ou culturel. L’approche systémique privilégie une vision où chaque élément du territoire est analysé selon :</a:t>
            </a:r>
            <a:br>
              <a:rPr lang="fr-FR" sz="2800" dirty="0" smtClean="0"/>
            </a:br>
            <a:r>
              <a:rPr lang="fr-FR" sz="2800" dirty="0" smtClean="0"/>
              <a:t>la dimension 0 : le point (ex : une localité sur la carte)</a:t>
            </a:r>
            <a:br>
              <a:rPr lang="fr-FR" sz="2800" dirty="0" smtClean="0"/>
            </a:br>
            <a:r>
              <a:rPr lang="fr-FR" sz="2800" dirty="0" smtClean="0"/>
              <a:t>la dimension 1 : la ligne (ex : une route ou un fleuve)</a:t>
            </a:r>
            <a:br>
              <a:rPr lang="fr-FR" sz="2800" dirty="0" smtClean="0"/>
            </a:br>
            <a:r>
              <a:rPr lang="fr-FR" sz="2800" dirty="0" smtClean="0"/>
              <a:t>la dimension 2 : la surface (ex : un quartier, une forêt)</a:t>
            </a:r>
            <a:br>
              <a:rPr lang="fr-FR" sz="2800" dirty="0" smtClean="0"/>
            </a:br>
            <a:r>
              <a:rPr lang="fr-FR" sz="2800" dirty="0" smtClean="0"/>
              <a:t>la dimension 3 : le volume/l’espace (ex : l’extension d’une ville)</a:t>
            </a:r>
            <a:br>
              <a:rPr lang="fr-FR" sz="2800" dirty="0" smtClean="0"/>
            </a:br>
            <a:r>
              <a:rPr lang="fr-FR" sz="2800" dirty="0" smtClean="0"/>
              <a:t>la dimension 4 : le temps (tous les éléments évoluent avec le temps)</a:t>
            </a:r>
            <a:br>
              <a:rPr lang="fr-FR" sz="2800" dirty="0" smtClean="0"/>
            </a:br>
            <a:r>
              <a:rPr lang="fr-FR" sz="2800" dirty="0" smtClean="0"/>
              <a:t/>
            </a:r>
            <a:br>
              <a:rPr lang="fr-FR" sz="2800" dirty="0" smtClean="0"/>
            </a:br>
            <a:endParaRPr lang="fr-FR" sz="2800" dirty="0"/>
          </a:p>
        </p:txBody>
      </p:sp>
    </p:spTree>
    <p:extLst>
      <p:ext uri="{BB962C8B-B14F-4D97-AF65-F5344CB8AC3E}">
        <p14:creationId xmlns:p14="http://schemas.microsoft.com/office/powerpoint/2010/main" val="1391834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260648"/>
            <a:ext cx="8062664" cy="6264696"/>
          </a:xfrm>
        </p:spPr>
        <p:txBody>
          <a:bodyPr>
            <a:noAutofit/>
          </a:bodyPr>
          <a:lstStyle/>
          <a:p>
            <a:r>
              <a:rPr lang="fr-FR" sz="2800" dirty="0"/>
              <a:t>Exemple  </a:t>
            </a:r>
            <a:r>
              <a:rPr lang="fr-FR" sz="2800" dirty="0" smtClean="0"/>
              <a:t>:</a:t>
            </a:r>
            <a:br>
              <a:rPr lang="fr-FR" sz="2800" dirty="0" smtClean="0"/>
            </a:br>
            <a:r>
              <a:rPr lang="fr-FR" sz="2800" dirty="0"/>
              <a:t> La Mitidja, vaste plaine agricole, est un territoire qui a évolué d’un espace rural à une zone largement urbanisée sous l’effet de l’expansion d’Alger.</a:t>
            </a:r>
            <a:br>
              <a:rPr lang="fr-FR" sz="2800" dirty="0"/>
            </a:br>
            <a:r>
              <a:rPr lang="fr-FR" sz="2800" dirty="0" smtClean="0"/>
              <a:t/>
            </a:r>
            <a:br>
              <a:rPr lang="fr-FR" sz="2800" dirty="0" smtClean="0"/>
            </a:br>
            <a:r>
              <a:rPr lang="fr-FR" sz="2800" dirty="0"/>
              <a:t/>
            </a:r>
            <a:br>
              <a:rPr lang="fr-FR" sz="2800" dirty="0"/>
            </a:br>
            <a:endParaRPr lang="fr-FR" sz="2800" dirty="0"/>
          </a:p>
        </p:txBody>
      </p:sp>
    </p:spTree>
    <p:extLst>
      <p:ext uri="{BB962C8B-B14F-4D97-AF65-F5344CB8AC3E}">
        <p14:creationId xmlns:p14="http://schemas.microsoft.com/office/powerpoint/2010/main" val="1391834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260648"/>
            <a:ext cx="8062664" cy="6264696"/>
          </a:xfrm>
        </p:spPr>
        <p:txBody>
          <a:bodyPr>
            <a:noAutofit/>
          </a:bodyPr>
          <a:lstStyle/>
          <a:p>
            <a:r>
              <a:rPr lang="fr-FR" sz="2800" dirty="0"/>
              <a:t>Qu’est-ce qu’un système territorial ?</a:t>
            </a:r>
            <a:br>
              <a:rPr lang="fr-FR" sz="2800" dirty="0"/>
            </a:br>
            <a:r>
              <a:rPr lang="fr-FR" sz="2800" dirty="0"/>
              <a:t>Un système territorial est un ensemble d'éléments (villes, infrastructures, acteurs, ressources) qui interagissent entre eux selon des règles pour atteindre des objectifs (ex : assurer les flux, gérer l’espace, produire de la richesse).</a:t>
            </a:r>
            <a:br>
              <a:rPr lang="fr-FR" sz="2800" dirty="0"/>
            </a:br>
            <a:r>
              <a:rPr lang="fr-FR" sz="2800" dirty="0"/>
              <a:t/>
            </a:r>
            <a:br>
              <a:rPr lang="fr-FR" sz="2800" dirty="0"/>
            </a:br>
            <a:endParaRPr lang="fr-FR" sz="2800" dirty="0"/>
          </a:p>
        </p:txBody>
      </p:sp>
    </p:spTree>
    <p:extLst>
      <p:ext uri="{BB962C8B-B14F-4D97-AF65-F5344CB8AC3E}">
        <p14:creationId xmlns:p14="http://schemas.microsoft.com/office/powerpoint/2010/main" val="1391834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260648"/>
            <a:ext cx="8062664" cy="6264696"/>
          </a:xfrm>
        </p:spPr>
        <p:txBody>
          <a:bodyPr>
            <a:noAutofit/>
          </a:bodyPr>
          <a:lstStyle/>
          <a:p>
            <a:pPr algn="l"/>
            <a:r>
              <a:rPr lang="fr-FR" sz="2800" dirty="0">
                <a:solidFill>
                  <a:srgbClr val="FF0000"/>
                </a:solidFill>
              </a:rPr>
              <a:t>Caractéristiques d’un système territorial :</a:t>
            </a:r>
            <a:r>
              <a:rPr lang="fr-FR" sz="2800" dirty="0"/>
              <a:t/>
            </a:r>
            <a:br>
              <a:rPr lang="fr-FR" sz="2800" dirty="0"/>
            </a:br>
            <a:r>
              <a:rPr lang="fr-FR" sz="2800" dirty="0" smtClean="0"/>
              <a:t>- Il </a:t>
            </a:r>
            <a:r>
              <a:rPr lang="fr-FR" sz="2800" dirty="0"/>
              <a:t>contient souvent plus d’éléments qu’un simple réseau (plusieurs types).</a:t>
            </a:r>
            <a:br>
              <a:rPr lang="fr-FR" sz="2800" dirty="0"/>
            </a:br>
            <a:r>
              <a:rPr lang="fr-FR" sz="2800" dirty="0" smtClean="0"/>
              <a:t>- Les </a:t>
            </a:r>
            <a:r>
              <a:rPr lang="fr-FR" sz="2800" dirty="0"/>
              <a:t>éléments interagissent avec des liens complexes et non linéaires (ex : une crise économique à Alger a un effet en chaîne sur les régions liées par le commerce).</a:t>
            </a:r>
            <a:br>
              <a:rPr lang="fr-FR" sz="2800" dirty="0"/>
            </a:br>
            <a:r>
              <a:rPr lang="fr-FR" sz="2800" dirty="0" smtClean="0"/>
              <a:t>- Le </a:t>
            </a:r>
            <a:r>
              <a:rPr lang="fr-FR" sz="2800" dirty="0"/>
              <a:t>système subit l’influence de facteurs extérieurs (climat, démographie, mondialisation).</a:t>
            </a:r>
            <a:br>
              <a:rPr lang="fr-FR" sz="2800" dirty="0"/>
            </a:br>
            <a:r>
              <a:rPr lang="fr-FR" sz="2800" dirty="0">
                <a:solidFill>
                  <a:srgbClr val="FF0000"/>
                </a:solidFill>
              </a:rPr>
              <a:t>Exemple  : </a:t>
            </a:r>
            <a:r>
              <a:rPr lang="fr-FR" sz="2800" dirty="0" smtClean="0"/>
              <a:t/>
            </a:r>
            <a:br>
              <a:rPr lang="fr-FR" sz="2800" dirty="0" smtClean="0"/>
            </a:br>
            <a:r>
              <a:rPr lang="fr-FR" sz="2800" dirty="0" smtClean="0"/>
              <a:t>L’ensemble </a:t>
            </a:r>
            <a:r>
              <a:rPr lang="fr-FR" sz="2800" dirty="0"/>
              <a:t>des villes du littoral algérien forme un système où le tourisme, le transport maritime et le commerce sont fortement liés.</a:t>
            </a:r>
            <a:br>
              <a:rPr lang="fr-FR" sz="2800" dirty="0"/>
            </a:br>
            <a:r>
              <a:rPr lang="fr-FR" sz="2800" dirty="0"/>
              <a:t/>
            </a:r>
            <a:br>
              <a:rPr lang="fr-FR" sz="2800" dirty="0"/>
            </a:br>
            <a:endParaRPr lang="fr-FR" sz="2800" dirty="0"/>
          </a:p>
        </p:txBody>
      </p:sp>
    </p:spTree>
    <p:extLst>
      <p:ext uri="{BB962C8B-B14F-4D97-AF65-F5344CB8AC3E}">
        <p14:creationId xmlns:p14="http://schemas.microsoft.com/office/powerpoint/2010/main" val="1391834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836712"/>
            <a:ext cx="9036496" cy="5832648"/>
          </a:xfrm>
        </p:spPr>
        <p:txBody>
          <a:bodyPr>
            <a:noAutofit/>
          </a:bodyPr>
          <a:lstStyle/>
          <a:p>
            <a:r>
              <a:rPr lang="fr-FR" sz="2800" dirty="0"/>
              <a:t>Qu’est-ce qu’un réseau territorial ?</a:t>
            </a:r>
            <a:br>
              <a:rPr lang="fr-FR" sz="2800" dirty="0"/>
            </a:br>
            <a:r>
              <a:rPr lang="fr-FR" sz="2800" dirty="0"/>
              <a:t>Un réseau territorial est un ensemble de nœuds (points : villes, gares, ports) reliés par des liens (lignes : routes, chemins de fer, fibres optiques). Ces réseaux organisent et structurent les échanges (de personnes, de marchandises, d’informations).</a:t>
            </a:r>
            <a:br>
              <a:rPr lang="fr-FR" sz="2800" dirty="0"/>
            </a:br>
            <a:r>
              <a:rPr lang="fr-FR" sz="2800" u="sng" dirty="0"/>
              <a:t>Réseau routier : </a:t>
            </a:r>
            <a:r>
              <a:rPr lang="fr-FR" sz="2800" dirty="0"/>
              <a:t>Relie localités grandes et petites, permet circulation des marchandises et des personnes.</a:t>
            </a:r>
            <a:br>
              <a:rPr lang="fr-FR" sz="2800" dirty="0"/>
            </a:br>
            <a:r>
              <a:rPr lang="fr-FR" sz="2800" u="sng" dirty="0"/>
              <a:t>Réseau ferroviaire</a:t>
            </a:r>
            <a:r>
              <a:rPr lang="fr-FR" sz="2800" dirty="0"/>
              <a:t> : Vise à desservir les grands axes économiques.</a:t>
            </a:r>
            <a:br>
              <a:rPr lang="fr-FR" sz="2800" dirty="0"/>
            </a:br>
            <a:r>
              <a:rPr lang="fr-FR" sz="2800" u="sng" dirty="0"/>
              <a:t>Réseaux de communication : </a:t>
            </a:r>
            <a:r>
              <a:rPr lang="fr-FR" sz="2800" dirty="0"/>
              <a:t>Essentiels dans un pays vaste, ils lient les territoires les plus reculés aux grandes villes.</a:t>
            </a:r>
            <a:br>
              <a:rPr lang="fr-FR" sz="2800" dirty="0"/>
            </a:br>
            <a:r>
              <a:rPr lang="fr-FR" sz="2800" dirty="0"/>
              <a:t/>
            </a:r>
            <a:br>
              <a:rPr lang="fr-FR" sz="2800" dirty="0"/>
            </a:br>
            <a:r>
              <a:rPr lang="fr-FR" sz="2800" dirty="0"/>
              <a:t/>
            </a:r>
            <a:br>
              <a:rPr lang="fr-FR" sz="2800" dirty="0"/>
            </a:br>
            <a:endParaRPr lang="fr-FR" sz="2800" dirty="0"/>
          </a:p>
        </p:txBody>
      </p:sp>
    </p:spTree>
    <p:extLst>
      <p:ext uri="{BB962C8B-B14F-4D97-AF65-F5344CB8AC3E}">
        <p14:creationId xmlns:p14="http://schemas.microsoft.com/office/powerpoint/2010/main" val="2279320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260648"/>
            <a:ext cx="9144000" cy="6264696"/>
          </a:xfrm>
        </p:spPr>
        <p:txBody>
          <a:bodyPr>
            <a:noAutofit/>
          </a:bodyPr>
          <a:lstStyle/>
          <a:p>
            <a:pPr algn="l"/>
            <a:r>
              <a:rPr lang="fr-FR" sz="2800" dirty="0" smtClean="0">
                <a:solidFill>
                  <a:srgbClr val="FF0000"/>
                </a:solidFill>
              </a:rPr>
              <a:t>Exemple</a:t>
            </a:r>
            <a:r>
              <a:rPr lang="fr-FR" sz="2800" dirty="0">
                <a:solidFill>
                  <a:srgbClr val="FF0000"/>
                </a:solidFill>
              </a:rPr>
              <a:t> :</a:t>
            </a:r>
            <a:r>
              <a:rPr lang="fr-FR" sz="2800" dirty="0"/>
              <a:t/>
            </a:r>
            <a:br>
              <a:rPr lang="fr-FR" sz="2800" dirty="0"/>
            </a:br>
            <a:r>
              <a:rPr lang="fr-FR" sz="2800" dirty="0" smtClean="0"/>
              <a:t>- Le </a:t>
            </a:r>
            <a:r>
              <a:rPr lang="fr-FR" sz="2800" dirty="0"/>
              <a:t>réseau routier national, avec l’autoroute Est-Ouest, relie toutes les grandes villes</a:t>
            </a:r>
            <a:r>
              <a:rPr lang="fr-FR" sz="2800" dirty="0" smtClean="0"/>
              <a:t>.</a:t>
            </a:r>
            <a:br>
              <a:rPr lang="fr-FR" sz="2800" dirty="0" smtClean="0"/>
            </a:br>
            <a:r>
              <a:rPr lang="fr-FR" sz="2800" dirty="0"/>
              <a:t>Autoroute Est-Ouest : Cette infrastructure majeure relie Tlemcen (extrême ouest) à Annaba (extrême est) sur plus de 1 200 km, irriguant l’ensemble du nord algérien. Elle permet la circulation rapide des marchandises (produits agricoles de Mitidja, industrie de Sétif, import-export via les ports), favorise la mobilité du travail et l’implantation de zones industrielles le long de son tracé. Même des territoires périphériques bénéficient d’un accès facilité aux centres économiques et </a:t>
            </a:r>
            <a:r>
              <a:rPr lang="fr-FR" sz="2800" dirty="0" err="1"/>
              <a:t>administratifs.</a:t>
            </a:r>
            <a:r>
              <a:rPr lang="fr-FR" sz="2800" dirty="0" err="1">
                <a:hlinkClick r:id="rId2"/>
              </a:rPr>
              <a:t>interieur</a:t>
            </a:r>
            <a:r>
              <a:rPr lang="fr-FR" sz="2800" dirty="0"/>
              <a:t/>
            </a:r>
            <a:br>
              <a:rPr lang="fr-FR" sz="2800" dirty="0"/>
            </a:br>
            <a:r>
              <a:rPr lang="fr-FR" sz="2800" dirty="0"/>
              <a:t/>
            </a:r>
            <a:br>
              <a:rPr lang="fr-FR" sz="2800" dirty="0"/>
            </a:br>
            <a:r>
              <a:rPr lang="fr-FR" sz="2800" dirty="0"/>
              <a:t/>
            </a:r>
            <a:br>
              <a:rPr lang="fr-FR" sz="2800" dirty="0"/>
            </a:br>
            <a:endParaRPr lang="fr-FR" sz="2800" dirty="0"/>
          </a:p>
        </p:txBody>
      </p:sp>
    </p:spTree>
    <p:extLst>
      <p:ext uri="{BB962C8B-B14F-4D97-AF65-F5344CB8AC3E}">
        <p14:creationId xmlns:p14="http://schemas.microsoft.com/office/powerpoint/2010/main" val="2279320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260648"/>
            <a:ext cx="9144000" cy="6597352"/>
          </a:xfrm>
        </p:spPr>
        <p:txBody>
          <a:bodyPr>
            <a:noAutofit/>
          </a:bodyPr>
          <a:lstStyle/>
          <a:p>
            <a:r>
              <a:rPr lang="fr-FR" sz="2400" dirty="0" smtClean="0"/>
              <a:t>- Le réseau ferroviaire SNTF relie Alger, Oran, Annaba, Béchar, etc.</a:t>
            </a:r>
            <a:br>
              <a:rPr lang="fr-FR" sz="2400" dirty="0" smtClean="0"/>
            </a:br>
            <a:r>
              <a:rPr lang="fr-FR" sz="2400" u="sng" dirty="0"/>
              <a:t>Réseau ferroviaire SNTF : </a:t>
            </a:r>
            <a:r>
              <a:rPr lang="fr-FR" sz="2400" dirty="0"/>
              <a:t>Les lignes Alger-Oran, Alger-Annaba etc., transportent chaque jour passagers et matières premières (phosphates, céréales, hydrocarbures). Par exemple, la ligne Béchar-Oran exporte du minerai de fer des mines sahariennes au port pour l’exportation, créant ainsi un lien fonctionnel entre Sud et </a:t>
            </a:r>
            <a:r>
              <a:rPr lang="fr-FR" sz="2400" dirty="0" err="1" smtClean="0"/>
              <a:t>Nord.</a:t>
            </a:r>
            <a:r>
              <a:rPr lang="fr-FR" sz="2400" dirty="0" err="1" smtClean="0">
                <a:hlinkClick r:id="rId2"/>
              </a:rPr>
              <a:t>sntf</a:t>
            </a:r>
            <a:r>
              <a:rPr lang="fr-FR" sz="2400" dirty="0" smtClean="0"/>
              <a:t/>
            </a:r>
            <a:br>
              <a:rPr lang="fr-FR" sz="2400" dirty="0" smtClean="0"/>
            </a:br>
            <a:r>
              <a:rPr lang="fr-FR" sz="2400" dirty="0" smtClean="0"/>
              <a:t>- Les réseaux énergétiques (gazoducs, électricité) connectent zones de production et de consommation.</a:t>
            </a:r>
            <a:br>
              <a:rPr lang="fr-FR" sz="2400" dirty="0" smtClean="0"/>
            </a:br>
            <a:r>
              <a:rPr lang="fr-FR" sz="2400" u="sng" dirty="0"/>
              <a:t>Réseaux de télécommunication/</a:t>
            </a:r>
            <a:r>
              <a:rPr lang="fr-FR" sz="2400" u="sng" dirty="0" err="1"/>
              <a:t>Sonelgaz</a:t>
            </a:r>
            <a:r>
              <a:rPr lang="fr-FR" sz="2400" u="sng" dirty="0"/>
              <a:t> : </a:t>
            </a:r>
            <a:r>
              <a:rPr lang="fr-FR" sz="2400" dirty="0"/>
              <a:t>La fibre optique relie aujourd’hui quasiment toutes les wilayas, rendant possible l’accès à internet même dans des zones reculées comme Tamanrasset. Les gazoducs Oued </a:t>
            </a:r>
            <a:r>
              <a:rPr lang="fr-FR" sz="2400" dirty="0" err="1"/>
              <a:t>Hassi</a:t>
            </a:r>
            <a:r>
              <a:rPr lang="fr-FR" sz="2400" dirty="0"/>
              <a:t> </a:t>
            </a:r>
            <a:r>
              <a:rPr lang="fr-FR" sz="2400" dirty="0" err="1"/>
              <a:t>R’mel</a:t>
            </a:r>
            <a:r>
              <a:rPr lang="fr-FR" sz="2400" dirty="0"/>
              <a:t> – Skikda transportent le gaz du sud pour alimenter les industries du nord, tandis que les lignes à haute tension </a:t>
            </a:r>
            <a:r>
              <a:rPr lang="fr-FR" sz="2400" dirty="0" err="1"/>
              <a:t>Sonelgaz</a:t>
            </a:r>
            <a:r>
              <a:rPr lang="fr-FR" sz="2400" dirty="0"/>
              <a:t> livrent l’électricité au Sahara, facilitant l’émergence de nouvelles industries et l’amélioration du confort local.</a:t>
            </a:r>
            <a:br>
              <a:rPr lang="fr-FR" sz="2400" dirty="0"/>
            </a:br>
            <a:r>
              <a:rPr lang="fr-FR" sz="2400" dirty="0"/>
              <a:t/>
            </a:r>
            <a:br>
              <a:rPr lang="fr-FR" sz="2400" dirty="0"/>
            </a:br>
            <a:r>
              <a:rPr lang="fr-FR" sz="2400" dirty="0"/>
              <a:t/>
            </a:r>
            <a:br>
              <a:rPr lang="fr-FR" sz="2400" dirty="0"/>
            </a:br>
            <a:endParaRPr lang="fr-FR" sz="2400" dirty="0"/>
          </a:p>
        </p:txBody>
      </p:sp>
    </p:spTree>
    <p:extLst>
      <p:ext uri="{BB962C8B-B14F-4D97-AF65-F5344CB8AC3E}">
        <p14:creationId xmlns:p14="http://schemas.microsoft.com/office/powerpoint/2010/main" val="198525627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72</Words>
  <Application>Microsoft Office PowerPoint</Application>
  <PresentationFormat>Affichage à l'écran (4:3)</PresentationFormat>
  <Paragraphs>16</Paragraphs>
  <Slides>14</Slides>
  <Notes>2</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Modélisation et complexité du territoire Toute modélisation simplifie la réalité. Par exemple, pour analyser une ville ou une région, on utilise des outils permettant de décrypter la complexité de cet ensemble en croisant diverses structures (historiques, géographiques, sociales, économiques, politiques). Aujourd’hui, il est essentiel d’aborder le territoire de façon globale, car chaque étape de son développement nécessite la recherche de consensus et la coordination de toutes ses dimensions : sociales, politiques, économiques, environnementales. Cela implique aussi d’intégrer tous les usages possibles du territoire, en s’appuyant sur la participation active des populations </vt:lpstr>
      <vt:lpstr>Exemple  :  Le développement du Grand Alger nécessite de prendre en compte les anciennes kasbahs, les nouveaux quartiers, les axes routiers, les zones industrielles et la participation citoyenne dans les projets urbains. Dans la Mitidja, région autour de Blida, la croissance urbaine a transformé un terroir agricole en un espace périurbain où coexistent serres modernes, lotissements résidentiels, zones commerciales et réseaux de transport. Ce territoire fonctionne comme un système : chaque transformation (nouvelle route, lotissement, usine) génère des effets en cascade sur l’emploi, la mobilité et l’environnement. asjp.cerist </vt:lpstr>
      <vt:lpstr>Approche systémique et dimensions spatiales L’approche systémique diffère de l’analyse urbaine classique qui se concentre sur l’aspect socio-économique ou culturel. L’approche systémique privilégie une vision où chaque élément du territoire est analysé selon : la dimension 0 : le point (ex : une localité sur la carte) la dimension 1 : la ligne (ex : une route ou un fleuve) la dimension 2 : la surface (ex : un quartier, une forêt) la dimension 3 : le volume/l’espace (ex : l’extension d’une ville) la dimension 4 : le temps (tous les éléments évoluent avec le temps)  </vt:lpstr>
      <vt:lpstr>Exemple  :  La Mitidja, vaste plaine agricole, est un territoire qui a évolué d’un espace rural à une zone largement urbanisée sous l’effet de l’expansion d’Alger.   </vt:lpstr>
      <vt:lpstr>Qu’est-ce qu’un système territorial ? Un système territorial est un ensemble d'éléments (villes, infrastructures, acteurs, ressources) qui interagissent entre eux selon des règles pour atteindre des objectifs (ex : assurer les flux, gérer l’espace, produire de la richesse).  </vt:lpstr>
      <vt:lpstr>Caractéristiques d’un système territorial : - Il contient souvent plus d’éléments qu’un simple réseau (plusieurs types). - Les éléments interagissent avec des liens complexes et non linéaires (ex : une crise économique à Alger a un effet en chaîne sur les régions liées par le commerce). - Le système subit l’influence de facteurs extérieurs (climat, démographie, mondialisation). Exemple  :  L’ensemble des villes du littoral algérien forme un système où le tourisme, le transport maritime et le commerce sont fortement liés.  </vt:lpstr>
      <vt:lpstr>Qu’est-ce qu’un réseau territorial ? Un réseau territorial est un ensemble de nœuds (points : villes, gares, ports) reliés par des liens (lignes : routes, chemins de fer, fibres optiques). Ces réseaux organisent et structurent les échanges (de personnes, de marchandises, d’informations). Réseau routier : Relie localités grandes et petites, permet circulation des marchandises et des personnes. Réseau ferroviaire : Vise à desservir les grands axes économiques. Réseaux de communication : Essentiels dans un pays vaste, ils lient les territoires les plus reculés aux grandes villes.   </vt:lpstr>
      <vt:lpstr>Exemple : - Le réseau routier national, avec l’autoroute Est-Ouest, relie toutes les grandes villes. Autoroute Est-Ouest : Cette infrastructure majeure relie Tlemcen (extrême ouest) à Annaba (extrême est) sur plus de 1 200 km, irriguant l’ensemble du nord algérien. Elle permet la circulation rapide des marchandises (produits agricoles de Mitidja, industrie de Sétif, import-export via les ports), favorise la mobilité du travail et l’implantation de zones industrielles le long de son tracé. Même des territoires périphériques bénéficient d’un accès facilité aux centres économiques et administratifs.interieur   </vt:lpstr>
      <vt:lpstr>- Le réseau ferroviaire SNTF relie Alger, Oran, Annaba, Béchar, etc. Réseau ferroviaire SNTF : Les lignes Alger-Oran, Alger-Annaba etc., transportent chaque jour passagers et matières premières (phosphates, céréales, hydrocarbures). Par exemple, la ligne Béchar-Oran exporte du minerai de fer des mines sahariennes au port pour l’exportation, créant ainsi un lien fonctionnel entre Sud et Nord.sntf - Les réseaux énergétiques (gazoducs, électricité) connectent zones de production et de consommation. Réseaux de télécommunication/Sonelgaz : La fibre optique relie aujourd’hui quasiment toutes les wilayas, rendant possible l’accès à internet même dans des zones reculées comme Tamanrasset. Les gazoducs Oued Hassi R’mel – Skikda transportent le gaz du sud pour alimenter les industries du nord, tandis que les lignes à haute tension Sonelgaz livrent l’électricité au Sahara, facilitant l’émergence de nouvelles industries et l’amélioration du confort local.   </vt:lpstr>
      <vt:lpstr>Différence entre réseau et système - Le réseau est la carte des connexions : il montre qui relie qui et comment (infrastructure). - Le système comprend le réseau, mais aussi les règles du jeu, les flux, les logiques d’organisation, la gestion des crises, etc. Exemple  :  Le réseau urbain d’Alger (bus, tramway, métro) est structuré autour de nœuds (stations majeures) et de lignes ; son management (horaires, tarification, maintenance) relève du système urbain.   </vt:lpstr>
      <vt:lpstr>Types d’interactions territoriales Les territoires interagissent entre eux selon divers modèles inspirés de l’écologie : Neutralité :  Aucun effet l’un sur l’autre (deux villages loin l’un de l’autre sans échange) Mutualisme :  Deux territoires coopèrent et en tirent tous deux profit (ex : jumelage de wilayas pour l’agriculture et la transformation industrielle) Les pôles universitaires, par exemple à Constantine, génèrent des flux d’étudiants depuis tout l’est algérien, stimulant le logement, la restauration, et l’offre culturelle, tout en formant la main d’œuvre des régions voisines. Symbiose :  Coopération obligatoire et durable, bénéfique aux deux (zone industrielle reliée à un port) Exemple du complexe portuaire d’Oran et de la zone industrielle voisine : les entreprises bénéficient d’un accès direct à l’export, tandis que le port profite du volume généré par les industries locales.  </vt:lpstr>
      <vt:lpstr>Amensalisme :  Un territoire subit des nuisances, l’autre n’est pas affecté (pollution d’Alger retombant sur Blida) / L’expansion industrielle à Sétif engendre une pollution qui touche négativement les cultures agricoles des environs, sans affecter directement la zone industrielle. Commensalisme : Un territoire profite sans que l’autre perde ou gagne (petite commune bénéficiant du réseau d’Alger)/ Les petites agglomérations desservies par l’autoroute profitent du passage de consommateurs (stations-services, restaurants) sans que les grandes métropoles y perdent quoi que ce soit.    </vt:lpstr>
      <vt:lpstr>Parasitisme :  Un gagne au détriment d’un autre (grande ville “aspirant” les ressources ou la main-d’œuvre régionale)/Quand une grande ville capte la majorité des investissements publics ou privés, les petites villes environnantes peuvent s’appauvrir et perdre leur jeunesse (exode rural). Prédation :  Un territoire exploite complètement un autre sans retour (grandes exploitations minières sans retombées locales) Les compagnies minières internationales installées dans le Sahara extraient des ressources avec une faible retombée économique ou sociale pour les territoires locaux.    </vt:lpstr>
      <vt:lpstr>Évolution des systèmes et réseaux dans l’espace algérien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Modélisation et complexité du territoire Toute modélisation simplifie la réalité. Par exemple, pour analyser une ville ou une région, on utilise des outils permettant de décrypter la complexité de cet ensemble en croisant diverses structures (historiques, géographiques, sociales, économiques, politiques). Aujourd’hui, il est essentiel d’aborder le territoire de façon globale, car chaque étape de son développement nécessite la recherche de consensus et la coordination de toutes ses dimensions : sociales, politiques, économiques, environnementales. Cela implique aussi d’intégrer tous les usages possibles du territoire, en s’appuyant sur la participation active des populations</dc:title>
  <dc:creator>user</dc:creator>
  <cp:lastModifiedBy>user</cp:lastModifiedBy>
  <cp:revision>4</cp:revision>
  <dcterms:created xsi:type="dcterms:W3CDTF">2025-10-06T22:03:28Z</dcterms:created>
  <dcterms:modified xsi:type="dcterms:W3CDTF">2025-10-06T22:42:05Z</dcterms:modified>
</cp:coreProperties>
</file>