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99" r:id="rId3"/>
    <p:sldId id="257" r:id="rId4"/>
    <p:sldId id="281" r:id="rId5"/>
    <p:sldId id="259" r:id="rId6"/>
    <p:sldId id="260" r:id="rId7"/>
    <p:sldId id="282" r:id="rId8"/>
    <p:sldId id="261" r:id="rId9"/>
    <p:sldId id="262" r:id="rId10"/>
    <p:sldId id="263" r:id="rId11"/>
    <p:sldId id="284" r:id="rId12"/>
    <p:sldId id="264" r:id="rId13"/>
    <p:sldId id="285" r:id="rId14"/>
    <p:sldId id="265" r:id="rId15"/>
    <p:sldId id="268" r:id="rId16"/>
    <p:sldId id="286" r:id="rId17"/>
    <p:sldId id="287" r:id="rId18"/>
    <p:sldId id="292" r:id="rId19"/>
    <p:sldId id="288" r:id="rId20"/>
    <p:sldId id="289" r:id="rId21"/>
    <p:sldId id="290" r:id="rId22"/>
    <p:sldId id="273" r:id="rId23"/>
    <p:sldId id="294" r:id="rId24"/>
    <p:sldId id="295" r:id="rId25"/>
    <p:sldId id="296" r:id="rId26"/>
    <p:sldId id="297" r:id="rId27"/>
    <p:sldId id="298"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EE028455-0F25-4672-8B71-64A22FDFCA99}"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028455-0F25-4672-8B71-64A22FDFCA9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028455-0F25-4672-8B71-64A22FDFCA99}"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350" b="1">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pPr defTabSz="685800"/>
            <a:endParaRPr lang="fr-FR">
              <a:solidFill>
                <a:srgbClr val="575F6D"/>
              </a:solidFill>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pPr defTabSz="685800"/>
            <a:fld id="{D52A2CB6-A514-40FF-A1B1-317A972B599D}" type="slidenum">
              <a:rPr lang="fr-FR" smtClean="0"/>
              <a:pPr defTabSz="685800"/>
              <a:t>‹N°›</a:t>
            </a:fld>
            <a:endParaRPr lang="fr-FR"/>
          </a:p>
        </p:txBody>
      </p:sp>
    </p:spTree>
    <p:extLst>
      <p:ext uri="{BB962C8B-B14F-4D97-AF65-F5344CB8AC3E}">
        <p14:creationId xmlns:p14="http://schemas.microsoft.com/office/powerpoint/2010/main" val="285861181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9" name="Espace réservé du numéro de diapositive 8"/>
          <p:cNvSpPr>
            <a:spLocks noGrp="1"/>
          </p:cNvSpPr>
          <p:nvPr>
            <p:ph type="sldNum" sz="quarter" idx="15"/>
          </p:nvPr>
        </p:nvSpPr>
        <p:spPr/>
        <p:txBody>
          <a:bodyPr rtlCol="0"/>
          <a:lstStyle/>
          <a:p>
            <a:pPr defTabSz="685800"/>
            <a:fld id="{D52A2CB6-A514-40FF-A1B1-317A972B599D}" type="slidenum">
              <a:rPr lang="fr-FR" smtClean="0"/>
              <a:pPr defTabSz="685800"/>
              <a:t>‹N°›</a:t>
            </a:fld>
            <a:endParaRPr lang="fr-FR"/>
          </a:p>
        </p:txBody>
      </p:sp>
      <p:sp>
        <p:nvSpPr>
          <p:cNvPr id="10" name="Espace réservé du pied de page 9"/>
          <p:cNvSpPr>
            <a:spLocks noGrp="1"/>
          </p:cNvSpPr>
          <p:nvPr>
            <p:ph type="ftr" sz="quarter" idx="16"/>
          </p:nvPr>
        </p:nvSpPr>
        <p:spPr/>
        <p:txBody>
          <a:bodyPr rtlCol="0"/>
          <a:lstStyle/>
          <a:p>
            <a:pPr defTabSz="685800"/>
            <a:endParaRPr lang="fr-FR">
              <a:solidFill>
                <a:srgbClr val="575F6D"/>
              </a:solidFill>
            </a:endParaRPr>
          </a:p>
        </p:txBody>
      </p:sp>
    </p:spTree>
    <p:extLst>
      <p:ext uri="{BB962C8B-B14F-4D97-AF65-F5344CB8AC3E}">
        <p14:creationId xmlns:p14="http://schemas.microsoft.com/office/powerpoint/2010/main" val="2332057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225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350" b="1">
                <a:solidFill>
                  <a:schemeClr val="tx2"/>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pPr defTabSz="685800"/>
            <a:fld id="{DFCDA17F-E456-4F99-A3AA-5361A93123BD}" type="datetimeFigureOut">
              <a:rPr lang="fr-FR" smtClean="0">
                <a:solidFill>
                  <a:srgbClr val="FFF39D"/>
                </a:solidFill>
              </a:rPr>
              <a:pPr defTabSz="685800"/>
              <a:t>25/10/2025</a:t>
            </a:fld>
            <a:endParaRPr lang="fr-FR">
              <a:solidFill>
                <a:srgbClr val="FFF39D"/>
              </a:solidFill>
            </a:endParaRP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pPr defTabSz="685800"/>
            <a:endParaRPr lang="fr-FR">
              <a:solidFill>
                <a:srgbClr val="FFF39D"/>
              </a:solidFill>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pPr defTabSz="685800"/>
            <a:fld id="{D52A2CB6-A514-40FF-A1B1-317A972B599D}" type="slidenum">
              <a:rPr lang="fr-FR" smtClean="0"/>
              <a:pPr defTabSz="685800"/>
              <a:t>‹N°›</a:t>
            </a:fld>
            <a:endParaRPr lang="fr-FR"/>
          </a:p>
        </p:txBody>
      </p:sp>
    </p:spTree>
    <p:extLst>
      <p:ext uri="{BB962C8B-B14F-4D97-AF65-F5344CB8AC3E}">
        <p14:creationId xmlns:p14="http://schemas.microsoft.com/office/powerpoint/2010/main" val="229751840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6" name="Espace réservé du pied de page 5"/>
          <p:cNvSpPr>
            <a:spLocks noGrp="1"/>
          </p:cNvSpPr>
          <p:nvPr>
            <p:ph type="ftr" sz="quarter" idx="11"/>
          </p:nvPr>
        </p:nvSpPr>
        <p:spPr/>
        <p:txBody>
          <a:bodyPr/>
          <a:lstStyle/>
          <a:p>
            <a:pPr defTabSz="685800"/>
            <a:endParaRPr lang="fr-FR">
              <a:solidFill>
                <a:srgbClr val="575F6D"/>
              </a:solidFill>
            </a:endParaRPr>
          </a:p>
        </p:txBody>
      </p:sp>
      <p:sp>
        <p:nvSpPr>
          <p:cNvPr id="7" name="Espace réservé du numéro de diapositive 6"/>
          <p:cNvSpPr>
            <a:spLocks noGrp="1"/>
          </p:cNvSpPr>
          <p:nvPr>
            <p:ph type="sldNum" sz="quarter" idx="12"/>
          </p:nvPr>
        </p:nvSpPr>
        <p:spPr/>
        <p:txBody>
          <a:bodyPr/>
          <a:lstStyle/>
          <a:p>
            <a:pPr defTabSz="685800"/>
            <a:fld id="{D52A2CB6-A514-40FF-A1B1-317A972B599D}" type="slidenum">
              <a:rPr lang="fr-FR" smtClean="0"/>
              <a:pPr defTabSz="685800"/>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extLst>
      <p:ext uri="{BB962C8B-B14F-4D97-AF65-F5344CB8AC3E}">
        <p14:creationId xmlns:p14="http://schemas.microsoft.com/office/powerpoint/2010/main" val="1735131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8" name="Espace réservé du pied de page 7"/>
          <p:cNvSpPr>
            <a:spLocks noGrp="1"/>
          </p:cNvSpPr>
          <p:nvPr>
            <p:ph type="ftr" sz="quarter" idx="11"/>
          </p:nvPr>
        </p:nvSpPr>
        <p:spPr/>
        <p:txBody>
          <a:bodyPr/>
          <a:lstStyle/>
          <a:p>
            <a:pPr defTabSz="685800"/>
            <a:endParaRPr lang="fr-FR">
              <a:solidFill>
                <a:srgbClr val="575F6D"/>
              </a:solidFill>
            </a:endParaRPr>
          </a:p>
        </p:txBody>
      </p:sp>
      <p:sp>
        <p:nvSpPr>
          <p:cNvPr id="9" name="Espace réservé du numéro de diapositive 8"/>
          <p:cNvSpPr>
            <a:spLocks noGrp="1"/>
          </p:cNvSpPr>
          <p:nvPr>
            <p:ph type="sldNum" sz="quarter" idx="12"/>
          </p:nvPr>
        </p:nvSpPr>
        <p:spPr/>
        <p:txBody>
          <a:bodyPr/>
          <a:lstStyle/>
          <a:p>
            <a:pPr defTabSz="685800"/>
            <a:fld id="{D52A2CB6-A514-40FF-A1B1-317A972B599D}" type="slidenum">
              <a:rPr lang="fr-FR" smtClean="0"/>
              <a:pPr defTabSz="685800"/>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15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1500" b="1">
                <a:solidFill>
                  <a:srgbClr val="FFFFFF"/>
                </a:solidFill>
              </a:defRPr>
            </a:lvl1pPr>
          </a:lstStyle>
          <a:p>
            <a:pPr lvl="0" eaLnBrk="1" latinLnBrk="0" hangingPunct="1"/>
            <a:r>
              <a:rPr kumimoji="0" lang="fr-FR" smtClean="0"/>
              <a:t>Cliquez pour modifier les styles du texte du masque</a:t>
            </a:r>
          </a:p>
        </p:txBody>
      </p:sp>
    </p:spTree>
    <p:extLst>
      <p:ext uri="{BB962C8B-B14F-4D97-AF65-F5344CB8AC3E}">
        <p14:creationId xmlns:p14="http://schemas.microsoft.com/office/powerpoint/2010/main" val="42032012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7" name="Espace réservé du numéro de diapositive 6"/>
          <p:cNvSpPr>
            <a:spLocks noGrp="1"/>
          </p:cNvSpPr>
          <p:nvPr>
            <p:ph type="sldNum" sz="quarter" idx="11"/>
          </p:nvPr>
        </p:nvSpPr>
        <p:spPr/>
        <p:txBody>
          <a:bodyPr rtlCol="0"/>
          <a:lstStyle/>
          <a:p>
            <a:pPr defTabSz="685800"/>
            <a:fld id="{D52A2CB6-A514-40FF-A1B1-317A972B599D}" type="slidenum">
              <a:rPr lang="fr-FR" smtClean="0"/>
              <a:pPr defTabSz="685800"/>
              <a:t>‹N°›</a:t>
            </a:fld>
            <a:endParaRPr lang="fr-FR"/>
          </a:p>
        </p:txBody>
      </p:sp>
      <p:sp>
        <p:nvSpPr>
          <p:cNvPr id="8" name="Espace réservé du pied de page 7"/>
          <p:cNvSpPr>
            <a:spLocks noGrp="1"/>
          </p:cNvSpPr>
          <p:nvPr>
            <p:ph type="ftr" sz="quarter" idx="12"/>
          </p:nvPr>
        </p:nvSpPr>
        <p:spPr/>
        <p:txBody>
          <a:bodyPr rtlCol="0"/>
          <a:lstStyle/>
          <a:p>
            <a:pPr defTabSz="685800"/>
            <a:endParaRPr lang="fr-FR">
              <a:solidFill>
                <a:srgbClr val="575F6D"/>
              </a:solidFill>
            </a:endParaRPr>
          </a:p>
        </p:txBody>
      </p:sp>
    </p:spTree>
    <p:extLst>
      <p:ext uri="{BB962C8B-B14F-4D97-AF65-F5344CB8AC3E}">
        <p14:creationId xmlns:p14="http://schemas.microsoft.com/office/powerpoint/2010/main" val="37262740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3" name="Espace réservé du pied de page 2"/>
          <p:cNvSpPr>
            <a:spLocks noGrp="1"/>
          </p:cNvSpPr>
          <p:nvPr>
            <p:ph type="ftr" sz="quarter" idx="11"/>
          </p:nvPr>
        </p:nvSpPr>
        <p:spPr/>
        <p:txBody>
          <a:bodyPr/>
          <a:lstStyle/>
          <a:p>
            <a:pPr defTabSz="685800"/>
            <a:endParaRPr lang="fr-FR">
              <a:solidFill>
                <a:srgbClr val="575F6D"/>
              </a:solidFill>
            </a:endParaRPr>
          </a:p>
        </p:txBody>
      </p:sp>
      <p:sp>
        <p:nvSpPr>
          <p:cNvPr id="4" name="Espace réservé du numéro de diapositive 3"/>
          <p:cNvSpPr>
            <a:spLocks noGrp="1"/>
          </p:cNvSpPr>
          <p:nvPr>
            <p:ph type="sldNum" sz="quarter" idx="12"/>
          </p:nvPr>
        </p:nvSpPr>
        <p:spPr/>
        <p:txBody>
          <a:bodyPr/>
          <a:lstStyle/>
          <a:p>
            <a:pPr defTabSz="685800"/>
            <a:fld id="{D52A2CB6-A514-40FF-A1B1-317A972B599D}" type="slidenum">
              <a:rPr lang="fr-FR" smtClean="0"/>
              <a:pPr defTabSz="685800"/>
              <a:t>‹N°›</a:t>
            </a:fld>
            <a:endParaRPr lang="fr-FR"/>
          </a:p>
        </p:txBody>
      </p:sp>
    </p:spTree>
    <p:extLst>
      <p:ext uri="{BB962C8B-B14F-4D97-AF65-F5344CB8AC3E}">
        <p14:creationId xmlns:p14="http://schemas.microsoft.com/office/powerpoint/2010/main" val="486566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Titre 1"/>
          <p:cNvSpPr>
            <a:spLocks noGrp="1"/>
          </p:cNvSpPr>
          <p:nvPr>
            <p:ph type="title"/>
          </p:nvPr>
        </p:nvSpPr>
        <p:spPr>
          <a:xfrm rot="5400000">
            <a:off x="3371850" y="3200400"/>
            <a:ext cx="6309360" cy="457200"/>
          </a:xfrm>
        </p:spPr>
        <p:txBody>
          <a:bodyPr anchor="b"/>
          <a:lstStyle>
            <a:lvl1pPr algn="l">
              <a:buNone/>
              <a:defRPr sz="15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300"/>
              </a:spcBef>
              <a:spcAft>
                <a:spcPts val="750"/>
              </a:spcAft>
              <a:buNone/>
              <a:defRPr sz="900"/>
            </a:lvl1pPr>
            <a:lvl2pPr>
              <a:buNone/>
              <a:defRPr sz="900"/>
            </a:lvl2pPr>
            <a:lvl3pPr>
              <a:buNone/>
              <a:defRPr sz="750"/>
            </a:lvl3pPr>
            <a:lvl4pPr>
              <a:buNone/>
              <a:defRPr sz="675"/>
            </a:lvl4pPr>
            <a:lvl5pPr>
              <a:buNone/>
              <a:defRPr sz="675"/>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22" name="Espace réservé du numéro de diapositive 21"/>
          <p:cNvSpPr>
            <a:spLocks noGrp="1"/>
          </p:cNvSpPr>
          <p:nvPr>
            <p:ph type="sldNum" sz="quarter" idx="15"/>
          </p:nvPr>
        </p:nvSpPr>
        <p:spPr/>
        <p:txBody>
          <a:bodyPr rtlCol="0"/>
          <a:lstStyle/>
          <a:p>
            <a:pPr defTabSz="685800"/>
            <a:fld id="{D52A2CB6-A514-40FF-A1B1-317A972B599D}" type="slidenum">
              <a:rPr lang="fr-FR" smtClean="0"/>
              <a:pPr defTabSz="685800"/>
              <a:t>‹N°›</a:t>
            </a:fld>
            <a:endParaRPr lang="fr-FR"/>
          </a:p>
        </p:txBody>
      </p:sp>
      <p:sp>
        <p:nvSpPr>
          <p:cNvPr id="23" name="Espace réservé du pied de page 22"/>
          <p:cNvSpPr>
            <a:spLocks noGrp="1"/>
          </p:cNvSpPr>
          <p:nvPr>
            <p:ph type="ftr" sz="quarter" idx="16"/>
          </p:nvPr>
        </p:nvSpPr>
        <p:spPr/>
        <p:txBody>
          <a:bodyPr rtlCol="0"/>
          <a:lstStyle/>
          <a:p>
            <a:pPr defTabSz="685800"/>
            <a:endParaRPr lang="fr-FR">
              <a:solidFill>
                <a:srgbClr val="575F6D"/>
              </a:solidFill>
            </a:endParaRPr>
          </a:p>
        </p:txBody>
      </p:sp>
    </p:spTree>
    <p:extLst>
      <p:ext uri="{BB962C8B-B14F-4D97-AF65-F5344CB8AC3E}">
        <p14:creationId xmlns:p14="http://schemas.microsoft.com/office/powerpoint/2010/main" val="293642907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028455-0F25-4672-8B71-64A22FDFCA99}"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Titre 1"/>
          <p:cNvSpPr>
            <a:spLocks noGrp="1"/>
          </p:cNvSpPr>
          <p:nvPr>
            <p:ph type="title"/>
          </p:nvPr>
        </p:nvSpPr>
        <p:spPr>
          <a:xfrm rot="5400000">
            <a:off x="3350133" y="3200400"/>
            <a:ext cx="6309360" cy="457200"/>
          </a:xfrm>
        </p:spPr>
        <p:txBody>
          <a:bodyPr anchor="b"/>
          <a:lstStyle>
            <a:lvl1pPr algn="l">
              <a:buNone/>
              <a:defRPr sz="15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24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75"/>
              </a:spcBef>
              <a:spcAft>
                <a:spcPts val="300"/>
              </a:spcAft>
              <a:buFontTx/>
              <a:buNone/>
              <a:defRPr sz="900"/>
            </a:lvl1pPr>
            <a:lvl2pPr>
              <a:defRPr sz="900"/>
            </a:lvl2pPr>
            <a:lvl3pPr>
              <a:defRPr sz="750"/>
            </a:lvl3pPr>
            <a:lvl4pPr>
              <a:defRPr sz="675"/>
            </a:lvl4pPr>
            <a:lvl5pPr>
              <a:defRPr sz="675"/>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Espace réservé de la date 16"/>
          <p:cNvSpPr>
            <a:spLocks noGrp="1"/>
          </p:cNvSpPr>
          <p:nvPr>
            <p:ph type="dt" sz="half" idx="10"/>
          </p:nvPr>
        </p:nvSpPr>
        <p:spPr/>
        <p:txBody>
          <a:bodyPr rtlCol="0"/>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18" name="Espace réservé du numéro de diapositive 17"/>
          <p:cNvSpPr>
            <a:spLocks noGrp="1"/>
          </p:cNvSpPr>
          <p:nvPr>
            <p:ph type="sldNum" sz="quarter" idx="11"/>
          </p:nvPr>
        </p:nvSpPr>
        <p:spPr/>
        <p:txBody>
          <a:bodyPr rtlCol="0"/>
          <a:lstStyle/>
          <a:p>
            <a:pPr defTabSz="685800"/>
            <a:fld id="{D52A2CB6-A514-40FF-A1B1-317A972B599D}" type="slidenum">
              <a:rPr lang="fr-FR" smtClean="0"/>
              <a:pPr defTabSz="685800"/>
              <a:t>‹N°›</a:t>
            </a:fld>
            <a:endParaRPr lang="fr-FR"/>
          </a:p>
        </p:txBody>
      </p:sp>
      <p:sp>
        <p:nvSpPr>
          <p:cNvPr id="21" name="Espace réservé du pied de page 20"/>
          <p:cNvSpPr>
            <a:spLocks noGrp="1"/>
          </p:cNvSpPr>
          <p:nvPr>
            <p:ph type="ftr" sz="quarter" idx="12"/>
          </p:nvPr>
        </p:nvSpPr>
        <p:spPr/>
        <p:txBody>
          <a:bodyPr rtlCol="0"/>
          <a:lstStyle/>
          <a:p>
            <a:pPr defTabSz="685800"/>
            <a:endParaRPr lang="fr-FR">
              <a:solidFill>
                <a:srgbClr val="575F6D"/>
              </a:solidFill>
            </a:endParaRPr>
          </a:p>
        </p:txBody>
      </p:sp>
    </p:spTree>
    <p:extLst>
      <p:ext uri="{BB962C8B-B14F-4D97-AF65-F5344CB8AC3E}">
        <p14:creationId xmlns:p14="http://schemas.microsoft.com/office/powerpoint/2010/main" val="32828527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5" name="Espace réservé du pied de page 4"/>
          <p:cNvSpPr>
            <a:spLocks noGrp="1"/>
          </p:cNvSpPr>
          <p:nvPr>
            <p:ph type="ftr" sz="quarter" idx="11"/>
          </p:nvPr>
        </p:nvSpPr>
        <p:spPr/>
        <p:txBody>
          <a:bodyPr/>
          <a:lstStyle/>
          <a:p>
            <a:pPr defTabSz="685800"/>
            <a:endParaRPr lang="fr-FR">
              <a:solidFill>
                <a:srgbClr val="575F6D"/>
              </a:solidFill>
            </a:endParaRPr>
          </a:p>
        </p:txBody>
      </p:sp>
      <p:sp>
        <p:nvSpPr>
          <p:cNvPr id="6" name="Espace réservé du numéro de diapositive 5"/>
          <p:cNvSpPr>
            <a:spLocks noGrp="1"/>
          </p:cNvSpPr>
          <p:nvPr>
            <p:ph type="sldNum" sz="quarter" idx="12"/>
          </p:nvPr>
        </p:nvSpPr>
        <p:spPr/>
        <p:txBody>
          <a:bodyPr/>
          <a:lstStyle/>
          <a:p>
            <a:pPr defTabSz="685800"/>
            <a:fld id="{D52A2CB6-A514-40FF-A1B1-317A972B599D}" type="slidenum">
              <a:rPr lang="fr-FR" smtClean="0"/>
              <a:pPr defTabSz="685800"/>
              <a:t>‹N°›</a:t>
            </a:fld>
            <a:endParaRPr lang="fr-FR"/>
          </a:p>
        </p:txBody>
      </p:sp>
    </p:spTree>
    <p:extLst>
      <p:ext uri="{BB962C8B-B14F-4D97-AF65-F5344CB8AC3E}">
        <p14:creationId xmlns:p14="http://schemas.microsoft.com/office/powerpoint/2010/main" val="1188649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0"/>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5" name="Espace réservé du pied de page 4"/>
          <p:cNvSpPr>
            <a:spLocks noGrp="1"/>
          </p:cNvSpPr>
          <p:nvPr>
            <p:ph type="ftr" sz="quarter" idx="11"/>
          </p:nvPr>
        </p:nvSpPr>
        <p:spPr/>
        <p:txBody>
          <a:bodyPr/>
          <a:lstStyle/>
          <a:p>
            <a:pPr defTabSz="685800"/>
            <a:endParaRPr lang="fr-FR">
              <a:solidFill>
                <a:srgbClr val="575F6D"/>
              </a:solidFill>
            </a:endParaRPr>
          </a:p>
        </p:txBody>
      </p:sp>
      <p:sp>
        <p:nvSpPr>
          <p:cNvPr id="6" name="Espace réservé du numéro de diapositive 5"/>
          <p:cNvSpPr>
            <a:spLocks noGrp="1"/>
          </p:cNvSpPr>
          <p:nvPr>
            <p:ph type="sldNum" sz="quarter" idx="12"/>
          </p:nvPr>
        </p:nvSpPr>
        <p:spPr/>
        <p:txBody>
          <a:bodyPr/>
          <a:lstStyle/>
          <a:p>
            <a:pPr defTabSz="685800"/>
            <a:fld id="{D52A2CB6-A514-40FF-A1B1-317A972B599D}" type="slidenum">
              <a:rPr lang="fr-FR" smtClean="0"/>
              <a:pPr defTabSz="685800"/>
              <a:t>‹N°›</a:t>
            </a:fld>
            <a:endParaRPr lang="fr-FR"/>
          </a:p>
        </p:txBody>
      </p:sp>
    </p:spTree>
    <p:extLst>
      <p:ext uri="{BB962C8B-B14F-4D97-AF65-F5344CB8AC3E}">
        <p14:creationId xmlns:p14="http://schemas.microsoft.com/office/powerpoint/2010/main" val="1191922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EE028455-0F25-4672-8B71-64A22FDFCA9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028455-0F25-4672-8B71-64A22FDFCA99}"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E028455-0F25-4672-8B71-64A22FDFCA99}"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E028455-0F25-4672-8B71-64A22FDFCA9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E028455-0F25-4672-8B71-64A22FDFCA9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028455-0F25-4672-8B71-64A22FDFCA99}"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EB51F24-2ED5-4D0A-98A9-8A7A737F5865}" type="datetimeFigureOut">
              <a:rPr lang="fr-FR" smtClean="0"/>
              <a:pPr/>
              <a:t>25/10/2025</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EE028455-0F25-4672-8B71-64A22FDFCA99}"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EB51F24-2ED5-4D0A-98A9-8A7A737F5865}" type="datetimeFigureOut">
              <a:rPr lang="fr-FR" smtClean="0"/>
              <a:pPr/>
              <a:t>25/10/2025</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E028455-0F25-4672-8B71-64A22FDFCA9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900">
                <a:solidFill>
                  <a:schemeClr val="tx2"/>
                </a:solidFill>
              </a:defRPr>
            </a:lvl1pPr>
          </a:lstStyle>
          <a:p>
            <a:pPr defTabSz="685800"/>
            <a:fld id="{DFCDA17F-E456-4F99-A3AA-5361A93123BD}" type="datetimeFigureOut">
              <a:rPr lang="fr-FR" smtClean="0">
                <a:solidFill>
                  <a:srgbClr val="575F6D"/>
                </a:solidFill>
              </a:rPr>
              <a:pPr defTabSz="685800"/>
              <a:t>25/10/2025</a:t>
            </a:fld>
            <a:endParaRPr lang="fr-FR">
              <a:solidFill>
                <a:srgbClr val="575F6D"/>
              </a:solidFill>
            </a:endParaRP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900">
                <a:solidFill>
                  <a:schemeClr val="tx2"/>
                </a:solidFill>
              </a:defRPr>
            </a:lvl1pPr>
          </a:lstStyle>
          <a:p>
            <a:pPr defTabSz="685800"/>
            <a:endParaRPr lang="fr-FR">
              <a:solidFill>
                <a:srgbClr val="575F6D"/>
              </a:solidFill>
            </a:endParaRP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050" b="1">
                <a:solidFill>
                  <a:srgbClr val="FFFFFF"/>
                </a:solidFill>
              </a:defRPr>
            </a:lvl1pPr>
          </a:lstStyle>
          <a:p>
            <a:pPr defTabSz="685800"/>
            <a:fld id="{D52A2CB6-A514-40FF-A1B1-317A972B599D}" type="slidenum">
              <a:rPr lang="fr-FR" smtClean="0"/>
              <a:pPr defTabSz="685800"/>
              <a:t>‹N°›</a:t>
            </a:fld>
            <a:endParaRPr lang="fr-FR"/>
          </a:p>
        </p:txBody>
      </p:sp>
    </p:spTree>
    <p:extLst>
      <p:ext uri="{BB962C8B-B14F-4D97-AF65-F5344CB8AC3E}">
        <p14:creationId xmlns:p14="http://schemas.microsoft.com/office/powerpoint/2010/main" val="11953493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2250" b="0" kern="1200" cap="small" baseline="0">
          <a:solidFill>
            <a:schemeClr val="tx2"/>
          </a:solidFill>
          <a:latin typeface="+mj-lt"/>
          <a:ea typeface="+mj-ea"/>
          <a:cs typeface="+mj-cs"/>
        </a:defRPr>
      </a:lvl1pPr>
    </p:titleStyle>
    <p:bodyStyle>
      <a:lvl1pPr marL="205740" indent="-205740" algn="l" rtl="0" eaLnBrk="1" latinLnBrk="0" hangingPunct="1">
        <a:spcBef>
          <a:spcPts val="450"/>
        </a:spcBef>
        <a:buClr>
          <a:schemeClr val="accent1"/>
        </a:buClr>
        <a:buSzPct val="70000"/>
        <a:buFont typeface="Wingdings"/>
        <a:buChar char=""/>
        <a:defRPr kumimoji="0" sz="1800" kern="1200">
          <a:solidFill>
            <a:schemeClr val="tx1"/>
          </a:solidFill>
          <a:latin typeface="+mn-lt"/>
          <a:ea typeface="+mn-ea"/>
          <a:cs typeface="+mn-cs"/>
        </a:defRPr>
      </a:lvl1pPr>
      <a:lvl2pPr marL="480060" indent="-205740" algn="l" rtl="0" eaLnBrk="1" latinLnBrk="0" hangingPunct="1">
        <a:spcBef>
          <a:spcPct val="20000"/>
        </a:spcBef>
        <a:buClr>
          <a:schemeClr val="accent1"/>
        </a:buClr>
        <a:buSzPct val="80000"/>
        <a:buFont typeface="Wingdings 2"/>
        <a:buChar char=""/>
        <a:defRPr kumimoji="0" sz="1575" kern="1200">
          <a:solidFill>
            <a:schemeClr val="tx1"/>
          </a:solidFill>
          <a:latin typeface="+mn-lt"/>
          <a:ea typeface="+mn-ea"/>
          <a:cs typeface="+mn-cs"/>
        </a:defRPr>
      </a:lvl2pPr>
      <a:lvl3pPr marL="685800" indent="-137160" algn="l" rtl="0" eaLnBrk="1" latinLnBrk="0" hangingPunct="1">
        <a:spcBef>
          <a:spcPct val="20000"/>
        </a:spcBef>
        <a:buClr>
          <a:schemeClr val="accent1">
            <a:shade val="75000"/>
          </a:schemeClr>
        </a:buClr>
        <a:buSzPct val="60000"/>
        <a:buFont typeface="Wingdings"/>
        <a:buChar char=""/>
        <a:defRPr kumimoji="0" sz="1350" kern="1200">
          <a:solidFill>
            <a:schemeClr val="tx1"/>
          </a:solidFill>
          <a:latin typeface="+mn-lt"/>
          <a:ea typeface="+mn-ea"/>
          <a:cs typeface="+mn-cs"/>
        </a:defRPr>
      </a:lvl3pPr>
      <a:lvl4pPr marL="891540" indent="-137160" algn="l" rtl="0" eaLnBrk="1" latinLnBrk="0" hangingPunct="1">
        <a:spcBef>
          <a:spcPct val="20000"/>
        </a:spcBef>
        <a:buClr>
          <a:schemeClr val="accent1">
            <a:tint val="60000"/>
          </a:schemeClr>
        </a:buClr>
        <a:buSzPct val="60000"/>
        <a:buFont typeface="Wingdings"/>
        <a:buChar char=""/>
        <a:defRPr kumimoji="0" sz="1350" kern="1200">
          <a:solidFill>
            <a:schemeClr val="tx1"/>
          </a:solidFill>
          <a:latin typeface="+mn-lt"/>
          <a:ea typeface="+mn-ea"/>
          <a:cs typeface="+mn-cs"/>
        </a:defRPr>
      </a:lvl4pPr>
      <a:lvl5pPr marL="1097280" indent="-137160" algn="l" rtl="0" eaLnBrk="1" latinLnBrk="0" hangingPunct="1">
        <a:spcBef>
          <a:spcPct val="20000"/>
        </a:spcBef>
        <a:buClr>
          <a:schemeClr val="accent2">
            <a:tint val="60000"/>
          </a:schemeClr>
        </a:buClr>
        <a:buSzPct val="68000"/>
        <a:buFont typeface="Wingdings 2"/>
        <a:buChar char=""/>
        <a:defRPr kumimoji="0" sz="1200" kern="1200">
          <a:solidFill>
            <a:schemeClr val="tx1"/>
          </a:solidFill>
          <a:latin typeface="+mn-lt"/>
          <a:ea typeface="+mn-ea"/>
          <a:cs typeface="+mn-cs"/>
        </a:defRPr>
      </a:lvl5pPr>
      <a:lvl6pPr marL="1303020" indent="-137160" algn="l" rtl="0" eaLnBrk="1" latinLnBrk="0" hangingPunct="1">
        <a:spcBef>
          <a:spcPct val="20000"/>
        </a:spcBef>
        <a:buClr>
          <a:schemeClr val="accent1"/>
        </a:buClr>
        <a:buChar char="•"/>
        <a:defRPr kumimoji="0" sz="1200" kern="1200">
          <a:solidFill>
            <a:schemeClr val="tx2"/>
          </a:solidFill>
          <a:latin typeface="+mn-lt"/>
          <a:ea typeface="+mn-ea"/>
          <a:cs typeface="+mn-cs"/>
        </a:defRPr>
      </a:lvl6pPr>
      <a:lvl7pPr marL="1508760" indent="-137160" algn="l" rtl="0" eaLnBrk="1" latinLnBrk="0" hangingPunct="1">
        <a:spcBef>
          <a:spcPct val="20000"/>
        </a:spcBef>
        <a:buClr>
          <a:schemeClr val="accent1">
            <a:tint val="60000"/>
          </a:schemeClr>
        </a:buClr>
        <a:buSzPct val="60000"/>
        <a:buFont typeface="Wingdings"/>
        <a:buChar char=""/>
        <a:defRPr kumimoji="0" sz="1050" kern="1200" baseline="0">
          <a:solidFill>
            <a:schemeClr val="tx2"/>
          </a:solidFill>
          <a:latin typeface="+mn-lt"/>
          <a:ea typeface="+mn-ea"/>
          <a:cs typeface="+mn-cs"/>
        </a:defRPr>
      </a:lvl7pPr>
      <a:lvl8pPr marL="1714500" indent="-137160" algn="l" rtl="0" eaLnBrk="1" latinLnBrk="0" hangingPunct="1">
        <a:spcBef>
          <a:spcPct val="20000"/>
        </a:spcBef>
        <a:buClr>
          <a:schemeClr val="accent2"/>
        </a:buClr>
        <a:buChar char="•"/>
        <a:defRPr kumimoji="0" sz="1050" kern="1200" cap="small" baseline="0">
          <a:solidFill>
            <a:schemeClr val="tx2"/>
          </a:solidFill>
          <a:latin typeface="+mn-lt"/>
          <a:ea typeface="+mn-ea"/>
          <a:cs typeface="+mn-cs"/>
        </a:defRPr>
      </a:lvl8pPr>
      <a:lvl9pPr marL="1920240" indent="-137160" algn="l" rtl="0" eaLnBrk="1" latinLnBrk="0" hangingPunct="1">
        <a:spcBef>
          <a:spcPct val="20000"/>
        </a:spcBef>
        <a:buClr>
          <a:schemeClr val="accent1">
            <a:shade val="75000"/>
          </a:schemeClr>
        </a:buClr>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3" name="Espace réservé du contenu 2"/>
          <p:cNvSpPr>
            <a:spLocks noGrp="1"/>
          </p:cNvSpPr>
          <p:nvPr>
            <p:ph sz="quarter" idx="1"/>
          </p:nvPr>
        </p:nvSpPr>
        <p:spPr/>
        <p:txBody>
          <a:bodyPr/>
          <a:lstStyle/>
          <a:p>
            <a:pPr>
              <a:buNone/>
            </a:pPr>
            <a:r>
              <a:rPr lang="fr-FR" b="1" i="1" dirty="0" err="1"/>
              <a:t>Chapter</a:t>
            </a:r>
            <a:r>
              <a:rPr lang="fr-FR" b="1" i="1" dirty="0"/>
              <a:t> 2 – Strategic </a:t>
            </a:r>
            <a:r>
              <a:rPr lang="fr-FR" b="1" i="1" dirty="0" err="1"/>
              <a:t>Foresight</a:t>
            </a:r>
            <a:endParaRPr lang="fr-FR" b="1" i="1" dirty="0"/>
          </a:p>
          <a:p>
            <a:pPr>
              <a:buNone/>
            </a:pPr>
            <a:endParaRPr lang="fr-FR" b="1" i="1" dirty="0" smtClean="0"/>
          </a:p>
          <a:p>
            <a:pPr>
              <a:buNone/>
            </a:pPr>
            <a:r>
              <a:rPr lang="fr-FR" dirty="0" smtClean="0"/>
              <a:t> </a:t>
            </a:r>
            <a:r>
              <a:rPr lang="en-US" dirty="0"/>
              <a:t>Related Concepts and Types of Strategic Foresight</a:t>
            </a:r>
            <a:endParaRPr lang="fr-FR" dirty="0" smtClean="0"/>
          </a:p>
          <a:p>
            <a:pPr>
              <a:buNone/>
            </a:pPr>
            <a:r>
              <a:rPr lang="fr-FR" dirty="0" smtClean="0"/>
              <a:t> </a:t>
            </a:r>
            <a:r>
              <a:rPr lang="en-US" dirty="0"/>
              <a:t>Models of the Strategic Foresight Process</a:t>
            </a:r>
            <a:endParaRPr lang="fr-FR" dirty="0" smtClean="0"/>
          </a:p>
          <a:p>
            <a:pPr>
              <a:buNone/>
            </a:pPr>
            <a:r>
              <a:rPr lang="fr-FR" dirty="0" smtClean="0"/>
              <a:t> </a:t>
            </a:r>
            <a:r>
              <a:rPr lang="en-US" dirty="0"/>
              <a:t>Detailed Steps of the Strategic Foresight Process</a:t>
            </a:r>
            <a:endParaRPr lang="fr-FR" dirty="0" smtClean="0"/>
          </a:p>
          <a:p>
            <a:pPr>
              <a:buNone/>
            </a:pPr>
            <a:r>
              <a:rPr lang="fr-FR" dirty="0" smtClean="0"/>
              <a:t> </a:t>
            </a:r>
            <a:r>
              <a:rPr lang="en-US" dirty="0"/>
              <a:t>Panorama of Free Tools for Collecting, Managing &amp; Disseminating Information</a:t>
            </a:r>
            <a:endParaRPr lang="fr-FR" dirty="0" smtClean="0"/>
          </a:p>
          <a:p>
            <a:pPr>
              <a:buNone/>
            </a:pPr>
            <a:endParaRPr lang="fr-FR" dirty="0" smtClean="0"/>
          </a:p>
          <a:p>
            <a:pPr>
              <a:buNone/>
            </a:pPr>
            <a:endParaRPr lang="fr-FR" dirty="0"/>
          </a:p>
        </p:txBody>
      </p:sp>
      <p:sp>
        <p:nvSpPr>
          <p:cNvPr id="4" name="Espace réservé du numéro de diapositive 3"/>
          <p:cNvSpPr>
            <a:spLocks noGrp="1"/>
          </p:cNvSpPr>
          <p:nvPr>
            <p:ph type="sldNum" sz="quarter" idx="15"/>
          </p:nvPr>
        </p:nvSpPr>
        <p:spPr/>
        <p:txBody>
          <a:bodyPr/>
          <a:lstStyle/>
          <a:p>
            <a:pPr defTabSz="685800"/>
            <a:fld id="{CF4668DC-857F-487D-BFFA-8C0CA5037977}" type="slidenum">
              <a:rPr lang="fr-BE">
                <a:latin typeface="Century Schoolbook"/>
              </a:rPr>
              <a:pPr defTabSz="685800"/>
              <a:t>1</a:t>
            </a:fld>
            <a:endParaRPr lang="fr-BE">
              <a:latin typeface="Century Schoolbook"/>
            </a:endParaRPr>
          </a:p>
        </p:txBody>
      </p:sp>
    </p:spTree>
    <p:extLst>
      <p:ext uri="{BB962C8B-B14F-4D97-AF65-F5344CB8AC3E}">
        <p14:creationId xmlns:p14="http://schemas.microsoft.com/office/powerpoint/2010/main" val="54660228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10</a:t>
            </a:fld>
            <a:endParaRPr lang="fr-BE"/>
          </a:p>
        </p:txBody>
      </p:sp>
      <p:sp>
        <p:nvSpPr>
          <p:cNvPr id="3" name="Espace réservé du contenu 2"/>
          <p:cNvSpPr>
            <a:spLocks noGrp="1"/>
          </p:cNvSpPr>
          <p:nvPr>
            <p:ph sz="quarter" idx="1"/>
          </p:nvPr>
        </p:nvSpPr>
        <p:spPr>
          <a:xfrm>
            <a:off x="534231" y="1648497"/>
            <a:ext cx="7772400" cy="4572000"/>
          </a:xfrm>
        </p:spPr>
        <p:txBody>
          <a:bodyPr>
            <a:normAutofit fontScale="92500" lnSpcReduction="20000"/>
          </a:bodyPr>
          <a:lstStyle/>
          <a:p>
            <a:pPr>
              <a:buNone/>
            </a:pPr>
            <a:endParaRPr lang="fr-FR" b="1" dirty="0" smtClean="0"/>
          </a:p>
          <a:p>
            <a:pPr marL="0" indent="0">
              <a:buNone/>
            </a:pPr>
            <a:r>
              <a:rPr lang="en-US" sz="2800" b="1" dirty="0"/>
              <a:t>Competitive Monitoring:</a:t>
            </a:r>
            <a:endParaRPr lang="en-US" sz="2800" dirty="0"/>
          </a:p>
          <a:p>
            <a:pPr>
              <a:buFont typeface="Arial" panose="020B0604020202020204" pitchFamily="34" charset="0"/>
              <a:buChar char="•"/>
            </a:pPr>
            <a:r>
              <a:rPr lang="en-US" sz="2800" dirty="0"/>
              <a:t>What is my market?</a:t>
            </a:r>
          </a:p>
          <a:p>
            <a:pPr>
              <a:buFont typeface="Arial" panose="020B0604020202020204" pitchFamily="34" charset="0"/>
              <a:buChar char="•"/>
            </a:pPr>
            <a:r>
              <a:rPr lang="en-US" sz="2800" dirty="0"/>
              <a:t>Who are my competitors?</a:t>
            </a:r>
          </a:p>
          <a:p>
            <a:pPr>
              <a:buFont typeface="Arial" panose="020B0604020202020204" pitchFamily="34" charset="0"/>
              <a:buChar char="•"/>
            </a:pPr>
            <a:r>
              <a:rPr lang="en-US" sz="2800" dirty="0"/>
              <a:t>What are their strengths and weaknesses?</a:t>
            </a:r>
          </a:p>
          <a:p>
            <a:pPr>
              <a:buFont typeface="Arial" panose="020B0604020202020204" pitchFamily="34" charset="0"/>
              <a:buChar char="•"/>
            </a:pPr>
            <a:r>
              <a:rPr lang="en-US" sz="2800" dirty="0"/>
              <a:t>What are my competitors’ development prospects and capabilities?</a:t>
            </a:r>
          </a:p>
          <a:p>
            <a:pPr>
              <a:buFont typeface="Arial" panose="020B0604020202020204" pitchFamily="34" charset="0"/>
              <a:buChar char="•"/>
            </a:pPr>
            <a:r>
              <a:rPr lang="en-US" sz="2800" dirty="0"/>
              <a:t>What are the anticipation capacities in relation to competitors?</a:t>
            </a:r>
          </a:p>
          <a:p>
            <a:pPr>
              <a:buFont typeface="Arial" panose="020B0604020202020204" pitchFamily="34" charset="0"/>
              <a:buChar char="•"/>
            </a:pPr>
            <a:r>
              <a:rPr lang="en-US" sz="2800" dirty="0"/>
              <a:t>What are my competitors’ business models?</a:t>
            </a:r>
          </a:p>
          <a:p>
            <a:pPr>
              <a:buFont typeface="Arial" panose="020B0604020202020204" pitchFamily="34" charset="0"/>
              <a:buChar char="•"/>
            </a:pPr>
            <a:r>
              <a:rPr lang="en-US" sz="2800" dirty="0"/>
              <a:t>Which products are emerging? What are their performances?</a:t>
            </a:r>
          </a:p>
        </p:txBody>
      </p:sp>
    </p:spTree>
    <p:extLst>
      <p:ext uri="{BB962C8B-B14F-4D97-AF65-F5344CB8AC3E}">
        <p14:creationId xmlns:p14="http://schemas.microsoft.com/office/powerpoint/2010/main" val="37473312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11</a:t>
            </a:fld>
            <a:endParaRPr lang="fr-BE"/>
          </a:p>
        </p:txBody>
      </p:sp>
      <p:sp>
        <p:nvSpPr>
          <p:cNvPr id="3" name="Espace réservé du contenu 2"/>
          <p:cNvSpPr>
            <a:spLocks noGrp="1"/>
          </p:cNvSpPr>
          <p:nvPr>
            <p:ph sz="quarter" idx="1"/>
          </p:nvPr>
        </p:nvSpPr>
        <p:spPr/>
        <p:txBody>
          <a:bodyPr>
            <a:normAutofit fontScale="92500" lnSpcReduction="10000"/>
          </a:bodyPr>
          <a:lstStyle/>
          <a:p>
            <a:pPr>
              <a:buNone/>
            </a:pPr>
            <a:endParaRPr lang="fr-FR" b="1" dirty="0" smtClean="0"/>
          </a:p>
          <a:p>
            <a:pPr marL="0" indent="0">
              <a:buNone/>
            </a:pPr>
            <a:r>
              <a:rPr lang="fr-FR" b="1" dirty="0" smtClean="0"/>
              <a:t>  </a:t>
            </a:r>
            <a:r>
              <a:rPr lang="en-US" b="1" dirty="0"/>
              <a:t>Commercial Monitoring:</a:t>
            </a:r>
            <a:r>
              <a:rPr lang="en-US" dirty="0"/>
              <a:t/>
            </a:r>
            <a:br>
              <a:rPr lang="en-US" dirty="0"/>
            </a:br>
            <a:r>
              <a:rPr lang="en-US" dirty="0"/>
              <a:t>Commercial monitoring focuses on two aspects: your customers on one hand, and your suppliers on the other. It is therefore useful to analyze:</a:t>
            </a:r>
          </a:p>
          <a:p>
            <a:pPr>
              <a:buFont typeface="Arial" panose="020B0604020202020204" pitchFamily="34" charset="0"/>
              <a:buChar char="•"/>
            </a:pPr>
            <a:r>
              <a:rPr lang="en-US" b="1" dirty="0"/>
              <a:t>Customer needs and their evolution</a:t>
            </a:r>
            <a:r>
              <a:rPr lang="en-US" dirty="0"/>
              <a:t>, the relevance of your offer in relation to the market, and customer satisfaction, in order to strengthen loyalty;</a:t>
            </a:r>
          </a:p>
          <a:p>
            <a:pPr>
              <a:buFont typeface="Arial" panose="020B0604020202020204" pitchFamily="34" charset="0"/>
              <a:buChar char="•"/>
            </a:pPr>
            <a:r>
              <a:rPr lang="en-US" b="1" dirty="0"/>
              <a:t>The financial health of your suppliers and subcontractors</a:t>
            </a:r>
            <a:r>
              <a:rPr lang="en-US" dirty="0"/>
              <a:t>, the quality–price ratio of their products, and the services provided, in order to remain competitive and optimize the supply chain.</a:t>
            </a:r>
          </a:p>
          <a:p>
            <a:pPr marL="0" indent="0">
              <a:buNone/>
            </a:pPr>
            <a:endParaRPr lang="fr-FR" dirty="0" smtClean="0"/>
          </a:p>
          <a:p>
            <a:pPr>
              <a:buNone/>
            </a:pPr>
            <a:endParaRPr lang="fr-FR" b="1" dirty="0" smtClean="0"/>
          </a:p>
          <a:p>
            <a:pPr>
              <a:buNone/>
            </a:pPr>
            <a:endParaRPr lang="fr-FR"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12</a:t>
            </a:fld>
            <a:endParaRPr lang="fr-BE"/>
          </a:p>
        </p:txBody>
      </p:sp>
      <p:sp>
        <p:nvSpPr>
          <p:cNvPr id="3" name="Espace réservé du contenu 2"/>
          <p:cNvSpPr>
            <a:spLocks noGrp="1"/>
          </p:cNvSpPr>
          <p:nvPr>
            <p:ph sz="quarter" idx="1"/>
          </p:nvPr>
        </p:nvSpPr>
        <p:spPr/>
        <p:txBody>
          <a:bodyPr>
            <a:normAutofit/>
          </a:bodyPr>
          <a:lstStyle/>
          <a:p>
            <a:pPr>
              <a:buNone/>
            </a:pPr>
            <a:r>
              <a:rPr lang="fr-FR" b="1" dirty="0" smtClean="0"/>
              <a:t> </a:t>
            </a:r>
          </a:p>
          <a:p>
            <a:pPr>
              <a:buNone/>
            </a:pPr>
            <a:endParaRPr lang="fr-FR" b="1" dirty="0" smtClean="0"/>
          </a:p>
          <a:p>
            <a:pPr marL="0" indent="0">
              <a:buNone/>
            </a:pPr>
            <a:r>
              <a:rPr lang="en-US" b="1" dirty="0" smtClean="0"/>
              <a:t>Commercial </a:t>
            </a:r>
            <a:r>
              <a:rPr lang="en-US" b="1" dirty="0"/>
              <a:t>Monitoring:</a:t>
            </a:r>
            <a:endParaRPr lang="en-US" dirty="0"/>
          </a:p>
          <a:p>
            <a:pPr>
              <a:buFont typeface="Arial" panose="020B0604020202020204" pitchFamily="34" charset="0"/>
              <a:buChar char="•"/>
            </a:pPr>
            <a:r>
              <a:rPr lang="en-US" dirty="0"/>
              <a:t>What are the new products and their performance?</a:t>
            </a:r>
          </a:p>
          <a:p>
            <a:pPr>
              <a:buFont typeface="Arial" panose="020B0604020202020204" pitchFamily="34" charset="0"/>
              <a:buChar char="•"/>
            </a:pPr>
            <a:r>
              <a:rPr lang="en-US" dirty="0"/>
              <a:t>What are the products of the future?</a:t>
            </a:r>
          </a:p>
          <a:p>
            <a:pPr>
              <a:buFont typeface="Arial" panose="020B0604020202020204" pitchFamily="34" charset="0"/>
              <a:buChar char="•"/>
            </a:pPr>
            <a:r>
              <a:rPr lang="en-US" dirty="0"/>
              <a:t>How can a product be improved?</a:t>
            </a:r>
          </a:p>
          <a:p>
            <a:pPr>
              <a:buFont typeface="Arial" panose="020B0604020202020204" pitchFamily="34" charset="0"/>
              <a:buChar char="•"/>
            </a:pPr>
            <a:r>
              <a:rPr lang="en-US" dirty="0"/>
              <a:t>What are the standards applicable to each product?</a:t>
            </a:r>
          </a:p>
          <a:p>
            <a:pPr>
              <a:buFont typeface="Arial" panose="020B0604020202020204" pitchFamily="34" charset="0"/>
              <a:buChar char="•"/>
            </a:pPr>
            <a:r>
              <a:rPr lang="en-US" dirty="0"/>
              <a:t>What are the capabilities of my customers, partners, and suppliers?</a:t>
            </a:r>
          </a:p>
          <a:p>
            <a:pPr>
              <a:buNone/>
            </a:pPr>
            <a:endParaRPr lang="fr-FR" b="1" dirty="0" smtClean="0"/>
          </a:p>
        </p:txBody>
      </p:sp>
    </p:spTree>
    <p:extLst>
      <p:ext uri="{BB962C8B-B14F-4D97-AF65-F5344CB8AC3E}">
        <p14:creationId xmlns:p14="http://schemas.microsoft.com/office/powerpoint/2010/main" val="3351179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13</a:t>
            </a:fld>
            <a:endParaRPr lang="fr-BE"/>
          </a:p>
        </p:txBody>
      </p:sp>
      <p:sp>
        <p:nvSpPr>
          <p:cNvPr id="3" name="Espace réservé du contenu 2"/>
          <p:cNvSpPr>
            <a:spLocks noGrp="1"/>
          </p:cNvSpPr>
          <p:nvPr>
            <p:ph sz="quarter" idx="1"/>
          </p:nvPr>
        </p:nvSpPr>
        <p:spPr/>
        <p:txBody>
          <a:bodyPr>
            <a:normAutofit/>
          </a:bodyPr>
          <a:lstStyle/>
          <a:p>
            <a:pPr>
              <a:buNone/>
            </a:pPr>
            <a:r>
              <a:rPr lang="fr-FR" b="1" dirty="0" smtClean="0"/>
              <a:t> </a:t>
            </a:r>
          </a:p>
          <a:p>
            <a:pPr>
              <a:buNone/>
            </a:pPr>
            <a:endParaRPr lang="fr-FR" b="1" dirty="0" smtClean="0"/>
          </a:p>
          <a:p>
            <a:pPr>
              <a:buNone/>
            </a:pPr>
            <a:r>
              <a:rPr lang="fr-FR" b="1" dirty="0" smtClean="0"/>
              <a:t> </a:t>
            </a:r>
            <a:r>
              <a:rPr lang="en-US" b="1" dirty="0"/>
              <a:t>Environmental Monitoring:</a:t>
            </a:r>
            <a:r>
              <a:rPr lang="en-US" dirty="0"/>
              <a:t/>
            </a:r>
            <a:br>
              <a:rPr lang="en-US" dirty="0"/>
            </a:br>
            <a:r>
              <a:rPr lang="en-US" dirty="0"/>
              <a:t>This type of monitoring covers the rest of an organization’s environment. It is the broadest of all, yet by no means negligible, as it makes it possible to detect even the slightest movements in the environment (politics, society, culture, legal framework, statistical data, climate, energy, etc.).</a:t>
            </a:r>
            <a:endParaRPr lang="fr-FR" dirty="0" smtClean="0"/>
          </a:p>
          <a:p>
            <a:pPr>
              <a:buNone/>
            </a:pPr>
            <a:endParaRPr lang="fr-FR" b="1" dirty="0" smtClean="0"/>
          </a:p>
          <a:p>
            <a:pPr>
              <a:buNone/>
            </a:pPr>
            <a:endParaRPr lang="fr-FR"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14</a:t>
            </a:fld>
            <a:endParaRPr lang="fr-BE"/>
          </a:p>
        </p:txBody>
      </p:sp>
      <p:sp>
        <p:nvSpPr>
          <p:cNvPr id="3" name="Espace réservé du contenu 2"/>
          <p:cNvSpPr>
            <a:spLocks noGrp="1"/>
          </p:cNvSpPr>
          <p:nvPr>
            <p:ph sz="quarter" idx="1"/>
          </p:nvPr>
        </p:nvSpPr>
        <p:spPr>
          <a:xfrm>
            <a:off x="584892" y="1395981"/>
            <a:ext cx="7875540" cy="808883"/>
          </a:xfrm>
        </p:spPr>
        <p:txBody>
          <a:bodyPr>
            <a:noAutofit/>
          </a:bodyPr>
          <a:lstStyle/>
          <a:p>
            <a:pPr>
              <a:buNone/>
            </a:pPr>
            <a:r>
              <a:rPr lang="fr-FR" sz="3200" b="1" dirty="0"/>
              <a:t>2</a:t>
            </a:r>
            <a:r>
              <a:rPr lang="fr-FR" sz="3200" b="1" dirty="0" smtClean="0"/>
              <a:t>. </a:t>
            </a:r>
            <a:r>
              <a:rPr lang="en-US" sz="3200" b="1" dirty="0"/>
              <a:t>The Detailed Steps of the Monitoring Process</a:t>
            </a:r>
            <a:endParaRPr lang="fr-FR" sz="3200" b="1" dirty="0" smtClean="0"/>
          </a:p>
          <a:p>
            <a:pPr>
              <a:buNone/>
            </a:pPr>
            <a:endParaRPr lang="fr-FR" sz="3200" b="1" dirty="0" smtClean="0"/>
          </a:p>
          <a:p>
            <a:pPr>
              <a:buNone/>
            </a:pPr>
            <a:endParaRPr lang="fr-FR" sz="3200" b="1" dirty="0" smtClean="0"/>
          </a:p>
          <a:p>
            <a:pPr>
              <a:buNone/>
            </a:pPr>
            <a:endParaRPr lang="fr-FR" sz="3200" b="1" dirty="0" smtClean="0"/>
          </a:p>
          <a:p>
            <a:pPr>
              <a:buNone/>
            </a:pPr>
            <a:r>
              <a:rPr lang="fr-FR" sz="3200" b="1" dirty="0" smtClean="0"/>
              <a:t> </a:t>
            </a:r>
          </a:p>
        </p:txBody>
      </p:sp>
      <p:grpSp>
        <p:nvGrpSpPr>
          <p:cNvPr id="25" name="Groupe 24"/>
          <p:cNvGrpSpPr/>
          <p:nvPr/>
        </p:nvGrpSpPr>
        <p:grpSpPr>
          <a:xfrm>
            <a:off x="1565149" y="2204864"/>
            <a:ext cx="5915025" cy="4462636"/>
            <a:chOff x="0" y="0"/>
            <a:chExt cx="5915025" cy="5118100"/>
          </a:xfrm>
        </p:grpSpPr>
        <p:sp>
          <p:nvSpPr>
            <p:cNvPr id="26" name="Rectangle à coins arrondis 25"/>
            <p:cNvSpPr/>
            <p:nvPr/>
          </p:nvSpPr>
          <p:spPr>
            <a:xfrm>
              <a:off x="2324100" y="0"/>
              <a:ext cx="1457325" cy="771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effectLst/>
                  <a:ea typeface="Calibri" panose="020F0502020204030204" pitchFamily="34" charset="0"/>
                  <a:cs typeface="Arial" panose="020B0604020202020204" pitchFamily="34" charset="0"/>
                </a:rPr>
                <a:t>General orientation of objectives</a:t>
              </a:r>
              <a:endParaRPr lang="fr-FR" sz="1100">
                <a:effectLst/>
                <a:ea typeface="Calibri" panose="020F0502020204030204" pitchFamily="34" charset="0"/>
                <a:cs typeface="Arial" panose="020B0604020202020204" pitchFamily="34" charset="0"/>
              </a:endParaRPr>
            </a:p>
          </p:txBody>
        </p:sp>
        <p:sp>
          <p:nvSpPr>
            <p:cNvPr id="27" name="Rectangle à coins arrondis 26"/>
            <p:cNvSpPr/>
            <p:nvPr/>
          </p:nvSpPr>
          <p:spPr>
            <a:xfrm>
              <a:off x="4394200" y="1054100"/>
              <a:ext cx="1457325" cy="771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effectLst/>
                  <a:ea typeface="Calibri" panose="020F0502020204030204" pitchFamily="34" charset="0"/>
                  <a:cs typeface="Arial" panose="020B0604020202020204" pitchFamily="34" charset="0"/>
                </a:rPr>
                <a:t>Information Search and Collection</a:t>
              </a:r>
              <a:endParaRPr lang="fr-FR" sz="1100">
                <a:effectLst/>
                <a:ea typeface="Calibri" panose="020F0502020204030204" pitchFamily="34" charset="0"/>
                <a:cs typeface="Arial" panose="020B0604020202020204" pitchFamily="34" charset="0"/>
              </a:endParaRPr>
            </a:p>
          </p:txBody>
        </p:sp>
        <p:sp>
          <p:nvSpPr>
            <p:cNvPr id="28" name="Rectangle à coins arrondis 27"/>
            <p:cNvSpPr/>
            <p:nvPr/>
          </p:nvSpPr>
          <p:spPr>
            <a:xfrm>
              <a:off x="4457700" y="3073400"/>
              <a:ext cx="1457325" cy="771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effectLst/>
                  <a:ea typeface="Calibri" panose="020F0502020204030204" pitchFamily="34" charset="0"/>
                  <a:cs typeface="Arial" panose="020B0604020202020204" pitchFamily="34" charset="0"/>
                </a:rPr>
                <a:t>Processing and Analysis of Collected Information</a:t>
              </a:r>
              <a:endParaRPr lang="fr-FR" sz="1100">
                <a:effectLst/>
                <a:ea typeface="Calibri" panose="020F0502020204030204" pitchFamily="34" charset="0"/>
                <a:cs typeface="Arial" panose="020B0604020202020204" pitchFamily="34" charset="0"/>
              </a:endParaRPr>
            </a:p>
          </p:txBody>
        </p:sp>
        <p:sp>
          <p:nvSpPr>
            <p:cNvPr id="29" name="Rectangle à coins arrondis 28"/>
            <p:cNvSpPr/>
            <p:nvPr/>
          </p:nvSpPr>
          <p:spPr>
            <a:xfrm>
              <a:off x="2400300" y="4127500"/>
              <a:ext cx="1457325" cy="771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effectLst/>
                  <a:ea typeface="Calibri" panose="020F0502020204030204" pitchFamily="34" charset="0"/>
                  <a:cs typeface="Arial" panose="020B0604020202020204" pitchFamily="34" charset="0"/>
                </a:rPr>
                <a:t>Information Dissemination</a:t>
              </a:r>
              <a:endParaRPr lang="fr-FR" sz="1100">
                <a:effectLst/>
                <a:ea typeface="Calibri" panose="020F0502020204030204" pitchFamily="34" charset="0"/>
                <a:cs typeface="Arial" panose="020B0604020202020204" pitchFamily="34" charset="0"/>
              </a:endParaRPr>
            </a:p>
          </p:txBody>
        </p:sp>
        <p:sp>
          <p:nvSpPr>
            <p:cNvPr id="30" name="Rectangle à coins arrondis 29"/>
            <p:cNvSpPr/>
            <p:nvPr/>
          </p:nvSpPr>
          <p:spPr>
            <a:xfrm>
              <a:off x="0" y="2933700"/>
              <a:ext cx="1457325" cy="771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effectLst/>
                  <a:ea typeface="Calibri" panose="020F0502020204030204" pitchFamily="34" charset="0"/>
                  <a:cs typeface="Arial" panose="020B0604020202020204" pitchFamily="34" charset="0"/>
                </a:rPr>
                <a:t>Strategic Reflection</a:t>
              </a:r>
              <a:endParaRPr lang="fr-FR" sz="1100">
                <a:effectLst/>
                <a:ea typeface="Calibri" panose="020F0502020204030204" pitchFamily="34" charset="0"/>
                <a:cs typeface="Arial" panose="020B0604020202020204" pitchFamily="34" charset="0"/>
              </a:endParaRPr>
            </a:p>
          </p:txBody>
        </p:sp>
        <p:sp>
          <p:nvSpPr>
            <p:cNvPr id="31" name="Rectangle à coins arrondis 30"/>
            <p:cNvSpPr/>
            <p:nvPr/>
          </p:nvSpPr>
          <p:spPr>
            <a:xfrm>
              <a:off x="190500" y="1155700"/>
              <a:ext cx="1457325" cy="771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100" b="1">
                  <a:effectLst/>
                  <a:ea typeface="Calibri" panose="020F0502020204030204" pitchFamily="34" charset="0"/>
                  <a:cs typeface="Arial" panose="020B0604020202020204" pitchFamily="34" charset="0"/>
                </a:rPr>
                <a:t>Reorientation of Objectives</a:t>
              </a:r>
              <a:endParaRPr lang="fr-FR" sz="1100">
                <a:effectLst/>
                <a:ea typeface="Calibri" panose="020F0502020204030204" pitchFamily="34" charset="0"/>
                <a:cs typeface="Arial" panose="020B0604020202020204" pitchFamily="34" charset="0"/>
              </a:endParaRPr>
            </a:p>
          </p:txBody>
        </p:sp>
        <p:sp>
          <p:nvSpPr>
            <p:cNvPr id="32" name="Rectangle 31"/>
            <p:cNvSpPr/>
            <p:nvPr/>
          </p:nvSpPr>
          <p:spPr>
            <a:xfrm rot="19534523">
              <a:off x="2667000" y="1562100"/>
              <a:ext cx="689035" cy="174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fr-FR" sz="1100">
                  <a:effectLst/>
                  <a:ea typeface="Calibri" panose="020F0502020204030204" pitchFamily="34" charset="0"/>
                  <a:cs typeface="Arial" panose="020B0604020202020204" pitchFamily="34" charset="0"/>
                </a:rPr>
                <a:t>The SF Process</a:t>
              </a:r>
            </a:p>
          </p:txBody>
        </p:sp>
        <p:cxnSp>
          <p:nvCxnSpPr>
            <p:cNvPr id="33" name="Connecteur droit 32"/>
            <p:cNvCxnSpPr>
              <a:stCxn id="32" idx="0"/>
            </p:cNvCxnSpPr>
            <p:nvPr/>
          </p:nvCxnSpPr>
          <p:spPr>
            <a:xfrm flipH="1" flipV="1">
              <a:off x="1282700" y="50800"/>
              <a:ext cx="1236119" cy="1663931"/>
            </a:xfrm>
            <a:prstGeom prst="line">
              <a:avLst/>
            </a:prstGeom>
          </p:spPr>
          <p:style>
            <a:lnRef idx="1">
              <a:schemeClr val="dk1"/>
            </a:lnRef>
            <a:fillRef idx="0">
              <a:schemeClr val="dk1"/>
            </a:fillRef>
            <a:effectRef idx="0">
              <a:schemeClr val="dk1"/>
            </a:effectRef>
            <a:fontRef idx="minor">
              <a:schemeClr val="tx1"/>
            </a:fontRef>
          </p:style>
        </p:cxnSp>
        <p:cxnSp>
          <p:nvCxnSpPr>
            <p:cNvPr id="34" name="Connecteur droit 33"/>
            <p:cNvCxnSpPr>
              <a:stCxn id="32" idx="2"/>
            </p:cNvCxnSpPr>
            <p:nvPr/>
          </p:nvCxnSpPr>
          <p:spPr>
            <a:xfrm>
              <a:off x="3504217" y="3152543"/>
              <a:ext cx="1728183" cy="1965557"/>
            </a:xfrm>
            <a:prstGeom prst="line">
              <a:avLst/>
            </a:prstGeom>
          </p:spPr>
          <p:style>
            <a:lnRef idx="1">
              <a:schemeClr val="dk1"/>
            </a:lnRef>
            <a:fillRef idx="0">
              <a:schemeClr val="dk1"/>
            </a:fillRef>
            <a:effectRef idx="0">
              <a:schemeClr val="dk1"/>
            </a:effectRef>
            <a:fontRef idx="minor">
              <a:schemeClr val="tx1"/>
            </a:fontRef>
          </p:style>
        </p:cxnSp>
        <p:sp>
          <p:nvSpPr>
            <p:cNvPr id="35" name="Flèche vers le bas 34"/>
            <p:cNvSpPr/>
            <p:nvPr/>
          </p:nvSpPr>
          <p:spPr>
            <a:xfrm rot="19049373">
              <a:off x="4127500" y="304800"/>
              <a:ext cx="330200" cy="6724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36" name="Flèche vers le bas 35"/>
            <p:cNvSpPr/>
            <p:nvPr/>
          </p:nvSpPr>
          <p:spPr>
            <a:xfrm>
              <a:off x="5041900" y="2120900"/>
              <a:ext cx="317500" cy="7105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37" name="Flèche vers le bas 36"/>
            <p:cNvSpPr/>
            <p:nvPr/>
          </p:nvSpPr>
          <p:spPr>
            <a:xfrm rot="3072488">
              <a:off x="4419600" y="3911600"/>
              <a:ext cx="317500" cy="8791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38" name="Flèche vers le bas 37"/>
            <p:cNvSpPr/>
            <p:nvPr/>
          </p:nvSpPr>
          <p:spPr>
            <a:xfrm rot="7601934">
              <a:off x="1327150" y="3867150"/>
              <a:ext cx="317500" cy="8791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39" name="Flèche vers le bas 38"/>
            <p:cNvSpPr/>
            <p:nvPr/>
          </p:nvSpPr>
          <p:spPr>
            <a:xfrm rot="10800000">
              <a:off x="533400" y="2032000"/>
              <a:ext cx="317500" cy="7239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0" name="Flèche vers le bas 39"/>
            <p:cNvSpPr/>
            <p:nvPr/>
          </p:nvSpPr>
          <p:spPr>
            <a:xfrm rot="14316783">
              <a:off x="1282700" y="76200"/>
              <a:ext cx="317500" cy="9992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1" name="Zone de texte 27"/>
            <p:cNvSpPr txBox="1"/>
            <p:nvPr/>
          </p:nvSpPr>
          <p:spPr>
            <a:xfrm rot="3217411">
              <a:off x="1403350" y="2736850"/>
              <a:ext cx="1665214" cy="50800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1400" b="1">
                  <a:effectLst/>
                  <a:latin typeface="Calibri" panose="020F0502020204030204" pitchFamily="34" charset="0"/>
                  <a:ea typeface="Calibri" panose="020F0502020204030204" pitchFamily="34" charset="0"/>
                  <a:cs typeface="Arial" panose="020B0604020202020204" pitchFamily="34" charset="0"/>
                </a:rPr>
                <a:t>Utilization of Results</a:t>
              </a:r>
              <a:endParaRPr lang="fr-FR" sz="1100">
                <a:effectLst/>
                <a:latin typeface="Calibri" panose="020F0502020204030204" pitchFamily="34" charset="0"/>
                <a:ea typeface="Calibri" panose="020F0502020204030204" pitchFamily="34" charset="0"/>
                <a:cs typeface="Arial" panose="020B0604020202020204" pitchFamily="34" charset="0"/>
              </a:endParaRPr>
            </a:p>
          </p:txBody>
        </p:sp>
        <p:sp>
          <p:nvSpPr>
            <p:cNvPr id="42" name="Zone de texte 28"/>
            <p:cNvSpPr txBox="1"/>
            <p:nvPr/>
          </p:nvSpPr>
          <p:spPr>
            <a:xfrm rot="3198259">
              <a:off x="3270250" y="1771650"/>
              <a:ext cx="1665214" cy="50800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1400" b="1">
                  <a:effectLst/>
                  <a:latin typeface="Calibri" panose="020F0502020204030204" pitchFamily="34" charset="0"/>
                  <a:ea typeface="Calibri" panose="020F0502020204030204" pitchFamily="34" charset="0"/>
                  <a:cs typeface="Arial" panose="020B0604020202020204" pitchFamily="34" charset="0"/>
                </a:rPr>
                <a:t>Environmental Monitoring</a:t>
              </a:r>
              <a:endParaRPr lang="fr-FR" sz="1100">
                <a:effectLst/>
                <a:latin typeface="Calibri" panose="020F0502020204030204" pitchFamily="34" charset="0"/>
                <a:ea typeface="Calibri" panose="020F0502020204030204" pitchFamily="34" charset="0"/>
                <a:cs typeface="Arial" panose="020B0604020202020204" pitchFamily="34" charset="0"/>
              </a:endParaRP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15</a:t>
            </a:fld>
            <a:endParaRPr lang="fr-BE"/>
          </a:p>
        </p:txBody>
      </p:sp>
      <p:sp>
        <p:nvSpPr>
          <p:cNvPr id="3" name="Espace réservé du contenu 2"/>
          <p:cNvSpPr>
            <a:spLocks noGrp="1"/>
          </p:cNvSpPr>
          <p:nvPr>
            <p:ph sz="quarter" idx="1"/>
          </p:nvPr>
        </p:nvSpPr>
        <p:spPr>
          <a:xfrm>
            <a:off x="584892" y="1395981"/>
            <a:ext cx="7875540" cy="448843"/>
          </a:xfrm>
        </p:spPr>
        <p:txBody>
          <a:bodyPr>
            <a:noAutofit/>
          </a:bodyPr>
          <a:lstStyle/>
          <a:p>
            <a:pPr>
              <a:buNone/>
            </a:pPr>
            <a:endParaRPr lang="fr-FR" sz="3200" b="1" dirty="0" smtClean="0"/>
          </a:p>
          <a:p>
            <a:pPr>
              <a:buNone/>
            </a:pPr>
            <a:r>
              <a:rPr lang="en-US" sz="3200" b="1" dirty="0"/>
              <a:t>2.1 Environmental Monitoring</a:t>
            </a:r>
            <a:r>
              <a:rPr lang="en-US" sz="3200" b="1" dirty="0" smtClean="0"/>
              <a:t>:</a:t>
            </a:r>
          </a:p>
          <a:p>
            <a:pPr>
              <a:buNone/>
            </a:pPr>
            <a:endParaRPr lang="en-US" sz="3200" b="1" dirty="0" smtClean="0"/>
          </a:p>
          <a:p>
            <a:r>
              <a:rPr lang="en-US" sz="3200" b="1" dirty="0" smtClean="0"/>
              <a:t>General </a:t>
            </a:r>
            <a:r>
              <a:rPr lang="en-US" sz="3200" b="1" dirty="0"/>
              <a:t>orientation of objectives:</a:t>
            </a:r>
            <a:r>
              <a:rPr lang="en-US" sz="3200" dirty="0"/>
              <a:t> defining the needs in terms of subject and level of monitoring</a:t>
            </a:r>
            <a:r>
              <a:rPr lang="en-US" sz="3200" dirty="0" smtClean="0"/>
              <a:t>. Planning </a:t>
            </a:r>
            <a:r>
              <a:rPr lang="en-US" sz="3200" dirty="0"/>
              <a:t>for information collection and regular control of research results.</a:t>
            </a:r>
            <a:endParaRPr lang="fr-FR" sz="2400" b="1" dirty="0"/>
          </a:p>
          <a:p>
            <a:pPr>
              <a:buNone/>
            </a:pPr>
            <a:endParaRPr lang="fr-FR" sz="3200" b="1" dirty="0" smtClean="0"/>
          </a:p>
          <a:p>
            <a:pPr>
              <a:buNone/>
            </a:pPr>
            <a:r>
              <a:rPr lang="fr-FR" sz="3200" b="1" dirty="0" smtClean="0"/>
              <a:t> </a:t>
            </a:r>
          </a:p>
        </p:txBody>
      </p:sp>
    </p:spTree>
    <p:extLst>
      <p:ext uri="{BB962C8B-B14F-4D97-AF65-F5344CB8AC3E}">
        <p14:creationId xmlns:p14="http://schemas.microsoft.com/office/powerpoint/2010/main" val="26051328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16</a:t>
            </a:fld>
            <a:endParaRPr lang="fr-BE"/>
          </a:p>
        </p:txBody>
      </p:sp>
      <p:sp>
        <p:nvSpPr>
          <p:cNvPr id="3" name="Espace réservé du contenu 2"/>
          <p:cNvSpPr>
            <a:spLocks noGrp="1"/>
          </p:cNvSpPr>
          <p:nvPr>
            <p:ph sz="quarter" idx="1"/>
          </p:nvPr>
        </p:nvSpPr>
        <p:spPr>
          <a:xfrm>
            <a:off x="584892" y="1395981"/>
            <a:ext cx="7875540" cy="376835"/>
          </a:xfrm>
        </p:spPr>
        <p:txBody>
          <a:bodyPr>
            <a:noAutofit/>
          </a:bodyPr>
          <a:lstStyle/>
          <a:p>
            <a:pPr>
              <a:buNone/>
            </a:pPr>
            <a:endParaRPr lang="fr-FR" sz="3200" b="1" dirty="0" smtClean="0"/>
          </a:p>
          <a:p>
            <a:pPr>
              <a:buNone/>
            </a:pPr>
            <a:endParaRPr lang="fr-FR" sz="3200" b="1" dirty="0" smtClean="0"/>
          </a:p>
          <a:p>
            <a:pPr algn="just"/>
            <a:r>
              <a:rPr lang="en-US" sz="2800" b="1" dirty="0"/>
              <a:t>Information Search and Collection:</a:t>
            </a:r>
            <a:r>
              <a:rPr lang="en-US" sz="2800" dirty="0"/>
              <a:t/>
            </a:r>
            <a:br>
              <a:rPr lang="en-US" sz="2800" dirty="0"/>
            </a:br>
            <a:r>
              <a:rPr lang="en-US" sz="2800" dirty="0"/>
              <a:t>Using tools to search for and collect information that appears relevant, while specifying the sources of information.</a:t>
            </a:r>
            <a:endParaRPr lang="fr-FR" sz="2800" b="1" dirty="0"/>
          </a:p>
          <a:p>
            <a:pPr>
              <a:buNone/>
            </a:pPr>
            <a:endParaRPr lang="fr-FR" sz="6000" b="1" dirty="0" smtClean="0"/>
          </a:p>
          <a:p>
            <a:pPr>
              <a:buNone/>
            </a:pPr>
            <a:endParaRPr lang="fr-FR" sz="3200" b="1" dirty="0" smtClean="0"/>
          </a:p>
          <a:p>
            <a:pPr>
              <a:buNone/>
            </a:pPr>
            <a:r>
              <a:rPr lang="fr-FR" sz="3200" b="1" dirty="0" smtClean="0"/>
              <a:t> </a:t>
            </a:r>
          </a:p>
        </p:txBody>
      </p:sp>
    </p:spTree>
    <p:extLst>
      <p:ext uri="{BB962C8B-B14F-4D97-AF65-F5344CB8AC3E}">
        <p14:creationId xmlns:p14="http://schemas.microsoft.com/office/powerpoint/2010/main" val="41742034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17</a:t>
            </a:fld>
            <a:endParaRPr lang="fr-BE"/>
          </a:p>
        </p:txBody>
      </p:sp>
      <p:sp>
        <p:nvSpPr>
          <p:cNvPr id="3" name="Espace réservé du contenu 2"/>
          <p:cNvSpPr>
            <a:spLocks noGrp="1"/>
          </p:cNvSpPr>
          <p:nvPr>
            <p:ph sz="quarter" idx="1"/>
          </p:nvPr>
        </p:nvSpPr>
        <p:spPr>
          <a:xfrm>
            <a:off x="568036" y="1395981"/>
            <a:ext cx="7892396" cy="808883"/>
          </a:xfrm>
        </p:spPr>
        <p:txBody>
          <a:bodyPr>
            <a:noAutofit/>
          </a:bodyPr>
          <a:lstStyle/>
          <a:p>
            <a:pPr>
              <a:buNone/>
            </a:pPr>
            <a:endParaRPr lang="fr-FR" sz="3200" b="1" dirty="0" smtClean="0"/>
          </a:p>
          <a:p>
            <a:pPr marL="0" indent="0" algn="just">
              <a:buNone/>
            </a:pPr>
            <a:endParaRPr lang="fr-FR" sz="2800" b="1" dirty="0" smtClean="0"/>
          </a:p>
          <a:p>
            <a:pPr algn="just"/>
            <a:r>
              <a:rPr lang="en-US" sz="2800" b="1" dirty="0"/>
              <a:t>Processing and Analysis of Collected Information:</a:t>
            </a:r>
            <a:r>
              <a:rPr lang="en-US" sz="2800" dirty="0"/>
              <a:t> filter, classify, synthesize, index, etc.</a:t>
            </a:r>
            <a:endParaRPr lang="fr-FR" sz="2800" b="1" dirty="0" smtClean="0"/>
          </a:p>
          <a:p>
            <a:pPr>
              <a:buNone/>
            </a:pPr>
            <a:endParaRPr lang="fr-FR" sz="6000" b="1" dirty="0" smtClean="0"/>
          </a:p>
          <a:p>
            <a:pPr>
              <a:buNone/>
            </a:pPr>
            <a:endParaRPr lang="fr-FR" sz="3200" b="1" dirty="0" smtClean="0"/>
          </a:p>
          <a:p>
            <a:pPr>
              <a:buNone/>
            </a:pPr>
            <a:r>
              <a:rPr lang="fr-FR" sz="3200" b="1" dirty="0" smtClean="0"/>
              <a:t> </a:t>
            </a:r>
          </a:p>
        </p:txBody>
      </p:sp>
    </p:spTree>
    <p:extLst>
      <p:ext uri="{BB962C8B-B14F-4D97-AF65-F5344CB8AC3E}">
        <p14:creationId xmlns:p14="http://schemas.microsoft.com/office/powerpoint/2010/main" val="5781331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18</a:t>
            </a:fld>
            <a:endParaRPr lang="fr-BE"/>
          </a:p>
        </p:txBody>
      </p:sp>
      <p:sp>
        <p:nvSpPr>
          <p:cNvPr id="3" name="Espace réservé du contenu 2"/>
          <p:cNvSpPr>
            <a:spLocks noGrp="1"/>
          </p:cNvSpPr>
          <p:nvPr>
            <p:ph sz="quarter" idx="1"/>
          </p:nvPr>
        </p:nvSpPr>
        <p:spPr>
          <a:xfrm>
            <a:off x="584892" y="1395981"/>
            <a:ext cx="7875540" cy="808883"/>
          </a:xfrm>
        </p:spPr>
        <p:txBody>
          <a:bodyPr>
            <a:noAutofit/>
          </a:bodyPr>
          <a:lstStyle/>
          <a:p>
            <a:pPr>
              <a:buNone/>
            </a:pPr>
            <a:r>
              <a:rPr lang="fr-FR" sz="3200" b="1" dirty="0"/>
              <a:t> 2.2 </a:t>
            </a:r>
            <a:r>
              <a:rPr lang="fr-FR" sz="3200" b="1" dirty="0" err="1"/>
              <a:t>Utilization</a:t>
            </a:r>
            <a:r>
              <a:rPr lang="fr-FR" sz="3200" b="1" dirty="0"/>
              <a:t> of </a:t>
            </a:r>
            <a:r>
              <a:rPr lang="fr-FR" sz="3200" b="1" dirty="0" err="1"/>
              <a:t>Results</a:t>
            </a:r>
            <a:r>
              <a:rPr lang="fr-FR" sz="3200" b="1" dirty="0"/>
              <a:t>:</a:t>
            </a:r>
          </a:p>
          <a:p>
            <a:pPr>
              <a:buNone/>
            </a:pPr>
            <a:endParaRPr lang="fr-FR" sz="3200" b="1" dirty="0"/>
          </a:p>
          <a:p>
            <a:pPr>
              <a:buFont typeface="Arial" panose="020B0604020202020204" pitchFamily="34" charset="0"/>
              <a:buChar char="•"/>
            </a:pPr>
            <a:r>
              <a:rPr lang="en-US" sz="3200" b="1" dirty="0" smtClean="0"/>
              <a:t>Information </a:t>
            </a:r>
            <a:r>
              <a:rPr lang="en-US" sz="3200" b="1" dirty="0"/>
              <a:t>Dissemination:</a:t>
            </a:r>
            <a:r>
              <a:rPr lang="en-US" sz="3200" dirty="0"/>
              <a:t> share the collected and processed information with collaborators in various forms (oral, written, graphical, etc.).</a:t>
            </a:r>
          </a:p>
          <a:p>
            <a:pPr>
              <a:buFont typeface="Arial" panose="020B0604020202020204" pitchFamily="34" charset="0"/>
              <a:buChar char="•"/>
            </a:pPr>
            <a:endParaRPr lang="en-US" sz="3200" dirty="0"/>
          </a:p>
          <a:p>
            <a:pPr>
              <a:buNone/>
            </a:pPr>
            <a:endParaRPr lang="fr-FR" sz="3200" b="1" dirty="0" smtClean="0"/>
          </a:p>
          <a:p>
            <a:pPr>
              <a:buNone/>
            </a:pPr>
            <a:r>
              <a:rPr lang="fr-FR" sz="3200" b="1" dirty="0" smtClean="0"/>
              <a:t> </a:t>
            </a:r>
          </a:p>
        </p:txBody>
      </p:sp>
    </p:spTree>
    <p:extLst>
      <p:ext uri="{BB962C8B-B14F-4D97-AF65-F5344CB8AC3E}">
        <p14:creationId xmlns:p14="http://schemas.microsoft.com/office/powerpoint/2010/main" val="26027245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19</a:t>
            </a:fld>
            <a:endParaRPr lang="fr-BE"/>
          </a:p>
        </p:txBody>
      </p:sp>
      <p:sp>
        <p:nvSpPr>
          <p:cNvPr id="3" name="Espace réservé du contenu 2"/>
          <p:cNvSpPr>
            <a:spLocks noGrp="1"/>
          </p:cNvSpPr>
          <p:nvPr>
            <p:ph sz="quarter" idx="1"/>
          </p:nvPr>
        </p:nvSpPr>
        <p:spPr>
          <a:xfrm>
            <a:off x="584892" y="1395981"/>
            <a:ext cx="7875540" cy="808883"/>
          </a:xfrm>
        </p:spPr>
        <p:txBody>
          <a:bodyPr>
            <a:noAutofit/>
          </a:bodyPr>
          <a:lstStyle/>
          <a:p>
            <a:pPr>
              <a:buNone/>
            </a:pPr>
            <a:endParaRPr lang="fr-FR" sz="3200" b="1" dirty="0" smtClean="0"/>
          </a:p>
          <a:p>
            <a:pPr lvl="0">
              <a:buClr>
                <a:srgbClr val="D34817"/>
              </a:buClr>
              <a:buFont typeface="Arial" panose="020B0604020202020204" pitchFamily="34" charset="0"/>
              <a:buChar char="•"/>
            </a:pPr>
            <a:r>
              <a:rPr lang="en-US" sz="3200" b="1" dirty="0">
                <a:solidFill>
                  <a:prstClr val="black"/>
                </a:solidFill>
              </a:rPr>
              <a:t>Strategic Reflection:</a:t>
            </a:r>
            <a:r>
              <a:rPr lang="en-US" sz="3200" dirty="0">
                <a:solidFill>
                  <a:prstClr val="black"/>
                </a:solidFill>
              </a:rPr>
              <a:t> determine how the processed and shared information will be used; support decision-making.</a:t>
            </a:r>
          </a:p>
          <a:p>
            <a:pPr lvl="0">
              <a:buClr>
                <a:srgbClr val="D34817"/>
              </a:buClr>
              <a:buFont typeface="Arial" panose="020B0604020202020204" pitchFamily="34" charset="0"/>
              <a:buChar char="•"/>
            </a:pPr>
            <a:r>
              <a:rPr lang="en-US" sz="3200" b="1" dirty="0">
                <a:solidFill>
                  <a:prstClr val="black"/>
                </a:solidFill>
              </a:rPr>
              <a:t>Reorientation of Objectives:</a:t>
            </a:r>
            <a:r>
              <a:rPr lang="en-US" sz="3200" dirty="0">
                <a:solidFill>
                  <a:prstClr val="black"/>
                </a:solidFill>
              </a:rPr>
              <a:t> use the results of one research cycle for future monitoring; refine and improve research continuously.</a:t>
            </a:r>
            <a:endParaRPr lang="fr-FR" sz="6000" b="1" dirty="0"/>
          </a:p>
          <a:p>
            <a:pPr>
              <a:buNone/>
            </a:pPr>
            <a:endParaRPr lang="fr-FR" sz="3200" b="1" dirty="0" smtClean="0"/>
          </a:p>
          <a:p>
            <a:pPr>
              <a:buNone/>
            </a:pPr>
            <a:r>
              <a:rPr lang="fr-FR" sz="3200" b="1" dirty="0" smtClean="0"/>
              <a:t> </a:t>
            </a:r>
          </a:p>
        </p:txBody>
      </p:sp>
    </p:spTree>
    <p:extLst>
      <p:ext uri="{BB962C8B-B14F-4D97-AF65-F5344CB8AC3E}">
        <p14:creationId xmlns:p14="http://schemas.microsoft.com/office/powerpoint/2010/main" val="13820355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xfrm>
            <a:off x="8129016" y="5734050"/>
            <a:ext cx="609600" cy="521208"/>
          </a:xfrm>
          <a:prstGeom prst="rect">
            <a:avLst/>
          </a:prstGeom>
        </p:spPr>
        <p:txBody>
          <a:bodyPr/>
          <a:lstStyle/>
          <a:p>
            <a:fld id="{CF4668DC-857F-487D-BFFA-8C0CA5037977}" type="slidenum">
              <a:rPr lang="fr-BE" smtClean="0"/>
              <a:pPr/>
              <a:t>2</a:t>
            </a:fld>
            <a:endParaRPr lang="fr-BE"/>
          </a:p>
        </p:txBody>
      </p:sp>
      <p:sp>
        <p:nvSpPr>
          <p:cNvPr id="3" name="Espace réservé du contenu 2"/>
          <p:cNvSpPr>
            <a:spLocks noGrp="1"/>
          </p:cNvSpPr>
          <p:nvPr>
            <p:ph sz="quarter" idx="1"/>
          </p:nvPr>
        </p:nvSpPr>
        <p:spPr/>
        <p:txBody>
          <a:bodyPr>
            <a:normAutofit/>
          </a:bodyPr>
          <a:lstStyle/>
          <a:p>
            <a:pPr marL="514350" indent="-514350">
              <a:buAutoNum type="arabicPeriod"/>
            </a:pPr>
            <a:r>
              <a:rPr lang="en-US" sz="3200" b="1" dirty="0"/>
              <a:t>Concepts related to Foresight and types of Foresight</a:t>
            </a:r>
          </a:p>
          <a:p>
            <a:pPr marL="0" indent="0">
              <a:buNone/>
            </a:pPr>
            <a:r>
              <a:rPr lang="en-US" sz="3200" b="1" dirty="0"/>
              <a:t>1.1 Definition</a:t>
            </a:r>
          </a:p>
          <a:p>
            <a:pPr marL="0" indent="0">
              <a:buNone/>
            </a:pPr>
            <a:r>
              <a:rPr lang="en-US" sz="3200" dirty="0"/>
              <a:t>Strategic Foresight is an informational process implemented by an entity (company, state, administration, etc.) that decides to actively monitor and listen to its environment</a:t>
            </a:r>
            <a:r>
              <a:rPr lang="en-US" sz="3200" dirty="0" smtClean="0"/>
              <a:t>.</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20</a:t>
            </a:fld>
            <a:endParaRPr lang="fr-BE"/>
          </a:p>
        </p:txBody>
      </p:sp>
      <p:sp>
        <p:nvSpPr>
          <p:cNvPr id="3" name="Espace réservé du contenu 2"/>
          <p:cNvSpPr>
            <a:spLocks noGrp="1"/>
          </p:cNvSpPr>
          <p:nvPr>
            <p:ph sz="quarter" idx="1"/>
          </p:nvPr>
        </p:nvSpPr>
        <p:spPr>
          <a:xfrm>
            <a:off x="584892" y="1395981"/>
            <a:ext cx="7875540" cy="808883"/>
          </a:xfrm>
        </p:spPr>
        <p:txBody>
          <a:bodyPr>
            <a:noAutofit/>
          </a:bodyPr>
          <a:lstStyle/>
          <a:p>
            <a:pPr>
              <a:buNone/>
            </a:pPr>
            <a:r>
              <a:rPr lang="fr-FR" sz="3200" b="1" dirty="0" smtClean="0"/>
              <a:t>2.3 </a:t>
            </a:r>
            <a:r>
              <a:rPr lang="en-US" sz="3200" b="1" dirty="0"/>
              <a:t>Actors of Strategic Monitoring (Monitoring Unit):</a:t>
            </a:r>
            <a:endParaRPr lang="fr-FR" sz="3200" b="1" dirty="0"/>
          </a:p>
          <a:p>
            <a:pPr>
              <a:buNone/>
            </a:pPr>
            <a:endParaRPr lang="fr-FR" sz="3200" b="1" dirty="0" smtClean="0"/>
          </a:p>
          <a:p>
            <a:pPr>
              <a:buNone/>
            </a:pPr>
            <a:r>
              <a:rPr lang="fr-FR" sz="3200" b="1" dirty="0" smtClean="0"/>
              <a:t> </a:t>
            </a: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304" y="2538982"/>
            <a:ext cx="8890192" cy="3671318"/>
          </a:xfrm>
          <a:prstGeom prst="rect">
            <a:avLst/>
          </a:prstGeom>
        </p:spPr>
      </p:pic>
    </p:spTree>
    <p:extLst>
      <p:ext uri="{BB962C8B-B14F-4D97-AF65-F5344CB8AC3E}">
        <p14:creationId xmlns:p14="http://schemas.microsoft.com/office/powerpoint/2010/main" val="830965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21</a:t>
            </a:fld>
            <a:endParaRPr lang="fr-BE"/>
          </a:p>
        </p:txBody>
      </p:sp>
      <p:sp>
        <p:nvSpPr>
          <p:cNvPr id="3" name="Espace réservé du contenu 2"/>
          <p:cNvSpPr>
            <a:spLocks noGrp="1"/>
          </p:cNvSpPr>
          <p:nvPr>
            <p:ph sz="quarter" idx="1"/>
          </p:nvPr>
        </p:nvSpPr>
        <p:spPr>
          <a:xfrm>
            <a:off x="914400" y="1503218"/>
            <a:ext cx="7772400" cy="4572000"/>
          </a:xfrm>
        </p:spPr>
        <p:txBody>
          <a:bodyPr>
            <a:noAutofit/>
          </a:bodyPr>
          <a:lstStyle/>
          <a:p>
            <a:pPr marL="0" indent="0">
              <a:buNone/>
            </a:pPr>
            <a:r>
              <a:rPr lang="en-US" sz="2400" b="1" dirty="0"/>
              <a:t>3. Overview of Several Monitoring Tools</a:t>
            </a:r>
            <a:r>
              <a:rPr lang="en-US" sz="2400" dirty="0"/>
              <a:t/>
            </a:r>
            <a:br>
              <a:rPr lang="en-US" sz="2400" dirty="0"/>
            </a:br>
            <a:r>
              <a:rPr lang="en-US" sz="2400" b="1" dirty="0"/>
              <a:t>3.1 </a:t>
            </a:r>
            <a:r>
              <a:rPr lang="en-US" sz="2400" b="1" dirty="0" smtClean="0"/>
              <a:t>  </a:t>
            </a:r>
            <a:r>
              <a:rPr lang="en-US" sz="2400" b="1" dirty="0"/>
              <a:t>Tools and Technologies:</a:t>
            </a:r>
            <a:endParaRPr lang="en-US" sz="2400" dirty="0"/>
          </a:p>
          <a:p>
            <a:pPr>
              <a:buFont typeface="Arial" panose="020B0604020202020204" pitchFamily="34" charset="0"/>
              <a:buChar char="•"/>
            </a:pPr>
            <a:r>
              <a:rPr lang="en-US" sz="2400" b="1" dirty="0"/>
              <a:t>Web Blog:</a:t>
            </a:r>
            <a:r>
              <a:rPr lang="en-US" sz="2400" dirty="0"/>
              <a:t> a type of website used for the periodic and regular publication of personal articles reporting on news related to a specific theme. It functions like a personal journal where published articles are dated, signed, and presented in reverse chronological order. Blogs are generally open to reader comments.</a:t>
            </a:r>
          </a:p>
          <a:p>
            <a:pPr>
              <a:buFont typeface="Arial" panose="020B0604020202020204" pitchFamily="34" charset="0"/>
              <a:buChar char="•"/>
            </a:pPr>
            <a:r>
              <a:rPr lang="en-US" sz="2400" b="1" dirty="0"/>
              <a:t>RSS Feed:</a:t>
            </a:r>
            <a:r>
              <a:rPr lang="en-US" sz="2400" dirty="0"/>
              <a:t> an XML file used for web content syndication. It enables the distribution of updates from websites whose content changes frequently, such as news sites and blogs. It allows for quick consultation of updates and changes.</a:t>
            </a:r>
          </a:p>
          <a:p>
            <a:pPr>
              <a:buNone/>
            </a:pPr>
            <a:endParaRPr lang="fr-FR" sz="2000" b="1" dirty="0" smtClean="0"/>
          </a:p>
          <a:p>
            <a:pPr>
              <a:buNone/>
            </a:pPr>
            <a:endParaRPr lang="fr-FR" sz="2000" b="1" dirty="0" smtClean="0"/>
          </a:p>
          <a:p>
            <a:pPr>
              <a:buNone/>
            </a:pPr>
            <a:r>
              <a:rPr lang="fr-FR" sz="2000" b="1" dirty="0" smtClean="0"/>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22</a:t>
            </a:fld>
            <a:endParaRPr lang="fr-BE"/>
          </a:p>
        </p:txBody>
      </p:sp>
      <p:sp>
        <p:nvSpPr>
          <p:cNvPr id="3" name="Espace réservé du contenu 2"/>
          <p:cNvSpPr>
            <a:spLocks noGrp="1"/>
          </p:cNvSpPr>
          <p:nvPr>
            <p:ph sz="quarter" idx="1"/>
          </p:nvPr>
        </p:nvSpPr>
        <p:spPr>
          <a:xfrm>
            <a:off x="914400" y="1447800"/>
            <a:ext cx="7772400" cy="4762500"/>
          </a:xfrm>
        </p:spPr>
        <p:txBody>
          <a:bodyPr>
            <a:noAutofit/>
          </a:bodyPr>
          <a:lstStyle/>
          <a:p>
            <a:pPr>
              <a:buNone/>
            </a:pPr>
            <a:endParaRPr lang="fr-FR" sz="2000" b="1" dirty="0" smtClean="0"/>
          </a:p>
          <a:p>
            <a:r>
              <a:rPr lang="en-US" sz="2400" b="1" dirty="0"/>
              <a:t>Aggregator:</a:t>
            </a:r>
            <a:r>
              <a:rPr lang="en-US" sz="2400" dirty="0"/>
              <a:t> an application that gathers multiple RSS feeds. It allows the display of updates from monitored websites on a customizable web page.</a:t>
            </a:r>
            <a:br>
              <a:rPr lang="en-US" sz="2400" dirty="0"/>
            </a:br>
            <a:r>
              <a:rPr lang="en-US" sz="2400" i="1" dirty="0"/>
              <a:t>Examples: Google Reader (integrated into a web page), Firefox (integrated into the browser), Feed Reader (local application).</a:t>
            </a:r>
            <a:endParaRPr lang="en-US" sz="2400" dirty="0"/>
          </a:p>
          <a:p>
            <a:r>
              <a:rPr lang="en-US" sz="2400" b="1" dirty="0"/>
              <a:t>Wiki:</a:t>
            </a:r>
            <a:r>
              <a:rPr lang="en-US" sz="2400" dirty="0"/>
              <a:t> a dynamic, collaborative website where multiple users can add or modify its content. It is commonly used to structure information, such as FAQs.</a:t>
            </a:r>
          </a:p>
          <a:p>
            <a:r>
              <a:rPr lang="en-US" sz="2400" b="1" dirty="0"/>
              <a:t>Podcasts:</a:t>
            </a:r>
            <a:r>
              <a:rPr lang="en-US" sz="2400" dirty="0"/>
              <a:t> a downloadable digital medium referring to a series of audio or video recordings published online on listening platforms (called </a:t>
            </a:r>
            <a:r>
              <a:rPr lang="en-US" sz="2400" dirty="0" err="1"/>
              <a:t>podcatchers</a:t>
            </a:r>
            <a:r>
              <a:rPr lang="en-US" sz="2400" dirty="0"/>
              <a:t>), on a website, or on social media.</a:t>
            </a:r>
          </a:p>
          <a:p>
            <a:pPr>
              <a:buNone/>
            </a:pPr>
            <a:endParaRPr lang="fr-FR" sz="2000" b="1" dirty="0" smtClean="0"/>
          </a:p>
          <a:p>
            <a:pPr>
              <a:buNone/>
            </a:pPr>
            <a:r>
              <a:rPr lang="fr-FR" sz="2000" b="1" dirty="0" smtClean="0"/>
              <a:t> </a:t>
            </a:r>
          </a:p>
        </p:txBody>
      </p:sp>
    </p:spTree>
    <p:extLst>
      <p:ext uri="{BB962C8B-B14F-4D97-AF65-F5344CB8AC3E}">
        <p14:creationId xmlns:p14="http://schemas.microsoft.com/office/powerpoint/2010/main" val="14375166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23</a:t>
            </a:fld>
            <a:endParaRPr lang="fr-BE"/>
          </a:p>
        </p:txBody>
      </p:sp>
      <p:sp>
        <p:nvSpPr>
          <p:cNvPr id="3" name="Espace réservé du contenu 2"/>
          <p:cNvSpPr>
            <a:spLocks noGrp="1"/>
          </p:cNvSpPr>
          <p:nvPr>
            <p:ph sz="quarter" idx="1"/>
          </p:nvPr>
        </p:nvSpPr>
        <p:spPr>
          <a:xfrm>
            <a:off x="914400" y="1447800"/>
            <a:ext cx="7772400" cy="4762500"/>
          </a:xfrm>
        </p:spPr>
        <p:txBody>
          <a:bodyPr>
            <a:noAutofit/>
          </a:bodyPr>
          <a:lstStyle/>
          <a:p>
            <a:pPr>
              <a:buNone/>
            </a:pPr>
            <a:r>
              <a:rPr lang="en-US" sz="2000" b="1" u="sng" dirty="0" smtClean="0"/>
              <a:t>3.2  </a:t>
            </a:r>
            <a:r>
              <a:rPr lang="en-US" sz="2000" b="1" u="sng" dirty="0"/>
              <a:t>Classification of Strategic Monitoring Tools</a:t>
            </a:r>
            <a:r>
              <a:rPr lang="fr-FR" sz="2000" b="1" dirty="0" smtClean="0"/>
              <a:t> :</a:t>
            </a: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1912090"/>
            <a:ext cx="8280920" cy="4755410"/>
          </a:xfrm>
          <a:prstGeom prst="rect">
            <a:avLst/>
          </a:prstGeom>
        </p:spPr>
      </p:pic>
    </p:spTree>
    <p:extLst>
      <p:ext uri="{BB962C8B-B14F-4D97-AF65-F5344CB8AC3E}">
        <p14:creationId xmlns:p14="http://schemas.microsoft.com/office/powerpoint/2010/main" val="15362244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24</a:t>
            </a:fld>
            <a:endParaRPr lang="fr-BE"/>
          </a:p>
        </p:txBody>
      </p:sp>
      <p:sp>
        <p:nvSpPr>
          <p:cNvPr id="3" name="Espace réservé du contenu 2"/>
          <p:cNvSpPr>
            <a:spLocks noGrp="1"/>
          </p:cNvSpPr>
          <p:nvPr>
            <p:ph sz="quarter" idx="1"/>
          </p:nvPr>
        </p:nvSpPr>
        <p:spPr>
          <a:xfrm>
            <a:off x="914400" y="1447800"/>
            <a:ext cx="7772400" cy="4762500"/>
          </a:xfrm>
        </p:spPr>
        <p:txBody>
          <a:bodyPr>
            <a:noAutofit/>
          </a:bodyPr>
          <a:lstStyle/>
          <a:p>
            <a:pPr>
              <a:buNone/>
            </a:pPr>
            <a:r>
              <a:rPr lang="fr-FR" sz="2000" b="1" dirty="0" smtClean="0"/>
              <a:t> </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417638"/>
            <a:ext cx="8568952" cy="4792661"/>
          </a:xfrm>
          <a:prstGeom prst="rect">
            <a:avLst/>
          </a:prstGeom>
        </p:spPr>
      </p:pic>
    </p:spTree>
    <p:extLst>
      <p:ext uri="{BB962C8B-B14F-4D97-AF65-F5344CB8AC3E}">
        <p14:creationId xmlns:p14="http://schemas.microsoft.com/office/powerpoint/2010/main" val="42597690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25</a:t>
            </a:fld>
            <a:endParaRPr lang="fr-BE"/>
          </a:p>
        </p:txBody>
      </p:sp>
      <p:sp>
        <p:nvSpPr>
          <p:cNvPr id="3" name="Espace réservé du contenu 2"/>
          <p:cNvSpPr>
            <a:spLocks noGrp="1"/>
          </p:cNvSpPr>
          <p:nvPr>
            <p:ph sz="quarter" idx="1"/>
          </p:nvPr>
        </p:nvSpPr>
        <p:spPr>
          <a:xfrm>
            <a:off x="914400" y="1447800"/>
            <a:ext cx="7772400" cy="4762500"/>
          </a:xfrm>
        </p:spPr>
        <p:txBody>
          <a:bodyPr>
            <a:noAutofit/>
          </a:bodyPr>
          <a:lstStyle/>
          <a:p>
            <a:pPr>
              <a:buNone/>
            </a:pPr>
            <a:r>
              <a:rPr lang="fr-FR" sz="2000" b="1" dirty="0" smtClean="0"/>
              <a:t> </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304" y="1342734"/>
            <a:ext cx="8674168" cy="4867566"/>
          </a:xfrm>
          <a:prstGeom prst="rect">
            <a:avLst/>
          </a:prstGeom>
        </p:spPr>
      </p:pic>
    </p:spTree>
    <p:extLst>
      <p:ext uri="{BB962C8B-B14F-4D97-AF65-F5344CB8AC3E}">
        <p14:creationId xmlns:p14="http://schemas.microsoft.com/office/powerpoint/2010/main" val="4627702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26</a:t>
            </a:fld>
            <a:endParaRPr lang="fr-BE"/>
          </a:p>
        </p:txBody>
      </p:sp>
      <p:sp>
        <p:nvSpPr>
          <p:cNvPr id="3" name="Espace réservé du contenu 2"/>
          <p:cNvSpPr>
            <a:spLocks noGrp="1"/>
          </p:cNvSpPr>
          <p:nvPr>
            <p:ph sz="quarter" idx="1"/>
          </p:nvPr>
        </p:nvSpPr>
        <p:spPr>
          <a:xfrm>
            <a:off x="914400" y="1503218"/>
            <a:ext cx="7772400" cy="4762500"/>
          </a:xfrm>
        </p:spPr>
        <p:txBody>
          <a:bodyPr>
            <a:noAutofit/>
          </a:bodyPr>
          <a:lstStyle/>
          <a:p>
            <a:pPr>
              <a:buNone/>
            </a:pPr>
            <a:endParaRPr lang="fr-FR" sz="2000" b="1" u="sng" dirty="0" smtClean="0"/>
          </a:p>
          <a:p>
            <a:pPr>
              <a:buNone/>
            </a:pPr>
            <a:r>
              <a:rPr lang="fr-FR" sz="2000" b="1" dirty="0" smtClean="0"/>
              <a:t> </a:t>
            </a:r>
            <a:r>
              <a:rPr lang="en-US" sz="2000" b="1" u="sng" dirty="0"/>
              <a:t>3.3 Example of Free Monitoring Tools (Presentations)</a:t>
            </a:r>
            <a:endParaRPr lang="fr-FR" sz="2000" b="1" dirty="0" smtClean="0"/>
          </a:p>
        </p:txBody>
      </p:sp>
    </p:spTree>
    <p:extLst>
      <p:ext uri="{BB962C8B-B14F-4D97-AF65-F5344CB8AC3E}">
        <p14:creationId xmlns:p14="http://schemas.microsoft.com/office/powerpoint/2010/main" val="35803849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xfrm>
            <a:off x="8129016" y="5734050"/>
            <a:ext cx="609600" cy="521208"/>
          </a:xfrm>
          <a:prstGeom prst="rect">
            <a:avLst/>
          </a:prstGeom>
        </p:spPr>
        <p:txBody>
          <a:bodyPr/>
          <a:lstStyle/>
          <a:p>
            <a:fld id="{CF4668DC-857F-487D-BFFA-8C0CA5037977}" type="slidenum">
              <a:rPr lang="fr-BE" smtClean="0"/>
              <a:pPr/>
              <a:t>3</a:t>
            </a:fld>
            <a:endParaRPr lang="fr-BE"/>
          </a:p>
        </p:txBody>
      </p:sp>
      <p:sp>
        <p:nvSpPr>
          <p:cNvPr id="3" name="Espace réservé du contenu 2"/>
          <p:cNvSpPr>
            <a:spLocks noGrp="1"/>
          </p:cNvSpPr>
          <p:nvPr>
            <p:ph sz="quarter" idx="1"/>
          </p:nvPr>
        </p:nvSpPr>
        <p:spPr/>
        <p:txBody>
          <a:bodyPr>
            <a:normAutofit fontScale="85000" lnSpcReduction="20000"/>
          </a:bodyPr>
          <a:lstStyle/>
          <a:p>
            <a:pPr marL="0" indent="0">
              <a:buNone/>
            </a:pPr>
            <a:r>
              <a:rPr lang="en-US" b="1" dirty="0"/>
              <a:t>1.2 Key Questions to Consider:</a:t>
            </a:r>
            <a:endParaRPr lang="en-US" dirty="0"/>
          </a:p>
          <a:p>
            <a:pPr>
              <a:buFont typeface="Arial" panose="020B0604020202020204" pitchFamily="34" charset="0"/>
              <a:buChar char="•"/>
            </a:pPr>
            <a:r>
              <a:rPr lang="en-US" dirty="0"/>
              <a:t>What information should be sought? Where and when should it be found?</a:t>
            </a:r>
          </a:p>
          <a:p>
            <a:pPr>
              <a:buFont typeface="Arial" panose="020B0604020202020204" pitchFamily="34" charset="0"/>
              <a:buChar char="•"/>
            </a:pPr>
            <a:r>
              <a:rPr lang="en-US" dirty="0"/>
              <a:t>How can it be enhanced and in what form should it be communicated?</a:t>
            </a:r>
          </a:p>
          <a:p>
            <a:pPr>
              <a:buFont typeface="Arial" panose="020B0604020202020204" pitchFamily="34" charset="0"/>
              <a:buChar char="•"/>
            </a:pPr>
            <a:r>
              <a:rPr lang="en-US" dirty="0"/>
              <a:t>Who are the actors involved in an Foresight process?</a:t>
            </a:r>
          </a:p>
          <a:p>
            <a:pPr>
              <a:buFont typeface="Arial" panose="020B0604020202020204" pitchFamily="34" charset="0"/>
              <a:buChar char="•"/>
            </a:pPr>
            <a:r>
              <a:rPr lang="en-US" dirty="0"/>
              <a:t>What are the challenges of an Foresight system, and what is its usefulness</a:t>
            </a:r>
            <a:r>
              <a:rPr lang="en-US" dirty="0" smtClean="0"/>
              <a:t>? </a:t>
            </a:r>
            <a:endParaRPr lang="en-US" dirty="0"/>
          </a:p>
          <a:p>
            <a:pPr>
              <a:buFont typeface="Arial" panose="020B0604020202020204" pitchFamily="34" charset="0"/>
              <a:buChar char="•"/>
            </a:pPr>
            <a:r>
              <a:rPr lang="en-US" dirty="0"/>
              <a:t>What are the costs and benefits of the Foresight system?</a:t>
            </a:r>
          </a:p>
          <a:p>
            <a:pPr>
              <a:buFont typeface="Arial" panose="020B0604020202020204" pitchFamily="34" charset="0"/>
              <a:buChar char="•"/>
            </a:pPr>
            <a:r>
              <a:rPr lang="en-US" dirty="0"/>
              <a:t>What types of information should be considered within this system?</a:t>
            </a:r>
          </a:p>
          <a:p>
            <a:pPr>
              <a:buFont typeface="Arial" panose="020B0604020202020204" pitchFamily="34" charset="0"/>
              <a:buChar char="•"/>
            </a:pPr>
            <a:r>
              <a:rPr lang="en-US" dirty="0"/>
              <a:t>Which areas of activity should be monitored</a:t>
            </a:r>
            <a:r>
              <a:rPr lang="en-US" dirty="0" smtClean="0"/>
              <a:t>? </a:t>
            </a:r>
            <a:endParaRPr lang="en-US" dirty="0"/>
          </a:p>
          <a:p>
            <a:pPr>
              <a:buFont typeface="Arial" panose="020B0604020202020204" pitchFamily="34" charset="0"/>
              <a:buChar char="•"/>
            </a:pPr>
            <a:r>
              <a:rPr lang="en-US" dirty="0"/>
              <a:t>What tools should be used to search, collect, sort, and disseminate information?</a:t>
            </a:r>
          </a:p>
          <a:p>
            <a:pPr>
              <a:buFont typeface="Arial" panose="020B0604020202020204" pitchFamily="34" charset="0"/>
              <a:buChar char="•"/>
            </a:pPr>
            <a:r>
              <a:rPr lang="en-US" dirty="0"/>
              <a:t>What strategies should be adopted for the rapid dissemination of information?</a:t>
            </a:r>
          </a:p>
        </p:txBody>
      </p:sp>
    </p:spTree>
    <p:extLst>
      <p:ext uri="{BB962C8B-B14F-4D97-AF65-F5344CB8AC3E}">
        <p14:creationId xmlns:p14="http://schemas.microsoft.com/office/powerpoint/2010/main" val="9847653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xfrm>
            <a:off x="8129016" y="5734050"/>
            <a:ext cx="609600" cy="521208"/>
          </a:xfrm>
          <a:prstGeom prst="rect">
            <a:avLst/>
          </a:prstGeom>
        </p:spPr>
        <p:txBody>
          <a:bodyPr/>
          <a:lstStyle/>
          <a:p>
            <a:fld id="{CF4668DC-857F-487D-BFFA-8C0CA5037977}" type="slidenum">
              <a:rPr lang="fr-BE" smtClean="0"/>
              <a:pPr/>
              <a:t>4</a:t>
            </a:fld>
            <a:endParaRPr lang="fr-BE"/>
          </a:p>
        </p:txBody>
      </p:sp>
      <p:sp>
        <p:nvSpPr>
          <p:cNvPr id="3" name="Espace réservé du contenu 2"/>
          <p:cNvSpPr>
            <a:spLocks noGrp="1"/>
          </p:cNvSpPr>
          <p:nvPr>
            <p:ph sz="quarter" idx="1"/>
          </p:nvPr>
        </p:nvSpPr>
        <p:spPr/>
        <p:txBody>
          <a:bodyPr>
            <a:normAutofit/>
          </a:bodyPr>
          <a:lstStyle/>
          <a:p>
            <a:pPr marL="514350" indent="-514350">
              <a:buNone/>
            </a:pPr>
            <a:r>
              <a:rPr lang="fr-FR" sz="3200" dirty="0" smtClean="0"/>
              <a:t> </a:t>
            </a:r>
          </a:p>
          <a:p>
            <a:pPr marL="514350" indent="-514350">
              <a:buNone/>
            </a:pPr>
            <a:r>
              <a:rPr lang="en-US" b="1" dirty="0"/>
              <a:t>1.3 Challenges and Objectives of </a:t>
            </a:r>
            <a:r>
              <a:rPr lang="en-US" b="1" dirty="0" smtClean="0"/>
              <a:t>Foresight: Implementing </a:t>
            </a:r>
            <a:r>
              <a:rPr lang="en-US" b="1" dirty="0"/>
              <a:t>an Foresight process enables the company to</a:t>
            </a:r>
            <a:r>
              <a:rPr lang="en-US" b="1" dirty="0" smtClean="0"/>
              <a:t>:</a:t>
            </a:r>
          </a:p>
          <a:p>
            <a:r>
              <a:rPr lang="en-US" b="1" dirty="0" smtClean="0"/>
              <a:t>Anticipate</a:t>
            </a:r>
            <a:r>
              <a:rPr lang="en-US" b="1" dirty="0"/>
              <a:t>: </a:t>
            </a:r>
            <a:r>
              <a:rPr lang="en-US" dirty="0"/>
              <a:t>identify risks in order to better define its strategy, recognize best practices, and develop new processes</a:t>
            </a:r>
            <a:r>
              <a:rPr lang="en-US" dirty="0" smtClean="0"/>
              <a:t>.</a:t>
            </a:r>
          </a:p>
          <a:p>
            <a:r>
              <a:rPr lang="en-US" b="1" dirty="0" smtClean="0"/>
              <a:t>Monitor </a:t>
            </a:r>
            <a:r>
              <a:rPr lang="en-US" b="1" dirty="0"/>
              <a:t>its environment: </a:t>
            </a:r>
            <a:r>
              <a:rPr lang="en-US" dirty="0"/>
              <a:t>detect threats (competitors), opportunities, trends, and technological developments.</a:t>
            </a:r>
            <a:endParaRPr lang="fr-FR" dirty="0"/>
          </a:p>
          <a:p>
            <a:pPr marL="0" indent="0">
              <a:buNone/>
            </a:pPr>
            <a:r>
              <a:rPr lang="fr-FR" b="1" dirty="0" smtClean="0"/>
              <a:t> </a:t>
            </a:r>
            <a:endParaRPr lang="fr-F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xfrm>
            <a:off x="8129016" y="5734050"/>
            <a:ext cx="609600" cy="521208"/>
          </a:xfrm>
          <a:prstGeom prst="rect">
            <a:avLst/>
          </a:prstGeom>
        </p:spPr>
        <p:txBody>
          <a:bodyPr/>
          <a:lstStyle/>
          <a:p>
            <a:fld id="{CF4668DC-857F-487D-BFFA-8C0CA5037977}" type="slidenum">
              <a:rPr lang="fr-BE" smtClean="0"/>
              <a:pPr/>
              <a:t>5</a:t>
            </a:fld>
            <a:endParaRPr lang="fr-BE"/>
          </a:p>
        </p:txBody>
      </p:sp>
      <p:sp>
        <p:nvSpPr>
          <p:cNvPr id="3" name="Espace réservé du contenu 2"/>
          <p:cNvSpPr>
            <a:spLocks noGrp="1"/>
          </p:cNvSpPr>
          <p:nvPr>
            <p:ph sz="quarter" idx="1"/>
          </p:nvPr>
        </p:nvSpPr>
        <p:spPr/>
        <p:txBody>
          <a:bodyPr>
            <a:normAutofit/>
          </a:bodyPr>
          <a:lstStyle/>
          <a:p>
            <a:pPr marL="0" indent="0">
              <a:buNone/>
            </a:pPr>
            <a:endParaRPr lang="en-US" b="1" dirty="0" smtClean="0"/>
          </a:p>
          <a:p>
            <a:pPr marL="0" indent="0">
              <a:buNone/>
            </a:pPr>
            <a:r>
              <a:rPr lang="en-US" b="1" dirty="0" smtClean="0"/>
              <a:t>Monitor </a:t>
            </a:r>
            <a:r>
              <a:rPr lang="en-US" b="1" dirty="0"/>
              <a:t>e-reputation: </a:t>
            </a:r>
            <a:r>
              <a:rPr lang="en-US" dirty="0"/>
              <a:t>stay attentive to customers and employees</a:t>
            </a:r>
            <a:r>
              <a:rPr lang="en-US" dirty="0" smtClean="0"/>
              <a:t>.</a:t>
            </a:r>
          </a:p>
          <a:p>
            <a:pPr marL="0" indent="0">
              <a:buNone/>
            </a:pPr>
            <a:endParaRPr lang="en-US" dirty="0" smtClean="0"/>
          </a:p>
          <a:p>
            <a:pPr marL="0" indent="0">
              <a:buNone/>
            </a:pPr>
            <a:r>
              <a:rPr lang="en-US" b="1" dirty="0" smtClean="0"/>
              <a:t>Be </a:t>
            </a:r>
            <a:r>
              <a:rPr lang="en-US" b="1" dirty="0"/>
              <a:t>a pioneer through innovation: </a:t>
            </a:r>
            <a:r>
              <a:rPr lang="en-US" dirty="0"/>
              <a:t>develop new processes or materials, improve product quality, find new markets, diversify, train, and deepen knowledge in a field.</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xfrm>
            <a:off x="8129016" y="5734050"/>
            <a:ext cx="609600" cy="521208"/>
          </a:xfrm>
          <a:prstGeom prst="rect">
            <a:avLst/>
          </a:prstGeom>
        </p:spPr>
        <p:txBody>
          <a:bodyPr/>
          <a:lstStyle/>
          <a:p>
            <a:fld id="{CF4668DC-857F-487D-BFFA-8C0CA5037977}" type="slidenum">
              <a:rPr lang="fr-BE" smtClean="0"/>
              <a:pPr/>
              <a:t>6</a:t>
            </a:fld>
            <a:endParaRPr lang="fr-BE"/>
          </a:p>
        </p:txBody>
      </p:sp>
      <p:sp>
        <p:nvSpPr>
          <p:cNvPr id="3" name="Espace réservé du contenu 2"/>
          <p:cNvSpPr>
            <a:spLocks noGrp="1"/>
          </p:cNvSpPr>
          <p:nvPr>
            <p:ph sz="quarter" idx="1"/>
          </p:nvPr>
        </p:nvSpPr>
        <p:spPr/>
        <p:txBody>
          <a:bodyPr>
            <a:normAutofit/>
          </a:bodyPr>
          <a:lstStyle/>
          <a:p>
            <a:pPr marL="0" indent="0">
              <a:buNone/>
            </a:pPr>
            <a:r>
              <a:rPr lang="en-US" b="1" dirty="0"/>
              <a:t>1.4 Barriers to Foresight:</a:t>
            </a:r>
            <a:endParaRPr lang="en-US" dirty="0"/>
          </a:p>
          <a:p>
            <a:pPr>
              <a:buFont typeface="Arial" panose="020B0604020202020204" pitchFamily="34" charset="0"/>
              <a:buChar char="•"/>
            </a:pPr>
            <a:r>
              <a:rPr lang="en-US" dirty="0"/>
              <a:t>Lack of time.</a:t>
            </a:r>
          </a:p>
          <a:p>
            <a:pPr>
              <a:buFont typeface="Arial" panose="020B0604020202020204" pitchFamily="34" charset="0"/>
              <a:buChar char="•"/>
            </a:pPr>
            <a:r>
              <a:rPr lang="en-US" dirty="0"/>
              <a:t>Collective investment and sharing of strategic information.</a:t>
            </a:r>
          </a:p>
          <a:p>
            <a:pPr>
              <a:buFont typeface="Arial" panose="020B0604020202020204" pitchFamily="34" charset="0"/>
              <a:buChar char="•"/>
            </a:pPr>
            <a:r>
              <a:rPr lang="en-US" dirty="0"/>
              <a:t>Tools designed for professional monitors, not suitable for all employees.</a:t>
            </a:r>
          </a:p>
        </p:txBody>
      </p:sp>
    </p:spTree>
    <p:extLst>
      <p:ext uri="{BB962C8B-B14F-4D97-AF65-F5344CB8AC3E}">
        <p14:creationId xmlns:p14="http://schemas.microsoft.com/office/powerpoint/2010/main" val="28018226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5" name="Espace réservé du texte 4"/>
          <p:cNvSpPr>
            <a:spLocks noGrp="1"/>
          </p:cNvSpPr>
          <p:nvPr>
            <p:ph type="body" idx="2"/>
          </p:nvPr>
        </p:nvSpPr>
        <p:spPr>
          <a:xfrm>
            <a:off x="539552" y="2492896"/>
            <a:ext cx="2736304" cy="3701008"/>
          </a:xfrm>
        </p:spPr>
        <p:txBody>
          <a:bodyPr/>
          <a:lstStyle/>
          <a:p>
            <a:r>
              <a:rPr lang="en-US" dirty="0"/>
              <a:t>The term </a:t>
            </a:r>
            <a:r>
              <a:rPr lang="en-US" i="1" dirty="0"/>
              <a:t>“strategic monitoring”</a:t>
            </a:r>
            <a:r>
              <a:rPr lang="en-US" dirty="0"/>
              <a:t> is a generic expression that encompasses several specific types of monitoring, such as technological monitoring, competitive monitoring, commercial monitoring, and social monitoring, </a:t>
            </a:r>
            <a:r>
              <a:rPr lang="en-US" dirty="0" smtClean="0"/>
              <a: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7</a:t>
            </a:fld>
            <a:endParaRPr lang="fr-BE"/>
          </a:p>
        </p:txBody>
      </p:sp>
      <p:sp>
        <p:nvSpPr>
          <p:cNvPr id="3" name="Espace réservé du contenu 2"/>
          <p:cNvSpPr>
            <a:spLocks noGrp="1"/>
          </p:cNvSpPr>
          <p:nvPr>
            <p:ph sz="quarter" idx="1"/>
          </p:nvPr>
        </p:nvSpPr>
        <p:spPr/>
        <p:txBody>
          <a:bodyPr>
            <a:normAutofit/>
          </a:bodyPr>
          <a:lstStyle/>
          <a:p>
            <a:pPr>
              <a:buNone/>
            </a:pPr>
            <a:r>
              <a:rPr lang="fr-FR" b="1" dirty="0"/>
              <a:t>1.5 Types of Strategic Monitoring </a:t>
            </a:r>
            <a:endParaRPr lang="fr-FR" b="1" dirty="0" smtClean="0"/>
          </a:p>
          <a:p>
            <a:pPr>
              <a:buNone/>
            </a:pPr>
            <a:endParaRPr lang="fr-FR" b="1" dirty="0" smtClean="0"/>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7285" y="2349066"/>
            <a:ext cx="4899515" cy="393108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8</a:t>
            </a:fld>
            <a:endParaRPr lang="fr-BE"/>
          </a:p>
        </p:txBody>
      </p:sp>
      <p:sp>
        <p:nvSpPr>
          <p:cNvPr id="3" name="Espace réservé du contenu 2"/>
          <p:cNvSpPr>
            <a:spLocks noGrp="1"/>
          </p:cNvSpPr>
          <p:nvPr>
            <p:ph sz="quarter" idx="1"/>
          </p:nvPr>
        </p:nvSpPr>
        <p:spPr/>
        <p:txBody>
          <a:bodyPr>
            <a:normAutofit/>
          </a:bodyPr>
          <a:lstStyle/>
          <a:p>
            <a:pPr>
              <a:buNone/>
            </a:pPr>
            <a:endParaRPr lang="fr-FR" b="1" dirty="0" smtClean="0"/>
          </a:p>
          <a:p>
            <a:pPr>
              <a:buNone/>
            </a:pPr>
            <a:r>
              <a:rPr lang="fr-FR" b="1" dirty="0" smtClean="0"/>
              <a:t> </a:t>
            </a:r>
            <a:r>
              <a:rPr lang="en-US" b="1" dirty="0"/>
              <a:t>Technological Monitoring:</a:t>
            </a:r>
            <a:r>
              <a:rPr lang="en-US" dirty="0"/>
              <a:t/>
            </a:r>
            <a:br>
              <a:rPr lang="en-US" dirty="0"/>
            </a:br>
            <a:r>
              <a:rPr lang="en-US" dirty="0"/>
              <a:t>The efforts made by the company, the resources it equips itself with, and the measures it takes in order to stay alert and detect all developments and innovations emerging in the fields of techniques and technologies</a:t>
            </a:r>
            <a:r>
              <a:rPr lang="en-US" dirty="0" smtClean="0"/>
              <a:t>. </a:t>
            </a:r>
            <a:endParaRPr lang="fr-FR" dirty="0" smtClean="0"/>
          </a:p>
          <a:p>
            <a:pPr>
              <a:buNone/>
            </a:pPr>
            <a:endParaRPr lang="fr-FR" b="1" dirty="0" smtClean="0"/>
          </a:p>
          <a:p>
            <a:pPr>
              <a:buNone/>
            </a:pPr>
            <a:endParaRPr lang="fr-FR"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1" dirty="0"/>
              <a:t>Strategic </a:t>
            </a:r>
            <a:r>
              <a:rPr lang="fr-FR" b="1" i="1" dirty="0" err="1"/>
              <a:t>Foresight</a:t>
            </a:r>
            <a:endParaRPr lang="fr-FR" dirty="0"/>
          </a:p>
        </p:txBody>
      </p:sp>
      <p:sp>
        <p:nvSpPr>
          <p:cNvPr id="4" name="Espace réservé du numéro de diapositive 3"/>
          <p:cNvSpPr>
            <a:spLocks noGrp="1"/>
          </p:cNvSpPr>
          <p:nvPr>
            <p:ph type="sldNum" sz="quarter" idx="12"/>
          </p:nvPr>
        </p:nvSpPr>
        <p:spPr>
          <a:prstGeom prst="rect">
            <a:avLst/>
          </a:prstGeom>
        </p:spPr>
        <p:txBody>
          <a:bodyPr/>
          <a:lstStyle/>
          <a:p>
            <a:fld id="{CF4668DC-857F-487D-BFFA-8C0CA5037977}" type="slidenum">
              <a:rPr lang="fr-BE" smtClean="0"/>
              <a:pPr/>
              <a:t>9</a:t>
            </a:fld>
            <a:endParaRPr lang="fr-BE"/>
          </a:p>
        </p:txBody>
      </p:sp>
      <p:sp>
        <p:nvSpPr>
          <p:cNvPr id="3" name="Espace réservé du contenu 2"/>
          <p:cNvSpPr>
            <a:spLocks noGrp="1"/>
          </p:cNvSpPr>
          <p:nvPr>
            <p:ph sz="quarter" idx="1"/>
          </p:nvPr>
        </p:nvSpPr>
        <p:spPr/>
        <p:txBody>
          <a:bodyPr>
            <a:normAutofit/>
          </a:bodyPr>
          <a:lstStyle/>
          <a:p>
            <a:pPr>
              <a:buNone/>
            </a:pPr>
            <a:endParaRPr lang="fr-FR" b="1" dirty="0" smtClean="0"/>
          </a:p>
          <a:p>
            <a:pPr>
              <a:buNone/>
            </a:pPr>
            <a:endParaRPr lang="fr-FR" b="1" dirty="0" smtClean="0"/>
          </a:p>
          <a:p>
            <a:pPr>
              <a:buNone/>
            </a:pPr>
            <a:r>
              <a:rPr lang="en-US" b="1" dirty="0"/>
              <a:t>Competitive Monitoring:</a:t>
            </a:r>
            <a:r>
              <a:rPr lang="en-US" dirty="0"/>
              <a:t/>
            </a:r>
            <a:br>
              <a:rPr lang="en-US" dirty="0"/>
            </a:br>
            <a:r>
              <a:rPr lang="en-US" dirty="0"/>
              <a:t>It involves monitoring competitors’ activities to ensure staying competitive. It aims to explore your market from all angles: products and services, market, key players, leaders, customers, etc.</a:t>
            </a:r>
            <a:br>
              <a:rPr lang="en-US" dirty="0"/>
            </a:br>
            <a:r>
              <a:rPr lang="en-US" dirty="0"/>
              <a:t>This type of monitoring is particularly useful for gaining all the necessary insights before launching a new product.</a:t>
            </a:r>
            <a:endParaRPr lang="fr-FR" dirty="0" smtClean="0"/>
          </a:p>
          <a:p>
            <a:pPr>
              <a:buNone/>
            </a:pPr>
            <a:endParaRPr lang="fr-FR" b="1"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Equity</Template>
  <TotalTime>1200</TotalTime>
  <Words>758</Words>
  <Application>Microsoft Office PowerPoint</Application>
  <PresentationFormat>Affichage à l'écran (4:3)</PresentationFormat>
  <Paragraphs>179</Paragraphs>
  <Slides>26</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26</vt:i4>
      </vt:variant>
    </vt:vector>
  </HeadingPairs>
  <TitlesOfParts>
    <vt:vector size="35" baseType="lpstr">
      <vt:lpstr>Arial</vt:lpstr>
      <vt:lpstr>Calibri</vt:lpstr>
      <vt:lpstr>Century Schoolbook</vt:lpstr>
      <vt:lpstr>Franklin Gothic Book</vt:lpstr>
      <vt:lpstr>Perpetua</vt:lpstr>
      <vt:lpstr>Wingdings</vt:lpstr>
      <vt:lpstr>Wingdings 2</vt:lpstr>
      <vt:lpstr>Capitaux</vt:lpstr>
      <vt:lpstr>1_Oriel</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lpstr>Strategic Foresight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HP</cp:lastModifiedBy>
  <cp:revision>88</cp:revision>
  <dcterms:created xsi:type="dcterms:W3CDTF">2022-10-15T18:03:41Z</dcterms:created>
  <dcterms:modified xsi:type="dcterms:W3CDTF">2025-10-25T11:36:00Z</dcterms:modified>
</cp:coreProperties>
</file>