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2" d="100"/>
          <a:sy n="62" d="100"/>
        </p:scale>
        <p:origin x="-151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9BE04C94-6721-4233-B7BC-A7A5A21FF3BB}" type="datetimeFigureOut">
              <a:rPr lang="fr-FR" smtClean="0">
                <a:solidFill>
                  <a:prstClr val="black">
                    <a:tint val="75000"/>
                  </a:prstClr>
                </a:solidFill>
              </a:rPr>
              <a:pPr/>
              <a:t>08/12/2024</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9C995C3A-8DD0-448B-8868-C2EFDEE3ED4C}"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847982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BE04C94-6721-4233-B7BC-A7A5A21FF3BB}" type="datetimeFigureOut">
              <a:rPr lang="fr-FR" smtClean="0">
                <a:solidFill>
                  <a:prstClr val="black">
                    <a:tint val="75000"/>
                  </a:prstClr>
                </a:solidFill>
              </a:rPr>
              <a:pPr/>
              <a:t>08/12/2024</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9C995C3A-8DD0-448B-8868-C2EFDEE3ED4C}"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181421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BE04C94-6721-4233-B7BC-A7A5A21FF3BB}" type="datetimeFigureOut">
              <a:rPr lang="fr-FR" smtClean="0">
                <a:solidFill>
                  <a:prstClr val="black">
                    <a:tint val="75000"/>
                  </a:prstClr>
                </a:solidFill>
              </a:rPr>
              <a:pPr/>
              <a:t>08/12/2024</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9C995C3A-8DD0-448B-8868-C2EFDEE3ED4C}"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852518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BE04C94-6721-4233-B7BC-A7A5A21FF3BB}" type="datetimeFigureOut">
              <a:rPr lang="fr-FR" smtClean="0">
                <a:solidFill>
                  <a:prstClr val="black">
                    <a:tint val="75000"/>
                  </a:prstClr>
                </a:solidFill>
              </a:rPr>
              <a:pPr/>
              <a:t>08/12/2024</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9C995C3A-8DD0-448B-8868-C2EFDEE3ED4C}"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19482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9BE04C94-6721-4233-B7BC-A7A5A21FF3BB}" type="datetimeFigureOut">
              <a:rPr lang="fr-FR" smtClean="0">
                <a:solidFill>
                  <a:prstClr val="black">
                    <a:tint val="75000"/>
                  </a:prstClr>
                </a:solidFill>
              </a:rPr>
              <a:pPr/>
              <a:t>08/12/2024</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9C995C3A-8DD0-448B-8868-C2EFDEE3ED4C}"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664136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BE04C94-6721-4233-B7BC-A7A5A21FF3BB}" type="datetimeFigureOut">
              <a:rPr lang="fr-FR" smtClean="0">
                <a:solidFill>
                  <a:prstClr val="black">
                    <a:tint val="75000"/>
                  </a:prstClr>
                </a:solidFill>
              </a:rPr>
              <a:pPr/>
              <a:t>08/12/2024</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9C995C3A-8DD0-448B-8868-C2EFDEE3ED4C}"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94314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BE04C94-6721-4233-B7BC-A7A5A21FF3BB}" type="datetimeFigureOut">
              <a:rPr lang="fr-FR" smtClean="0">
                <a:solidFill>
                  <a:prstClr val="black">
                    <a:tint val="75000"/>
                  </a:prstClr>
                </a:solidFill>
              </a:rPr>
              <a:pPr/>
              <a:t>08/12/2024</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9C995C3A-8DD0-448B-8868-C2EFDEE3ED4C}"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06522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9BE04C94-6721-4233-B7BC-A7A5A21FF3BB}" type="datetimeFigureOut">
              <a:rPr lang="fr-FR" smtClean="0">
                <a:solidFill>
                  <a:prstClr val="black">
                    <a:tint val="75000"/>
                  </a:prstClr>
                </a:solidFill>
              </a:rPr>
              <a:pPr/>
              <a:t>08/12/2024</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9C995C3A-8DD0-448B-8868-C2EFDEE3ED4C}"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589457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BE04C94-6721-4233-B7BC-A7A5A21FF3BB}" type="datetimeFigureOut">
              <a:rPr lang="fr-FR" smtClean="0">
                <a:solidFill>
                  <a:prstClr val="black">
                    <a:tint val="75000"/>
                  </a:prstClr>
                </a:solidFill>
              </a:rPr>
              <a:pPr/>
              <a:t>08/12/2024</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9C995C3A-8DD0-448B-8868-C2EFDEE3ED4C}"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633443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BE04C94-6721-4233-B7BC-A7A5A21FF3BB}" type="datetimeFigureOut">
              <a:rPr lang="fr-FR" smtClean="0">
                <a:solidFill>
                  <a:prstClr val="black">
                    <a:tint val="75000"/>
                  </a:prstClr>
                </a:solidFill>
              </a:rPr>
              <a:pPr/>
              <a:t>08/12/2024</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9C995C3A-8DD0-448B-8868-C2EFDEE3ED4C}"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776690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BE04C94-6721-4233-B7BC-A7A5A21FF3BB}" type="datetimeFigureOut">
              <a:rPr lang="fr-FR" smtClean="0">
                <a:solidFill>
                  <a:prstClr val="black">
                    <a:tint val="75000"/>
                  </a:prstClr>
                </a:solidFill>
              </a:rPr>
              <a:pPr/>
              <a:t>08/12/2024</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9C995C3A-8DD0-448B-8868-C2EFDEE3ED4C}"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091123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9BE04C94-6721-4233-B7BC-A7A5A21FF3BB}" type="datetimeFigureOut">
              <a:rPr lang="fr-FR" smtClean="0">
                <a:solidFill>
                  <a:prstClr val="black">
                    <a:tint val="75000"/>
                  </a:prstClr>
                </a:solidFill>
              </a:rPr>
              <a:pPr rtl="0"/>
              <a:t>08/12/2024</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9C995C3A-8DD0-448B-8868-C2EFDEE3ED4C}" type="slidenum">
              <a:rPr lang="fr-FR" smtClean="0">
                <a:solidFill>
                  <a:prstClr val="black">
                    <a:tint val="75000"/>
                  </a:prstClr>
                </a:solidFill>
              </a:rPr>
              <a:pPr rtl="0"/>
              <a:t>‹N°›</a:t>
            </a:fld>
            <a:endParaRPr lang="fr-FR">
              <a:solidFill>
                <a:prstClr val="black">
                  <a:tint val="75000"/>
                </a:prstClr>
              </a:solidFill>
            </a:endParaRPr>
          </a:p>
        </p:txBody>
      </p:sp>
    </p:spTree>
    <p:extLst>
      <p:ext uri="{BB962C8B-B14F-4D97-AF65-F5344CB8AC3E}">
        <p14:creationId xmlns:p14="http://schemas.microsoft.com/office/powerpoint/2010/main" val="31041523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Zone de texte 1"/>
          <p:cNvSpPr txBox="1"/>
          <p:nvPr/>
        </p:nvSpPr>
        <p:spPr>
          <a:xfrm rot="19605351">
            <a:off x="6774252" y="5683241"/>
            <a:ext cx="2757995" cy="807765"/>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scene3d>
              <a:camera prst="perspectiveContrastingRightFacing"/>
              <a:lightRig rig="threePt" dir="t"/>
            </a:scene3d>
          </a:bodyPr>
          <a:lstStyle/>
          <a:p>
            <a:pPr algn="ctr" rtl="0">
              <a:lnSpc>
                <a:spcPct val="115000"/>
              </a:lnSpc>
              <a:spcAft>
                <a:spcPts val="1000"/>
              </a:spcAft>
            </a:pPr>
            <a:r>
              <a:rPr lang="ar-DZ" sz="2800" spc="100" dirty="0" err="1">
                <a:ln w="17996" cap="flat" cmpd="sng" algn="ctr">
                  <a:solidFill>
                    <a:srgbClr val="FF0000"/>
                  </a:solidFill>
                  <a:prstDash val="solid"/>
                  <a:round/>
                </a:ln>
                <a:solidFill>
                  <a:srgbClr val="FF0000"/>
                </a:solidFill>
                <a:effectLst>
                  <a:outerShdw blurRad="25006" dist="20003" dir="16020000" algn="tl">
                    <a:srgbClr val="4F81BD">
                      <a:satMod val="200000"/>
                      <a:shade val="1000"/>
                      <a:alpha val="60000"/>
                    </a:srgbClr>
                  </a:outerShdw>
                </a:effectLst>
                <a:latin typeface="Sakkal Majalla" pitchFamily="2" charset="-78"/>
                <a:ea typeface="Calibri"/>
                <a:cs typeface="Sakkal Majalla" pitchFamily="2" charset="-78"/>
              </a:rPr>
              <a:t>أ.د.سلطا</a:t>
            </a:r>
            <a:r>
              <a:rPr lang="ar-DZ" sz="2800" spc="100" dirty="0" err="1">
                <a:ln w="17996" cap="flat" cmpd="sng" algn="ctr">
                  <a:solidFill>
                    <a:srgbClr val="FF0000"/>
                  </a:solidFill>
                  <a:prstDash val="solid"/>
                  <a:round/>
                </a:ln>
                <a:solidFill>
                  <a:srgbClr val="000000"/>
                </a:solidFill>
                <a:effectLst>
                  <a:outerShdw blurRad="25006" dist="20003" dir="16020000" algn="tl">
                    <a:srgbClr val="4F81BD">
                      <a:satMod val="200000"/>
                      <a:shade val="1000"/>
                      <a:alpha val="60000"/>
                    </a:srgbClr>
                  </a:outerShdw>
                </a:effectLst>
                <a:latin typeface="Sakkal Majalla" pitchFamily="2" charset="-78"/>
                <a:ea typeface="Calibri"/>
                <a:cs typeface="Sakkal Majalla" pitchFamily="2" charset="-78"/>
              </a:rPr>
              <a:t>ن</a:t>
            </a:r>
            <a:r>
              <a:rPr lang="ar-DZ" sz="2800" spc="100" dirty="0" err="1">
                <a:ln w="17996" cap="flat" cmpd="sng" algn="ctr">
                  <a:solidFill>
                    <a:srgbClr val="FF0000"/>
                  </a:solidFill>
                  <a:prstDash val="solid"/>
                  <a:round/>
                </a:ln>
                <a:solidFill>
                  <a:srgbClr val="FF0000"/>
                </a:solidFill>
                <a:effectLst>
                  <a:outerShdw blurRad="25006" dist="20003" dir="16020000" algn="tl">
                    <a:srgbClr val="4F81BD">
                      <a:satMod val="200000"/>
                      <a:shade val="1000"/>
                      <a:alpha val="60000"/>
                    </a:srgbClr>
                  </a:outerShdw>
                </a:effectLst>
                <a:latin typeface="Sakkal Majalla" pitchFamily="2" charset="-78"/>
                <a:ea typeface="Calibri"/>
                <a:cs typeface="Sakkal Majalla" pitchFamily="2" charset="-78"/>
              </a:rPr>
              <a:t>ي</a:t>
            </a:r>
            <a:r>
              <a:rPr lang="ar-DZ" sz="2800" spc="100" dirty="0">
                <a:ln w="17996" cap="flat" cmpd="sng" algn="ctr">
                  <a:solidFill>
                    <a:srgbClr val="FF0000"/>
                  </a:solidFill>
                  <a:prstDash val="solid"/>
                  <a:round/>
                </a:ln>
                <a:solidFill>
                  <a:srgbClr val="FF0000"/>
                </a:solidFill>
                <a:effectLst>
                  <a:outerShdw blurRad="25006" dist="20003" dir="16020000" algn="tl">
                    <a:srgbClr val="4F81BD">
                      <a:satMod val="200000"/>
                      <a:shade val="1000"/>
                      <a:alpha val="60000"/>
                    </a:srgbClr>
                  </a:outerShdw>
                </a:effectLst>
                <a:latin typeface="Sakkal Majalla" pitchFamily="2" charset="-78"/>
                <a:ea typeface="Calibri"/>
                <a:cs typeface="Sakkal Majalla" pitchFamily="2" charset="-78"/>
              </a:rPr>
              <a:t> نورالدين</a:t>
            </a:r>
            <a:endParaRPr lang="fr-FR" sz="2800" dirty="0">
              <a:solidFill>
                <a:prstClr val="black"/>
              </a:solidFill>
              <a:latin typeface="Sakkal Majalla" pitchFamily="2" charset="-78"/>
              <a:ea typeface="Calibri"/>
              <a:cs typeface="Sakkal Majalla" pitchFamily="2" charset="-78"/>
            </a:endParaRPr>
          </a:p>
        </p:txBody>
      </p:sp>
    </p:spTree>
    <p:extLst>
      <p:ext uri="{BB962C8B-B14F-4D97-AF65-F5344CB8AC3E}">
        <p14:creationId xmlns:p14="http://schemas.microsoft.com/office/powerpoint/2010/main" val="39055780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0790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circle(in)">
                                      <p:cBhvr>
                                        <p:cTn id="7" dur="2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0414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wipe(down)">
                                      <p:cBhvr>
                                        <p:cTn id="7" dur="580">
                                          <p:stCondLst>
                                            <p:cond delay="0"/>
                                          </p:stCondLst>
                                        </p:cTn>
                                        <p:tgtEl>
                                          <p:spTgt spid="2050"/>
                                        </p:tgtEl>
                                      </p:cBhvr>
                                    </p:animEffect>
                                    <p:anim calcmode="lin" valueType="num">
                                      <p:cBhvr>
                                        <p:cTn id="8" dur="1822" tmFilter="0,0; 0.14,0.36; 0.43,0.73; 0.71,0.91; 1.0,1.0">
                                          <p:stCondLst>
                                            <p:cond delay="0"/>
                                          </p:stCondLst>
                                        </p:cTn>
                                        <p:tgtEl>
                                          <p:spTgt spid="205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05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05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05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050"/>
                                        </p:tgtEl>
                                        <p:attrNameLst>
                                          <p:attrName>ppt_y</p:attrName>
                                        </p:attrNameLst>
                                      </p:cBhvr>
                                      <p:tavLst>
                                        <p:tav tm="0" fmla="#ppt_y-sin(pi*$)/81">
                                          <p:val>
                                            <p:fltVal val="0"/>
                                          </p:val>
                                        </p:tav>
                                        <p:tav tm="100000">
                                          <p:val>
                                            <p:fltVal val="1"/>
                                          </p:val>
                                        </p:tav>
                                      </p:tavLst>
                                    </p:anim>
                                    <p:animScale>
                                      <p:cBhvr>
                                        <p:cTn id="13" dur="26">
                                          <p:stCondLst>
                                            <p:cond delay="650"/>
                                          </p:stCondLst>
                                        </p:cTn>
                                        <p:tgtEl>
                                          <p:spTgt spid="2050"/>
                                        </p:tgtEl>
                                      </p:cBhvr>
                                      <p:to x="100000" y="60000"/>
                                    </p:animScale>
                                    <p:animScale>
                                      <p:cBhvr>
                                        <p:cTn id="14" dur="166" decel="50000">
                                          <p:stCondLst>
                                            <p:cond delay="676"/>
                                          </p:stCondLst>
                                        </p:cTn>
                                        <p:tgtEl>
                                          <p:spTgt spid="2050"/>
                                        </p:tgtEl>
                                      </p:cBhvr>
                                      <p:to x="100000" y="100000"/>
                                    </p:animScale>
                                    <p:animScale>
                                      <p:cBhvr>
                                        <p:cTn id="15" dur="26">
                                          <p:stCondLst>
                                            <p:cond delay="1312"/>
                                          </p:stCondLst>
                                        </p:cTn>
                                        <p:tgtEl>
                                          <p:spTgt spid="2050"/>
                                        </p:tgtEl>
                                      </p:cBhvr>
                                      <p:to x="100000" y="80000"/>
                                    </p:animScale>
                                    <p:animScale>
                                      <p:cBhvr>
                                        <p:cTn id="16" dur="166" decel="50000">
                                          <p:stCondLst>
                                            <p:cond delay="1338"/>
                                          </p:stCondLst>
                                        </p:cTn>
                                        <p:tgtEl>
                                          <p:spTgt spid="2050"/>
                                        </p:tgtEl>
                                      </p:cBhvr>
                                      <p:to x="100000" y="100000"/>
                                    </p:animScale>
                                    <p:animScale>
                                      <p:cBhvr>
                                        <p:cTn id="17" dur="26">
                                          <p:stCondLst>
                                            <p:cond delay="1642"/>
                                          </p:stCondLst>
                                        </p:cTn>
                                        <p:tgtEl>
                                          <p:spTgt spid="2050"/>
                                        </p:tgtEl>
                                      </p:cBhvr>
                                      <p:to x="100000" y="90000"/>
                                    </p:animScale>
                                    <p:animScale>
                                      <p:cBhvr>
                                        <p:cTn id="18" dur="166" decel="50000">
                                          <p:stCondLst>
                                            <p:cond delay="1668"/>
                                          </p:stCondLst>
                                        </p:cTn>
                                        <p:tgtEl>
                                          <p:spTgt spid="2050"/>
                                        </p:tgtEl>
                                      </p:cBhvr>
                                      <p:to x="100000" y="100000"/>
                                    </p:animScale>
                                    <p:animScale>
                                      <p:cBhvr>
                                        <p:cTn id="19" dur="26">
                                          <p:stCondLst>
                                            <p:cond delay="1808"/>
                                          </p:stCondLst>
                                        </p:cTn>
                                        <p:tgtEl>
                                          <p:spTgt spid="2050"/>
                                        </p:tgtEl>
                                      </p:cBhvr>
                                      <p:to x="100000" y="95000"/>
                                    </p:animScale>
                                    <p:animScale>
                                      <p:cBhvr>
                                        <p:cTn id="20" dur="166" decel="50000">
                                          <p:stCondLst>
                                            <p:cond delay="1834"/>
                                          </p:stCondLst>
                                        </p:cTn>
                                        <p:tgtEl>
                                          <p:spTgt spid="205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036496" cy="29969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3212976"/>
            <a:ext cx="9036496" cy="3528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7281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ppt_w</p:attrName>
                                        </p:attrNameLst>
                                      </p:cBhvr>
                                      <p:tavLst>
                                        <p:tav tm="0">
                                          <p:val>
                                            <p:fltVal val="0"/>
                                          </p:val>
                                        </p:tav>
                                        <p:tav tm="100000">
                                          <p:val>
                                            <p:strVal val="#ppt_w"/>
                                          </p:val>
                                        </p:tav>
                                      </p:tavLst>
                                    </p:anim>
                                    <p:anim calcmode="lin" valueType="num">
                                      <p:cBhvr>
                                        <p:cTn id="8" dur="1000" fill="hold"/>
                                        <p:tgtEl>
                                          <p:spTgt spid="3074"/>
                                        </p:tgtEl>
                                        <p:attrNameLst>
                                          <p:attrName>ppt_h</p:attrName>
                                        </p:attrNameLst>
                                      </p:cBhvr>
                                      <p:tavLst>
                                        <p:tav tm="0">
                                          <p:val>
                                            <p:fltVal val="0"/>
                                          </p:val>
                                        </p:tav>
                                        <p:tav tm="100000">
                                          <p:val>
                                            <p:strVal val="#ppt_h"/>
                                          </p:val>
                                        </p:tav>
                                      </p:tavLst>
                                    </p:anim>
                                    <p:anim calcmode="lin" valueType="num">
                                      <p:cBhvr>
                                        <p:cTn id="9" dur="1000" fill="hold"/>
                                        <p:tgtEl>
                                          <p:spTgt spid="3074"/>
                                        </p:tgtEl>
                                        <p:attrNameLst>
                                          <p:attrName>style.rotation</p:attrName>
                                        </p:attrNameLst>
                                      </p:cBhvr>
                                      <p:tavLst>
                                        <p:tav tm="0">
                                          <p:val>
                                            <p:fltVal val="90"/>
                                          </p:val>
                                        </p:tav>
                                        <p:tav tm="100000">
                                          <p:val>
                                            <p:fltVal val="0"/>
                                          </p:val>
                                        </p:tav>
                                      </p:tavLst>
                                    </p:anim>
                                    <p:animEffect transition="in" filter="fade">
                                      <p:cBhvr>
                                        <p:cTn id="10" dur="1000"/>
                                        <p:tgtEl>
                                          <p:spTgt spid="3074"/>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075"/>
                                        </p:tgtEl>
                                        <p:attrNameLst>
                                          <p:attrName>style.visibility</p:attrName>
                                        </p:attrNameLst>
                                      </p:cBhvr>
                                      <p:to>
                                        <p:strVal val="visible"/>
                                      </p:to>
                                    </p:set>
                                    <p:animEffect transition="in" filter="wipe(down)">
                                      <p:cBhvr>
                                        <p:cTn id="15" dur="580">
                                          <p:stCondLst>
                                            <p:cond delay="0"/>
                                          </p:stCondLst>
                                        </p:cTn>
                                        <p:tgtEl>
                                          <p:spTgt spid="3075"/>
                                        </p:tgtEl>
                                      </p:cBhvr>
                                    </p:animEffect>
                                    <p:anim calcmode="lin" valueType="num">
                                      <p:cBhvr>
                                        <p:cTn id="16" dur="1822" tmFilter="0,0; 0.14,0.36; 0.43,0.73; 0.71,0.91; 1.0,1.0">
                                          <p:stCondLst>
                                            <p:cond delay="0"/>
                                          </p:stCondLst>
                                        </p:cTn>
                                        <p:tgtEl>
                                          <p:spTgt spid="3075"/>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075"/>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075"/>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075"/>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075"/>
                                        </p:tgtEl>
                                        <p:attrNameLst>
                                          <p:attrName>ppt_y</p:attrName>
                                        </p:attrNameLst>
                                      </p:cBhvr>
                                      <p:tavLst>
                                        <p:tav tm="0" fmla="#ppt_y-sin(pi*$)/81">
                                          <p:val>
                                            <p:fltVal val="0"/>
                                          </p:val>
                                        </p:tav>
                                        <p:tav tm="100000">
                                          <p:val>
                                            <p:fltVal val="1"/>
                                          </p:val>
                                        </p:tav>
                                      </p:tavLst>
                                    </p:anim>
                                    <p:animScale>
                                      <p:cBhvr>
                                        <p:cTn id="21" dur="26">
                                          <p:stCondLst>
                                            <p:cond delay="650"/>
                                          </p:stCondLst>
                                        </p:cTn>
                                        <p:tgtEl>
                                          <p:spTgt spid="3075"/>
                                        </p:tgtEl>
                                      </p:cBhvr>
                                      <p:to x="100000" y="60000"/>
                                    </p:animScale>
                                    <p:animScale>
                                      <p:cBhvr>
                                        <p:cTn id="22" dur="166" decel="50000">
                                          <p:stCondLst>
                                            <p:cond delay="676"/>
                                          </p:stCondLst>
                                        </p:cTn>
                                        <p:tgtEl>
                                          <p:spTgt spid="3075"/>
                                        </p:tgtEl>
                                      </p:cBhvr>
                                      <p:to x="100000" y="100000"/>
                                    </p:animScale>
                                    <p:animScale>
                                      <p:cBhvr>
                                        <p:cTn id="23" dur="26">
                                          <p:stCondLst>
                                            <p:cond delay="1312"/>
                                          </p:stCondLst>
                                        </p:cTn>
                                        <p:tgtEl>
                                          <p:spTgt spid="3075"/>
                                        </p:tgtEl>
                                      </p:cBhvr>
                                      <p:to x="100000" y="80000"/>
                                    </p:animScale>
                                    <p:animScale>
                                      <p:cBhvr>
                                        <p:cTn id="24" dur="166" decel="50000">
                                          <p:stCondLst>
                                            <p:cond delay="1338"/>
                                          </p:stCondLst>
                                        </p:cTn>
                                        <p:tgtEl>
                                          <p:spTgt spid="3075"/>
                                        </p:tgtEl>
                                      </p:cBhvr>
                                      <p:to x="100000" y="100000"/>
                                    </p:animScale>
                                    <p:animScale>
                                      <p:cBhvr>
                                        <p:cTn id="25" dur="26">
                                          <p:stCondLst>
                                            <p:cond delay="1642"/>
                                          </p:stCondLst>
                                        </p:cTn>
                                        <p:tgtEl>
                                          <p:spTgt spid="3075"/>
                                        </p:tgtEl>
                                      </p:cBhvr>
                                      <p:to x="100000" y="90000"/>
                                    </p:animScale>
                                    <p:animScale>
                                      <p:cBhvr>
                                        <p:cTn id="26" dur="166" decel="50000">
                                          <p:stCondLst>
                                            <p:cond delay="1668"/>
                                          </p:stCondLst>
                                        </p:cTn>
                                        <p:tgtEl>
                                          <p:spTgt spid="3075"/>
                                        </p:tgtEl>
                                      </p:cBhvr>
                                      <p:to x="100000" y="100000"/>
                                    </p:animScale>
                                    <p:animScale>
                                      <p:cBhvr>
                                        <p:cTn id="27" dur="26">
                                          <p:stCondLst>
                                            <p:cond delay="1808"/>
                                          </p:stCondLst>
                                        </p:cTn>
                                        <p:tgtEl>
                                          <p:spTgt spid="3075"/>
                                        </p:tgtEl>
                                      </p:cBhvr>
                                      <p:to x="100000" y="95000"/>
                                    </p:animScale>
                                    <p:animScale>
                                      <p:cBhvr>
                                        <p:cTn id="28" dur="166" decel="50000">
                                          <p:stCondLst>
                                            <p:cond delay="1834"/>
                                          </p:stCondLst>
                                        </p:cTn>
                                        <p:tgtEl>
                                          <p:spTgt spid="307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838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571"/>
            <a:ext cx="9144000" cy="4934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9449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144000" cy="6741368"/>
          </a:xfrm>
          <a:solidFill>
            <a:schemeClr val="tx2">
              <a:lumMod val="20000"/>
              <a:lumOff val="80000"/>
            </a:schemeClr>
          </a:solidFill>
        </p:spPr>
        <p:txBody>
          <a:bodyPr>
            <a:normAutofit lnSpcReduction="10000"/>
          </a:bodyPr>
          <a:lstStyle/>
          <a:p>
            <a:pPr algn="ctr" rtl="1"/>
            <a:r>
              <a:rPr lang="ar-DZ" sz="4000" b="1" u="sng" dirty="0">
                <a:solidFill>
                  <a:srgbClr val="FF0000"/>
                </a:solidFill>
              </a:rPr>
              <a:t>تصنيف وسائل </a:t>
            </a:r>
            <a:r>
              <a:rPr lang="ar-DZ" sz="4000" b="1" u="sng" dirty="0" smtClean="0">
                <a:solidFill>
                  <a:srgbClr val="FF0000"/>
                </a:solidFill>
              </a:rPr>
              <a:t>الإعلام</a:t>
            </a:r>
            <a:endParaRPr lang="ar-DZ" sz="4000" b="1" u="sng" dirty="0">
              <a:solidFill>
                <a:srgbClr val="FF0000"/>
              </a:solidFill>
            </a:endParaRPr>
          </a:p>
          <a:p>
            <a:pPr algn="just" rtl="1"/>
            <a:r>
              <a:rPr lang="ar-DZ" b="1" dirty="0"/>
              <a:t>صنَّف </a:t>
            </a:r>
            <a:r>
              <a:rPr lang="ar-DZ" b="1" dirty="0" err="1"/>
              <a:t>ماكلوهان</a:t>
            </a:r>
            <a:r>
              <a:rPr lang="ar-DZ" b="1" dirty="0"/>
              <a:t> وسائل الإعلام إلى صنفين: </a:t>
            </a:r>
            <a:r>
              <a:rPr lang="ar-DZ" b="1" dirty="0">
                <a:solidFill>
                  <a:srgbClr val="FF0000"/>
                </a:solidFill>
              </a:rPr>
              <a:t>ساخنة</a:t>
            </a:r>
            <a:r>
              <a:rPr lang="ar-DZ" b="1" dirty="0"/>
              <a:t> (</a:t>
            </a:r>
            <a:r>
              <a:rPr lang="fr-FR" b="1" dirty="0" smtClean="0"/>
              <a:t>Hot</a:t>
            </a:r>
            <a:r>
              <a:rPr lang="ar-DZ" b="1" dirty="0" smtClean="0"/>
              <a:t>)و</a:t>
            </a:r>
            <a:r>
              <a:rPr lang="ar-DZ" b="1" dirty="0" smtClean="0">
                <a:solidFill>
                  <a:srgbClr val="FF0000"/>
                </a:solidFill>
              </a:rPr>
              <a:t>باردة</a:t>
            </a:r>
            <a:r>
              <a:rPr lang="ar-DZ" b="1" dirty="0" smtClean="0"/>
              <a:t> </a:t>
            </a:r>
            <a:r>
              <a:rPr lang="fr-FR" b="1" dirty="0" smtClean="0"/>
              <a:t>Cool)</a:t>
            </a:r>
            <a:r>
              <a:rPr lang="ar-DZ" b="1" dirty="0" smtClean="0"/>
              <a:t>)</a:t>
            </a:r>
            <a:r>
              <a:rPr lang="fr-FR" b="1" dirty="0" smtClean="0"/>
              <a:t> </a:t>
            </a:r>
            <a:r>
              <a:rPr lang="ar-DZ" b="1" dirty="0"/>
              <a:t>واستند في تصنيفه إلى مدى مشاركة الجمهور بحواسه في تعامله مع </a:t>
            </a:r>
            <a:r>
              <a:rPr lang="ar-DZ" b="1" dirty="0" smtClean="0"/>
              <a:t>الوسيلة، فتلك </a:t>
            </a:r>
            <a:r>
              <a:rPr lang="ar-DZ" b="1" dirty="0"/>
              <a:t>التي تتطلب مشاركة ضعيفة من قِبَل المتلقي/الجمهور، وهي ذات مستوى عال من الوضوح، صُنِّفت ساخنة على غرار </a:t>
            </a:r>
            <a:r>
              <a:rPr lang="ar-DZ" b="1" dirty="0" smtClean="0"/>
              <a:t>الإذاعة والطباعة</a:t>
            </a:r>
            <a:r>
              <a:rPr lang="ar-DZ" b="1" dirty="0"/>
              <a:t>، والصور الفوتوغرافية، والأفلام، </a:t>
            </a:r>
            <a:r>
              <a:rPr lang="ar-DZ" b="1" dirty="0" smtClean="0"/>
              <a:t>والقراءة، </a:t>
            </a:r>
            <a:r>
              <a:rPr lang="ar-DZ" b="1" dirty="0"/>
              <a:t>لكونها تركز على حاسة واحدة تسخنها وتخدِّر بقية الحواس؛ بمعنى أن الحواس تفقد توازنها في استخدامها. وهذا خلافًا للوسيلة الباردة التي تتطلب مشاركة قوية، مثل الهاتف، والخطابة، وأفلام الكارتون، والتليفزيون، التي تستدعي كل </a:t>
            </a:r>
            <a:r>
              <a:rPr lang="ar-DZ" b="1" dirty="0" smtClean="0"/>
              <a:t>الحواس، </a:t>
            </a:r>
            <a:r>
              <a:rPr lang="ar-DZ" b="1" dirty="0"/>
              <a:t>وتحقِّق </a:t>
            </a:r>
            <a:r>
              <a:rPr lang="ar-DZ" b="1" dirty="0" smtClean="0"/>
              <a:t>توازنها، </a:t>
            </a:r>
            <a:r>
              <a:rPr lang="ar-DZ" b="1" dirty="0"/>
              <a:t>لقد توصل </a:t>
            </a:r>
            <a:r>
              <a:rPr lang="ar-DZ" b="1" dirty="0" err="1"/>
              <a:t>ماكلوهان</a:t>
            </a:r>
            <a:r>
              <a:rPr lang="ar-DZ" b="1" dirty="0"/>
              <a:t> من تصنيفه هذا إلى نتائج مذهلة؛ إذ يقول على سبيل المثال: إن التليفزيون يجذب، ويقود انتباهنا بشكل مكثف يكاد يكون تنويميًّا، فيتفاعل إحساسنا وعقلنا معه عبر الإنارة والبلورات الزجاجية</a:t>
            </a:r>
            <a:endParaRPr lang="fr-FR" b="1" dirty="0"/>
          </a:p>
        </p:txBody>
      </p:sp>
    </p:spTree>
    <p:extLst>
      <p:ext uri="{BB962C8B-B14F-4D97-AF65-F5344CB8AC3E}">
        <p14:creationId xmlns:p14="http://schemas.microsoft.com/office/powerpoint/2010/main" val="818138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ppt_w</p:attrName>
                                        </p:attrNameLst>
                                      </p:cBhvr>
                                      <p:tavLst>
                                        <p:tav tm="0">
                                          <p:val>
                                            <p:fltVal val="0"/>
                                          </p:val>
                                        </p:tav>
                                        <p:tav tm="100000">
                                          <p:val>
                                            <p:strVal val="#ppt_w"/>
                                          </p:val>
                                        </p:tav>
                                      </p:tavLst>
                                    </p:anim>
                                    <p:anim calcmode="lin" valueType="num">
                                      <p:cBhvr>
                                        <p:cTn id="8" dur="1000" fill="hold"/>
                                        <p:tgtEl>
                                          <p:spTgt spid="3">
                                            <p:bg/>
                                          </p:spTgt>
                                        </p:tgtEl>
                                        <p:attrNameLst>
                                          <p:attrName>ppt_h</p:attrName>
                                        </p:attrNameLst>
                                      </p:cBhvr>
                                      <p:tavLst>
                                        <p:tav tm="0">
                                          <p:val>
                                            <p:fltVal val="0"/>
                                          </p:val>
                                        </p:tav>
                                        <p:tav tm="100000">
                                          <p:val>
                                            <p:strVal val="#ppt_h"/>
                                          </p:val>
                                        </p:tav>
                                      </p:tavLst>
                                    </p:anim>
                                    <p:anim calcmode="lin" valueType="num">
                                      <p:cBhvr>
                                        <p:cTn id="9" dur="1000" fill="hold"/>
                                        <p:tgtEl>
                                          <p:spTgt spid="3">
                                            <p:bg/>
                                          </p:spTgt>
                                        </p:tgtEl>
                                        <p:attrNameLst>
                                          <p:attrName>style.rotation</p:attrName>
                                        </p:attrNameLst>
                                      </p:cBhvr>
                                      <p:tavLst>
                                        <p:tav tm="0">
                                          <p:val>
                                            <p:fltVal val="90"/>
                                          </p:val>
                                        </p:tav>
                                        <p:tav tm="100000">
                                          <p:val>
                                            <p:fltVal val="0"/>
                                          </p:val>
                                        </p:tav>
                                      </p:tavLst>
                                    </p:anim>
                                    <p:animEffect transition="in" filter="fade">
                                      <p:cBhvr>
                                        <p:cTn id="10" dur="1000"/>
                                        <p:tgtEl>
                                          <p:spTgt spid="3">
                                            <p:bg/>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5" y="0"/>
            <a:ext cx="9036496"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84624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wipe(down)">
                                      <p:cBhvr>
                                        <p:cTn id="7"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143</Words>
  <Application>Microsoft Office PowerPoint</Application>
  <PresentationFormat>Affichage à l'écran (4:3)</PresentationFormat>
  <Paragraphs>3</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1_Thème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HP</cp:lastModifiedBy>
  <cp:revision>1</cp:revision>
  <dcterms:created xsi:type="dcterms:W3CDTF">2024-12-08T09:35:35Z</dcterms:created>
  <dcterms:modified xsi:type="dcterms:W3CDTF">2024-12-08T09:37:34Z</dcterms:modified>
</cp:coreProperties>
</file>