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56" r:id="rId3"/>
    <p:sldId id="257" r:id="rId4"/>
    <p:sldId id="258" r:id="rId5"/>
    <p:sldId id="259" r:id="rId6"/>
    <p:sldId id="274" r:id="rId7"/>
    <p:sldId id="260" r:id="rId8"/>
    <p:sldId id="267" r:id="rId9"/>
    <p:sldId id="268" r:id="rId10"/>
    <p:sldId id="269" r:id="rId11"/>
    <p:sldId id="262" r:id="rId12"/>
    <p:sldId id="261" r:id="rId13"/>
    <p:sldId id="263" r:id="rId14"/>
    <p:sldId id="275" r:id="rId15"/>
    <p:sldId id="276" r:id="rId16"/>
    <p:sldId id="277" r:id="rId17"/>
    <p:sldId id="264" r:id="rId18"/>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07/05/2024</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07/05/2024</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07/05/2024</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07/05/2024</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txBox="1">
            <a:spLocks/>
          </p:cNvSpPr>
          <p:nvPr/>
        </p:nvSpPr>
        <p:spPr>
          <a:xfrm>
            <a:off x="1714480" y="928670"/>
            <a:ext cx="5786478" cy="1214446"/>
          </a:xfrm>
          <a:prstGeom prst="rect">
            <a:avLst/>
          </a:prstGeom>
        </p:spPr>
        <p:txBody>
          <a:bodyPr vert="horz" anchor="ctr">
            <a:normAutofit fontScale="750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marR="0" lvl="0" indent="0" algn="ctr"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101600">
                    <a:schemeClr val="accent4">
                      <a:lumMod val="50000"/>
                      <a:alpha val="60000"/>
                    </a:schemeClr>
                  </a:glow>
                  <a:outerShdw blurRad="50800" dist="39000" dir="5460000" algn="tl">
                    <a:srgbClr val="000000">
                      <a:alpha val="38000"/>
                    </a:srgbClr>
                  </a:outerShdw>
                </a:effectLst>
                <a:uLnTx/>
                <a:uFillTx/>
                <a:latin typeface="Sakkal Majalla" pitchFamily="2" charset="-78"/>
                <a:ea typeface="+mj-ea"/>
                <a:cs typeface="Sakkal Majalla" pitchFamily="2" charset="-78"/>
              </a:rPr>
              <a:t>جامعة العربي بن </a:t>
            </a:r>
            <a:r>
              <a:rPr kumimoji="0" lang="ar-DZ" sz="4400" b="1" i="0" u="none" strike="noStrike" kern="1200" normalizeH="0" baseline="0" noProof="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101600">
                    <a:schemeClr val="accent4">
                      <a:lumMod val="50000"/>
                      <a:alpha val="60000"/>
                    </a:schemeClr>
                  </a:glow>
                  <a:outerShdw blurRad="50800" dist="39000" dir="5460000" algn="tl">
                    <a:srgbClr val="000000">
                      <a:alpha val="38000"/>
                    </a:srgbClr>
                  </a:outerShdw>
                </a:effectLst>
                <a:uLnTx/>
                <a:uFillTx/>
                <a:latin typeface="Sakkal Majalla" pitchFamily="2" charset="-78"/>
                <a:ea typeface="+mj-ea"/>
                <a:cs typeface="Sakkal Majalla" pitchFamily="2" charset="-78"/>
              </a:rPr>
              <a:t>مهيدي</a:t>
            </a:r>
            <a:r>
              <a:rPr kumimoji="0" lang="ar-DZ" sz="4400" b="1" i="0" u="none" strike="noStrike" kern="120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101600">
                    <a:schemeClr val="accent4">
                      <a:lumMod val="50000"/>
                      <a:alpha val="60000"/>
                    </a:schemeClr>
                  </a:glow>
                  <a:outerShdw blurRad="50800" dist="39000" dir="5460000" algn="tl">
                    <a:srgbClr val="000000">
                      <a:alpha val="38000"/>
                    </a:srgbClr>
                  </a:outerShdw>
                </a:effectLst>
                <a:uLnTx/>
                <a:uFillTx/>
                <a:latin typeface="Sakkal Majalla" pitchFamily="2" charset="-78"/>
                <a:ea typeface="+mj-ea"/>
                <a:cs typeface="Sakkal Majalla" pitchFamily="2" charset="-78"/>
              </a:rPr>
              <a:t> –أم البواقي</a:t>
            </a:r>
            <a:r>
              <a:rPr kumimoji="0" lang="ar-DZ" sz="4800" b="1" i="0" u="none" strike="noStrike" kern="120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101600">
                    <a:schemeClr val="accent4">
                      <a:lumMod val="50000"/>
                      <a:alpha val="60000"/>
                    </a:schemeClr>
                  </a:glow>
                  <a:outerShdw blurRad="50800" dist="39000" dir="5460000" algn="tl">
                    <a:srgbClr val="000000">
                      <a:alpha val="38000"/>
                    </a:srgbClr>
                  </a:outerShdw>
                </a:effectLst>
                <a:uLnTx/>
                <a:uFillTx/>
                <a:latin typeface="Sakkal Majalla" pitchFamily="2" charset="-78"/>
                <a:ea typeface="+mj-ea"/>
                <a:cs typeface="Sakkal Majalla" pitchFamily="2" charset="-78"/>
              </a:rPr>
              <a:t/>
            </a:r>
            <a:br>
              <a:rPr kumimoji="0" lang="ar-DZ" sz="4800" b="1" i="0" u="none" strike="noStrike" kern="120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101600">
                    <a:schemeClr val="accent4">
                      <a:lumMod val="50000"/>
                      <a:alpha val="60000"/>
                    </a:schemeClr>
                  </a:glow>
                  <a:outerShdw blurRad="50800" dist="39000" dir="5460000" algn="tl">
                    <a:srgbClr val="000000">
                      <a:alpha val="38000"/>
                    </a:srgbClr>
                  </a:outerShdw>
                </a:effectLst>
                <a:uLnTx/>
                <a:uFillTx/>
                <a:latin typeface="Sakkal Majalla" pitchFamily="2" charset="-78"/>
                <a:ea typeface="+mj-ea"/>
                <a:cs typeface="Sakkal Majalla" pitchFamily="2" charset="-78"/>
              </a:rPr>
            </a:br>
            <a:r>
              <a:rPr kumimoji="0" lang="ar-DZ" sz="3600" b="1" i="0" u="none" strike="noStrike" kern="120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101600">
                    <a:schemeClr val="accent4">
                      <a:lumMod val="50000"/>
                      <a:alpha val="60000"/>
                    </a:schemeClr>
                  </a:glow>
                  <a:outerShdw blurRad="50800" dist="39000" dir="5460000" algn="tl">
                    <a:srgbClr val="000000">
                      <a:alpha val="38000"/>
                    </a:srgbClr>
                  </a:outerShdw>
                </a:effectLst>
                <a:uLnTx/>
                <a:uFillTx/>
                <a:latin typeface="Sakkal Majalla" pitchFamily="2" charset="-78"/>
                <a:ea typeface="+mj-ea"/>
                <a:cs typeface="Sakkal Majalla" pitchFamily="2" charset="-78"/>
              </a:rPr>
              <a:t>معهد علوم وتقنيات النشاطات البدنية والرياضية</a:t>
            </a:r>
            <a:endParaRPr kumimoji="0" lang="fr-FR" sz="4800" b="1" i="0" u="none" strike="noStrike" kern="1200" normalizeH="0" baseline="0" noProof="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101600">
                  <a:schemeClr val="accent4">
                    <a:lumMod val="50000"/>
                    <a:alpha val="60000"/>
                  </a:schemeClr>
                </a:glow>
                <a:outerShdw blurRad="50800" dist="39000" dir="5460000" algn="tl">
                  <a:srgbClr val="000000">
                    <a:alpha val="38000"/>
                  </a:srgbClr>
                </a:outerShdw>
              </a:effectLst>
              <a:uLnTx/>
              <a:uFillTx/>
              <a:latin typeface="Sakkal Majalla" pitchFamily="2" charset="-78"/>
              <a:ea typeface="+mj-ea"/>
              <a:cs typeface="Sakkal Majalla" pitchFamily="2" charset="-78"/>
            </a:endParaRPr>
          </a:p>
        </p:txBody>
      </p:sp>
      <p:sp>
        <p:nvSpPr>
          <p:cNvPr id="5" name="عنوان فرعي 2"/>
          <p:cNvSpPr txBox="1">
            <a:spLocks/>
          </p:cNvSpPr>
          <p:nvPr/>
        </p:nvSpPr>
        <p:spPr>
          <a:xfrm>
            <a:off x="533400" y="2357430"/>
            <a:ext cx="7854696" cy="2643206"/>
          </a:xfrm>
          <a:prstGeom prst="rect">
            <a:avLst/>
          </a:prstGeom>
        </p:spPr>
        <p:txBody>
          <a:bodyPr vert="horz" anchor="t">
            <a:noAutofit/>
          </a:bodyPr>
          <a:lstStyle/>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DZ" sz="3600" i="0" u="none" strike="noStrike" kern="1200" normalizeH="0" baseline="0" noProof="0" dirty="0" smtClean="0">
                <a:ln w="18415" cmpd="sng">
                  <a:solidFill>
                    <a:srgbClr val="FFFFFF"/>
                  </a:solidFill>
                  <a:prstDash val="solid"/>
                </a:ln>
                <a:solidFill>
                  <a:srgbClr val="FFFFFF"/>
                </a:solidFill>
                <a:effectLst>
                  <a:glow rad="228600">
                    <a:schemeClr val="accent1">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المحاضرة </a:t>
            </a:r>
            <a:r>
              <a:rPr kumimoji="0" lang="ar-MA" sz="3600" i="0" u="none" strike="noStrike" kern="1200" normalizeH="0" baseline="0" noProof="0" dirty="0" smtClean="0">
                <a:ln w="18415" cmpd="sng">
                  <a:solidFill>
                    <a:srgbClr val="FFFFFF"/>
                  </a:solidFill>
                  <a:prstDash val="solid"/>
                </a:ln>
                <a:solidFill>
                  <a:srgbClr val="FFFFFF"/>
                </a:solidFill>
                <a:effectLst>
                  <a:glow rad="228600">
                    <a:schemeClr val="accent1">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ال</a:t>
            </a:r>
            <a:r>
              <a:rPr kumimoji="0" lang="ar-DZ" sz="3600" i="0" u="none" strike="noStrike" kern="1200" normalizeH="0" baseline="0" noProof="0" dirty="0" smtClean="0">
                <a:ln w="18415" cmpd="sng">
                  <a:solidFill>
                    <a:srgbClr val="FFFFFF"/>
                  </a:solidFill>
                  <a:prstDash val="solid"/>
                </a:ln>
                <a:solidFill>
                  <a:srgbClr val="FFFFFF"/>
                </a:solidFill>
                <a:effectLst>
                  <a:glow rad="228600">
                    <a:schemeClr val="accent1">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رابعة:</a:t>
            </a:r>
            <a:endParaRPr kumimoji="0" lang="ar-DZ" sz="3600" i="0" u="none" strike="noStrike" kern="1200" normalizeH="0" baseline="0" noProof="0" dirty="0" smtClean="0">
              <a:ln w="18415" cmpd="sng">
                <a:solidFill>
                  <a:srgbClr val="FFFFFF"/>
                </a:solidFill>
                <a:prstDash val="solid"/>
              </a:ln>
              <a:solidFill>
                <a:srgbClr val="FFFFFF"/>
              </a:solidFill>
              <a:effectLst>
                <a:glow rad="228600">
                  <a:schemeClr val="accent1">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endParaRPr>
          </a:p>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MA" sz="5400" i="0" u="none" strike="noStrike" kern="1200" normalizeH="0" baseline="0" noProof="0" dirty="0" smtClean="0">
                <a:ln w="18415" cmpd="sng">
                  <a:solidFill>
                    <a:srgbClr val="FFFFFF"/>
                  </a:solidFill>
                  <a:prstDash val="solid"/>
                </a:ln>
                <a:solidFill>
                  <a:srgbClr val="FFFFFF"/>
                </a:solidFill>
                <a:effectLst>
                  <a:glow rad="228600">
                    <a:schemeClr val="accent1">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الأهداف التربوية للأنشطة </a:t>
            </a:r>
          </a:p>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MA" sz="5400" i="0" u="none" strike="noStrike" kern="1200" normalizeH="0" baseline="0" noProof="0" dirty="0" smtClean="0">
                <a:ln w="18415" cmpd="sng">
                  <a:solidFill>
                    <a:srgbClr val="FFFFFF"/>
                  </a:solidFill>
                  <a:prstDash val="solid"/>
                </a:ln>
                <a:solidFill>
                  <a:srgbClr val="FFFFFF"/>
                </a:solidFill>
                <a:effectLst>
                  <a:glow rad="228600">
                    <a:schemeClr val="accent1">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البدنية والرياضية </a:t>
            </a:r>
          </a:p>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endParaRPr kumimoji="0" lang="fr-FR" sz="5400" i="0" u="none" strike="noStrike" kern="1200" normalizeH="0" baseline="0" noProof="0" dirty="0">
              <a:ln w="18415" cmpd="sng">
                <a:solidFill>
                  <a:srgbClr val="FFFFFF"/>
                </a:solidFill>
                <a:prstDash val="solid"/>
              </a:ln>
              <a:solidFill>
                <a:srgbClr val="FFFFFF"/>
              </a:solidFill>
              <a:effectLst>
                <a:glow rad="228600">
                  <a:schemeClr val="accent1">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endParaRPr>
          </a:p>
        </p:txBody>
      </p:sp>
      <p:pic>
        <p:nvPicPr>
          <p:cNvPr id="6" name="صورة 3" descr="uoeb.jpg"/>
          <p:cNvPicPr>
            <a:picLocks noChangeAspect="1"/>
          </p:cNvPicPr>
          <p:nvPr/>
        </p:nvPicPr>
        <p:blipFill>
          <a:blip r:embed="rId2"/>
          <a:stretch>
            <a:fillRect/>
          </a:stretch>
        </p:blipFill>
        <p:spPr>
          <a:xfrm>
            <a:off x="214282" y="214290"/>
            <a:ext cx="1249960" cy="1216404"/>
          </a:xfrm>
          <a:prstGeom prst="rect">
            <a:avLst/>
          </a:prstGeom>
        </p:spPr>
      </p:pic>
      <p:sp>
        <p:nvSpPr>
          <p:cNvPr id="7" name="عنوان فرعي 2"/>
          <p:cNvSpPr txBox="1">
            <a:spLocks/>
          </p:cNvSpPr>
          <p:nvPr/>
        </p:nvSpPr>
        <p:spPr>
          <a:xfrm>
            <a:off x="932146" y="5248300"/>
            <a:ext cx="7854696" cy="1252534"/>
          </a:xfrm>
          <a:prstGeom prst="rect">
            <a:avLst/>
          </a:prstGeom>
        </p:spPr>
        <p:txBody>
          <a:bodyPr vert="horz" lIns="0" rIns="18288">
            <a:noAutofit/>
          </a:bodyPr>
          <a:lstStyle/>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4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الأستاذ: </a:t>
            </a:r>
            <a:r>
              <a:rPr kumimoji="0" lang="ar-DZ" sz="2400" b="1" i="0" u="none" strike="noStrike" kern="1200" normalizeH="0" baseline="0" noProof="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قرماط</a:t>
            </a:r>
            <a:r>
              <a:rPr kumimoji="0" lang="ar-DZ" sz="24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 نوري</a:t>
            </a:r>
          </a:p>
          <a:p>
            <a:pPr marR="45720" lvl="0" algn="r" rtl="1">
              <a:spcBef>
                <a:spcPct val="20000"/>
              </a:spcBef>
              <a:buClr>
                <a:schemeClr val="accent3"/>
              </a:buClr>
              <a:buSzPct val="95000"/>
              <a:defRPr/>
            </a:pPr>
            <a:r>
              <a:rPr kumimoji="0" lang="ar-DZ" sz="24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مقياس:</a:t>
            </a:r>
            <a:r>
              <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 </a:t>
            </a:r>
            <a:r>
              <a:rPr lang="ar-M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نظري</a:t>
            </a: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ة</a:t>
            </a:r>
            <a:r>
              <a:rPr lang="ar-M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ومنهجي</a:t>
            </a:r>
            <a:r>
              <a:rPr lang="ar-DZ"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ة</a:t>
            </a:r>
            <a:r>
              <a:rPr lang="ar-MA"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 النشاط البدني الرياضي التربوي</a:t>
            </a:r>
            <a:endPar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endParaRPr>
          </a:p>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المستوى: سنة ثانية / نشاط </a:t>
            </a:r>
            <a:r>
              <a:rPr kumimoji="0" lang="ar-MA"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بدني </a:t>
            </a:r>
            <a:r>
              <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رياضي تربوي</a:t>
            </a:r>
            <a:endParaRPr kumimoji="0" lang="ar-DZ" sz="24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endParaRPr>
          </a:p>
        </p:txBody>
      </p:sp>
      <p:pic>
        <p:nvPicPr>
          <p:cNvPr id="8" name="Image 4"/>
          <p:cNvPicPr/>
          <p:nvPr/>
        </p:nvPicPr>
        <p:blipFill>
          <a:blip r:embed="rId3" cstate="print"/>
          <a:srcRect/>
          <a:stretch>
            <a:fillRect/>
          </a:stretch>
        </p:blipFill>
        <p:spPr bwMode="auto">
          <a:xfrm>
            <a:off x="7643834" y="214290"/>
            <a:ext cx="1285884" cy="12144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732614"/>
          </a:xfrm>
        </p:spPr>
        <p:style>
          <a:lnRef idx="2">
            <a:schemeClr val="accent1"/>
          </a:lnRef>
          <a:fillRef idx="1">
            <a:schemeClr val="lt1"/>
          </a:fillRef>
          <a:effectRef idx="0">
            <a:schemeClr val="accent1"/>
          </a:effectRef>
          <a:fontRef idx="minor">
            <a:schemeClr val="dk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sz="3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rPr>
              <a:t>تصنيف الأهداف حسب بنجامين </a:t>
            </a:r>
            <a:r>
              <a:rPr lang="ar-MA" sz="38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rPr>
              <a:t>بلووم</a:t>
            </a:r>
            <a:endParaRPr lang="fr-FR" sz="3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57200" y="1882808"/>
            <a:ext cx="8229600" cy="3117828"/>
          </a:xfrm>
        </p:spPr>
        <p:txBody>
          <a:bodyPr>
            <a:normAutofit/>
          </a:bodyPr>
          <a:lstStyle/>
          <a:p>
            <a:pPr algn="just" rtl="1">
              <a:buNone/>
            </a:pPr>
            <a:r>
              <a:rPr lang="ar-MA"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rPr>
              <a:t>      لقد قدّم </a:t>
            </a:r>
            <a:r>
              <a:rPr lang="ar-MA" sz="3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rPr>
              <a:t>بلووم</a:t>
            </a:r>
            <a:r>
              <a:rPr lang="ar-MA"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rPr>
              <a:t> تصنيفا للأهداف التربوية حيث كان جهده منصبا حول وضع لغة يفهمها كل التربويين، وتُصاغ الأهداف التربوية من خلالها بشرط أن تكون هذه الأهداف بعيدة عن العمومية والغموض، حيث صنّف </a:t>
            </a:r>
            <a:r>
              <a:rPr lang="ar-MA" sz="3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rPr>
              <a:t>بلووم</a:t>
            </a:r>
            <a:r>
              <a:rPr lang="ar-MA"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rPr>
              <a:t> هذه الأهداف إلى ثلاث مجالات رئيسية، وكل مجال له مستويات تتدرج من البسيط إلى المركب، وهي كما يلي:  </a:t>
            </a:r>
            <a:endParaRPr lang="fr-F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endParaRPr>
          </a:p>
          <a:p>
            <a:pPr algn="just">
              <a:buNone/>
            </a:pPr>
            <a:endParaRPr lang="fr-F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6858016" y="2285992"/>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المحاكاة</a:t>
            </a:r>
            <a:endParaRPr lang="fr-FR" sz="2800" dirty="0">
              <a:solidFill>
                <a:schemeClr val="bg1"/>
              </a:solidFill>
              <a:latin typeface="Sakkal Majalla" pitchFamily="2" charset="-78"/>
              <a:cs typeface="Sakkal Majalla" pitchFamily="2" charset="-78"/>
            </a:endParaRPr>
          </a:p>
        </p:txBody>
      </p:sp>
      <p:sp>
        <p:nvSpPr>
          <p:cNvPr id="12" name="Ellipse 11"/>
          <p:cNvSpPr/>
          <p:nvPr/>
        </p:nvSpPr>
        <p:spPr>
          <a:xfrm>
            <a:off x="3500430" y="-24"/>
            <a:ext cx="2071702" cy="1500198"/>
          </a:xfrm>
          <a:prstGeom prst="ellips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3200" dirty="0" smtClean="0">
                <a:solidFill>
                  <a:schemeClr val="bg1"/>
                </a:solidFill>
                <a:latin typeface="Sakkal Majalla" pitchFamily="2" charset="-78"/>
                <a:cs typeface="Sakkal Majalla" pitchFamily="2" charset="-78"/>
              </a:rPr>
              <a:t>مجالات الأهداف</a:t>
            </a:r>
            <a:endParaRPr lang="fr-FR" sz="3200" dirty="0" smtClean="0">
              <a:solidFill>
                <a:schemeClr val="bg1"/>
              </a:solidFill>
              <a:latin typeface="Sakkal Majalla" pitchFamily="2" charset="-78"/>
              <a:cs typeface="Sakkal Majalla" pitchFamily="2" charset="-78"/>
            </a:endParaRPr>
          </a:p>
        </p:txBody>
      </p:sp>
      <p:sp>
        <p:nvSpPr>
          <p:cNvPr id="13" name="Ellipse 12"/>
          <p:cNvSpPr/>
          <p:nvPr/>
        </p:nvSpPr>
        <p:spPr>
          <a:xfrm>
            <a:off x="6215074" y="1357298"/>
            <a:ext cx="2500330" cy="85725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2400" dirty="0" smtClean="0">
                <a:solidFill>
                  <a:schemeClr val="bg1"/>
                </a:solidFill>
                <a:latin typeface="Sakkal Majalla" pitchFamily="2" charset="-78"/>
                <a:cs typeface="Sakkal Majalla" pitchFamily="2" charset="-78"/>
              </a:rPr>
              <a:t>المجال </a:t>
            </a:r>
            <a:r>
              <a:rPr lang="ar-MA" sz="2400" dirty="0" err="1" smtClean="0">
                <a:solidFill>
                  <a:schemeClr val="bg1"/>
                </a:solidFill>
                <a:latin typeface="Sakkal Majalla" pitchFamily="2" charset="-78"/>
                <a:cs typeface="Sakkal Majalla" pitchFamily="2" charset="-78"/>
              </a:rPr>
              <a:t>النفسو</a:t>
            </a:r>
            <a:r>
              <a:rPr lang="ar-MA" sz="2400" dirty="0" smtClean="0">
                <a:solidFill>
                  <a:schemeClr val="bg1"/>
                </a:solidFill>
                <a:latin typeface="Sakkal Majalla" pitchFamily="2" charset="-78"/>
                <a:cs typeface="Sakkal Majalla" pitchFamily="2" charset="-78"/>
              </a:rPr>
              <a:t> حركي</a:t>
            </a:r>
            <a:endParaRPr lang="fr-FR" sz="2400" dirty="0">
              <a:solidFill>
                <a:schemeClr val="bg1"/>
              </a:solidFill>
              <a:latin typeface="Sakkal Majalla" pitchFamily="2" charset="-78"/>
              <a:cs typeface="Sakkal Majalla" pitchFamily="2" charset="-78"/>
            </a:endParaRPr>
          </a:p>
        </p:txBody>
      </p:sp>
      <p:sp>
        <p:nvSpPr>
          <p:cNvPr id="14" name="Ellipse 13"/>
          <p:cNvSpPr/>
          <p:nvPr/>
        </p:nvSpPr>
        <p:spPr>
          <a:xfrm>
            <a:off x="357158" y="1357298"/>
            <a:ext cx="2500330" cy="85725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2400" dirty="0" smtClean="0">
                <a:solidFill>
                  <a:schemeClr val="bg1"/>
                </a:solidFill>
                <a:latin typeface="Sakkal Majalla" pitchFamily="2" charset="-78"/>
                <a:cs typeface="Sakkal Majalla" pitchFamily="2" charset="-78"/>
              </a:rPr>
              <a:t>المجال الوجداني</a:t>
            </a:r>
            <a:endParaRPr lang="fr-FR" sz="2400" dirty="0">
              <a:solidFill>
                <a:schemeClr val="bg1"/>
              </a:solidFill>
              <a:latin typeface="Sakkal Majalla" pitchFamily="2" charset="-78"/>
              <a:cs typeface="Sakkal Majalla" pitchFamily="2" charset="-78"/>
            </a:endParaRPr>
          </a:p>
        </p:txBody>
      </p:sp>
      <p:sp>
        <p:nvSpPr>
          <p:cNvPr id="15" name="Ellipse 14"/>
          <p:cNvSpPr/>
          <p:nvPr/>
        </p:nvSpPr>
        <p:spPr>
          <a:xfrm>
            <a:off x="3286116" y="2214554"/>
            <a:ext cx="2500330" cy="85725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MA" sz="2400" dirty="0" smtClean="0">
                <a:solidFill>
                  <a:schemeClr val="bg1"/>
                </a:solidFill>
                <a:latin typeface="Sakkal Majalla" pitchFamily="2" charset="-78"/>
                <a:cs typeface="Sakkal Majalla" pitchFamily="2" charset="-78"/>
              </a:rPr>
              <a:t>المجال المعرفي</a:t>
            </a:r>
            <a:endParaRPr lang="fr-FR" sz="2400" dirty="0">
              <a:solidFill>
                <a:schemeClr val="bg1"/>
              </a:solidFill>
              <a:latin typeface="Sakkal Majalla" pitchFamily="2" charset="-78"/>
              <a:cs typeface="Sakkal Majalla" pitchFamily="2" charset="-78"/>
            </a:endParaRPr>
          </a:p>
        </p:txBody>
      </p:sp>
      <p:sp>
        <p:nvSpPr>
          <p:cNvPr id="20" name="Flèche droite 19"/>
          <p:cNvSpPr/>
          <p:nvPr/>
        </p:nvSpPr>
        <p:spPr>
          <a:xfrm rot="711227">
            <a:off x="5660249" y="1192060"/>
            <a:ext cx="50006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nvSpPr>
        <p:spPr>
          <a:xfrm rot="5400000">
            <a:off x="4300862" y="1708582"/>
            <a:ext cx="50006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Flèche droite 21"/>
          <p:cNvSpPr/>
          <p:nvPr/>
        </p:nvSpPr>
        <p:spPr>
          <a:xfrm rot="8962445">
            <a:off x="2805763" y="1173432"/>
            <a:ext cx="50006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Ellipse 23"/>
          <p:cNvSpPr/>
          <p:nvPr/>
        </p:nvSpPr>
        <p:spPr>
          <a:xfrm>
            <a:off x="6858016" y="3214686"/>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الدقة</a:t>
            </a:r>
            <a:endParaRPr lang="fr-FR" sz="2800" dirty="0">
              <a:solidFill>
                <a:schemeClr val="bg1"/>
              </a:solidFill>
              <a:latin typeface="Sakkal Majalla" pitchFamily="2" charset="-78"/>
              <a:cs typeface="Sakkal Majalla" pitchFamily="2" charset="-78"/>
            </a:endParaRPr>
          </a:p>
        </p:txBody>
      </p:sp>
      <p:sp>
        <p:nvSpPr>
          <p:cNvPr id="25" name="Ellipse 24"/>
          <p:cNvSpPr/>
          <p:nvPr/>
        </p:nvSpPr>
        <p:spPr>
          <a:xfrm>
            <a:off x="6858016" y="4143380"/>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الترابط</a:t>
            </a:r>
            <a:endParaRPr lang="fr-FR" sz="2800" dirty="0">
              <a:solidFill>
                <a:schemeClr val="bg1"/>
              </a:solidFill>
              <a:latin typeface="Sakkal Majalla" pitchFamily="2" charset="-78"/>
              <a:cs typeface="Sakkal Majalla" pitchFamily="2" charset="-78"/>
            </a:endParaRPr>
          </a:p>
        </p:txBody>
      </p:sp>
      <p:sp>
        <p:nvSpPr>
          <p:cNvPr id="26" name="Ellipse 25"/>
          <p:cNvSpPr/>
          <p:nvPr/>
        </p:nvSpPr>
        <p:spPr>
          <a:xfrm>
            <a:off x="6858016" y="5072074"/>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التطبيع</a:t>
            </a:r>
            <a:endParaRPr lang="fr-FR" sz="2800" dirty="0">
              <a:solidFill>
                <a:schemeClr val="bg1"/>
              </a:solidFill>
              <a:latin typeface="Sakkal Majalla" pitchFamily="2" charset="-78"/>
              <a:cs typeface="Sakkal Majalla" pitchFamily="2" charset="-78"/>
            </a:endParaRPr>
          </a:p>
        </p:txBody>
      </p:sp>
      <p:sp>
        <p:nvSpPr>
          <p:cNvPr id="27" name="Ellipse 26"/>
          <p:cNvSpPr/>
          <p:nvPr/>
        </p:nvSpPr>
        <p:spPr>
          <a:xfrm>
            <a:off x="3857620" y="3143248"/>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المعرفة</a:t>
            </a:r>
            <a:endParaRPr lang="fr-FR" sz="2800" dirty="0">
              <a:solidFill>
                <a:schemeClr val="bg1"/>
              </a:solidFill>
              <a:latin typeface="Sakkal Majalla" pitchFamily="2" charset="-78"/>
              <a:cs typeface="Sakkal Majalla" pitchFamily="2" charset="-78"/>
            </a:endParaRPr>
          </a:p>
        </p:txBody>
      </p:sp>
      <p:sp>
        <p:nvSpPr>
          <p:cNvPr id="28" name="Ellipse 27"/>
          <p:cNvSpPr/>
          <p:nvPr/>
        </p:nvSpPr>
        <p:spPr>
          <a:xfrm>
            <a:off x="3857620" y="4071942"/>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الفهم</a:t>
            </a:r>
            <a:endParaRPr lang="fr-FR" sz="2800" dirty="0">
              <a:solidFill>
                <a:schemeClr val="bg1"/>
              </a:solidFill>
              <a:latin typeface="Sakkal Majalla" pitchFamily="2" charset="-78"/>
              <a:cs typeface="Sakkal Majalla" pitchFamily="2" charset="-78"/>
            </a:endParaRPr>
          </a:p>
        </p:txBody>
      </p:sp>
      <p:sp>
        <p:nvSpPr>
          <p:cNvPr id="29" name="Ellipse 28"/>
          <p:cNvSpPr/>
          <p:nvPr/>
        </p:nvSpPr>
        <p:spPr>
          <a:xfrm>
            <a:off x="3857620" y="5000636"/>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التطبيق</a:t>
            </a:r>
            <a:endParaRPr lang="fr-FR" sz="2800" dirty="0">
              <a:solidFill>
                <a:schemeClr val="bg1"/>
              </a:solidFill>
              <a:latin typeface="Sakkal Majalla" pitchFamily="2" charset="-78"/>
              <a:cs typeface="Sakkal Majalla" pitchFamily="2" charset="-78"/>
            </a:endParaRPr>
          </a:p>
        </p:txBody>
      </p:sp>
      <p:sp>
        <p:nvSpPr>
          <p:cNvPr id="30" name="Ellipse 29"/>
          <p:cNvSpPr/>
          <p:nvPr/>
        </p:nvSpPr>
        <p:spPr>
          <a:xfrm>
            <a:off x="3857620" y="5929330"/>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التحليل</a:t>
            </a:r>
            <a:endParaRPr lang="fr-FR" sz="2800" dirty="0">
              <a:solidFill>
                <a:schemeClr val="bg1"/>
              </a:solidFill>
              <a:latin typeface="Sakkal Majalla" pitchFamily="2" charset="-78"/>
              <a:cs typeface="Sakkal Majalla" pitchFamily="2" charset="-78"/>
            </a:endParaRPr>
          </a:p>
        </p:txBody>
      </p:sp>
      <p:sp>
        <p:nvSpPr>
          <p:cNvPr id="31" name="Ellipse 30"/>
          <p:cNvSpPr/>
          <p:nvPr/>
        </p:nvSpPr>
        <p:spPr>
          <a:xfrm>
            <a:off x="928662" y="2285992"/>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300" dirty="0" smtClean="0">
                <a:solidFill>
                  <a:schemeClr val="bg1"/>
                </a:solidFill>
                <a:latin typeface="Sakkal Majalla" pitchFamily="2" charset="-78"/>
                <a:cs typeface="Sakkal Majalla" pitchFamily="2" charset="-78"/>
              </a:rPr>
              <a:t>الاستقبال</a:t>
            </a:r>
            <a:endParaRPr lang="fr-FR" sz="2300" dirty="0">
              <a:solidFill>
                <a:schemeClr val="bg1"/>
              </a:solidFill>
              <a:latin typeface="Sakkal Majalla" pitchFamily="2" charset="-78"/>
              <a:cs typeface="Sakkal Majalla" pitchFamily="2" charset="-78"/>
            </a:endParaRPr>
          </a:p>
        </p:txBody>
      </p:sp>
      <p:sp>
        <p:nvSpPr>
          <p:cNvPr id="32" name="Ellipse 31"/>
          <p:cNvSpPr/>
          <p:nvPr/>
        </p:nvSpPr>
        <p:spPr>
          <a:xfrm>
            <a:off x="928662" y="3214686"/>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300" dirty="0" smtClean="0">
                <a:solidFill>
                  <a:schemeClr val="bg1"/>
                </a:solidFill>
                <a:latin typeface="Sakkal Majalla" pitchFamily="2" charset="-78"/>
                <a:cs typeface="Sakkal Majalla" pitchFamily="2" charset="-78"/>
              </a:rPr>
              <a:t>الاستجابة</a:t>
            </a:r>
            <a:endParaRPr lang="fr-FR" sz="2300" dirty="0">
              <a:solidFill>
                <a:schemeClr val="bg1"/>
              </a:solidFill>
              <a:latin typeface="Sakkal Majalla" pitchFamily="2" charset="-78"/>
              <a:cs typeface="Sakkal Majalla" pitchFamily="2" charset="-78"/>
            </a:endParaRPr>
          </a:p>
        </p:txBody>
      </p:sp>
      <p:sp>
        <p:nvSpPr>
          <p:cNvPr id="33" name="Ellipse 32"/>
          <p:cNvSpPr/>
          <p:nvPr/>
        </p:nvSpPr>
        <p:spPr>
          <a:xfrm>
            <a:off x="428596" y="4143380"/>
            <a:ext cx="1928826"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000" dirty="0" smtClean="0">
                <a:solidFill>
                  <a:schemeClr val="bg1"/>
                </a:solidFill>
                <a:latin typeface="Sakkal Majalla" pitchFamily="2" charset="-78"/>
                <a:cs typeface="Sakkal Majalla" pitchFamily="2" charset="-78"/>
              </a:rPr>
              <a:t>الحكم في ضوء قيمة.</a:t>
            </a:r>
            <a:endParaRPr lang="fr-FR" sz="2000" dirty="0">
              <a:solidFill>
                <a:schemeClr val="bg1"/>
              </a:solidFill>
              <a:latin typeface="Sakkal Majalla" pitchFamily="2" charset="-78"/>
              <a:cs typeface="Sakkal Majalla" pitchFamily="2" charset="-78"/>
            </a:endParaRPr>
          </a:p>
        </p:txBody>
      </p:sp>
      <p:sp>
        <p:nvSpPr>
          <p:cNvPr id="34" name="Ellipse 33"/>
          <p:cNvSpPr/>
          <p:nvPr/>
        </p:nvSpPr>
        <p:spPr>
          <a:xfrm>
            <a:off x="928662" y="5072074"/>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التنظيم</a:t>
            </a:r>
            <a:endParaRPr lang="fr-FR" sz="2800" dirty="0">
              <a:solidFill>
                <a:schemeClr val="bg1"/>
              </a:solidFill>
              <a:latin typeface="Sakkal Majalla" pitchFamily="2" charset="-78"/>
              <a:cs typeface="Sakkal Majalla" pitchFamily="2" charset="-78"/>
            </a:endParaRPr>
          </a:p>
        </p:txBody>
      </p:sp>
      <p:sp>
        <p:nvSpPr>
          <p:cNvPr id="35" name="Ellipse 34"/>
          <p:cNvSpPr/>
          <p:nvPr/>
        </p:nvSpPr>
        <p:spPr>
          <a:xfrm>
            <a:off x="5072066" y="5462065"/>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التركيب</a:t>
            </a:r>
            <a:endParaRPr lang="fr-FR" sz="2800" dirty="0">
              <a:solidFill>
                <a:schemeClr val="bg1"/>
              </a:solidFill>
              <a:latin typeface="Sakkal Majalla" pitchFamily="2" charset="-78"/>
              <a:cs typeface="Sakkal Majalla" pitchFamily="2" charset="-78"/>
            </a:endParaRPr>
          </a:p>
        </p:txBody>
      </p:sp>
      <p:sp>
        <p:nvSpPr>
          <p:cNvPr id="36" name="Ellipse 35"/>
          <p:cNvSpPr/>
          <p:nvPr/>
        </p:nvSpPr>
        <p:spPr>
          <a:xfrm>
            <a:off x="2643174" y="5462065"/>
            <a:ext cx="1428760" cy="857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dirty="0" smtClean="0">
                <a:solidFill>
                  <a:schemeClr val="bg1"/>
                </a:solidFill>
                <a:latin typeface="Sakkal Majalla" pitchFamily="2" charset="-78"/>
                <a:cs typeface="Sakkal Majalla" pitchFamily="2" charset="-78"/>
              </a:rPr>
              <a:t>التقويم</a:t>
            </a:r>
            <a:endParaRPr lang="fr-FR" sz="2800" dirty="0">
              <a:solidFill>
                <a:schemeClr val="bg1"/>
              </a:solidFill>
              <a:latin typeface="Sakkal Majalla" pitchFamily="2" charset="-78"/>
              <a:cs typeface="Sakkal Majalla" pitchFamily="2" charset="-78"/>
            </a:endParaRPr>
          </a:p>
        </p:txBody>
      </p:sp>
      <p:sp>
        <p:nvSpPr>
          <p:cNvPr id="37" name="Demi-cadre 36"/>
          <p:cNvSpPr/>
          <p:nvPr/>
        </p:nvSpPr>
        <p:spPr>
          <a:xfrm rot="10800000">
            <a:off x="2143108" y="2071678"/>
            <a:ext cx="428628" cy="4214818"/>
          </a:xfrm>
          <a:prstGeom prst="halfFram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fr-FR">
              <a:solidFill>
                <a:schemeClr val="tx1"/>
              </a:solidFill>
            </a:endParaRPr>
          </a:p>
        </p:txBody>
      </p:sp>
      <p:sp>
        <p:nvSpPr>
          <p:cNvPr id="38" name="Demi-cadre 37"/>
          <p:cNvSpPr/>
          <p:nvPr/>
        </p:nvSpPr>
        <p:spPr>
          <a:xfrm rot="10800000">
            <a:off x="6357950" y="2143116"/>
            <a:ext cx="428628" cy="4214818"/>
          </a:xfrm>
          <a:prstGeom prst="halfFram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804052"/>
          </a:xfrm>
        </p:spPr>
        <p:txBody>
          <a:bodyPr>
            <a:scene3d>
              <a:camera prst="orthographicFront"/>
              <a:lightRig rig="balanced" dir="t">
                <a:rot lat="0" lon="0" rev="2100000"/>
              </a:lightRig>
            </a:scene3d>
            <a:sp3d extrusionH="57150" prstMaterial="metal">
              <a:bevelT w="38100" h="25400"/>
              <a:contourClr>
                <a:schemeClr val="bg2"/>
              </a:contourClr>
            </a:sp3d>
          </a:bodyPr>
          <a:lstStyle/>
          <a:p>
            <a:pPr algn="ctr" rtl="1"/>
            <a:r>
              <a:rPr lang="ar-MA" b="1" dirty="0" smtClean="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rPr>
              <a:t>أولا: المجال </a:t>
            </a:r>
            <a:r>
              <a:rPr lang="ar-MA" b="1" dirty="0" err="1" smtClean="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rPr>
              <a:t>النفسو</a:t>
            </a:r>
            <a:r>
              <a:rPr lang="ar-MA" b="1" dirty="0" smtClean="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rPr>
              <a:t> حركي</a:t>
            </a:r>
            <a:endParaRPr lang="fr-FR" b="1" dirty="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57200" y="1071546"/>
            <a:ext cx="8229600" cy="1546192"/>
          </a:xfrm>
        </p:spPr>
        <p:txBody>
          <a:bodyPr>
            <a:normAutofit fontScale="85000" lnSpcReduction="10000"/>
          </a:bodyPr>
          <a:lstStyle/>
          <a:p>
            <a:pPr algn="just" rtl="1"/>
            <a:r>
              <a:rPr lang="ar-MA" dirty="0" smtClean="0">
                <a:latin typeface="Sakkal Majalla" pitchFamily="2" charset="-78"/>
                <a:cs typeface="Sakkal Majalla" pitchFamily="2" charset="-78"/>
              </a:rPr>
              <a:t>يُعتبر النشاط البدني المنتظم الذي يتفق وحاجات الطفل وقدراته وحالته الصحية خير وسيله لتحقيق هذه المجال، حيث أن المهارات الحركية والنشاط الرياضي يساعدان الطفل على أداء حركاته اليومية بسهولة، والتي تتطلب: المشي، القفز، التسلق، حمل الأشياء ودفعها ..، ويشمل هذا المجال المستويات التالية: </a:t>
            </a:r>
          </a:p>
          <a:p>
            <a:pPr algn="just" rtl="1">
              <a:buNone/>
            </a:pPr>
            <a:endParaRPr lang="ar-MA" dirty="0" smtClean="0">
              <a:latin typeface="Sakkal Majalla" pitchFamily="2" charset="-78"/>
              <a:cs typeface="Sakkal Majalla" pitchFamily="2" charset="-78"/>
            </a:endParaRPr>
          </a:p>
        </p:txBody>
      </p:sp>
      <p:sp>
        <p:nvSpPr>
          <p:cNvPr id="4" name="Rectangle 3"/>
          <p:cNvSpPr/>
          <p:nvPr/>
        </p:nvSpPr>
        <p:spPr>
          <a:xfrm>
            <a:off x="4000496" y="2714620"/>
            <a:ext cx="4857784"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المحاكاة:</a:t>
            </a:r>
            <a:r>
              <a:rPr lang="ar-MA" sz="2400" b="1" dirty="0" smtClean="0">
                <a:solidFill>
                  <a:schemeClr val="bg1"/>
                </a:solidFill>
                <a:latin typeface="Sakkal Majalla" pitchFamily="2" charset="-78"/>
                <a:cs typeface="Sakkal Majalla" pitchFamily="2" charset="-78"/>
              </a:rPr>
              <a:t> وهذه تعتبر خير وسيلة يقلد </a:t>
            </a:r>
            <a:r>
              <a:rPr lang="ar-MA" sz="2400" b="1" dirty="0" err="1" smtClean="0">
                <a:solidFill>
                  <a:schemeClr val="bg1"/>
                </a:solidFill>
                <a:latin typeface="Sakkal Majalla" pitchFamily="2" charset="-78"/>
                <a:cs typeface="Sakkal Majalla" pitchFamily="2" charset="-78"/>
              </a:rPr>
              <a:t>بها</a:t>
            </a:r>
            <a:r>
              <a:rPr lang="ar-MA" sz="2400" b="1" dirty="0" smtClean="0">
                <a:solidFill>
                  <a:schemeClr val="bg1"/>
                </a:solidFill>
                <a:latin typeface="Sakkal Majalla" pitchFamily="2" charset="-78"/>
                <a:cs typeface="Sakkal Majalla" pitchFamily="2" charset="-78"/>
              </a:rPr>
              <a:t> الطفل الحركة، إذ يقلد والديه، ويقلد المدرس، ويقلد زملاءه، حيث أن درس التربية البدنية والرياضية يركز على أداء الحركات الأساسية، مثل: الجري، المشي، التسلق. والطفل بطبعه يفضل التقليد.</a:t>
            </a:r>
            <a:endParaRPr lang="fr-FR" sz="2400" b="1" u="sng" dirty="0">
              <a:solidFill>
                <a:schemeClr val="bg1"/>
              </a:solidFill>
              <a:latin typeface="Sakkal Majalla" pitchFamily="2" charset="-78"/>
              <a:cs typeface="Sakkal Majalla" pitchFamily="2" charset="-78"/>
            </a:endParaRPr>
          </a:p>
        </p:txBody>
      </p:sp>
      <p:sp>
        <p:nvSpPr>
          <p:cNvPr id="6" name="Rectangle 5"/>
          <p:cNvSpPr/>
          <p:nvPr/>
        </p:nvSpPr>
        <p:spPr>
          <a:xfrm>
            <a:off x="285720" y="4786322"/>
            <a:ext cx="4857784"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الدقة:</a:t>
            </a:r>
            <a:r>
              <a:rPr lang="ar-MA" sz="2400" b="1" dirty="0" smtClean="0">
                <a:solidFill>
                  <a:schemeClr val="bg1"/>
                </a:solidFill>
                <a:latin typeface="Sakkal Majalla" pitchFamily="2" charset="-78"/>
                <a:cs typeface="Sakkal Majalla" pitchFamily="2" charset="-78"/>
              </a:rPr>
              <a:t> وتعني أن يصل التلميذ إلى أداء الحركات الانتقالية بشكل متقيد ومنظم، بحيث يصل إلى أن يؤدي المهارات الحركية بأقل جهد، أي يصل إلى مرحلة الإتقان الحركي في الحركات الانتقالية وغير الانتقالية ومهارة التعامل مع الأدوات. </a:t>
            </a:r>
            <a:endParaRPr lang="fr-FR" sz="2400" b="1" u="sng" dirty="0">
              <a:solidFill>
                <a:schemeClr val="bg1"/>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000496" y="214290"/>
            <a:ext cx="4857784" cy="3143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الترابط:</a:t>
            </a:r>
            <a:r>
              <a:rPr lang="ar-MA" sz="2400" b="1" dirty="0" smtClean="0">
                <a:solidFill>
                  <a:schemeClr val="bg1"/>
                </a:solidFill>
                <a:latin typeface="Sakkal Majalla" pitchFamily="2" charset="-78"/>
                <a:cs typeface="Sakkal Majalla" pitchFamily="2" charset="-78"/>
              </a:rPr>
              <a:t> يعني أن يقوم التلميذ بربط الحركات الأولية بغيرها من الحركات المركبة، أي نتيجة للتدريب على الحركات الأولية يصبح التلميذ قادرا على بناء سلسلة من الحركات المركبة، لتحقيق التوافق بين مجموعة من الحركات المختلفة، مثل: التوافق بين العين واليد، اليد والرجل، ونتيجة للتدريب يصبح التلميذ قادرا على بناء الجمل الحركية التي تتطلب الكثير من الترابط.</a:t>
            </a:r>
            <a:endParaRPr lang="fr-FR" sz="2400" b="1" u="sng" dirty="0">
              <a:solidFill>
                <a:schemeClr val="bg1"/>
              </a:solidFill>
              <a:latin typeface="Sakkal Majalla" pitchFamily="2" charset="-78"/>
              <a:cs typeface="Sakkal Majalla" pitchFamily="2" charset="-78"/>
            </a:endParaRPr>
          </a:p>
        </p:txBody>
      </p:sp>
      <p:sp>
        <p:nvSpPr>
          <p:cNvPr id="7" name="Rectangle 6"/>
          <p:cNvSpPr/>
          <p:nvPr/>
        </p:nvSpPr>
        <p:spPr>
          <a:xfrm>
            <a:off x="285720" y="3500438"/>
            <a:ext cx="4857784" cy="3143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MA" sz="2400" b="1" u="sng" dirty="0" smtClean="0">
                <a:solidFill>
                  <a:schemeClr val="bg1"/>
                </a:solidFill>
                <a:latin typeface="Sakkal Majalla" pitchFamily="2" charset="-78"/>
                <a:cs typeface="Sakkal Majalla" pitchFamily="2" charset="-78"/>
              </a:rPr>
              <a:t>التطبيع:</a:t>
            </a:r>
            <a:r>
              <a:rPr lang="ar-MA" sz="2400" b="1" dirty="0" smtClean="0">
                <a:solidFill>
                  <a:schemeClr val="bg1"/>
                </a:solidFill>
                <a:latin typeface="Sakkal Majalla" pitchFamily="2" charset="-78"/>
                <a:cs typeface="Sakkal Majalla" pitchFamily="2" charset="-78"/>
              </a:rPr>
              <a:t> نتيجة للتدريب والمشاركة في الأنشطة الرياضية المنتظمة، يصل التلميذ إلى مرحلة يقوم فيها بأداء المهارة الرياضية بأقل طاقة ممكنة، مثل: القفز، الجري، المشي، التسلق، القفز على الحواجز، أي يصل إلى ما يسمى مرحلة الآلية الحركية. </a:t>
            </a:r>
            <a:endParaRPr lang="fr-FR" sz="2400" b="1" u="sng" dirty="0">
              <a:solidFill>
                <a:schemeClr val="bg1"/>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804052"/>
          </a:xfrm>
        </p:spPr>
        <p:txBody>
          <a:bodyPr>
            <a:scene3d>
              <a:camera prst="orthographicFront"/>
              <a:lightRig rig="balanced" dir="t">
                <a:rot lat="0" lon="0" rev="2100000"/>
              </a:lightRig>
            </a:scene3d>
            <a:sp3d extrusionH="57150" prstMaterial="metal">
              <a:bevelT w="38100" h="25400"/>
              <a:contourClr>
                <a:schemeClr val="bg2"/>
              </a:contourClr>
            </a:sp3d>
          </a:bodyPr>
          <a:lstStyle/>
          <a:p>
            <a:pPr algn="ctr" rtl="1"/>
            <a:r>
              <a:rPr lang="ar-MA" b="1" dirty="0" smtClean="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rPr>
              <a:t>ثانيا: المجال المعرفي</a:t>
            </a:r>
            <a:endParaRPr lang="fr-FR" b="1" dirty="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57200" y="1071546"/>
            <a:ext cx="8229600" cy="1546192"/>
          </a:xfrm>
        </p:spPr>
        <p:txBody>
          <a:bodyPr>
            <a:normAutofit/>
          </a:bodyPr>
          <a:lstStyle/>
          <a:p>
            <a:pPr algn="just" rtl="1"/>
            <a:r>
              <a:rPr lang="ar-MA" dirty="0" smtClean="0">
                <a:latin typeface="Sakkal Majalla" pitchFamily="2" charset="-78"/>
                <a:cs typeface="Sakkal Majalla" pitchFamily="2" charset="-78"/>
              </a:rPr>
              <a:t>يهدف هذا المجال إلى أن يكتسب التلميذ المعرفة عن طريق الشرح اللفظي أي أن يكتسب المعرفة، يفهمها، يطبقها، يحللها، ويركبها. ويشمل هذا المجال المستويات التالية: </a:t>
            </a:r>
          </a:p>
          <a:p>
            <a:pPr algn="just" rtl="1">
              <a:buNone/>
            </a:pPr>
            <a:endParaRPr lang="ar-MA" dirty="0" smtClean="0">
              <a:latin typeface="Sakkal Majalla" pitchFamily="2" charset="-78"/>
              <a:cs typeface="Sakkal Majalla" pitchFamily="2" charset="-78"/>
            </a:endParaRPr>
          </a:p>
        </p:txBody>
      </p:sp>
      <p:sp>
        <p:nvSpPr>
          <p:cNvPr id="4" name="Rectangle 3"/>
          <p:cNvSpPr/>
          <p:nvPr/>
        </p:nvSpPr>
        <p:spPr>
          <a:xfrm>
            <a:off x="4643438" y="2500306"/>
            <a:ext cx="4429156" cy="4286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r>
              <a:rPr lang="ar-MA" sz="2400" b="1" u="sng" dirty="0" smtClean="0">
                <a:solidFill>
                  <a:schemeClr val="bg1"/>
                </a:solidFill>
                <a:latin typeface="Sakkal Majalla" pitchFamily="2" charset="-78"/>
                <a:cs typeface="Sakkal Majalla" pitchFamily="2" charset="-78"/>
              </a:rPr>
              <a:t>المعرفة:</a:t>
            </a:r>
            <a:r>
              <a:rPr lang="ar-MA" sz="2400" b="1" dirty="0" smtClean="0">
                <a:solidFill>
                  <a:schemeClr val="bg1"/>
                </a:solidFill>
                <a:latin typeface="Sakkal Majalla" pitchFamily="2" charset="-78"/>
                <a:cs typeface="Sakkal Majalla" pitchFamily="2" charset="-78"/>
              </a:rPr>
              <a:t> وهي تعني قدرة التلميذ على تذكر المعلومات والتعرف عليها، مع تنمية المهارات والقدرات العقلية والتمييز بين المصطلحات الرياضية الخاصة، وأن يفهم عوامل الأمن والسلامة في الملعب، وأن يميز بين القفز والوثب، مثل: أن يعرف التلميذ فائدة اللعب على جسمه.</a:t>
            </a:r>
            <a:endParaRPr lang="fr-FR" sz="2400" b="1" u="sng" dirty="0">
              <a:solidFill>
                <a:schemeClr val="bg1"/>
              </a:solidFill>
              <a:latin typeface="Sakkal Majalla" pitchFamily="2" charset="-78"/>
              <a:cs typeface="Sakkal Majalla" pitchFamily="2" charset="-78"/>
            </a:endParaRPr>
          </a:p>
        </p:txBody>
      </p:sp>
      <p:sp>
        <p:nvSpPr>
          <p:cNvPr id="7" name="Rectangle 6"/>
          <p:cNvSpPr/>
          <p:nvPr/>
        </p:nvSpPr>
        <p:spPr>
          <a:xfrm>
            <a:off x="71406" y="2500306"/>
            <a:ext cx="4429156" cy="4286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الفهم:</a:t>
            </a:r>
            <a:r>
              <a:rPr lang="ar-MA" sz="2400" b="1" dirty="0" smtClean="0">
                <a:solidFill>
                  <a:schemeClr val="bg1"/>
                </a:solidFill>
                <a:latin typeface="Sakkal Majalla" pitchFamily="2" charset="-78"/>
                <a:cs typeface="Sakkal Majalla" pitchFamily="2" charset="-78"/>
              </a:rPr>
              <a:t> هو حالة من الإدراك أو التصور يسمح للتلميذ بإدراك ما يقال له، ثم </a:t>
            </a:r>
            <a:r>
              <a:rPr lang="ar-MA" sz="2400" b="1" smtClean="0">
                <a:solidFill>
                  <a:schemeClr val="bg1"/>
                </a:solidFill>
                <a:latin typeface="Sakkal Majalla" pitchFamily="2" charset="-78"/>
                <a:cs typeface="Sakkal Majalla" pitchFamily="2" charset="-78"/>
              </a:rPr>
              <a:t>استخدامه فيما </a:t>
            </a:r>
            <a:r>
              <a:rPr lang="ar-MA" sz="2400" b="1" dirty="0" smtClean="0">
                <a:solidFill>
                  <a:schemeClr val="bg1"/>
                </a:solidFill>
                <a:latin typeface="Sakkal Majalla" pitchFamily="2" charset="-78"/>
                <a:cs typeface="Sakkal Majalla" pitchFamily="2" charset="-78"/>
              </a:rPr>
              <a:t>له علاقة </a:t>
            </a:r>
            <a:r>
              <a:rPr lang="ar-MA" sz="2400" b="1" dirty="0" err="1" smtClean="0">
                <a:solidFill>
                  <a:schemeClr val="bg1"/>
                </a:solidFill>
                <a:latin typeface="Sakkal Majalla" pitchFamily="2" charset="-78"/>
                <a:cs typeface="Sakkal Majalla" pitchFamily="2" charset="-78"/>
              </a:rPr>
              <a:t>به</a:t>
            </a:r>
            <a:r>
              <a:rPr lang="ar-MA" sz="2400" b="1" dirty="0" smtClean="0">
                <a:solidFill>
                  <a:schemeClr val="bg1"/>
                </a:solidFill>
                <a:latin typeface="Sakkal Majalla" pitchFamily="2" charset="-78"/>
                <a:cs typeface="Sakkal Majalla" pitchFamily="2" charset="-78"/>
              </a:rPr>
              <a:t>، والتعبير عنه بلغته الخاصة وبترجمته من صورة إلى أخرى، هذا المستوى يعني أن يستوعب التلميذ ما عرفه عن المهارات الرياضية، أي أن يفهم ويفسر مفاهيم محددة بلغته وتصوراته حسب المرحلة التي يمر فيها، كذلك أن يعبّر التلميذ عمّا تعلمه من معارف ومعلومات تناسب مستواه العقلي، مثل: أن يقوم التلميذ بتفسير المصطلحات الخاصة بعملية المشي والجري والوثب حسب مستواه العقلي.  </a:t>
            </a:r>
            <a:endParaRPr lang="fr-FR" sz="2400" b="1" u="sng" dirty="0">
              <a:solidFill>
                <a:schemeClr val="bg1"/>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29256" y="142852"/>
            <a:ext cx="3500462" cy="3000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التطبيق:</a:t>
            </a:r>
            <a:r>
              <a:rPr lang="ar-MA" sz="2400" b="1" dirty="0" smtClean="0">
                <a:solidFill>
                  <a:schemeClr val="bg1"/>
                </a:solidFill>
                <a:latin typeface="Sakkal Majalla" pitchFamily="2" charset="-78"/>
                <a:cs typeface="Sakkal Majalla" pitchFamily="2" charset="-78"/>
              </a:rPr>
              <a:t> إن التلاميذ مطالبون أن يطبقوا المهارات الرياضية التي تعلموها وفهموها، وأن يصبحوا قادرين على تطبيقها بشكل سليم، مثل: تطبيق إجراءات الأمن والسلامة في حوض السباحة. </a:t>
            </a:r>
            <a:endParaRPr lang="fr-FR" sz="2400" b="1" u="sng" dirty="0">
              <a:solidFill>
                <a:schemeClr val="bg1"/>
              </a:solidFill>
              <a:latin typeface="Sakkal Majalla" pitchFamily="2" charset="-78"/>
              <a:cs typeface="Sakkal Majalla" pitchFamily="2" charset="-78"/>
            </a:endParaRPr>
          </a:p>
        </p:txBody>
      </p:sp>
      <p:sp>
        <p:nvSpPr>
          <p:cNvPr id="7" name="Rectangle 6"/>
          <p:cNvSpPr/>
          <p:nvPr/>
        </p:nvSpPr>
        <p:spPr>
          <a:xfrm>
            <a:off x="142844" y="142852"/>
            <a:ext cx="3500462" cy="3000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التحليل:</a:t>
            </a:r>
            <a:r>
              <a:rPr lang="ar-MA" sz="2400" b="1" dirty="0" smtClean="0">
                <a:solidFill>
                  <a:schemeClr val="bg1"/>
                </a:solidFill>
                <a:latin typeface="Sakkal Majalla" pitchFamily="2" charset="-78"/>
                <a:cs typeface="Sakkal Majalla" pitchFamily="2" charset="-78"/>
              </a:rPr>
              <a:t> إن التلاميذ مطالبون بأن يكونوا قادرين على تحليل المعرفة إلى أجزاء، وكذلك البحث عن طرق تحليل هذه المعرفة، مثل: أن يحلل التلميذ الخطوات الفنية البسيطة للوثب الطويل، أن يقارن التلميذ بين التكور والدحرجة بشكل بسيط، أن يقارن التلميذ بين الجري والمشي.</a:t>
            </a:r>
            <a:endParaRPr lang="fr-FR" sz="2400" b="1" u="sng" dirty="0">
              <a:solidFill>
                <a:schemeClr val="bg1"/>
              </a:solidFill>
              <a:latin typeface="Sakkal Majalla" pitchFamily="2" charset="-78"/>
              <a:cs typeface="Sakkal Majalla" pitchFamily="2" charset="-78"/>
            </a:endParaRPr>
          </a:p>
        </p:txBody>
      </p:sp>
      <p:sp>
        <p:nvSpPr>
          <p:cNvPr id="9" name="Rectangle 8"/>
          <p:cNvSpPr/>
          <p:nvPr/>
        </p:nvSpPr>
        <p:spPr>
          <a:xfrm>
            <a:off x="5429256" y="3714752"/>
            <a:ext cx="3500462" cy="3000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التركيب:</a:t>
            </a:r>
            <a:r>
              <a:rPr lang="ar-MA" sz="2400" b="1" dirty="0" smtClean="0">
                <a:solidFill>
                  <a:schemeClr val="bg1"/>
                </a:solidFill>
                <a:latin typeface="Sakkal Majalla" pitchFamily="2" charset="-78"/>
                <a:cs typeface="Sakkal Majalla" pitchFamily="2" charset="-78"/>
              </a:rPr>
              <a:t> وتعني قدرة التلميذ على تركيب العناصر مرة أخرى بعد تحليلها، أي القدرة على ربط الأجزاء مرة أخرى لتكون كلًّا جديدا مرة أخرى، مثل: أن يركِّب التلميذ بين خطوات الاقتراب، الارتكاز، الطيران، والهبوط في الوثب الطويل بشكل مبسط.</a:t>
            </a:r>
            <a:endParaRPr lang="fr-FR" sz="2400" b="1" u="sng" dirty="0">
              <a:solidFill>
                <a:schemeClr val="bg1"/>
              </a:solidFill>
              <a:latin typeface="Sakkal Majalla" pitchFamily="2" charset="-78"/>
              <a:cs typeface="Sakkal Majalla" pitchFamily="2" charset="-78"/>
            </a:endParaRPr>
          </a:p>
        </p:txBody>
      </p:sp>
      <p:sp>
        <p:nvSpPr>
          <p:cNvPr id="10" name="Rectangle 9"/>
          <p:cNvSpPr/>
          <p:nvPr/>
        </p:nvSpPr>
        <p:spPr>
          <a:xfrm>
            <a:off x="142844" y="3714752"/>
            <a:ext cx="3500462" cy="30003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التقويم:</a:t>
            </a:r>
            <a:r>
              <a:rPr lang="ar-MA" sz="2400" b="1" dirty="0" smtClean="0">
                <a:solidFill>
                  <a:schemeClr val="bg1"/>
                </a:solidFill>
                <a:latin typeface="Sakkal Majalla" pitchFamily="2" charset="-78"/>
                <a:cs typeface="Sakkal Majalla" pitchFamily="2" charset="-78"/>
              </a:rPr>
              <a:t> التلاميذ مطالبون بأن يقوِّموا معرفتهم تقويما ذاتيا، وأن يصدروا أحكاما عمَّا تعلموه، أي أن ينقد التلميذ نفسه مبينا سلبياته وإيجابياته في أدائه.</a:t>
            </a:r>
            <a:endParaRPr lang="fr-FR" sz="2400" b="1" u="sng" dirty="0">
              <a:solidFill>
                <a:schemeClr val="bg1"/>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804052"/>
          </a:xfrm>
        </p:spPr>
        <p:txBody>
          <a:bodyPr>
            <a:scene3d>
              <a:camera prst="orthographicFront"/>
              <a:lightRig rig="balanced" dir="t">
                <a:rot lat="0" lon="0" rev="2100000"/>
              </a:lightRig>
            </a:scene3d>
            <a:sp3d extrusionH="57150" prstMaterial="metal">
              <a:bevelT w="38100" h="25400"/>
              <a:contourClr>
                <a:schemeClr val="bg2"/>
              </a:contourClr>
            </a:sp3d>
          </a:bodyPr>
          <a:lstStyle/>
          <a:p>
            <a:pPr algn="ctr" rtl="1"/>
            <a:r>
              <a:rPr lang="ar-MA" b="1" dirty="0" smtClean="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rPr>
              <a:t>ثالثا: المجال الوجداني</a:t>
            </a:r>
            <a:endParaRPr lang="fr-FR" b="1" dirty="0">
              <a:ln w="50800"/>
              <a:solidFill>
                <a:schemeClr val="bg1">
                  <a:shade val="50000"/>
                </a:schemeClr>
              </a:solidFill>
              <a:effectLst>
                <a:glow rad="228600">
                  <a:schemeClr val="accent1">
                    <a:satMod val="175000"/>
                    <a:alpha val="40000"/>
                  </a:schemeClr>
                </a:glo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57200" y="1071546"/>
            <a:ext cx="8229600" cy="1546192"/>
          </a:xfrm>
        </p:spPr>
        <p:txBody>
          <a:bodyPr>
            <a:normAutofit/>
          </a:bodyPr>
          <a:lstStyle/>
          <a:p>
            <a:pPr algn="just" rtl="1"/>
            <a:r>
              <a:rPr lang="ar-MA" dirty="0" smtClean="0">
                <a:latin typeface="Sakkal Majalla" pitchFamily="2" charset="-78"/>
                <a:cs typeface="Sakkal Majalla" pitchFamily="2" charset="-78"/>
              </a:rPr>
              <a:t>يتضمن هذا المجال الميول والاتجاهات والقيم والعادات التي يتشكل عن طريقها سلوك الفرد، لإعداده وتكييفه للحياة مع الجماعة، ويتضمن هذا المجال المستويات التالية: </a:t>
            </a:r>
          </a:p>
          <a:p>
            <a:pPr algn="just" rtl="1">
              <a:buNone/>
            </a:pPr>
            <a:endParaRPr lang="ar-MA" dirty="0" smtClean="0">
              <a:latin typeface="Sakkal Majalla" pitchFamily="2" charset="-78"/>
              <a:cs typeface="Sakkal Majalla" pitchFamily="2" charset="-78"/>
            </a:endParaRPr>
          </a:p>
        </p:txBody>
      </p:sp>
      <p:sp>
        <p:nvSpPr>
          <p:cNvPr id="4" name="Rectangle 3"/>
          <p:cNvSpPr/>
          <p:nvPr/>
        </p:nvSpPr>
        <p:spPr>
          <a:xfrm>
            <a:off x="4000496" y="2714620"/>
            <a:ext cx="4857784"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الاستقبال:</a:t>
            </a:r>
            <a:r>
              <a:rPr lang="ar-MA" sz="2400" b="1" dirty="0" smtClean="0">
                <a:solidFill>
                  <a:schemeClr val="bg1"/>
                </a:solidFill>
                <a:latin typeface="Sakkal Majalla" pitchFamily="2" charset="-78"/>
                <a:cs typeface="Sakkal Majalla" pitchFamily="2" charset="-78"/>
              </a:rPr>
              <a:t> إن التلميذ هو مجرد مستقبل للمعرفة، فهو يرى ويسمع ويفكر ويشاهد، مثل: مشاهدة عرض فيديو للمشي أو الجري، مهارة من مهارات كرة السلة، أو يستقبل شرح المدرس ويصغي له ويطبقه. </a:t>
            </a:r>
            <a:endParaRPr lang="fr-FR" sz="2400" b="1" u="sng" dirty="0">
              <a:solidFill>
                <a:schemeClr val="bg1"/>
              </a:solidFill>
              <a:latin typeface="Sakkal Majalla" pitchFamily="2" charset="-78"/>
              <a:cs typeface="Sakkal Majalla" pitchFamily="2" charset="-78"/>
            </a:endParaRPr>
          </a:p>
        </p:txBody>
      </p:sp>
      <p:sp>
        <p:nvSpPr>
          <p:cNvPr id="6" name="Rectangle 5"/>
          <p:cNvSpPr/>
          <p:nvPr/>
        </p:nvSpPr>
        <p:spPr>
          <a:xfrm>
            <a:off x="285720" y="4786322"/>
            <a:ext cx="4857784"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الاستجابة:</a:t>
            </a:r>
            <a:r>
              <a:rPr lang="ar-MA" sz="2400" b="1" dirty="0" smtClean="0">
                <a:solidFill>
                  <a:schemeClr val="bg1"/>
                </a:solidFill>
                <a:latin typeface="Sakkal Majalla" pitchFamily="2" charset="-78"/>
                <a:cs typeface="Sakkal Majalla" pitchFamily="2" charset="-78"/>
              </a:rPr>
              <a:t> أي أن التلميذ يتفاعل مع المثير، عن طريق الشرح أو إطلاق الأشياء عند الجري أو مسك الزملاء أو القفز من مكان عالٍ، والدفع والتسلق وإلى غيرها من الاستجابات المرئية.  </a:t>
            </a:r>
            <a:endParaRPr lang="fr-FR" sz="2400" b="1" u="sng" dirty="0">
              <a:solidFill>
                <a:schemeClr val="bg1"/>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4000496" y="1785926"/>
            <a:ext cx="4857784"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الحكم في ضوء قيمة:</a:t>
            </a:r>
            <a:r>
              <a:rPr lang="ar-MA" sz="2400" b="1" dirty="0" smtClean="0">
                <a:solidFill>
                  <a:schemeClr val="bg1"/>
                </a:solidFill>
                <a:latin typeface="Sakkal Majalla" pitchFamily="2" charset="-78"/>
                <a:cs typeface="Sakkal Majalla" pitchFamily="2" charset="-78"/>
              </a:rPr>
              <a:t> ويعني أن يقدِّر التلميذ الأشياء والظواهر من حوله، مثل: إيمان التلميذ بلعبة كرة السلة، فهو يلعب ويمارس هوايته عن اقتناع بأن لعبة كرة السلة أو القدم وهي المفضلة لديه، وأن يحترم زملاؤه وفريق المدرسة. </a:t>
            </a:r>
            <a:endParaRPr lang="fr-FR" sz="2400" b="1" u="sng" dirty="0">
              <a:solidFill>
                <a:schemeClr val="bg1"/>
              </a:solidFill>
              <a:latin typeface="Sakkal Majalla" pitchFamily="2" charset="-78"/>
              <a:cs typeface="Sakkal Majalla" pitchFamily="2" charset="-78"/>
            </a:endParaRPr>
          </a:p>
        </p:txBody>
      </p:sp>
      <p:sp>
        <p:nvSpPr>
          <p:cNvPr id="10" name="Rectangle 9"/>
          <p:cNvSpPr/>
          <p:nvPr/>
        </p:nvSpPr>
        <p:spPr>
          <a:xfrm>
            <a:off x="285720" y="3857628"/>
            <a:ext cx="4857784"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400" b="1" u="sng" dirty="0" smtClean="0">
                <a:solidFill>
                  <a:schemeClr val="bg1"/>
                </a:solidFill>
                <a:latin typeface="Sakkal Majalla" pitchFamily="2" charset="-78"/>
                <a:cs typeface="Sakkal Majalla" pitchFamily="2" charset="-78"/>
              </a:rPr>
              <a:t>التنظيم:</a:t>
            </a:r>
            <a:r>
              <a:rPr lang="ar-MA" sz="2400" b="1" dirty="0" smtClean="0">
                <a:solidFill>
                  <a:schemeClr val="bg1"/>
                </a:solidFill>
                <a:latin typeface="Sakkal Majalla" pitchFamily="2" charset="-78"/>
                <a:cs typeface="Sakkal Majalla" pitchFamily="2" charset="-78"/>
              </a:rPr>
              <a:t> ويعني قدرة التلميذ على تنظيم مجموعة من الاتجاهات والقيم، أي يعبِّر التلميذ عن شعوره الداخلي نحو لعبة كرة السلة ووضعها في ترتيب تنظيمي أي يميزها عن الألعاب الأخرى.  </a:t>
            </a:r>
            <a:endParaRPr lang="fr-FR" sz="2400" b="1" u="sng" dirty="0">
              <a:solidFill>
                <a:schemeClr val="bg1"/>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0544" y="357166"/>
            <a:ext cx="8062912" cy="746139"/>
          </a:xfrm>
        </p:spPr>
        <p:style>
          <a:lnRef idx="2">
            <a:schemeClr val="accent1"/>
          </a:lnRef>
          <a:fillRef idx="1">
            <a:schemeClr val="lt1"/>
          </a:fillRef>
          <a:effectRef idx="0">
            <a:schemeClr val="accent1"/>
          </a:effectRef>
          <a:fontRef idx="minor">
            <a:schemeClr val="dk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sz="3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rPr>
              <a:t>مفهوم الهـــــــــــــــــدف</a:t>
            </a:r>
            <a:endParaRPr lang="fr-FR" sz="3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endParaRPr>
          </a:p>
        </p:txBody>
      </p:sp>
      <p:sp>
        <p:nvSpPr>
          <p:cNvPr id="3" name="Sous-titre 2"/>
          <p:cNvSpPr>
            <a:spLocks noGrp="1"/>
          </p:cNvSpPr>
          <p:nvPr>
            <p:ph type="subTitle" idx="1"/>
          </p:nvPr>
        </p:nvSpPr>
        <p:spPr>
          <a:xfrm>
            <a:off x="540544" y="1571612"/>
            <a:ext cx="8062912" cy="1500198"/>
          </a:xfrm>
        </p:spPr>
        <p:style>
          <a:lnRef idx="1">
            <a:schemeClr val="accent2"/>
          </a:lnRef>
          <a:fillRef idx="2">
            <a:schemeClr val="accent2"/>
          </a:fillRef>
          <a:effectRef idx="1">
            <a:schemeClr val="accent2"/>
          </a:effectRef>
          <a:fontRef idx="minor">
            <a:schemeClr val="dk1"/>
          </a:fontRef>
        </p:style>
        <p:txBody>
          <a:bodyPr>
            <a:noAutofit/>
          </a:bodyPr>
          <a:lstStyle/>
          <a:p>
            <a:pPr algn="just" rtl="1"/>
            <a:r>
              <a:rPr lang="ar-M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rPr>
              <a:t>يُعرّف الهدف بشكل عام على أنه: ”هو عبارة عن صياغة لفظية، يضعها واضعها لتحقيق شيء ما، ويجب أن تمتاز بالواقعية والوضوح والسلاسة“.</a:t>
            </a:r>
          </a:p>
          <a:p>
            <a:pPr rtl="1"/>
            <a:endParaRPr lang="ar-MA"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p:txBody>
      </p:sp>
      <p:sp>
        <p:nvSpPr>
          <p:cNvPr id="4" name="Rectangle 3"/>
          <p:cNvSpPr/>
          <p:nvPr/>
        </p:nvSpPr>
        <p:spPr>
          <a:xfrm>
            <a:off x="428596" y="3357562"/>
            <a:ext cx="8215370" cy="13374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r>
              <a:rPr lang="ar-MA" sz="32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Sakkal Majalla" pitchFamily="2" charset="-78"/>
                <a:cs typeface="Sakkal Majalla" pitchFamily="2" charset="-78"/>
              </a:rPr>
              <a:t>ويعطي آخرون تعريف للهدف بأنه: ”سلوك إيجابي يتوقع أن يكتسبه الطالب والطالبة نتيجة تفاعله مع موقف ما وتأثره بعناصره“.</a:t>
            </a:r>
            <a:endParaRPr lang="fr-FR"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Sakkal Majalla" pitchFamily="2" charset="-78"/>
              <a:cs typeface="Sakkal Majalla" pitchFamily="2" charset="-78"/>
            </a:endParaRPr>
          </a:p>
        </p:txBody>
      </p:sp>
      <p:sp>
        <p:nvSpPr>
          <p:cNvPr id="5" name="Sous-titre 2"/>
          <p:cNvSpPr txBox="1">
            <a:spLocks/>
          </p:cNvSpPr>
          <p:nvPr/>
        </p:nvSpPr>
        <p:spPr>
          <a:xfrm>
            <a:off x="571472" y="5072074"/>
            <a:ext cx="8062912" cy="1071570"/>
          </a:xfrm>
          <a:prstGeom prst="rect">
            <a:avLst/>
          </a:prstGeom>
        </p:spPr>
        <p:style>
          <a:lnRef idx="1">
            <a:schemeClr val="accent2"/>
          </a:lnRef>
          <a:fillRef idx="2">
            <a:schemeClr val="accent2"/>
          </a:fillRef>
          <a:effectRef idx="1">
            <a:schemeClr val="accent2"/>
          </a:effectRef>
          <a:fontRef idx="minor">
            <a:schemeClr val="dk1"/>
          </a:fontRef>
        </p:style>
        <p:txBody>
          <a:bodyPr vert="horz" anchor="t">
            <a:noAutofit/>
          </a:bodyPr>
          <a:lstStyle/>
          <a:p>
            <a:pPr marL="0" marR="36576" lvl="0" indent="0" algn="just" defTabSz="914400" rtl="1" eaLnBrk="1" fontAlgn="auto" latinLnBrk="0" hangingPunct="1">
              <a:lnSpc>
                <a:spcPct val="100000"/>
              </a:lnSpc>
              <a:spcBef>
                <a:spcPts val="0"/>
              </a:spcBef>
              <a:spcAft>
                <a:spcPts val="0"/>
              </a:spcAft>
              <a:buClr>
                <a:schemeClr val="accent1"/>
              </a:buClr>
              <a:buSzPct val="80000"/>
              <a:buFont typeface="Wingdings 2"/>
              <a:buNone/>
              <a:tabLst/>
              <a:defRPr/>
            </a:pPr>
            <a:r>
              <a:rPr kumimoji="0" lang="ar-MA" sz="3200" b="1" i="0" u="none" strike="noStrike" kern="1200" cap="all"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Sakkal Majalla" pitchFamily="2" charset="-78"/>
                <a:ea typeface="+mn-ea"/>
                <a:cs typeface="Sakkal Majalla" pitchFamily="2" charset="-78"/>
              </a:rPr>
              <a:t>وهناك من يرى أن الهدف: ”يمثل المحصلة النهائية للعملية التربوية،</a:t>
            </a:r>
            <a:r>
              <a:rPr kumimoji="0" lang="ar-MA" sz="3200" b="1" i="0" u="none" strike="noStrike" kern="1200" cap="all" normalizeH="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Sakkal Majalla" pitchFamily="2" charset="-78"/>
                <a:ea typeface="+mn-ea"/>
                <a:cs typeface="Sakkal Majalla" pitchFamily="2" charset="-78"/>
              </a:rPr>
              <a:t> والغاية التي ننشد الوصول إليها في الحياة المدرسية“.</a:t>
            </a:r>
            <a:endParaRPr kumimoji="0" lang="ar-MA" sz="3200" b="1" i="0" u="none" strike="noStrike" kern="1200" cap="all"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Sakkal Majalla" pitchFamily="2" charset="-78"/>
              <a:ea typeface="+mn-ea"/>
              <a:cs typeface="Sakkal Majalla" pitchFamily="2" charset="-78"/>
            </a:endParaRPr>
          </a:p>
          <a:p>
            <a:pPr marL="0" marR="36576" lvl="0" indent="0" algn="r" defTabSz="914400" rtl="1" eaLnBrk="1" fontAlgn="auto" latinLnBrk="0" hangingPunct="1">
              <a:lnSpc>
                <a:spcPct val="100000"/>
              </a:lnSpc>
              <a:spcBef>
                <a:spcPts val="0"/>
              </a:spcBef>
              <a:spcAft>
                <a:spcPts val="0"/>
              </a:spcAft>
              <a:buClr>
                <a:schemeClr val="accent1"/>
              </a:buClr>
              <a:buSzPct val="80000"/>
              <a:buFont typeface="Wingdings 2"/>
              <a:buNone/>
              <a:tabLst/>
              <a:defRPr/>
            </a:pPr>
            <a:endParaRPr kumimoji="0" lang="ar-MA" sz="3200" b="1" i="0" u="none" strike="noStrike" kern="1200" cap="all"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Sakkal Majalla" pitchFamily="2" charset="-78"/>
              <a:ea typeface="+mn-ea"/>
              <a:cs typeface="Sakkal Majalla"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018366"/>
          </a:xfrm>
        </p:spPr>
        <p:style>
          <a:lnRef idx="2">
            <a:schemeClr val="accent1"/>
          </a:lnRef>
          <a:fillRef idx="1">
            <a:schemeClr val="lt1"/>
          </a:fillRef>
          <a:effectRef idx="0">
            <a:schemeClr val="accent1"/>
          </a:effectRef>
          <a:fontRef idx="minor">
            <a:schemeClr val="dk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sz="3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latin typeface="Sakkal Majalla" pitchFamily="2" charset="-78"/>
                <a:cs typeface="Sakkal Majalla" pitchFamily="2" charset="-78"/>
              </a:rPr>
              <a:t>أهمية تحديد الأهداف عند التدريس</a:t>
            </a:r>
            <a:endParaRPr lang="fr-FR" sz="3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57200" y="1882808"/>
            <a:ext cx="8229600" cy="1046126"/>
          </a:xfrm>
        </p:spPr>
        <p:txBody>
          <a:bodyPr/>
          <a:lstStyle/>
          <a:p>
            <a:pPr algn="just" rtl="1"/>
            <a:r>
              <a:rPr lang="ar-MA" dirty="0" smtClean="0">
                <a:latin typeface="Sakkal Majalla" pitchFamily="2" charset="-78"/>
                <a:cs typeface="Sakkal Majalla" pitchFamily="2" charset="-78"/>
              </a:rPr>
              <a:t>تتلخص أهمية تحديد الأهداف في النقاط الآتية: </a:t>
            </a:r>
            <a:endParaRPr lang="fr-FR" dirty="0">
              <a:latin typeface="Sakkal Majalla" pitchFamily="2" charset="-78"/>
              <a:cs typeface="Sakkal Majalla" pitchFamily="2" charset="-78"/>
            </a:endParaRPr>
          </a:p>
        </p:txBody>
      </p:sp>
      <p:sp>
        <p:nvSpPr>
          <p:cNvPr id="5" name="Rectangle avec flèche vers le bas 4"/>
          <p:cNvSpPr/>
          <p:nvPr/>
        </p:nvSpPr>
        <p:spPr>
          <a:xfrm>
            <a:off x="3058923" y="2500306"/>
            <a:ext cx="3071834" cy="1214446"/>
          </a:xfrm>
          <a:prstGeom prst="downArrow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MA" sz="3200" b="1" dirty="0" smtClean="0">
                <a:latin typeface="Sakkal Majalla" pitchFamily="2" charset="-78"/>
                <a:cs typeface="Sakkal Majalla" pitchFamily="2" charset="-78"/>
              </a:rPr>
              <a:t>وهـــــــــــــــــــــــــــــــــــــــــــــــــــــــــــــي..</a:t>
            </a:r>
            <a:endParaRPr lang="fr-FR" sz="3200" b="1" dirty="0">
              <a:latin typeface="Sakkal Majalla" pitchFamily="2" charset="-78"/>
              <a:cs typeface="Sakkal Majalla" pitchFamily="2" charset="-78"/>
            </a:endParaRPr>
          </a:p>
        </p:txBody>
      </p:sp>
      <p:sp>
        <p:nvSpPr>
          <p:cNvPr id="6" name="Espace réservé du contenu 2"/>
          <p:cNvSpPr txBox="1">
            <a:spLocks/>
          </p:cNvSpPr>
          <p:nvPr/>
        </p:nvSpPr>
        <p:spPr>
          <a:xfrm>
            <a:off x="714348" y="3811634"/>
            <a:ext cx="7773862" cy="617498"/>
          </a:xfrm>
          <a:prstGeom prst="rect">
            <a:avLst/>
          </a:prstGeom>
        </p:spPr>
        <p:style>
          <a:lnRef idx="0">
            <a:schemeClr val="accent2"/>
          </a:lnRef>
          <a:fillRef idx="3">
            <a:schemeClr val="accent2"/>
          </a:fillRef>
          <a:effectRef idx="3">
            <a:schemeClr val="accent2"/>
          </a:effectRef>
          <a:fontRef idx="minor">
            <a:schemeClr val="lt1"/>
          </a:fontRef>
        </p:style>
        <p:txBody>
          <a:bodyPr vert="horz" anchor="t">
            <a:normAutofit/>
            <a:scene3d>
              <a:camera prst="orthographicFront"/>
              <a:lightRig rig="balanced" dir="t">
                <a:rot lat="0" lon="0" rev="2100000"/>
              </a:lightRig>
            </a:scene3d>
            <a:sp3d extrusionH="57150" prstMaterial="metal">
              <a:bevelT w="38100" h="25400"/>
              <a:contourClr>
                <a:schemeClr val="bg2"/>
              </a:contourClr>
            </a:sp3d>
          </a:bodyPr>
          <a:lstStyle/>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MA" sz="3000" b="1" i="0" u="none" strike="noStrike" kern="1200" normalizeH="0" baseline="0" noProof="0" dirty="0" smtClean="0">
                <a:ln w="50800"/>
                <a:solidFill>
                  <a:schemeClr val="bg1">
                    <a:shade val="50000"/>
                  </a:schemeClr>
                </a:solidFill>
                <a:uLnTx/>
                <a:uFillTx/>
                <a:latin typeface="Sakkal Majalla" pitchFamily="2" charset="-78"/>
                <a:ea typeface="+mn-ea"/>
                <a:cs typeface="Sakkal Majalla" pitchFamily="2" charset="-78"/>
              </a:rPr>
              <a:t>المساعدة في الوضوح وإعداد الخطط التعليمية.</a:t>
            </a:r>
            <a:endParaRPr kumimoji="0" lang="fr-FR" sz="3000" b="1" i="0" u="none" strike="noStrike" kern="1200" normalizeH="0" baseline="0" noProof="0" dirty="0">
              <a:ln w="50800"/>
              <a:solidFill>
                <a:schemeClr val="bg1">
                  <a:shade val="50000"/>
                </a:schemeClr>
              </a:solidFill>
              <a:uLnTx/>
              <a:uFillTx/>
              <a:latin typeface="Sakkal Majalla" pitchFamily="2" charset="-78"/>
              <a:ea typeface="+mn-ea"/>
              <a:cs typeface="Sakkal Majalla" pitchFamily="2" charset="-78"/>
            </a:endParaRPr>
          </a:p>
        </p:txBody>
      </p:sp>
      <p:sp>
        <p:nvSpPr>
          <p:cNvPr id="7" name="Espace réservé du contenu 2"/>
          <p:cNvSpPr txBox="1">
            <a:spLocks/>
          </p:cNvSpPr>
          <p:nvPr/>
        </p:nvSpPr>
        <p:spPr>
          <a:xfrm>
            <a:off x="714348" y="4572008"/>
            <a:ext cx="7773862" cy="617498"/>
          </a:xfrm>
          <a:prstGeom prst="rect">
            <a:avLst/>
          </a:prstGeom>
        </p:spPr>
        <p:style>
          <a:lnRef idx="0">
            <a:schemeClr val="accent2"/>
          </a:lnRef>
          <a:fillRef idx="3">
            <a:schemeClr val="accent2"/>
          </a:fillRef>
          <a:effectRef idx="3">
            <a:schemeClr val="accent2"/>
          </a:effectRef>
          <a:fontRef idx="minor">
            <a:schemeClr val="lt1"/>
          </a:fontRef>
        </p:style>
        <p:txBody>
          <a:bodyPr vert="horz" anchor="t">
            <a:normAutofit/>
            <a:scene3d>
              <a:camera prst="orthographicFront"/>
              <a:lightRig rig="balanced" dir="t">
                <a:rot lat="0" lon="0" rev="2100000"/>
              </a:lightRig>
            </a:scene3d>
            <a:sp3d extrusionH="57150" prstMaterial="metal">
              <a:bevelT w="38100" h="25400"/>
              <a:contourClr>
                <a:schemeClr val="bg2"/>
              </a:contourClr>
            </a:sp3d>
          </a:bodyPr>
          <a:lstStyle/>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MA" sz="3000" b="1" i="0" u="none" strike="noStrike" kern="1200" normalizeH="0" baseline="0" noProof="0" dirty="0" smtClean="0">
                <a:ln w="50800"/>
                <a:solidFill>
                  <a:schemeClr val="bg1">
                    <a:shade val="50000"/>
                  </a:schemeClr>
                </a:solidFill>
                <a:uLnTx/>
                <a:uFillTx/>
                <a:latin typeface="Sakkal Majalla" pitchFamily="2" charset="-78"/>
                <a:ea typeface="+mn-ea"/>
                <a:cs typeface="Sakkal Majalla" pitchFamily="2" charset="-78"/>
              </a:rPr>
              <a:t>تحديد الخبرات التعليمية.</a:t>
            </a:r>
            <a:endParaRPr kumimoji="0" lang="fr-FR" sz="3000" b="1" i="0" u="none" strike="noStrike" kern="1200" normalizeH="0" baseline="0" noProof="0" dirty="0">
              <a:ln w="50800"/>
              <a:solidFill>
                <a:schemeClr val="bg1">
                  <a:shade val="50000"/>
                </a:schemeClr>
              </a:solidFill>
              <a:uLnTx/>
              <a:uFillTx/>
              <a:latin typeface="Sakkal Majalla" pitchFamily="2" charset="-78"/>
              <a:ea typeface="+mn-ea"/>
              <a:cs typeface="Sakkal Majalla" pitchFamily="2" charset="-78"/>
            </a:endParaRPr>
          </a:p>
        </p:txBody>
      </p:sp>
      <p:sp>
        <p:nvSpPr>
          <p:cNvPr id="8" name="Espace réservé du contenu 2"/>
          <p:cNvSpPr txBox="1">
            <a:spLocks/>
          </p:cNvSpPr>
          <p:nvPr/>
        </p:nvSpPr>
        <p:spPr>
          <a:xfrm>
            <a:off x="714348" y="5357826"/>
            <a:ext cx="7773862" cy="617498"/>
          </a:xfrm>
          <a:prstGeom prst="rect">
            <a:avLst/>
          </a:prstGeom>
        </p:spPr>
        <p:style>
          <a:lnRef idx="0">
            <a:schemeClr val="accent2"/>
          </a:lnRef>
          <a:fillRef idx="3">
            <a:schemeClr val="accent2"/>
          </a:fillRef>
          <a:effectRef idx="3">
            <a:schemeClr val="accent2"/>
          </a:effectRef>
          <a:fontRef idx="minor">
            <a:schemeClr val="lt1"/>
          </a:fontRef>
        </p:style>
        <p:txBody>
          <a:bodyPr vert="horz" anchor="t">
            <a:normAutofit/>
            <a:scene3d>
              <a:camera prst="orthographicFront"/>
              <a:lightRig rig="balanced" dir="t">
                <a:rot lat="0" lon="0" rev="2100000"/>
              </a:lightRig>
            </a:scene3d>
            <a:sp3d extrusionH="57150" prstMaterial="metal">
              <a:bevelT w="38100" h="25400"/>
              <a:contourClr>
                <a:schemeClr val="bg2"/>
              </a:contourClr>
            </a:sp3d>
          </a:bodyPr>
          <a:lstStyle/>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MA" sz="3000" b="1" i="0" u="none" strike="noStrike" kern="1200" normalizeH="0" baseline="0" noProof="0" dirty="0" smtClean="0">
                <a:ln w="50800"/>
                <a:solidFill>
                  <a:schemeClr val="bg1">
                    <a:shade val="50000"/>
                  </a:schemeClr>
                </a:solidFill>
                <a:uLnTx/>
                <a:uFillTx/>
                <a:latin typeface="Sakkal Majalla" pitchFamily="2" charset="-78"/>
                <a:ea typeface="+mn-ea"/>
                <a:cs typeface="Sakkal Majalla" pitchFamily="2" charset="-78"/>
              </a:rPr>
              <a:t>تحديد طرائق التدريس.</a:t>
            </a:r>
            <a:endParaRPr kumimoji="0" lang="fr-FR" sz="3000" b="1" i="0" u="none" strike="noStrike" kern="1200" normalizeH="0" baseline="0" noProof="0" dirty="0">
              <a:ln w="50800"/>
              <a:solidFill>
                <a:schemeClr val="bg1">
                  <a:shade val="50000"/>
                </a:schemeClr>
              </a:solidFill>
              <a:uLnTx/>
              <a:uFillTx/>
              <a:latin typeface="Sakkal Majalla" pitchFamily="2" charset="-78"/>
              <a:ea typeface="+mn-ea"/>
              <a:cs typeface="Sakkal Majalla" pitchFamily="2" charset="-78"/>
            </a:endParaRPr>
          </a:p>
        </p:txBody>
      </p:sp>
      <p:sp>
        <p:nvSpPr>
          <p:cNvPr id="9" name="Espace réservé du contenu 2"/>
          <p:cNvSpPr txBox="1">
            <a:spLocks/>
          </p:cNvSpPr>
          <p:nvPr/>
        </p:nvSpPr>
        <p:spPr>
          <a:xfrm>
            <a:off x="714348" y="6143644"/>
            <a:ext cx="7773862" cy="617498"/>
          </a:xfrm>
          <a:prstGeom prst="rect">
            <a:avLst/>
          </a:prstGeom>
        </p:spPr>
        <p:style>
          <a:lnRef idx="0">
            <a:schemeClr val="accent2"/>
          </a:lnRef>
          <a:fillRef idx="3">
            <a:schemeClr val="accent2"/>
          </a:fillRef>
          <a:effectRef idx="3">
            <a:schemeClr val="accent2"/>
          </a:effectRef>
          <a:fontRef idx="minor">
            <a:schemeClr val="lt1"/>
          </a:fontRef>
        </p:style>
        <p:txBody>
          <a:bodyPr vert="horz" anchor="t">
            <a:normAutofit/>
            <a:scene3d>
              <a:camera prst="orthographicFront"/>
              <a:lightRig rig="balanced" dir="t">
                <a:rot lat="0" lon="0" rev="2100000"/>
              </a:lightRig>
            </a:scene3d>
            <a:sp3d extrusionH="57150" prstMaterial="metal">
              <a:bevelT w="38100" h="25400"/>
              <a:contourClr>
                <a:schemeClr val="bg2"/>
              </a:contourClr>
            </a:sp3d>
          </a:bodyPr>
          <a:lstStyle/>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MA" sz="3000" b="1" i="0" u="none" strike="noStrike" kern="1200" normalizeH="0" baseline="0" noProof="0" dirty="0" smtClean="0">
                <a:ln w="50800"/>
                <a:solidFill>
                  <a:schemeClr val="bg1">
                    <a:shade val="50000"/>
                  </a:schemeClr>
                </a:solidFill>
                <a:uLnTx/>
                <a:uFillTx/>
                <a:latin typeface="Sakkal Majalla" pitchFamily="2" charset="-78"/>
                <a:ea typeface="+mn-ea"/>
                <a:cs typeface="Sakkal Majalla" pitchFamily="2" charset="-78"/>
              </a:rPr>
              <a:t>يساعد في بناء الاختبارات والامتحانات.</a:t>
            </a:r>
            <a:endParaRPr kumimoji="0" lang="fr-FR" sz="3000" b="1" i="0" u="none" strike="noStrike" kern="1200" normalizeH="0" baseline="0" noProof="0" dirty="0">
              <a:ln w="50800"/>
              <a:solidFill>
                <a:schemeClr val="bg1">
                  <a:shade val="50000"/>
                </a:schemeClr>
              </a:solidFill>
              <a:uLnTx/>
              <a:uFillTx/>
              <a:latin typeface="Sakkal Majalla" pitchFamily="2" charset="-78"/>
              <a:ea typeface="+mn-ea"/>
              <a:cs typeface="Sakkal Majalla"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732614"/>
          </a:xfrm>
        </p:spPr>
        <p:style>
          <a:lnRef idx="2">
            <a:schemeClr val="accent1"/>
          </a:lnRef>
          <a:fillRef idx="1">
            <a:schemeClr val="lt1"/>
          </a:fillRef>
          <a:effectRef idx="0">
            <a:schemeClr val="accent1"/>
          </a:effectRef>
          <a:fontRef idx="minor">
            <a:schemeClr val="dk1"/>
          </a:fontRef>
        </p:style>
        <p:txBody>
          <a:bodyPr>
            <a:normAutofit/>
          </a:bodyPr>
          <a:lstStyle/>
          <a:p>
            <a:pPr algn="ctr" rtl="1"/>
            <a:r>
              <a:rPr lang="ar-MA" sz="3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Sakkal Majalla" pitchFamily="2" charset="-78"/>
                <a:cs typeface="Sakkal Majalla" pitchFamily="2" charset="-78"/>
              </a:rPr>
              <a:t>أنواع الأهداف</a:t>
            </a:r>
            <a:endParaRPr lang="fr-FR" sz="3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57200" y="1454180"/>
            <a:ext cx="8229600" cy="617498"/>
          </a:xfrm>
        </p:spPr>
        <p:txBody>
          <a:bodyPr>
            <a:normAutofit/>
          </a:bodyPr>
          <a:lstStyle/>
          <a:p>
            <a:pPr algn="r" rtl="1">
              <a:buNone/>
            </a:pPr>
            <a:r>
              <a:rPr lang="ar-MA" b="1" dirty="0" smtClean="0">
                <a:latin typeface="Sakkal Majalla" pitchFamily="2" charset="-78"/>
                <a:cs typeface="Sakkal Majalla" pitchFamily="2" charset="-78"/>
              </a:rPr>
              <a:t>صنف الوكيل ومحمود الأهداف إلى ثلاث مستويات هي: </a:t>
            </a:r>
          </a:p>
        </p:txBody>
      </p:sp>
      <p:sp>
        <p:nvSpPr>
          <p:cNvPr id="4" name="Rectangle 3"/>
          <p:cNvSpPr/>
          <p:nvPr/>
        </p:nvSpPr>
        <p:spPr>
          <a:xfrm>
            <a:off x="6286512" y="2714620"/>
            <a:ext cx="2643206" cy="35719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3200" b="1" u="sng" dirty="0" smtClean="0">
                <a:ln w="50800"/>
                <a:solidFill>
                  <a:schemeClr val="bg1">
                    <a:shade val="50000"/>
                  </a:schemeClr>
                </a:solidFill>
                <a:latin typeface="Sakkal Majalla" pitchFamily="2" charset="-78"/>
                <a:cs typeface="Sakkal Majalla" pitchFamily="2" charset="-78"/>
              </a:rPr>
              <a:t>الغايات:</a:t>
            </a:r>
          </a:p>
          <a:p>
            <a:pPr algn="ctr" rtl="1"/>
            <a:r>
              <a:rPr lang="ar-MA" sz="3200" b="1" dirty="0" smtClean="0">
                <a:ln w="50800"/>
                <a:solidFill>
                  <a:schemeClr val="bg1">
                    <a:shade val="50000"/>
                  </a:schemeClr>
                </a:solidFill>
                <a:latin typeface="Sakkal Majalla" pitchFamily="2" charset="-78"/>
                <a:cs typeface="Sakkal Majalla" pitchFamily="2" charset="-78"/>
              </a:rPr>
              <a:t>وهي الأهداف العامة، وتمثل أهداف المجتمع، لأنه يستغرق تحقيقها مدة زمنية طويلة.</a:t>
            </a:r>
            <a:endParaRPr lang="fr-FR" sz="3600" b="1" dirty="0">
              <a:ln w="50800"/>
              <a:solidFill>
                <a:schemeClr val="bg1">
                  <a:shade val="50000"/>
                </a:schemeClr>
              </a:solidFill>
              <a:latin typeface="Sakkal Majalla" pitchFamily="2" charset="-78"/>
              <a:cs typeface="Sakkal Majalla" pitchFamily="2" charset="-78"/>
            </a:endParaRPr>
          </a:p>
        </p:txBody>
      </p:sp>
      <p:sp>
        <p:nvSpPr>
          <p:cNvPr id="5" name="Rectangle 4"/>
          <p:cNvSpPr/>
          <p:nvPr/>
        </p:nvSpPr>
        <p:spPr>
          <a:xfrm>
            <a:off x="3286116" y="2714620"/>
            <a:ext cx="2643206" cy="35719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3200" b="1" u="sng" dirty="0" smtClean="0">
                <a:ln w="50800"/>
                <a:solidFill>
                  <a:schemeClr val="bg1">
                    <a:shade val="50000"/>
                  </a:schemeClr>
                </a:solidFill>
                <a:latin typeface="Sakkal Majalla" pitchFamily="2" charset="-78"/>
                <a:cs typeface="Sakkal Majalla" pitchFamily="2" charset="-78"/>
              </a:rPr>
              <a:t>الأغراض:</a:t>
            </a:r>
          </a:p>
          <a:p>
            <a:pPr algn="ctr" rtl="1"/>
            <a:r>
              <a:rPr lang="ar-MA" sz="3200" b="1" dirty="0" smtClean="0">
                <a:ln w="50800"/>
                <a:solidFill>
                  <a:schemeClr val="bg1">
                    <a:shade val="50000"/>
                  </a:schemeClr>
                </a:solidFill>
                <a:latin typeface="Sakkal Majalla" pitchFamily="2" charset="-78"/>
                <a:cs typeface="Sakkal Majalla" pitchFamily="2" charset="-78"/>
              </a:rPr>
              <a:t>وتمثل أهداف التربية وأهداف المراحل التعليمية المختلفة، وهي أقل عمومية من الغايات، وتتحقق في مدة زمنية أقل.</a:t>
            </a:r>
            <a:endParaRPr lang="fr-FR" sz="3600" b="1" dirty="0">
              <a:ln w="50800"/>
              <a:solidFill>
                <a:schemeClr val="bg1">
                  <a:shade val="50000"/>
                </a:schemeClr>
              </a:solidFill>
              <a:latin typeface="Sakkal Majalla" pitchFamily="2" charset="-78"/>
              <a:cs typeface="Sakkal Majalla" pitchFamily="2" charset="-78"/>
            </a:endParaRPr>
          </a:p>
        </p:txBody>
      </p:sp>
      <p:sp>
        <p:nvSpPr>
          <p:cNvPr id="6" name="Rectangle 5"/>
          <p:cNvSpPr/>
          <p:nvPr/>
        </p:nvSpPr>
        <p:spPr>
          <a:xfrm>
            <a:off x="285720" y="2714620"/>
            <a:ext cx="2643206" cy="35719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3200" b="1" u="sng" dirty="0" smtClean="0">
                <a:ln w="50800"/>
                <a:solidFill>
                  <a:schemeClr val="bg1">
                    <a:shade val="50000"/>
                  </a:schemeClr>
                </a:solidFill>
                <a:latin typeface="Sakkal Majalla" pitchFamily="2" charset="-78"/>
                <a:cs typeface="Sakkal Majalla" pitchFamily="2" charset="-78"/>
              </a:rPr>
              <a:t>الأهداف السلوكية:</a:t>
            </a:r>
          </a:p>
          <a:p>
            <a:pPr algn="ctr" rtl="1"/>
            <a:r>
              <a:rPr lang="ar-MA" sz="3200" b="1" dirty="0" smtClean="0">
                <a:ln w="50800"/>
                <a:solidFill>
                  <a:schemeClr val="bg1">
                    <a:shade val="50000"/>
                  </a:schemeClr>
                </a:solidFill>
                <a:latin typeface="Sakkal Majalla" pitchFamily="2" charset="-78"/>
                <a:cs typeface="Sakkal Majalla" pitchFamily="2" charset="-78"/>
              </a:rPr>
              <a:t>وتمثل الأهداف الخاصة لكل مادة دراسية ولكل درس محدد، وهي أهداف إجرائية، مداها أقل من مدى الأغراض.</a:t>
            </a:r>
            <a:endParaRPr lang="fr-FR" sz="3600" b="1" dirty="0">
              <a:ln w="50800"/>
              <a:solidFill>
                <a:schemeClr val="bg1">
                  <a:shade val="50000"/>
                </a:schemeClr>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661176"/>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rtl="1"/>
            <a:r>
              <a:rPr lang="ar-MA"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Sakkal Majalla" pitchFamily="2" charset="-78"/>
                <a:cs typeface="Sakkal Majalla" pitchFamily="2" charset="-78"/>
              </a:rPr>
              <a:t>مفهوم الأهداف السلوكية</a:t>
            </a:r>
            <a:endPar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Sakkal Majalla" pitchFamily="2" charset="-78"/>
              <a:cs typeface="Sakkal Majalla" pitchFamily="2" charset="-78"/>
            </a:endParaRPr>
          </a:p>
        </p:txBody>
      </p:sp>
      <p:sp>
        <p:nvSpPr>
          <p:cNvPr id="4" name="Ellipse 3"/>
          <p:cNvSpPr/>
          <p:nvPr/>
        </p:nvSpPr>
        <p:spPr>
          <a:xfrm>
            <a:off x="5286380" y="1785926"/>
            <a:ext cx="3857620" cy="32861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2800" b="1" dirty="0" smtClean="0">
                <a:ln w="50800"/>
                <a:solidFill>
                  <a:schemeClr val="bg1">
                    <a:shade val="50000"/>
                  </a:schemeClr>
                </a:solidFill>
                <a:latin typeface="Sakkal Majalla" pitchFamily="2" charset="-78"/>
                <a:cs typeface="Sakkal Majalla" pitchFamily="2" charset="-78"/>
              </a:rPr>
              <a:t>عرّفها ”تايلور“ بأنها: ”أنواع التغييرات في السلوك التي تسعى المؤسسة التربوية (كالمدرسة) إلى إحداثها في سلوك التلاميذ“.</a:t>
            </a:r>
            <a:endParaRPr lang="fr-FR" sz="2800" b="1" dirty="0">
              <a:ln w="50800"/>
              <a:solidFill>
                <a:schemeClr val="bg1">
                  <a:shade val="50000"/>
                </a:schemeClr>
              </a:solidFill>
              <a:latin typeface="Sakkal Majalla" pitchFamily="2" charset="-78"/>
              <a:cs typeface="Sakkal Majalla" pitchFamily="2" charset="-78"/>
            </a:endParaRPr>
          </a:p>
        </p:txBody>
      </p:sp>
      <p:sp>
        <p:nvSpPr>
          <p:cNvPr id="5" name="Titre 1"/>
          <p:cNvSpPr txBox="1">
            <a:spLocks/>
          </p:cNvSpPr>
          <p:nvPr/>
        </p:nvSpPr>
        <p:spPr>
          <a:xfrm>
            <a:off x="357158" y="981874"/>
            <a:ext cx="8229600" cy="518300"/>
          </a:xfrm>
          <a:prstGeom prst="rect">
            <a:avLst/>
          </a:prstGeom>
        </p:spPr>
        <p:txBody>
          <a:bodyPr vert="horz" anchor="ctr">
            <a:normAutofit fontScale="60000" lnSpcReduction="20000"/>
          </a:bodyPr>
          <a:lstStyle/>
          <a:p>
            <a:pPr algn="ctr" rtl="1"/>
            <a:r>
              <a:rPr lang="ar-MA" sz="4400" dirty="0" smtClean="0">
                <a:latin typeface="Sakkal Majalla" pitchFamily="2" charset="-78"/>
                <a:cs typeface="Sakkal Majalla" pitchFamily="2" charset="-78"/>
              </a:rPr>
              <a:t>لقد ورد العديد من </a:t>
            </a:r>
            <a:r>
              <a:rPr lang="ar-MA" sz="4400" dirty="0" err="1" smtClean="0">
                <a:latin typeface="Sakkal Majalla" pitchFamily="2" charset="-78"/>
                <a:cs typeface="Sakkal Majalla" pitchFamily="2" charset="-78"/>
              </a:rPr>
              <a:t>التعاريف</a:t>
            </a:r>
            <a:r>
              <a:rPr lang="ar-MA" sz="4400" dirty="0" smtClean="0">
                <a:latin typeface="Sakkal Majalla" pitchFamily="2" charset="-78"/>
                <a:cs typeface="Sakkal Majalla" pitchFamily="2" charset="-78"/>
              </a:rPr>
              <a:t> للأهداف السلوكية من قبل المعنيين بالتربية، منها: </a:t>
            </a:r>
            <a:endParaRPr lang="fr-FR" sz="4400" dirty="0">
              <a:latin typeface="Sakkal Majalla" pitchFamily="2" charset="-78"/>
              <a:cs typeface="Sakkal Majalla" pitchFamily="2" charset="-78"/>
            </a:endParaRPr>
          </a:p>
        </p:txBody>
      </p:sp>
      <p:sp>
        <p:nvSpPr>
          <p:cNvPr id="7" name="Ellipse 6"/>
          <p:cNvSpPr/>
          <p:nvPr/>
        </p:nvSpPr>
        <p:spPr>
          <a:xfrm>
            <a:off x="71406" y="2857496"/>
            <a:ext cx="4000528" cy="36433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2800" b="1" dirty="0" smtClean="0">
                <a:ln w="50800"/>
                <a:solidFill>
                  <a:schemeClr val="bg1">
                    <a:shade val="50000"/>
                  </a:schemeClr>
                </a:solidFill>
                <a:latin typeface="Sakkal Majalla" pitchFamily="2" charset="-78"/>
                <a:cs typeface="Sakkal Majalla" pitchFamily="2" charset="-78"/>
              </a:rPr>
              <a:t>أمّا ”</a:t>
            </a:r>
            <a:r>
              <a:rPr lang="ar-MA" sz="2800" b="1" dirty="0" err="1" smtClean="0">
                <a:ln w="50800"/>
                <a:solidFill>
                  <a:schemeClr val="bg1">
                    <a:shade val="50000"/>
                  </a:schemeClr>
                </a:solidFill>
                <a:latin typeface="Sakkal Majalla" pitchFamily="2" charset="-78"/>
                <a:cs typeface="Sakkal Majalla" pitchFamily="2" charset="-78"/>
              </a:rPr>
              <a:t>الدمرداش</a:t>
            </a:r>
            <a:r>
              <a:rPr lang="ar-MA" sz="2800" b="1" dirty="0" smtClean="0">
                <a:ln w="50800"/>
                <a:solidFill>
                  <a:schemeClr val="bg1">
                    <a:shade val="50000"/>
                  </a:schemeClr>
                </a:solidFill>
                <a:latin typeface="Sakkal Majalla" pitchFamily="2" charset="-78"/>
                <a:cs typeface="Sakkal Majalla" pitchFamily="2" charset="-78"/>
              </a:rPr>
              <a:t>“ فيعرّفه على أنه: ”تلك الصياغة التي تعبّر بدقة ووضوح عن التغير المرجو إحداثه لدى التلميذ، من خلال مروره بخبرة تعليمية معينة “.</a:t>
            </a:r>
            <a:endParaRPr lang="fr-FR" sz="2800" b="1" dirty="0">
              <a:ln w="50800"/>
              <a:solidFill>
                <a:schemeClr val="bg1">
                  <a:shade val="50000"/>
                </a:schemeClr>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5286412" y="3429000"/>
            <a:ext cx="3857620" cy="32861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2800" b="1" dirty="0" smtClean="0">
                <a:ln w="50800"/>
                <a:solidFill>
                  <a:schemeClr val="bg1">
                    <a:shade val="50000"/>
                  </a:schemeClr>
                </a:solidFill>
                <a:latin typeface="Sakkal Majalla" pitchFamily="2" charset="-78"/>
                <a:cs typeface="Sakkal Majalla" pitchFamily="2" charset="-78"/>
              </a:rPr>
              <a:t>يعرّفه ”سالم“ بأنه: ”الناتج التعليمي المتوقع من التلميذ بعد عملية التدريس، ويمكن أن يلاحظه المعلم ويقيسه“.</a:t>
            </a:r>
            <a:endParaRPr lang="fr-FR" sz="2800" b="1" dirty="0">
              <a:ln w="50800"/>
              <a:solidFill>
                <a:schemeClr val="bg1">
                  <a:shade val="50000"/>
                </a:schemeClr>
              </a:solidFill>
              <a:latin typeface="Sakkal Majalla" pitchFamily="2" charset="-78"/>
              <a:cs typeface="Sakkal Majalla" pitchFamily="2" charset="-78"/>
            </a:endParaRPr>
          </a:p>
        </p:txBody>
      </p:sp>
      <p:sp>
        <p:nvSpPr>
          <p:cNvPr id="5" name="Ellipse 4"/>
          <p:cNvSpPr/>
          <p:nvPr/>
        </p:nvSpPr>
        <p:spPr>
          <a:xfrm>
            <a:off x="0" y="3286124"/>
            <a:ext cx="5143504" cy="35004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2800" b="1" dirty="0" smtClean="0">
                <a:ln w="50800"/>
                <a:solidFill>
                  <a:schemeClr val="bg1">
                    <a:shade val="50000"/>
                  </a:schemeClr>
                </a:solidFill>
                <a:latin typeface="Sakkal Majalla" pitchFamily="2" charset="-78"/>
                <a:cs typeface="Sakkal Majalla" pitchFamily="2" charset="-78"/>
              </a:rPr>
              <a:t>تعريف ”</a:t>
            </a:r>
            <a:r>
              <a:rPr lang="ar-MA" sz="2800" b="1" dirty="0" err="1" smtClean="0">
                <a:ln w="50800"/>
                <a:solidFill>
                  <a:schemeClr val="bg1">
                    <a:shade val="50000"/>
                  </a:schemeClr>
                </a:solidFill>
                <a:latin typeface="Sakkal Majalla" pitchFamily="2" charset="-78"/>
                <a:cs typeface="Sakkal Majalla" pitchFamily="2" charset="-78"/>
              </a:rPr>
              <a:t>عميرة</a:t>
            </a:r>
            <a:r>
              <a:rPr lang="ar-MA" sz="2800" b="1" dirty="0" smtClean="0">
                <a:ln w="50800"/>
                <a:solidFill>
                  <a:schemeClr val="bg1">
                    <a:shade val="50000"/>
                  </a:schemeClr>
                </a:solidFill>
                <a:latin typeface="Sakkal Majalla" pitchFamily="2" charset="-78"/>
                <a:cs typeface="Sakkal Majalla" pitchFamily="2" charset="-78"/>
              </a:rPr>
              <a:t> “، يعرّف الهدف السلوكي بأنه: ”عبارة تصف التغير المرغوب فيه في مستوى خبرة أو سلوك الفرد عندما يكمل خبرة تربوية معينة بنجاح، بحيث يكون هذا التغير قابل للملاحظة والقياس“.</a:t>
            </a:r>
            <a:endParaRPr lang="fr-FR" sz="2800" b="1" dirty="0">
              <a:ln w="50800"/>
              <a:solidFill>
                <a:schemeClr val="bg1">
                  <a:shade val="50000"/>
                </a:schemeClr>
              </a:solidFill>
              <a:latin typeface="Sakkal Majalla" pitchFamily="2" charset="-78"/>
              <a:cs typeface="Sakkal Majalla" pitchFamily="2" charset="-78"/>
            </a:endParaRPr>
          </a:p>
        </p:txBody>
      </p:sp>
      <p:sp>
        <p:nvSpPr>
          <p:cNvPr id="6" name="Ellipse 5"/>
          <p:cNvSpPr/>
          <p:nvPr/>
        </p:nvSpPr>
        <p:spPr>
          <a:xfrm>
            <a:off x="357158" y="71414"/>
            <a:ext cx="8215370" cy="32861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balanced" dir="t">
                <a:rot lat="0" lon="0" rev="2100000"/>
              </a:lightRig>
            </a:scene3d>
            <a:sp3d extrusionH="57150" prstMaterial="metal">
              <a:bevelT w="38100" h="25400"/>
              <a:contourClr>
                <a:schemeClr val="bg2"/>
              </a:contourClr>
            </a:sp3d>
          </a:bodyPr>
          <a:lstStyle/>
          <a:p>
            <a:pPr algn="ctr" rtl="1"/>
            <a:r>
              <a:rPr lang="ar-MA" sz="2800" b="1" dirty="0" smtClean="0">
                <a:ln w="50800"/>
                <a:solidFill>
                  <a:schemeClr val="bg1">
                    <a:shade val="50000"/>
                  </a:schemeClr>
                </a:solidFill>
                <a:latin typeface="Sakkal Majalla" pitchFamily="2" charset="-78"/>
                <a:cs typeface="Sakkal Majalla" pitchFamily="2" charset="-78"/>
              </a:rPr>
              <a:t>أما ”</a:t>
            </a:r>
            <a:r>
              <a:rPr lang="ar-MA" sz="2800" b="1" dirty="0" err="1" smtClean="0">
                <a:ln w="50800"/>
                <a:solidFill>
                  <a:schemeClr val="bg1">
                    <a:shade val="50000"/>
                  </a:schemeClr>
                </a:solidFill>
                <a:latin typeface="Sakkal Majalla" pitchFamily="2" charset="-78"/>
                <a:cs typeface="Sakkal Majalla" pitchFamily="2" charset="-78"/>
              </a:rPr>
              <a:t>ميجر</a:t>
            </a:r>
            <a:r>
              <a:rPr lang="ar-MA" sz="2800" b="1" dirty="0" smtClean="0">
                <a:ln w="50800"/>
                <a:solidFill>
                  <a:schemeClr val="bg1">
                    <a:shade val="50000"/>
                  </a:schemeClr>
                </a:solidFill>
                <a:latin typeface="Sakkal Majalla" pitchFamily="2" charset="-78"/>
                <a:cs typeface="Sakkal Majalla" pitchFamily="2" charset="-78"/>
              </a:rPr>
              <a:t>“ يعرّفه بأنه: ”هو مقصد يعبّر عنه بعبارة تصف تغير مقترح نريد أن نحدثه في سلوك التلميذ، وهو عبارة تصف ما سيكون عليه المتعلم عندما ينهي بنجاح خبرة تعليمية، كما أنه وصف لنمط من السلوك أو الأداء يُأمل أن يكون المتعلم قادر على إظهاره“.</a:t>
            </a:r>
            <a:endParaRPr lang="fr-FR" sz="2800" b="1" dirty="0">
              <a:ln w="50800"/>
              <a:solidFill>
                <a:schemeClr val="bg1">
                  <a:shade val="50000"/>
                </a:schemeClr>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946928"/>
          </a:xfrm>
        </p:spPr>
        <p:txBody>
          <a:bodyPr>
            <a:normAutofit/>
          </a:bodyPr>
          <a:lstStyle/>
          <a:p>
            <a:pPr algn="ctr" rtl="1"/>
            <a:r>
              <a:rPr lang="ar-MA" dirty="0" smtClean="0">
                <a:solidFill>
                  <a:srgbClr val="FFC000"/>
                </a:solidFill>
                <a:latin typeface="Sakkal Majalla" pitchFamily="2" charset="-78"/>
                <a:cs typeface="Sakkal Majalla" pitchFamily="2" charset="-78"/>
              </a:rPr>
              <a:t>ما يمكن استخلاصه من </a:t>
            </a:r>
            <a:r>
              <a:rPr lang="ar-MA" dirty="0" err="1" smtClean="0">
                <a:solidFill>
                  <a:srgbClr val="FFC000"/>
                </a:solidFill>
                <a:latin typeface="Sakkal Majalla" pitchFamily="2" charset="-78"/>
                <a:cs typeface="Sakkal Majalla" pitchFamily="2" charset="-78"/>
              </a:rPr>
              <a:t>التعاريف</a:t>
            </a:r>
            <a:r>
              <a:rPr lang="ar-MA" dirty="0" smtClean="0">
                <a:solidFill>
                  <a:srgbClr val="FFC000"/>
                </a:solidFill>
                <a:latin typeface="Sakkal Majalla" pitchFamily="2" charset="-78"/>
                <a:cs typeface="Sakkal Majalla" pitchFamily="2" charset="-78"/>
              </a:rPr>
              <a:t> السابقة:</a:t>
            </a:r>
            <a:endParaRPr lang="fr-FR" dirty="0">
              <a:solidFill>
                <a:schemeClr val="tx1"/>
              </a:solidFill>
              <a:latin typeface="Sakkal Majalla" pitchFamily="2" charset="-78"/>
              <a:cs typeface="Sakkal Majalla" pitchFamily="2" charset="-78"/>
            </a:endParaRPr>
          </a:p>
        </p:txBody>
      </p:sp>
      <p:sp>
        <p:nvSpPr>
          <p:cNvPr id="3" name="Espace réservé du contenu 2"/>
          <p:cNvSpPr>
            <a:spLocks noGrp="1"/>
          </p:cNvSpPr>
          <p:nvPr>
            <p:ph idx="1"/>
          </p:nvPr>
        </p:nvSpPr>
        <p:spPr>
          <a:xfrm>
            <a:off x="457200" y="2786058"/>
            <a:ext cx="8229600" cy="3286148"/>
          </a:xfrm>
        </p:spPr>
        <p:style>
          <a:lnRef idx="2">
            <a:schemeClr val="accent2"/>
          </a:lnRef>
          <a:fillRef idx="1">
            <a:schemeClr val="lt1"/>
          </a:fillRef>
          <a:effectRef idx="0">
            <a:schemeClr val="accent2"/>
          </a:effectRef>
          <a:fontRef idx="minor">
            <a:schemeClr val="dk1"/>
          </a:fontRef>
        </p:style>
        <p:txBody>
          <a:bodyPr>
            <a:normAutofit/>
          </a:bodyPr>
          <a:lstStyle/>
          <a:p>
            <a:pPr algn="ctr" rtl="1">
              <a:lnSpc>
                <a:spcPct val="160000"/>
              </a:lnSpc>
            </a:pPr>
            <a:r>
              <a:rPr lang="ar-MA"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latin typeface="Sakkal Majalla" pitchFamily="2" charset="-78"/>
                <a:cs typeface="Sakkal Majalla" pitchFamily="2" charset="-78"/>
              </a:rPr>
              <a:t>من خلال التعريفات السابقة يمكن تعريف الهدف السلوكي بأنه:</a:t>
            </a:r>
          </a:p>
          <a:p>
            <a:pPr algn="ctr" rtl="1">
              <a:lnSpc>
                <a:spcPct val="160000"/>
              </a:lnSpc>
            </a:pPr>
            <a:r>
              <a:rPr lang="ar-MA"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rPr>
              <a:t>”عبارة لفظية مصاغة صياغة دقيقه وواضحة، تصف التغير المرجو في سلوك التلميذ أو المتعلم بعد مروره بخبرة تعليمية أو تربوية ناجحة، بحيث يمكن ملاحظته وقياسه“.</a:t>
            </a:r>
            <a:endPar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endParaRPr>
          </a:p>
        </p:txBody>
      </p:sp>
      <p:sp>
        <p:nvSpPr>
          <p:cNvPr id="4" name="Rectangle avec flèche vers le bas 3"/>
          <p:cNvSpPr/>
          <p:nvPr/>
        </p:nvSpPr>
        <p:spPr>
          <a:xfrm>
            <a:off x="3000364" y="1142984"/>
            <a:ext cx="3143272" cy="1143008"/>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732614"/>
          </a:xfrm>
        </p:spPr>
        <p:style>
          <a:lnRef idx="2">
            <a:schemeClr val="accent1"/>
          </a:lnRef>
          <a:fillRef idx="1">
            <a:schemeClr val="lt1"/>
          </a:fillRef>
          <a:effectRef idx="0">
            <a:schemeClr val="accent1"/>
          </a:effectRef>
          <a:fontRef idx="minor">
            <a:schemeClr val="dk1"/>
          </a:fontRef>
        </p:style>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sz="3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rPr>
              <a:t>مكونات الهدف السلوكي:</a:t>
            </a:r>
            <a:endParaRPr lang="fr-FR" sz="3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57200" y="1071570"/>
            <a:ext cx="8229600" cy="5715016"/>
          </a:xfrm>
        </p:spPr>
        <p:style>
          <a:lnRef idx="1">
            <a:schemeClr val="accent6"/>
          </a:lnRef>
          <a:fillRef idx="2">
            <a:schemeClr val="accent6"/>
          </a:fillRef>
          <a:effectRef idx="1">
            <a:schemeClr val="accent6"/>
          </a:effectRef>
          <a:fontRef idx="minor">
            <a:schemeClr val="dk1"/>
          </a:fontRef>
        </p:style>
        <p:txBody>
          <a:bodyPr>
            <a:noAutofit/>
          </a:bodyPr>
          <a:lstStyle/>
          <a:p>
            <a:pPr lvl="0" algn="just" rtl="1">
              <a:lnSpc>
                <a:spcPct val="150000"/>
              </a:lnSpc>
            </a:pPr>
            <a:r>
              <a:rPr lang="ar-MA" sz="3200" b="1" u="sng" dirty="0" smtClean="0">
                <a:latin typeface="Sakkal Majalla" pitchFamily="2" charset="-78"/>
                <a:cs typeface="Sakkal Majalla" pitchFamily="2" charset="-78"/>
              </a:rPr>
              <a:t>أ- الفعل السلوكي:</a:t>
            </a:r>
            <a:r>
              <a:rPr lang="ar-MA" sz="3200" b="1" dirty="0" smtClean="0">
                <a:latin typeface="Sakkal Majalla" pitchFamily="2" charset="-78"/>
                <a:cs typeface="Sakkal Majalla" pitchFamily="2" charset="-78"/>
              </a:rPr>
              <a:t> الذي يحدد سلوك التعلم بدق</a:t>
            </a:r>
            <a:r>
              <a:rPr lang="ar-SA" sz="3200" b="1" dirty="0" smtClean="0">
                <a:latin typeface="Sakkal Majalla" pitchFamily="2" charset="-78"/>
                <a:cs typeface="Sakkal Majalla" pitchFamily="2" charset="-78"/>
              </a:rPr>
              <a:t>ة</a:t>
            </a:r>
            <a:r>
              <a:rPr lang="ar-MA" sz="3200" b="1" dirty="0" smtClean="0">
                <a:latin typeface="Sakkal Majalla" pitchFamily="2" charset="-78"/>
                <a:cs typeface="Sakkal Majalla" pitchFamily="2" charset="-78"/>
              </a:rPr>
              <a:t>.</a:t>
            </a:r>
            <a:endParaRPr lang="fr-FR" sz="3200" b="1" u="sng" dirty="0" smtClean="0">
              <a:latin typeface="Sakkal Majalla" pitchFamily="2" charset="-78"/>
              <a:cs typeface="Sakkal Majalla" pitchFamily="2" charset="-78"/>
            </a:endParaRPr>
          </a:p>
          <a:p>
            <a:pPr algn="just" rtl="1">
              <a:lnSpc>
                <a:spcPct val="150000"/>
              </a:lnSpc>
            </a:pPr>
            <a:r>
              <a:rPr lang="ar-MA" sz="3200" b="1" u="sng" dirty="0" smtClean="0">
                <a:latin typeface="Sakkal Majalla" pitchFamily="2" charset="-78"/>
                <a:cs typeface="Sakkal Majalla" pitchFamily="2" charset="-78"/>
              </a:rPr>
              <a:t>ب- فاعل السلوك:</a:t>
            </a:r>
            <a:r>
              <a:rPr lang="ar-MA" sz="3200" b="1" dirty="0" smtClean="0">
                <a:latin typeface="Sakkal Majalla" pitchFamily="2" charset="-78"/>
                <a:cs typeface="Sakkal Majalla" pitchFamily="2" charset="-78"/>
              </a:rPr>
              <a:t> التلميذ أو المتعلم.</a:t>
            </a:r>
            <a:endParaRPr lang="fr-FR" sz="3200" b="1" u="sng" dirty="0" smtClean="0">
              <a:latin typeface="Sakkal Majalla" pitchFamily="2" charset="-78"/>
              <a:cs typeface="Sakkal Majalla" pitchFamily="2" charset="-78"/>
            </a:endParaRPr>
          </a:p>
          <a:p>
            <a:pPr lvl="0" algn="just" rtl="1">
              <a:lnSpc>
                <a:spcPct val="150000"/>
              </a:lnSpc>
            </a:pPr>
            <a:r>
              <a:rPr lang="ar-MA" sz="3200" b="1" u="sng" dirty="0" smtClean="0">
                <a:latin typeface="Sakkal Majalla" pitchFamily="2" charset="-78"/>
                <a:cs typeface="Sakkal Majalla" pitchFamily="2" charset="-78"/>
              </a:rPr>
              <a:t>ت- المحتوى:</a:t>
            </a:r>
            <a:r>
              <a:rPr lang="ar-MA" sz="3200" b="1" dirty="0" smtClean="0">
                <a:latin typeface="Sakkal Majalla" pitchFamily="2" charset="-78"/>
                <a:cs typeface="Sakkal Majalla" pitchFamily="2" charset="-78"/>
              </a:rPr>
              <a:t> الموضوع المراد معالجته.</a:t>
            </a:r>
            <a:endParaRPr lang="fr-FR" sz="3200" b="1" u="sng" dirty="0" smtClean="0">
              <a:latin typeface="Sakkal Majalla" pitchFamily="2" charset="-78"/>
              <a:cs typeface="Sakkal Majalla" pitchFamily="2" charset="-78"/>
            </a:endParaRPr>
          </a:p>
          <a:p>
            <a:pPr lvl="0" algn="just" rtl="1">
              <a:lnSpc>
                <a:spcPct val="150000"/>
              </a:lnSpc>
            </a:pPr>
            <a:r>
              <a:rPr lang="ar-MA" sz="3200" b="1" u="sng" dirty="0" smtClean="0">
                <a:latin typeface="Sakkal Majalla" pitchFamily="2" charset="-78"/>
                <a:cs typeface="Sakkal Majalla" pitchFamily="2" charset="-78"/>
              </a:rPr>
              <a:t>الظروف:</a:t>
            </a:r>
            <a:r>
              <a:rPr lang="ar-MA" sz="3200" b="1" dirty="0" smtClean="0">
                <a:latin typeface="Sakkal Majalla" pitchFamily="2" charset="-78"/>
                <a:cs typeface="Sakkal Majalla" pitchFamily="2" charset="-78"/>
              </a:rPr>
              <a:t> الحالة التي يكون عليه المتعلم أثناء تأدية السلوك. </a:t>
            </a:r>
            <a:endParaRPr lang="fr-FR" sz="3200" b="1" u="sng" dirty="0" smtClean="0">
              <a:latin typeface="Sakkal Majalla" pitchFamily="2" charset="-78"/>
              <a:cs typeface="Sakkal Majalla" pitchFamily="2" charset="-78"/>
            </a:endParaRPr>
          </a:p>
          <a:p>
            <a:pPr lvl="0" algn="just" rtl="1">
              <a:lnSpc>
                <a:spcPct val="150000"/>
              </a:lnSpc>
            </a:pPr>
            <a:r>
              <a:rPr lang="ar-MA" sz="3200" b="1" u="sng" dirty="0" smtClean="0">
                <a:latin typeface="Sakkal Majalla" pitchFamily="2" charset="-78"/>
                <a:cs typeface="Sakkal Majalla" pitchFamily="2" charset="-78"/>
              </a:rPr>
              <a:t>المعيار:</a:t>
            </a:r>
            <a:r>
              <a:rPr lang="ar-MA" sz="3200" b="1" dirty="0" smtClean="0">
                <a:latin typeface="Sakkal Majalla" pitchFamily="2" charset="-78"/>
                <a:cs typeface="Sakkal Majalla" pitchFamily="2" charset="-78"/>
              </a:rPr>
              <a:t> درجه الإتقان التي يقَوِّم فيها المعلم أداء المتعلم. </a:t>
            </a:r>
          </a:p>
          <a:p>
            <a:pPr lvl="0" algn="ctr" rtl="1">
              <a:lnSpc>
                <a:spcPct val="150000"/>
              </a:lnSpc>
              <a:buNone/>
            </a:pPr>
            <a:r>
              <a:rPr lang="ar-MA" sz="3200" b="1" u="sng" dirty="0" smtClean="0">
                <a:solidFill>
                  <a:srgbClr val="FF0000"/>
                </a:solidFill>
                <a:latin typeface="Sakkal Majalla" pitchFamily="2" charset="-78"/>
                <a:cs typeface="Sakkal Majalla" pitchFamily="2" charset="-78"/>
              </a:rPr>
              <a:t>مثال توضيحي:</a:t>
            </a:r>
            <a:r>
              <a:rPr lang="ar-MA" sz="3200" b="1" dirty="0" smtClean="0">
                <a:solidFill>
                  <a:srgbClr val="FF0000"/>
                </a:solidFill>
                <a:latin typeface="Sakkal Majalla" pitchFamily="2" charset="-78"/>
                <a:cs typeface="Sakkal Majalla" pitchFamily="2" charset="-78"/>
              </a:rPr>
              <a:t> </a:t>
            </a:r>
            <a:r>
              <a:rPr lang="ar-MA" sz="3200" b="1" dirty="0" smtClean="0">
                <a:solidFill>
                  <a:schemeClr val="bg1"/>
                </a:solidFill>
                <a:latin typeface="Sakkal Majalla" pitchFamily="2" charset="-78"/>
                <a:cs typeface="Sakkal Majalla" pitchFamily="2" charset="-78"/>
              </a:rPr>
              <a:t>أن يتحرر التلميذ من المراقبة لطلب الكرة دون مضايقة الخصم. (كره السلة)</a:t>
            </a:r>
            <a:endParaRPr lang="fr-FR" sz="3200" b="1" u="sng" dirty="0" smtClean="0">
              <a:solidFill>
                <a:srgbClr val="FF0000"/>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732614"/>
          </a:xfrm>
        </p:spPr>
        <p:style>
          <a:lnRef idx="2">
            <a:schemeClr val="accent1"/>
          </a:lnRef>
          <a:fillRef idx="1">
            <a:schemeClr val="lt1"/>
          </a:fillRef>
          <a:effectRef idx="0">
            <a:schemeClr val="accent1"/>
          </a:effectRef>
          <a:fontRef idx="minor">
            <a:schemeClr val="dk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rtl="1"/>
            <a:r>
              <a:rPr lang="ar-MA" sz="3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rPr>
              <a:t>شروط الهدف السلوكي</a:t>
            </a:r>
            <a:endParaRPr lang="fr-FR" sz="3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Sakkal Majalla" pitchFamily="2" charset="-78"/>
              <a:cs typeface="Sakkal Majalla" pitchFamily="2" charset="-78"/>
            </a:endParaRPr>
          </a:p>
        </p:txBody>
      </p:sp>
      <p:sp>
        <p:nvSpPr>
          <p:cNvPr id="3" name="Espace réservé du contenu 2"/>
          <p:cNvSpPr>
            <a:spLocks noGrp="1"/>
          </p:cNvSpPr>
          <p:nvPr>
            <p:ph idx="1"/>
          </p:nvPr>
        </p:nvSpPr>
        <p:spPr>
          <a:xfrm>
            <a:off x="428596" y="2097122"/>
            <a:ext cx="8229600" cy="4260836"/>
          </a:xfrm>
        </p:spPr>
        <p:style>
          <a:lnRef idx="1">
            <a:schemeClr val="accent2"/>
          </a:lnRef>
          <a:fillRef idx="2">
            <a:schemeClr val="accent2"/>
          </a:fillRef>
          <a:effectRef idx="1">
            <a:schemeClr val="accent2"/>
          </a:effectRef>
          <a:fontRef idx="minor">
            <a:schemeClr val="dk1"/>
          </a:fontRef>
        </p:style>
        <p:txBody>
          <a:bodyPr>
            <a:noAutofit/>
          </a:bodyPr>
          <a:lstStyle/>
          <a:p>
            <a:pPr lvl="0" algn="just" rtl="1"/>
            <a:r>
              <a:rPr lang="ar-MA" sz="2400" b="1" dirty="0" smtClean="0">
                <a:latin typeface="Sakkal Majalla" pitchFamily="2" charset="-78"/>
                <a:cs typeface="Sakkal Majalla" pitchFamily="2" charset="-78"/>
              </a:rPr>
              <a:t>أن تبدأ العبارة الهدفية </a:t>
            </a:r>
            <a:r>
              <a:rPr lang="ar-MA" sz="2400" b="1" dirty="0" err="1" smtClean="0">
                <a:latin typeface="Sakkal Majalla" pitchFamily="2" charset="-78"/>
                <a:cs typeface="Sakkal Majalla" pitchFamily="2" charset="-78"/>
              </a:rPr>
              <a:t>بـ</a:t>
            </a:r>
            <a:r>
              <a:rPr lang="ar-MA" sz="2400" b="1" dirty="0" smtClean="0">
                <a:latin typeface="Sakkal Majalla" pitchFamily="2" charset="-78"/>
                <a:cs typeface="Sakkal Majalla" pitchFamily="2" charset="-78"/>
              </a:rPr>
              <a:t>: </a:t>
            </a:r>
            <a:r>
              <a:rPr lang="ar-MA" sz="2400" b="1" dirty="0" smtClean="0">
                <a:solidFill>
                  <a:srgbClr val="00B050"/>
                </a:solidFill>
                <a:latin typeface="Sakkal Majalla" pitchFamily="2" charset="-78"/>
                <a:cs typeface="Sakkal Majalla" pitchFamily="2" charset="-78"/>
              </a:rPr>
              <a:t>أَنْ</a:t>
            </a:r>
            <a:r>
              <a:rPr lang="ar-MA" sz="2400" b="1" dirty="0" smtClean="0">
                <a:latin typeface="Sakkal Majalla" pitchFamily="2" charset="-78"/>
                <a:cs typeface="Sakkal Majalla" pitchFamily="2" charset="-78"/>
              </a:rPr>
              <a:t> المصدرية وفعل مضارع وفاعله، (أن يمرر الطالب).</a:t>
            </a:r>
            <a:endParaRPr lang="fr-FR" sz="2400" dirty="0" smtClean="0">
              <a:latin typeface="Sakkal Majalla" pitchFamily="2" charset="-78"/>
              <a:cs typeface="Sakkal Majalla" pitchFamily="2" charset="-78"/>
            </a:endParaRPr>
          </a:p>
          <a:p>
            <a:pPr lvl="0" algn="just" rtl="1"/>
            <a:r>
              <a:rPr lang="ar-MA" sz="2400" b="1" dirty="0" smtClean="0">
                <a:latin typeface="Sakkal Majalla" pitchFamily="2" charset="-78"/>
                <a:cs typeface="Sakkal Majalla" pitchFamily="2" charset="-78"/>
              </a:rPr>
              <a:t>أن تصف العبارة الهدفية الأداء المتوقع من الطالب أو التلميذ وليس أداء المعلم أو نشاطه، (أن يتعلم التلميذ التنطيط في كره السلة).</a:t>
            </a:r>
            <a:endParaRPr lang="fr-FR" sz="2400" dirty="0" smtClean="0">
              <a:latin typeface="Sakkal Majalla" pitchFamily="2" charset="-78"/>
              <a:cs typeface="Sakkal Majalla" pitchFamily="2" charset="-78"/>
            </a:endParaRPr>
          </a:p>
          <a:p>
            <a:pPr lvl="0" algn="just" rtl="1"/>
            <a:r>
              <a:rPr lang="ar-MA" sz="2400" b="1" dirty="0" smtClean="0">
                <a:latin typeface="Sakkal Majalla" pitchFamily="2" charset="-78"/>
                <a:cs typeface="Sakkal Majalla" pitchFamily="2" charset="-78"/>
              </a:rPr>
              <a:t>أن تصف العبارة الهدفية سلوك يسهل ملاحظته، (أن يرسل التلميذ الكره فوق الشبكة).</a:t>
            </a:r>
            <a:endParaRPr lang="fr-FR" sz="2400" dirty="0" smtClean="0">
              <a:latin typeface="Sakkal Majalla" pitchFamily="2" charset="-78"/>
              <a:cs typeface="Sakkal Majalla" pitchFamily="2" charset="-78"/>
            </a:endParaRPr>
          </a:p>
          <a:p>
            <a:pPr lvl="0" algn="just" rtl="1"/>
            <a:r>
              <a:rPr lang="ar-MA" sz="2400" b="1" dirty="0" smtClean="0">
                <a:latin typeface="Sakkal Majalla" pitchFamily="2" charset="-78"/>
                <a:cs typeface="Sakkal Majalla" pitchFamily="2" charset="-78"/>
              </a:rPr>
              <a:t>أن تشمل العبارة الهدفية على فعل سلوكي واحد يسهل قياسه والتحقق منه، (أن يستقبل التلميذ الكره من وضعيات مختلفة).</a:t>
            </a:r>
            <a:endParaRPr lang="fr-FR" sz="2400" dirty="0" smtClean="0">
              <a:latin typeface="Sakkal Majalla" pitchFamily="2" charset="-78"/>
              <a:cs typeface="Sakkal Majalla" pitchFamily="2" charset="-78"/>
            </a:endParaRPr>
          </a:p>
          <a:p>
            <a:pPr lvl="0" algn="just" rtl="1"/>
            <a:r>
              <a:rPr lang="ar-MA" sz="2400" b="1" dirty="0" smtClean="0">
                <a:latin typeface="Sakkal Majalla" pitchFamily="2" charset="-78"/>
                <a:cs typeface="Sakkal Majalla" pitchFamily="2" charset="-78"/>
              </a:rPr>
              <a:t>أن تمثل العبارة الهدفية ناتجا سلوكيا، (أن يجري التلميذ 12 دقيقة دون توقف).</a:t>
            </a:r>
            <a:endParaRPr lang="fr-FR" sz="2400" dirty="0" smtClean="0">
              <a:latin typeface="Sakkal Majalla" pitchFamily="2" charset="-78"/>
              <a:cs typeface="Sakkal Majalla" pitchFamily="2" charset="-78"/>
            </a:endParaRPr>
          </a:p>
          <a:p>
            <a:pPr lvl="0" algn="just" rtl="1"/>
            <a:r>
              <a:rPr lang="ar-MA" sz="2400" b="1" dirty="0" smtClean="0">
                <a:latin typeface="Sakkal Majalla" pitchFamily="2" charset="-78"/>
                <a:cs typeface="Sakkal Majalla" pitchFamily="2" charset="-78"/>
              </a:rPr>
              <a:t>أن تتضمن العبارة الهدفية مستوى الأداء المقبول من طرف الطالب، (أن يجتاز التلميذ 3 حواجز دون أخطاء).</a:t>
            </a:r>
            <a:endParaRPr lang="fr-FR" sz="2400" dirty="0" smtClean="0">
              <a:latin typeface="Sakkal Majalla" pitchFamily="2" charset="-78"/>
              <a:cs typeface="Sakkal Majalla" pitchFamily="2" charset="-78"/>
            </a:endParaRPr>
          </a:p>
        </p:txBody>
      </p:sp>
      <p:sp>
        <p:nvSpPr>
          <p:cNvPr id="4" name="Espace réservé du contenu 2"/>
          <p:cNvSpPr txBox="1">
            <a:spLocks/>
          </p:cNvSpPr>
          <p:nvPr/>
        </p:nvSpPr>
        <p:spPr>
          <a:xfrm>
            <a:off x="457200" y="1071546"/>
            <a:ext cx="8229600" cy="1046126"/>
          </a:xfrm>
          <a:prstGeom prst="rect">
            <a:avLst/>
          </a:prstGeom>
        </p:spPr>
        <p:txBody>
          <a:bodyPr vert="horz" anchor="t">
            <a:normAutofit/>
          </a:bodyPr>
          <a:lstStyle/>
          <a:p>
            <a:pPr marL="448056" lvl="0" indent="-384048" algn="just" rtl="1">
              <a:spcBef>
                <a:spcPct val="20000"/>
              </a:spcBef>
              <a:buClr>
                <a:schemeClr val="accent1"/>
              </a:buClr>
              <a:buSzPct val="80000"/>
            </a:pPr>
            <a:r>
              <a:rPr kumimoji="0" lang="ar-MA" sz="3000" b="0" i="0" u="none" strike="noStrike" kern="1200" cap="none" spc="0" normalizeH="0" baseline="0" noProof="0" dirty="0" smtClean="0">
                <a:ln>
                  <a:noFill/>
                </a:ln>
                <a:solidFill>
                  <a:schemeClr val="tx1"/>
                </a:solidFill>
                <a:effectLst/>
                <a:uLnTx/>
                <a:uFillTx/>
                <a:latin typeface="Sakkal Majalla" pitchFamily="2" charset="-78"/>
                <a:ea typeface="+mn-ea"/>
                <a:cs typeface="Sakkal Majalla" pitchFamily="2" charset="-78"/>
              </a:rPr>
              <a:t>      إن </a:t>
            </a:r>
            <a:r>
              <a:rPr lang="ar-MA" sz="3000" dirty="0" smtClean="0">
                <a:latin typeface="Sakkal Majalla" pitchFamily="2" charset="-78"/>
                <a:cs typeface="Sakkal Majalla" pitchFamily="2" charset="-78"/>
              </a:rPr>
              <a:t>العبارة الهدفية </a:t>
            </a:r>
            <a:r>
              <a:rPr kumimoji="0" lang="ar-MA" sz="3000" b="0" i="0" u="none" strike="noStrike" kern="1200" cap="none" spc="0" normalizeH="0" baseline="0" noProof="0" dirty="0" smtClean="0">
                <a:ln>
                  <a:noFill/>
                </a:ln>
                <a:solidFill>
                  <a:schemeClr val="tx1"/>
                </a:solidFill>
                <a:effectLst/>
                <a:uLnTx/>
                <a:uFillTx/>
                <a:latin typeface="Sakkal Majalla" pitchFamily="2" charset="-78"/>
                <a:ea typeface="+mn-ea"/>
                <a:cs typeface="Sakkal Majalla" pitchFamily="2" charset="-78"/>
              </a:rPr>
              <a:t>هي التي تتضمن الهدف السلوكي، ومن أبرز الشروط التي يجب أن تتوفر عند صياغة </a:t>
            </a:r>
            <a:r>
              <a:rPr lang="ar-MA" sz="3000" dirty="0" smtClean="0">
                <a:latin typeface="Sakkal Majalla" pitchFamily="2" charset="-78"/>
                <a:cs typeface="Sakkal Majalla" pitchFamily="2" charset="-78"/>
              </a:rPr>
              <a:t>العبارة الهدفية:</a:t>
            </a:r>
            <a:endParaRPr kumimoji="0" lang="ar-MA" sz="3000" b="0" i="0" u="none" strike="noStrike" kern="1200" cap="none" spc="0" normalizeH="0" baseline="0" noProof="0" dirty="0" smtClean="0">
              <a:ln>
                <a:noFill/>
              </a:ln>
              <a:solidFill>
                <a:schemeClr val="tx1"/>
              </a:solidFill>
              <a:effectLst/>
              <a:uLnTx/>
              <a:uFillTx/>
              <a:latin typeface="Sakkal Majalla" pitchFamily="2" charset="-78"/>
              <a:ea typeface="+mn-ea"/>
              <a:cs typeface="Sakkal Majalla" pitchFamily="2" charset="-78"/>
            </a:endParaRP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MA" sz="3000" b="0" i="0" u="none" strike="noStrike" kern="1200" cap="none" spc="0" normalizeH="0" baseline="0" noProof="0" dirty="0" smtClean="0">
              <a:ln>
                <a:noFill/>
              </a:ln>
              <a:solidFill>
                <a:schemeClr val="tx1"/>
              </a:solidFill>
              <a:effectLst/>
              <a:uLnTx/>
              <a:uFillTx/>
              <a:latin typeface="Sakkal Majalla" pitchFamily="2" charset="-78"/>
              <a:ea typeface="+mn-ea"/>
              <a:cs typeface="Sakkal Majalla"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1135</TotalTime>
  <Words>1497</Words>
  <Application>Microsoft Office PowerPoint</Application>
  <PresentationFormat>Affichage à l'écran (4:3)</PresentationFormat>
  <Paragraphs>91</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Century Gothic</vt:lpstr>
      <vt:lpstr>Sakkal Majalla</vt:lpstr>
      <vt:lpstr>Verdana</vt:lpstr>
      <vt:lpstr>Wingdings 2</vt:lpstr>
      <vt:lpstr>Verve</vt:lpstr>
      <vt:lpstr>Présentation PowerPoint</vt:lpstr>
      <vt:lpstr>مفهوم الهـــــــــــــــــدف</vt:lpstr>
      <vt:lpstr>أهمية تحديد الأهداف عند التدريس</vt:lpstr>
      <vt:lpstr>أنواع الأهداف</vt:lpstr>
      <vt:lpstr>مفهوم الأهداف السلوكية</vt:lpstr>
      <vt:lpstr>Présentation PowerPoint</vt:lpstr>
      <vt:lpstr>ما يمكن استخلاصه من التعاريف السابقة:</vt:lpstr>
      <vt:lpstr>مكونات الهدف السلوكي:</vt:lpstr>
      <vt:lpstr>شروط الهدف السلوكي</vt:lpstr>
      <vt:lpstr>تصنيف الأهداف حسب بنجامين بلووم</vt:lpstr>
      <vt:lpstr>Présentation PowerPoint</vt:lpstr>
      <vt:lpstr>أولا: المجال النفسو حركي</vt:lpstr>
      <vt:lpstr>Présentation PowerPoint</vt:lpstr>
      <vt:lpstr>ثانيا: المجال المعرفي</vt:lpstr>
      <vt:lpstr>Présentation PowerPoint</vt:lpstr>
      <vt:lpstr>ثالثا: المجال الوجداني</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الأسلوب في التدريس</dc:title>
  <dc:creator>Administrateur</dc:creator>
  <cp:lastModifiedBy>pc 2023</cp:lastModifiedBy>
  <cp:revision>138</cp:revision>
  <dcterms:created xsi:type="dcterms:W3CDTF">2012-05-17T00:01:30Z</dcterms:created>
  <dcterms:modified xsi:type="dcterms:W3CDTF">2024-05-07T00:30:14Z</dcterms:modified>
</cp:coreProperties>
</file>