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59805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4430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76893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7849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6574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87065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2290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106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0489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35031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17453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9429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51831" y="35449"/>
            <a:ext cx="68403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4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fr-FR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of Larbi </a:t>
            </a:r>
            <a:r>
              <a:rPr lang="fr-FR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Ben M'hidi Oum El </a:t>
            </a:r>
            <a:r>
              <a:rPr lang="fr-FR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Bouaghi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6580" y="565795"/>
            <a:ext cx="60908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Faculty of Earth Sciences and Architecture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74257" y="1088309"/>
            <a:ext cx="33954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Department of Geology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3528" y="2210961"/>
            <a:ext cx="38731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Crystallography</a:t>
            </a:r>
            <a:endParaRPr lang="fr-FR" sz="40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5983" y="5631631"/>
            <a:ext cx="24400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Licence</a:t>
            </a:r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Geology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798" y="5949280"/>
            <a:ext cx="32678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spc="50" baseline="3000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year Common core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8212" y="2844224"/>
            <a:ext cx="37537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By SAADALI Badreddine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3">
                  <a:lumMod val="60000"/>
                  <a:lumOff val="4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102500" y="3789040"/>
            <a:ext cx="3666388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Course </a:t>
            </a:r>
            <a:r>
              <a:rPr lang="fr-FR" sz="5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III-1</a:t>
            </a:r>
            <a:endParaRPr lang="fr-FR" sz="5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52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6820" y="25460"/>
            <a:ext cx="58555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Lattice row in </a:t>
            </a: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2D (2)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4868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For instance, a straight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line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passing through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origin O with coordinates (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0,0)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and (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2,3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represents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the row [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2,3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]. The row [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2,1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]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determined by the two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closest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successive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nodes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in this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case (1,1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) and (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3,2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). All parallel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lines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share the same row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designation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as they exhibit identical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directional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properties within the lattice.</a:t>
            </a:r>
            <a:endParaRPr lang="en-US" sz="21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177224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This concept of rows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is fundamental in crystallography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as it helps describe the directional relationships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between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nodes in a lattice. By understanding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rows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and their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notation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we can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analyze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the symmetry and periodicity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crystalline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structures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essential for interpreting their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physical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and chemical properties.</a:t>
            </a:r>
            <a:endParaRPr lang="en-US" sz="21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27720"/>
            <a:ext cx="5926807" cy="3345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636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7584" y="241484"/>
            <a:ext cx="729566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Resolution 2D for Mesh multiplicity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994658"/>
            <a:ext cx="91440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 unit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mesh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a hypothetical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two-dimensional crystal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with parallel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lines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along a and b and an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arbitrary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angle between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them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is part, of 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larger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regular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arrangement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connected cells. 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primitive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unit mesh of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lattice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is 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parallelogram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with four nodes at its corners. Each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corner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node (C) is shared by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four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adjacent unit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meshes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meaning that only ¼ of each node belongs to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single mesh. This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results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 a multiplicity (M)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1 indicating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that the mesh contains one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full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node.</a:t>
            </a:r>
          </a:p>
          <a:p>
            <a:pPr algn="ctr"/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 multiple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unit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mesh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on the other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hand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contains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additional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nodes beyond the four corner nodes. These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extra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nodes can be located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Font typeface="Wingdings" pitchFamily="2" charset="2"/>
              <a:buChar char="q"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Inside the mesh (I): Each internal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node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counts as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as it belongs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entirely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to the mesh.</a:t>
            </a:r>
          </a:p>
          <a:p>
            <a:pPr marL="342900" indent="-342900" algn="ctr">
              <a:buFont typeface="Wingdings" pitchFamily="2" charset="2"/>
              <a:buChar char="q"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On the edges (E): Each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edge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node counts as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½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since it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shared between two adjacent meshes.</a:t>
            </a:r>
          </a:p>
        </p:txBody>
      </p:sp>
    </p:spTree>
    <p:extLst>
      <p:ext uri="{BB962C8B-B14F-4D97-AF65-F5344CB8AC3E}">
        <p14:creationId xmlns:p14="http://schemas.microsoft.com/office/powerpoint/2010/main" val="263988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7584" y="44624"/>
            <a:ext cx="729566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Resolution 2D for Mesh </a:t>
            </a: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multiplicity (2)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0" y="548680"/>
                <a:ext cx="9144000" cy="29808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The multiplicity (M) of the unit mesh is calculated using the formula: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  <a:cs typeface="Times New Roman" pitchFamily="18" charset="0"/>
                        </a:rPr>
                        <m:t>𝑀</m:t>
                      </m:r>
                      <m:r>
                        <a:rPr lang="fr-FR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fr-FR" b="0" i="1" smtClean="0">
                          <a:latin typeface="Cambria Math"/>
                          <a:cs typeface="Times New Roman" pitchFamily="18" charset="0"/>
                        </a:rPr>
                        <m:t>𝐶</m:t>
                      </m:r>
                      <m:r>
                        <a:rPr lang="fr-FR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×</m:t>
                      </m:r>
                      <m:f>
                        <m:fPr>
                          <m:ctrlPr>
                            <a:rPr lang="fr-FR" b="0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4</m:t>
                          </m:r>
                        </m:den>
                      </m:f>
                      <m:r>
                        <a:rPr lang="fr-FR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fr-FR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𝐸</m:t>
                      </m:r>
                      <m:r>
                        <a:rPr lang="fr-FR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×</m:t>
                      </m:r>
                      <m:f>
                        <m:fPr>
                          <m:ctrlPr>
                            <a:rPr lang="fr-FR" b="0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2</m:t>
                          </m:r>
                        </m:den>
                      </m:f>
                      <m:r>
                        <a:rPr lang="fr-FR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fr-FR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𝐼</m:t>
                      </m:r>
                    </m:oMath>
                  </m:oMathPara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Where S is the number of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corner nodes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E is the number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of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edge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nodes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and I is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number of internal nodes.</a:t>
                </a:r>
              </a:p>
              <a:p>
                <a:pPr algn="ctr"/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For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example Mesh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(a) is a primitive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unit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mesh with a multiplicity of 1. Mesh (b) is a multiple unit mesh of order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2 also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known as a "centered mesh." Mesh (c)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is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 multiple unit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mesh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of order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3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referred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to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as an "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edge-centered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mesh." Mesh (d) is a multiple unit mesh of order 4.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48680"/>
                <a:ext cx="9144000" cy="2980816"/>
              </a:xfrm>
              <a:prstGeom prst="rect">
                <a:avLst/>
              </a:prstGeom>
              <a:blipFill rotWithShape="1">
                <a:blip r:embed="rId2"/>
                <a:stretch>
                  <a:fillRect t="-1227" r="-333" b="-327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808" y="3460576"/>
            <a:ext cx="588645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583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3728" y="4851738"/>
            <a:ext cx="577425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32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One-Dimensional Lattice</a:t>
            </a:r>
            <a:endParaRPr lang="fr-FR" sz="32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38145" y="53667"/>
            <a:ext cx="298671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Course </a:t>
            </a:r>
            <a:r>
              <a:rPr lang="fr-FR" sz="40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III-1</a:t>
            </a:r>
            <a:endParaRPr lang="fr-FR" sz="40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3043" y="4203667"/>
            <a:ext cx="558999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32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Networks geometry study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759195"/>
            <a:ext cx="6482041" cy="344447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021514" y="5652537"/>
            <a:ext cx="577425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32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Two-dimensional lattice</a:t>
            </a:r>
            <a:endParaRPr lang="fr-FR" sz="32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07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27067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 crystal structure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consists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atoms ions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molecules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arranged in a specific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pattern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while a crystal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lattice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is an infinite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mathematical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model of points that share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same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orientation.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69549" y="33505"/>
            <a:ext cx="500489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2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Networks geometry study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988840"/>
            <a:ext cx="9036496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5496" y="4985300"/>
            <a:ext cx="90364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These points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represent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periodic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repetition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atomic groups in space. Together, the chemical motifs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lattice framework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describe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ordered arrangement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characterizes crystalline materials.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83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6820" y="97468"/>
            <a:ext cx="58555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One-Dimensional Lattice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5863" y="627067"/>
                <a:ext cx="8964488" cy="32218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Consider a point that could represent an atom. This point can be repeated in parallel along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 dirty="0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dirty="0" smtClean="0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e>
                    </m:acc>
                    <m:r>
                      <a:rPr lang="en-US" sz="2200" i="1" dirty="0" smtClean="0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multiple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times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creating an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infinite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row of equally spaced points. This straight line represents a set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of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equidistant points, known as lattice nodes, whose direction is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defined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by a vector called the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lattice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periodicity. </a:t>
                </a:r>
                <a:endParaRPr lang="en-US" sz="2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endParaRPr lang="en-US" sz="22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choice of the origin, point </a:t>
                </a:r>
                <a:r>
                  <a:rPr lang="en-US" sz="2200" i="1" dirty="0">
                    <a:latin typeface="Times New Roman" pitchFamily="18" charset="0"/>
                    <a:cs typeface="Times New Roman" pitchFamily="18" charset="0"/>
                  </a:rPr>
                  <a:t>O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arbitrary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as the lattice is defined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by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the translation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𝑁</m:t>
                        </m:r>
                      </m:e>
                    </m:acc>
                    <m:r>
                      <a:rPr lang="fr-FR" sz="22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fr-FR" sz="22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𝜇</m:t>
                    </m:r>
                    <m:acc>
                      <m:accPr>
                        <m:chr m:val="⃗"/>
                        <m:ctrlPr>
                          <a:rPr lang="fr-FR" sz="22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where is a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positive negative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or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zero integer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and ⃗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represents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the periodicity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63" y="627067"/>
                <a:ext cx="8964488" cy="3221844"/>
              </a:xfrm>
              <a:prstGeom prst="rect">
                <a:avLst/>
              </a:prstGeom>
              <a:blipFill rotWithShape="1">
                <a:blip r:embed="rId2"/>
                <a:stretch>
                  <a:fillRect t="-1136" b="-30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85863" y="5222810"/>
            <a:ext cx="89644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This translation, generates a one-dimensional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lattice illustrating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how points are systematically arranged in space. The concept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periodicity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is fundamental to understanding crystal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lattices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as it describes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repeating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pattern of points that form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basis of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crystalline structures.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75758"/>
            <a:ext cx="8397536" cy="737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884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6820" y="-27384"/>
            <a:ext cx="58555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Two-dimensional lattice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98274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 planar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lattice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also called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two-dimensional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lattice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is an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infinite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arrangement of geometric points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symmetrically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distributed in a plane. These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points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serve as positions where various motifs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be placed to create 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two-dimensional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network.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0" y="5373216"/>
                <a:ext cx="9144000" cy="14966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An infinite number of aligned points following a periodicity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 that is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not parallel to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 and forming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an arbitrary angle </a:t>
                </a:r>
                <a:r>
                  <a:rPr lang="en-US" sz="2200" i="1" dirty="0" smtClean="0">
                    <a:latin typeface="Times New Roman" pitchFamily="18" charset="0"/>
                    <a:cs typeface="Times New Roman" pitchFamily="18" charset="0"/>
                  </a:rPr>
                  <a:t>γ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define the lattice. This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structure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is formed by the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combination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of two families of parallel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equidistant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rows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with their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intersections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creating the lattice nodes.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373216"/>
                <a:ext cx="9144000" cy="1496628"/>
              </a:xfrm>
              <a:prstGeom prst="rect">
                <a:avLst/>
              </a:prstGeom>
              <a:blipFill rotWithShape="1">
                <a:blip r:embed="rId2"/>
                <a:stretch>
                  <a:fillRect l="-733" r="-1733" b="-69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8948"/>
            <a:ext cx="7018933" cy="3658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346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6820" y="-27384"/>
            <a:ext cx="58555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Two-dimensional </a:t>
            </a: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lattice (2)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0" y="542290"/>
                <a:ext cx="9144000" cy="15467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The lattice is constructed by the repetition of unit cells which are bounded by four nodes located at their corners. The choice of the origin point </a:t>
                </a:r>
                <a:r>
                  <a:rPr lang="en-US" sz="2200" i="1" dirty="0">
                    <a:latin typeface="Times New Roman" pitchFamily="18" charset="0"/>
                    <a:cs typeface="Times New Roman" pitchFamily="18" charset="0"/>
                  </a:rPr>
                  <a:t>O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arbitrary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and the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lattice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is defined by the translation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𝑁</m:t>
                        </m:r>
                      </m:e>
                    </m:acc>
                    <m:r>
                      <a:rPr lang="fr-FR" sz="22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fr-FR" sz="22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𝜇</m:t>
                    </m:r>
                    <m:acc>
                      <m:accPr>
                        <m:chr m:val="⃗"/>
                        <m:ctrlPr>
                          <a:rPr lang="fr-FR" sz="22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𝑎</m:t>
                        </m:r>
                      </m:e>
                    </m:acc>
                    <m:r>
                      <a:rPr lang="fr-FR" sz="22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fr-FR" sz="2200" b="0" i="1" smtClean="0">
                        <a:latin typeface="Cambria Math"/>
                        <a:cs typeface="Times New Roman" pitchFamily="18" charset="0"/>
                      </a:rPr>
                      <m:t>𝑣</m:t>
                    </m:r>
                    <m:acc>
                      <m:accPr>
                        <m:chr m:val="⃗"/>
                        <m:ctrlP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 ,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where and are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positive negative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or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zero integers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e>
                    </m:acc>
                    <m:r>
                      <a:rPr lang="fr-FR" sz="2200" b="0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</m:e>
                    </m:acc>
                    <m:r>
                      <a:rPr lang="fr-FR" sz="2200" b="0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represent the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periodicities.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42290"/>
                <a:ext cx="9144000" cy="1546705"/>
              </a:xfrm>
              <a:prstGeom prst="rect">
                <a:avLst/>
              </a:prstGeom>
              <a:blipFill rotWithShape="1">
                <a:blip r:embed="rId2"/>
                <a:stretch>
                  <a:fillRect l="-200" t="-2362" r="-933" b="-708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0" y="5517232"/>
                <a:ext cx="9144000" cy="11580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 unit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cell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is characterized by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lengths of its periodicities 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i="1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i="1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</m:e>
                    </m:acc>
                    <m:r>
                      <a:rPr lang="fr-FR" sz="2200" i="1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the angles between them. It represents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smallest repeating unit that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exhibits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geometric physical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and chemical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properties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of the crystal.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517232"/>
                <a:ext cx="9144000" cy="1158074"/>
              </a:xfrm>
              <a:prstGeom prst="rect">
                <a:avLst/>
              </a:prstGeom>
              <a:blipFill rotWithShape="1">
                <a:blip r:embed="rId3"/>
                <a:stretch>
                  <a:fillRect r="-667" b="-947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007" y="2204864"/>
            <a:ext cx="5361281" cy="2952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111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6820" y="169476"/>
            <a:ext cx="58555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Two-dimensional </a:t>
            </a: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lattice (3)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046346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 primitive (or simple)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unit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cell is a parallelogram constructed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vectors defining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cell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containing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only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four nodes at its corners. If additional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nodes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are present inside the cell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on its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edges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cell is referred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as a "multiple unit cell."</a:t>
            </a:r>
          </a:p>
        </p:txBody>
      </p:sp>
      <p:sp>
        <p:nvSpPr>
          <p:cNvPr id="6" name="Rectangle 5"/>
          <p:cNvSpPr/>
          <p:nvPr/>
        </p:nvSpPr>
        <p:spPr>
          <a:xfrm>
            <a:off x="15877" y="3429000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Through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simple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translation in two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dimensions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planar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lattices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can be classified into four basic types: square, rectangular, rhombic, and parallelogram. These lattices are distinguished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their periodicities ⃗⃗ and ⃗⃗ and the, angle γ between them. </a:t>
            </a:r>
          </a:p>
        </p:txBody>
      </p:sp>
    </p:spTree>
    <p:extLst>
      <p:ext uri="{BB962C8B-B14F-4D97-AF65-F5344CB8AC3E}">
        <p14:creationId xmlns:p14="http://schemas.microsoft.com/office/powerpoint/2010/main" val="3143532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6820" y="44624"/>
            <a:ext cx="58555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Two-dimensional </a:t>
            </a: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lattice (4)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76672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seven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distinct planar lattice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types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derived from these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parameters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are as follows: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129505"/>
            <a:ext cx="1752600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957" y="1246113"/>
            <a:ext cx="331470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7" y="4152900"/>
            <a:ext cx="1971675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919" y="3356992"/>
            <a:ext cx="239077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581525"/>
            <a:ext cx="13716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5877" y="1124744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Square </a:t>
            </a:r>
            <a:r>
              <a:rPr lang="fr-FR" sz="20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lattice</a:t>
            </a: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a = b, </a:t>
            </a:r>
            <a:r>
              <a:rPr lang="el-GR" sz="20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γ = 90° (1)</a:t>
            </a:r>
          </a:p>
          <a:p>
            <a:r>
              <a:rPr lang="fr-FR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Centered</a:t>
            </a:r>
            <a:r>
              <a:rPr lang="fr-FR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square </a:t>
            </a:r>
            <a:r>
              <a:rPr lang="fr-FR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lattice</a:t>
            </a:r>
            <a:r>
              <a:rPr lang="fr-FR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a = b, </a:t>
            </a:r>
            <a:r>
              <a:rPr lang="el-GR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γ= 90°, </a:t>
            </a:r>
            <a:endParaRPr lang="fr-FR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fr-FR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fr-FR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additional</a:t>
            </a:r>
            <a:r>
              <a:rPr lang="fr-FR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node</a:t>
            </a:r>
            <a:r>
              <a:rPr lang="fr-FR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fr-FR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the center (1ʹ)</a:t>
            </a:r>
          </a:p>
          <a:p>
            <a:r>
              <a:rPr lang="fr-FR" sz="2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Rectangular</a:t>
            </a:r>
            <a:r>
              <a:rPr lang="fr-FR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lattice</a:t>
            </a:r>
            <a:r>
              <a:rPr lang="fr-FR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a ≠ b, </a:t>
            </a:r>
            <a:r>
              <a:rPr lang="el-GR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γ = 90° (2)</a:t>
            </a:r>
          </a:p>
          <a:p>
            <a:r>
              <a:rPr lang="fr-FR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Centered</a:t>
            </a:r>
            <a:r>
              <a:rPr lang="fr-FR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rectangular</a:t>
            </a:r>
            <a:r>
              <a:rPr lang="fr-FR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lattice</a:t>
            </a:r>
            <a:r>
              <a:rPr lang="fr-FR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a ≠ b, </a:t>
            </a:r>
            <a:r>
              <a:rPr lang="el-GR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γ = 90°, </a:t>
            </a:r>
            <a:endParaRPr lang="fr-FR" sz="20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fr-FR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fr-FR" sz="2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additional</a:t>
            </a:r>
            <a:r>
              <a:rPr lang="fr-FR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node</a:t>
            </a:r>
            <a:r>
              <a:rPr lang="fr-FR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fr-FR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the center (2ʹ and 3ʹ)</a:t>
            </a:r>
          </a:p>
          <a:p>
            <a:r>
              <a:rPr lang="fr-FR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Rhombic</a:t>
            </a:r>
            <a:r>
              <a:rPr lang="fr-FR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lattice</a:t>
            </a:r>
            <a:r>
              <a:rPr lang="fr-FR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a = b, </a:t>
            </a:r>
            <a:r>
              <a:rPr lang="el-GR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γ ≠ 90° (3) </a:t>
            </a:r>
            <a:r>
              <a:rPr lang="fr-FR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and a = b, </a:t>
            </a:r>
            <a:r>
              <a:rPr lang="el-GR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γ = 120° (4)</a:t>
            </a:r>
          </a:p>
          <a:p>
            <a:r>
              <a:rPr lang="fr-FR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Centered</a:t>
            </a:r>
            <a:r>
              <a:rPr lang="fr-F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hexagonal </a:t>
            </a:r>
            <a:r>
              <a:rPr lang="fr-FR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lattice</a:t>
            </a:r>
            <a:r>
              <a:rPr lang="fr-F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a = b, </a:t>
            </a:r>
            <a:r>
              <a:rPr lang="el-G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γ = 120° (4ʹ)</a:t>
            </a:r>
          </a:p>
          <a:p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Parallelogram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lattice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a ≠ b, </a:t>
            </a:r>
            <a:r>
              <a:rPr lang="el-GR" sz="20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γ ≠ 90° (5)</a:t>
            </a:r>
          </a:p>
          <a:p>
            <a:r>
              <a:rPr lang="fr-FR" sz="20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Oblique </a:t>
            </a:r>
            <a:r>
              <a:rPr lang="fr-FR" sz="20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lattice</a:t>
            </a:r>
            <a:r>
              <a:rPr lang="fr-FR" sz="20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: a ≠ b, </a:t>
            </a:r>
            <a:r>
              <a:rPr lang="el-GR" sz="20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γ ≠ 90° (5ʹ)</a:t>
            </a:r>
            <a:endParaRPr lang="fr-FR" sz="2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48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6820" y="241484"/>
            <a:ext cx="58555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Lattice row in 2D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0" y="1125183"/>
                <a:ext cx="9144000" cy="36583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Any straight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line passing through two arbitrary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nodes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in a lattice is called a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row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and it contains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an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infinite number of nodes. Each row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has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 parallel row that passes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through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any other node in the lattice. </a:t>
                </a:r>
                <a:endParaRPr lang="en-US" sz="2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endParaRPr lang="en-US" sz="22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For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 row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defined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by the vector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equation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𝑁</m:t>
                        </m:r>
                      </m:e>
                    </m:acc>
                    <m:r>
                      <a:rPr lang="fr-FR" sz="22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fr-FR" sz="22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𝜇</m:t>
                    </m:r>
                    <m:acc>
                      <m:accPr>
                        <m:chr m:val="⃗"/>
                        <m:ctrlPr>
                          <a:rPr lang="fr-FR" sz="22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𝑎</m:t>
                        </m:r>
                      </m:e>
                    </m:acc>
                    <m:r>
                      <a:rPr lang="fr-FR" sz="22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fr-FR" sz="2200" b="0" i="1" smtClean="0">
                        <a:latin typeface="Cambria Math"/>
                        <a:cs typeface="Times New Roman" pitchFamily="18" charset="0"/>
                      </a:rPr>
                      <m:t>𝑣</m:t>
                    </m:r>
                    <m:acc>
                      <m:accPr>
                        <m:chr m:val="⃗"/>
                        <m:ctrlP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, where </a:t>
                </a:r>
                <a:r>
                  <a:rPr lang="en-US" sz="2200" i="1" dirty="0"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:r>
                  <a:rPr lang="en-US" sz="2200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 are </a:t>
                </a:r>
                <a:r>
                  <a:rPr lang="en-US" sz="2200" dirty="0" err="1">
                    <a:latin typeface="Times New Roman" pitchFamily="18" charset="0"/>
                    <a:cs typeface="Times New Roman" pitchFamily="18" charset="0"/>
                  </a:rPr>
                  <a:t>coprime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 integers, the row is denoted as [</a:t>
                </a:r>
                <a:r>
                  <a:rPr lang="en-US" sz="2200" i="1" dirty="0" smtClean="0">
                    <a:latin typeface="Times New Roman" pitchFamily="18" charset="0"/>
                    <a:cs typeface="Times New Roman" pitchFamily="18" charset="0"/>
                  </a:rPr>
                  <a:t>u v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] with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indices enclosed in square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brackets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and no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separating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commas. </a:t>
                </a:r>
                <a:endParaRPr lang="en-US" sz="2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endParaRPr lang="en-US" sz="22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Negative values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are indicated with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an </a:t>
                </a:r>
                <a:r>
                  <a:rPr lang="en-US" sz="2200" dirty="0" err="1">
                    <a:latin typeface="Times New Roman" pitchFamily="18" charset="0"/>
                    <a:cs typeface="Times New Roman" pitchFamily="18" charset="0"/>
                  </a:rPr>
                  <a:t>overbar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: </a:t>
                </a:r>
                <a:endParaRPr lang="en-US" sz="2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for example </a:t>
                </a:r>
                <a14:m>
                  <m:oMath xmlns:m="http://schemas.openxmlformats.org/officeDocument/2006/math">
                    <m:r>
                      <a:rPr lang="fr-FR" sz="2800" b="0" i="1" smtClean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fr-FR" sz="2800" b="0" i="1" smtClean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𝑢</m:t>
                    </m:r>
                    <m:r>
                      <a:rPr lang="fr-FR" sz="2800" b="0" i="1" smtClean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becomes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800" b="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𝑢</m:t>
                        </m:r>
                        <m:r>
                          <a:rPr lang="fr-FR" sz="2800" b="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fr-FR" sz="2800" b="0" i="1" smtClean="0">
                        <a:solidFill>
                          <a:srgbClr val="0070C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fr-FR" sz="2800" b="0" i="1" smtClean="0">
                        <a:solidFill>
                          <a:srgbClr val="0070C0"/>
                        </a:solidFill>
                        <a:latin typeface="Cambria Math"/>
                        <a:cs typeface="Times New Roman" pitchFamily="18" charset="0"/>
                      </a:rPr>
                      <m:t>𝑣</m:t>
                    </m:r>
                    <m:r>
                      <a:rPr lang="fr-FR" sz="2800" b="0" i="1" smtClean="0">
                        <a:solidFill>
                          <a:srgbClr val="0070C0"/>
                        </a:solidFill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becomes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800" b="0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itchFamily="18" charset="0"/>
                          </a:rPr>
                          <m:t>𝑣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25183"/>
                <a:ext cx="9144000" cy="3658374"/>
              </a:xfrm>
              <a:prstGeom prst="rect">
                <a:avLst/>
              </a:prstGeom>
              <a:blipFill rotWithShape="1">
                <a:blip r:embed="rId2"/>
                <a:stretch>
                  <a:fillRect l="-400" t="-1000" r="-1333" b="-2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0210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</TotalTime>
  <Words>1265</Words>
  <Application>Microsoft Office PowerPoint</Application>
  <PresentationFormat>Affichage à l'écran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Chulus Info</dc:creator>
  <cp:lastModifiedBy>Chulus Info</cp:lastModifiedBy>
  <cp:revision>111</cp:revision>
  <dcterms:created xsi:type="dcterms:W3CDTF">2025-07-11T18:18:10Z</dcterms:created>
  <dcterms:modified xsi:type="dcterms:W3CDTF">2025-09-22T16:47:06Z</dcterms:modified>
</cp:coreProperties>
</file>