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3"/>
  </p:notesMasterIdLst>
  <p:sldIdLst>
    <p:sldId id="297" r:id="rId2"/>
    <p:sldId id="304" r:id="rId3"/>
    <p:sldId id="305" r:id="rId4"/>
    <p:sldId id="309" r:id="rId5"/>
    <p:sldId id="306" r:id="rId6"/>
    <p:sldId id="307" r:id="rId7"/>
    <p:sldId id="310" r:id="rId8"/>
    <p:sldId id="308" r:id="rId9"/>
    <p:sldId id="311" r:id="rId10"/>
    <p:sldId id="312" r:id="rId11"/>
    <p:sldId id="322"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Kulim Park"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CC5E8C-8932-4C50-BC92-68B6CE62A92C}">
  <a:tblStyle styleId="{95CC5E8C-8932-4C50-BC92-68B6CE62A92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A1B0A0-E66D-48AE-B0BC-7214E24B64F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60"/>
  </p:normalViewPr>
  <p:slideViewPr>
    <p:cSldViewPr snapToGrid="0">
      <p:cViewPr varScale="1">
        <p:scale>
          <a:sx n="88" d="100"/>
          <a:sy n="88" d="100"/>
        </p:scale>
        <p:origin x="72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487497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2987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2441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777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03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092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8063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dirty="0"/>
              <a:t>À partir de cette entité, on peut retrouver la règle de gestion suivante : un auteur est identifié par un numéro unique (</a:t>
            </a:r>
            <a:r>
              <a:rPr lang="fr-FR" sz="1100" dirty="0" err="1"/>
              <a:t>id_a</a:t>
            </a:r>
            <a:r>
              <a:rPr lang="fr-FR" sz="1100" dirty="0"/>
              <a:t>) et est caractérisé par un nom, un prénom et une date de naissance. </a:t>
            </a:r>
            <a:endParaRPr dirty="0"/>
          </a:p>
        </p:txBody>
      </p:sp>
    </p:spTree>
    <p:extLst>
      <p:ext uri="{BB962C8B-B14F-4D97-AF65-F5344CB8AC3E}">
        <p14:creationId xmlns:p14="http://schemas.microsoft.com/office/powerpoint/2010/main" val="2252559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5591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3113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6284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4992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
        <p:nvSpPr>
          <p:cNvPr id="90" name="Google Shape;90;p12"/>
          <p:cNvSpPr/>
          <p:nvPr/>
        </p:nvSpPr>
        <p:spPr>
          <a:xfrm>
            <a:off x="699132" y="-1"/>
            <a:ext cx="1172563" cy="3572011"/>
          </a:xfrm>
          <a:custGeom>
            <a:avLst/>
            <a:gdLst/>
            <a:ahLst/>
            <a:cxnLst/>
            <a:rect l="l" t="t" r="r" b="b"/>
            <a:pathLst>
              <a:path w="574786" h="1750986" extrusionOk="0">
                <a:moveTo>
                  <a:pt x="308764" y="0"/>
                </a:moveTo>
                <a:lnTo>
                  <a:pt x="0" y="1750986"/>
                </a:lnTo>
                <a:lnTo>
                  <a:pt x="284240" y="1647520"/>
                </a:lnTo>
                <a:lnTo>
                  <a:pt x="57478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12"/>
          <p:cNvSpPr/>
          <p:nvPr/>
        </p:nvSpPr>
        <p:spPr>
          <a:xfrm>
            <a:off x="1763563" y="3445190"/>
            <a:ext cx="841902" cy="1699051"/>
          </a:xfrm>
          <a:custGeom>
            <a:avLst/>
            <a:gdLst/>
            <a:ahLst/>
            <a:cxnLst/>
            <a:rect l="l" t="t" r="r" b="b"/>
            <a:pathLst>
              <a:path w="412697" h="832868" extrusionOk="0">
                <a:moveTo>
                  <a:pt x="266023" y="832869"/>
                </a:moveTo>
                <a:lnTo>
                  <a:pt x="412697" y="0"/>
                </a:lnTo>
                <a:lnTo>
                  <a:pt x="128457" y="103466"/>
                </a:lnTo>
                <a:lnTo>
                  <a:pt x="0" y="83286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12"/>
          <p:cNvSpPr/>
          <p:nvPr/>
        </p:nvSpPr>
        <p:spPr>
          <a:xfrm>
            <a:off x="698180" y="3039902"/>
            <a:ext cx="1907741" cy="936717"/>
          </a:xfrm>
          <a:custGeom>
            <a:avLst/>
            <a:gdLst/>
            <a:ahLst/>
            <a:cxnLst/>
            <a:rect l="l" t="t" r="r" b="b"/>
            <a:pathLst>
              <a:path w="935167" h="459175" extrusionOk="0">
                <a:moveTo>
                  <a:pt x="935167" y="198758"/>
                </a:moveTo>
                <a:lnTo>
                  <a:pt x="220012" y="459176"/>
                </a:lnTo>
                <a:lnTo>
                  <a:pt x="0" y="260417"/>
                </a:lnTo>
                <a:lnTo>
                  <a:pt x="715389"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 name="Google Shape;93;p12"/>
          <p:cNvSpPr/>
          <p:nvPr/>
        </p:nvSpPr>
        <p:spPr>
          <a:xfrm>
            <a:off x="-9" y="-1"/>
            <a:ext cx="2026379" cy="5145755"/>
          </a:xfrm>
          <a:custGeom>
            <a:avLst/>
            <a:gdLst/>
            <a:ahLst/>
            <a:cxnLst/>
            <a:rect l="l" t="t" r="r" b="b"/>
            <a:pathLst>
              <a:path w="993323" h="2522429" extrusionOk="0">
                <a:moveTo>
                  <a:pt x="562408" y="1949978"/>
                </a:moveTo>
                <a:lnTo>
                  <a:pt x="342396" y="1751220"/>
                </a:lnTo>
                <a:lnTo>
                  <a:pt x="342864" y="1750986"/>
                </a:lnTo>
                <a:lnTo>
                  <a:pt x="651627" y="0"/>
                </a:lnTo>
                <a:lnTo>
                  <a:pt x="0" y="0"/>
                </a:lnTo>
                <a:lnTo>
                  <a:pt x="0" y="2522429"/>
                </a:lnTo>
                <a:lnTo>
                  <a:pt x="864866" y="2522429"/>
                </a:lnTo>
                <a:lnTo>
                  <a:pt x="993323" y="17930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6"/>
        <p:cNvGrpSpPr/>
        <p:nvPr/>
      </p:nvGrpSpPr>
      <p:grpSpPr>
        <a:xfrm>
          <a:off x="0" y="0"/>
          <a:ext cx="0" cy="0"/>
          <a:chOff x="0" y="0"/>
          <a:chExt cx="0" cy="0"/>
        </a:xfrm>
      </p:grpSpPr>
      <p:sp>
        <p:nvSpPr>
          <p:cNvPr id="47" name="Google Shape;47;p7"/>
          <p:cNvSpPr/>
          <p:nvPr/>
        </p:nvSpPr>
        <p:spPr>
          <a:xfrm>
            <a:off x="6702144" y="6"/>
            <a:ext cx="2441849" cy="5145755"/>
          </a:xfrm>
          <a:custGeom>
            <a:avLst/>
            <a:gdLst/>
            <a:ahLst/>
            <a:cxnLst/>
            <a:rect l="l" t="t" r="r" b="b"/>
            <a:pathLst>
              <a:path w="1196985" h="2522429" extrusionOk="0">
                <a:moveTo>
                  <a:pt x="359680" y="0"/>
                </a:moveTo>
                <a:lnTo>
                  <a:pt x="0" y="2037095"/>
                </a:lnTo>
                <a:lnTo>
                  <a:pt x="263687" y="1931527"/>
                </a:lnTo>
                <a:lnTo>
                  <a:pt x="405224" y="2059283"/>
                </a:lnTo>
                <a:lnTo>
                  <a:pt x="317639" y="2522429"/>
                </a:lnTo>
                <a:lnTo>
                  <a:pt x="1196986" y="2522429"/>
                </a:lnTo>
                <a:lnTo>
                  <a:pt x="119698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48" name="Google Shape;48;p7"/>
          <p:cNvGrpSpPr/>
          <p:nvPr/>
        </p:nvGrpSpPr>
        <p:grpSpPr>
          <a:xfrm>
            <a:off x="6327842" y="0"/>
            <a:ext cx="1202103" cy="5143503"/>
            <a:chOff x="3475252" y="0"/>
            <a:chExt cx="1202103" cy="5143503"/>
          </a:xfrm>
        </p:grpSpPr>
        <p:sp>
          <p:nvSpPr>
            <p:cNvPr id="49" name="Google Shape;49;p7"/>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7"/>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7"/>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2" name="Google Shape;52;p7"/>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3" name="Google Shape;53;p7"/>
          <p:cNvSpPr txBox="1">
            <a:spLocks noGrp="1"/>
          </p:cNvSpPr>
          <p:nvPr>
            <p:ph type="body" idx="1"/>
          </p:nvPr>
        </p:nvSpPr>
        <p:spPr>
          <a:xfrm>
            <a:off x="626700"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4" name="Google Shape;54;p7"/>
          <p:cNvSpPr txBox="1">
            <a:spLocks noGrp="1"/>
          </p:cNvSpPr>
          <p:nvPr>
            <p:ph type="body" idx="2"/>
          </p:nvPr>
        </p:nvSpPr>
        <p:spPr>
          <a:xfrm>
            <a:off x="3437676"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5" name="Google Shape;55;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4229185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6700" y="836000"/>
            <a:ext cx="5276100" cy="396300"/>
          </a:xfrm>
          <a:prstGeom prst="rect">
            <a:avLst/>
          </a:prstGeom>
          <a:noFill/>
          <a:ln>
            <a:noFill/>
          </a:ln>
        </p:spPr>
        <p:txBody>
          <a:bodyPr spcFirstLastPara="1" wrap="square" lIns="0" tIns="0" rIns="0" bIns="0" anchor="b" anchorCtr="0">
            <a:noAutofit/>
          </a:bodyPr>
          <a:lstStyle>
            <a:lvl1pPr lvl="0"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1pPr>
            <a:lvl2pPr lvl="1"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2pPr>
            <a:lvl3pPr lvl="2"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3pPr>
            <a:lvl4pPr lvl="3"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4pPr>
            <a:lvl5pPr lvl="4"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5pPr>
            <a:lvl6pPr lvl="5"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6pPr>
            <a:lvl7pPr lvl="6"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7pPr>
            <a:lvl8pPr lvl="7"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8pPr>
            <a:lvl9pPr lvl="8"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9pPr>
          </a:lstStyle>
          <a:p>
            <a:endParaRPr/>
          </a:p>
        </p:txBody>
      </p:sp>
      <p:sp>
        <p:nvSpPr>
          <p:cNvPr id="7" name="Google Shape;7;p1"/>
          <p:cNvSpPr txBox="1">
            <a:spLocks noGrp="1"/>
          </p:cNvSpPr>
          <p:nvPr>
            <p:ph type="body" idx="1"/>
          </p:nvPr>
        </p:nvSpPr>
        <p:spPr>
          <a:xfrm>
            <a:off x="626700" y="1430148"/>
            <a:ext cx="5276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1pPr>
            <a:lvl2pPr marL="914400" lvl="1"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2pPr>
            <a:lvl3pPr marL="1371600" lvl="2"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3pPr>
            <a:lvl4pPr marL="1828800" lvl="3"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4pPr>
            <a:lvl5pPr marL="2286000" lvl="4"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5pPr>
            <a:lvl6pPr marL="2743200" lvl="5"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6pPr>
            <a:lvl7pPr marL="3200400" lvl="6"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7pPr>
            <a:lvl8pPr marL="3657600" lvl="7"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8pPr>
            <a:lvl9pPr marL="4114800" lvl="8" indent="-381000" rtl="0">
              <a:lnSpc>
                <a:spcPct val="115000"/>
              </a:lnSpc>
              <a:spcBef>
                <a:spcPts val="800"/>
              </a:spcBef>
              <a:spcAft>
                <a:spcPts val="800"/>
              </a:spcAft>
              <a:buClr>
                <a:schemeClr val="dk1"/>
              </a:buClr>
              <a:buSzPts val="2400"/>
              <a:buFont typeface="Kulim Park"/>
              <a:buChar char="■"/>
              <a:defRPr sz="2400">
                <a:solidFill>
                  <a:schemeClr val="dk1"/>
                </a:solidFill>
                <a:latin typeface="Kulim Park"/>
                <a:ea typeface="Kulim Park"/>
                <a:cs typeface="Kulim Park"/>
                <a:sym typeface="Kulim Park"/>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accent3"/>
                </a:solidFill>
                <a:latin typeface="Kulim Park"/>
                <a:ea typeface="Kulim Park"/>
                <a:cs typeface="Kulim Park"/>
                <a:sym typeface="Kulim Park"/>
              </a:defRPr>
            </a:lvl1pPr>
            <a:lvl2pPr lvl="1" algn="r" rtl="0">
              <a:buNone/>
              <a:defRPr sz="1300" b="1">
                <a:solidFill>
                  <a:schemeClr val="accent3"/>
                </a:solidFill>
                <a:latin typeface="Kulim Park"/>
                <a:ea typeface="Kulim Park"/>
                <a:cs typeface="Kulim Park"/>
                <a:sym typeface="Kulim Park"/>
              </a:defRPr>
            </a:lvl2pPr>
            <a:lvl3pPr lvl="2" algn="r" rtl="0">
              <a:buNone/>
              <a:defRPr sz="1300" b="1">
                <a:solidFill>
                  <a:schemeClr val="accent3"/>
                </a:solidFill>
                <a:latin typeface="Kulim Park"/>
                <a:ea typeface="Kulim Park"/>
                <a:cs typeface="Kulim Park"/>
                <a:sym typeface="Kulim Park"/>
              </a:defRPr>
            </a:lvl3pPr>
            <a:lvl4pPr lvl="3" algn="r" rtl="0">
              <a:buNone/>
              <a:defRPr sz="1300" b="1">
                <a:solidFill>
                  <a:schemeClr val="accent3"/>
                </a:solidFill>
                <a:latin typeface="Kulim Park"/>
                <a:ea typeface="Kulim Park"/>
                <a:cs typeface="Kulim Park"/>
                <a:sym typeface="Kulim Park"/>
              </a:defRPr>
            </a:lvl4pPr>
            <a:lvl5pPr lvl="4" algn="r" rtl="0">
              <a:buNone/>
              <a:defRPr sz="1300" b="1">
                <a:solidFill>
                  <a:schemeClr val="accent3"/>
                </a:solidFill>
                <a:latin typeface="Kulim Park"/>
                <a:ea typeface="Kulim Park"/>
                <a:cs typeface="Kulim Park"/>
                <a:sym typeface="Kulim Park"/>
              </a:defRPr>
            </a:lvl5pPr>
            <a:lvl6pPr lvl="5" algn="r" rtl="0">
              <a:buNone/>
              <a:defRPr sz="1300" b="1">
                <a:solidFill>
                  <a:schemeClr val="accent3"/>
                </a:solidFill>
                <a:latin typeface="Kulim Park"/>
                <a:ea typeface="Kulim Park"/>
                <a:cs typeface="Kulim Park"/>
                <a:sym typeface="Kulim Park"/>
              </a:defRPr>
            </a:lvl6pPr>
            <a:lvl7pPr lvl="6" algn="r" rtl="0">
              <a:buNone/>
              <a:defRPr sz="1300" b="1">
                <a:solidFill>
                  <a:schemeClr val="accent3"/>
                </a:solidFill>
                <a:latin typeface="Kulim Park"/>
                <a:ea typeface="Kulim Park"/>
                <a:cs typeface="Kulim Park"/>
                <a:sym typeface="Kulim Park"/>
              </a:defRPr>
            </a:lvl7pPr>
            <a:lvl8pPr lvl="7" algn="r" rtl="0">
              <a:buNone/>
              <a:defRPr sz="1300" b="1">
                <a:solidFill>
                  <a:schemeClr val="accent3"/>
                </a:solidFill>
                <a:latin typeface="Kulim Park"/>
                <a:ea typeface="Kulim Park"/>
                <a:cs typeface="Kulim Park"/>
                <a:sym typeface="Kulim Park"/>
              </a:defRPr>
            </a:lvl8pPr>
            <a:lvl9pPr lvl="8" algn="r" rtl="0">
              <a:buNone/>
              <a:defRPr sz="1300" b="1">
                <a:solidFill>
                  <a:schemeClr val="accent3"/>
                </a:solidFill>
                <a:latin typeface="Kulim Park"/>
                <a:ea typeface="Kulim Park"/>
                <a:cs typeface="Kulim Park"/>
                <a:sym typeface="Kulim Park"/>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58" r:id="rId1"/>
    <p:sldLayoutId id="214748366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21"/>
          <p:cNvSpPr txBox="1">
            <a:spLocks noGrp="1"/>
          </p:cNvSpPr>
          <p:nvPr>
            <p:ph type="title"/>
          </p:nvPr>
        </p:nvSpPr>
        <p:spPr>
          <a:xfrm>
            <a:off x="416242" y="168783"/>
            <a:ext cx="6790100" cy="396300"/>
          </a:xfrm>
          <a:prstGeom prst="rect">
            <a:avLst/>
          </a:prstGeom>
        </p:spPr>
        <p:txBody>
          <a:bodyPr spcFirstLastPara="1" wrap="square" lIns="0" tIns="0" rIns="0" bIns="0" anchor="b" anchorCtr="0">
            <a:noAutofit/>
          </a:bodyPr>
          <a:lstStyle/>
          <a:p>
            <a:pPr lvl="0"/>
            <a:r>
              <a:rPr lang="en-US" sz="2800" dirty="0"/>
              <a:t>Cycle </a:t>
            </a:r>
            <a:r>
              <a:rPr lang="en-US" sz="2800" dirty="0" err="1"/>
              <a:t>d’abstraction</a:t>
            </a:r>
            <a:endParaRPr sz="2800" dirty="0"/>
          </a:p>
        </p:txBody>
      </p:sp>
      <p:sp>
        <p:nvSpPr>
          <p:cNvPr id="173" name="Google Shape;173;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2" name="TextBox 1"/>
          <p:cNvSpPr txBox="1"/>
          <p:nvPr/>
        </p:nvSpPr>
        <p:spPr>
          <a:xfrm>
            <a:off x="120528" y="736006"/>
            <a:ext cx="7010400" cy="523220"/>
          </a:xfrm>
          <a:prstGeom prst="rect">
            <a:avLst/>
          </a:prstGeom>
          <a:noFill/>
        </p:spPr>
        <p:txBody>
          <a:bodyPr wrap="square" rtlCol="0">
            <a:spAutoFit/>
          </a:bodyPr>
          <a:lstStyle/>
          <a:p>
            <a:r>
              <a:rPr lang="fr-FR" dirty="0"/>
              <a:t>Merise découpe le Système d’Information en trois niveaux pour guider l’activité de conception et de réalisation. Ces trois niveaux sont :</a:t>
            </a:r>
            <a:endParaRPr lang="" dirty="0"/>
          </a:p>
        </p:txBody>
      </p:sp>
      <p:graphicFrame>
        <p:nvGraphicFramePr>
          <p:cNvPr id="11" name="Group 48"/>
          <p:cNvGraphicFramePr>
            <a:graphicFrameLocks/>
          </p:cNvGraphicFramePr>
          <p:nvPr>
            <p:extLst>
              <p:ext uri="{D42A27DB-BD31-4B8C-83A1-F6EECF244321}">
                <p14:modId xmlns:p14="http://schemas.microsoft.com/office/powerpoint/2010/main" val="2090745254"/>
              </p:ext>
            </p:extLst>
          </p:nvPr>
        </p:nvGraphicFramePr>
        <p:xfrm>
          <a:off x="369297" y="1578909"/>
          <a:ext cx="6418002" cy="1928696"/>
        </p:xfrm>
        <a:graphic>
          <a:graphicData uri="http://schemas.openxmlformats.org/drawingml/2006/table">
            <a:tbl>
              <a:tblPr/>
              <a:tblGrid>
                <a:gridCol w="1827148">
                  <a:extLst>
                    <a:ext uri="{9D8B030D-6E8A-4147-A177-3AD203B41FA5}">
                      <a16:colId xmlns:a16="http://schemas.microsoft.com/office/drawing/2014/main" val="20000"/>
                    </a:ext>
                  </a:extLst>
                </a:gridCol>
                <a:gridCol w="2234153">
                  <a:extLst>
                    <a:ext uri="{9D8B030D-6E8A-4147-A177-3AD203B41FA5}">
                      <a16:colId xmlns:a16="http://schemas.microsoft.com/office/drawing/2014/main" val="20001"/>
                    </a:ext>
                  </a:extLst>
                </a:gridCol>
                <a:gridCol w="2356701">
                  <a:extLst>
                    <a:ext uri="{9D8B030D-6E8A-4147-A177-3AD203B41FA5}">
                      <a16:colId xmlns:a16="http://schemas.microsoft.com/office/drawing/2014/main" val="20002"/>
                    </a:ext>
                  </a:extLst>
                </a:gridCol>
              </a:tblGrid>
              <a:tr h="47895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sz="12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rPr>
                        <a:t>Préoccupation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sz="12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rPr>
                        <a:t>Abstraction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sz="1200" b="1" i="0" u="none" strike="noStrike" cap="none" normalizeH="0" baseline="0">
                          <a:ln>
                            <a:noFill/>
                          </a:ln>
                          <a:solidFill>
                            <a:srgbClr val="0070C0"/>
                          </a:solidFill>
                          <a:effectLst/>
                          <a:latin typeface="Arial" panose="020B0604020202020204" pitchFamily="34" charset="0"/>
                          <a:ea typeface="MS PGothic" panose="020B0600070205080204" pitchFamily="34" charset="-128"/>
                        </a:rPr>
                        <a:t>Données</a:t>
                      </a:r>
                      <a:endParaRPr kumimoji="0" lang="fr-FR" sz="12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sz="1200" b="1" i="0" u="none" strike="noStrike" cap="none" normalizeH="0" baseline="0">
                          <a:ln>
                            <a:noFill/>
                          </a:ln>
                          <a:solidFill>
                            <a:srgbClr val="0070C0"/>
                          </a:solidFill>
                          <a:effectLst/>
                          <a:latin typeface="Arial" panose="020B0604020202020204" pitchFamily="34" charset="0"/>
                          <a:ea typeface="MS PGothic" panose="020B0600070205080204" pitchFamily="34" charset="-128"/>
                        </a:rPr>
                        <a:t>Traitements</a:t>
                      </a:r>
                      <a:endParaRPr kumimoji="0" lang="fr-FR" sz="12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981">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en-US" sz="1200" b="1" i="1"/>
                        <a:t>Niveau conceptuel</a:t>
                      </a:r>
                      <a:endParaRPr kumimoji="0" lang="fr-FR" sz="1200" b="1" i="1"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dirty="0"/>
                        <a:t>Le Modèle Conceptuel des Données (MCD) </a:t>
                      </a:r>
                      <a:endParaRPr kumimoji="0" lang="fr-FR"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a:t>Le Modèle Conceptuel des Traitements (MCT)</a:t>
                      </a:r>
                      <a:endParaRPr kumimoji="0" lang="fr-FR"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7981">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en-US" sz="1200" b="1" i="1"/>
                        <a:t>Niveau logique </a:t>
                      </a:r>
                      <a:endParaRPr kumimoji="0" lang="fr-FR" sz="1200" b="1" i="1"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dirty="0"/>
                        <a:t>Le Modèle Logique des Données (MLD)</a:t>
                      </a:r>
                      <a:endParaRPr kumimoji="0" lang="fr-FR" sz="12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dirty="0"/>
                        <a:t>Le Modèle Organisationnel des </a:t>
                      </a:r>
                      <a:r>
                        <a:rPr lang="fr-FR" sz="1200" dirty="0" err="1"/>
                        <a:t>Traitemnts</a:t>
                      </a:r>
                      <a:r>
                        <a:rPr lang="fr-FR" sz="1200" dirty="0"/>
                        <a:t> (MOT) </a:t>
                      </a:r>
                      <a:endParaRPr kumimoji="0" lang="fr-FR" sz="12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895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en-US" sz="1200" b="1" i="1"/>
                        <a:t>Niveau physique</a:t>
                      </a:r>
                      <a:endParaRPr kumimoji="0" lang="fr-FR" sz="1200" b="1" i="1"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dirty="0"/>
                        <a:t>Le </a:t>
                      </a:r>
                      <a:r>
                        <a:rPr lang="fr-FR" sz="1200" dirty="0" err="1"/>
                        <a:t>Modèe</a:t>
                      </a:r>
                      <a:r>
                        <a:rPr lang="fr-FR" sz="1200"/>
                        <a:t> Physique des Données (MPD) </a:t>
                      </a:r>
                      <a:endParaRPr kumimoji="0" lang="fr-FR"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dirty="0"/>
                        <a:t>Le Modèle Opérationnel des </a:t>
                      </a:r>
                      <a:r>
                        <a:rPr lang="fr-FR" sz="1200" dirty="0" err="1"/>
                        <a:t>Traitments</a:t>
                      </a:r>
                      <a:r>
                        <a:rPr lang="fr-FR" sz="1200" dirty="0"/>
                        <a:t> (</a:t>
                      </a:r>
                      <a:r>
                        <a:rPr lang="fr-FR" sz="1200" dirty="0" err="1"/>
                        <a:t>MOpT</a:t>
                      </a:r>
                      <a:r>
                        <a:rPr lang="fr-FR" sz="1200" dirty="0"/>
                        <a:t>) </a:t>
                      </a:r>
                      <a:endParaRPr kumimoji="0" lang="fr-FR"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6" name="Group 5"/>
          <p:cNvGrpSpPr/>
          <p:nvPr/>
        </p:nvGrpSpPr>
        <p:grpSpPr>
          <a:xfrm>
            <a:off x="4412200" y="366933"/>
            <a:ext cx="4411744" cy="4289766"/>
            <a:chOff x="4412200" y="366933"/>
            <a:chExt cx="4411744" cy="4289766"/>
          </a:xfrm>
        </p:grpSpPr>
        <p:sp>
          <p:nvSpPr>
            <p:cNvPr id="4" name="Line Callout 2 3"/>
            <p:cNvSpPr/>
            <p:nvPr/>
          </p:nvSpPr>
          <p:spPr>
            <a:xfrm>
              <a:off x="4412200" y="366933"/>
              <a:ext cx="4411744" cy="4289766"/>
            </a:xfrm>
            <a:prstGeom prst="borderCallout2">
              <a:avLst>
                <a:gd name="adj1" fmla="val 23638"/>
                <a:gd name="adj2" fmla="val -213"/>
                <a:gd name="adj3" fmla="val 23637"/>
                <a:gd name="adj4" fmla="val -28206"/>
                <a:gd name="adj5" fmla="val 41586"/>
                <a:gd name="adj6" fmla="val -24658"/>
              </a:avLst>
            </a:prstGeom>
            <a:gradFill flip="none" rotWithShape="1">
              <a:gsLst>
                <a:gs pos="0">
                  <a:srgbClr val="00B0F0"/>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sp>
          <p:nvSpPr>
            <p:cNvPr id="5" name="TextBox 4"/>
            <p:cNvSpPr txBox="1"/>
            <p:nvPr/>
          </p:nvSpPr>
          <p:spPr>
            <a:xfrm>
              <a:off x="4559452" y="675809"/>
              <a:ext cx="4119282" cy="3539430"/>
            </a:xfrm>
            <a:prstGeom prst="rect">
              <a:avLst/>
            </a:prstGeom>
            <a:noFill/>
          </p:spPr>
          <p:txBody>
            <a:bodyPr wrap="square" rtlCol="0">
              <a:spAutoFit/>
            </a:bodyPr>
            <a:lstStyle/>
            <a:p>
              <a:r>
                <a:rPr lang="fr-FR" sz="1600" b="1" dirty="0"/>
                <a:t>Le Modèle Conceptuel des Données</a:t>
              </a:r>
              <a:r>
                <a:rPr lang="fr-FR" sz="1600" dirty="0"/>
                <a:t> </a:t>
              </a:r>
            </a:p>
            <a:p>
              <a:endParaRPr lang="fr-FR" sz="1600" dirty="0"/>
            </a:p>
            <a:p>
              <a:r>
                <a:rPr lang="fr-FR" sz="1600" dirty="0"/>
                <a:t>décrit de façon formelle les données utilisées par le Système d’Information. </a:t>
              </a:r>
            </a:p>
            <a:p>
              <a:r>
                <a:rPr lang="fr-FR" sz="1600" dirty="0"/>
                <a:t>Il se base sur une représentation graphique des trois notions :</a:t>
              </a:r>
              <a:r>
                <a:rPr lang="fr-FR" sz="1600" b="1" dirty="0"/>
                <a:t> entité, association, et propriété. </a:t>
              </a:r>
            </a:p>
            <a:p>
              <a:endParaRPr lang="fr-FR" sz="1600" b="1" dirty="0"/>
            </a:p>
            <a:p>
              <a:r>
                <a:rPr lang="fr-FR" sz="1600" dirty="0"/>
                <a:t>Le modèle </a:t>
              </a:r>
              <a:r>
                <a:rPr lang="fr-FR" sz="1600" b="1" dirty="0"/>
                <a:t>représente l’aspect statique </a:t>
              </a:r>
              <a:r>
                <a:rPr lang="fr-FR" sz="1600" dirty="0"/>
                <a:t>du système </a:t>
              </a:r>
              <a:r>
                <a:rPr lang="fr-FR" sz="1600" b="1" dirty="0"/>
                <a:t>(les données). </a:t>
              </a:r>
              <a:r>
                <a:rPr lang="fr-FR" sz="1600" dirty="0"/>
                <a:t>Il est important de noter que l’appellation "statique" fait référence aux données; le modèle lui-même évolue avec l’évolution de l’organisation et de ses données</a:t>
              </a:r>
              <a:endParaRPr lang="" sz="1600" dirty="0"/>
            </a:p>
          </p:txBody>
        </p:sp>
      </p:grpSp>
    </p:spTree>
    <p:extLst>
      <p:ext uri="{BB962C8B-B14F-4D97-AF65-F5344CB8AC3E}">
        <p14:creationId xmlns:p14="http://schemas.microsoft.com/office/powerpoint/2010/main" val="40981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ctrTitle" idx="4294967295"/>
          </p:nvPr>
        </p:nvSpPr>
        <p:spPr>
          <a:xfrm>
            <a:off x="1545773" y="172662"/>
            <a:ext cx="7511143" cy="431700"/>
          </a:xfrm>
          <a:prstGeom prst="rect">
            <a:avLst/>
          </a:prstGeom>
        </p:spPr>
        <p:txBody>
          <a:bodyPr spcFirstLastPara="1" wrap="square" lIns="0" tIns="0" rIns="0" bIns="0" anchor="b" anchorCtr="0">
            <a:noAutofit/>
          </a:bodyPr>
          <a:lstStyle/>
          <a:p>
            <a:pPr lvl="0"/>
            <a:r>
              <a:rPr lang="fr-FR" sz="2400" dirty="0"/>
              <a:t>1.6 Typologie des associations (cardinalités des rôles) </a:t>
            </a:r>
            <a:endParaRPr sz="2400" dirty="0"/>
          </a:p>
        </p:txBody>
      </p:sp>
      <p:sp>
        <p:nvSpPr>
          <p:cNvPr id="252" name="Google Shape;252;p29"/>
          <p:cNvSpPr txBox="1">
            <a:spLocks noGrp="1"/>
          </p:cNvSpPr>
          <p:nvPr>
            <p:ph type="subTitle" idx="4294967295"/>
          </p:nvPr>
        </p:nvSpPr>
        <p:spPr>
          <a:xfrm>
            <a:off x="2025540" y="777024"/>
            <a:ext cx="7233141" cy="463200"/>
          </a:xfrm>
          <a:prstGeom prst="rect">
            <a:avLst/>
          </a:prstGeom>
        </p:spPr>
        <p:txBody>
          <a:bodyPr spcFirstLastPara="1" wrap="square" lIns="0" tIns="0" rIns="0" bIns="0" anchor="t" anchorCtr="0">
            <a:noAutofit/>
          </a:bodyPr>
          <a:lstStyle/>
          <a:p>
            <a:pPr marL="0" lvl="0" indent="0">
              <a:spcAft>
                <a:spcPts val="800"/>
              </a:spcAft>
              <a:buNone/>
            </a:pPr>
            <a:r>
              <a:rPr lang="fr-FR" sz="1600" dirty="0"/>
              <a:t>Quatre types d’association : </a:t>
            </a:r>
          </a:p>
          <a:p>
            <a:pPr marL="285750" indent="-285750">
              <a:spcAft>
                <a:spcPts val="800"/>
              </a:spcAft>
            </a:pPr>
            <a:r>
              <a:rPr lang="fr-FR" sz="1600" dirty="0"/>
              <a:t>De 0,1 : une entité de A peut être reliée à aucune ou à une seule entité de B </a:t>
            </a:r>
          </a:p>
          <a:p>
            <a:pPr marL="285750" indent="-285750">
              <a:spcAft>
                <a:spcPts val="800"/>
              </a:spcAft>
            </a:pPr>
            <a:r>
              <a:rPr lang="fr-FR" sz="1600" dirty="0"/>
              <a:t>De 1,1 : une entité de A est reliée à une seule entité de B </a:t>
            </a:r>
          </a:p>
          <a:p>
            <a:pPr marL="285750" indent="-285750">
              <a:spcAft>
                <a:spcPts val="800"/>
              </a:spcAft>
            </a:pPr>
            <a:r>
              <a:rPr lang="fr-FR" sz="1600" dirty="0"/>
              <a:t>De 0 à plusieurs (0,N) : une entité de A peut être reliée à aucune ou à plusieurs entités de B.</a:t>
            </a:r>
          </a:p>
          <a:p>
            <a:pPr marL="285750" indent="-285750">
              <a:spcAft>
                <a:spcPts val="800"/>
              </a:spcAft>
            </a:pPr>
            <a:r>
              <a:rPr lang="fr-FR" sz="1600" dirty="0"/>
              <a:t>De 1 à plusieurs (1,N) : une entité de A peut être reliée à une ou plusieurs entités de B En général, </a:t>
            </a:r>
          </a:p>
          <a:p>
            <a:pPr marL="285750" indent="-285750">
              <a:spcAft>
                <a:spcPts val="800"/>
              </a:spcAft>
            </a:pPr>
            <a:r>
              <a:rPr lang="fr-FR" sz="1600" dirty="0"/>
              <a:t>Les cardinalités d’une association sont défini par deux nombres (min, max) représentant le nombre de fois minimum et le nombre de fois maximum qu’une entité participe à une association. Les valeurs possibles sont : (0,1), (1,1); (0,N), (1,N)</a:t>
            </a:r>
            <a:endParaRPr sz="1600" b="1" dirty="0">
              <a:solidFill>
                <a:srgbClr val="FFC000"/>
              </a:solidFill>
            </a:endParaRPr>
          </a:p>
        </p:txBody>
      </p:sp>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59211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ctrTitle" idx="4294967295"/>
          </p:nvPr>
        </p:nvSpPr>
        <p:spPr>
          <a:xfrm>
            <a:off x="1545773" y="172662"/>
            <a:ext cx="7511143" cy="431700"/>
          </a:xfrm>
          <a:prstGeom prst="rect">
            <a:avLst/>
          </a:prstGeom>
        </p:spPr>
        <p:txBody>
          <a:bodyPr spcFirstLastPara="1" wrap="square" lIns="0" tIns="0" rIns="0" bIns="0" anchor="b" anchorCtr="0">
            <a:noAutofit/>
          </a:bodyPr>
          <a:lstStyle/>
          <a:p>
            <a:pPr lvl="0"/>
            <a:r>
              <a:rPr lang="fr-FR" sz="2400" dirty="0"/>
              <a:t>1.6 Typologie des associations (cardinalités des rôles) </a:t>
            </a:r>
            <a:endParaRPr sz="2400" dirty="0"/>
          </a:p>
        </p:txBody>
      </p:sp>
      <p:sp>
        <p:nvSpPr>
          <p:cNvPr id="252" name="Google Shape;252;p29"/>
          <p:cNvSpPr txBox="1">
            <a:spLocks noGrp="1"/>
          </p:cNvSpPr>
          <p:nvPr>
            <p:ph type="subTitle" idx="4294967295"/>
          </p:nvPr>
        </p:nvSpPr>
        <p:spPr>
          <a:xfrm>
            <a:off x="1684773" y="953632"/>
            <a:ext cx="7233141" cy="463200"/>
          </a:xfrm>
          <a:prstGeom prst="rect">
            <a:avLst/>
          </a:prstGeom>
        </p:spPr>
        <p:txBody>
          <a:bodyPr spcFirstLastPara="1" wrap="square" lIns="0" tIns="0" rIns="0" bIns="0" anchor="t" anchorCtr="0">
            <a:noAutofit/>
          </a:bodyPr>
          <a:lstStyle/>
          <a:p>
            <a:pPr marL="285750" indent="-285750">
              <a:spcAft>
                <a:spcPts val="800"/>
              </a:spcAft>
            </a:pPr>
            <a:r>
              <a:rPr lang="fr-FR" sz="1600" b="1" dirty="0"/>
              <a:t>Min</a:t>
            </a:r>
            <a:r>
              <a:rPr lang="fr-FR" sz="1600" dirty="0"/>
              <a:t> : Correspond à la réponse à la question : combien de fois au moins une entité de A est reliée à une entité de B.</a:t>
            </a:r>
          </a:p>
          <a:p>
            <a:pPr marL="285750" indent="-285750">
              <a:spcAft>
                <a:spcPts val="800"/>
              </a:spcAft>
            </a:pPr>
            <a:r>
              <a:rPr lang="fr-FR" sz="1600" b="1" dirty="0"/>
              <a:t>Max</a:t>
            </a:r>
            <a:r>
              <a:rPr lang="fr-FR" sz="1600" dirty="0"/>
              <a:t> : correspond à la réponse à la question : combien de fois au plus une entité de A est relié à une entité de B.</a:t>
            </a:r>
          </a:p>
          <a:p>
            <a:pPr marL="285750" indent="-285750">
              <a:spcAft>
                <a:spcPts val="800"/>
              </a:spcAft>
            </a:pPr>
            <a:r>
              <a:rPr lang="fr-FR" sz="1600" b="1" dirty="0"/>
              <a:t>Remarque</a:t>
            </a:r>
            <a:r>
              <a:rPr lang="fr-FR" sz="1600" dirty="0"/>
              <a:t> : Il faut poser ces questions dans les deux sens de A vers B puis de B vers A. </a:t>
            </a:r>
            <a:endParaRPr sz="1600" b="1" dirty="0">
              <a:solidFill>
                <a:srgbClr val="FFC000"/>
              </a:solidFill>
            </a:endParaRPr>
          </a:p>
        </p:txBody>
      </p:sp>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8" name="Picture 7"/>
          <p:cNvPicPr/>
          <p:nvPr/>
        </p:nvPicPr>
        <p:blipFill rotWithShape="1">
          <a:blip r:embed="rId3"/>
          <a:srcRect l="12297" t="35060" r="17460" b="36751"/>
          <a:stretch/>
        </p:blipFill>
        <p:spPr bwMode="auto">
          <a:xfrm>
            <a:off x="3149587" y="2837541"/>
            <a:ext cx="4271722" cy="1778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957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ctrTitle" idx="4294967295"/>
          </p:nvPr>
        </p:nvSpPr>
        <p:spPr>
          <a:xfrm>
            <a:off x="1828796" y="571800"/>
            <a:ext cx="7511143" cy="431700"/>
          </a:xfrm>
          <a:prstGeom prst="rect">
            <a:avLst/>
          </a:prstGeom>
        </p:spPr>
        <p:txBody>
          <a:bodyPr spcFirstLastPara="1" wrap="square" lIns="0" tIns="0" rIns="0" bIns="0" anchor="b" anchorCtr="0">
            <a:noAutofit/>
          </a:bodyPr>
          <a:lstStyle/>
          <a:p>
            <a:pPr lvl="0"/>
            <a:r>
              <a:rPr lang="en-US" dirty="0"/>
              <a:t>1.1 </a:t>
            </a:r>
            <a:r>
              <a:rPr lang="en-US" dirty="0" err="1"/>
              <a:t>Entités</a:t>
            </a:r>
            <a:endParaRPr dirty="0"/>
          </a:p>
        </p:txBody>
      </p:sp>
      <p:sp>
        <p:nvSpPr>
          <p:cNvPr id="252" name="Google Shape;252;p29"/>
          <p:cNvSpPr txBox="1">
            <a:spLocks noGrp="1"/>
          </p:cNvSpPr>
          <p:nvPr>
            <p:ph type="subTitle" idx="4294967295"/>
          </p:nvPr>
        </p:nvSpPr>
        <p:spPr>
          <a:xfrm>
            <a:off x="3097189" y="1474329"/>
            <a:ext cx="5171100" cy="463200"/>
          </a:xfrm>
          <a:prstGeom prst="rect">
            <a:avLst/>
          </a:prstGeom>
        </p:spPr>
        <p:txBody>
          <a:bodyPr spcFirstLastPara="1" wrap="square" lIns="0" tIns="0" rIns="0" bIns="0" anchor="t" anchorCtr="0">
            <a:noAutofit/>
          </a:bodyPr>
          <a:lstStyle/>
          <a:p>
            <a:pPr marL="0" lvl="0" indent="0">
              <a:spcAft>
                <a:spcPts val="800"/>
              </a:spcAft>
              <a:buNone/>
            </a:pPr>
            <a:r>
              <a:rPr lang="fr-FR" sz="1800" dirty="0"/>
              <a:t>Chaque entité est unique et est décrite par un ensemble de </a:t>
            </a:r>
            <a:r>
              <a:rPr lang="fr-FR" sz="1800" b="1" dirty="0"/>
              <a:t>propriétés</a:t>
            </a:r>
            <a:r>
              <a:rPr lang="fr-FR" sz="1800" dirty="0"/>
              <a:t> encore appelées </a:t>
            </a:r>
            <a:r>
              <a:rPr lang="fr-FR" sz="1800" b="1" dirty="0"/>
              <a:t>attributs</a:t>
            </a:r>
            <a:r>
              <a:rPr lang="fr-FR" sz="1800" dirty="0"/>
              <a:t> ou caractéristiques. </a:t>
            </a:r>
          </a:p>
          <a:p>
            <a:pPr marL="0" lvl="0" indent="0">
              <a:spcAft>
                <a:spcPts val="800"/>
              </a:spcAft>
              <a:buNone/>
            </a:pPr>
            <a:r>
              <a:rPr lang="fr-FR" sz="1800" dirty="0"/>
              <a:t>Une des propriétés de l'entité est </a:t>
            </a:r>
            <a:r>
              <a:rPr lang="fr-FR" sz="1800" b="1" dirty="0"/>
              <a:t>l'identifiant</a:t>
            </a:r>
            <a:r>
              <a:rPr lang="fr-FR" sz="1800" dirty="0"/>
              <a:t>. </a:t>
            </a:r>
          </a:p>
          <a:p>
            <a:pPr marL="0" lvl="0" indent="0">
              <a:spcAft>
                <a:spcPts val="800"/>
              </a:spcAft>
              <a:buNone/>
            </a:pPr>
            <a:r>
              <a:rPr lang="fr-FR" sz="1800" dirty="0"/>
              <a:t>Cette propriété doit posséder des </a:t>
            </a:r>
            <a:r>
              <a:rPr lang="fr-FR" sz="1800" b="1" dirty="0"/>
              <a:t>occurrences</a:t>
            </a:r>
            <a:r>
              <a:rPr lang="fr-FR" sz="1800" dirty="0"/>
              <a:t> uniques et doit être source des dépendances fonctionnelles avec toutes les autres propriétés de l'entité. </a:t>
            </a:r>
            <a:endParaRPr sz="1800" dirty="0"/>
          </a:p>
        </p:txBody>
      </p:sp>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278616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ctrTitle" idx="4294967295"/>
          </p:nvPr>
        </p:nvSpPr>
        <p:spPr>
          <a:xfrm>
            <a:off x="1828796" y="571800"/>
            <a:ext cx="7511143" cy="431700"/>
          </a:xfrm>
          <a:prstGeom prst="rect">
            <a:avLst/>
          </a:prstGeom>
        </p:spPr>
        <p:txBody>
          <a:bodyPr spcFirstLastPara="1" wrap="square" lIns="0" tIns="0" rIns="0" bIns="0" anchor="b" anchorCtr="0">
            <a:noAutofit/>
          </a:bodyPr>
          <a:lstStyle/>
          <a:p>
            <a:pPr lvl="0"/>
            <a:r>
              <a:rPr lang="en-US" dirty="0"/>
              <a:t>1.1 </a:t>
            </a:r>
            <a:r>
              <a:rPr lang="en-US" dirty="0" err="1"/>
              <a:t>Entités</a:t>
            </a:r>
            <a:endParaRPr dirty="0"/>
          </a:p>
        </p:txBody>
      </p:sp>
      <p:sp>
        <p:nvSpPr>
          <p:cNvPr id="252" name="Google Shape;252;p29"/>
          <p:cNvSpPr txBox="1">
            <a:spLocks noGrp="1"/>
          </p:cNvSpPr>
          <p:nvPr>
            <p:ph type="subTitle" idx="4294967295"/>
          </p:nvPr>
        </p:nvSpPr>
        <p:spPr>
          <a:xfrm>
            <a:off x="2773846" y="1234843"/>
            <a:ext cx="5171100" cy="463200"/>
          </a:xfrm>
          <a:prstGeom prst="rect">
            <a:avLst/>
          </a:prstGeom>
        </p:spPr>
        <p:txBody>
          <a:bodyPr spcFirstLastPara="1" wrap="square" lIns="0" tIns="0" rIns="0" bIns="0" anchor="t" anchorCtr="0">
            <a:noAutofit/>
          </a:bodyPr>
          <a:lstStyle/>
          <a:p>
            <a:pPr marL="0" lvl="0" indent="0">
              <a:spcAft>
                <a:spcPts val="800"/>
              </a:spcAft>
              <a:buNone/>
            </a:pPr>
            <a:r>
              <a:rPr lang="fr-FR" sz="2000" b="1" dirty="0">
                <a:solidFill>
                  <a:srgbClr val="FFC000"/>
                </a:solidFill>
              </a:rPr>
              <a:t>Le formalisme d'une </a:t>
            </a:r>
            <a:r>
              <a:rPr lang="fr-FR" sz="2000" b="1" u="sng" dirty="0">
                <a:solidFill>
                  <a:srgbClr val="FFC000"/>
                </a:solidFill>
              </a:rPr>
              <a:t>entité</a:t>
            </a:r>
            <a:r>
              <a:rPr lang="fr-FR" sz="2000" b="1" dirty="0">
                <a:solidFill>
                  <a:srgbClr val="FFC000"/>
                </a:solidFill>
              </a:rPr>
              <a:t> est le suivant : </a:t>
            </a:r>
            <a:endParaRPr sz="2000" b="1" dirty="0">
              <a:solidFill>
                <a:srgbClr val="FFC000"/>
              </a:solidFill>
            </a:endParaRPr>
          </a:p>
        </p:txBody>
      </p:sp>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6" name="Picture 5"/>
          <p:cNvPicPr/>
          <p:nvPr/>
        </p:nvPicPr>
        <p:blipFill rotWithShape="1">
          <a:blip r:embed="rId3"/>
          <a:srcRect l="43097" t="32303" r="47596" b="50561"/>
          <a:stretch/>
        </p:blipFill>
        <p:spPr bwMode="auto">
          <a:xfrm>
            <a:off x="2672443" y="1878455"/>
            <a:ext cx="1854200" cy="192024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a:srcRect l="42211" t="55151" r="47153" b="28107"/>
          <a:stretch/>
        </p:blipFill>
        <p:spPr bwMode="auto">
          <a:xfrm>
            <a:off x="5693223" y="1811235"/>
            <a:ext cx="2021119" cy="1824593"/>
          </a:xfrm>
          <a:prstGeom prst="rect">
            <a:avLst/>
          </a:prstGeom>
          <a:ln>
            <a:noFill/>
          </a:ln>
          <a:extLst>
            <a:ext uri="{53640926-AAD7-44D8-BBD7-CCE9431645EC}">
              <a14:shadowObscured xmlns:a14="http://schemas.microsoft.com/office/drawing/2010/main"/>
            </a:ext>
          </a:extLst>
        </p:spPr>
      </p:pic>
      <p:sp>
        <p:nvSpPr>
          <p:cNvPr id="3" name="Right Arrow 2"/>
          <p:cNvSpPr/>
          <p:nvPr/>
        </p:nvSpPr>
        <p:spPr>
          <a:xfrm>
            <a:off x="4463143" y="2794000"/>
            <a:ext cx="1284514"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spTree>
    <p:extLst>
      <p:ext uri="{BB962C8B-B14F-4D97-AF65-F5344CB8AC3E}">
        <p14:creationId xmlns:p14="http://schemas.microsoft.com/office/powerpoint/2010/main" val="305902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ctrTitle" idx="4294967295"/>
          </p:nvPr>
        </p:nvSpPr>
        <p:spPr>
          <a:xfrm>
            <a:off x="1828796" y="571800"/>
            <a:ext cx="7511143" cy="431700"/>
          </a:xfrm>
          <a:prstGeom prst="rect">
            <a:avLst/>
          </a:prstGeom>
        </p:spPr>
        <p:txBody>
          <a:bodyPr spcFirstLastPara="1" wrap="square" lIns="0" tIns="0" rIns="0" bIns="0" anchor="b" anchorCtr="0">
            <a:noAutofit/>
          </a:bodyPr>
          <a:lstStyle/>
          <a:p>
            <a:pPr lvl="0"/>
            <a:r>
              <a:rPr lang="en-US" dirty="0"/>
              <a:t>1.2 </a:t>
            </a:r>
            <a:r>
              <a:rPr lang="en-US" dirty="0" err="1"/>
              <a:t>Propriétés</a:t>
            </a:r>
            <a:r>
              <a:rPr lang="en-US" dirty="0"/>
              <a:t> </a:t>
            </a:r>
            <a:r>
              <a:rPr lang="en-US" dirty="0" err="1"/>
              <a:t>ou</a:t>
            </a:r>
            <a:r>
              <a:rPr lang="en-US" dirty="0"/>
              <a:t> </a:t>
            </a:r>
            <a:r>
              <a:rPr lang="en-US" dirty="0" err="1"/>
              <a:t>Attributs</a:t>
            </a:r>
            <a:r>
              <a:rPr lang="en-US" dirty="0"/>
              <a:t> </a:t>
            </a:r>
            <a:endParaRPr dirty="0"/>
          </a:p>
        </p:txBody>
      </p:sp>
      <p:sp>
        <p:nvSpPr>
          <p:cNvPr id="252" name="Google Shape;252;p29"/>
          <p:cNvSpPr txBox="1">
            <a:spLocks noGrp="1"/>
          </p:cNvSpPr>
          <p:nvPr>
            <p:ph type="subTitle" idx="4294967295"/>
          </p:nvPr>
        </p:nvSpPr>
        <p:spPr>
          <a:xfrm>
            <a:off x="2773846" y="1234843"/>
            <a:ext cx="5171100" cy="463200"/>
          </a:xfrm>
          <a:prstGeom prst="rect">
            <a:avLst/>
          </a:prstGeom>
        </p:spPr>
        <p:txBody>
          <a:bodyPr spcFirstLastPara="1" wrap="square" lIns="0" tIns="0" rIns="0" bIns="0" anchor="t" anchorCtr="0">
            <a:noAutofit/>
          </a:bodyPr>
          <a:lstStyle/>
          <a:p>
            <a:pPr marL="0" lvl="0" indent="0">
              <a:spcAft>
                <a:spcPts val="800"/>
              </a:spcAft>
              <a:buNone/>
            </a:pPr>
            <a:r>
              <a:rPr lang="fr-FR" sz="2000" dirty="0"/>
              <a:t>sont les caractéristiques décrivant les entités et doivent être représentés comme une liste de mots, la plus simple possible, dans le cadre de l'entité correspondante. </a:t>
            </a:r>
          </a:p>
          <a:p>
            <a:pPr marL="0" lvl="0" indent="0">
              <a:spcAft>
                <a:spcPts val="800"/>
              </a:spcAft>
              <a:buNone/>
            </a:pPr>
            <a:r>
              <a:rPr lang="fr-FR" sz="2000" dirty="0"/>
              <a:t>On devra préciser le type des données attendues pour chaque attribut ou propriété.</a:t>
            </a:r>
          </a:p>
          <a:p>
            <a:pPr marL="0" lvl="0" indent="0">
              <a:spcAft>
                <a:spcPts val="800"/>
              </a:spcAft>
              <a:buNone/>
            </a:pPr>
            <a:r>
              <a:rPr lang="fr-FR" sz="2000" dirty="0"/>
              <a:t> Les propriétés de l’entité s’indiquent dans le rectangle du bas, sous le nom de l’entité :</a:t>
            </a:r>
            <a:endParaRPr sz="2000" b="1" dirty="0">
              <a:solidFill>
                <a:srgbClr val="FFC000"/>
              </a:solidFill>
            </a:endParaRPr>
          </a:p>
        </p:txBody>
      </p:sp>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181151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ctrTitle" idx="4294967295"/>
          </p:nvPr>
        </p:nvSpPr>
        <p:spPr>
          <a:xfrm>
            <a:off x="1828796" y="571800"/>
            <a:ext cx="7511143" cy="431700"/>
          </a:xfrm>
          <a:prstGeom prst="rect">
            <a:avLst/>
          </a:prstGeom>
        </p:spPr>
        <p:txBody>
          <a:bodyPr spcFirstLastPara="1" wrap="square" lIns="0" tIns="0" rIns="0" bIns="0" anchor="b" anchorCtr="0">
            <a:noAutofit/>
          </a:bodyPr>
          <a:lstStyle/>
          <a:p>
            <a:pPr lvl="0"/>
            <a:r>
              <a:rPr lang="en-US" dirty="0"/>
              <a:t>1.3 Occurrence</a:t>
            </a:r>
            <a:endParaRPr dirty="0"/>
          </a:p>
        </p:txBody>
      </p:sp>
      <p:sp>
        <p:nvSpPr>
          <p:cNvPr id="252" name="Google Shape;252;p29"/>
          <p:cNvSpPr txBox="1">
            <a:spLocks noGrp="1"/>
          </p:cNvSpPr>
          <p:nvPr>
            <p:ph type="subTitle" idx="4294967295"/>
          </p:nvPr>
        </p:nvSpPr>
        <p:spPr>
          <a:xfrm>
            <a:off x="1719943" y="1234843"/>
            <a:ext cx="7233141" cy="463200"/>
          </a:xfrm>
          <a:prstGeom prst="rect">
            <a:avLst/>
          </a:prstGeom>
        </p:spPr>
        <p:txBody>
          <a:bodyPr spcFirstLastPara="1" wrap="square" lIns="0" tIns="0" rIns="0" bIns="0" anchor="t" anchorCtr="0">
            <a:noAutofit/>
          </a:bodyPr>
          <a:lstStyle/>
          <a:p>
            <a:pPr marL="0" lvl="0" indent="0">
              <a:spcAft>
                <a:spcPts val="800"/>
              </a:spcAft>
              <a:buNone/>
            </a:pPr>
            <a:r>
              <a:rPr lang="fr-FR" sz="2000" dirty="0"/>
              <a:t>L'occurrence d'une propriété ou d’un attribut est l'une des valeurs que peut prendre cette propriété.</a:t>
            </a:r>
          </a:p>
          <a:p>
            <a:pPr marL="0" lvl="0" indent="0">
              <a:spcAft>
                <a:spcPts val="800"/>
              </a:spcAft>
              <a:buNone/>
            </a:pPr>
            <a:r>
              <a:rPr lang="fr-FR" sz="2000" dirty="0"/>
              <a:t>voici un exemple de table d'occurrences de l'entité Auteur :</a:t>
            </a:r>
            <a:endParaRPr sz="2000" b="1" dirty="0">
              <a:solidFill>
                <a:srgbClr val="FFC000"/>
              </a:solidFill>
            </a:endParaRPr>
          </a:p>
        </p:txBody>
      </p:sp>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9" name="Picture 8"/>
          <p:cNvPicPr/>
          <p:nvPr/>
        </p:nvPicPr>
        <p:blipFill rotWithShape="1">
          <a:blip r:embed="rId3"/>
          <a:srcRect l="27698" t="52984" r="34744" b="34607"/>
          <a:stretch/>
        </p:blipFill>
        <p:spPr bwMode="auto">
          <a:xfrm>
            <a:off x="2532742" y="2797361"/>
            <a:ext cx="5588000" cy="1429656"/>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2532742" y="4484253"/>
            <a:ext cx="6420341" cy="338554"/>
          </a:xfrm>
          <a:prstGeom prst="rect">
            <a:avLst/>
          </a:prstGeom>
        </p:spPr>
        <p:txBody>
          <a:bodyPr wrap="square">
            <a:spAutoFit/>
          </a:bodyPr>
          <a:lstStyle/>
          <a:p>
            <a:r>
              <a:rPr lang="fr-FR" sz="1600" dirty="0"/>
              <a:t>Cette table est composée de trois occurrences de l'entité Auteur. </a:t>
            </a:r>
            <a:endParaRPr lang="" sz="1600" dirty="0"/>
          </a:p>
        </p:txBody>
      </p:sp>
    </p:spTree>
    <p:extLst>
      <p:ext uri="{BB962C8B-B14F-4D97-AF65-F5344CB8AC3E}">
        <p14:creationId xmlns:p14="http://schemas.microsoft.com/office/powerpoint/2010/main" val="227329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9"/>
                                        </p:tgtEl>
                                        <p:attrNameLst>
                                          <p:attrName>ppt_w</p:attrName>
                                        </p:attrNameLst>
                                      </p:cBhvr>
                                      <p:tavLst>
                                        <p:tav tm="0">
                                          <p:val>
                                            <p:strVal val="ppt_w"/>
                                          </p:val>
                                        </p:tav>
                                        <p:tav tm="100000">
                                          <p:val>
                                            <p:fltVal val="0"/>
                                          </p:val>
                                        </p:tav>
                                      </p:tavLst>
                                    </p:anim>
                                    <p:anim calcmode="lin" valueType="num">
                                      <p:cBhvr>
                                        <p:cTn id="23" dur="500"/>
                                        <p:tgtEl>
                                          <p:spTgt spid="9"/>
                                        </p:tgtEl>
                                        <p:attrNameLst>
                                          <p:attrName>ppt_h</p:attrName>
                                        </p:attrNameLst>
                                      </p:cBhvr>
                                      <p:tavLst>
                                        <p:tav tm="0">
                                          <p:val>
                                            <p:strVal val="ppt_h"/>
                                          </p:val>
                                        </p:tav>
                                        <p:tav tm="100000">
                                          <p:val>
                                            <p:fltVal val="0"/>
                                          </p:val>
                                        </p:tav>
                                      </p:tavLst>
                                    </p:anim>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ctrTitle" idx="4294967295"/>
          </p:nvPr>
        </p:nvSpPr>
        <p:spPr>
          <a:xfrm>
            <a:off x="1828796" y="571800"/>
            <a:ext cx="7511143" cy="431700"/>
          </a:xfrm>
          <a:prstGeom prst="rect">
            <a:avLst/>
          </a:prstGeom>
        </p:spPr>
        <p:txBody>
          <a:bodyPr spcFirstLastPara="1" wrap="square" lIns="0" tIns="0" rIns="0" bIns="0" anchor="b" anchorCtr="0">
            <a:noAutofit/>
          </a:bodyPr>
          <a:lstStyle/>
          <a:p>
            <a:pPr lvl="0"/>
            <a:r>
              <a:rPr lang="en-US" dirty="0"/>
              <a:t>1.4 </a:t>
            </a:r>
            <a:r>
              <a:rPr lang="en-US" dirty="0" err="1"/>
              <a:t>Identifiant</a:t>
            </a:r>
            <a:endParaRPr dirty="0"/>
          </a:p>
        </p:txBody>
      </p:sp>
      <p:sp>
        <p:nvSpPr>
          <p:cNvPr id="252" name="Google Shape;252;p29"/>
          <p:cNvSpPr txBox="1">
            <a:spLocks noGrp="1"/>
          </p:cNvSpPr>
          <p:nvPr>
            <p:ph type="subTitle" idx="4294967295"/>
          </p:nvPr>
        </p:nvSpPr>
        <p:spPr>
          <a:xfrm>
            <a:off x="2743203" y="1234843"/>
            <a:ext cx="6064741" cy="463200"/>
          </a:xfrm>
          <a:prstGeom prst="rect">
            <a:avLst/>
          </a:prstGeom>
        </p:spPr>
        <p:txBody>
          <a:bodyPr spcFirstLastPara="1" wrap="square" lIns="0" tIns="0" rIns="0" bIns="0" anchor="t" anchorCtr="0">
            <a:noAutofit/>
          </a:bodyPr>
          <a:lstStyle/>
          <a:p>
            <a:pPr marL="342900" indent="-342900">
              <a:spcAft>
                <a:spcPts val="800"/>
              </a:spcAft>
            </a:pPr>
            <a:r>
              <a:rPr lang="fr-FR" sz="1600" b="1" dirty="0"/>
              <a:t>Objectif</a:t>
            </a:r>
            <a:r>
              <a:rPr lang="fr-FR" sz="1600" dirty="0"/>
              <a:t> : chaque occurrence doit pouvoir être repérée de manière unique et sans ambiguïté, pour être distinguée de toutes les autres. </a:t>
            </a:r>
          </a:p>
          <a:p>
            <a:pPr marL="342900" indent="-342900">
              <a:spcAft>
                <a:spcPts val="800"/>
              </a:spcAft>
            </a:pPr>
            <a:r>
              <a:rPr lang="fr-FR" sz="1600" b="1" dirty="0"/>
              <a:t>Identifiant</a:t>
            </a:r>
            <a:r>
              <a:rPr lang="fr-FR" sz="1600" dirty="0"/>
              <a:t> : propriété ou groupe de propriétés dont la valeur identifie sans ambiguïté une entité ou une liaison d’une classe (identifiant=clé primaire). </a:t>
            </a:r>
          </a:p>
          <a:p>
            <a:pPr marL="342900" indent="-342900">
              <a:spcAft>
                <a:spcPts val="800"/>
              </a:spcAft>
            </a:pPr>
            <a:r>
              <a:rPr lang="fr-FR" sz="1600" b="1" dirty="0"/>
              <a:t> Identifiant d’une classe d’entités</a:t>
            </a:r>
            <a:r>
              <a:rPr lang="fr-FR" sz="1600" dirty="0"/>
              <a:t>: est un attribut ou groupe d’attributs qui permet de repérer une occurrence de manière unique. </a:t>
            </a:r>
          </a:p>
          <a:p>
            <a:pPr marL="342900" indent="-342900">
              <a:spcAft>
                <a:spcPts val="800"/>
              </a:spcAft>
            </a:pPr>
            <a:r>
              <a:rPr lang="fr-FR" sz="1600" dirty="0"/>
              <a:t> </a:t>
            </a:r>
            <a:r>
              <a:rPr lang="fr-FR" sz="1600" b="1" dirty="0"/>
              <a:t>Représentation d’un attribut</a:t>
            </a:r>
            <a:r>
              <a:rPr lang="fr-FR" sz="1600" dirty="0"/>
              <a:t> : l’identifiant est souligné pour le représenter dans une entité.</a:t>
            </a:r>
            <a:endParaRPr sz="1600" b="1" dirty="0">
              <a:solidFill>
                <a:srgbClr val="FFC000"/>
              </a:solidFill>
            </a:endParaRPr>
          </a:p>
        </p:txBody>
      </p:sp>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74341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ctrTitle" idx="4294967295"/>
          </p:nvPr>
        </p:nvSpPr>
        <p:spPr>
          <a:xfrm>
            <a:off x="1828796" y="571800"/>
            <a:ext cx="7511143" cy="431700"/>
          </a:xfrm>
          <a:prstGeom prst="rect">
            <a:avLst/>
          </a:prstGeom>
        </p:spPr>
        <p:txBody>
          <a:bodyPr spcFirstLastPara="1" wrap="square" lIns="0" tIns="0" rIns="0" bIns="0" anchor="b" anchorCtr="0">
            <a:noAutofit/>
          </a:bodyPr>
          <a:lstStyle/>
          <a:p>
            <a:pPr lvl="0"/>
            <a:r>
              <a:rPr lang="en-US" dirty="0"/>
              <a:t>1.5 Les associations</a:t>
            </a:r>
            <a:endParaRPr dirty="0"/>
          </a:p>
        </p:txBody>
      </p:sp>
      <p:sp>
        <p:nvSpPr>
          <p:cNvPr id="252" name="Google Shape;252;p29"/>
          <p:cNvSpPr txBox="1">
            <a:spLocks noGrp="1"/>
          </p:cNvSpPr>
          <p:nvPr>
            <p:ph type="subTitle" idx="4294967295"/>
          </p:nvPr>
        </p:nvSpPr>
        <p:spPr>
          <a:xfrm>
            <a:off x="1719943" y="1234843"/>
            <a:ext cx="7233141" cy="463200"/>
          </a:xfrm>
          <a:prstGeom prst="rect">
            <a:avLst/>
          </a:prstGeom>
        </p:spPr>
        <p:txBody>
          <a:bodyPr spcFirstLastPara="1" wrap="square" lIns="0" tIns="0" rIns="0" bIns="0" anchor="t" anchorCtr="0">
            <a:noAutofit/>
          </a:bodyPr>
          <a:lstStyle/>
          <a:p>
            <a:pPr marL="0" lvl="0" indent="0">
              <a:spcAft>
                <a:spcPts val="800"/>
              </a:spcAft>
              <a:buNone/>
            </a:pPr>
            <a:r>
              <a:rPr lang="fr-FR" sz="2000" dirty="0"/>
              <a:t>Une association définit un lien sémantique entre une ou plusieurs entités. En effet, la définition de liens entre entités permet de traduire une partie des règles de gestion qui n'ont pas été satisfaites par la simple définition des entités. Le formalisme d'une association est le suivant:</a:t>
            </a:r>
            <a:endParaRPr sz="2000" b="1" dirty="0">
              <a:solidFill>
                <a:srgbClr val="FFC000"/>
              </a:solidFill>
            </a:endParaRPr>
          </a:p>
        </p:txBody>
      </p:sp>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8" name="Picture 7"/>
          <p:cNvPicPr/>
          <p:nvPr/>
        </p:nvPicPr>
        <p:blipFill rotWithShape="1">
          <a:blip r:embed="rId3"/>
          <a:srcRect l="38998" t="33288" r="43054" b="54107"/>
          <a:stretch/>
        </p:blipFill>
        <p:spPr bwMode="auto">
          <a:xfrm>
            <a:off x="3890736" y="3253924"/>
            <a:ext cx="2800350" cy="8826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305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ctrTitle" idx="4294967295"/>
          </p:nvPr>
        </p:nvSpPr>
        <p:spPr>
          <a:xfrm>
            <a:off x="1828796" y="571800"/>
            <a:ext cx="7511143" cy="431700"/>
          </a:xfrm>
          <a:prstGeom prst="rect">
            <a:avLst/>
          </a:prstGeom>
        </p:spPr>
        <p:txBody>
          <a:bodyPr spcFirstLastPara="1" wrap="square" lIns="0" tIns="0" rIns="0" bIns="0" anchor="b" anchorCtr="0">
            <a:noAutofit/>
          </a:bodyPr>
          <a:lstStyle/>
          <a:p>
            <a:pPr lvl="0"/>
            <a:r>
              <a:rPr lang="en-US" dirty="0"/>
              <a:t>1.5 Les associations</a:t>
            </a:r>
            <a:endParaRPr dirty="0"/>
          </a:p>
        </p:txBody>
      </p:sp>
      <p:sp>
        <p:nvSpPr>
          <p:cNvPr id="252" name="Google Shape;252;p29"/>
          <p:cNvSpPr txBox="1">
            <a:spLocks noGrp="1"/>
          </p:cNvSpPr>
          <p:nvPr>
            <p:ph type="subTitle" idx="4294967295"/>
          </p:nvPr>
        </p:nvSpPr>
        <p:spPr>
          <a:xfrm>
            <a:off x="1719943" y="1234843"/>
            <a:ext cx="7233141" cy="463200"/>
          </a:xfrm>
          <a:prstGeom prst="rect">
            <a:avLst/>
          </a:prstGeom>
        </p:spPr>
        <p:txBody>
          <a:bodyPr spcFirstLastPara="1" wrap="square" lIns="0" tIns="0" rIns="0" bIns="0" anchor="t" anchorCtr="0">
            <a:noAutofit/>
          </a:bodyPr>
          <a:lstStyle/>
          <a:p>
            <a:pPr marL="0" lvl="0" indent="0">
              <a:spcAft>
                <a:spcPts val="800"/>
              </a:spcAft>
              <a:buNone/>
            </a:pPr>
            <a:r>
              <a:rPr lang="fr-FR" sz="2000" dirty="0"/>
              <a:t>Une association décrit un lien entre deux ou plusieurs entités. Chaque association possède un nom, généralement un verbe à l'infinitif. </a:t>
            </a:r>
          </a:p>
          <a:p>
            <a:pPr marL="0" lvl="0" indent="0">
              <a:spcAft>
                <a:spcPts val="800"/>
              </a:spcAft>
              <a:buNone/>
            </a:pPr>
            <a:r>
              <a:rPr lang="fr-FR" sz="2000" dirty="0"/>
              <a:t>En général une association relie deux entités ; elle peut toutefois relier une entité avec elle même (relation réflexive) ou relier trois voire n entités (relation ternaire / </a:t>
            </a:r>
            <a:r>
              <a:rPr lang="fr-FR" sz="2000" dirty="0" err="1"/>
              <a:t>n-aire</a:t>
            </a:r>
            <a:r>
              <a:rPr lang="fr-FR" sz="2000" dirty="0"/>
              <a:t>)</a:t>
            </a:r>
          </a:p>
          <a:p>
            <a:pPr marL="1257300" lvl="2" indent="-342900">
              <a:spcAft>
                <a:spcPts val="800"/>
              </a:spcAft>
            </a:pPr>
            <a:r>
              <a:rPr lang="fr-FR" sz="2000" dirty="0"/>
              <a:t>Une association peut avoir des attributs : on parle d’association porteuse de données.</a:t>
            </a:r>
            <a:endParaRPr sz="2000" b="1" dirty="0">
              <a:solidFill>
                <a:srgbClr val="FFC000"/>
              </a:solidFill>
            </a:endParaRPr>
          </a:p>
        </p:txBody>
      </p:sp>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7" name="Picture 6"/>
          <p:cNvPicPr/>
          <p:nvPr/>
        </p:nvPicPr>
        <p:blipFill rotWithShape="1">
          <a:blip r:embed="rId3"/>
          <a:srcRect l="29913" t="52196" r="32307" b="30667"/>
          <a:stretch/>
        </p:blipFill>
        <p:spPr bwMode="auto">
          <a:xfrm>
            <a:off x="2025540" y="1159629"/>
            <a:ext cx="6358617" cy="26939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35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ctrTitle" idx="4294967295"/>
          </p:nvPr>
        </p:nvSpPr>
        <p:spPr>
          <a:xfrm>
            <a:off x="1545773" y="571800"/>
            <a:ext cx="7511143" cy="431700"/>
          </a:xfrm>
          <a:prstGeom prst="rect">
            <a:avLst/>
          </a:prstGeom>
        </p:spPr>
        <p:txBody>
          <a:bodyPr spcFirstLastPara="1" wrap="square" lIns="0" tIns="0" rIns="0" bIns="0" anchor="b" anchorCtr="0">
            <a:noAutofit/>
          </a:bodyPr>
          <a:lstStyle/>
          <a:p>
            <a:pPr lvl="0"/>
            <a:r>
              <a:rPr lang="fr-FR" sz="2400" dirty="0"/>
              <a:t>1.6 Typologie des associations (cardinalités des rôles) </a:t>
            </a:r>
            <a:endParaRPr sz="2400" dirty="0"/>
          </a:p>
        </p:txBody>
      </p:sp>
      <p:sp>
        <p:nvSpPr>
          <p:cNvPr id="252" name="Google Shape;252;p29"/>
          <p:cNvSpPr txBox="1">
            <a:spLocks noGrp="1"/>
          </p:cNvSpPr>
          <p:nvPr>
            <p:ph type="subTitle" idx="4294967295"/>
          </p:nvPr>
        </p:nvSpPr>
        <p:spPr>
          <a:xfrm>
            <a:off x="1719943" y="1735688"/>
            <a:ext cx="7233141" cy="463200"/>
          </a:xfrm>
          <a:prstGeom prst="rect">
            <a:avLst/>
          </a:prstGeom>
        </p:spPr>
        <p:txBody>
          <a:bodyPr spcFirstLastPara="1" wrap="square" lIns="0" tIns="0" rIns="0" bIns="0" anchor="t" anchorCtr="0">
            <a:noAutofit/>
          </a:bodyPr>
          <a:lstStyle/>
          <a:p>
            <a:pPr marL="0" lvl="0" indent="0">
              <a:spcAft>
                <a:spcPts val="800"/>
              </a:spcAft>
              <a:buNone/>
            </a:pPr>
            <a:r>
              <a:rPr lang="fr-FR" sz="2000" dirty="0"/>
              <a:t>Une association permet de relier, une ou plusieurs entités. Les cardinalités précisent la participation de l'entité concernée à la relation.</a:t>
            </a:r>
            <a:endParaRPr sz="2000" b="1" dirty="0">
              <a:solidFill>
                <a:srgbClr val="FFC000"/>
              </a:solidFill>
            </a:endParaRPr>
          </a:p>
        </p:txBody>
      </p:sp>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8" name="Picture 7"/>
          <p:cNvPicPr/>
          <p:nvPr/>
        </p:nvPicPr>
        <p:blipFill rotWithShape="1">
          <a:blip r:embed="rId3"/>
          <a:srcRect l="12297" t="35060" r="17460" b="36751"/>
          <a:stretch/>
        </p:blipFill>
        <p:spPr bwMode="auto">
          <a:xfrm>
            <a:off x="2557486" y="2714171"/>
            <a:ext cx="5940627" cy="19666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641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build="p"/>
    </p:bldLst>
  </p:timing>
</p:sld>
</file>

<file path=ppt/theme/theme1.xml><?xml version="1.0" encoding="utf-8"?>
<a:theme xmlns:a="http://schemas.openxmlformats.org/drawingml/2006/main" name="Gregory template">
  <a:themeElements>
    <a:clrScheme name="Custom 347">
      <a:dk1>
        <a:srgbClr val="122431"/>
      </a:dk1>
      <a:lt1>
        <a:srgbClr val="FFFFFF"/>
      </a:lt1>
      <a:dk2>
        <a:srgbClr val="84898D"/>
      </a:dk2>
      <a:lt2>
        <a:srgbClr val="ECEFF3"/>
      </a:lt2>
      <a:accent1>
        <a:srgbClr val="FEC200"/>
      </a:accent1>
      <a:accent2>
        <a:srgbClr val="A2EAE9"/>
      </a:accent2>
      <a:accent3>
        <a:srgbClr val="0B6AB1"/>
      </a:accent3>
      <a:accent4>
        <a:srgbClr val="FF981F"/>
      </a:accent4>
      <a:accent5>
        <a:srgbClr val="FFE03F"/>
      </a:accent5>
      <a:accent6>
        <a:srgbClr val="023E69"/>
      </a:accent6>
      <a:hlink>
        <a:srgbClr val="0B6AB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856</Words>
  <Application>Microsoft Office PowerPoint</Application>
  <PresentationFormat>Affichage à l'écran (16:9)</PresentationFormat>
  <Paragraphs>71</Paragraphs>
  <Slides>11</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Wingdings</vt:lpstr>
      <vt:lpstr>Kulim Park</vt:lpstr>
      <vt:lpstr>Arial</vt:lpstr>
      <vt:lpstr>Calibri</vt:lpstr>
      <vt:lpstr>Gregory template</vt:lpstr>
      <vt:lpstr>Cycle d’abstraction</vt:lpstr>
      <vt:lpstr>1.1 Entités</vt:lpstr>
      <vt:lpstr>1.1 Entités</vt:lpstr>
      <vt:lpstr>1.2 Propriétés ou Attributs </vt:lpstr>
      <vt:lpstr>1.3 Occurrence</vt:lpstr>
      <vt:lpstr>1.4 Identifiant</vt:lpstr>
      <vt:lpstr>1.5 Les associations</vt:lpstr>
      <vt:lpstr>1.5 Les associations</vt:lpstr>
      <vt:lpstr>1.6 Typologie des associations (cardinalités des rôles) </vt:lpstr>
      <vt:lpstr>1.6 Typologie des associations (cardinalités des rôles) </vt:lpstr>
      <vt:lpstr>1.6 Typologie des associations (cardinalités des rôles)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user</cp:lastModifiedBy>
  <cp:revision>123</cp:revision>
  <dcterms:modified xsi:type="dcterms:W3CDTF">2024-01-27T00:39:01Z</dcterms:modified>
</cp:coreProperties>
</file>