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72"/>
  </p:notesMasterIdLst>
  <p:sldIdLst>
    <p:sldId id="257" r:id="rId4"/>
    <p:sldId id="260" r:id="rId5"/>
    <p:sldId id="261" r:id="rId6"/>
    <p:sldId id="263" r:id="rId7"/>
    <p:sldId id="277" r:id="rId8"/>
    <p:sldId id="264" r:id="rId9"/>
    <p:sldId id="274" r:id="rId10"/>
    <p:sldId id="265" r:id="rId11"/>
    <p:sldId id="275" r:id="rId12"/>
    <p:sldId id="266" r:id="rId13"/>
    <p:sldId id="276" r:id="rId14"/>
    <p:sldId id="268" r:id="rId15"/>
    <p:sldId id="269" r:id="rId16"/>
    <p:sldId id="270" r:id="rId17"/>
    <p:sldId id="271" r:id="rId18"/>
    <p:sldId id="272" r:id="rId19"/>
    <p:sldId id="273" r:id="rId20"/>
    <p:sldId id="278" r:id="rId21"/>
    <p:sldId id="279" r:id="rId22"/>
    <p:sldId id="280" r:id="rId23"/>
    <p:sldId id="281" r:id="rId24"/>
    <p:sldId id="282" r:id="rId25"/>
    <p:sldId id="283" r:id="rId26"/>
    <p:sldId id="284" r:id="rId27"/>
    <p:sldId id="286"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1E8C7-E12C-4515-AE6B-CBBF29295591}" type="datetimeFigureOut">
              <a:rPr lang="fr-FR" smtClean="0"/>
              <a:t>27/09/2024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9420F-4BDA-44FE-ADF0-72527869813E}" type="slidenum">
              <a:rPr lang="fr-FR" smtClean="0"/>
              <a:t>‹N°›</a:t>
            </a:fld>
            <a:endParaRPr lang="fr-FR"/>
          </a:p>
        </p:txBody>
      </p:sp>
    </p:spTree>
    <p:extLst>
      <p:ext uri="{BB962C8B-B14F-4D97-AF65-F5344CB8AC3E}">
        <p14:creationId xmlns:p14="http://schemas.microsoft.com/office/powerpoint/2010/main" val="175703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89420F-4BDA-44FE-ADF0-72527869813E}" type="slidenum">
              <a:rPr lang="fr-FR" smtClean="0"/>
              <a:t>38</a:t>
            </a:fld>
            <a:endParaRPr lang="fr-FR"/>
          </a:p>
        </p:txBody>
      </p:sp>
    </p:spTree>
    <p:extLst>
      <p:ext uri="{BB962C8B-B14F-4D97-AF65-F5344CB8AC3E}">
        <p14:creationId xmlns:p14="http://schemas.microsoft.com/office/powerpoint/2010/main" val="87770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27/09/2024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27/09/2024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27/09/2024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extLst>
      <p:ext uri="{BB962C8B-B14F-4D97-AF65-F5344CB8AC3E}">
        <p14:creationId xmlns:p14="http://schemas.microsoft.com/office/powerpoint/2010/main" val="42763713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9851329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5965273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fr-B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1785112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fr-BE">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4553976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fr-BE">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31014331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fr-BE">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28514385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fr-B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3063823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27/09/2024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fr-B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extLst>
      <p:ext uri="{BB962C8B-B14F-4D97-AF65-F5344CB8AC3E}">
        <p14:creationId xmlns:p14="http://schemas.microsoft.com/office/powerpoint/2010/main" val="23569809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21014421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14541027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extLst>
      <p:ext uri="{BB962C8B-B14F-4D97-AF65-F5344CB8AC3E}">
        <p14:creationId xmlns:p14="http://schemas.microsoft.com/office/powerpoint/2010/main" val="42763713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9851329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5965273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fr-B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1785112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fr-BE">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4553976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fr-BE">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31014331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fr-BE">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2851438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27/09/2024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fr-B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30638238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fr-BE">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extLst>
      <p:ext uri="{BB962C8B-B14F-4D97-AF65-F5344CB8AC3E}">
        <p14:creationId xmlns:p14="http://schemas.microsoft.com/office/powerpoint/2010/main" val="23569809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21014421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fr-BE">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1454102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27/09/2024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27/09/2024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27/09/2024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27/09/2024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27/09/2024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27/09/2024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27/09/2024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BE">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4092622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A309A6D-C09C-4548-B29A-6CF363A7E532}" type="datetimeFigureOut">
              <a:rPr lang="fr-FR" smtClean="0">
                <a:solidFill>
                  <a:prstClr val="black">
                    <a:lumMod val="50000"/>
                    <a:lumOff val="50000"/>
                  </a:prstClr>
                </a:solidFill>
              </a:rPr>
              <a:pPr/>
              <a:t>27/09/2024</a:t>
            </a:fld>
            <a:endParaRPr lang="fr-BE">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BE">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F4668DC-857F-487D-BFFA-8C0CA5037977}" type="slidenum">
              <a:rPr lang="fr-BE" smtClean="0">
                <a:solidFill>
                  <a:prstClr val="black">
                    <a:lumMod val="50000"/>
                    <a:lumOff val="50000"/>
                  </a:prstClr>
                </a:solidFill>
              </a:rPr>
              <a:pPr/>
              <a:t>‹N°›</a:t>
            </a:fld>
            <a:endParaRPr lang="fr-BE">
              <a:solidFill>
                <a:prstClr val="black">
                  <a:lumMod val="50000"/>
                  <a:lumOff val="50000"/>
                </a:prstClr>
              </a:solidFill>
            </a:endParaRPr>
          </a:p>
        </p:txBody>
      </p:sp>
    </p:spTree>
    <p:extLst>
      <p:ext uri="{BB962C8B-B14F-4D97-AF65-F5344CB8AC3E}">
        <p14:creationId xmlns:p14="http://schemas.microsoft.com/office/powerpoint/2010/main" val="4092622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206" y="4941168"/>
            <a:ext cx="3312368" cy="1200329"/>
          </a:xfrm>
          <a:prstGeom prst="rect">
            <a:avLst/>
          </a:prstGeom>
          <a:noFill/>
        </p:spPr>
        <p:txBody>
          <a:bodyPr wrap="square" rtlCol="0">
            <a:spAutoFit/>
          </a:bodyPr>
          <a:lstStyle/>
          <a:p>
            <a:pPr algn="ctr">
              <a:lnSpc>
                <a:spcPct val="150000"/>
              </a:lnSpc>
            </a:pPr>
            <a:r>
              <a:rPr lang="fr-FR" sz="2400" b="1" dirty="0" err="1" smtClean="0">
                <a:latin typeface="Times New Roman" pitchFamily="18" charset="0"/>
                <a:cs typeface="Times New Roman" pitchFamily="18" charset="0"/>
              </a:rPr>
              <a:t>Presented</a:t>
            </a:r>
            <a:r>
              <a:rPr lang="fr-FR" sz="2400" b="1" dirty="0" smtClean="0">
                <a:latin typeface="Times New Roman" pitchFamily="18" charset="0"/>
                <a:cs typeface="Times New Roman" pitchFamily="18" charset="0"/>
              </a:rPr>
              <a:t> by</a:t>
            </a:r>
            <a:r>
              <a:rPr lang="fr-FR" sz="2400" dirty="0" smtClean="0">
                <a:latin typeface="Times New Roman" pitchFamily="18" charset="0"/>
                <a:cs typeface="Times New Roman" pitchFamily="18" charset="0"/>
              </a:rPr>
              <a:t>:</a:t>
            </a:r>
          </a:p>
          <a:p>
            <a:pPr algn="ctr">
              <a:lnSpc>
                <a:spcPct val="150000"/>
              </a:lnSpc>
            </a:pPr>
            <a:r>
              <a:rPr lang="fr-FR" sz="2400" b="1" dirty="0" smtClean="0">
                <a:latin typeface="Times New Roman" pitchFamily="18" charset="0"/>
                <a:cs typeface="Times New Roman" pitchFamily="18" charset="0"/>
              </a:rPr>
              <a:t>Dr</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RAHMANI</a:t>
            </a:r>
            <a:endParaRPr lang="fr-FR" sz="2400" dirty="0">
              <a:latin typeface="Times New Roman" pitchFamily="18" charset="0"/>
              <a:cs typeface="Times New Roman" pitchFamily="18" charset="0"/>
            </a:endParaRPr>
          </a:p>
        </p:txBody>
      </p:sp>
      <p:sp>
        <p:nvSpPr>
          <p:cNvPr id="2" name="Rectangle 1"/>
          <p:cNvSpPr/>
          <p:nvPr/>
        </p:nvSpPr>
        <p:spPr>
          <a:xfrm>
            <a:off x="1475656" y="188640"/>
            <a:ext cx="6552728" cy="1410643"/>
          </a:xfrm>
          <a:prstGeom prst="rect">
            <a:avLst/>
          </a:prstGeom>
        </p:spPr>
        <p:txBody>
          <a:bodyPr wrap="square">
            <a:spAutoFit/>
          </a:bodyPr>
          <a:lstStyle/>
          <a:p>
            <a:pPr algn="ctr">
              <a:lnSpc>
                <a:spcPct val="115000"/>
              </a:lnSpc>
              <a:spcAft>
                <a:spcPts val="1000"/>
              </a:spcAft>
            </a:pPr>
            <a:r>
              <a:rPr lang="fr-FR" sz="2000" b="1" dirty="0" err="1">
                <a:latin typeface="Times New Roman" pitchFamily="18" charset="0"/>
                <a:ea typeface="Calibri"/>
                <a:cs typeface="Times New Roman" pitchFamily="18" charset="0"/>
              </a:rPr>
              <a:t>People's</a:t>
            </a:r>
            <a:r>
              <a:rPr lang="fr-FR" sz="2000" b="1" dirty="0">
                <a:latin typeface="Times New Roman" pitchFamily="18" charset="0"/>
                <a:ea typeface="Calibri"/>
                <a:cs typeface="Times New Roman" pitchFamily="18" charset="0"/>
              </a:rPr>
              <a:t> </a:t>
            </a:r>
            <a:r>
              <a:rPr lang="fr-FR" sz="2000" b="1" dirty="0" err="1">
                <a:latin typeface="Times New Roman" pitchFamily="18" charset="0"/>
                <a:ea typeface="Calibri"/>
                <a:cs typeface="Times New Roman" pitchFamily="18" charset="0"/>
              </a:rPr>
              <a:t>Democratic</a:t>
            </a:r>
            <a:r>
              <a:rPr lang="fr-FR" sz="2000" b="1" dirty="0">
                <a:latin typeface="Times New Roman" pitchFamily="18" charset="0"/>
                <a:ea typeface="Calibri"/>
                <a:cs typeface="Times New Roman" pitchFamily="18" charset="0"/>
              </a:rPr>
              <a:t> </a:t>
            </a:r>
            <a:r>
              <a:rPr lang="fr-FR" sz="2000" b="1" dirty="0" err="1">
                <a:latin typeface="Times New Roman" pitchFamily="18" charset="0"/>
                <a:ea typeface="Calibri"/>
                <a:cs typeface="Times New Roman" pitchFamily="18" charset="0"/>
              </a:rPr>
              <a:t>Republic</a:t>
            </a:r>
            <a:r>
              <a:rPr lang="fr-FR" sz="2000" b="1" dirty="0">
                <a:latin typeface="Times New Roman" pitchFamily="18" charset="0"/>
                <a:ea typeface="Calibri"/>
                <a:cs typeface="Times New Roman" pitchFamily="18" charset="0"/>
              </a:rPr>
              <a:t> of </a:t>
            </a:r>
            <a:r>
              <a:rPr lang="fr-FR" sz="2000" b="1" dirty="0" err="1">
                <a:latin typeface="Times New Roman" pitchFamily="18" charset="0"/>
                <a:ea typeface="Calibri"/>
                <a:cs typeface="Times New Roman" pitchFamily="18" charset="0"/>
              </a:rPr>
              <a:t>Algeria</a:t>
            </a:r>
            <a:endParaRPr lang="fr-FR" sz="2000" dirty="0">
              <a:latin typeface="Times New Roman" pitchFamily="18" charset="0"/>
              <a:ea typeface="Calibri"/>
              <a:cs typeface="Times New Roman" pitchFamily="18" charset="0"/>
            </a:endParaRPr>
          </a:p>
          <a:p>
            <a:pPr algn="ctr">
              <a:lnSpc>
                <a:spcPct val="115000"/>
              </a:lnSpc>
              <a:spcAft>
                <a:spcPts val="1000"/>
              </a:spcAft>
            </a:pPr>
            <a:r>
              <a:rPr lang="fr-FR" sz="2000" b="1" dirty="0" err="1">
                <a:latin typeface="Times New Roman" pitchFamily="18" charset="0"/>
                <a:ea typeface="Calibri"/>
                <a:cs typeface="Times New Roman" pitchFamily="18" charset="0"/>
              </a:rPr>
              <a:t>Ministry</a:t>
            </a:r>
            <a:r>
              <a:rPr lang="fr-FR" sz="2000" b="1" dirty="0">
                <a:latin typeface="Times New Roman" pitchFamily="18" charset="0"/>
                <a:ea typeface="Calibri"/>
                <a:cs typeface="Times New Roman" pitchFamily="18" charset="0"/>
              </a:rPr>
              <a:t> of </a:t>
            </a:r>
            <a:r>
              <a:rPr lang="fr-FR" sz="2000" b="1" dirty="0" err="1">
                <a:latin typeface="Times New Roman" pitchFamily="18" charset="0"/>
                <a:ea typeface="Calibri"/>
                <a:cs typeface="Times New Roman" pitchFamily="18" charset="0"/>
              </a:rPr>
              <a:t>Higher</a:t>
            </a:r>
            <a:r>
              <a:rPr lang="fr-FR" sz="2000" b="1" dirty="0">
                <a:latin typeface="Times New Roman" pitchFamily="18" charset="0"/>
                <a:ea typeface="Calibri"/>
                <a:cs typeface="Times New Roman" pitchFamily="18" charset="0"/>
              </a:rPr>
              <a:t> Education and </a:t>
            </a:r>
            <a:r>
              <a:rPr lang="fr-FR" sz="2000" b="1" dirty="0" err="1">
                <a:latin typeface="Times New Roman" pitchFamily="18" charset="0"/>
                <a:ea typeface="Calibri"/>
                <a:cs typeface="Times New Roman" pitchFamily="18" charset="0"/>
              </a:rPr>
              <a:t>Scientific</a:t>
            </a:r>
            <a:r>
              <a:rPr lang="fr-FR" sz="2000" b="1" dirty="0">
                <a:latin typeface="Times New Roman" pitchFamily="18" charset="0"/>
                <a:ea typeface="Calibri"/>
                <a:cs typeface="Times New Roman" pitchFamily="18" charset="0"/>
              </a:rPr>
              <a:t> </a:t>
            </a:r>
            <a:r>
              <a:rPr lang="fr-FR" sz="2000" b="1" dirty="0" err="1">
                <a:latin typeface="Times New Roman" pitchFamily="18" charset="0"/>
                <a:ea typeface="Calibri"/>
                <a:cs typeface="Times New Roman" pitchFamily="18" charset="0"/>
              </a:rPr>
              <a:t>Research</a:t>
            </a:r>
            <a:endParaRPr lang="fr-FR" sz="2000" dirty="0">
              <a:latin typeface="Times New Roman" pitchFamily="18" charset="0"/>
              <a:ea typeface="Calibri"/>
              <a:cs typeface="Times New Roman" pitchFamily="18" charset="0"/>
            </a:endParaRPr>
          </a:p>
          <a:p>
            <a:pPr algn="ctr">
              <a:lnSpc>
                <a:spcPct val="115000"/>
              </a:lnSpc>
              <a:spcAft>
                <a:spcPts val="1000"/>
              </a:spcAft>
            </a:pPr>
            <a:r>
              <a:rPr lang="fr-FR" sz="2000" b="1" dirty="0" err="1" smtClean="0">
                <a:latin typeface="Times New Roman" pitchFamily="18" charset="0"/>
                <a:ea typeface="Calibri"/>
                <a:cs typeface="Times New Roman" pitchFamily="18" charset="0"/>
              </a:rPr>
              <a:t>University</a:t>
            </a:r>
            <a:r>
              <a:rPr lang="fr-FR" sz="2000" b="1" dirty="0" smtClean="0">
                <a:latin typeface="Times New Roman" pitchFamily="18" charset="0"/>
                <a:ea typeface="Calibri"/>
                <a:cs typeface="Times New Roman" pitchFamily="18" charset="0"/>
              </a:rPr>
              <a:t> Larbi Ben M’</a:t>
            </a:r>
            <a:r>
              <a:rPr lang="fr-FR" sz="2000" b="1" dirty="0" err="1" smtClean="0">
                <a:latin typeface="Times New Roman" pitchFamily="18" charset="0"/>
                <a:ea typeface="Calibri"/>
                <a:cs typeface="Times New Roman" pitchFamily="18" charset="0"/>
              </a:rPr>
              <a:t>Hidi</a:t>
            </a:r>
            <a:r>
              <a:rPr lang="fr-FR" sz="2000" b="1" dirty="0" smtClean="0">
                <a:latin typeface="Times New Roman" pitchFamily="18" charset="0"/>
                <a:ea typeface="Calibri"/>
                <a:cs typeface="Times New Roman" pitchFamily="18" charset="0"/>
              </a:rPr>
              <a:t> </a:t>
            </a:r>
            <a:r>
              <a:rPr lang="fr-FR" b="1" dirty="0" smtClean="0">
                <a:latin typeface="Times New Roman" pitchFamily="18" charset="0"/>
                <a:ea typeface="Calibri"/>
                <a:cs typeface="Times New Roman" pitchFamily="18" charset="0"/>
              </a:rPr>
              <a:t>– Oum El </a:t>
            </a:r>
            <a:r>
              <a:rPr lang="fr-FR" b="1" dirty="0" err="1" smtClean="0">
                <a:latin typeface="Times New Roman" pitchFamily="18" charset="0"/>
                <a:ea typeface="Calibri"/>
                <a:cs typeface="Times New Roman" pitchFamily="18" charset="0"/>
              </a:rPr>
              <a:t>Bouaghi</a:t>
            </a:r>
            <a:endParaRPr lang="fr-FR" dirty="0">
              <a:latin typeface="Times New Roman" pitchFamily="18" charset="0"/>
              <a:ea typeface="Calibri"/>
              <a:cs typeface="Times New Roman" pitchFamily="18" charset="0"/>
            </a:endParaRPr>
          </a:p>
        </p:txBody>
      </p:sp>
      <p:sp>
        <p:nvSpPr>
          <p:cNvPr id="6" name="Rectangle 5"/>
          <p:cNvSpPr/>
          <p:nvPr/>
        </p:nvSpPr>
        <p:spPr>
          <a:xfrm>
            <a:off x="683568" y="2109549"/>
            <a:ext cx="7971896" cy="1774805"/>
          </a:xfrm>
          <a:prstGeom prst="rect">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 name="ZoneTexte 2"/>
          <p:cNvSpPr txBox="1"/>
          <p:nvPr/>
        </p:nvSpPr>
        <p:spPr>
          <a:xfrm>
            <a:off x="734584" y="2186453"/>
            <a:ext cx="7704856" cy="1697901"/>
          </a:xfrm>
          <a:prstGeom prst="rect">
            <a:avLst/>
          </a:prstGeom>
          <a:noFill/>
        </p:spPr>
        <p:txBody>
          <a:bodyPr wrap="square" rtlCol="0">
            <a:spAutoFit/>
          </a:bodyPr>
          <a:lstStyle/>
          <a:p>
            <a:pPr algn="ctr">
              <a:spcAft>
                <a:spcPts val="1000"/>
              </a:spcAft>
              <a:tabLst>
                <a:tab pos="1503045" algn="l"/>
              </a:tabLst>
            </a:pPr>
            <a:r>
              <a:rPr lang="fr-FR" sz="3200" b="1" dirty="0">
                <a:latin typeface="Times New Roman" pitchFamily="18" charset="0"/>
                <a:ea typeface="Calibri"/>
                <a:cs typeface="Times New Roman" pitchFamily="18" charset="0"/>
              </a:rPr>
              <a:t>Course </a:t>
            </a:r>
            <a:r>
              <a:rPr lang="fr-FR" sz="3200" b="1" dirty="0" err="1">
                <a:solidFill>
                  <a:srgbClr val="FF0000"/>
                </a:solidFill>
                <a:latin typeface="Times New Roman" pitchFamily="18" charset="0"/>
                <a:ea typeface="Calibri"/>
                <a:cs typeface="Times New Roman" pitchFamily="18" charset="0"/>
              </a:rPr>
              <a:t>U</a:t>
            </a:r>
            <a:r>
              <a:rPr lang="fr-FR" sz="3200" b="1" dirty="0" err="1">
                <a:latin typeface="Times New Roman" pitchFamily="18" charset="0"/>
                <a:ea typeface="Calibri"/>
                <a:cs typeface="Times New Roman" pitchFamily="18" charset="0"/>
              </a:rPr>
              <a:t>niversal</a:t>
            </a:r>
            <a:r>
              <a:rPr lang="fr-FR" sz="3200" b="1" dirty="0">
                <a:latin typeface="Times New Roman" pitchFamily="18" charset="0"/>
                <a:ea typeface="Calibri"/>
                <a:cs typeface="Times New Roman" pitchFamily="18" charset="0"/>
              </a:rPr>
              <a:t> </a:t>
            </a:r>
            <a:r>
              <a:rPr lang="fr-FR" sz="3200" b="1" dirty="0" err="1">
                <a:solidFill>
                  <a:srgbClr val="FF0000"/>
                </a:solidFill>
                <a:latin typeface="Times New Roman" pitchFamily="18" charset="0"/>
                <a:ea typeface="Calibri"/>
                <a:cs typeface="Times New Roman" pitchFamily="18" charset="0"/>
              </a:rPr>
              <a:t>H</a:t>
            </a:r>
            <a:r>
              <a:rPr lang="fr-FR" sz="3200" b="1" dirty="0" err="1">
                <a:latin typeface="Times New Roman" pitchFamily="18" charset="0"/>
                <a:ea typeface="Calibri"/>
                <a:cs typeface="Times New Roman" pitchFamily="18" charset="0"/>
              </a:rPr>
              <a:t>istory</a:t>
            </a:r>
            <a:r>
              <a:rPr lang="fr-FR" sz="3200" b="1" dirty="0">
                <a:latin typeface="Times New Roman" pitchFamily="18" charset="0"/>
                <a:ea typeface="Calibri"/>
                <a:cs typeface="Times New Roman" pitchFamily="18" charset="0"/>
              </a:rPr>
              <a:t> of </a:t>
            </a:r>
            <a:r>
              <a:rPr lang="fr-FR" sz="3200" b="1" dirty="0" err="1">
                <a:solidFill>
                  <a:srgbClr val="FF0000"/>
                </a:solidFill>
                <a:latin typeface="Times New Roman" pitchFamily="18" charset="0"/>
                <a:ea typeface="Calibri"/>
                <a:cs typeface="Times New Roman" pitchFamily="18" charset="0"/>
              </a:rPr>
              <a:t>B</a:t>
            </a:r>
            <a:r>
              <a:rPr lang="fr-FR" sz="3200" b="1" dirty="0" err="1">
                <a:latin typeface="Times New Roman" pitchFamily="18" charset="0"/>
                <a:ea typeface="Calibri"/>
                <a:cs typeface="Times New Roman" pitchFamily="18" charset="0"/>
              </a:rPr>
              <a:t>iological</a:t>
            </a:r>
            <a:r>
              <a:rPr lang="fr-FR" sz="3200" b="1" dirty="0">
                <a:latin typeface="Times New Roman" pitchFamily="18" charset="0"/>
                <a:ea typeface="Calibri"/>
                <a:cs typeface="Times New Roman" pitchFamily="18" charset="0"/>
              </a:rPr>
              <a:t> </a:t>
            </a:r>
            <a:r>
              <a:rPr lang="fr-FR" sz="3200" b="1" dirty="0">
                <a:solidFill>
                  <a:srgbClr val="FF0000"/>
                </a:solidFill>
                <a:latin typeface="Times New Roman" pitchFamily="18" charset="0"/>
                <a:ea typeface="Calibri"/>
                <a:cs typeface="Times New Roman" pitchFamily="18" charset="0"/>
              </a:rPr>
              <a:t>S</a:t>
            </a:r>
            <a:r>
              <a:rPr lang="fr-FR" sz="3200" b="1" dirty="0">
                <a:latin typeface="Times New Roman" pitchFamily="18" charset="0"/>
                <a:ea typeface="Calibri"/>
                <a:cs typeface="Times New Roman" pitchFamily="18" charset="0"/>
              </a:rPr>
              <a:t>ciences</a:t>
            </a:r>
            <a:endParaRPr lang="fr-FR" sz="3200" dirty="0">
              <a:latin typeface="Times New Roman" pitchFamily="18" charset="0"/>
              <a:ea typeface="Calibri"/>
              <a:cs typeface="Times New Roman" pitchFamily="18" charset="0"/>
            </a:endParaRPr>
          </a:p>
          <a:p>
            <a:pPr algn="ctr">
              <a:spcAft>
                <a:spcPts val="1000"/>
              </a:spcAft>
              <a:tabLst>
                <a:tab pos="1503045" algn="l"/>
              </a:tabLst>
            </a:pPr>
            <a:r>
              <a:rPr lang="fr-FR" sz="3200" b="1" dirty="0">
                <a:solidFill>
                  <a:srgbClr val="FF0000"/>
                </a:solidFill>
                <a:latin typeface="Times New Roman" pitchFamily="18" charset="0"/>
                <a:ea typeface="Calibri"/>
                <a:cs typeface="Times New Roman" pitchFamily="18" charset="0"/>
              </a:rPr>
              <a:t>U</a:t>
            </a:r>
            <a:r>
              <a:rPr lang="fr-FR" sz="3200" b="1" dirty="0">
                <a:latin typeface="Times New Roman" pitchFamily="18" charset="0"/>
                <a:ea typeface="Calibri"/>
                <a:cs typeface="Times New Roman" pitchFamily="18" charset="0"/>
              </a:rPr>
              <a:t>.</a:t>
            </a:r>
            <a:r>
              <a:rPr lang="fr-FR" sz="3200" b="1" dirty="0">
                <a:solidFill>
                  <a:srgbClr val="FF0000"/>
                </a:solidFill>
                <a:latin typeface="Times New Roman" pitchFamily="18" charset="0"/>
                <a:ea typeface="Calibri"/>
                <a:cs typeface="Times New Roman" pitchFamily="18" charset="0"/>
              </a:rPr>
              <a:t>H</a:t>
            </a:r>
            <a:r>
              <a:rPr lang="fr-FR" sz="3200" b="1" dirty="0">
                <a:latin typeface="Times New Roman" pitchFamily="18" charset="0"/>
                <a:ea typeface="Calibri"/>
                <a:cs typeface="Times New Roman" pitchFamily="18" charset="0"/>
              </a:rPr>
              <a:t>.</a:t>
            </a:r>
            <a:r>
              <a:rPr lang="fr-FR" sz="3200" b="1" dirty="0">
                <a:solidFill>
                  <a:srgbClr val="FF0000"/>
                </a:solidFill>
                <a:latin typeface="Times New Roman" pitchFamily="18" charset="0"/>
                <a:ea typeface="Calibri"/>
                <a:cs typeface="Times New Roman" pitchFamily="18" charset="0"/>
              </a:rPr>
              <a:t>B</a:t>
            </a:r>
            <a:r>
              <a:rPr lang="fr-FR" sz="3200" b="1" dirty="0">
                <a:latin typeface="Times New Roman" pitchFamily="18" charset="0"/>
                <a:ea typeface="Calibri"/>
                <a:cs typeface="Times New Roman" pitchFamily="18" charset="0"/>
              </a:rPr>
              <a:t>.</a:t>
            </a:r>
            <a:r>
              <a:rPr lang="fr-FR" sz="3200" b="1" dirty="0">
                <a:solidFill>
                  <a:srgbClr val="FF0000"/>
                </a:solidFill>
                <a:latin typeface="Times New Roman" pitchFamily="18" charset="0"/>
                <a:ea typeface="Calibri"/>
                <a:cs typeface="Times New Roman" pitchFamily="18" charset="0"/>
              </a:rPr>
              <a:t>S</a:t>
            </a:r>
            <a:endParaRPr lang="fr-FR" sz="3200" dirty="0">
              <a:latin typeface="Times New Roman" pitchFamily="18" charset="0"/>
              <a:ea typeface="Calibri"/>
              <a:cs typeface="Times New Roman" pitchFamily="18" charset="0"/>
            </a:endParaRPr>
          </a:p>
        </p:txBody>
      </p:sp>
      <p:sp>
        <p:nvSpPr>
          <p:cNvPr id="5" name="Rectangle 4"/>
          <p:cNvSpPr/>
          <p:nvPr/>
        </p:nvSpPr>
        <p:spPr>
          <a:xfrm>
            <a:off x="3021519" y="6141497"/>
            <a:ext cx="3130986" cy="553998"/>
          </a:xfrm>
          <a:prstGeom prst="rect">
            <a:avLst/>
          </a:prstGeom>
        </p:spPr>
        <p:txBody>
          <a:bodyPr wrap="none">
            <a:spAutoFit/>
          </a:bodyPr>
          <a:lstStyle/>
          <a:p>
            <a:pPr algn="ctr">
              <a:lnSpc>
                <a:spcPct val="150000"/>
              </a:lnSpc>
              <a:spcAft>
                <a:spcPts val="1000"/>
              </a:spcAft>
              <a:tabLst>
                <a:tab pos="1503045" algn="l"/>
              </a:tabLst>
            </a:pPr>
            <a:r>
              <a:rPr lang="fr-FR" sz="2000" b="1" dirty="0" err="1">
                <a:latin typeface="Times New Roman"/>
                <a:ea typeface="Calibri"/>
                <a:cs typeface="Arial"/>
              </a:rPr>
              <a:t>University</a:t>
            </a:r>
            <a:r>
              <a:rPr lang="fr-FR" sz="2000" b="1" dirty="0">
                <a:latin typeface="Times New Roman"/>
                <a:ea typeface="Calibri"/>
                <a:cs typeface="Arial"/>
              </a:rPr>
              <a:t> </a:t>
            </a:r>
            <a:r>
              <a:rPr lang="fr-FR" sz="2000" b="1" dirty="0" err="1">
                <a:latin typeface="Times New Roman"/>
                <a:ea typeface="Calibri"/>
                <a:cs typeface="Arial"/>
              </a:rPr>
              <a:t>year</a:t>
            </a:r>
            <a:r>
              <a:rPr lang="fr-FR" sz="2000" b="1" dirty="0">
                <a:latin typeface="Times New Roman"/>
                <a:ea typeface="Calibri"/>
                <a:cs typeface="Arial"/>
              </a:rPr>
              <a:t>: </a:t>
            </a:r>
            <a:r>
              <a:rPr lang="fr-FR" sz="2000" b="1" dirty="0" smtClean="0">
                <a:latin typeface="Times New Roman"/>
                <a:ea typeface="Calibri"/>
                <a:cs typeface="Arial"/>
              </a:rPr>
              <a:t>2024-2025</a:t>
            </a:r>
            <a:endParaRPr lang="fr-FR" sz="2000" dirty="0">
              <a:ea typeface="Calibri"/>
              <a:cs typeface="Arial"/>
            </a:endParaRPr>
          </a:p>
        </p:txBody>
      </p:sp>
      <p:sp>
        <p:nvSpPr>
          <p:cNvPr id="7" name="Rectangle 6"/>
          <p:cNvSpPr/>
          <p:nvPr/>
        </p:nvSpPr>
        <p:spPr>
          <a:xfrm>
            <a:off x="781084" y="4149080"/>
            <a:ext cx="7776864" cy="587148"/>
          </a:xfrm>
          <a:prstGeom prst="rect">
            <a:avLst/>
          </a:prstGeom>
        </p:spPr>
        <p:txBody>
          <a:bodyPr wrap="square">
            <a:spAutoFit/>
          </a:bodyPr>
          <a:lstStyle/>
          <a:p>
            <a:pPr algn="ctr">
              <a:lnSpc>
                <a:spcPct val="150000"/>
              </a:lnSpc>
              <a:spcAft>
                <a:spcPts val="1000"/>
              </a:spcAft>
              <a:tabLst>
                <a:tab pos="1503045" algn="l"/>
              </a:tabLst>
            </a:pPr>
            <a:r>
              <a:rPr lang="fr-FR" sz="2400" b="1" dirty="0" err="1">
                <a:latin typeface="Times New Roman"/>
                <a:ea typeface="Calibri"/>
                <a:cs typeface="Arial"/>
              </a:rPr>
              <a:t>Level</a:t>
            </a:r>
            <a:r>
              <a:rPr lang="fr-FR" sz="2400" b="1" dirty="0">
                <a:latin typeface="Times New Roman"/>
                <a:ea typeface="Calibri"/>
                <a:cs typeface="Arial"/>
              </a:rPr>
              <a:t>: 1st </a:t>
            </a:r>
            <a:r>
              <a:rPr lang="fr-FR" sz="2400" b="1" dirty="0" err="1">
                <a:latin typeface="Times New Roman"/>
                <a:ea typeface="Calibri"/>
                <a:cs typeface="Arial"/>
              </a:rPr>
              <a:t>year</a:t>
            </a:r>
            <a:r>
              <a:rPr lang="fr-FR" sz="2400" b="1" dirty="0">
                <a:latin typeface="Times New Roman"/>
                <a:ea typeface="Calibri"/>
                <a:cs typeface="Arial"/>
              </a:rPr>
              <a:t> </a:t>
            </a:r>
            <a:r>
              <a:rPr lang="fr-FR" sz="2400" b="1" dirty="0" err="1">
                <a:latin typeface="Times New Roman"/>
                <a:ea typeface="Calibri"/>
                <a:cs typeface="Arial"/>
              </a:rPr>
              <a:t>common</a:t>
            </a:r>
            <a:r>
              <a:rPr lang="fr-FR" sz="2400" b="1" dirty="0">
                <a:latin typeface="Times New Roman"/>
                <a:ea typeface="Calibri"/>
                <a:cs typeface="Arial"/>
              </a:rPr>
              <a:t> </a:t>
            </a:r>
            <a:r>
              <a:rPr lang="fr-FR" sz="2400" b="1" dirty="0" err="1">
                <a:latin typeface="Times New Roman"/>
                <a:ea typeface="Calibri"/>
                <a:cs typeface="Arial"/>
              </a:rPr>
              <a:t>core</a:t>
            </a:r>
            <a:r>
              <a:rPr lang="fr-FR" sz="2400" b="1" dirty="0">
                <a:latin typeface="Times New Roman"/>
                <a:ea typeface="Calibri"/>
                <a:cs typeface="Arial"/>
              </a:rPr>
              <a:t> Natural and Life Sciences</a:t>
            </a:r>
            <a:endParaRPr lang="fr-FR" sz="2400" dirty="0">
              <a:ea typeface="Calibri"/>
              <a:cs typeface="Arial"/>
            </a:endParaRPr>
          </a:p>
        </p:txBody>
      </p:sp>
      <p:pic>
        <p:nvPicPr>
          <p:cNvPr id="8" name="Picture 2" descr="C:\Users\pc\Pictures\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06" y="188640"/>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c\Pictures\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88640"/>
            <a:ext cx="1475656" cy="156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6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6049" y="754170"/>
            <a:ext cx="357190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0070C0"/>
                </a:solidFill>
                <a:latin typeface="Times New Roman" pitchFamily="18" charset="0"/>
                <a:cs typeface="Times New Roman" pitchFamily="18" charset="0"/>
              </a:rPr>
              <a:t>History</a:t>
            </a:r>
            <a:r>
              <a:rPr lang="fr-FR" sz="2400" b="1" dirty="0" smtClean="0">
                <a:solidFill>
                  <a:srgbClr val="0070C0"/>
                </a:solidFill>
                <a:latin typeface="Times New Roman" pitchFamily="18" charset="0"/>
                <a:cs typeface="Times New Roman" pitchFamily="18" charset="0"/>
              </a:rPr>
              <a:t> of </a:t>
            </a:r>
            <a:r>
              <a:rPr lang="fr-FR" sz="2400" b="1" dirty="0" err="1" smtClean="0">
                <a:solidFill>
                  <a:srgbClr val="0070C0"/>
                </a:solidFill>
                <a:latin typeface="Times New Roman" pitchFamily="18" charset="0"/>
                <a:cs typeface="Times New Roman" pitchFamily="18" charset="0"/>
              </a:rPr>
              <a:t>biology</a:t>
            </a:r>
            <a:endParaRPr lang="fr-FR" sz="2400" b="1" dirty="0">
              <a:solidFill>
                <a:srgbClr val="0070C0"/>
              </a:solidFill>
              <a:latin typeface="Times New Roman" pitchFamily="18" charset="0"/>
              <a:cs typeface="Times New Roman" pitchFamily="18" charset="0"/>
            </a:endParaRPr>
          </a:p>
        </p:txBody>
      </p:sp>
      <p:grpSp>
        <p:nvGrpSpPr>
          <p:cNvPr id="9" name="Groupe 8"/>
          <p:cNvGrpSpPr/>
          <p:nvPr/>
        </p:nvGrpSpPr>
        <p:grpSpPr>
          <a:xfrm rot="2291911">
            <a:off x="602333" y="1413088"/>
            <a:ext cx="1214827" cy="938610"/>
            <a:chOff x="4952516" y="2221602"/>
            <a:chExt cx="392976" cy="630088"/>
          </a:xfrm>
          <a:scene3d>
            <a:camera prst="orthographicFront"/>
            <a:lightRig rig="flat" dir="t"/>
          </a:scene3d>
        </p:grpSpPr>
        <p:sp>
          <p:nvSpPr>
            <p:cNvPr id="10" name="Flèche droite 9"/>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15" name="ZoneTexte 14"/>
          <p:cNvSpPr txBox="1"/>
          <p:nvPr/>
        </p:nvSpPr>
        <p:spPr>
          <a:xfrm>
            <a:off x="635231" y="1620783"/>
            <a:ext cx="1944216" cy="523220"/>
          </a:xfrm>
          <a:prstGeom prst="rect">
            <a:avLst/>
          </a:prstGeom>
          <a:noFill/>
        </p:spPr>
        <p:txBody>
          <a:bodyPr wrap="square" rtlCol="0">
            <a:spAutoFit/>
          </a:bodyPr>
          <a:lstStyle/>
          <a:p>
            <a:r>
              <a:rPr lang="fr-FR" sz="2800" b="1" dirty="0">
                <a:latin typeface="Times New Roman"/>
                <a:ea typeface="Calibri"/>
              </a:rPr>
              <a:t>1766</a:t>
            </a:r>
            <a:r>
              <a:rPr lang="fr-FR" sz="2800" dirty="0">
                <a:latin typeface="Times New Roman"/>
                <a:ea typeface="Calibri"/>
              </a:rPr>
              <a:t> </a:t>
            </a:r>
            <a:endParaRPr lang="fr-FR" sz="2800" dirty="0"/>
          </a:p>
        </p:txBody>
      </p:sp>
      <p:grpSp>
        <p:nvGrpSpPr>
          <p:cNvPr id="17" name="Groupe 16"/>
          <p:cNvGrpSpPr/>
          <p:nvPr/>
        </p:nvGrpSpPr>
        <p:grpSpPr>
          <a:xfrm rot="2291911">
            <a:off x="602332" y="3973063"/>
            <a:ext cx="1214827" cy="938610"/>
            <a:chOff x="4952516" y="2221602"/>
            <a:chExt cx="392976" cy="630088"/>
          </a:xfrm>
          <a:scene3d>
            <a:camera prst="orthographicFront"/>
            <a:lightRig rig="flat" dir="t"/>
          </a:scene3d>
        </p:grpSpPr>
        <p:sp>
          <p:nvSpPr>
            <p:cNvPr id="18" name="Flèche droite 17"/>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grpSp>
        <p:nvGrpSpPr>
          <p:cNvPr id="20" name="Groupe 19"/>
          <p:cNvGrpSpPr/>
          <p:nvPr/>
        </p:nvGrpSpPr>
        <p:grpSpPr>
          <a:xfrm rot="2291911">
            <a:off x="699671" y="2722319"/>
            <a:ext cx="1214827" cy="938610"/>
            <a:chOff x="4952516" y="2221602"/>
            <a:chExt cx="392976" cy="630088"/>
          </a:xfrm>
          <a:scene3d>
            <a:camera prst="orthographicFront"/>
            <a:lightRig rig="flat" dir="t"/>
          </a:scene3d>
        </p:grpSpPr>
        <p:sp>
          <p:nvSpPr>
            <p:cNvPr id="21" name="Flèche droite 20"/>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23" name="ZoneTexte 22"/>
          <p:cNvSpPr txBox="1"/>
          <p:nvPr/>
        </p:nvSpPr>
        <p:spPr>
          <a:xfrm>
            <a:off x="723419" y="2976486"/>
            <a:ext cx="908674" cy="523220"/>
          </a:xfrm>
          <a:prstGeom prst="rect">
            <a:avLst/>
          </a:prstGeom>
          <a:noFill/>
        </p:spPr>
        <p:txBody>
          <a:bodyPr wrap="square" rtlCol="0">
            <a:spAutoFit/>
          </a:bodyPr>
          <a:lstStyle/>
          <a:p>
            <a:r>
              <a:rPr lang="fr-FR" sz="2800" b="1" dirty="0">
                <a:latin typeface="Times New Roman"/>
                <a:ea typeface="Calibri"/>
              </a:rPr>
              <a:t>1797</a:t>
            </a:r>
            <a:endParaRPr lang="fr-FR" sz="2800" dirty="0"/>
          </a:p>
        </p:txBody>
      </p:sp>
      <p:grpSp>
        <p:nvGrpSpPr>
          <p:cNvPr id="24" name="Groupe 23"/>
          <p:cNvGrpSpPr/>
          <p:nvPr/>
        </p:nvGrpSpPr>
        <p:grpSpPr>
          <a:xfrm rot="2291911">
            <a:off x="544010" y="5453550"/>
            <a:ext cx="1214827" cy="938610"/>
            <a:chOff x="4952516" y="2221602"/>
            <a:chExt cx="392976" cy="630088"/>
          </a:xfrm>
          <a:scene3d>
            <a:camera prst="orthographicFront"/>
            <a:lightRig rig="flat" dir="t"/>
          </a:scene3d>
        </p:grpSpPr>
        <p:sp>
          <p:nvSpPr>
            <p:cNvPr id="25" name="Flèche droite 24"/>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6"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27" name="ZoneTexte 26"/>
          <p:cNvSpPr txBox="1"/>
          <p:nvPr/>
        </p:nvSpPr>
        <p:spPr>
          <a:xfrm>
            <a:off x="665708" y="4180758"/>
            <a:ext cx="1044224" cy="523220"/>
          </a:xfrm>
          <a:prstGeom prst="rect">
            <a:avLst/>
          </a:prstGeom>
          <a:noFill/>
        </p:spPr>
        <p:txBody>
          <a:bodyPr wrap="square" rtlCol="0">
            <a:spAutoFit/>
          </a:bodyPr>
          <a:lstStyle/>
          <a:p>
            <a:r>
              <a:rPr lang="fr-FR" sz="2800" b="1" dirty="0">
                <a:latin typeface="Times New Roman"/>
                <a:ea typeface="Calibri"/>
              </a:rPr>
              <a:t>1800</a:t>
            </a:r>
            <a:r>
              <a:rPr lang="fr-FR" sz="2800" dirty="0">
                <a:latin typeface="Times New Roman"/>
                <a:ea typeface="Calibri"/>
              </a:rPr>
              <a:t> </a:t>
            </a:r>
            <a:endParaRPr lang="fr-FR" sz="2800" dirty="0"/>
          </a:p>
        </p:txBody>
      </p:sp>
      <p:sp>
        <p:nvSpPr>
          <p:cNvPr id="28" name="ZoneTexte 27"/>
          <p:cNvSpPr txBox="1"/>
          <p:nvPr/>
        </p:nvSpPr>
        <p:spPr>
          <a:xfrm>
            <a:off x="634048" y="5661248"/>
            <a:ext cx="973291" cy="523220"/>
          </a:xfrm>
          <a:prstGeom prst="rect">
            <a:avLst/>
          </a:prstGeom>
          <a:noFill/>
        </p:spPr>
        <p:txBody>
          <a:bodyPr wrap="square" rtlCol="0">
            <a:spAutoFit/>
          </a:bodyPr>
          <a:lstStyle/>
          <a:p>
            <a:r>
              <a:rPr lang="fr-FR" sz="2800" b="1" dirty="0" smtClean="0">
                <a:latin typeface="Times New Roman"/>
                <a:ea typeface="Calibri"/>
              </a:rPr>
              <a:t>1802</a:t>
            </a:r>
            <a:r>
              <a:rPr lang="fr-FR" sz="2800" dirty="0" smtClean="0">
                <a:latin typeface="Times New Roman"/>
                <a:ea typeface="Calibri"/>
              </a:rPr>
              <a:t> </a:t>
            </a:r>
            <a:endParaRPr lang="fr-FR" sz="2800" dirty="0"/>
          </a:p>
        </p:txBody>
      </p:sp>
      <p:sp>
        <p:nvSpPr>
          <p:cNvPr id="29" name="Rectangle 28"/>
          <p:cNvSpPr/>
          <p:nvPr/>
        </p:nvSpPr>
        <p:spPr>
          <a:xfrm>
            <a:off x="2183408" y="1653303"/>
            <a:ext cx="4195379" cy="523220"/>
          </a:xfrm>
          <a:prstGeom prst="rect">
            <a:avLst/>
          </a:prstGeom>
        </p:spPr>
        <p:txBody>
          <a:bodyPr wrap="none">
            <a:spAutoFit/>
          </a:bodyPr>
          <a:lstStyle/>
          <a:p>
            <a:r>
              <a:rPr lang="fr-FR" sz="2800" b="1" dirty="0">
                <a:latin typeface="Times New Roman"/>
                <a:ea typeface="Calibri"/>
              </a:rPr>
              <a:t>Michael Christoph </a:t>
            </a:r>
            <a:r>
              <a:rPr lang="fr-FR" sz="2800" b="1" dirty="0" err="1" smtClean="0">
                <a:latin typeface="Times New Roman"/>
                <a:ea typeface="Calibri"/>
              </a:rPr>
              <a:t>Hanou</a:t>
            </a:r>
            <a:endParaRPr lang="fr-FR" sz="2800" dirty="0"/>
          </a:p>
        </p:txBody>
      </p:sp>
      <p:sp>
        <p:nvSpPr>
          <p:cNvPr id="30" name="Rectangle 29"/>
          <p:cNvSpPr/>
          <p:nvPr/>
        </p:nvSpPr>
        <p:spPr>
          <a:xfrm>
            <a:off x="2211652" y="2692630"/>
            <a:ext cx="4715715" cy="669542"/>
          </a:xfrm>
          <a:prstGeom prst="rect">
            <a:avLst/>
          </a:prstGeom>
        </p:spPr>
        <p:txBody>
          <a:bodyPr wrap="none">
            <a:spAutoFit/>
          </a:bodyPr>
          <a:lstStyle/>
          <a:p>
            <a:pPr lvl="0" algn="just">
              <a:lnSpc>
                <a:spcPct val="150000"/>
              </a:lnSpc>
              <a:tabLst>
                <a:tab pos="1503045" algn="l"/>
              </a:tabLst>
            </a:pPr>
            <a:r>
              <a:rPr lang="fr-FR" sz="2800" b="1" dirty="0" err="1">
                <a:latin typeface="Times New Roman"/>
                <a:ea typeface="Calibri"/>
                <a:cs typeface="Arial"/>
              </a:rPr>
              <a:t>Theodor</a:t>
            </a:r>
            <a:r>
              <a:rPr lang="fr-FR" sz="2800" b="1" dirty="0">
                <a:latin typeface="Times New Roman"/>
                <a:ea typeface="Calibri"/>
                <a:cs typeface="Arial"/>
              </a:rPr>
              <a:t> Georg August </a:t>
            </a:r>
            <a:r>
              <a:rPr lang="fr-FR" sz="2800" b="1" dirty="0" err="1">
                <a:latin typeface="Times New Roman"/>
                <a:ea typeface="Calibri"/>
                <a:cs typeface="Arial"/>
              </a:rPr>
              <a:t>Roose</a:t>
            </a:r>
            <a:endParaRPr lang="fr-FR" sz="2800" dirty="0">
              <a:effectLst/>
              <a:latin typeface="Calibri"/>
              <a:ea typeface="Calibri"/>
              <a:cs typeface="Arial"/>
            </a:endParaRPr>
          </a:p>
        </p:txBody>
      </p:sp>
      <p:sp>
        <p:nvSpPr>
          <p:cNvPr id="31" name="Rectangle 30"/>
          <p:cNvSpPr/>
          <p:nvPr/>
        </p:nvSpPr>
        <p:spPr>
          <a:xfrm>
            <a:off x="2475791" y="4180758"/>
            <a:ext cx="3871573" cy="523220"/>
          </a:xfrm>
          <a:prstGeom prst="rect">
            <a:avLst/>
          </a:prstGeom>
        </p:spPr>
        <p:txBody>
          <a:bodyPr wrap="none">
            <a:spAutoFit/>
          </a:bodyPr>
          <a:lstStyle/>
          <a:p>
            <a:r>
              <a:rPr lang="fr-FR" sz="2800" b="1" dirty="0">
                <a:latin typeface="Times New Roman"/>
                <a:ea typeface="Calibri"/>
              </a:rPr>
              <a:t>Karl Friedrich </a:t>
            </a:r>
            <a:r>
              <a:rPr lang="fr-FR" sz="2800" b="1" dirty="0" err="1">
                <a:latin typeface="Times New Roman"/>
                <a:ea typeface="Calibri"/>
              </a:rPr>
              <a:t>Burdach</a:t>
            </a:r>
            <a:endParaRPr lang="fr-FR" sz="2800" dirty="0"/>
          </a:p>
        </p:txBody>
      </p:sp>
      <p:sp>
        <p:nvSpPr>
          <p:cNvPr id="32" name="Rectangle 31"/>
          <p:cNvSpPr/>
          <p:nvPr/>
        </p:nvSpPr>
        <p:spPr>
          <a:xfrm>
            <a:off x="2766189" y="5241039"/>
            <a:ext cx="4872296" cy="523220"/>
          </a:xfrm>
          <a:prstGeom prst="rect">
            <a:avLst/>
          </a:prstGeom>
        </p:spPr>
        <p:txBody>
          <a:bodyPr wrap="none">
            <a:spAutoFit/>
          </a:bodyPr>
          <a:lstStyle/>
          <a:p>
            <a:r>
              <a:rPr lang="fr-FR" sz="2800" b="1" dirty="0">
                <a:latin typeface="Times New Roman"/>
                <a:ea typeface="Calibri"/>
              </a:rPr>
              <a:t>Gottfried </a:t>
            </a:r>
            <a:r>
              <a:rPr lang="fr-FR" sz="2800" b="1" dirty="0" err="1">
                <a:latin typeface="Times New Roman"/>
                <a:ea typeface="Calibri"/>
              </a:rPr>
              <a:t>Reinhold</a:t>
            </a:r>
            <a:r>
              <a:rPr lang="fr-FR" sz="2800" b="1" dirty="0">
                <a:latin typeface="Times New Roman"/>
                <a:ea typeface="Calibri"/>
              </a:rPr>
              <a:t> </a:t>
            </a:r>
            <a:r>
              <a:rPr lang="fr-FR" sz="2800" b="1" dirty="0" err="1">
                <a:latin typeface="Times New Roman"/>
                <a:ea typeface="Calibri"/>
              </a:rPr>
              <a:t>Treviranus</a:t>
            </a:r>
            <a:endParaRPr lang="fr-FR" sz="2800" dirty="0"/>
          </a:p>
        </p:txBody>
      </p:sp>
      <p:sp>
        <p:nvSpPr>
          <p:cNvPr id="33" name="Rectangle 32"/>
          <p:cNvSpPr/>
          <p:nvPr/>
        </p:nvSpPr>
        <p:spPr>
          <a:xfrm>
            <a:off x="2565635" y="6134496"/>
            <a:ext cx="3868303" cy="523220"/>
          </a:xfrm>
          <a:prstGeom prst="rect">
            <a:avLst/>
          </a:prstGeom>
        </p:spPr>
        <p:txBody>
          <a:bodyPr wrap="none">
            <a:spAutoFit/>
          </a:bodyPr>
          <a:lstStyle/>
          <a:p>
            <a:r>
              <a:rPr lang="fr-FR" sz="2800" b="1" dirty="0">
                <a:latin typeface="Times New Roman"/>
                <a:ea typeface="Calibri"/>
              </a:rPr>
              <a:t>Jean-Baptiste Lamarck</a:t>
            </a:r>
            <a:r>
              <a:rPr lang="fr-FR" sz="2800" dirty="0">
                <a:latin typeface="Times New Roman"/>
                <a:ea typeface="Calibri"/>
              </a:rPr>
              <a:t> </a:t>
            </a:r>
            <a:endParaRPr lang="fr-FR" sz="2800" dirty="0"/>
          </a:p>
        </p:txBody>
      </p:sp>
    </p:spTree>
    <p:extLst>
      <p:ext uri="{BB962C8B-B14F-4D97-AF65-F5344CB8AC3E}">
        <p14:creationId xmlns:p14="http://schemas.microsoft.com/office/powerpoint/2010/main" val="1766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900" decel="100000" fill="hold"/>
                                        <p:tgtEl>
                                          <p:spTgt spid="2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900" decel="100000" fill="hold"/>
                                        <p:tgtEl>
                                          <p:spTgt spid="3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ircle(in)">
                                      <p:cBhvr>
                                        <p:cTn id="56" dur="2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900" decel="100000" fill="hold"/>
                                        <p:tgtEl>
                                          <p:spTgt spid="3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circle(in)">
                                      <p:cBhvr>
                                        <p:cTn id="75" dur="20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900" decel="100000" fill="hold"/>
                                        <p:tgtEl>
                                          <p:spTgt spid="32"/>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900" decel="100000" fill="hold"/>
                                        <p:tgtEl>
                                          <p:spTgt spid="33"/>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3"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c\Pictures\cristo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6984776" cy="63093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c\Pictures\Capt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00" y="212693"/>
            <a:ext cx="6984776" cy="63093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23728" y="212693"/>
            <a:ext cx="4715715" cy="669542"/>
          </a:xfrm>
          <a:prstGeom prst="rect">
            <a:avLst/>
          </a:prstGeom>
        </p:spPr>
        <p:txBody>
          <a:bodyPr wrap="none">
            <a:spAutoFit/>
          </a:bodyPr>
          <a:lstStyle/>
          <a:p>
            <a:pPr lvl="0" algn="just">
              <a:lnSpc>
                <a:spcPct val="150000"/>
              </a:lnSpc>
              <a:tabLst>
                <a:tab pos="1503045" algn="l"/>
              </a:tabLst>
            </a:pPr>
            <a:r>
              <a:rPr lang="fr-FR" sz="2800" b="1" dirty="0" err="1">
                <a:latin typeface="Times New Roman"/>
                <a:ea typeface="Calibri"/>
                <a:cs typeface="Arial"/>
              </a:rPr>
              <a:t>Theodor</a:t>
            </a:r>
            <a:r>
              <a:rPr lang="fr-FR" sz="2800" b="1" dirty="0">
                <a:latin typeface="Times New Roman"/>
                <a:ea typeface="Calibri"/>
                <a:cs typeface="Arial"/>
              </a:rPr>
              <a:t> Georg August </a:t>
            </a:r>
            <a:r>
              <a:rPr lang="fr-FR" sz="2800" b="1" dirty="0" err="1">
                <a:latin typeface="Times New Roman"/>
                <a:ea typeface="Calibri"/>
                <a:cs typeface="Arial"/>
              </a:rPr>
              <a:t>Roose</a:t>
            </a:r>
            <a:endParaRPr lang="fr-FR" sz="2800" dirty="0">
              <a:effectLst/>
              <a:latin typeface="Calibri"/>
              <a:ea typeface="Calibri"/>
              <a:cs typeface="Arial"/>
            </a:endParaRPr>
          </a:p>
        </p:txBody>
      </p:sp>
      <p:pic>
        <p:nvPicPr>
          <p:cNvPr id="4099" name="Picture 3" descr="C:\Users\pc\Pictures\CaptureCC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00" y="212692"/>
            <a:ext cx="6984776" cy="62852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c\Pictures\Capturemmmmmmm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725" y="188640"/>
            <a:ext cx="6840760" cy="62852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67147" y="6334780"/>
            <a:ext cx="4872296" cy="523220"/>
          </a:xfrm>
          <a:prstGeom prst="rect">
            <a:avLst/>
          </a:prstGeom>
        </p:spPr>
        <p:txBody>
          <a:bodyPr wrap="none">
            <a:spAutoFit/>
          </a:bodyPr>
          <a:lstStyle/>
          <a:p>
            <a:r>
              <a:rPr lang="fr-FR" sz="2800" b="1" dirty="0">
                <a:latin typeface="Times New Roman"/>
                <a:ea typeface="Calibri"/>
              </a:rPr>
              <a:t>Gottfried </a:t>
            </a:r>
            <a:r>
              <a:rPr lang="fr-FR" sz="2800" b="1" dirty="0" err="1">
                <a:latin typeface="Times New Roman"/>
                <a:ea typeface="Calibri"/>
              </a:rPr>
              <a:t>Reinhold</a:t>
            </a:r>
            <a:r>
              <a:rPr lang="fr-FR" sz="2800" b="1" dirty="0">
                <a:latin typeface="Times New Roman"/>
                <a:ea typeface="Calibri"/>
              </a:rPr>
              <a:t> </a:t>
            </a:r>
            <a:r>
              <a:rPr lang="fr-FR" sz="2800" b="1" dirty="0" err="1">
                <a:latin typeface="Times New Roman"/>
                <a:ea typeface="Calibri"/>
              </a:rPr>
              <a:t>Treviranus</a:t>
            </a:r>
            <a:endParaRPr lang="fr-FR" sz="2800" dirty="0"/>
          </a:p>
        </p:txBody>
      </p:sp>
      <p:pic>
        <p:nvPicPr>
          <p:cNvPr id="4101" name="Picture 5" descr="C:\Users\pc\Pictures\Capturennnnnn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25" y="188640"/>
            <a:ext cx="701463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ppt_x"/>
                                          </p:val>
                                        </p:tav>
                                        <p:tav tm="100000">
                                          <p:val>
                                            <p:strVal val="#ppt_x"/>
                                          </p:val>
                                        </p:tav>
                                      </p:tavLst>
                                    </p:anim>
                                    <p:anim calcmode="lin" valueType="num">
                                      <p:cBhvr additive="base">
                                        <p:cTn id="1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wipe(down)">
                                      <p:cBhvr>
                                        <p:cTn id="28" dur="500"/>
                                        <p:tgtEl>
                                          <p:spTgt spid="409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circle(in)">
                                      <p:cBhvr>
                                        <p:cTn id="33" dur="20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900" decel="100000" fill="hold"/>
                                        <p:tgtEl>
                                          <p:spTgt spid="1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4101"/>
                                        </p:tgtEl>
                                        <p:attrNameLst>
                                          <p:attrName>style.visibility</p:attrName>
                                        </p:attrNameLst>
                                      </p:cBhvr>
                                      <p:to>
                                        <p:strVal val="visible"/>
                                      </p:to>
                                    </p:set>
                                    <p:animEffect transition="in" filter="wheel(1)">
                                      <p:cBhvr>
                                        <p:cTn id="46"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4075" y="754170"/>
            <a:ext cx="357190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0070C0"/>
                </a:solidFill>
                <a:latin typeface="Times New Roman" pitchFamily="18" charset="0"/>
                <a:cs typeface="Times New Roman" pitchFamily="18" charset="0"/>
              </a:rPr>
              <a:t>First Inventions</a:t>
            </a:r>
            <a:endParaRPr lang="fr-FR" sz="2400" b="1" dirty="0">
              <a:solidFill>
                <a:srgbClr val="0070C0"/>
              </a:solidFill>
              <a:latin typeface="Times New Roman" pitchFamily="18" charset="0"/>
              <a:cs typeface="Times New Roman" pitchFamily="18" charset="0"/>
            </a:endParaRPr>
          </a:p>
        </p:txBody>
      </p:sp>
      <p:sp>
        <p:nvSpPr>
          <p:cNvPr id="6" name="Rectangle 5"/>
          <p:cNvSpPr/>
          <p:nvPr/>
        </p:nvSpPr>
        <p:spPr>
          <a:xfrm>
            <a:off x="467543" y="1628800"/>
            <a:ext cx="8208912" cy="1077218"/>
          </a:xfrm>
          <a:prstGeom prst="rect">
            <a:avLst/>
          </a:prstGeom>
        </p:spPr>
        <p:txBody>
          <a:bodyPr wrap="square">
            <a:spAutoFit/>
          </a:bodyPr>
          <a:lstStyle/>
          <a:p>
            <a:pPr algn="ctr"/>
            <a:r>
              <a:rPr lang="fr-FR" sz="3200" dirty="0" err="1">
                <a:latin typeface="Times New Roman"/>
                <a:ea typeface="Calibri"/>
              </a:rPr>
              <a:t>P</a:t>
            </a:r>
            <a:r>
              <a:rPr lang="fr-FR" sz="3200" dirty="0" err="1" smtClean="0">
                <a:latin typeface="Times New Roman"/>
                <a:ea typeface="Calibri"/>
              </a:rPr>
              <a:t>rehistoric</a:t>
            </a:r>
            <a:r>
              <a:rPr lang="fr-FR" sz="3200" dirty="0" smtClean="0">
                <a:latin typeface="Times New Roman"/>
                <a:ea typeface="Calibri"/>
              </a:rPr>
              <a:t> </a:t>
            </a:r>
            <a:r>
              <a:rPr lang="fr-FR" sz="3200" dirty="0">
                <a:latin typeface="Times New Roman"/>
                <a:ea typeface="Calibri"/>
              </a:rPr>
              <a:t>man </a:t>
            </a:r>
            <a:r>
              <a:rPr lang="fr-FR" sz="3200" dirty="0" err="1">
                <a:latin typeface="Times New Roman"/>
                <a:ea typeface="Calibri"/>
              </a:rPr>
              <a:t>invented</a:t>
            </a:r>
            <a:r>
              <a:rPr lang="fr-FR" sz="3200" dirty="0">
                <a:latin typeface="Times New Roman"/>
                <a:ea typeface="Calibri"/>
              </a:rPr>
              <a:t> </a:t>
            </a:r>
            <a:r>
              <a:rPr lang="fr-FR" sz="3200" smtClean="0">
                <a:latin typeface="Times New Roman"/>
                <a:ea typeface="Calibri"/>
              </a:rPr>
              <a:t>tools </a:t>
            </a:r>
            <a:r>
              <a:rPr lang="fr-FR" sz="3200" dirty="0" smtClean="0">
                <a:latin typeface="Times New Roman"/>
                <a:ea typeface="Calibri"/>
              </a:rPr>
              <a:t>made of:</a:t>
            </a:r>
          </a:p>
          <a:p>
            <a:pPr algn="ctr"/>
            <a:r>
              <a:rPr lang="fr-FR" sz="3200" dirty="0" smtClean="0">
                <a:latin typeface="Times New Roman"/>
                <a:ea typeface="Calibri"/>
              </a:rPr>
              <a:t> </a:t>
            </a:r>
            <a:endParaRPr lang="fr-FR" sz="3200" dirty="0"/>
          </a:p>
        </p:txBody>
      </p:sp>
      <p:pic>
        <p:nvPicPr>
          <p:cNvPr id="1026" name="Picture 2" descr="C:\Users\pc\Pictures\Captur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7848872" cy="423886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83568" y="4797152"/>
            <a:ext cx="1715859" cy="523220"/>
          </a:xfrm>
          <a:prstGeom prst="rect">
            <a:avLst/>
          </a:prstGeom>
          <a:noFill/>
        </p:spPr>
        <p:txBody>
          <a:bodyPr wrap="square" rtlCol="0">
            <a:spAutoFit/>
          </a:bodyPr>
          <a:lstStyle/>
          <a:p>
            <a:r>
              <a:rPr lang="fr-FR" sz="2800" dirty="0" err="1" smtClean="0">
                <a:latin typeface="Times New Roman" pitchFamily="18" charset="0"/>
                <a:cs typeface="Times New Roman" pitchFamily="18" charset="0"/>
              </a:rPr>
              <a:t>Bone</a:t>
            </a:r>
            <a:endParaRPr lang="fr-FR" sz="2800" dirty="0">
              <a:latin typeface="Times New Roman" pitchFamily="18" charset="0"/>
              <a:cs typeface="Times New Roman" pitchFamily="18" charset="0"/>
            </a:endParaRPr>
          </a:p>
        </p:txBody>
      </p:sp>
      <p:sp>
        <p:nvSpPr>
          <p:cNvPr id="9" name="ZoneTexte 8"/>
          <p:cNvSpPr txBox="1"/>
          <p:nvPr/>
        </p:nvSpPr>
        <p:spPr>
          <a:xfrm>
            <a:off x="3192974" y="2664969"/>
            <a:ext cx="1715859" cy="523220"/>
          </a:xfrm>
          <a:prstGeom prst="rect">
            <a:avLst/>
          </a:prstGeom>
          <a:noFill/>
        </p:spPr>
        <p:txBody>
          <a:bodyPr wrap="square" rtlCol="0">
            <a:spAutoFit/>
          </a:bodyPr>
          <a:lstStyle/>
          <a:p>
            <a:r>
              <a:rPr lang="fr-FR" sz="2800" dirty="0" smtClean="0">
                <a:latin typeface="Times New Roman" pitchFamily="18" charset="0"/>
                <a:cs typeface="Times New Roman" pitchFamily="18" charset="0"/>
              </a:rPr>
              <a:t>Wood</a:t>
            </a:r>
            <a:endParaRPr lang="fr-FR" sz="2800" dirty="0">
              <a:latin typeface="Times New Roman" pitchFamily="18" charset="0"/>
              <a:cs typeface="Times New Roman" pitchFamily="18" charset="0"/>
            </a:endParaRPr>
          </a:p>
        </p:txBody>
      </p:sp>
      <p:sp>
        <p:nvSpPr>
          <p:cNvPr id="10" name="ZoneTexte 9"/>
          <p:cNvSpPr txBox="1"/>
          <p:nvPr/>
        </p:nvSpPr>
        <p:spPr>
          <a:xfrm>
            <a:off x="4571999" y="6159961"/>
            <a:ext cx="1715859" cy="523220"/>
          </a:xfrm>
          <a:prstGeom prst="rect">
            <a:avLst/>
          </a:prstGeom>
          <a:noFill/>
        </p:spPr>
        <p:txBody>
          <a:bodyPr wrap="square" rtlCol="0">
            <a:spAutoFit/>
          </a:bodyPr>
          <a:lstStyle/>
          <a:p>
            <a:r>
              <a:rPr lang="fr-FR" sz="2800" dirty="0" smtClean="0">
                <a:latin typeface="Times New Roman" pitchFamily="18" charset="0"/>
                <a:cs typeface="Times New Roman" pitchFamily="18" charset="0"/>
              </a:rPr>
              <a:t>Stone</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2471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edge">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11088"/>
            <a:ext cx="4644008" cy="752065"/>
          </a:xfrm>
          <a:prstGeom prst="rect">
            <a:avLst/>
          </a:prstGeom>
          <a:solidFill>
            <a:schemeClr val="accent1">
              <a:alpha val="14000"/>
            </a:schemeClr>
          </a:solidFill>
        </p:spPr>
        <p:txBody>
          <a:bodyPr wrap="square">
            <a:spAutoFit/>
          </a:bodyPr>
          <a:lstStyle/>
          <a:p>
            <a:pPr lvl="0" algn="ctr">
              <a:lnSpc>
                <a:spcPct val="150000"/>
              </a:lnSpc>
              <a:spcAft>
                <a:spcPts val="1000"/>
              </a:spcAft>
              <a:tabLst>
                <a:tab pos="1503045" algn="l"/>
              </a:tabLst>
            </a:pPr>
            <a:r>
              <a:rPr lang="fr-FR" sz="3200" b="1" dirty="0">
                <a:solidFill>
                  <a:srgbClr val="FF0000"/>
                </a:solidFill>
                <a:latin typeface="Times New Roman"/>
                <a:ea typeface="Calibri"/>
                <a:cs typeface="Times New Roman"/>
              </a:rPr>
              <a:t>Key </a:t>
            </a:r>
            <a:r>
              <a:rPr lang="fr-FR" sz="3200" b="1" dirty="0" err="1">
                <a:solidFill>
                  <a:srgbClr val="FF0000"/>
                </a:solidFill>
                <a:latin typeface="Times New Roman"/>
                <a:ea typeface="Calibri"/>
                <a:cs typeface="Times New Roman"/>
              </a:rPr>
              <a:t>word</a:t>
            </a:r>
            <a:r>
              <a:rPr lang="fr-FR" sz="3200" b="1" dirty="0">
                <a:solidFill>
                  <a:srgbClr val="FF0000"/>
                </a:solidFill>
                <a:latin typeface="Times New Roman"/>
                <a:ea typeface="Calibri"/>
                <a:cs typeface="Times New Roman"/>
              </a:rPr>
              <a:t> </a:t>
            </a:r>
            <a:r>
              <a:rPr lang="fr-FR" sz="3200" b="1" dirty="0" err="1">
                <a:solidFill>
                  <a:srgbClr val="FF0000"/>
                </a:solidFill>
                <a:latin typeface="Times New Roman"/>
                <a:ea typeface="Calibri"/>
                <a:cs typeface="Times New Roman"/>
              </a:rPr>
              <a:t>definitions</a:t>
            </a:r>
            <a:endParaRPr lang="fr-FR" sz="2800" dirty="0">
              <a:solidFill>
                <a:srgbClr val="FF0000"/>
              </a:solidFill>
              <a:effectLst/>
              <a:latin typeface="Calibri"/>
              <a:ea typeface="Calibri"/>
              <a:cs typeface="Times New Roman"/>
            </a:endParaRPr>
          </a:p>
        </p:txBody>
      </p:sp>
      <p:sp>
        <p:nvSpPr>
          <p:cNvPr id="3" name="Titre 1"/>
          <p:cNvSpPr txBox="1">
            <a:spLocks/>
          </p:cNvSpPr>
          <p:nvPr/>
        </p:nvSpPr>
        <p:spPr>
          <a:xfrm>
            <a:off x="214282" y="908720"/>
            <a:ext cx="4214842" cy="1009252"/>
          </a:xfrm>
          <a:prstGeom prst="rect">
            <a:avLst/>
          </a:prstGeom>
          <a:gradFill>
            <a:gsLst>
              <a:gs pos="28000">
                <a:schemeClr val="accent3">
                  <a:tint val="18000"/>
                  <a:satMod val="120000"/>
                  <a:lumMod val="26000"/>
                  <a:lumOff val="74000"/>
                  <a:alpha val="0"/>
                </a:schemeClr>
              </a:gs>
              <a:gs pos="100000">
                <a:schemeClr val="accent3">
                  <a:tint val="40000"/>
                  <a:satMod val="100000"/>
                  <a:lumMod val="78000"/>
                </a:schemeClr>
              </a:gs>
            </a:gsLst>
          </a:gradFill>
          <a:ln w="28575">
            <a:solidFill>
              <a:srgbClr val="0070C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lvl="0" algn="ctr">
              <a:spcBef>
                <a:spcPct val="0"/>
              </a:spcBef>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Study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the individual development of a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species</a:t>
            </a:r>
            <a:r>
              <a:rPr lang="fr-F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re 1"/>
          <p:cNvSpPr txBox="1">
            <a:spLocks/>
          </p:cNvSpPr>
          <p:nvPr/>
        </p:nvSpPr>
        <p:spPr>
          <a:xfrm>
            <a:off x="4581524" y="1956056"/>
            <a:ext cx="4214842" cy="1009252"/>
          </a:xfrm>
          <a:prstGeom prst="rect">
            <a:avLst/>
          </a:prstGeom>
          <a:gradFill>
            <a:gsLst>
              <a:gs pos="28000">
                <a:schemeClr val="accent3">
                  <a:tint val="18000"/>
                  <a:satMod val="120000"/>
                  <a:lumMod val="26000"/>
                  <a:lumOff val="74000"/>
                  <a:alpha val="0"/>
                </a:schemeClr>
              </a:gs>
              <a:gs pos="100000">
                <a:schemeClr val="accent3">
                  <a:tint val="40000"/>
                  <a:satMod val="100000"/>
                  <a:lumMod val="78000"/>
                </a:schemeClr>
              </a:gs>
            </a:gsLst>
          </a:gradFill>
          <a:ln w="28575">
            <a:solidFill>
              <a:srgbClr val="0070C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lvl="0" algn="ctr">
              <a:spcBef>
                <a:spcPct val="0"/>
              </a:spcBef>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Knowledge</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science of ancient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writings</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itre 1"/>
          <p:cNvSpPr txBox="1">
            <a:spLocks/>
          </p:cNvSpPr>
          <p:nvPr/>
        </p:nvSpPr>
        <p:spPr>
          <a:xfrm>
            <a:off x="214282" y="2977884"/>
            <a:ext cx="4214842" cy="1009252"/>
          </a:xfrm>
          <a:prstGeom prst="rect">
            <a:avLst/>
          </a:prstGeom>
          <a:gradFill>
            <a:gsLst>
              <a:gs pos="28000">
                <a:schemeClr val="accent3">
                  <a:tint val="18000"/>
                  <a:satMod val="120000"/>
                  <a:lumMod val="26000"/>
                  <a:lumOff val="74000"/>
                  <a:alpha val="0"/>
                </a:schemeClr>
              </a:gs>
              <a:gs pos="100000">
                <a:schemeClr val="accent3">
                  <a:tint val="40000"/>
                  <a:satMod val="100000"/>
                  <a:lumMod val="78000"/>
                </a:schemeClr>
              </a:gs>
            </a:gsLst>
          </a:gradFill>
          <a:ln w="28575">
            <a:solidFill>
              <a:srgbClr val="0070C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lvl="0" algn="ctr">
              <a:spcBef>
                <a:spcPct val="0"/>
              </a:spcBef>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History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living species in geological time</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re 1"/>
          <p:cNvSpPr txBox="1">
            <a:spLocks/>
          </p:cNvSpPr>
          <p:nvPr/>
        </p:nvSpPr>
        <p:spPr>
          <a:xfrm>
            <a:off x="3131839" y="4106729"/>
            <a:ext cx="5664525" cy="1296144"/>
          </a:xfrm>
          <a:prstGeom prst="rect">
            <a:avLst/>
          </a:prstGeom>
          <a:gradFill>
            <a:gsLst>
              <a:gs pos="28000">
                <a:schemeClr val="accent3">
                  <a:tint val="18000"/>
                  <a:satMod val="120000"/>
                  <a:lumMod val="26000"/>
                  <a:lumOff val="74000"/>
                  <a:alpha val="0"/>
                </a:schemeClr>
              </a:gs>
              <a:gs pos="100000">
                <a:schemeClr val="accent3">
                  <a:tint val="40000"/>
                  <a:satMod val="100000"/>
                  <a:lumMod val="78000"/>
                </a:schemeClr>
              </a:gs>
            </a:gsLst>
          </a:gradFill>
          <a:ln w="28575">
            <a:solidFill>
              <a:srgbClr val="0070C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first period of prehistory characterized by the use of stone and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hunting</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itre 1"/>
          <p:cNvSpPr txBox="1">
            <a:spLocks/>
          </p:cNvSpPr>
          <p:nvPr/>
        </p:nvSpPr>
        <p:spPr>
          <a:xfrm>
            <a:off x="117806" y="5594194"/>
            <a:ext cx="5800227" cy="1225276"/>
          </a:xfrm>
          <a:prstGeom prst="rect">
            <a:avLst/>
          </a:prstGeom>
          <a:gradFill>
            <a:gsLst>
              <a:gs pos="28000">
                <a:schemeClr val="accent3">
                  <a:tint val="18000"/>
                  <a:satMod val="120000"/>
                  <a:lumMod val="26000"/>
                  <a:lumOff val="74000"/>
                  <a:alpha val="0"/>
                </a:schemeClr>
              </a:gs>
              <a:gs pos="100000">
                <a:schemeClr val="accent3">
                  <a:tint val="40000"/>
                  <a:satMod val="100000"/>
                  <a:lumMod val="78000"/>
                </a:schemeClr>
              </a:gs>
            </a:gsLst>
          </a:gradFill>
          <a:ln w="28575">
            <a:solidFill>
              <a:srgbClr val="0070C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10000"/>
          </a:bodyPr>
          <a:lstStyle/>
          <a:p>
            <a:pPr lvl="0" algn="ctr">
              <a:spcBef>
                <a:spcPct val="0"/>
              </a:spcBef>
              <a:defRPr/>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last period of prehistory, corresponding to the polishing and cutting of stone and the beginning of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agriculture</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5583101" y="1031454"/>
            <a:ext cx="2223686" cy="646331"/>
          </a:xfrm>
          <a:prstGeom prst="rect">
            <a:avLst/>
          </a:prstGeom>
        </p:spPr>
        <p:txBody>
          <a:bodyPr wrap="none">
            <a:spAutoFit/>
          </a:bodyPr>
          <a:lstStyle/>
          <a:p>
            <a:r>
              <a:rPr lang="fr-FR" sz="3600" b="1" dirty="0" err="1">
                <a:solidFill>
                  <a:schemeClr val="tx2"/>
                </a:solidFill>
                <a:latin typeface="Times New Roman"/>
                <a:ea typeface="Calibri"/>
              </a:rPr>
              <a:t>Ontogeny</a:t>
            </a:r>
            <a:r>
              <a:rPr lang="fr-FR" sz="3600" dirty="0">
                <a:latin typeface="Times New Roman"/>
                <a:ea typeface="Calibri"/>
              </a:rPr>
              <a:t> </a:t>
            </a:r>
            <a:endParaRPr lang="fr-FR" sz="3600" dirty="0"/>
          </a:p>
        </p:txBody>
      </p:sp>
      <p:sp>
        <p:nvSpPr>
          <p:cNvPr id="9" name="Triangle isocèle 8"/>
          <p:cNvSpPr/>
          <p:nvPr/>
        </p:nvSpPr>
        <p:spPr>
          <a:xfrm rot="16200000">
            <a:off x="6085878" y="5706823"/>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p:cNvSpPr/>
          <p:nvPr/>
        </p:nvSpPr>
        <p:spPr>
          <a:xfrm rot="16200000">
            <a:off x="4815027" y="3131471"/>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p:cNvSpPr/>
          <p:nvPr/>
        </p:nvSpPr>
        <p:spPr>
          <a:xfrm rot="16200000">
            <a:off x="4967427" y="1052689"/>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rot="5400000">
            <a:off x="3507955" y="2109643"/>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rot="5400000">
            <a:off x="2414853" y="4430266"/>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1275" y="2052216"/>
            <a:ext cx="3018775" cy="646331"/>
          </a:xfrm>
          <a:prstGeom prst="rect">
            <a:avLst/>
          </a:prstGeom>
        </p:spPr>
        <p:txBody>
          <a:bodyPr wrap="none">
            <a:spAutoFit/>
          </a:bodyPr>
          <a:lstStyle/>
          <a:p>
            <a:r>
              <a:rPr lang="fr-FR" sz="3600" b="1" dirty="0" err="1">
                <a:latin typeface="Times New Roman"/>
                <a:ea typeface="Calibri"/>
              </a:rPr>
              <a:t>Palaeography</a:t>
            </a:r>
            <a:r>
              <a:rPr lang="fr-FR" sz="3600" dirty="0">
                <a:latin typeface="Times New Roman"/>
                <a:ea typeface="Calibri"/>
              </a:rPr>
              <a:t> </a:t>
            </a:r>
            <a:endParaRPr lang="fr-FR" sz="3600" dirty="0"/>
          </a:p>
        </p:txBody>
      </p:sp>
      <p:sp>
        <p:nvSpPr>
          <p:cNvPr id="15" name="Rectangle 14"/>
          <p:cNvSpPr/>
          <p:nvPr/>
        </p:nvSpPr>
        <p:spPr>
          <a:xfrm>
            <a:off x="5518981" y="3159344"/>
            <a:ext cx="2351926" cy="646331"/>
          </a:xfrm>
          <a:prstGeom prst="rect">
            <a:avLst/>
          </a:prstGeom>
        </p:spPr>
        <p:txBody>
          <a:bodyPr wrap="none">
            <a:spAutoFit/>
          </a:bodyPr>
          <a:lstStyle/>
          <a:p>
            <a:r>
              <a:rPr lang="fr-FR" sz="3600" b="1" dirty="0" err="1">
                <a:latin typeface="Times New Roman"/>
                <a:ea typeface="Calibri"/>
              </a:rPr>
              <a:t>Phylogeny</a:t>
            </a:r>
            <a:r>
              <a:rPr lang="fr-FR" sz="3600" dirty="0">
                <a:latin typeface="Times New Roman"/>
                <a:ea typeface="Calibri"/>
              </a:rPr>
              <a:t> </a:t>
            </a:r>
            <a:endParaRPr lang="fr-FR" sz="3600" dirty="0"/>
          </a:p>
        </p:txBody>
      </p:sp>
      <p:sp>
        <p:nvSpPr>
          <p:cNvPr id="16" name="Rectangle 15"/>
          <p:cNvSpPr/>
          <p:nvPr/>
        </p:nvSpPr>
        <p:spPr>
          <a:xfrm>
            <a:off x="19860" y="4117692"/>
            <a:ext cx="2315842" cy="1200329"/>
          </a:xfrm>
          <a:prstGeom prst="rect">
            <a:avLst/>
          </a:prstGeom>
        </p:spPr>
        <p:txBody>
          <a:bodyPr wrap="square">
            <a:spAutoFit/>
          </a:bodyPr>
          <a:lstStyle/>
          <a:p>
            <a:pPr algn="ctr"/>
            <a:r>
              <a:rPr lang="fr-FR" sz="3600" b="1" dirty="0" err="1">
                <a:latin typeface="Times New Roman"/>
                <a:ea typeface="Calibri"/>
              </a:rPr>
              <a:t>Paleolithic</a:t>
            </a:r>
            <a:r>
              <a:rPr lang="fr-FR" sz="3600" b="1" dirty="0">
                <a:latin typeface="Times New Roman"/>
                <a:ea typeface="Calibri"/>
              </a:rPr>
              <a:t> </a:t>
            </a:r>
            <a:r>
              <a:rPr lang="fr-FR" sz="3600" b="1" dirty="0" err="1">
                <a:latin typeface="Times New Roman"/>
                <a:ea typeface="Calibri"/>
              </a:rPr>
              <a:t>period</a:t>
            </a:r>
            <a:r>
              <a:rPr lang="fr-FR" sz="3600" dirty="0">
                <a:latin typeface="Times New Roman"/>
                <a:ea typeface="Calibri"/>
              </a:rPr>
              <a:t> </a:t>
            </a:r>
            <a:endParaRPr lang="fr-FR" sz="3600" dirty="0"/>
          </a:p>
        </p:txBody>
      </p:sp>
      <p:sp>
        <p:nvSpPr>
          <p:cNvPr id="17" name="Rectangle 16"/>
          <p:cNvSpPr/>
          <p:nvPr/>
        </p:nvSpPr>
        <p:spPr>
          <a:xfrm>
            <a:off x="6515269" y="5535622"/>
            <a:ext cx="2298526" cy="1200329"/>
          </a:xfrm>
          <a:prstGeom prst="rect">
            <a:avLst/>
          </a:prstGeom>
        </p:spPr>
        <p:txBody>
          <a:bodyPr wrap="square">
            <a:spAutoFit/>
          </a:bodyPr>
          <a:lstStyle/>
          <a:p>
            <a:pPr algn="ctr"/>
            <a:r>
              <a:rPr lang="fr-FR" sz="3600" b="1" dirty="0" err="1">
                <a:latin typeface="Times New Roman"/>
                <a:ea typeface="Calibri"/>
              </a:rPr>
              <a:t>Neolithic</a:t>
            </a:r>
            <a:r>
              <a:rPr lang="fr-FR" sz="3600" b="1" dirty="0">
                <a:latin typeface="Times New Roman"/>
                <a:ea typeface="Calibri"/>
              </a:rPr>
              <a:t> </a:t>
            </a:r>
            <a:r>
              <a:rPr lang="fr-FR" sz="3600" b="1" dirty="0" err="1">
                <a:latin typeface="Times New Roman"/>
                <a:ea typeface="Calibri"/>
              </a:rPr>
              <a:t>period</a:t>
            </a:r>
            <a:r>
              <a:rPr lang="fr-FR" sz="3600" dirty="0">
                <a:latin typeface="Times New Roman"/>
                <a:ea typeface="Calibri"/>
              </a:rPr>
              <a:t> </a:t>
            </a:r>
            <a:endParaRPr lang="fr-FR" sz="3600" dirty="0"/>
          </a:p>
        </p:txBody>
      </p:sp>
    </p:spTree>
    <p:extLst>
      <p:ext uri="{BB962C8B-B14F-4D97-AF65-F5344CB8AC3E}">
        <p14:creationId xmlns:p14="http://schemas.microsoft.com/office/powerpoint/2010/main" val="27809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900" decel="100000" fill="hold"/>
                                        <p:tgtEl>
                                          <p:spTgt spid="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80">
                                          <p:stCondLst>
                                            <p:cond delay="0"/>
                                          </p:stCondLst>
                                        </p:cTn>
                                        <p:tgtEl>
                                          <p:spTgt spid="14"/>
                                        </p:tgtEl>
                                      </p:cBhvr>
                                    </p:animEffect>
                                    <p:anim calcmode="lin" valueType="num">
                                      <p:cBhvr>
                                        <p:cTn id="3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4" dur="26">
                                          <p:stCondLst>
                                            <p:cond delay="650"/>
                                          </p:stCondLst>
                                        </p:cTn>
                                        <p:tgtEl>
                                          <p:spTgt spid="14"/>
                                        </p:tgtEl>
                                      </p:cBhvr>
                                      <p:to x="100000" y="60000"/>
                                    </p:animScale>
                                    <p:animScale>
                                      <p:cBhvr>
                                        <p:cTn id="45" dur="166" decel="50000">
                                          <p:stCondLst>
                                            <p:cond delay="676"/>
                                          </p:stCondLst>
                                        </p:cTn>
                                        <p:tgtEl>
                                          <p:spTgt spid="14"/>
                                        </p:tgtEl>
                                      </p:cBhvr>
                                      <p:to x="100000" y="100000"/>
                                    </p:animScale>
                                    <p:animScale>
                                      <p:cBhvr>
                                        <p:cTn id="46" dur="26">
                                          <p:stCondLst>
                                            <p:cond delay="1312"/>
                                          </p:stCondLst>
                                        </p:cTn>
                                        <p:tgtEl>
                                          <p:spTgt spid="14"/>
                                        </p:tgtEl>
                                      </p:cBhvr>
                                      <p:to x="100000" y="80000"/>
                                    </p:animScale>
                                    <p:animScale>
                                      <p:cBhvr>
                                        <p:cTn id="47" dur="166" decel="50000">
                                          <p:stCondLst>
                                            <p:cond delay="1338"/>
                                          </p:stCondLst>
                                        </p:cTn>
                                        <p:tgtEl>
                                          <p:spTgt spid="14"/>
                                        </p:tgtEl>
                                      </p:cBhvr>
                                      <p:to x="100000" y="100000"/>
                                    </p:animScale>
                                    <p:animScale>
                                      <p:cBhvr>
                                        <p:cTn id="48" dur="26">
                                          <p:stCondLst>
                                            <p:cond delay="1642"/>
                                          </p:stCondLst>
                                        </p:cTn>
                                        <p:tgtEl>
                                          <p:spTgt spid="14"/>
                                        </p:tgtEl>
                                      </p:cBhvr>
                                      <p:to x="100000" y="90000"/>
                                    </p:animScale>
                                    <p:animScale>
                                      <p:cBhvr>
                                        <p:cTn id="49" dur="166" decel="50000">
                                          <p:stCondLst>
                                            <p:cond delay="1668"/>
                                          </p:stCondLst>
                                        </p:cTn>
                                        <p:tgtEl>
                                          <p:spTgt spid="14"/>
                                        </p:tgtEl>
                                      </p:cBhvr>
                                      <p:to x="100000" y="100000"/>
                                    </p:animScale>
                                    <p:animScale>
                                      <p:cBhvr>
                                        <p:cTn id="50" dur="26">
                                          <p:stCondLst>
                                            <p:cond delay="1808"/>
                                          </p:stCondLst>
                                        </p:cTn>
                                        <p:tgtEl>
                                          <p:spTgt spid="14"/>
                                        </p:tgtEl>
                                      </p:cBhvr>
                                      <p:to x="100000" y="95000"/>
                                    </p:animScale>
                                    <p:animScale>
                                      <p:cBhvr>
                                        <p:cTn id="51" dur="166" decel="50000">
                                          <p:stCondLst>
                                            <p:cond delay="1834"/>
                                          </p:stCondLst>
                                        </p:cTn>
                                        <p:tgtEl>
                                          <p:spTgt spid="14"/>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900" decel="100000" fill="hold"/>
                                        <p:tgtEl>
                                          <p:spTgt spid="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80">
                                          <p:stCondLst>
                                            <p:cond delay="0"/>
                                          </p:stCondLst>
                                        </p:cTn>
                                        <p:tgtEl>
                                          <p:spTgt spid="15"/>
                                        </p:tgtEl>
                                      </p:cBhvr>
                                    </p:animEffect>
                                    <p:anim calcmode="lin" valueType="num">
                                      <p:cBhvr>
                                        <p:cTn id="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5" dur="26">
                                          <p:stCondLst>
                                            <p:cond delay="650"/>
                                          </p:stCondLst>
                                        </p:cTn>
                                        <p:tgtEl>
                                          <p:spTgt spid="15"/>
                                        </p:tgtEl>
                                      </p:cBhvr>
                                      <p:to x="100000" y="60000"/>
                                    </p:animScale>
                                    <p:animScale>
                                      <p:cBhvr>
                                        <p:cTn id="76" dur="166" decel="50000">
                                          <p:stCondLst>
                                            <p:cond delay="676"/>
                                          </p:stCondLst>
                                        </p:cTn>
                                        <p:tgtEl>
                                          <p:spTgt spid="15"/>
                                        </p:tgtEl>
                                      </p:cBhvr>
                                      <p:to x="100000" y="100000"/>
                                    </p:animScale>
                                    <p:animScale>
                                      <p:cBhvr>
                                        <p:cTn id="77" dur="26">
                                          <p:stCondLst>
                                            <p:cond delay="1312"/>
                                          </p:stCondLst>
                                        </p:cTn>
                                        <p:tgtEl>
                                          <p:spTgt spid="15"/>
                                        </p:tgtEl>
                                      </p:cBhvr>
                                      <p:to x="100000" y="80000"/>
                                    </p:animScale>
                                    <p:animScale>
                                      <p:cBhvr>
                                        <p:cTn id="78" dur="166" decel="50000">
                                          <p:stCondLst>
                                            <p:cond delay="1338"/>
                                          </p:stCondLst>
                                        </p:cTn>
                                        <p:tgtEl>
                                          <p:spTgt spid="15"/>
                                        </p:tgtEl>
                                      </p:cBhvr>
                                      <p:to x="100000" y="100000"/>
                                    </p:animScale>
                                    <p:animScale>
                                      <p:cBhvr>
                                        <p:cTn id="79" dur="26">
                                          <p:stCondLst>
                                            <p:cond delay="1642"/>
                                          </p:stCondLst>
                                        </p:cTn>
                                        <p:tgtEl>
                                          <p:spTgt spid="15"/>
                                        </p:tgtEl>
                                      </p:cBhvr>
                                      <p:to x="100000" y="90000"/>
                                    </p:animScale>
                                    <p:animScale>
                                      <p:cBhvr>
                                        <p:cTn id="80" dur="166" decel="50000">
                                          <p:stCondLst>
                                            <p:cond delay="1668"/>
                                          </p:stCondLst>
                                        </p:cTn>
                                        <p:tgtEl>
                                          <p:spTgt spid="15"/>
                                        </p:tgtEl>
                                      </p:cBhvr>
                                      <p:to x="100000" y="100000"/>
                                    </p:animScale>
                                    <p:animScale>
                                      <p:cBhvr>
                                        <p:cTn id="81" dur="26">
                                          <p:stCondLst>
                                            <p:cond delay="1808"/>
                                          </p:stCondLst>
                                        </p:cTn>
                                        <p:tgtEl>
                                          <p:spTgt spid="15"/>
                                        </p:tgtEl>
                                      </p:cBhvr>
                                      <p:to x="100000" y="95000"/>
                                    </p:animScale>
                                    <p:animScale>
                                      <p:cBhvr>
                                        <p:cTn id="82" dur="166" decel="50000">
                                          <p:stCondLst>
                                            <p:cond delay="1834"/>
                                          </p:stCondLst>
                                        </p:cTn>
                                        <p:tgtEl>
                                          <p:spTgt spid="15"/>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arn(inVertical)">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1000"/>
                                        <p:tgtEl>
                                          <p:spTgt spid="5"/>
                                        </p:tgtEl>
                                      </p:cBhvr>
                                    </p:animEffect>
                                    <p:anim calcmode="lin" valueType="num">
                                      <p:cBhvr>
                                        <p:cTn id="93" dur="1000" fill="hold"/>
                                        <p:tgtEl>
                                          <p:spTgt spid="5"/>
                                        </p:tgtEl>
                                        <p:attrNameLst>
                                          <p:attrName>ppt_x</p:attrName>
                                        </p:attrNameLst>
                                      </p:cBhvr>
                                      <p:tavLst>
                                        <p:tav tm="0">
                                          <p:val>
                                            <p:strVal val="#ppt_x"/>
                                          </p:val>
                                        </p:tav>
                                        <p:tav tm="100000">
                                          <p:val>
                                            <p:strVal val="#ppt_x"/>
                                          </p:val>
                                        </p:tav>
                                      </p:tavLst>
                                    </p:anim>
                                    <p:anim calcmode="lin" valueType="num">
                                      <p:cBhvr>
                                        <p:cTn id="94" dur="900" decel="100000" fill="hold"/>
                                        <p:tgtEl>
                                          <p:spTgt spid="5"/>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80">
                                          <p:stCondLst>
                                            <p:cond delay="0"/>
                                          </p:stCondLst>
                                        </p:cTn>
                                        <p:tgtEl>
                                          <p:spTgt spid="16"/>
                                        </p:tgtEl>
                                      </p:cBhvr>
                                    </p:animEffect>
                                    <p:anim calcmode="lin" valueType="num">
                                      <p:cBhvr>
                                        <p:cTn id="10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6" dur="26">
                                          <p:stCondLst>
                                            <p:cond delay="650"/>
                                          </p:stCondLst>
                                        </p:cTn>
                                        <p:tgtEl>
                                          <p:spTgt spid="16"/>
                                        </p:tgtEl>
                                      </p:cBhvr>
                                      <p:to x="100000" y="60000"/>
                                    </p:animScale>
                                    <p:animScale>
                                      <p:cBhvr>
                                        <p:cTn id="107" dur="166" decel="50000">
                                          <p:stCondLst>
                                            <p:cond delay="676"/>
                                          </p:stCondLst>
                                        </p:cTn>
                                        <p:tgtEl>
                                          <p:spTgt spid="16"/>
                                        </p:tgtEl>
                                      </p:cBhvr>
                                      <p:to x="100000" y="100000"/>
                                    </p:animScale>
                                    <p:animScale>
                                      <p:cBhvr>
                                        <p:cTn id="108" dur="26">
                                          <p:stCondLst>
                                            <p:cond delay="1312"/>
                                          </p:stCondLst>
                                        </p:cTn>
                                        <p:tgtEl>
                                          <p:spTgt spid="16"/>
                                        </p:tgtEl>
                                      </p:cBhvr>
                                      <p:to x="100000" y="80000"/>
                                    </p:animScale>
                                    <p:animScale>
                                      <p:cBhvr>
                                        <p:cTn id="109" dur="166" decel="50000">
                                          <p:stCondLst>
                                            <p:cond delay="1338"/>
                                          </p:stCondLst>
                                        </p:cTn>
                                        <p:tgtEl>
                                          <p:spTgt spid="16"/>
                                        </p:tgtEl>
                                      </p:cBhvr>
                                      <p:to x="100000" y="100000"/>
                                    </p:animScale>
                                    <p:animScale>
                                      <p:cBhvr>
                                        <p:cTn id="110" dur="26">
                                          <p:stCondLst>
                                            <p:cond delay="1642"/>
                                          </p:stCondLst>
                                        </p:cTn>
                                        <p:tgtEl>
                                          <p:spTgt spid="16"/>
                                        </p:tgtEl>
                                      </p:cBhvr>
                                      <p:to x="100000" y="90000"/>
                                    </p:animScale>
                                    <p:animScale>
                                      <p:cBhvr>
                                        <p:cTn id="111" dur="166" decel="50000">
                                          <p:stCondLst>
                                            <p:cond delay="1668"/>
                                          </p:stCondLst>
                                        </p:cTn>
                                        <p:tgtEl>
                                          <p:spTgt spid="16"/>
                                        </p:tgtEl>
                                      </p:cBhvr>
                                      <p:to x="100000" y="100000"/>
                                    </p:animScale>
                                    <p:animScale>
                                      <p:cBhvr>
                                        <p:cTn id="112" dur="26">
                                          <p:stCondLst>
                                            <p:cond delay="1808"/>
                                          </p:stCondLst>
                                        </p:cTn>
                                        <p:tgtEl>
                                          <p:spTgt spid="16"/>
                                        </p:tgtEl>
                                      </p:cBhvr>
                                      <p:to x="100000" y="95000"/>
                                    </p:animScale>
                                    <p:animScale>
                                      <p:cBhvr>
                                        <p:cTn id="113" dur="166" decel="50000">
                                          <p:stCondLst>
                                            <p:cond delay="1834"/>
                                          </p:stCondLst>
                                        </p:cTn>
                                        <p:tgtEl>
                                          <p:spTgt spid="16"/>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barn(inVertical)">
                                      <p:cBhvr>
                                        <p:cTn id="118" dur="500"/>
                                        <p:tgtEl>
                                          <p:spTgt spid="13"/>
                                        </p:tgtEl>
                                      </p:cBhvr>
                                    </p:animEffect>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1000"/>
                                        <p:tgtEl>
                                          <p:spTgt spid="6"/>
                                        </p:tgtEl>
                                      </p:cBhvr>
                                    </p:animEffect>
                                    <p:anim calcmode="lin" valueType="num">
                                      <p:cBhvr>
                                        <p:cTn id="124" dur="1000" fill="hold"/>
                                        <p:tgtEl>
                                          <p:spTgt spid="6"/>
                                        </p:tgtEl>
                                        <p:attrNameLst>
                                          <p:attrName>ppt_x</p:attrName>
                                        </p:attrNameLst>
                                      </p:cBhvr>
                                      <p:tavLst>
                                        <p:tav tm="0">
                                          <p:val>
                                            <p:strVal val="#ppt_x"/>
                                          </p:val>
                                        </p:tav>
                                        <p:tav tm="100000">
                                          <p:val>
                                            <p:strVal val="#ppt_x"/>
                                          </p:val>
                                        </p:tav>
                                      </p:tavLst>
                                    </p:anim>
                                    <p:anim calcmode="lin" valueType="num">
                                      <p:cBhvr>
                                        <p:cTn id="125" dur="900" decel="100000" fill="hold"/>
                                        <p:tgtEl>
                                          <p:spTgt spid="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down)">
                                      <p:cBhvr>
                                        <p:cTn id="131" dur="580">
                                          <p:stCondLst>
                                            <p:cond delay="0"/>
                                          </p:stCondLst>
                                        </p:cTn>
                                        <p:tgtEl>
                                          <p:spTgt spid="17"/>
                                        </p:tgtEl>
                                      </p:cBhvr>
                                    </p:animEffect>
                                    <p:anim calcmode="lin" valueType="num">
                                      <p:cBhvr>
                                        <p:cTn id="13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7" dur="26">
                                          <p:stCondLst>
                                            <p:cond delay="650"/>
                                          </p:stCondLst>
                                        </p:cTn>
                                        <p:tgtEl>
                                          <p:spTgt spid="17"/>
                                        </p:tgtEl>
                                      </p:cBhvr>
                                      <p:to x="100000" y="60000"/>
                                    </p:animScale>
                                    <p:animScale>
                                      <p:cBhvr>
                                        <p:cTn id="138" dur="166" decel="50000">
                                          <p:stCondLst>
                                            <p:cond delay="676"/>
                                          </p:stCondLst>
                                        </p:cTn>
                                        <p:tgtEl>
                                          <p:spTgt spid="17"/>
                                        </p:tgtEl>
                                      </p:cBhvr>
                                      <p:to x="100000" y="100000"/>
                                    </p:animScale>
                                    <p:animScale>
                                      <p:cBhvr>
                                        <p:cTn id="139" dur="26">
                                          <p:stCondLst>
                                            <p:cond delay="1312"/>
                                          </p:stCondLst>
                                        </p:cTn>
                                        <p:tgtEl>
                                          <p:spTgt spid="17"/>
                                        </p:tgtEl>
                                      </p:cBhvr>
                                      <p:to x="100000" y="80000"/>
                                    </p:animScale>
                                    <p:animScale>
                                      <p:cBhvr>
                                        <p:cTn id="140" dur="166" decel="50000">
                                          <p:stCondLst>
                                            <p:cond delay="1338"/>
                                          </p:stCondLst>
                                        </p:cTn>
                                        <p:tgtEl>
                                          <p:spTgt spid="17"/>
                                        </p:tgtEl>
                                      </p:cBhvr>
                                      <p:to x="100000" y="100000"/>
                                    </p:animScale>
                                    <p:animScale>
                                      <p:cBhvr>
                                        <p:cTn id="141" dur="26">
                                          <p:stCondLst>
                                            <p:cond delay="1642"/>
                                          </p:stCondLst>
                                        </p:cTn>
                                        <p:tgtEl>
                                          <p:spTgt spid="17"/>
                                        </p:tgtEl>
                                      </p:cBhvr>
                                      <p:to x="100000" y="90000"/>
                                    </p:animScale>
                                    <p:animScale>
                                      <p:cBhvr>
                                        <p:cTn id="142" dur="166" decel="50000">
                                          <p:stCondLst>
                                            <p:cond delay="1668"/>
                                          </p:stCondLst>
                                        </p:cTn>
                                        <p:tgtEl>
                                          <p:spTgt spid="17"/>
                                        </p:tgtEl>
                                      </p:cBhvr>
                                      <p:to x="100000" y="100000"/>
                                    </p:animScale>
                                    <p:animScale>
                                      <p:cBhvr>
                                        <p:cTn id="143" dur="26">
                                          <p:stCondLst>
                                            <p:cond delay="1808"/>
                                          </p:stCondLst>
                                        </p:cTn>
                                        <p:tgtEl>
                                          <p:spTgt spid="17"/>
                                        </p:tgtEl>
                                      </p:cBhvr>
                                      <p:to x="100000" y="95000"/>
                                    </p:animScale>
                                    <p:animScale>
                                      <p:cBhvr>
                                        <p:cTn id="144" dur="166" decel="50000">
                                          <p:stCondLst>
                                            <p:cond delay="1834"/>
                                          </p:stCondLst>
                                        </p:cTn>
                                        <p:tgtEl>
                                          <p:spTgt spid="17"/>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9"/>
                                        </p:tgtEl>
                                        <p:attrNameLst>
                                          <p:attrName>style.visibility</p:attrName>
                                        </p:attrNameLst>
                                      </p:cBhvr>
                                      <p:to>
                                        <p:strVal val="visible"/>
                                      </p:to>
                                    </p:set>
                                    <p:animEffect transition="in" filter="barn(inVertical)">
                                      <p:cBhvr>
                                        <p:cTn id="149" dur="500"/>
                                        <p:tgtEl>
                                          <p:spTgt spid="9"/>
                                        </p:tgtEl>
                                      </p:cBhvr>
                                    </p:animEffect>
                                  </p:childTnLst>
                                </p:cTn>
                              </p:par>
                            </p:childTnLst>
                          </p:cTn>
                        </p:par>
                      </p:childTnLst>
                    </p:cTn>
                  </p:par>
                  <p:par>
                    <p:cTn id="150" fill="hold">
                      <p:stCondLst>
                        <p:cond delay="indefinite"/>
                      </p:stCondLst>
                      <p:childTnLst>
                        <p:par>
                          <p:cTn id="151" fill="hold">
                            <p:stCondLst>
                              <p:cond delay="0"/>
                            </p:stCondLst>
                            <p:childTnLst>
                              <p:par>
                                <p:cTn id="152" presetID="37" presetClass="entr" presetSubtype="0" fill="hold" grpId="0" nodeType="clickEffect">
                                  <p:stCondLst>
                                    <p:cond delay="0"/>
                                  </p:stCondLst>
                                  <p:childTnLst>
                                    <p:set>
                                      <p:cBhvr>
                                        <p:cTn id="153" dur="1" fill="hold">
                                          <p:stCondLst>
                                            <p:cond delay="0"/>
                                          </p:stCondLst>
                                        </p:cTn>
                                        <p:tgtEl>
                                          <p:spTgt spid="7"/>
                                        </p:tgtEl>
                                        <p:attrNameLst>
                                          <p:attrName>style.visibility</p:attrName>
                                        </p:attrNameLst>
                                      </p:cBhvr>
                                      <p:to>
                                        <p:strVal val="visible"/>
                                      </p:to>
                                    </p:set>
                                    <p:animEffect transition="in" filter="fade">
                                      <p:cBhvr>
                                        <p:cTn id="154" dur="1000"/>
                                        <p:tgtEl>
                                          <p:spTgt spid="7"/>
                                        </p:tgtEl>
                                      </p:cBhvr>
                                    </p:animEffect>
                                    <p:anim calcmode="lin" valueType="num">
                                      <p:cBhvr>
                                        <p:cTn id="155" dur="1000" fill="hold"/>
                                        <p:tgtEl>
                                          <p:spTgt spid="7"/>
                                        </p:tgtEl>
                                        <p:attrNameLst>
                                          <p:attrName>ppt_x</p:attrName>
                                        </p:attrNameLst>
                                      </p:cBhvr>
                                      <p:tavLst>
                                        <p:tav tm="0">
                                          <p:val>
                                            <p:strVal val="#ppt_x"/>
                                          </p:val>
                                        </p:tav>
                                        <p:tav tm="100000">
                                          <p:val>
                                            <p:strVal val="#ppt_x"/>
                                          </p:val>
                                        </p:tav>
                                      </p:tavLst>
                                    </p:anim>
                                    <p:anim calcmode="lin" valueType="num">
                                      <p:cBhvr>
                                        <p:cTn id="156" dur="900" decel="100000" fill="hold"/>
                                        <p:tgtEl>
                                          <p:spTgt spid="7"/>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animBg="1"/>
      <p:bldP spid="10" grpId="0" animBg="1"/>
      <p:bldP spid="11" grpId="0" animBg="1"/>
      <p:bldP spid="12" grpId="0" animBg="1"/>
      <p:bldP spid="13" grpId="0" animBg="1"/>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N°02</a:t>
            </a:r>
          </a:p>
        </p:txBody>
      </p:sp>
      <p:pic>
        <p:nvPicPr>
          <p:cNvPr id="5122" name="Picture 2" descr="C:\Users\pc\Pictures\Capture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2604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188640"/>
            <a:ext cx="3214678" cy="584775"/>
          </a:xfrm>
          <a:prstGeom prst="rect">
            <a:avLst/>
          </a:prstGeom>
          <a:solidFill>
            <a:schemeClr val="accent1">
              <a:alpha val="14000"/>
            </a:schemeClr>
          </a:solidFill>
        </p:spPr>
        <p:txBody>
          <a:bodyPr wrap="square">
            <a:spAutoFit/>
          </a:bodyPr>
          <a:lstStyle/>
          <a:p>
            <a:pPr algn="ctr"/>
            <a:r>
              <a:rPr lang="fr-FR"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Prehistory</a:t>
            </a:r>
            <a:r>
              <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 name="Rectangle 4"/>
          <p:cNvSpPr/>
          <p:nvPr/>
        </p:nvSpPr>
        <p:spPr>
          <a:xfrm>
            <a:off x="323528" y="908720"/>
            <a:ext cx="8676456" cy="954107"/>
          </a:xfrm>
          <a:prstGeom prst="rect">
            <a:avLst/>
          </a:prstGeom>
        </p:spPr>
        <p:txBody>
          <a:bodyPr wrap="square">
            <a:spAutoFit/>
          </a:bodyPr>
          <a:lstStyle/>
          <a:p>
            <a:pPr algn="ct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generally defined as the period between the appearance of humanity (2.5 million BC) and the appearance of writing</a:t>
            </a:r>
            <a:endParaRPr lang="fr-FR" sz="2800" dirty="0">
              <a:latin typeface="Times New Roman" pitchFamily="18" charset="0"/>
              <a:cs typeface="Times New Roman" pitchFamily="18" charset="0"/>
            </a:endParaRPr>
          </a:p>
        </p:txBody>
      </p:sp>
      <p:sp>
        <p:nvSpPr>
          <p:cNvPr id="6" name="Flèche vers le bas 5"/>
          <p:cNvSpPr/>
          <p:nvPr/>
        </p:nvSpPr>
        <p:spPr>
          <a:xfrm>
            <a:off x="4151907" y="1862827"/>
            <a:ext cx="660058" cy="571504"/>
          </a:xfrm>
          <a:prstGeom prst="downArrow">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 name="Rectangle 6"/>
          <p:cNvSpPr/>
          <p:nvPr/>
        </p:nvSpPr>
        <p:spPr>
          <a:xfrm>
            <a:off x="629508" y="2434331"/>
            <a:ext cx="7704856" cy="954107"/>
          </a:xfrm>
          <a:prstGeom prst="rect">
            <a:avLst/>
          </a:prstGeom>
        </p:spPr>
        <p:txBody>
          <a:bodyPr wrap="square">
            <a:spAutoFit/>
          </a:bodyPr>
          <a:lstStyle/>
          <a:p>
            <a:pPr algn="ct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sciences that have contributed to providing evidence of this period are </a:t>
            </a:r>
            <a:r>
              <a:rPr lang="en-US" sz="2800" dirty="0" smtClean="0">
                <a:latin typeface="Times New Roman" pitchFamily="18" charset="0"/>
                <a:cs typeface="Times New Roman" pitchFamily="18" charset="0"/>
              </a:rPr>
              <a:t>:</a:t>
            </a:r>
          </a:p>
        </p:txBody>
      </p:sp>
      <p:sp>
        <p:nvSpPr>
          <p:cNvPr id="8" name="Ellipse 7"/>
          <p:cNvSpPr/>
          <p:nvPr/>
        </p:nvSpPr>
        <p:spPr>
          <a:xfrm>
            <a:off x="745704" y="3388769"/>
            <a:ext cx="2304256" cy="86409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73696" y="3557465"/>
            <a:ext cx="2448272"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Archaeology</a:t>
            </a:r>
            <a:endParaRPr lang="fr-FR" sz="2800" dirty="0"/>
          </a:p>
        </p:txBody>
      </p:sp>
      <p:sp>
        <p:nvSpPr>
          <p:cNvPr id="10" name="Ellipse 9"/>
          <p:cNvSpPr/>
          <p:nvPr/>
        </p:nvSpPr>
        <p:spPr>
          <a:xfrm>
            <a:off x="6071450" y="3388438"/>
            <a:ext cx="2304256" cy="86409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111810" y="3559207"/>
            <a:ext cx="2232248" cy="523220"/>
          </a:xfrm>
          <a:prstGeom prst="rect">
            <a:avLst/>
          </a:prstGeom>
          <a:noFill/>
        </p:spPr>
        <p:txBody>
          <a:bodyPr wrap="square" rtlCol="0">
            <a:spAutoFit/>
          </a:bodyPr>
          <a:lstStyle/>
          <a:p>
            <a:r>
              <a:rPr lang="fr-FR" sz="2800" dirty="0" err="1" smtClean="0">
                <a:latin typeface="Times New Roman" pitchFamily="18" charset="0"/>
                <a:cs typeface="Times New Roman" pitchFamily="18" charset="0"/>
              </a:rPr>
              <a:t>Anthropology</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9890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8640"/>
            <a:ext cx="7272808" cy="1077218"/>
          </a:xfrm>
          <a:prstGeom prst="rect">
            <a:avLst/>
          </a:prstGeom>
          <a:solidFill>
            <a:schemeClr val="accent1">
              <a:alpha val="14000"/>
            </a:schemeClr>
          </a:solidFill>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Prehistory is divided into different periods characterized by particular techniques :</a:t>
            </a:r>
            <a:r>
              <a:rPr lang="fr-FR" sz="32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32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221189" y="1504549"/>
            <a:ext cx="1888659" cy="523220"/>
          </a:xfrm>
          <a:prstGeom prst="rect">
            <a:avLst/>
          </a:prstGeom>
        </p:spPr>
        <p:txBody>
          <a:bodyPr wrap="none">
            <a:spAutoFit/>
          </a:bodyPr>
          <a:lstStyle/>
          <a:p>
            <a:r>
              <a:rPr lang="fr-FR" sz="2800" b="1" dirty="0" err="1" smtClean="0">
                <a:solidFill>
                  <a:srgbClr val="FF0000"/>
                </a:solidFill>
                <a:latin typeface="Times New Roman" pitchFamily="18" charset="0"/>
                <a:cs typeface="Times New Roman" pitchFamily="18" charset="0"/>
              </a:rPr>
              <a:t>Paleolithic</a:t>
            </a:r>
            <a:r>
              <a:rPr lang="fr-FR" sz="2800" b="1" dirty="0" smtClean="0">
                <a:solidFill>
                  <a:srgbClr val="FF0000"/>
                </a:solidFill>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6" name="Rectangle 5"/>
          <p:cNvSpPr/>
          <p:nvPr/>
        </p:nvSpPr>
        <p:spPr>
          <a:xfrm>
            <a:off x="5781320" y="1504549"/>
            <a:ext cx="1649811" cy="523220"/>
          </a:xfrm>
          <a:prstGeom prst="rect">
            <a:avLst/>
          </a:prstGeom>
        </p:spPr>
        <p:txBody>
          <a:bodyPr wrap="none">
            <a:spAutoFit/>
          </a:bodyPr>
          <a:lstStyle/>
          <a:p>
            <a:r>
              <a:rPr lang="fr-FR" sz="2800" b="1" dirty="0" err="1">
                <a:solidFill>
                  <a:srgbClr val="FF0000"/>
                </a:solidFill>
                <a:latin typeface="Times New Roman"/>
                <a:ea typeface="Calibri"/>
              </a:rPr>
              <a:t>Neolithic</a:t>
            </a:r>
            <a:r>
              <a:rPr lang="fr-FR" sz="2800" b="1" dirty="0">
                <a:solidFill>
                  <a:srgbClr val="FF0000"/>
                </a:solidFill>
                <a:latin typeface="Times New Roman"/>
                <a:ea typeface="Calibri"/>
              </a:rPr>
              <a:t> </a:t>
            </a:r>
            <a:endParaRPr lang="fr-FR" sz="2800" dirty="0"/>
          </a:p>
        </p:txBody>
      </p:sp>
      <p:sp>
        <p:nvSpPr>
          <p:cNvPr id="7" name="Rectangle 6"/>
          <p:cNvSpPr/>
          <p:nvPr/>
        </p:nvSpPr>
        <p:spPr>
          <a:xfrm>
            <a:off x="111471" y="2132858"/>
            <a:ext cx="3956473" cy="4602238"/>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This term derives from the Greek </a:t>
            </a:r>
            <a:r>
              <a:rPr lang="en-US" sz="280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palaios</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ancient</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 </a:t>
            </a:r>
            <a:r>
              <a:rPr lang="en-US" sz="280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lithos</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stone</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This period is characterized by the technique of sculpted stone, and represents the oldest and longest period of prehistory (5 to 6 million years</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4716016" y="2132857"/>
            <a:ext cx="4104456" cy="4602238"/>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 a period of prehistory marked by profound technical, economic and social changes, linked to the adoption by human groups of a subsistence model based on agriculture and animal husbandry, and usually involving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sedentarization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1177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60648"/>
            <a:ext cx="5495415" cy="523220"/>
          </a:xfrm>
          <a:prstGeom prst="rect">
            <a:avLst/>
          </a:prstGeom>
        </p:spPr>
        <p:txBody>
          <a:bodyPr wrap="none">
            <a:spAutoFit/>
          </a:bodyPr>
          <a:lstStyle/>
          <a:p>
            <a:r>
              <a:rPr lang="fr-FR" sz="2800" b="1" dirty="0" err="1" smtClean="0">
                <a:latin typeface="Times New Roman" pitchFamily="18" charset="0"/>
                <a:cs typeface="Times New Roman" pitchFamily="18" charset="0"/>
              </a:rPr>
              <a:t>Caracteristics</a:t>
            </a:r>
            <a:r>
              <a:rPr lang="fr-FR" sz="2800" b="1" dirty="0" smtClean="0">
                <a:latin typeface="Times New Roman" pitchFamily="18" charset="0"/>
                <a:cs typeface="Times New Roman" pitchFamily="18" charset="0"/>
              </a:rPr>
              <a:t> of </a:t>
            </a:r>
            <a:r>
              <a:rPr lang="fr-FR" sz="2800" b="1" dirty="0" err="1" smtClean="0">
                <a:latin typeface="Times New Roman" pitchFamily="18" charset="0"/>
                <a:cs typeface="Times New Roman" pitchFamily="18" charset="0"/>
              </a:rPr>
              <a:t>Paleolithic</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period</a:t>
            </a:r>
            <a:endParaRPr lang="fr-FR" sz="2800" b="1" dirty="0">
              <a:latin typeface="Times New Roman" pitchFamily="18" charset="0"/>
              <a:cs typeface="Times New Roman" pitchFamily="18" charset="0"/>
            </a:endParaRPr>
          </a:p>
        </p:txBody>
      </p:sp>
      <p:sp>
        <p:nvSpPr>
          <p:cNvPr id="5" name="Rectangle 4"/>
          <p:cNvSpPr/>
          <p:nvPr/>
        </p:nvSpPr>
        <p:spPr>
          <a:xfrm>
            <a:off x="304487" y="1449214"/>
            <a:ext cx="8820472" cy="954107"/>
          </a:xfrm>
          <a:prstGeom prst="rect">
            <a:avLst/>
          </a:prstGeom>
        </p:spPr>
        <p:txBody>
          <a:bodyPr wrap="square">
            <a:spAutoFit/>
          </a:bodyPr>
          <a:lstStyle/>
          <a:p>
            <a:pPr algn="ctr"/>
            <a:r>
              <a:rPr lang="fr-FR" sz="2800" dirty="0" err="1">
                <a:latin typeface="Times New Roman"/>
                <a:ea typeface="Calibri"/>
              </a:rPr>
              <a:t>Humans</a:t>
            </a:r>
            <a:r>
              <a:rPr lang="fr-FR" sz="2800" dirty="0">
                <a:latin typeface="Times New Roman"/>
                <a:ea typeface="Calibri"/>
              </a:rPr>
              <a:t> </a:t>
            </a:r>
            <a:r>
              <a:rPr lang="fr-FR" sz="2800" dirty="0" err="1">
                <a:latin typeface="Times New Roman"/>
                <a:ea typeface="Calibri"/>
              </a:rPr>
              <a:t>were</a:t>
            </a:r>
            <a:r>
              <a:rPr lang="fr-FR" sz="2800" dirty="0">
                <a:latin typeface="Times New Roman"/>
                <a:ea typeface="Calibri"/>
              </a:rPr>
              <a:t> </a:t>
            </a:r>
            <a:r>
              <a:rPr lang="fr-FR" sz="2800" dirty="0" err="1">
                <a:latin typeface="Times New Roman"/>
                <a:ea typeface="Calibri"/>
              </a:rPr>
              <a:t>unaware</a:t>
            </a:r>
            <a:r>
              <a:rPr lang="fr-FR" sz="2800" dirty="0">
                <a:latin typeface="Times New Roman"/>
                <a:ea typeface="Calibri"/>
              </a:rPr>
              <a:t> of agriculture and animal </a:t>
            </a:r>
            <a:r>
              <a:rPr lang="fr-FR" sz="2800" dirty="0" err="1">
                <a:latin typeface="Times New Roman"/>
                <a:ea typeface="Calibri"/>
              </a:rPr>
              <a:t>husbandry</a:t>
            </a:r>
            <a:r>
              <a:rPr lang="fr-FR" sz="2800" dirty="0">
                <a:latin typeface="Times New Roman"/>
                <a:ea typeface="Calibri"/>
              </a:rPr>
              <a:t>, and </a:t>
            </a:r>
            <a:r>
              <a:rPr lang="fr-FR" sz="2800" dirty="0" err="1">
                <a:latin typeface="Times New Roman"/>
                <a:ea typeface="Calibri"/>
              </a:rPr>
              <a:t>lived</a:t>
            </a:r>
            <a:r>
              <a:rPr lang="fr-FR" sz="2800" dirty="0">
                <a:latin typeface="Times New Roman"/>
                <a:ea typeface="Calibri"/>
              </a:rPr>
              <a:t> a </a:t>
            </a:r>
            <a:r>
              <a:rPr lang="fr-FR" sz="2800" dirty="0" err="1">
                <a:latin typeface="Times New Roman"/>
                <a:ea typeface="Calibri"/>
              </a:rPr>
              <a:t>nomadic</a:t>
            </a:r>
            <a:r>
              <a:rPr lang="fr-FR" sz="2800" dirty="0">
                <a:latin typeface="Times New Roman"/>
                <a:ea typeface="Calibri"/>
              </a:rPr>
              <a:t> </a:t>
            </a:r>
            <a:r>
              <a:rPr lang="fr-FR" sz="2800" dirty="0" err="1">
                <a:latin typeface="Times New Roman"/>
                <a:ea typeface="Calibri"/>
              </a:rPr>
              <a:t>lifestyle</a:t>
            </a:r>
            <a:r>
              <a:rPr lang="fr-FR" sz="2800" dirty="0">
                <a:latin typeface="Times New Roman"/>
                <a:ea typeface="Calibri"/>
              </a:rPr>
              <a:t> </a:t>
            </a:r>
            <a:r>
              <a:rPr lang="fr-FR" sz="2800" dirty="0" err="1">
                <a:latin typeface="Times New Roman"/>
                <a:ea typeface="Calibri"/>
              </a:rPr>
              <a:t>based</a:t>
            </a:r>
            <a:r>
              <a:rPr lang="fr-FR" sz="2800" dirty="0">
                <a:latin typeface="Times New Roman"/>
                <a:ea typeface="Calibri"/>
              </a:rPr>
              <a:t> on </a:t>
            </a:r>
            <a:r>
              <a:rPr lang="fr-FR" sz="2800" dirty="0" err="1">
                <a:latin typeface="Times New Roman"/>
                <a:ea typeface="Calibri"/>
              </a:rPr>
              <a:t>collecting</a:t>
            </a:r>
            <a:r>
              <a:rPr lang="fr-FR" sz="2800" dirty="0">
                <a:latin typeface="Times New Roman"/>
                <a:ea typeface="Calibri"/>
              </a:rPr>
              <a:t> and </a:t>
            </a:r>
            <a:r>
              <a:rPr lang="fr-FR" sz="2800" dirty="0" err="1">
                <a:latin typeface="Times New Roman"/>
                <a:ea typeface="Calibri"/>
              </a:rPr>
              <a:t>killing</a:t>
            </a:r>
            <a:r>
              <a:rPr lang="fr-FR" sz="2800" dirty="0">
                <a:latin typeface="Times New Roman"/>
                <a:ea typeface="Calibri"/>
              </a:rPr>
              <a:t>. </a:t>
            </a:r>
            <a:endParaRPr lang="fr-FR" sz="2800" dirty="0"/>
          </a:p>
        </p:txBody>
      </p:sp>
      <p:sp>
        <p:nvSpPr>
          <p:cNvPr id="6" name="Flèche vers le bas 5"/>
          <p:cNvSpPr/>
          <p:nvPr/>
        </p:nvSpPr>
        <p:spPr>
          <a:xfrm>
            <a:off x="4077447" y="908720"/>
            <a:ext cx="660058" cy="571504"/>
          </a:xfrm>
          <a:prstGeom prst="downArrow">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 name="Flèche vers le bas 6"/>
          <p:cNvSpPr/>
          <p:nvPr/>
        </p:nvSpPr>
        <p:spPr>
          <a:xfrm>
            <a:off x="4181366" y="2564904"/>
            <a:ext cx="660058" cy="571504"/>
          </a:xfrm>
          <a:prstGeom prst="downArrow">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Rectangle 8"/>
          <p:cNvSpPr/>
          <p:nvPr/>
        </p:nvSpPr>
        <p:spPr>
          <a:xfrm>
            <a:off x="179512" y="3212976"/>
            <a:ext cx="8712967" cy="1815882"/>
          </a:xfrm>
          <a:prstGeom prst="rect">
            <a:avLst/>
          </a:prstGeom>
        </p:spPr>
        <p:txBody>
          <a:bodyPr wrap="square">
            <a:spAutoFit/>
          </a:bodyPr>
          <a:lstStyle/>
          <a:p>
            <a:pPr algn="ctr">
              <a:spcAft>
                <a:spcPts val="0"/>
              </a:spcAft>
              <a:tabLst>
                <a:tab pos="1503045" algn="l"/>
              </a:tabLst>
            </a:pPr>
            <a:r>
              <a:rPr lang="fr-FR" sz="2800" dirty="0" err="1">
                <a:latin typeface="Times New Roman"/>
                <a:ea typeface="Calibri"/>
                <a:cs typeface="Arial"/>
              </a:rPr>
              <a:t>Among</a:t>
            </a:r>
            <a:r>
              <a:rPr lang="fr-FR" sz="2800" dirty="0">
                <a:latin typeface="Times New Roman"/>
                <a:ea typeface="Calibri"/>
                <a:cs typeface="Arial"/>
              </a:rPr>
              <a:t> the techniques </a:t>
            </a:r>
            <a:r>
              <a:rPr lang="fr-FR" sz="2800" dirty="0" err="1">
                <a:latin typeface="Times New Roman"/>
                <a:ea typeface="Calibri"/>
                <a:cs typeface="Arial"/>
              </a:rPr>
              <a:t>developed</a:t>
            </a:r>
            <a:r>
              <a:rPr lang="fr-FR" sz="2800" dirty="0">
                <a:latin typeface="Times New Roman"/>
                <a:ea typeface="Calibri"/>
                <a:cs typeface="Arial"/>
              </a:rPr>
              <a:t> </a:t>
            </a:r>
            <a:r>
              <a:rPr lang="fr-FR" sz="2800" dirty="0" err="1">
                <a:latin typeface="Times New Roman"/>
                <a:ea typeface="Calibri"/>
                <a:cs typeface="Arial"/>
              </a:rPr>
              <a:t>during</a:t>
            </a:r>
            <a:r>
              <a:rPr lang="fr-FR" sz="2800" dirty="0">
                <a:latin typeface="Times New Roman"/>
                <a:ea typeface="Calibri"/>
                <a:cs typeface="Arial"/>
              </a:rPr>
              <a:t> the </a:t>
            </a:r>
            <a:r>
              <a:rPr lang="fr-FR" sz="2800" dirty="0" err="1">
                <a:latin typeface="Times New Roman"/>
                <a:ea typeface="Calibri"/>
                <a:cs typeface="Arial"/>
              </a:rPr>
              <a:t>Paleolithic</a:t>
            </a:r>
            <a:r>
              <a:rPr lang="fr-FR" sz="2800" dirty="0">
                <a:latin typeface="Times New Roman"/>
                <a:ea typeface="Calibri"/>
                <a:cs typeface="Arial"/>
              </a:rPr>
              <a:t> </a:t>
            </a:r>
            <a:r>
              <a:rPr lang="fr-FR" sz="2800" dirty="0" err="1">
                <a:latin typeface="Times New Roman"/>
                <a:ea typeface="Calibri"/>
                <a:cs typeface="Arial"/>
              </a:rPr>
              <a:t>period</a:t>
            </a:r>
            <a:r>
              <a:rPr lang="fr-FR" sz="2800" dirty="0">
                <a:latin typeface="Times New Roman"/>
                <a:ea typeface="Calibri"/>
                <a:cs typeface="Arial"/>
              </a:rPr>
              <a:t> </a:t>
            </a:r>
            <a:r>
              <a:rPr lang="fr-FR" sz="2800" dirty="0" err="1">
                <a:latin typeface="Times New Roman"/>
                <a:ea typeface="Calibri"/>
                <a:cs typeface="Arial"/>
              </a:rPr>
              <a:t>were</a:t>
            </a:r>
            <a:r>
              <a:rPr lang="fr-FR" sz="2800" dirty="0">
                <a:latin typeface="Times New Roman"/>
                <a:ea typeface="Calibri"/>
                <a:cs typeface="Arial"/>
              </a:rPr>
              <a:t> the domestication of </a:t>
            </a:r>
            <a:r>
              <a:rPr lang="fr-FR" sz="2800" dirty="0" err="1">
                <a:latin typeface="Times New Roman"/>
                <a:ea typeface="Calibri"/>
                <a:cs typeface="Arial"/>
              </a:rPr>
              <a:t>fire</a:t>
            </a:r>
            <a:r>
              <a:rPr lang="fr-FR" sz="2800" dirty="0">
                <a:latin typeface="Times New Roman"/>
                <a:ea typeface="Calibri"/>
                <a:cs typeface="Arial"/>
              </a:rPr>
              <a:t>, the manufacture of </a:t>
            </a:r>
            <a:r>
              <a:rPr lang="fr-FR" sz="2800" dirty="0" err="1">
                <a:latin typeface="Times New Roman"/>
                <a:ea typeface="Calibri"/>
                <a:cs typeface="Arial"/>
              </a:rPr>
              <a:t>clothing</a:t>
            </a:r>
            <a:r>
              <a:rPr lang="fr-FR" sz="2800" dirty="0">
                <a:latin typeface="Times New Roman"/>
                <a:ea typeface="Calibri"/>
                <a:cs typeface="Arial"/>
              </a:rPr>
              <a:t> and containers </a:t>
            </a:r>
            <a:r>
              <a:rPr lang="fr-FR" sz="2800" dirty="0" err="1">
                <a:latin typeface="Times New Roman"/>
                <a:ea typeface="Calibri"/>
                <a:cs typeface="Arial"/>
              </a:rPr>
              <a:t>from</a:t>
            </a:r>
            <a:r>
              <a:rPr lang="fr-FR" sz="2800" dirty="0">
                <a:latin typeface="Times New Roman"/>
                <a:ea typeface="Calibri"/>
                <a:cs typeface="Arial"/>
              </a:rPr>
              <a:t> animal skins, and the production of </a:t>
            </a:r>
            <a:r>
              <a:rPr lang="fr-FR" sz="2800" dirty="0" err="1">
                <a:latin typeface="Times New Roman"/>
                <a:ea typeface="Calibri"/>
                <a:cs typeface="Arial"/>
              </a:rPr>
              <a:t>hunting</a:t>
            </a:r>
            <a:r>
              <a:rPr lang="fr-FR" sz="2800" dirty="0">
                <a:latin typeface="Times New Roman"/>
                <a:ea typeface="Calibri"/>
                <a:cs typeface="Arial"/>
              </a:rPr>
              <a:t> </a:t>
            </a:r>
            <a:r>
              <a:rPr lang="fr-FR" sz="2800" dirty="0" err="1">
                <a:latin typeface="Times New Roman"/>
                <a:ea typeface="Calibri"/>
                <a:cs typeface="Arial"/>
              </a:rPr>
              <a:t>tools</a:t>
            </a:r>
            <a:r>
              <a:rPr lang="fr-FR" sz="2800" dirty="0">
                <a:latin typeface="Times New Roman"/>
                <a:ea typeface="Calibri"/>
                <a:cs typeface="Arial"/>
              </a:rPr>
              <a:t> and </a:t>
            </a:r>
            <a:r>
              <a:rPr lang="fr-FR" sz="2800" dirty="0" err="1">
                <a:latin typeface="Times New Roman"/>
                <a:ea typeface="Calibri"/>
                <a:cs typeface="Arial"/>
              </a:rPr>
              <a:t>canoes</a:t>
            </a:r>
            <a:r>
              <a:rPr lang="fr-FR" sz="2800" dirty="0">
                <a:latin typeface="Times New Roman"/>
                <a:ea typeface="Calibri"/>
                <a:cs typeface="Arial"/>
              </a:rPr>
              <a:t>.</a:t>
            </a:r>
            <a:endParaRPr lang="fr-FR" sz="2800" dirty="0">
              <a:effectLst/>
              <a:latin typeface="Calibri"/>
              <a:ea typeface="Calibri"/>
              <a:cs typeface="Arial"/>
            </a:endParaRPr>
          </a:p>
        </p:txBody>
      </p:sp>
      <p:sp>
        <p:nvSpPr>
          <p:cNvPr id="10" name="Flèche vers le bas 9"/>
          <p:cNvSpPr/>
          <p:nvPr/>
        </p:nvSpPr>
        <p:spPr>
          <a:xfrm>
            <a:off x="4205966" y="5028858"/>
            <a:ext cx="660058" cy="571504"/>
          </a:xfrm>
          <a:prstGeom prst="downArrow">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1" name="Rectangle 10"/>
          <p:cNvSpPr/>
          <p:nvPr/>
        </p:nvSpPr>
        <p:spPr>
          <a:xfrm>
            <a:off x="790287" y="5733256"/>
            <a:ext cx="7848872" cy="523220"/>
          </a:xfrm>
          <a:prstGeom prst="rect">
            <a:avLst/>
          </a:prstGeom>
        </p:spPr>
        <p:txBody>
          <a:bodyPr wrap="square">
            <a:spAutoFit/>
          </a:bodyPr>
          <a:lstStyle/>
          <a:p>
            <a:r>
              <a:rPr lang="fr-FR" sz="2800" dirty="0" err="1">
                <a:latin typeface="Times New Roman"/>
                <a:ea typeface="Calibri"/>
              </a:rPr>
              <a:t>Early</a:t>
            </a:r>
            <a:r>
              <a:rPr lang="fr-FR" sz="2800" dirty="0">
                <a:latin typeface="Times New Roman"/>
                <a:ea typeface="Calibri"/>
              </a:rPr>
              <a:t> </a:t>
            </a:r>
            <a:r>
              <a:rPr lang="fr-FR" sz="2800" dirty="0" err="1">
                <a:latin typeface="Times New Roman"/>
                <a:ea typeface="Calibri"/>
              </a:rPr>
              <a:t>prehistoric</a:t>
            </a:r>
            <a:r>
              <a:rPr lang="fr-FR" sz="2800" dirty="0">
                <a:latin typeface="Times New Roman"/>
                <a:ea typeface="Calibri"/>
              </a:rPr>
              <a:t> </a:t>
            </a:r>
            <a:r>
              <a:rPr lang="fr-FR" sz="2800" dirty="0" err="1">
                <a:latin typeface="Times New Roman"/>
                <a:ea typeface="Calibri"/>
              </a:rPr>
              <a:t>humans</a:t>
            </a:r>
            <a:r>
              <a:rPr lang="fr-FR" sz="2800" dirty="0">
                <a:latin typeface="Times New Roman"/>
                <a:ea typeface="Calibri"/>
              </a:rPr>
              <a:t> </a:t>
            </a:r>
            <a:r>
              <a:rPr lang="fr-FR" sz="2800" dirty="0" err="1">
                <a:latin typeface="Times New Roman"/>
                <a:ea typeface="Calibri"/>
              </a:rPr>
              <a:t>lived</a:t>
            </a:r>
            <a:r>
              <a:rPr lang="fr-FR" sz="2800" dirty="0">
                <a:latin typeface="Times New Roman"/>
                <a:ea typeface="Calibri"/>
              </a:rPr>
              <a:t> </a:t>
            </a:r>
            <a:r>
              <a:rPr lang="fr-FR" sz="2800" dirty="0" err="1">
                <a:latin typeface="Times New Roman"/>
                <a:ea typeface="Calibri"/>
              </a:rPr>
              <a:t>naked</a:t>
            </a:r>
            <a:r>
              <a:rPr lang="fr-FR" sz="2800" dirty="0">
                <a:latin typeface="Times New Roman"/>
                <a:ea typeface="Calibri"/>
              </a:rPr>
              <a:t> in the nature</a:t>
            </a:r>
            <a:endParaRPr lang="fr-FR" sz="2800" dirty="0"/>
          </a:p>
        </p:txBody>
      </p:sp>
      <p:sp>
        <p:nvSpPr>
          <p:cNvPr id="12" name="Rectangle 11"/>
          <p:cNvSpPr/>
          <p:nvPr/>
        </p:nvSpPr>
        <p:spPr>
          <a:xfrm>
            <a:off x="304487" y="897271"/>
            <a:ext cx="8732009" cy="57862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p>
        </p:txBody>
      </p:sp>
      <p:sp>
        <p:nvSpPr>
          <p:cNvPr id="13" name="ZoneTexte 12"/>
          <p:cNvSpPr txBox="1"/>
          <p:nvPr/>
        </p:nvSpPr>
        <p:spPr>
          <a:xfrm>
            <a:off x="395537" y="948690"/>
            <a:ext cx="8496942" cy="5909310"/>
          </a:xfrm>
          <a:prstGeom prst="rect">
            <a:avLst/>
          </a:prstGeom>
          <a:noFill/>
        </p:spPr>
        <p:txBody>
          <a:bodyPr wrap="square" rtlCol="0">
            <a:spAutoFit/>
          </a:bodyPr>
          <a:lstStyle/>
          <a:p>
            <a:pPr marL="457200" indent="-457200" algn="ctr">
              <a:lnSpc>
                <a:spcPct val="150000"/>
              </a:lnSpc>
              <a:buFont typeface="Wingdings" pitchFamily="2" charset="2"/>
              <a:buChar char="v"/>
            </a:pPr>
            <a:r>
              <a:rPr lang="fr-FR" sz="2800" dirty="0" err="1">
                <a:latin typeface="Times New Roman"/>
                <a:ea typeface="Calibri"/>
              </a:rPr>
              <a:t>Like</a:t>
            </a:r>
            <a:r>
              <a:rPr lang="fr-FR" sz="2800" dirty="0">
                <a:latin typeface="Times New Roman"/>
                <a:ea typeface="Calibri"/>
              </a:rPr>
              <a:t> </a:t>
            </a:r>
            <a:r>
              <a:rPr lang="fr-FR" sz="2800" dirty="0" err="1">
                <a:latin typeface="Times New Roman"/>
                <a:ea typeface="Calibri"/>
              </a:rPr>
              <a:t>many</a:t>
            </a:r>
            <a:r>
              <a:rPr lang="fr-FR" sz="2800" dirty="0">
                <a:latin typeface="Times New Roman"/>
                <a:ea typeface="Calibri"/>
              </a:rPr>
              <a:t> </a:t>
            </a:r>
            <a:r>
              <a:rPr lang="fr-FR" sz="2800" dirty="0" err="1">
                <a:latin typeface="Times New Roman"/>
                <a:ea typeface="Calibri"/>
              </a:rPr>
              <a:t>animals</a:t>
            </a:r>
            <a:r>
              <a:rPr lang="fr-FR" sz="2800" dirty="0">
                <a:latin typeface="Times New Roman"/>
                <a:ea typeface="Calibri"/>
              </a:rPr>
              <a:t>, </a:t>
            </a:r>
            <a:r>
              <a:rPr lang="fr-FR" sz="2800" dirty="0" err="1">
                <a:latin typeface="Times New Roman"/>
                <a:ea typeface="Calibri"/>
              </a:rPr>
              <a:t>they</a:t>
            </a:r>
            <a:r>
              <a:rPr lang="fr-FR" sz="2800" dirty="0">
                <a:latin typeface="Times New Roman"/>
                <a:ea typeface="Calibri"/>
              </a:rPr>
              <a:t> </a:t>
            </a:r>
            <a:r>
              <a:rPr lang="fr-FR" sz="2800" dirty="0" err="1">
                <a:latin typeface="Times New Roman"/>
                <a:ea typeface="Calibri"/>
              </a:rPr>
              <a:t>sleep</a:t>
            </a:r>
            <a:r>
              <a:rPr lang="fr-FR" sz="2800" dirty="0">
                <a:latin typeface="Times New Roman"/>
                <a:ea typeface="Calibri"/>
              </a:rPr>
              <a:t> </a:t>
            </a:r>
            <a:r>
              <a:rPr lang="fr-FR" sz="2800" dirty="0" err="1">
                <a:latin typeface="Times New Roman"/>
                <a:ea typeface="Calibri"/>
              </a:rPr>
              <a:t>at</a:t>
            </a:r>
            <a:r>
              <a:rPr lang="fr-FR" sz="2800" dirty="0">
                <a:latin typeface="Times New Roman"/>
                <a:ea typeface="Calibri"/>
              </a:rPr>
              <a:t> night in a cave, a refuge. </a:t>
            </a:r>
            <a:endParaRPr lang="fr-FR" sz="2800" dirty="0" smtClean="0">
              <a:latin typeface="Times New Roman"/>
              <a:ea typeface="Calibri"/>
            </a:endParaRPr>
          </a:p>
          <a:p>
            <a:pPr marL="457200" indent="-457200" algn="ctr">
              <a:lnSpc>
                <a:spcPct val="150000"/>
              </a:lnSpc>
              <a:buFont typeface="Wingdings" pitchFamily="2" charset="2"/>
              <a:buChar char="v"/>
            </a:pPr>
            <a:r>
              <a:rPr lang="fr-FR" sz="2800" dirty="0" err="1" smtClean="0">
                <a:latin typeface="Times New Roman"/>
                <a:ea typeface="Calibri"/>
              </a:rPr>
              <a:t>They</a:t>
            </a:r>
            <a:r>
              <a:rPr lang="fr-FR" sz="2800" dirty="0" smtClean="0">
                <a:latin typeface="Times New Roman"/>
                <a:ea typeface="Calibri"/>
              </a:rPr>
              <a:t> </a:t>
            </a:r>
            <a:r>
              <a:rPr lang="fr-FR" sz="2800" dirty="0" err="1">
                <a:latin typeface="Times New Roman"/>
                <a:ea typeface="Calibri"/>
              </a:rPr>
              <a:t>never</a:t>
            </a:r>
            <a:r>
              <a:rPr lang="fr-FR" sz="2800" dirty="0">
                <a:latin typeface="Times New Roman"/>
                <a:ea typeface="Calibri"/>
              </a:rPr>
              <a:t> set up camp </a:t>
            </a:r>
            <a:r>
              <a:rPr lang="fr-FR" sz="2800" dirty="0" err="1">
                <a:latin typeface="Times New Roman"/>
                <a:ea typeface="Calibri"/>
              </a:rPr>
              <a:t>too</a:t>
            </a:r>
            <a:r>
              <a:rPr lang="fr-FR" sz="2800" dirty="0">
                <a:latin typeface="Times New Roman"/>
                <a:ea typeface="Calibri"/>
              </a:rPr>
              <a:t> far </a:t>
            </a:r>
            <a:r>
              <a:rPr lang="fr-FR" sz="2800" dirty="0" err="1">
                <a:latin typeface="Times New Roman"/>
                <a:ea typeface="Calibri"/>
              </a:rPr>
              <a:t>from</a:t>
            </a:r>
            <a:r>
              <a:rPr lang="fr-FR" sz="2800" dirty="0">
                <a:latin typeface="Times New Roman"/>
                <a:ea typeface="Calibri"/>
              </a:rPr>
              <a:t> a pond or river to drink, </a:t>
            </a:r>
            <a:endParaRPr lang="fr-FR" sz="2800" dirty="0" smtClean="0">
              <a:latin typeface="Times New Roman"/>
              <a:ea typeface="Calibri"/>
            </a:endParaRPr>
          </a:p>
          <a:p>
            <a:pPr marL="457200" indent="-457200" algn="ctr">
              <a:lnSpc>
                <a:spcPct val="150000"/>
              </a:lnSpc>
              <a:buFont typeface="Wingdings" pitchFamily="2" charset="2"/>
              <a:buChar char="v"/>
            </a:pPr>
            <a:r>
              <a:rPr lang="fr-FR" sz="2800" dirty="0">
                <a:latin typeface="Times New Roman"/>
                <a:ea typeface="Calibri"/>
              </a:rPr>
              <a:t>A</a:t>
            </a:r>
            <a:r>
              <a:rPr lang="fr-FR" sz="2800" dirty="0" smtClean="0">
                <a:latin typeface="Times New Roman"/>
                <a:ea typeface="Calibri"/>
              </a:rPr>
              <a:t>nd </a:t>
            </a:r>
            <a:r>
              <a:rPr lang="fr-FR" sz="2800" dirty="0" err="1">
                <a:latin typeface="Times New Roman"/>
                <a:ea typeface="Calibri"/>
              </a:rPr>
              <a:t>always</a:t>
            </a:r>
            <a:r>
              <a:rPr lang="fr-FR" sz="2800" dirty="0">
                <a:latin typeface="Times New Roman"/>
                <a:ea typeface="Calibri"/>
              </a:rPr>
              <a:t> </a:t>
            </a:r>
            <a:r>
              <a:rPr lang="fr-FR" sz="2800" dirty="0" err="1">
                <a:latin typeface="Times New Roman"/>
                <a:ea typeface="Calibri"/>
              </a:rPr>
              <a:t>spent</a:t>
            </a:r>
            <a:r>
              <a:rPr lang="fr-FR" sz="2800" dirty="0">
                <a:latin typeface="Times New Roman"/>
                <a:ea typeface="Calibri"/>
              </a:rPr>
              <a:t> a lot of time in </a:t>
            </a:r>
            <a:r>
              <a:rPr lang="fr-FR" sz="2800" dirty="0" err="1">
                <a:latin typeface="Times New Roman"/>
                <a:ea typeface="Calibri"/>
              </a:rPr>
              <a:t>search</a:t>
            </a:r>
            <a:r>
              <a:rPr lang="fr-FR" sz="2800" dirty="0">
                <a:latin typeface="Times New Roman"/>
                <a:ea typeface="Calibri"/>
              </a:rPr>
              <a:t> of </a:t>
            </a:r>
            <a:r>
              <a:rPr lang="fr-FR" sz="2800" dirty="0" err="1">
                <a:latin typeface="Times New Roman"/>
                <a:ea typeface="Calibri"/>
              </a:rPr>
              <a:t>food</a:t>
            </a:r>
            <a:r>
              <a:rPr lang="fr-FR" sz="2800" dirty="0">
                <a:latin typeface="Times New Roman"/>
                <a:ea typeface="Calibri"/>
              </a:rPr>
              <a:t>: </a:t>
            </a:r>
            <a:r>
              <a:rPr lang="fr-FR" sz="2800" dirty="0" err="1">
                <a:latin typeface="Times New Roman"/>
                <a:ea typeface="Calibri"/>
              </a:rPr>
              <a:t>wild</a:t>
            </a:r>
            <a:r>
              <a:rPr lang="fr-FR" sz="2800" dirty="0">
                <a:latin typeface="Times New Roman"/>
                <a:ea typeface="Calibri"/>
              </a:rPr>
              <a:t> fruits, </a:t>
            </a:r>
            <a:r>
              <a:rPr lang="fr-FR" sz="2800" dirty="0" err="1">
                <a:latin typeface="Times New Roman"/>
                <a:ea typeface="Calibri"/>
              </a:rPr>
              <a:t>roots</a:t>
            </a:r>
            <a:r>
              <a:rPr lang="fr-FR" sz="2800" dirty="0">
                <a:latin typeface="Times New Roman"/>
                <a:ea typeface="Calibri"/>
              </a:rPr>
              <a:t>, the </a:t>
            </a:r>
            <a:r>
              <a:rPr lang="fr-FR" sz="2800" dirty="0" err="1">
                <a:latin typeface="Times New Roman"/>
                <a:ea typeface="Calibri"/>
              </a:rPr>
              <a:t>meat</a:t>
            </a:r>
            <a:r>
              <a:rPr lang="fr-FR" sz="2800" dirty="0">
                <a:latin typeface="Times New Roman"/>
                <a:ea typeface="Calibri"/>
              </a:rPr>
              <a:t> of </a:t>
            </a:r>
            <a:r>
              <a:rPr lang="fr-FR" sz="2800" dirty="0" err="1">
                <a:latin typeface="Times New Roman"/>
                <a:ea typeface="Calibri"/>
              </a:rPr>
              <a:t>dead</a:t>
            </a:r>
            <a:r>
              <a:rPr lang="fr-FR" sz="2800" dirty="0">
                <a:latin typeface="Times New Roman"/>
                <a:ea typeface="Calibri"/>
              </a:rPr>
              <a:t> </a:t>
            </a:r>
            <a:r>
              <a:rPr lang="fr-FR" sz="2800" dirty="0" err="1">
                <a:latin typeface="Times New Roman"/>
                <a:ea typeface="Calibri"/>
              </a:rPr>
              <a:t>animals</a:t>
            </a:r>
            <a:r>
              <a:rPr lang="fr-FR" sz="2800" dirty="0">
                <a:latin typeface="Times New Roman"/>
                <a:ea typeface="Calibri"/>
              </a:rPr>
              <a:t> or </a:t>
            </a:r>
            <a:r>
              <a:rPr lang="fr-FR" sz="2800" dirty="0" err="1">
                <a:latin typeface="Times New Roman"/>
                <a:ea typeface="Calibri"/>
              </a:rPr>
              <a:t>small</a:t>
            </a:r>
            <a:r>
              <a:rPr lang="fr-FR" sz="2800" dirty="0">
                <a:latin typeface="Times New Roman"/>
                <a:ea typeface="Calibri"/>
              </a:rPr>
              <a:t> </a:t>
            </a:r>
            <a:r>
              <a:rPr lang="fr-FR" sz="2800" dirty="0" err="1">
                <a:latin typeface="Times New Roman"/>
                <a:ea typeface="Calibri"/>
              </a:rPr>
              <a:t>animals</a:t>
            </a:r>
            <a:r>
              <a:rPr lang="fr-FR" sz="2800" dirty="0">
                <a:latin typeface="Times New Roman"/>
                <a:ea typeface="Calibri"/>
              </a:rPr>
              <a:t> </a:t>
            </a:r>
            <a:r>
              <a:rPr lang="fr-FR" sz="2800" dirty="0" err="1">
                <a:latin typeface="Times New Roman"/>
                <a:ea typeface="Calibri"/>
              </a:rPr>
              <a:t>they</a:t>
            </a:r>
            <a:r>
              <a:rPr lang="fr-FR" sz="2800" dirty="0">
                <a:latin typeface="Times New Roman"/>
                <a:ea typeface="Calibri"/>
              </a:rPr>
              <a:t> </a:t>
            </a:r>
            <a:r>
              <a:rPr lang="fr-FR" sz="2800" dirty="0" err="1">
                <a:latin typeface="Times New Roman"/>
                <a:ea typeface="Calibri"/>
              </a:rPr>
              <a:t>had</a:t>
            </a:r>
            <a:r>
              <a:rPr lang="fr-FR" sz="2800" dirty="0">
                <a:latin typeface="Times New Roman"/>
                <a:ea typeface="Calibri"/>
              </a:rPr>
              <a:t> </a:t>
            </a:r>
            <a:r>
              <a:rPr lang="fr-FR" sz="2800" dirty="0" err="1" smtClean="0">
                <a:latin typeface="Times New Roman"/>
                <a:ea typeface="Calibri"/>
              </a:rPr>
              <a:t>captured</a:t>
            </a:r>
            <a:r>
              <a:rPr lang="fr-FR" sz="2800" dirty="0" smtClean="0">
                <a:latin typeface="Times New Roman"/>
                <a:ea typeface="Calibri"/>
              </a:rPr>
              <a:t>.</a:t>
            </a:r>
          </a:p>
          <a:p>
            <a:pPr marL="457200" indent="-457200" algn="ctr">
              <a:lnSpc>
                <a:spcPct val="150000"/>
              </a:lnSpc>
              <a:buFont typeface="Wingdings" pitchFamily="2" charset="2"/>
              <a:buChar char="v"/>
            </a:pPr>
            <a:r>
              <a:rPr lang="fr-FR" sz="2800" dirty="0" err="1" smtClean="0">
                <a:latin typeface="Times New Roman"/>
                <a:ea typeface="Calibri"/>
              </a:rPr>
              <a:t>They</a:t>
            </a:r>
            <a:r>
              <a:rPr lang="fr-FR" sz="2800" dirty="0" smtClean="0">
                <a:latin typeface="Times New Roman"/>
                <a:ea typeface="Calibri"/>
              </a:rPr>
              <a:t> </a:t>
            </a:r>
            <a:r>
              <a:rPr lang="fr-FR" sz="2800" dirty="0" err="1">
                <a:latin typeface="Times New Roman"/>
                <a:ea typeface="Calibri"/>
              </a:rPr>
              <a:t>also</a:t>
            </a:r>
            <a:r>
              <a:rPr lang="fr-FR" sz="2800" dirty="0">
                <a:latin typeface="Times New Roman"/>
                <a:ea typeface="Calibri"/>
              </a:rPr>
              <a:t> </a:t>
            </a:r>
            <a:r>
              <a:rPr lang="fr-FR" sz="2800" dirty="0" err="1">
                <a:latin typeface="Times New Roman"/>
                <a:ea typeface="Calibri"/>
              </a:rPr>
              <a:t>defend</a:t>
            </a:r>
            <a:r>
              <a:rPr lang="fr-FR" sz="2800" dirty="0">
                <a:latin typeface="Times New Roman"/>
                <a:ea typeface="Calibri"/>
              </a:rPr>
              <a:t> </a:t>
            </a:r>
            <a:r>
              <a:rPr lang="fr-FR" sz="2800" dirty="0" err="1">
                <a:latin typeface="Times New Roman"/>
                <a:ea typeface="Calibri"/>
              </a:rPr>
              <a:t>themselves</a:t>
            </a:r>
            <a:r>
              <a:rPr lang="fr-FR" sz="2800" dirty="0">
                <a:latin typeface="Times New Roman"/>
                <a:ea typeface="Calibri"/>
              </a:rPr>
              <a:t> </a:t>
            </a:r>
            <a:r>
              <a:rPr lang="fr-FR" sz="2800" dirty="0" err="1">
                <a:latin typeface="Times New Roman"/>
                <a:ea typeface="Calibri"/>
              </a:rPr>
              <a:t>from</a:t>
            </a:r>
            <a:r>
              <a:rPr lang="fr-FR" sz="2800" dirty="0">
                <a:latin typeface="Times New Roman"/>
                <a:ea typeface="Calibri"/>
              </a:rPr>
              <a:t> large carnivores </a:t>
            </a:r>
            <a:r>
              <a:rPr lang="fr-FR" sz="2800" dirty="0" err="1">
                <a:latin typeface="Times New Roman"/>
                <a:ea typeface="Calibri"/>
              </a:rPr>
              <a:t>that</a:t>
            </a:r>
            <a:r>
              <a:rPr lang="fr-FR" sz="2800" dirty="0">
                <a:latin typeface="Times New Roman"/>
                <a:ea typeface="Calibri"/>
              </a:rPr>
              <a:t> </a:t>
            </a:r>
            <a:r>
              <a:rPr lang="fr-FR" sz="2800" dirty="0" err="1">
                <a:latin typeface="Times New Roman"/>
                <a:ea typeface="Calibri"/>
              </a:rPr>
              <a:t>chase</a:t>
            </a:r>
            <a:r>
              <a:rPr lang="fr-FR" sz="2800" dirty="0">
                <a:latin typeface="Times New Roman"/>
                <a:ea typeface="Calibri"/>
              </a:rPr>
              <a:t> </a:t>
            </a:r>
            <a:r>
              <a:rPr lang="fr-FR" sz="2800" dirty="0" err="1">
                <a:latin typeface="Times New Roman"/>
                <a:ea typeface="Calibri"/>
              </a:rPr>
              <a:t>them</a:t>
            </a:r>
            <a:r>
              <a:rPr lang="fr-FR" sz="2800" dirty="0">
                <a:latin typeface="Times New Roman"/>
                <a:ea typeface="Calibri"/>
              </a:rPr>
              <a:t> to </a:t>
            </a:r>
            <a:r>
              <a:rPr lang="fr-FR" sz="2800" dirty="0" err="1">
                <a:latin typeface="Times New Roman"/>
                <a:ea typeface="Calibri"/>
              </a:rPr>
              <a:t>eat</a:t>
            </a:r>
            <a:r>
              <a:rPr lang="fr-FR" sz="2800" dirty="0">
                <a:latin typeface="Times New Roman"/>
                <a:ea typeface="Calibri"/>
              </a:rPr>
              <a:t> </a:t>
            </a:r>
            <a:r>
              <a:rPr lang="fr-FR" sz="2800" dirty="0" err="1">
                <a:latin typeface="Times New Roman"/>
                <a:ea typeface="Calibri"/>
              </a:rPr>
              <a:t>them</a:t>
            </a:r>
            <a:r>
              <a:rPr lang="fr-FR" sz="2800" dirty="0">
                <a:latin typeface="Times New Roman"/>
                <a:ea typeface="Calibri"/>
              </a:rPr>
              <a:t>.</a:t>
            </a:r>
            <a:endParaRPr lang="fr-FR" sz="2800" dirty="0"/>
          </a:p>
        </p:txBody>
      </p:sp>
    </p:spTree>
    <p:extLst>
      <p:ext uri="{BB962C8B-B14F-4D97-AF65-F5344CB8AC3E}">
        <p14:creationId xmlns:p14="http://schemas.microsoft.com/office/powerpoint/2010/main" val="34135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9" grpId="0"/>
      <p:bldP spid="10" grpId="0" animBg="1"/>
      <p:bldP spid="11" grpId="0"/>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188640"/>
            <a:ext cx="6696744" cy="584775"/>
          </a:xfrm>
          <a:prstGeom prst="rect">
            <a:avLst/>
          </a:prstGeom>
          <a:solidFill>
            <a:schemeClr val="accent1">
              <a:alpha val="14000"/>
            </a:schemeClr>
          </a:solidFill>
        </p:spPr>
        <p:txBody>
          <a:bodyPr wrap="square">
            <a:spAutoFit/>
          </a:bodyPr>
          <a:lstStyle/>
          <a:p>
            <a:pPr algn="ctr"/>
            <a:r>
              <a:rPr lang="fr-FR"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Origins</a:t>
            </a:r>
            <a:r>
              <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of </a:t>
            </a:r>
            <a:r>
              <a:rPr lang="fr-FR"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contemporary</a:t>
            </a:r>
            <a:r>
              <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Biology</a:t>
            </a:r>
            <a:r>
              <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 name="Rectangle 4"/>
          <p:cNvSpPr/>
          <p:nvPr/>
        </p:nvSpPr>
        <p:spPr>
          <a:xfrm>
            <a:off x="341365" y="1052736"/>
            <a:ext cx="8712968" cy="1513235"/>
          </a:xfrm>
          <a:prstGeom prst="rect">
            <a:avLst/>
          </a:prstGeom>
        </p:spPr>
        <p:txBody>
          <a:bodyPr wrap="square">
            <a:spAutoFit/>
          </a:bodyPr>
          <a:lstStyle/>
          <a:p>
            <a:pPr algn="ctr">
              <a:spcAft>
                <a:spcPts val="1000"/>
              </a:spcAft>
            </a:pPr>
            <a:r>
              <a:rPr lang="fr-FR" sz="2800" dirty="0" err="1">
                <a:latin typeface="Times New Roman"/>
                <a:ea typeface="Calibri"/>
                <a:cs typeface="Arial"/>
              </a:rPr>
              <a:t>These</a:t>
            </a:r>
            <a:r>
              <a:rPr lang="fr-FR" sz="2800" dirty="0">
                <a:latin typeface="Times New Roman"/>
                <a:ea typeface="Calibri"/>
                <a:cs typeface="Arial"/>
              </a:rPr>
              <a:t> </a:t>
            </a:r>
            <a:r>
              <a:rPr lang="fr-FR" sz="2800" dirty="0" err="1">
                <a:latin typeface="Times New Roman"/>
                <a:ea typeface="Calibri"/>
                <a:cs typeface="Arial"/>
              </a:rPr>
              <a:t>origins</a:t>
            </a:r>
            <a:r>
              <a:rPr lang="fr-FR" sz="2800" dirty="0">
                <a:latin typeface="Times New Roman"/>
                <a:ea typeface="Calibri"/>
                <a:cs typeface="Arial"/>
              </a:rPr>
              <a:t> </a:t>
            </a:r>
            <a:r>
              <a:rPr lang="fr-FR" sz="2800" dirty="0" err="1">
                <a:latin typeface="Times New Roman"/>
                <a:ea typeface="Calibri"/>
                <a:cs typeface="Arial"/>
              </a:rPr>
              <a:t>begin</a:t>
            </a:r>
            <a:r>
              <a:rPr lang="fr-FR" sz="2800" dirty="0">
                <a:latin typeface="Times New Roman"/>
                <a:ea typeface="Calibri"/>
                <a:cs typeface="Arial"/>
              </a:rPr>
              <a:t> </a:t>
            </a:r>
            <a:r>
              <a:rPr lang="fr-FR" sz="2800" dirty="0" err="1">
                <a:latin typeface="Times New Roman"/>
                <a:ea typeface="Calibri"/>
                <a:cs typeface="Arial"/>
              </a:rPr>
              <a:t>with</a:t>
            </a:r>
            <a:r>
              <a:rPr lang="fr-FR" sz="2800" dirty="0">
                <a:latin typeface="Times New Roman"/>
                <a:ea typeface="Calibri"/>
                <a:cs typeface="Arial"/>
              </a:rPr>
              <a:t> an </a:t>
            </a:r>
            <a:r>
              <a:rPr lang="fr-FR" sz="2800" dirty="0" err="1">
                <a:latin typeface="Times New Roman"/>
                <a:ea typeface="Calibri"/>
                <a:cs typeface="Arial"/>
              </a:rPr>
              <a:t>enumeration</a:t>
            </a:r>
            <a:r>
              <a:rPr lang="fr-FR" sz="2800" dirty="0">
                <a:latin typeface="Times New Roman"/>
                <a:ea typeface="Calibri"/>
                <a:cs typeface="Arial"/>
              </a:rPr>
              <a:t> </a:t>
            </a:r>
            <a:r>
              <a:rPr lang="fr-FR" sz="2800" dirty="0" smtClean="0">
                <a:latin typeface="Times New Roman"/>
                <a:ea typeface="Calibri"/>
                <a:cs typeface="Arial"/>
              </a:rPr>
              <a:t>of </a:t>
            </a:r>
            <a:r>
              <a:rPr lang="fr-FR" sz="2800" dirty="0">
                <a:latin typeface="Times New Roman"/>
                <a:ea typeface="Calibri"/>
                <a:cs typeface="Arial"/>
              </a:rPr>
              <a:t>the plants and </a:t>
            </a:r>
            <a:r>
              <a:rPr lang="fr-FR" sz="2800" dirty="0" err="1">
                <a:latin typeface="Times New Roman"/>
                <a:ea typeface="Calibri"/>
                <a:cs typeface="Arial"/>
              </a:rPr>
              <a:t>animals</a:t>
            </a:r>
            <a:r>
              <a:rPr lang="fr-FR" sz="2800" dirty="0">
                <a:latin typeface="Times New Roman"/>
                <a:ea typeface="Calibri"/>
                <a:cs typeface="Arial"/>
              </a:rPr>
              <a:t> </a:t>
            </a:r>
            <a:r>
              <a:rPr lang="fr-FR" sz="2800" dirty="0" err="1">
                <a:latin typeface="Times New Roman"/>
                <a:ea typeface="Calibri"/>
                <a:cs typeface="Arial"/>
              </a:rPr>
              <a:t>found</a:t>
            </a:r>
            <a:r>
              <a:rPr lang="fr-FR" sz="2800" dirty="0">
                <a:latin typeface="Times New Roman"/>
                <a:ea typeface="Calibri"/>
                <a:cs typeface="Arial"/>
              </a:rPr>
              <a:t> on </a:t>
            </a:r>
            <a:r>
              <a:rPr lang="fr-FR" sz="2800" dirty="0" err="1">
                <a:latin typeface="Times New Roman"/>
                <a:ea typeface="Calibri"/>
                <a:cs typeface="Arial"/>
              </a:rPr>
              <a:t>historical</a:t>
            </a:r>
            <a:r>
              <a:rPr lang="fr-FR" sz="2800" dirty="0">
                <a:latin typeface="Times New Roman"/>
                <a:ea typeface="Calibri"/>
                <a:cs typeface="Arial"/>
              </a:rPr>
              <a:t> sources </a:t>
            </a:r>
            <a:endParaRPr lang="fr-FR" sz="2800" dirty="0" smtClean="0">
              <a:latin typeface="Times New Roman"/>
              <a:ea typeface="Calibri"/>
              <a:cs typeface="Arial"/>
            </a:endParaRPr>
          </a:p>
          <a:p>
            <a:pPr algn="ctr">
              <a:spcAft>
                <a:spcPts val="1000"/>
              </a:spcAft>
            </a:pPr>
            <a:r>
              <a:rPr lang="fr-FR" sz="2800" dirty="0" err="1" smtClean="0">
                <a:latin typeface="Times New Roman"/>
                <a:ea typeface="Calibri"/>
                <a:cs typeface="Arial"/>
              </a:rPr>
              <a:t>These</a:t>
            </a:r>
            <a:r>
              <a:rPr lang="fr-FR" sz="2800" dirty="0" smtClean="0">
                <a:latin typeface="Times New Roman"/>
                <a:ea typeface="Calibri"/>
                <a:cs typeface="Arial"/>
              </a:rPr>
              <a:t> </a:t>
            </a:r>
            <a:r>
              <a:rPr lang="fr-FR" sz="2800" dirty="0" err="1">
                <a:latin typeface="Times New Roman"/>
                <a:ea typeface="Calibri"/>
                <a:cs typeface="Arial"/>
              </a:rPr>
              <a:t>can</a:t>
            </a:r>
            <a:r>
              <a:rPr lang="fr-FR" sz="2800" dirty="0">
                <a:latin typeface="Times New Roman"/>
                <a:ea typeface="Calibri"/>
                <a:cs typeface="Arial"/>
              </a:rPr>
              <a:t> </a:t>
            </a:r>
            <a:r>
              <a:rPr lang="fr-FR" sz="2800" dirty="0" err="1">
                <a:latin typeface="Times New Roman"/>
                <a:ea typeface="Calibri"/>
                <a:cs typeface="Arial"/>
              </a:rPr>
              <a:t>be</a:t>
            </a:r>
            <a:r>
              <a:rPr lang="fr-FR" sz="2800" dirty="0">
                <a:latin typeface="Times New Roman"/>
                <a:ea typeface="Calibri"/>
                <a:cs typeface="Arial"/>
              </a:rPr>
              <a:t> </a:t>
            </a:r>
            <a:r>
              <a:rPr lang="fr-FR" sz="2800" dirty="0" err="1">
                <a:latin typeface="Times New Roman"/>
                <a:ea typeface="Calibri"/>
                <a:cs typeface="Arial"/>
              </a:rPr>
              <a:t>grouped</a:t>
            </a:r>
            <a:r>
              <a:rPr lang="fr-FR" sz="2800" dirty="0">
                <a:latin typeface="Times New Roman"/>
                <a:ea typeface="Calibri"/>
                <a:cs typeface="Arial"/>
              </a:rPr>
              <a:t> </a:t>
            </a:r>
            <a:r>
              <a:rPr lang="fr-FR" sz="2800" dirty="0" err="1">
                <a:latin typeface="Times New Roman"/>
                <a:ea typeface="Calibri"/>
                <a:cs typeface="Arial"/>
              </a:rPr>
              <a:t>into</a:t>
            </a:r>
            <a:r>
              <a:rPr lang="fr-FR" sz="2800" dirty="0">
                <a:latin typeface="Times New Roman"/>
                <a:ea typeface="Calibri"/>
                <a:cs typeface="Arial"/>
              </a:rPr>
              <a:t> </a:t>
            </a:r>
            <a:r>
              <a:rPr lang="fr-FR" sz="2800" dirty="0" err="1">
                <a:latin typeface="Times New Roman"/>
                <a:ea typeface="Calibri"/>
                <a:cs typeface="Arial"/>
              </a:rPr>
              <a:t>two</a:t>
            </a:r>
            <a:r>
              <a:rPr lang="fr-FR" sz="2800" dirty="0">
                <a:latin typeface="Times New Roman"/>
                <a:ea typeface="Calibri"/>
                <a:cs typeface="Arial"/>
              </a:rPr>
              <a:t> </a:t>
            </a:r>
            <a:r>
              <a:rPr lang="fr-FR" sz="2800" dirty="0" err="1">
                <a:latin typeface="Times New Roman"/>
                <a:ea typeface="Calibri"/>
                <a:cs typeface="Arial"/>
              </a:rPr>
              <a:t>categories</a:t>
            </a:r>
            <a:r>
              <a:rPr lang="fr-FR" sz="2800" dirty="0">
                <a:latin typeface="Times New Roman"/>
                <a:ea typeface="Calibri"/>
                <a:cs typeface="Arial"/>
              </a:rPr>
              <a:t> :</a:t>
            </a:r>
            <a:endParaRPr lang="fr-FR" sz="2800" dirty="0">
              <a:effectLst/>
              <a:latin typeface="Calibri"/>
              <a:ea typeface="Calibri"/>
              <a:cs typeface="Arial"/>
            </a:endParaRPr>
          </a:p>
        </p:txBody>
      </p:sp>
      <p:grpSp>
        <p:nvGrpSpPr>
          <p:cNvPr id="6" name="Groupe 5"/>
          <p:cNvGrpSpPr/>
          <p:nvPr/>
        </p:nvGrpSpPr>
        <p:grpSpPr>
          <a:xfrm rot="7849412">
            <a:off x="4280787" y="2927818"/>
            <a:ext cx="654430" cy="480331"/>
            <a:chOff x="4952516" y="2221602"/>
            <a:chExt cx="392976" cy="630088"/>
          </a:xfrm>
          <a:scene3d>
            <a:camera prst="orthographicFront"/>
            <a:lightRig rig="flat" dir="t"/>
          </a:scene3d>
        </p:grpSpPr>
        <p:sp>
          <p:nvSpPr>
            <p:cNvPr id="7" name="Flèche droite 6"/>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9" name="Rectangle 8"/>
          <p:cNvSpPr/>
          <p:nvPr/>
        </p:nvSpPr>
        <p:spPr>
          <a:xfrm>
            <a:off x="2468700" y="3645024"/>
            <a:ext cx="4278607" cy="523220"/>
          </a:xfrm>
          <a:prstGeom prst="rect">
            <a:avLst/>
          </a:prstGeom>
        </p:spPr>
        <p:txBody>
          <a:bodyPr wrap="none">
            <a:spAutoFit/>
          </a:bodyPr>
          <a:lstStyle/>
          <a:p>
            <a:pPr algn="ctr"/>
            <a:r>
              <a:rPr lang="fr-FR" sz="2800" b="1" dirty="0" err="1" smtClean="0">
                <a:latin typeface="Times New Roman"/>
                <a:ea typeface="Calibri"/>
              </a:rPr>
              <a:t>Prehistoric</a:t>
            </a:r>
            <a:r>
              <a:rPr lang="fr-FR" sz="2800" b="1" dirty="0" smtClean="0">
                <a:latin typeface="Times New Roman"/>
                <a:ea typeface="Calibri"/>
              </a:rPr>
              <a:t> </a:t>
            </a:r>
            <a:r>
              <a:rPr lang="fr-FR" sz="2800" b="1" dirty="0">
                <a:latin typeface="Times New Roman"/>
                <a:ea typeface="Calibri"/>
              </a:rPr>
              <a:t>data </a:t>
            </a:r>
            <a:r>
              <a:rPr lang="fr-FR" sz="2800" b="1" dirty="0" err="1">
                <a:latin typeface="Times New Roman"/>
                <a:ea typeface="Calibri"/>
              </a:rPr>
              <a:t>related</a:t>
            </a:r>
            <a:r>
              <a:rPr lang="fr-FR" sz="2800" b="1" dirty="0">
                <a:latin typeface="Times New Roman"/>
                <a:ea typeface="Calibri"/>
              </a:rPr>
              <a:t> to </a:t>
            </a:r>
            <a:endParaRPr lang="fr-FR" sz="2800" dirty="0"/>
          </a:p>
        </p:txBody>
      </p:sp>
      <p:sp>
        <p:nvSpPr>
          <p:cNvPr id="10" name="Ellipse 9"/>
          <p:cNvSpPr/>
          <p:nvPr/>
        </p:nvSpPr>
        <p:spPr>
          <a:xfrm>
            <a:off x="341365" y="4365104"/>
            <a:ext cx="2214578" cy="128588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ZoneTexte 10"/>
          <p:cNvSpPr txBox="1"/>
          <p:nvPr/>
        </p:nvSpPr>
        <p:spPr>
          <a:xfrm>
            <a:off x="485381" y="4625939"/>
            <a:ext cx="1926546" cy="954107"/>
          </a:xfrm>
          <a:prstGeom prst="rect">
            <a:avLst/>
          </a:prstGeom>
          <a:noFill/>
        </p:spPr>
        <p:txBody>
          <a:bodyPr wrap="square" rtlCol="0">
            <a:spAutoFit/>
          </a:bodyPr>
          <a:lstStyle/>
          <a:p>
            <a:pPr algn="ctr"/>
            <a:r>
              <a:rPr lang="fr-FR" sz="2800" b="1" dirty="0" smtClean="0">
                <a:latin typeface="Times New Roman"/>
                <a:ea typeface="Calibri"/>
              </a:rPr>
              <a:t>The </a:t>
            </a:r>
            <a:r>
              <a:rPr lang="fr-FR" sz="2800" b="1" dirty="0">
                <a:latin typeface="Times New Roman"/>
                <a:ea typeface="Calibri"/>
              </a:rPr>
              <a:t>animal world</a:t>
            </a:r>
            <a:r>
              <a:rPr lang="fr-FR" sz="2800" dirty="0">
                <a:latin typeface="Times New Roman"/>
                <a:ea typeface="Calibri"/>
              </a:rPr>
              <a:t> </a:t>
            </a:r>
            <a:endParaRPr lang="fr-FR" sz="2800" dirty="0"/>
          </a:p>
        </p:txBody>
      </p:sp>
      <p:sp>
        <p:nvSpPr>
          <p:cNvPr id="12" name="Ellipse 11"/>
          <p:cNvSpPr/>
          <p:nvPr/>
        </p:nvSpPr>
        <p:spPr>
          <a:xfrm>
            <a:off x="6747307" y="4365104"/>
            <a:ext cx="2214578" cy="128588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ZoneTexte 12"/>
          <p:cNvSpPr txBox="1"/>
          <p:nvPr/>
        </p:nvSpPr>
        <p:spPr>
          <a:xfrm>
            <a:off x="7008940" y="4530992"/>
            <a:ext cx="1926546" cy="954107"/>
          </a:xfrm>
          <a:prstGeom prst="rect">
            <a:avLst/>
          </a:prstGeom>
          <a:noFill/>
        </p:spPr>
        <p:txBody>
          <a:bodyPr wrap="square" rtlCol="0">
            <a:spAutoFit/>
          </a:bodyPr>
          <a:lstStyle/>
          <a:p>
            <a:pPr algn="ctr"/>
            <a:r>
              <a:rPr lang="fr-FR" sz="2800" b="1" dirty="0" smtClean="0">
                <a:latin typeface="Times New Roman"/>
                <a:ea typeface="Calibri"/>
              </a:rPr>
              <a:t>The </a:t>
            </a:r>
            <a:r>
              <a:rPr lang="fr-FR" sz="2800" b="1" dirty="0">
                <a:latin typeface="Times New Roman"/>
                <a:ea typeface="Calibri"/>
              </a:rPr>
              <a:t>plant </a:t>
            </a:r>
            <a:r>
              <a:rPr lang="fr-FR" sz="2800" b="1" dirty="0" smtClean="0">
                <a:latin typeface="Times New Roman"/>
                <a:ea typeface="Calibri"/>
              </a:rPr>
              <a:t>world</a:t>
            </a:r>
            <a:r>
              <a:rPr lang="fr-FR" sz="2800" dirty="0" smtClean="0">
                <a:latin typeface="Times New Roman"/>
                <a:ea typeface="Calibri"/>
              </a:rPr>
              <a:t> </a:t>
            </a:r>
            <a:endParaRPr lang="fr-FR" sz="2800" dirty="0"/>
          </a:p>
        </p:txBody>
      </p:sp>
      <p:sp>
        <p:nvSpPr>
          <p:cNvPr id="16" name="Rectangle à coins arrondis 15"/>
          <p:cNvSpPr/>
          <p:nvPr/>
        </p:nvSpPr>
        <p:spPr>
          <a:xfrm>
            <a:off x="166790" y="968764"/>
            <a:ext cx="8874820" cy="58695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endParaRPr lang="fr-FR" sz="2800" dirty="0">
              <a:solidFill>
                <a:schemeClr val="tx1"/>
              </a:solidFill>
              <a:effectLst/>
              <a:latin typeface="Times New Roman" pitchFamily="18" charset="0"/>
              <a:ea typeface="Calibri"/>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40" y="1142364"/>
            <a:ext cx="77057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35" y="2202634"/>
            <a:ext cx="7759027" cy="393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199" y="960165"/>
            <a:ext cx="8977210" cy="58695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18" name="ZoneTexte 17"/>
          <p:cNvSpPr txBox="1"/>
          <p:nvPr/>
        </p:nvSpPr>
        <p:spPr>
          <a:xfrm>
            <a:off x="607538" y="1577147"/>
            <a:ext cx="7993324" cy="4524315"/>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3200" dirty="0" smtClean="0">
                <a:latin typeface="Times New Roman" pitchFamily="18" charset="0"/>
                <a:cs typeface="Times New Roman" pitchFamily="18" charset="0"/>
              </a:rPr>
              <a:t>Prehistoric </a:t>
            </a:r>
            <a:r>
              <a:rPr lang="en-US" sz="3200" dirty="0">
                <a:latin typeface="Times New Roman" pitchFamily="18" charset="0"/>
                <a:cs typeface="Times New Roman" pitchFamily="18" charset="0"/>
              </a:rPr>
              <a:t>man used plants for a variety of purposes because plants:</a:t>
            </a:r>
          </a:p>
          <a:p>
            <a:pPr marL="457200" indent="-457200" algn="just">
              <a:lnSpc>
                <a:spcPct val="150000"/>
              </a:lnSpc>
              <a:buFont typeface="Wingdings" pitchFamily="2" charset="2"/>
              <a:buChar char="Ø"/>
            </a:pPr>
            <a:r>
              <a:rPr lang="en-US" sz="3200" dirty="0" smtClean="0">
                <a:latin typeface="Times New Roman" pitchFamily="18" charset="0"/>
                <a:cs typeface="Times New Roman" pitchFamily="18" charset="0"/>
              </a:rPr>
              <a:t>Constitute </a:t>
            </a:r>
            <a:r>
              <a:rPr lang="en-US" sz="3200" dirty="0">
                <a:latin typeface="Times New Roman" pitchFamily="18" charset="0"/>
                <a:cs typeface="Times New Roman" pitchFamily="18" charset="0"/>
              </a:rPr>
              <a:t>a source of alimentation (food</a:t>
            </a:r>
            <a:r>
              <a:rPr lang="en-US" sz="3200" dirty="0" smtClean="0">
                <a:latin typeface="Times New Roman" pitchFamily="18" charset="0"/>
                <a:cs typeface="Times New Roman" pitchFamily="18" charset="0"/>
              </a:rPr>
              <a:t>).</a:t>
            </a:r>
          </a:p>
          <a:p>
            <a:pPr marL="457200" indent="-457200" algn="just">
              <a:lnSpc>
                <a:spcPct val="150000"/>
              </a:lnSpc>
              <a:buFont typeface="Wingdings" pitchFamily="2" charset="2"/>
              <a:buChar char="Ø"/>
            </a:pPr>
            <a:r>
              <a:rPr lang="en-US" sz="3200" dirty="0" smtClean="0">
                <a:latin typeface="Times New Roman" pitchFamily="18" charset="0"/>
                <a:cs typeface="Times New Roman" pitchFamily="18" charset="0"/>
              </a:rPr>
              <a:t>Have </a:t>
            </a:r>
            <a:r>
              <a:rPr lang="en-US" sz="3200" dirty="0">
                <a:latin typeface="Times New Roman" pitchFamily="18" charset="0"/>
                <a:cs typeface="Times New Roman" pitchFamily="18" charset="0"/>
              </a:rPr>
              <a:t>secret therapeutic properties</a:t>
            </a:r>
          </a:p>
          <a:p>
            <a:pPr marL="457200" indent="-457200" algn="just">
              <a:lnSpc>
                <a:spcPct val="150000"/>
              </a:lnSpc>
              <a:buFont typeface="Wingdings" pitchFamily="2" charset="2"/>
              <a:buChar char="v"/>
            </a:pPr>
            <a:r>
              <a:rPr lang="en-US" sz="3200" dirty="0" smtClean="0">
                <a:latin typeface="Times New Roman" pitchFamily="18" charset="0"/>
                <a:cs typeface="Times New Roman" pitchFamily="18" charset="0"/>
              </a:rPr>
              <a:t>Man </a:t>
            </a:r>
            <a:r>
              <a:rPr lang="en-US" sz="3200" dirty="0">
                <a:latin typeface="Times New Roman" pitchFamily="18" charset="0"/>
                <a:cs typeface="Times New Roman" pitchFamily="18" charset="0"/>
              </a:rPr>
              <a:t>became a cultivator of plants in the Neolithic period.</a:t>
            </a:r>
          </a:p>
        </p:txBody>
      </p:sp>
    </p:spTree>
    <p:extLst>
      <p:ext uri="{BB962C8B-B14F-4D97-AF65-F5344CB8AC3E}">
        <p14:creationId xmlns:p14="http://schemas.microsoft.com/office/powerpoint/2010/main" val="23438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80">
                                          <p:stCondLst>
                                            <p:cond delay="0"/>
                                          </p:stCondLst>
                                        </p:cTn>
                                        <p:tgtEl>
                                          <p:spTgt spid="16"/>
                                        </p:tgtEl>
                                      </p:cBhvr>
                                    </p:animEffect>
                                    <p:anim calcmode="lin" valueType="num">
                                      <p:cBhvr>
                                        <p:cTn id="5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0" dur="26">
                                          <p:stCondLst>
                                            <p:cond delay="650"/>
                                          </p:stCondLst>
                                        </p:cTn>
                                        <p:tgtEl>
                                          <p:spTgt spid="16"/>
                                        </p:tgtEl>
                                      </p:cBhvr>
                                      <p:to x="100000" y="60000"/>
                                    </p:animScale>
                                    <p:animScale>
                                      <p:cBhvr>
                                        <p:cTn id="61" dur="166" decel="50000">
                                          <p:stCondLst>
                                            <p:cond delay="676"/>
                                          </p:stCondLst>
                                        </p:cTn>
                                        <p:tgtEl>
                                          <p:spTgt spid="16"/>
                                        </p:tgtEl>
                                      </p:cBhvr>
                                      <p:to x="100000" y="100000"/>
                                    </p:animScale>
                                    <p:animScale>
                                      <p:cBhvr>
                                        <p:cTn id="62" dur="26">
                                          <p:stCondLst>
                                            <p:cond delay="1312"/>
                                          </p:stCondLst>
                                        </p:cTn>
                                        <p:tgtEl>
                                          <p:spTgt spid="16"/>
                                        </p:tgtEl>
                                      </p:cBhvr>
                                      <p:to x="100000" y="80000"/>
                                    </p:animScale>
                                    <p:animScale>
                                      <p:cBhvr>
                                        <p:cTn id="63" dur="166" decel="50000">
                                          <p:stCondLst>
                                            <p:cond delay="1338"/>
                                          </p:stCondLst>
                                        </p:cTn>
                                        <p:tgtEl>
                                          <p:spTgt spid="16"/>
                                        </p:tgtEl>
                                      </p:cBhvr>
                                      <p:to x="100000" y="100000"/>
                                    </p:animScale>
                                    <p:animScale>
                                      <p:cBhvr>
                                        <p:cTn id="64" dur="26">
                                          <p:stCondLst>
                                            <p:cond delay="1642"/>
                                          </p:stCondLst>
                                        </p:cTn>
                                        <p:tgtEl>
                                          <p:spTgt spid="16"/>
                                        </p:tgtEl>
                                      </p:cBhvr>
                                      <p:to x="100000" y="90000"/>
                                    </p:animScale>
                                    <p:animScale>
                                      <p:cBhvr>
                                        <p:cTn id="65" dur="166" decel="50000">
                                          <p:stCondLst>
                                            <p:cond delay="1668"/>
                                          </p:stCondLst>
                                        </p:cTn>
                                        <p:tgtEl>
                                          <p:spTgt spid="16"/>
                                        </p:tgtEl>
                                      </p:cBhvr>
                                      <p:to x="100000" y="100000"/>
                                    </p:animScale>
                                    <p:animScale>
                                      <p:cBhvr>
                                        <p:cTn id="66" dur="26">
                                          <p:stCondLst>
                                            <p:cond delay="1808"/>
                                          </p:stCondLst>
                                        </p:cTn>
                                        <p:tgtEl>
                                          <p:spTgt spid="16"/>
                                        </p:tgtEl>
                                      </p:cBhvr>
                                      <p:to x="100000" y="95000"/>
                                    </p:animScale>
                                    <p:animScale>
                                      <p:cBhvr>
                                        <p:cTn id="67" dur="166" decel="50000">
                                          <p:stCondLst>
                                            <p:cond delay="1834"/>
                                          </p:stCondLst>
                                        </p:cTn>
                                        <p:tgtEl>
                                          <p:spTgt spid="16"/>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026"/>
                                        </p:tgtEl>
                                        <p:attrNameLst>
                                          <p:attrName>style.visibility</p:attrName>
                                        </p:attrNameLst>
                                      </p:cBhvr>
                                      <p:to>
                                        <p:strVal val="visible"/>
                                      </p:to>
                                    </p:set>
                                    <p:animEffect transition="in" filter="fade">
                                      <p:cBhvr>
                                        <p:cTn id="72" dur="1000"/>
                                        <p:tgtEl>
                                          <p:spTgt spid="1026"/>
                                        </p:tgtEl>
                                      </p:cBhvr>
                                    </p:animEffect>
                                    <p:anim calcmode="lin" valueType="num">
                                      <p:cBhvr>
                                        <p:cTn id="73" dur="1000" fill="hold"/>
                                        <p:tgtEl>
                                          <p:spTgt spid="1026"/>
                                        </p:tgtEl>
                                        <p:attrNameLst>
                                          <p:attrName>ppt_x</p:attrName>
                                        </p:attrNameLst>
                                      </p:cBhvr>
                                      <p:tavLst>
                                        <p:tav tm="0">
                                          <p:val>
                                            <p:strVal val="#ppt_x"/>
                                          </p:val>
                                        </p:tav>
                                        <p:tav tm="100000">
                                          <p:val>
                                            <p:strVal val="#ppt_x"/>
                                          </p:val>
                                        </p:tav>
                                      </p:tavLst>
                                    </p:anim>
                                    <p:anim calcmode="lin" valueType="num">
                                      <p:cBhvr>
                                        <p:cTn id="7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1028"/>
                                        </p:tgtEl>
                                        <p:attrNameLst>
                                          <p:attrName>style.visibility</p:attrName>
                                        </p:attrNameLst>
                                      </p:cBhvr>
                                      <p:to>
                                        <p:strVal val="visible"/>
                                      </p:to>
                                    </p:set>
                                    <p:animEffect transition="in" filter="fade">
                                      <p:cBhvr>
                                        <p:cTn id="79" dur="1000"/>
                                        <p:tgtEl>
                                          <p:spTgt spid="1028"/>
                                        </p:tgtEl>
                                      </p:cBhvr>
                                    </p:animEffect>
                                    <p:anim calcmode="lin" valueType="num">
                                      <p:cBhvr>
                                        <p:cTn id="80" dur="1000" fill="hold"/>
                                        <p:tgtEl>
                                          <p:spTgt spid="1028"/>
                                        </p:tgtEl>
                                        <p:attrNameLst>
                                          <p:attrName>ppt_x</p:attrName>
                                        </p:attrNameLst>
                                      </p:cBhvr>
                                      <p:tavLst>
                                        <p:tav tm="0">
                                          <p:val>
                                            <p:strVal val="#ppt_x"/>
                                          </p:val>
                                        </p:tav>
                                        <p:tav tm="100000">
                                          <p:val>
                                            <p:strVal val="#ppt_x"/>
                                          </p:val>
                                        </p:tav>
                                      </p:tavLst>
                                    </p:anim>
                                    <p:anim calcmode="lin" valueType="num">
                                      <p:cBhvr>
                                        <p:cTn id="81" dur="900" decel="100000" fill="hold"/>
                                        <p:tgtEl>
                                          <p:spTgt spid="1028"/>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80">
                                          <p:stCondLst>
                                            <p:cond delay="0"/>
                                          </p:stCondLst>
                                        </p:cTn>
                                        <p:tgtEl>
                                          <p:spTgt spid="17"/>
                                        </p:tgtEl>
                                      </p:cBhvr>
                                    </p:animEffect>
                                    <p:anim calcmode="lin" valueType="num">
                                      <p:cBhvr>
                                        <p:cTn id="8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3" dur="26">
                                          <p:stCondLst>
                                            <p:cond delay="650"/>
                                          </p:stCondLst>
                                        </p:cTn>
                                        <p:tgtEl>
                                          <p:spTgt spid="17"/>
                                        </p:tgtEl>
                                      </p:cBhvr>
                                      <p:to x="100000" y="60000"/>
                                    </p:animScale>
                                    <p:animScale>
                                      <p:cBhvr>
                                        <p:cTn id="94" dur="166" decel="50000">
                                          <p:stCondLst>
                                            <p:cond delay="676"/>
                                          </p:stCondLst>
                                        </p:cTn>
                                        <p:tgtEl>
                                          <p:spTgt spid="17"/>
                                        </p:tgtEl>
                                      </p:cBhvr>
                                      <p:to x="100000" y="100000"/>
                                    </p:animScale>
                                    <p:animScale>
                                      <p:cBhvr>
                                        <p:cTn id="95" dur="26">
                                          <p:stCondLst>
                                            <p:cond delay="1312"/>
                                          </p:stCondLst>
                                        </p:cTn>
                                        <p:tgtEl>
                                          <p:spTgt spid="17"/>
                                        </p:tgtEl>
                                      </p:cBhvr>
                                      <p:to x="100000" y="80000"/>
                                    </p:animScale>
                                    <p:animScale>
                                      <p:cBhvr>
                                        <p:cTn id="96" dur="166" decel="50000">
                                          <p:stCondLst>
                                            <p:cond delay="1338"/>
                                          </p:stCondLst>
                                        </p:cTn>
                                        <p:tgtEl>
                                          <p:spTgt spid="17"/>
                                        </p:tgtEl>
                                      </p:cBhvr>
                                      <p:to x="100000" y="100000"/>
                                    </p:animScale>
                                    <p:animScale>
                                      <p:cBhvr>
                                        <p:cTn id="97" dur="26">
                                          <p:stCondLst>
                                            <p:cond delay="1642"/>
                                          </p:stCondLst>
                                        </p:cTn>
                                        <p:tgtEl>
                                          <p:spTgt spid="17"/>
                                        </p:tgtEl>
                                      </p:cBhvr>
                                      <p:to x="100000" y="90000"/>
                                    </p:animScale>
                                    <p:animScale>
                                      <p:cBhvr>
                                        <p:cTn id="98" dur="166" decel="50000">
                                          <p:stCondLst>
                                            <p:cond delay="1668"/>
                                          </p:stCondLst>
                                        </p:cTn>
                                        <p:tgtEl>
                                          <p:spTgt spid="17"/>
                                        </p:tgtEl>
                                      </p:cBhvr>
                                      <p:to x="100000" y="100000"/>
                                    </p:animScale>
                                    <p:animScale>
                                      <p:cBhvr>
                                        <p:cTn id="99" dur="26">
                                          <p:stCondLst>
                                            <p:cond delay="1808"/>
                                          </p:stCondLst>
                                        </p:cTn>
                                        <p:tgtEl>
                                          <p:spTgt spid="17"/>
                                        </p:tgtEl>
                                      </p:cBhvr>
                                      <p:to x="100000" y="95000"/>
                                    </p:animScale>
                                    <p:animScale>
                                      <p:cBhvr>
                                        <p:cTn id="100" dur="166" decel="50000">
                                          <p:stCondLst>
                                            <p:cond delay="1834"/>
                                          </p:stCondLst>
                                        </p:cTn>
                                        <p:tgtEl>
                                          <p:spTgt spid="1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ppt_w</p:attrName>
                                        </p:attrNameLst>
                                      </p:cBhvr>
                                      <p:tavLst>
                                        <p:tav tm="0">
                                          <p:val>
                                            <p:strVal val="#ppt_w*0.70"/>
                                          </p:val>
                                        </p:tav>
                                        <p:tav tm="100000">
                                          <p:val>
                                            <p:strVal val="#ppt_w"/>
                                          </p:val>
                                        </p:tav>
                                      </p:tavLst>
                                    </p:anim>
                                    <p:anim calcmode="lin" valueType="num">
                                      <p:cBhvr>
                                        <p:cTn id="106" dur="1000" fill="hold"/>
                                        <p:tgtEl>
                                          <p:spTgt spid="18"/>
                                        </p:tgtEl>
                                        <p:attrNameLst>
                                          <p:attrName>ppt_h</p:attrName>
                                        </p:attrNameLst>
                                      </p:cBhvr>
                                      <p:tavLst>
                                        <p:tav tm="0">
                                          <p:val>
                                            <p:strVal val="#ppt_h"/>
                                          </p:val>
                                        </p:tav>
                                        <p:tav tm="100000">
                                          <p:val>
                                            <p:strVal val="#ppt_h"/>
                                          </p:val>
                                        </p:tav>
                                      </p:tavLst>
                                    </p:anim>
                                    <p:animEffect transition="in" filter="fade">
                                      <p:cBhvr>
                                        <p:cTn id="10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1" grpId="0"/>
      <p:bldP spid="13" grpId="0"/>
      <p:bldP spid="16" grpId="0" animBg="1"/>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188640"/>
            <a:ext cx="6696744" cy="584775"/>
          </a:xfrm>
          <a:prstGeom prst="rect">
            <a:avLst/>
          </a:prstGeom>
          <a:solidFill>
            <a:schemeClr val="accent1">
              <a:alpha val="14000"/>
            </a:schemeClr>
          </a:solidFill>
        </p:spPr>
        <p:txBody>
          <a:bodyPr wrap="square">
            <a:spAutoFit/>
          </a:bodyPr>
          <a:lstStyle/>
          <a:p>
            <a:pPr algn="ctr"/>
            <a:r>
              <a:rPr lang="fr-FR" sz="3200" b="1" dirty="0">
                <a:latin typeface="Times New Roman"/>
                <a:ea typeface="Calibri"/>
              </a:rPr>
              <a:t>The main types of </a:t>
            </a:r>
            <a:r>
              <a:rPr lang="fr-FR" sz="3200" b="1" dirty="0" err="1">
                <a:latin typeface="Times New Roman"/>
                <a:ea typeface="Calibri"/>
              </a:rPr>
              <a:t>human</a:t>
            </a:r>
            <a:endParaRPr lang="fr-FR"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95536" y="908720"/>
            <a:ext cx="8496944" cy="1384995"/>
          </a:xfrm>
          <a:prstGeom prst="rect">
            <a:avLst/>
          </a:prstGeom>
        </p:spPr>
        <p:txBody>
          <a:bodyPr wrap="square">
            <a:spAutoFit/>
          </a:bodyPr>
          <a:lstStyle/>
          <a:p>
            <a:pPr algn="ctr">
              <a:lnSpc>
                <a:spcPct val="150000"/>
              </a:lnSpc>
            </a:pPr>
            <a:r>
              <a:rPr lang="fr-FR" sz="2800" dirty="0" err="1">
                <a:latin typeface="Times New Roman"/>
                <a:ea typeface="Calibri"/>
              </a:rPr>
              <a:t>It's</a:t>
            </a:r>
            <a:r>
              <a:rPr lang="fr-FR" sz="2800" dirty="0">
                <a:latin typeface="Times New Roman"/>
                <a:ea typeface="Calibri"/>
              </a:rPr>
              <a:t> </a:t>
            </a:r>
            <a:r>
              <a:rPr lang="fr-FR" sz="2800" dirty="0" err="1">
                <a:latin typeface="Times New Roman"/>
                <a:ea typeface="Calibri"/>
              </a:rPr>
              <a:t>generally</a:t>
            </a:r>
            <a:r>
              <a:rPr lang="fr-FR" sz="2800" dirty="0">
                <a:latin typeface="Times New Roman"/>
                <a:ea typeface="Calibri"/>
              </a:rPr>
              <a:t> </a:t>
            </a:r>
            <a:r>
              <a:rPr lang="fr-FR" sz="2800" dirty="0" err="1">
                <a:latin typeface="Times New Roman"/>
                <a:ea typeface="Calibri"/>
              </a:rPr>
              <a:t>acknowledged</a:t>
            </a:r>
            <a:r>
              <a:rPr lang="fr-FR" sz="2800" dirty="0">
                <a:latin typeface="Times New Roman"/>
                <a:ea typeface="Calibri"/>
              </a:rPr>
              <a:t> </a:t>
            </a:r>
            <a:r>
              <a:rPr lang="fr-FR" sz="2800" dirty="0" err="1">
                <a:latin typeface="Times New Roman"/>
                <a:ea typeface="Calibri"/>
              </a:rPr>
              <a:t>that</a:t>
            </a:r>
            <a:r>
              <a:rPr lang="fr-FR" sz="2800" dirty="0">
                <a:latin typeface="Times New Roman"/>
                <a:ea typeface="Calibri"/>
              </a:rPr>
              <a:t> </a:t>
            </a:r>
            <a:r>
              <a:rPr lang="fr-FR" sz="2800" dirty="0" err="1">
                <a:latin typeface="Times New Roman"/>
                <a:ea typeface="Calibri"/>
              </a:rPr>
              <a:t>there</a:t>
            </a:r>
            <a:r>
              <a:rPr lang="fr-FR" sz="2800" dirty="0">
                <a:latin typeface="Times New Roman"/>
                <a:ea typeface="Calibri"/>
              </a:rPr>
              <a:t> have been </a:t>
            </a:r>
            <a:r>
              <a:rPr lang="fr-FR" sz="2800" b="1" dirty="0">
                <a:latin typeface="Times New Roman"/>
                <a:ea typeface="Calibri"/>
              </a:rPr>
              <a:t>4</a:t>
            </a:r>
            <a:r>
              <a:rPr lang="fr-FR" sz="2800" dirty="0">
                <a:latin typeface="Times New Roman"/>
                <a:ea typeface="Calibri"/>
              </a:rPr>
              <a:t> </a:t>
            </a:r>
            <a:r>
              <a:rPr lang="fr-FR" sz="2800" b="1" dirty="0">
                <a:latin typeface="Times New Roman"/>
                <a:ea typeface="Calibri"/>
              </a:rPr>
              <a:t>main</a:t>
            </a:r>
            <a:r>
              <a:rPr lang="fr-FR" sz="2800" dirty="0">
                <a:latin typeface="Times New Roman"/>
                <a:ea typeface="Calibri"/>
              </a:rPr>
              <a:t> types of </a:t>
            </a:r>
            <a:r>
              <a:rPr lang="fr-FR" sz="2800" dirty="0" err="1">
                <a:latin typeface="Times New Roman"/>
                <a:ea typeface="Calibri"/>
              </a:rPr>
              <a:t>human</a:t>
            </a:r>
            <a:r>
              <a:rPr lang="fr-FR" sz="2800" dirty="0">
                <a:latin typeface="Times New Roman"/>
                <a:ea typeface="Calibri"/>
              </a:rPr>
              <a:t> </a:t>
            </a:r>
            <a:r>
              <a:rPr lang="fr-FR" sz="2800" dirty="0" smtClean="0">
                <a:latin typeface="Times New Roman"/>
                <a:ea typeface="Calibri"/>
              </a:rPr>
              <a:t>up to </a:t>
            </a:r>
            <a:r>
              <a:rPr lang="fr-FR" sz="2800" dirty="0">
                <a:latin typeface="Times New Roman"/>
                <a:ea typeface="Calibri"/>
              </a:rPr>
              <a:t>the </a:t>
            </a:r>
            <a:r>
              <a:rPr lang="fr-FR" sz="2800" dirty="0" err="1">
                <a:latin typeface="Times New Roman"/>
                <a:ea typeface="Calibri"/>
              </a:rPr>
              <a:t>present</a:t>
            </a:r>
            <a:r>
              <a:rPr lang="fr-FR" sz="2800" dirty="0">
                <a:latin typeface="Times New Roman"/>
                <a:ea typeface="Calibri"/>
              </a:rPr>
              <a:t> </a:t>
            </a:r>
            <a:r>
              <a:rPr lang="fr-FR" sz="2800" dirty="0" err="1">
                <a:latin typeface="Times New Roman"/>
                <a:ea typeface="Calibri"/>
              </a:rPr>
              <a:t>day</a:t>
            </a:r>
            <a:endParaRPr lang="fr-FR" sz="2800" dirty="0"/>
          </a:p>
        </p:txBody>
      </p:sp>
      <p:sp>
        <p:nvSpPr>
          <p:cNvPr id="6" name="Triangle isocèle 5"/>
          <p:cNvSpPr/>
          <p:nvPr/>
        </p:nvSpPr>
        <p:spPr>
          <a:xfrm rot="10800000">
            <a:off x="4156542" y="2388237"/>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5516" y="3212976"/>
            <a:ext cx="8640960" cy="3323987"/>
          </a:xfrm>
          <a:prstGeom prst="rect">
            <a:avLst/>
          </a:prstGeom>
        </p:spPr>
        <p:txBody>
          <a:bodyPr wrap="square">
            <a:spAutoFit/>
          </a:bodyPr>
          <a:lstStyle/>
          <a:p>
            <a:pPr algn="ctr">
              <a:lnSpc>
                <a:spcPct val="150000"/>
              </a:lnSpc>
              <a:spcAft>
                <a:spcPts val="1000"/>
              </a:spcAft>
            </a:pPr>
            <a:r>
              <a:rPr lang="fr-FR" sz="2800" dirty="0" err="1">
                <a:latin typeface="Times New Roman"/>
                <a:ea typeface="Calibri"/>
                <a:cs typeface="Arial"/>
              </a:rPr>
              <a:t>Even</a:t>
            </a:r>
            <a:r>
              <a:rPr lang="fr-FR" sz="2800" dirty="0">
                <a:latin typeface="Times New Roman"/>
                <a:ea typeface="Calibri"/>
                <a:cs typeface="Arial"/>
              </a:rPr>
              <a:t> if </a:t>
            </a:r>
            <a:r>
              <a:rPr lang="fr-FR" sz="2800" dirty="0" err="1">
                <a:latin typeface="Times New Roman"/>
                <a:ea typeface="Calibri"/>
                <a:cs typeface="Arial"/>
              </a:rPr>
              <a:t>we</a:t>
            </a:r>
            <a:r>
              <a:rPr lang="fr-FR" sz="2800" dirty="0">
                <a:latin typeface="Times New Roman"/>
                <a:ea typeface="Calibri"/>
                <a:cs typeface="Arial"/>
              </a:rPr>
              <a:t> are </a:t>
            </a:r>
            <a:r>
              <a:rPr lang="fr-FR" sz="2800" dirty="0" err="1">
                <a:latin typeface="Times New Roman"/>
                <a:ea typeface="Calibri"/>
                <a:cs typeface="Arial"/>
              </a:rPr>
              <a:t>genetically</a:t>
            </a:r>
            <a:r>
              <a:rPr lang="fr-FR" sz="2800" dirty="0">
                <a:latin typeface="Times New Roman"/>
                <a:ea typeface="Calibri"/>
                <a:cs typeface="Arial"/>
              </a:rPr>
              <a:t> </a:t>
            </a:r>
            <a:r>
              <a:rPr lang="fr-FR" sz="2800" dirty="0" err="1">
                <a:latin typeface="Times New Roman"/>
                <a:ea typeface="Calibri"/>
                <a:cs typeface="Arial"/>
              </a:rPr>
              <a:t>very</a:t>
            </a:r>
            <a:r>
              <a:rPr lang="fr-FR" sz="2800" dirty="0">
                <a:latin typeface="Times New Roman"/>
                <a:ea typeface="Calibri"/>
                <a:cs typeface="Arial"/>
              </a:rPr>
              <a:t> close to certain apes (+ or - 99% </a:t>
            </a:r>
            <a:r>
              <a:rPr lang="fr-FR" sz="2800" dirty="0" err="1">
                <a:latin typeface="Times New Roman"/>
                <a:ea typeface="Calibri"/>
                <a:cs typeface="Arial"/>
              </a:rPr>
              <a:t>common</a:t>
            </a:r>
            <a:r>
              <a:rPr lang="fr-FR" sz="2800" dirty="0">
                <a:latin typeface="Times New Roman"/>
                <a:ea typeface="Calibri"/>
                <a:cs typeface="Arial"/>
              </a:rPr>
              <a:t> DNA </a:t>
            </a:r>
            <a:r>
              <a:rPr lang="fr-FR" sz="2800" dirty="0" err="1">
                <a:latin typeface="Times New Roman"/>
                <a:ea typeface="Calibri"/>
                <a:cs typeface="Arial"/>
              </a:rPr>
              <a:t>with</a:t>
            </a:r>
            <a:r>
              <a:rPr lang="fr-FR" sz="2800" dirty="0">
                <a:latin typeface="Times New Roman"/>
                <a:ea typeface="Calibri"/>
                <a:cs typeface="Arial"/>
              </a:rPr>
              <a:t> the </a:t>
            </a:r>
            <a:r>
              <a:rPr lang="fr-FR" sz="2800" dirty="0" err="1">
                <a:latin typeface="Times New Roman"/>
                <a:ea typeface="Calibri"/>
                <a:cs typeface="Arial"/>
              </a:rPr>
              <a:t>chimpanzee</a:t>
            </a:r>
            <a:r>
              <a:rPr lang="fr-FR" sz="2800" dirty="0">
                <a:latin typeface="Times New Roman"/>
                <a:ea typeface="Calibri"/>
                <a:cs typeface="Arial"/>
              </a:rPr>
              <a:t>), the </a:t>
            </a:r>
            <a:r>
              <a:rPr lang="fr-FR" sz="2800" dirty="0" err="1">
                <a:latin typeface="Times New Roman"/>
                <a:ea typeface="Calibri"/>
                <a:cs typeface="Arial"/>
              </a:rPr>
              <a:t>evolutionary</a:t>
            </a:r>
            <a:r>
              <a:rPr lang="fr-FR" sz="2800" dirty="0">
                <a:latin typeface="Times New Roman"/>
                <a:ea typeface="Calibri"/>
                <a:cs typeface="Arial"/>
              </a:rPr>
              <a:t> </a:t>
            </a:r>
            <a:r>
              <a:rPr lang="fr-FR" sz="2800" dirty="0" err="1">
                <a:latin typeface="Times New Roman"/>
                <a:ea typeface="Calibri"/>
                <a:cs typeface="Arial"/>
              </a:rPr>
              <a:t>differences</a:t>
            </a:r>
            <a:r>
              <a:rPr lang="fr-FR" sz="2800" dirty="0">
                <a:latin typeface="Times New Roman"/>
                <a:ea typeface="Calibri"/>
                <a:cs typeface="Arial"/>
              </a:rPr>
              <a:t> </a:t>
            </a:r>
            <a:r>
              <a:rPr lang="fr-FR" sz="2800" dirty="0" err="1">
                <a:latin typeface="Times New Roman"/>
                <a:ea typeface="Calibri"/>
                <a:cs typeface="Arial"/>
              </a:rPr>
              <a:t>with</a:t>
            </a:r>
            <a:r>
              <a:rPr lang="fr-FR" sz="2800" dirty="0">
                <a:latin typeface="Times New Roman"/>
                <a:ea typeface="Calibri"/>
                <a:cs typeface="Arial"/>
              </a:rPr>
              <a:t> </a:t>
            </a:r>
            <a:r>
              <a:rPr lang="fr-FR" sz="2800" dirty="0" err="1">
                <a:latin typeface="Times New Roman"/>
                <a:ea typeface="Calibri"/>
                <a:cs typeface="Arial"/>
              </a:rPr>
              <a:t>our</a:t>
            </a:r>
            <a:r>
              <a:rPr lang="fr-FR" sz="2800" dirty="0">
                <a:latin typeface="Times New Roman"/>
                <a:ea typeface="Calibri"/>
                <a:cs typeface="Arial"/>
              </a:rPr>
              <a:t> "cousins" are </a:t>
            </a:r>
            <a:r>
              <a:rPr lang="fr-FR" sz="2800" dirty="0" err="1">
                <a:latin typeface="Times New Roman"/>
                <a:ea typeface="Calibri"/>
                <a:cs typeface="Arial"/>
              </a:rPr>
              <a:t>enormous</a:t>
            </a:r>
            <a:r>
              <a:rPr lang="fr-FR" sz="2800" dirty="0">
                <a:latin typeface="Times New Roman"/>
                <a:ea typeface="Calibri"/>
                <a:cs typeface="Arial"/>
              </a:rPr>
              <a:t>: </a:t>
            </a:r>
            <a:r>
              <a:rPr lang="fr-FR" sz="2800" dirty="0" err="1">
                <a:latin typeface="Times New Roman"/>
                <a:ea typeface="Calibri"/>
                <a:cs typeface="Arial"/>
              </a:rPr>
              <a:t>bipedalism</a:t>
            </a:r>
            <a:r>
              <a:rPr lang="fr-FR" sz="2800" dirty="0">
                <a:latin typeface="Times New Roman"/>
                <a:ea typeface="Calibri"/>
                <a:cs typeface="Arial"/>
              </a:rPr>
              <a:t>, </a:t>
            </a:r>
            <a:r>
              <a:rPr lang="fr-FR" sz="2800" dirty="0" err="1">
                <a:latin typeface="Times New Roman"/>
                <a:ea typeface="Calibri"/>
                <a:cs typeface="Arial"/>
              </a:rPr>
              <a:t>increasingly</a:t>
            </a:r>
            <a:r>
              <a:rPr lang="fr-FR" sz="2800" dirty="0">
                <a:latin typeface="Times New Roman"/>
                <a:ea typeface="Calibri"/>
                <a:cs typeface="Arial"/>
              </a:rPr>
              <a:t> </a:t>
            </a:r>
            <a:r>
              <a:rPr lang="fr-FR" sz="2800" dirty="0" err="1">
                <a:latin typeface="Times New Roman"/>
                <a:ea typeface="Calibri"/>
                <a:cs typeface="Arial"/>
              </a:rPr>
              <a:t>precise</a:t>
            </a:r>
            <a:r>
              <a:rPr lang="fr-FR" sz="2800" dirty="0">
                <a:latin typeface="Times New Roman"/>
                <a:ea typeface="Calibri"/>
                <a:cs typeface="Arial"/>
              </a:rPr>
              <a:t> </a:t>
            </a:r>
            <a:r>
              <a:rPr lang="fr-FR" sz="2800" dirty="0" err="1">
                <a:latin typeface="Times New Roman"/>
                <a:ea typeface="Calibri"/>
                <a:cs typeface="Arial"/>
              </a:rPr>
              <a:t>tool</a:t>
            </a:r>
            <a:r>
              <a:rPr lang="fr-FR" sz="2800" dirty="0">
                <a:latin typeface="Times New Roman"/>
                <a:ea typeface="Calibri"/>
                <a:cs typeface="Arial"/>
              </a:rPr>
              <a:t> manufacture, control of </a:t>
            </a:r>
            <a:r>
              <a:rPr lang="fr-FR" sz="2800" dirty="0" err="1">
                <a:latin typeface="Times New Roman"/>
                <a:ea typeface="Calibri"/>
                <a:cs typeface="Arial"/>
              </a:rPr>
              <a:t>fire</a:t>
            </a:r>
            <a:r>
              <a:rPr lang="fr-FR" sz="2800" dirty="0">
                <a:latin typeface="Times New Roman"/>
                <a:ea typeface="Calibri"/>
                <a:cs typeface="Arial"/>
              </a:rPr>
              <a:t>, </a:t>
            </a:r>
            <a:r>
              <a:rPr lang="fr-FR" sz="2800" dirty="0" err="1">
                <a:latin typeface="Times New Roman"/>
                <a:ea typeface="Calibri"/>
                <a:cs typeface="Arial"/>
              </a:rPr>
              <a:t>speaking</a:t>
            </a:r>
            <a:r>
              <a:rPr lang="fr-FR" sz="2800" dirty="0">
                <a:latin typeface="Times New Roman"/>
                <a:ea typeface="Calibri"/>
                <a:cs typeface="Arial"/>
              </a:rPr>
              <a:t>... the </a:t>
            </a:r>
            <a:r>
              <a:rPr lang="fr-FR" sz="2800" dirty="0" err="1">
                <a:latin typeface="Times New Roman"/>
                <a:ea typeface="Calibri"/>
                <a:cs typeface="Arial"/>
              </a:rPr>
              <a:t>list</a:t>
            </a:r>
            <a:r>
              <a:rPr lang="fr-FR" sz="2800" dirty="0">
                <a:latin typeface="Times New Roman"/>
                <a:ea typeface="Calibri"/>
                <a:cs typeface="Arial"/>
              </a:rPr>
              <a:t> </a:t>
            </a:r>
            <a:r>
              <a:rPr lang="fr-FR" sz="2800" dirty="0" err="1">
                <a:latin typeface="Times New Roman"/>
                <a:ea typeface="Calibri"/>
                <a:cs typeface="Arial"/>
              </a:rPr>
              <a:t>is</a:t>
            </a:r>
            <a:r>
              <a:rPr lang="fr-FR" sz="2800" dirty="0">
                <a:latin typeface="Times New Roman"/>
                <a:ea typeface="Calibri"/>
                <a:cs typeface="Arial"/>
              </a:rPr>
              <a:t> </a:t>
            </a:r>
            <a:r>
              <a:rPr lang="fr-FR" sz="2800" dirty="0" err="1">
                <a:latin typeface="Times New Roman"/>
                <a:ea typeface="Calibri"/>
                <a:cs typeface="Arial"/>
              </a:rPr>
              <a:t>very</a:t>
            </a:r>
            <a:r>
              <a:rPr lang="fr-FR" sz="2800" dirty="0">
                <a:latin typeface="Times New Roman"/>
                <a:ea typeface="Calibri"/>
                <a:cs typeface="Arial"/>
              </a:rPr>
              <a:t> </a:t>
            </a:r>
            <a:r>
              <a:rPr lang="fr-FR" sz="2800" dirty="0" smtClean="0">
                <a:latin typeface="Times New Roman"/>
                <a:ea typeface="Calibri"/>
                <a:cs typeface="Arial"/>
              </a:rPr>
              <a:t>long</a:t>
            </a:r>
            <a:endParaRPr lang="fr-FR" sz="2800" dirty="0">
              <a:effectLst/>
              <a:latin typeface="Calibri"/>
              <a:ea typeface="Calibri"/>
              <a:cs typeface="Arial"/>
            </a:endParaRPr>
          </a:p>
        </p:txBody>
      </p:sp>
    </p:spTree>
    <p:extLst>
      <p:ext uri="{BB962C8B-B14F-4D97-AF65-F5344CB8AC3E}">
        <p14:creationId xmlns:p14="http://schemas.microsoft.com/office/powerpoint/2010/main" val="49413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903" y="3717032"/>
            <a:ext cx="8064896" cy="1143008"/>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III. </a:t>
            </a:r>
            <a:r>
              <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Middle Ages: occident and orient (Muslim civilization)</a:t>
            </a:r>
            <a:endParaRPr lang="fr-FR" dirty="0">
              <a:solidFill>
                <a:prstClr val="black"/>
              </a:solidFill>
            </a:endParaRPr>
          </a:p>
        </p:txBody>
      </p:sp>
      <p:sp>
        <p:nvSpPr>
          <p:cNvPr id="7" name="Rectangle 6"/>
          <p:cNvSpPr/>
          <p:nvPr/>
        </p:nvSpPr>
        <p:spPr>
          <a:xfrm>
            <a:off x="173863" y="2204864"/>
            <a:ext cx="8784976" cy="108012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II. </a:t>
            </a:r>
            <a:r>
              <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The emergence of biology in antiquity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r>
            <a:b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endParaRPr lang="fr-FR" dirty="0">
              <a:solidFill>
                <a:prstClr val="black"/>
              </a:solidFill>
            </a:endParaRPr>
          </a:p>
        </p:txBody>
      </p:sp>
      <p:sp>
        <p:nvSpPr>
          <p:cNvPr id="8" name="Rectangle 7"/>
          <p:cNvSpPr/>
          <p:nvPr/>
        </p:nvSpPr>
        <p:spPr>
          <a:xfrm>
            <a:off x="2267744" y="1127270"/>
            <a:ext cx="4968552" cy="72008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Prehistoric</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times</a:t>
            </a:r>
            <a:endParaRPr lang="fr-FR" dirty="0">
              <a:solidFill>
                <a:prstClr val="black"/>
              </a:solidFill>
            </a:endParaRPr>
          </a:p>
        </p:txBody>
      </p:sp>
      <p:sp>
        <p:nvSpPr>
          <p:cNvPr id="9" name="Rectangle 8"/>
          <p:cNvSpPr/>
          <p:nvPr/>
        </p:nvSpPr>
        <p:spPr>
          <a:xfrm>
            <a:off x="2453749" y="116632"/>
            <a:ext cx="4307940" cy="72008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 content</a:t>
            </a:r>
            <a:endParaRPr lang="fr-FR" dirty="0">
              <a:solidFill>
                <a:srgbClr val="FF0000"/>
              </a:solidFill>
            </a:endParaRPr>
          </a:p>
        </p:txBody>
      </p:sp>
      <p:sp>
        <p:nvSpPr>
          <p:cNvPr id="11" name="Rectangle 10"/>
          <p:cNvSpPr/>
          <p:nvPr/>
        </p:nvSpPr>
        <p:spPr>
          <a:xfrm>
            <a:off x="1115617" y="5157192"/>
            <a:ext cx="7483182" cy="571504"/>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IV.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Sixteenth</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and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seventeenth</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centuries</a:t>
            </a:r>
            <a:endParaRPr lang="fr-FR" dirty="0">
              <a:solidFill>
                <a:prstClr val="black"/>
              </a:solidFill>
            </a:endParaRPr>
          </a:p>
        </p:txBody>
      </p:sp>
      <p:sp>
        <p:nvSpPr>
          <p:cNvPr id="12" name="Rectangle 11"/>
          <p:cNvSpPr/>
          <p:nvPr/>
        </p:nvSpPr>
        <p:spPr>
          <a:xfrm>
            <a:off x="935088" y="6001994"/>
            <a:ext cx="7525344" cy="571504"/>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Eighteenth</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century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(18th) : Darwin</a:t>
            </a:r>
            <a:endParaRPr lang="fr-FR" dirty="0">
              <a:solidFill>
                <a:prstClr val="black"/>
              </a:solidFill>
            </a:endParaRPr>
          </a:p>
        </p:txBody>
      </p:sp>
      <p:sp>
        <p:nvSpPr>
          <p:cNvPr id="3" name="Rectangle 2"/>
          <p:cNvSpPr/>
          <p:nvPr/>
        </p:nvSpPr>
        <p:spPr>
          <a:xfrm>
            <a:off x="160391" y="998442"/>
            <a:ext cx="8811919" cy="5592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4" name="Rectangle 13"/>
          <p:cNvSpPr/>
          <p:nvPr/>
        </p:nvSpPr>
        <p:spPr>
          <a:xfrm>
            <a:off x="341498" y="1428267"/>
            <a:ext cx="8532440" cy="1996844"/>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Nineteenth</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century</a:t>
            </a: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fr-FR" sz="32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Cell</a:t>
            </a: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theory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Embryology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Immunology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Genetics</a:t>
            </a: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and </a:t>
            </a:r>
            <a:r>
              <a:rPr lang="fr-FR" sz="32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Molecular</a:t>
            </a: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biology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r>
            <a:b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endParaRPr lang="fr-FR" dirty="0">
              <a:solidFill>
                <a:prstClr val="black"/>
              </a:solidFill>
            </a:endParaRPr>
          </a:p>
        </p:txBody>
      </p:sp>
      <p:sp>
        <p:nvSpPr>
          <p:cNvPr id="15" name="Rectangle 14"/>
          <p:cNvSpPr/>
          <p:nvPr/>
        </p:nvSpPr>
        <p:spPr>
          <a:xfrm>
            <a:off x="1361643" y="3916522"/>
            <a:ext cx="6672234" cy="1737312"/>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VII</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Twentieth</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century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Gene </a:t>
            </a:r>
            <a:r>
              <a:rPr lang="fr-FR"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therapy</a:t>
            </a:r>
            <a:r>
              <a:rPr lang="fr-F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and </a:t>
            </a:r>
            <a:r>
              <a:rPr lang="fr-FR" sz="32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molecular</a:t>
            </a:r>
            <a:r>
              <a:rPr lang="fr-F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cloning</a:t>
            </a:r>
            <a:endParaRPr lang="fr-FR" dirty="0">
              <a:solidFill>
                <a:prstClr val="black"/>
              </a:solidFill>
            </a:endParaRPr>
          </a:p>
        </p:txBody>
      </p:sp>
    </p:spTree>
    <p:extLst>
      <p:ext uri="{BB962C8B-B14F-4D97-AF65-F5344CB8AC3E}">
        <p14:creationId xmlns:p14="http://schemas.microsoft.com/office/powerpoint/2010/main" val="658417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0424" y="404664"/>
            <a:ext cx="7488832" cy="5909310"/>
          </a:xfrm>
          <a:prstGeom prst="rect">
            <a:avLst/>
          </a:prstGeom>
        </p:spPr>
        <p:txBody>
          <a:bodyPr wrap="square">
            <a:spAutoFit/>
          </a:bodyPr>
          <a:lstStyle/>
          <a:p>
            <a:pPr algn="just">
              <a:lnSpc>
                <a:spcPct val="150000"/>
              </a:lnSpc>
              <a:spcAft>
                <a:spcPts val="0"/>
              </a:spcAft>
            </a:pPr>
            <a:r>
              <a:rPr lang="fr-FR" sz="2800" dirty="0">
                <a:latin typeface="Times New Roman"/>
                <a:ea typeface="Calibri"/>
                <a:cs typeface="Arial"/>
              </a:rPr>
              <a:t>The first </a:t>
            </a:r>
            <a:r>
              <a:rPr lang="fr-FR" sz="2800" dirty="0" err="1">
                <a:latin typeface="Times New Roman"/>
                <a:ea typeface="Calibri"/>
                <a:cs typeface="Arial"/>
              </a:rPr>
              <a:t>hominids</a:t>
            </a:r>
            <a:r>
              <a:rPr lang="fr-FR" sz="2800" dirty="0">
                <a:latin typeface="Times New Roman"/>
                <a:ea typeface="Calibri"/>
                <a:cs typeface="Arial"/>
              </a:rPr>
              <a:t> </a:t>
            </a:r>
            <a:r>
              <a:rPr lang="fr-FR" sz="2800" dirty="0" err="1">
                <a:latin typeface="Times New Roman"/>
                <a:ea typeface="Calibri"/>
                <a:cs typeface="Arial"/>
              </a:rPr>
              <a:t>appeared</a:t>
            </a:r>
            <a:r>
              <a:rPr lang="fr-FR" sz="2800" dirty="0">
                <a:latin typeface="Times New Roman"/>
                <a:ea typeface="Calibri"/>
                <a:cs typeface="Arial"/>
              </a:rPr>
              <a:t> in </a:t>
            </a:r>
            <a:r>
              <a:rPr lang="fr-FR" sz="2800" dirty="0" err="1">
                <a:latin typeface="Times New Roman"/>
                <a:ea typeface="Calibri"/>
                <a:cs typeface="Arial"/>
              </a:rPr>
              <a:t>Africa</a:t>
            </a:r>
            <a:r>
              <a:rPr lang="fr-FR" sz="2800" dirty="0">
                <a:latin typeface="Times New Roman"/>
                <a:ea typeface="Calibri"/>
                <a:cs typeface="Arial"/>
              </a:rPr>
              <a:t> 7 million </a:t>
            </a:r>
            <a:r>
              <a:rPr lang="fr-FR" sz="2800" dirty="0" err="1">
                <a:latin typeface="Times New Roman"/>
                <a:ea typeface="Calibri"/>
                <a:cs typeface="Arial"/>
              </a:rPr>
              <a:t>years</a:t>
            </a:r>
            <a:r>
              <a:rPr lang="fr-FR" sz="2800" dirty="0">
                <a:latin typeface="Times New Roman"/>
                <a:ea typeface="Calibri"/>
                <a:cs typeface="Arial"/>
              </a:rPr>
              <a:t> </a:t>
            </a:r>
            <a:r>
              <a:rPr lang="fr-FR" sz="2800" dirty="0" err="1">
                <a:latin typeface="Times New Roman"/>
                <a:ea typeface="Calibri"/>
                <a:cs typeface="Arial"/>
              </a:rPr>
              <a:t>ago</a:t>
            </a:r>
            <a:r>
              <a:rPr lang="fr-FR" sz="2800" dirty="0">
                <a:latin typeface="Times New Roman"/>
                <a:ea typeface="Calibri"/>
                <a:cs typeface="Arial"/>
              </a:rPr>
              <a:t>. The </a:t>
            </a:r>
            <a:r>
              <a:rPr lang="fr-FR" sz="2800" dirty="0" err="1">
                <a:latin typeface="Times New Roman"/>
                <a:ea typeface="Calibri"/>
                <a:cs typeface="Arial"/>
              </a:rPr>
              <a:t>study</a:t>
            </a:r>
            <a:r>
              <a:rPr lang="fr-FR" sz="2800" dirty="0">
                <a:latin typeface="Times New Roman"/>
                <a:ea typeface="Calibri"/>
                <a:cs typeface="Arial"/>
              </a:rPr>
              <a:t> of </a:t>
            </a:r>
            <a:r>
              <a:rPr lang="fr-FR" sz="2800" dirty="0" err="1">
                <a:latin typeface="Times New Roman"/>
                <a:ea typeface="Calibri"/>
                <a:cs typeface="Arial"/>
              </a:rPr>
              <a:t>fossils</a:t>
            </a:r>
            <a:r>
              <a:rPr lang="fr-FR" sz="2800" dirty="0">
                <a:latin typeface="Times New Roman"/>
                <a:ea typeface="Calibri"/>
                <a:cs typeface="Arial"/>
              </a:rPr>
              <a:t> shows a progressive </a:t>
            </a:r>
            <a:r>
              <a:rPr lang="fr-FR" sz="2800" dirty="0" err="1">
                <a:latin typeface="Times New Roman"/>
                <a:ea typeface="Calibri"/>
                <a:cs typeface="Arial"/>
              </a:rPr>
              <a:t>evolution</a:t>
            </a:r>
            <a:r>
              <a:rPr lang="fr-FR" sz="2800" dirty="0">
                <a:latin typeface="Times New Roman"/>
                <a:ea typeface="Calibri"/>
                <a:cs typeface="Arial"/>
              </a:rPr>
              <a:t> </a:t>
            </a:r>
            <a:r>
              <a:rPr lang="fr-FR" sz="2800" dirty="0" err="1">
                <a:latin typeface="Times New Roman"/>
                <a:ea typeface="Calibri"/>
                <a:cs typeface="Arial"/>
              </a:rPr>
              <a:t>into</a:t>
            </a:r>
            <a:r>
              <a:rPr lang="fr-FR" sz="2800" dirty="0">
                <a:latin typeface="Times New Roman"/>
                <a:ea typeface="Calibri"/>
                <a:cs typeface="Arial"/>
              </a:rPr>
              <a:t> the </a:t>
            </a:r>
            <a:r>
              <a:rPr lang="fr-FR" sz="2800" i="1" dirty="0">
                <a:latin typeface="Times New Roman"/>
                <a:ea typeface="Calibri"/>
                <a:cs typeface="Arial"/>
              </a:rPr>
              <a:t>Homo</a:t>
            </a:r>
            <a:r>
              <a:rPr lang="fr-FR" sz="2800" dirty="0">
                <a:latin typeface="Times New Roman"/>
                <a:ea typeface="Calibri"/>
                <a:cs typeface="Arial"/>
              </a:rPr>
              <a:t> </a:t>
            </a:r>
            <a:r>
              <a:rPr lang="fr-FR" sz="2800" dirty="0" err="1">
                <a:latin typeface="Times New Roman"/>
                <a:ea typeface="Calibri"/>
                <a:cs typeface="Arial"/>
              </a:rPr>
              <a:t>genus</a:t>
            </a:r>
            <a:r>
              <a:rPr lang="fr-FR" sz="2800" dirty="0">
                <a:latin typeface="Times New Roman"/>
                <a:ea typeface="Calibri"/>
                <a:cs typeface="Arial"/>
              </a:rPr>
              <a:t>, </a:t>
            </a:r>
            <a:r>
              <a:rPr lang="fr-FR" sz="2800" dirty="0" err="1">
                <a:latin typeface="Times New Roman"/>
                <a:ea typeface="Calibri"/>
                <a:cs typeface="Arial"/>
              </a:rPr>
              <a:t>localized</a:t>
            </a:r>
            <a:r>
              <a:rPr lang="fr-FR" sz="2800" dirty="0">
                <a:latin typeface="Times New Roman"/>
                <a:ea typeface="Calibri"/>
                <a:cs typeface="Arial"/>
              </a:rPr>
              <a:t> in </a:t>
            </a:r>
            <a:r>
              <a:rPr lang="fr-FR" sz="2800" dirty="0" err="1">
                <a:latin typeface="Times New Roman"/>
                <a:ea typeface="Calibri"/>
                <a:cs typeface="Arial"/>
              </a:rPr>
              <a:t>Africa</a:t>
            </a:r>
            <a:r>
              <a:rPr lang="fr-FR" sz="2800" dirty="0">
                <a:latin typeface="Times New Roman"/>
                <a:ea typeface="Calibri"/>
                <a:cs typeface="Arial"/>
              </a:rPr>
              <a:t>, </a:t>
            </a:r>
            <a:r>
              <a:rPr lang="fr-FR" sz="2800" dirty="0" err="1">
                <a:latin typeface="Times New Roman"/>
                <a:ea typeface="Calibri"/>
                <a:cs typeface="Arial"/>
              </a:rPr>
              <a:t>with</a:t>
            </a:r>
            <a:r>
              <a:rPr lang="fr-FR" sz="2800" dirty="0">
                <a:latin typeface="Times New Roman"/>
                <a:ea typeface="Calibri"/>
                <a:cs typeface="Arial"/>
              </a:rPr>
              <a:t> </a:t>
            </a:r>
            <a:endParaRPr lang="fr-FR" sz="2800" dirty="0" smtClean="0">
              <a:latin typeface="Times New Roman"/>
              <a:ea typeface="Calibri"/>
              <a:cs typeface="Arial"/>
            </a:endParaRPr>
          </a:p>
          <a:p>
            <a:pPr algn="just">
              <a:lnSpc>
                <a:spcPct val="150000"/>
              </a:lnSpc>
              <a:spcAft>
                <a:spcPts val="0"/>
              </a:spcAft>
            </a:pPr>
            <a:endParaRPr lang="fr-FR" sz="2800" dirty="0">
              <a:latin typeface="Times New Roman"/>
              <a:ea typeface="Calibri"/>
              <a:cs typeface="Arial"/>
            </a:endParaRPr>
          </a:p>
          <a:p>
            <a:pPr algn="just">
              <a:lnSpc>
                <a:spcPct val="150000"/>
              </a:lnSpc>
              <a:spcAft>
                <a:spcPts val="0"/>
              </a:spcAft>
            </a:pPr>
            <a:endParaRPr lang="fr-FR" sz="2800" dirty="0" smtClean="0">
              <a:latin typeface="Times New Roman"/>
              <a:ea typeface="Calibri"/>
              <a:cs typeface="Arial"/>
            </a:endParaRPr>
          </a:p>
          <a:p>
            <a:pPr algn="just">
              <a:lnSpc>
                <a:spcPct val="150000"/>
              </a:lnSpc>
              <a:spcAft>
                <a:spcPts val="0"/>
              </a:spcAft>
            </a:pPr>
            <a:endParaRPr lang="fr-FR" sz="2800" dirty="0" smtClean="0">
              <a:latin typeface="Times New Roman"/>
              <a:ea typeface="Calibri"/>
              <a:cs typeface="Arial"/>
            </a:endParaRPr>
          </a:p>
          <a:p>
            <a:pPr algn="just">
              <a:lnSpc>
                <a:spcPct val="150000"/>
              </a:lnSpc>
              <a:spcAft>
                <a:spcPts val="0"/>
              </a:spcAft>
            </a:pPr>
            <a:r>
              <a:rPr lang="fr-FR" sz="2800" dirty="0" err="1" smtClean="0">
                <a:latin typeface="Times New Roman"/>
                <a:ea typeface="Calibri"/>
                <a:cs typeface="Arial"/>
              </a:rPr>
              <a:t>who</a:t>
            </a:r>
            <a:r>
              <a:rPr lang="fr-FR" sz="2800" dirty="0">
                <a:latin typeface="Times New Roman"/>
                <a:ea typeface="Calibri"/>
                <a:cs typeface="Arial"/>
              </a:rPr>
              <a:t>, </a:t>
            </a:r>
            <a:r>
              <a:rPr lang="fr-FR" sz="2800" dirty="0" err="1">
                <a:latin typeface="Times New Roman"/>
                <a:ea typeface="Calibri"/>
                <a:cs typeface="Arial"/>
              </a:rPr>
              <a:t>appearing</a:t>
            </a:r>
            <a:r>
              <a:rPr lang="fr-FR" sz="2800" dirty="0">
                <a:latin typeface="Times New Roman"/>
                <a:ea typeface="Calibri"/>
                <a:cs typeface="Arial"/>
              </a:rPr>
              <a:t> </a:t>
            </a:r>
            <a:r>
              <a:rPr lang="fr-FR" sz="2800" dirty="0" err="1">
                <a:latin typeface="Times New Roman"/>
                <a:ea typeface="Calibri"/>
                <a:cs typeface="Arial"/>
              </a:rPr>
              <a:t>almost</a:t>
            </a:r>
            <a:r>
              <a:rPr lang="fr-FR" sz="2800" dirty="0">
                <a:latin typeface="Times New Roman"/>
                <a:ea typeface="Calibri"/>
                <a:cs typeface="Arial"/>
              </a:rPr>
              <a:t> 2 Ma </a:t>
            </a:r>
            <a:r>
              <a:rPr lang="fr-FR" sz="2800" dirty="0" err="1">
                <a:latin typeface="Times New Roman"/>
                <a:ea typeface="Calibri"/>
                <a:cs typeface="Arial"/>
              </a:rPr>
              <a:t>ago</a:t>
            </a:r>
            <a:r>
              <a:rPr lang="fr-FR" sz="2800" dirty="0">
                <a:latin typeface="Times New Roman"/>
                <a:ea typeface="Calibri"/>
                <a:cs typeface="Arial"/>
              </a:rPr>
              <a:t>, </a:t>
            </a:r>
            <a:r>
              <a:rPr lang="fr-FR" sz="2800" dirty="0" err="1">
                <a:latin typeface="Times New Roman"/>
                <a:ea typeface="Calibri"/>
                <a:cs typeface="Arial"/>
              </a:rPr>
              <a:t>ventured</a:t>
            </a:r>
            <a:r>
              <a:rPr lang="fr-FR" sz="2800" dirty="0">
                <a:latin typeface="Times New Roman"/>
                <a:ea typeface="Calibri"/>
                <a:cs typeface="Arial"/>
              </a:rPr>
              <a:t> as far as </a:t>
            </a:r>
            <a:r>
              <a:rPr lang="fr-FR" sz="2800" dirty="0" err="1">
                <a:latin typeface="Times New Roman"/>
                <a:ea typeface="Calibri"/>
                <a:cs typeface="Arial"/>
              </a:rPr>
              <a:t>Asia</a:t>
            </a:r>
            <a:r>
              <a:rPr lang="fr-FR" sz="2800" dirty="0">
                <a:latin typeface="Times New Roman"/>
                <a:ea typeface="Calibri"/>
                <a:cs typeface="Arial"/>
              </a:rPr>
              <a:t>.</a:t>
            </a:r>
            <a:endParaRPr lang="fr-FR" sz="2800" dirty="0">
              <a:effectLst/>
              <a:latin typeface="Calibri"/>
              <a:ea typeface="Calibri"/>
              <a:cs typeface="Arial"/>
            </a:endParaRPr>
          </a:p>
        </p:txBody>
      </p:sp>
      <p:sp>
        <p:nvSpPr>
          <p:cNvPr id="5" name="Ellipse 4"/>
          <p:cNvSpPr/>
          <p:nvPr/>
        </p:nvSpPr>
        <p:spPr>
          <a:xfrm>
            <a:off x="1619672" y="2499499"/>
            <a:ext cx="3265512" cy="1087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a:solidFill>
                  <a:prstClr val="black"/>
                </a:solidFill>
                <a:latin typeface="Times New Roman"/>
                <a:ea typeface="Calibri"/>
                <a:cs typeface="Arial"/>
              </a:rPr>
              <a:t>Homo</a:t>
            </a:r>
            <a:r>
              <a:rPr lang="fr-FR" sz="2800" dirty="0">
                <a:solidFill>
                  <a:prstClr val="black"/>
                </a:solidFill>
                <a:latin typeface="Times New Roman"/>
                <a:ea typeface="Calibri"/>
                <a:cs typeface="Arial"/>
              </a:rPr>
              <a:t> </a:t>
            </a:r>
            <a:r>
              <a:rPr lang="fr-FR" sz="2800" i="1" dirty="0">
                <a:solidFill>
                  <a:prstClr val="black"/>
                </a:solidFill>
                <a:latin typeface="Times New Roman"/>
                <a:ea typeface="Calibri"/>
                <a:cs typeface="Arial"/>
              </a:rPr>
              <a:t>habilis</a:t>
            </a:r>
            <a:endParaRPr lang="fr-FR" dirty="0"/>
          </a:p>
        </p:txBody>
      </p:sp>
      <p:sp>
        <p:nvSpPr>
          <p:cNvPr id="6" name="Ellipse 5"/>
          <p:cNvSpPr/>
          <p:nvPr/>
        </p:nvSpPr>
        <p:spPr>
          <a:xfrm>
            <a:off x="4283968" y="3586930"/>
            <a:ext cx="3528392" cy="12637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err="1" smtClean="0">
                <a:solidFill>
                  <a:prstClr val="black"/>
                </a:solidFill>
                <a:latin typeface="Times New Roman"/>
                <a:ea typeface="Calibri"/>
                <a:cs typeface="Arial"/>
              </a:rPr>
              <a:t>Homonergaster</a:t>
            </a:r>
            <a:r>
              <a:rPr lang="fr-FR" sz="2800" dirty="0" smtClean="0">
                <a:solidFill>
                  <a:prstClr val="black"/>
                </a:solidFill>
                <a:latin typeface="Times New Roman"/>
                <a:ea typeface="Calibri"/>
                <a:cs typeface="Arial"/>
              </a:rPr>
              <a:t> </a:t>
            </a:r>
            <a:r>
              <a:rPr lang="fr-FR" sz="2800" dirty="0">
                <a:solidFill>
                  <a:prstClr val="black"/>
                </a:solidFill>
                <a:latin typeface="Times New Roman"/>
                <a:ea typeface="Calibri"/>
                <a:cs typeface="Arial"/>
              </a:rPr>
              <a:t>(</a:t>
            </a:r>
            <a:r>
              <a:rPr lang="fr-FR" sz="2800" dirty="0" err="1">
                <a:solidFill>
                  <a:prstClr val="black"/>
                </a:solidFill>
                <a:latin typeface="Times New Roman"/>
                <a:ea typeface="Calibri"/>
                <a:cs typeface="Arial"/>
              </a:rPr>
              <a:t>craftsman</a:t>
            </a:r>
            <a:r>
              <a:rPr lang="fr-FR" sz="2800" dirty="0">
                <a:solidFill>
                  <a:prstClr val="black"/>
                </a:solidFill>
                <a:latin typeface="Times New Roman"/>
                <a:ea typeface="Calibri"/>
                <a:cs typeface="Arial"/>
              </a:rPr>
              <a:t>) </a:t>
            </a:r>
            <a:endParaRPr lang="fr-FR" dirty="0"/>
          </a:p>
        </p:txBody>
      </p:sp>
    </p:spTree>
    <p:extLst>
      <p:ext uri="{BB962C8B-B14F-4D97-AF65-F5344CB8AC3E}">
        <p14:creationId xmlns:p14="http://schemas.microsoft.com/office/powerpoint/2010/main" val="12367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611560" y="260648"/>
            <a:ext cx="3528392" cy="12637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a:solidFill>
                  <a:prstClr val="black"/>
                </a:solidFill>
                <a:latin typeface="Times New Roman"/>
                <a:ea typeface="Calibri"/>
                <a:cs typeface="Arial"/>
              </a:rPr>
              <a:t>Homo sapiens </a:t>
            </a:r>
            <a:endParaRPr lang="fr-FR" dirty="0"/>
          </a:p>
        </p:txBody>
      </p:sp>
      <p:sp>
        <p:nvSpPr>
          <p:cNvPr id="5" name="Rectangle 4"/>
          <p:cNvSpPr/>
          <p:nvPr/>
        </p:nvSpPr>
        <p:spPr>
          <a:xfrm>
            <a:off x="1403648" y="1844824"/>
            <a:ext cx="7133684" cy="523220"/>
          </a:xfrm>
          <a:prstGeom prst="rect">
            <a:avLst/>
          </a:prstGeom>
        </p:spPr>
        <p:txBody>
          <a:bodyPr wrap="none">
            <a:spAutoFit/>
          </a:bodyPr>
          <a:lstStyle/>
          <a:p>
            <a:r>
              <a:rPr lang="fr-FR" sz="2800" dirty="0" smtClean="0">
                <a:latin typeface="Times New Roman"/>
                <a:ea typeface="Calibri"/>
              </a:rPr>
              <a:t>Has </a:t>
            </a:r>
            <a:r>
              <a:rPr lang="fr-FR" sz="2800" dirty="0" err="1">
                <a:latin typeface="Times New Roman"/>
                <a:ea typeface="Calibri"/>
              </a:rPr>
              <a:t>physical</a:t>
            </a:r>
            <a:r>
              <a:rPr lang="fr-FR" sz="2800" dirty="0">
                <a:latin typeface="Times New Roman"/>
                <a:ea typeface="Calibri"/>
              </a:rPr>
              <a:t> </a:t>
            </a:r>
            <a:r>
              <a:rPr lang="fr-FR" sz="2800" dirty="0" err="1">
                <a:latin typeface="Times New Roman"/>
                <a:ea typeface="Calibri"/>
              </a:rPr>
              <a:t>characteristics</a:t>
            </a:r>
            <a:r>
              <a:rPr lang="fr-FR" sz="2800" dirty="0">
                <a:latin typeface="Times New Roman"/>
                <a:ea typeface="Calibri"/>
              </a:rPr>
              <a:t> </a:t>
            </a:r>
            <a:r>
              <a:rPr lang="fr-FR" sz="2800" dirty="0" err="1">
                <a:latin typeface="Times New Roman"/>
                <a:ea typeface="Calibri"/>
              </a:rPr>
              <a:t>identical</a:t>
            </a:r>
            <a:r>
              <a:rPr lang="fr-FR" sz="2800" dirty="0">
                <a:latin typeface="Times New Roman"/>
                <a:ea typeface="Calibri"/>
              </a:rPr>
              <a:t> to </a:t>
            </a:r>
            <a:r>
              <a:rPr lang="fr-FR" sz="2800" dirty="0" err="1">
                <a:latin typeface="Times New Roman"/>
                <a:ea typeface="Calibri"/>
              </a:rPr>
              <a:t>our</a:t>
            </a:r>
            <a:r>
              <a:rPr lang="fr-FR" sz="2800" dirty="0">
                <a:latin typeface="Times New Roman"/>
                <a:ea typeface="Calibri"/>
              </a:rPr>
              <a:t> </a:t>
            </a:r>
            <a:r>
              <a:rPr lang="fr-FR" sz="2800" dirty="0" err="1">
                <a:latin typeface="Times New Roman"/>
                <a:ea typeface="Calibri"/>
              </a:rPr>
              <a:t>own</a:t>
            </a:r>
            <a:endParaRPr lang="fr-FR" sz="2800" dirty="0"/>
          </a:p>
        </p:txBody>
      </p:sp>
      <p:sp>
        <p:nvSpPr>
          <p:cNvPr id="6" name="Rectangle 5"/>
          <p:cNvSpPr/>
          <p:nvPr/>
        </p:nvSpPr>
        <p:spPr>
          <a:xfrm>
            <a:off x="395714" y="2368044"/>
            <a:ext cx="8424936" cy="3970318"/>
          </a:xfrm>
          <a:prstGeom prst="rect">
            <a:avLst/>
          </a:prstGeom>
        </p:spPr>
        <p:txBody>
          <a:bodyPr wrap="square">
            <a:spAutoFit/>
          </a:bodyPr>
          <a:lstStyle/>
          <a:p>
            <a:pPr algn="just">
              <a:lnSpc>
                <a:spcPct val="150000"/>
              </a:lnSpc>
              <a:spcBef>
                <a:spcPts val="1200"/>
              </a:spcBef>
              <a:spcAft>
                <a:spcPts val="0"/>
              </a:spcAft>
            </a:pPr>
            <a:r>
              <a:rPr lang="fr-FR" sz="2800" dirty="0">
                <a:latin typeface="Times New Roman"/>
                <a:ea typeface="Calibri"/>
                <a:cs typeface="Arial"/>
              </a:rPr>
              <a:t>The </a:t>
            </a:r>
            <a:r>
              <a:rPr lang="fr-FR" sz="2800" b="1" dirty="0">
                <a:latin typeface="Times New Roman"/>
                <a:ea typeface="Calibri"/>
                <a:cs typeface="Arial"/>
              </a:rPr>
              <a:t>first </a:t>
            </a:r>
            <a:r>
              <a:rPr lang="fr-FR" sz="2800" b="1" dirty="0" err="1">
                <a:latin typeface="Times New Roman"/>
                <a:ea typeface="Calibri"/>
                <a:cs typeface="Arial"/>
              </a:rPr>
              <a:t>appearance</a:t>
            </a:r>
            <a:r>
              <a:rPr lang="fr-FR" sz="2800" b="1" dirty="0">
                <a:latin typeface="Times New Roman"/>
                <a:ea typeface="Calibri"/>
                <a:cs typeface="Arial"/>
              </a:rPr>
              <a:t> of sapiens </a:t>
            </a:r>
            <a:r>
              <a:rPr lang="fr-FR" sz="2800" dirty="0">
                <a:latin typeface="Times New Roman"/>
                <a:ea typeface="Calibri"/>
                <a:cs typeface="Arial"/>
              </a:rPr>
              <a:t>traits (</a:t>
            </a:r>
            <a:r>
              <a:rPr lang="fr-FR" sz="2800" dirty="0" err="1">
                <a:latin typeface="Times New Roman"/>
                <a:ea typeface="Calibri"/>
                <a:cs typeface="Arial"/>
              </a:rPr>
              <a:t>learned</a:t>
            </a:r>
            <a:r>
              <a:rPr lang="fr-FR" sz="2800" dirty="0">
                <a:latin typeface="Times New Roman"/>
                <a:ea typeface="Calibri"/>
                <a:cs typeface="Arial"/>
              </a:rPr>
              <a:t> man) </a:t>
            </a:r>
            <a:r>
              <a:rPr lang="fr-FR" sz="2800" dirty="0" err="1">
                <a:latin typeface="Times New Roman"/>
                <a:ea typeface="Calibri"/>
                <a:cs typeface="Arial"/>
              </a:rPr>
              <a:t>was</a:t>
            </a:r>
            <a:r>
              <a:rPr lang="fr-FR" sz="2800" dirty="0">
                <a:latin typeface="Times New Roman"/>
                <a:ea typeface="Calibri"/>
                <a:cs typeface="Arial"/>
              </a:rPr>
              <a:t> </a:t>
            </a:r>
            <a:r>
              <a:rPr lang="fr-FR" sz="2800" dirty="0" err="1">
                <a:latin typeface="Times New Roman"/>
                <a:ea typeface="Calibri"/>
                <a:cs typeface="Arial"/>
              </a:rPr>
              <a:t>between</a:t>
            </a:r>
            <a:r>
              <a:rPr lang="fr-FR" sz="2800" dirty="0">
                <a:latin typeface="Times New Roman"/>
                <a:ea typeface="Calibri"/>
                <a:cs typeface="Arial"/>
              </a:rPr>
              <a:t> </a:t>
            </a:r>
            <a:r>
              <a:rPr lang="fr-FR" sz="2800" b="1" dirty="0">
                <a:latin typeface="Times New Roman"/>
                <a:ea typeface="Calibri"/>
                <a:cs typeface="Arial"/>
              </a:rPr>
              <a:t>500</a:t>
            </a:r>
            <a:r>
              <a:rPr lang="fr-FR" sz="2800" dirty="0">
                <a:latin typeface="Times New Roman"/>
                <a:ea typeface="Calibri"/>
                <a:cs typeface="Arial"/>
              </a:rPr>
              <a:t> and </a:t>
            </a:r>
            <a:r>
              <a:rPr lang="fr-FR" sz="2800" b="1" dirty="0">
                <a:latin typeface="Times New Roman"/>
                <a:ea typeface="Calibri"/>
                <a:cs typeface="Arial"/>
              </a:rPr>
              <a:t>200,000</a:t>
            </a:r>
            <a:r>
              <a:rPr lang="fr-FR" sz="2800" dirty="0">
                <a:latin typeface="Times New Roman"/>
                <a:ea typeface="Calibri"/>
                <a:cs typeface="Arial"/>
              </a:rPr>
              <a:t> </a:t>
            </a:r>
            <a:r>
              <a:rPr lang="fr-FR" sz="2800" b="1" dirty="0" err="1">
                <a:latin typeface="Times New Roman"/>
                <a:ea typeface="Calibri"/>
                <a:cs typeface="Arial"/>
              </a:rPr>
              <a:t>years</a:t>
            </a:r>
            <a:r>
              <a:rPr lang="fr-FR" sz="2800" dirty="0">
                <a:latin typeface="Times New Roman"/>
                <a:ea typeface="Calibri"/>
                <a:cs typeface="Arial"/>
              </a:rPr>
              <a:t> </a:t>
            </a:r>
            <a:r>
              <a:rPr lang="fr-FR" sz="2800" dirty="0" err="1">
                <a:latin typeface="Times New Roman"/>
                <a:ea typeface="Calibri"/>
                <a:cs typeface="Arial"/>
              </a:rPr>
              <a:t>ago</a:t>
            </a:r>
            <a:r>
              <a:rPr lang="fr-FR" sz="2800" dirty="0">
                <a:latin typeface="Times New Roman"/>
                <a:ea typeface="Calibri"/>
                <a:cs typeface="Arial"/>
              </a:rPr>
              <a:t> in </a:t>
            </a:r>
            <a:r>
              <a:rPr lang="fr-FR" sz="2800" dirty="0" err="1">
                <a:latin typeface="Times New Roman"/>
                <a:ea typeface="Calibri"/>
                <a:cs typeface="Arial"/>
              </a:rPr>
              <a:t>Africa</a:t>
            </a:r>
            <a:r>
              <a:rPr lang="fr-FR" sz="2800" dirty="0">
                <a:latin typeface="Times New Roman"/>
                <a:ea typeface="Calibri"/>
                <a:cs typeface="Arial"/>
              </a:rPr>
              <a:t>, and </a:t>
            </a:r>
            <a:r>
              <a:rPr lang="fr-FR" sz="2800" dirty="0" err="1">
                <a:latin typeface="Times New Roman"/>
                <a:ea typeface="Calibri"/>
                <a:cs typeface="Arial"/>
              </a:rPr>
              <a:t>around</a:t>
            </a:r>
            <a:r>
              <a:rPr lang="fr-FR" sz="2800" dirty="0">
                <a:latin typeface="Times New Roman"/>
                <a:ea typeface="Calibri"/>
                <a:cs typeface="Arial"/>
              </a:rPr>
              <a:t> 100,000 </a:t>
            </a:r>
            <a:r>
              <a:rPr lang="fr-FR" sz="2800" dirty="0" err="1">
                <a:latin typeface="Times New Roman"/>
                <a:ea typeface="Calibri"/>
                <a:cs typeface="Arial"/>
              </a:rPr>
              <a:t>years</a:t>
            </a:r>
            <a:r>
              <a:rPr lang="fr-FR" sz="2800" dirty="0">
                <a:latin typeface="Times New Roman"/>
                <a:ea typeface="Calibri"/>
                <a:cs typeface="Arial"/>
              </a:rPr>
              <a:t> </a:t>
            </a:r>
            <a:r>
              <a:rPr lang="fr-FR" sz="2800" dirty="0" err="1">
                <a:latin typeface="Times New Roman"/>
                <a:ea typeface="Calibri"/>
                <a:cs typeface="Arial"/>
              </a:rPr>
              <a:t>ago</a:t>
            </a:r>
            <a:r>
              <a:rPr lang="fr-FR" sz="2800" dirty="0">
                <a:latin typeface="Times New Roman"/>
                <a:ea typeface="Calibri"/>
                <a:cs typeface="Arial"/>
              </a:rPr>
              <a:t> in the Middle East and </a:t>
            </a:r>
            <a:r>
              <a:rPr lang="fr-FR" sz="2800" dirty="0" err="1">
                <a:latin typeface="Times New Roman"/>
                <a:ea typeface="Calibri"/>
                <a:cs typeface="Arial"/>
              </a:rPr>
              <a:t>Asia</a:t>
            </a:r>
            <a:r>
              <a:rPr lang="fr-FR" sz="2800" dirty="0">
                <a:latin typeface="Times New Roman"/>
                <a:ea typeface="Calibri"/>
                <a:cs typeface="Arial"/>
              </a:rPr>
              <a:t>; </a:t>
            </a:r>
            <a:r>
              <a:rPr lang="fr-FR" sz="2800" dirty="0" err="1">
                <a:latin typeface="Times New Roman"/>
                <a:ea typeface="Calibri"/>
                <a:cs typeface="Arial"/>
              </a:rPr>
              <a:t>while</a:t>
            </a:r>
            <a:r>
              <a:rPr lang="fr-FR" sz="2800" dirty="0">
                <a:latin typeface="Times New Roman"/>
                <a:ea typeface="Calibri"/>
                <a:cs typeface="Arial"/>
              </a:rPr>
              <a:t> Cro-Magnon Man </a:t>
            </a:r>
            <a:r>
              <a:rPr lang="fr-FR" sz="2800" dirty="0" err="1">
                <a:latin typeface="Times New Roman"/>
                <a:ea typeface="Calibri"/>
                <a:cs typeface="Arial"/>
              </a:rPr>
              <a:t>appeared</a:t>
            </a:r>
            <a:r>
              <a:rPr lang="fr-FR" sz="2800" dirty="0">
                <a:latin typeface="Times New Roman"/>
                <a:ea typeface="Calibri"/>
                <a:cs typeface="Arial"/>
              </a:rPr>
              <a:t> in Europe 40,000 </a:t>
            </a:r>
            <a:r>
              <a:rPr lang="fr-FR" sz="2800" dirty="0" err="1">
                <a:latin typeface="Times New Roman"/>
                <a:ea typeface="Calibri"/>
                <a:cs typeface="Arial"/>
              </a:rPr>
              <a:t>years</a:t>
            </a:r>
            <a:r>
              <a:rPr lang="fr-FR" sz="2800" dirty="0">
                <a:latin typeface="Times New Roman"/>
                <a:ea typeface="Calibri"/>
                <a:cs typeface="Arial"/>
              </a:rPr>
              <a:t> </a:t>
            </a:r>
            <a:r>
              <a:rPr lang="fr-FR" sz="2800" dirty="0" err="1">
                <a:latin typeface="Times New Roman"/>
                <a:ea typeface="Calibri"/>
                <a:cs typeface="Arial"/>
              </a:rPr>
              <a:t>ago</a:t>
            </a:r>
            <a:r>
              <a:rPr lang="fr-FR" sz="2800" dirty="0">
                <a:latin typeface="Times New Roman"/>
                <a:ea typeface="Calibri"/>
                <a:cs typeface="Arial"/>
              </a:rPr>
              <a:t>. </a:t>
            </a:r>
            <a:r>
              <a:rPr lang="fr-FR" sz="2800" dirty="0" smtClean="0">
                <a:latin typeface="Times New Roman"/>
                <a:ea typeface="Calibri"/>
                <a:cs typeface="Arial"/>
              </a:rPr>
              <a:t>The </a:t>
            </a:r>
            <a:r>
              <a:rPr lang="fr-FR" sz="2800" dirty="0" err="1">
                <a:latin typeface="Times New Roman"/>
                <a:ea typeface="Calibri"/>
                <a:cs typeface="Arial"/>
              </a:rPr>
              <a:t>anatomy</a:t>
            </a:r>
            <a:r>
              <a:rPr lang="fr-FR" sz="2800" dirty="0">
                <a:latin typeface="Times New Roman"/>
                <a:ea typeface="Calibri"/>
                <a:cs typeface="Arial"/>
              </a:rPr>
              <a:t> of the </a:t>
            </a:r>
            <a:r>
              <a:rPr lang="fr-FR" sz="2800" dirty="0" err="1">
                <a:latin typeface="Times New Roman"/>
                <a:ea typeface="Calibri"/>
                <a:cs typeface="Arial"/>
              </a:rPr>
              <a:t>human</a:t>
            </a:r>
            <a:r>
              <a:rPr lang="fr-FR" sz="2800" dirty="0">
                <a:latin typeface="Times New Roman"/>
                <a:ea typeface="Calibri"/>
                <a:cs typeface="Arial"/>
              </a:rPr>
              <a:t> </a:t>
            </a:r>
            <a:r>
              <a:rPr lang="fr-FR" sz="2800" dirty="0" err="1">
                <a:latin typeface="Times New Roman"/>
                <a:ea typeface="Calibri"/>
                <a:cs typeface="Arial"/>
              </a:rPr>
              <a:t>species</a:t>
            </a:r>
            <a:r>
              <a:rPr lang="fr-FR" sz="2800" dirty="0">
                <a:latin typeface="Times New Roman"/>
                <a:ea typeface="Calibri"/>
                <a:cs typeface="Arial"/>
              </a:rPr>
              <a:t> 40,000 to 90,000 </a:t>
            </a:r>
            <a:r>
              <a:rPr lang="fr-FR" sz="2800" dirty="0" err="1">
                <a:latin typeface="Times New Roman"/>
                <a:ea typeface="Calibri"/>
                <a:cs typeface="Arial"/>
              </a:rPr>
              <a:t>years</a:t>
            </a:r>
            <a:r>
              <a:rPr lang="fr-FR" sz="2800" dirty="0">
                <a:latin typeface="Times New Roman"/>
                <a:ea typeface="Calibri"/>
                <a:cs typeface="Arial"/>
              </a:rPr>
              <a:t> </a:t>
            </a:r>
            <a:r>
              <a:rPr lang="fr-FR" sz="2800" dirty="0" err="1">
                <a:latin typeface="Times New Roman"/>
                <a:ea typeface="Calibri"/>
                <a:cs typeface="Arial"/>
              </a:rPr>
              <a:t>ago</a:t>
            </a:r>
            <a:r>
              <a:rPr lang="fr-FR" sz="2800" dirty="0">
                <a:latin typeface="Times New Roman"/>
                <a:ea typeface="Calibri"/>
                <a:cs typeface="Arial"/>
              </a:rPr>
              <a:t> </a:t>
            </a:r>
            <a:r>
              <a:rPr lang="fr-FR" sz="2800" dirty="0" err="1">
                <a:latin typeface="Times New Roman"/>
                <a:ea typeface="Calibri"/>
                <a:cs typeface="Arial"/>
              </a:rPr>
              <a:t>is</a:t>
            </a:r>
            <a:r>
              <a:rPr lang="fr-FR" sz="2800" dirty="0">
                <a:latin typeface="Times New Roman"/>
                <a:ea typeface="Calibri"/>
                <a:cs typeface="Arial"/>
              </a:rPr>
              <a:t> </a:t>
            </a:r>
            <a:r>
              <a:rPr lang="fr-FR" sz="2800" dirty="0" err="1">
                <a:latin typeface="Times New Roman"/>
                <a:ea typeface="Calibri"/>
                <a:cs typeface="Arial"/>
              </a:rPr>
              <a:t>indistinguishable</a:t>
            </a:r>
            <a:r>
              <a:rPr lang="fr-FR" sz="2800" dirty="0">
                <a:latin typeface="Times New Roman"/>
                <a:ea typeface="Calibri"/>
                <a:cs typeface="Arial"/>
              </a:rPr>
              <a:t> </a:t>
            </a:r>
            <a:r>
              <a:rPr lang="fr-FR" sz="2800" dirty="0" err="1">
                <a:latin typeface="Times New Roman"/>
                <a:ea typeface="Calibri"/>
                <a:cs typeface="Arial"/>
              </a:rPr>
              <a:t>from</a:t>
            </a:r>
            <a:r>
              <a:rPr lang="fr-FR" sz="2800" dirty="0">
                <a:latin typeface="Times New Roman"/>
                <a:ea typeface="Calibri"/>
                <a:cs typeface="Arial"/>
              </a:rPr>
              <a:t> </a:t>
            </a:r>
            <a:r>
              <a:rPr lang="fr-FR" sz="2800" dirty="0" err="1">
                <a:latin typeface="Times New Roman"/>
                <a:ea typeface="Calibri"/>
                <a:cs typeface="Arial"/>
              </a:rPr>
              <a:t>our</a:t>
            </a:r>
            <a:r>
              <a:rPr lang="fr-FR" sz="2800" dirty="0">
                <a:latin typeface="Times New Roman"/>
                <a:ea typeface="Calibri"/>
                <a:cs typeface="Arial"/>
              </a:rPr>
              <a:t> </a:t>
            </a:r>
            <a:r>
              <a:rPr lang="fr-FR" sz="2800" dirty="0" err="1">
                <a:latin typeface="Times New Roman"/>
                <a:ea typeface="Calibri"/>
                <a:cs typeface="Arial"/>
              </a:rPr>
              <a:t>own</a:t>
            </a:r>
            <a:r>
              <a:rPr lang="fr-FR" sz="2800" dirty="0">
                <a:latin typeface="Times New Roman"/>
                <a:ea typeface="Calibri"/>
                <a:cs typeface="Arial"/>
              </a:rPr>
              <a:t>.</a:t>
            </a:r>
            <a:endParaRPr lang="fr-FR" sz="2800" dirty="0">
              <a:effectLst/>
              <a:latin typeface="Calibri"/>
              <a:ea typeface="Calibri"/>
              <a:cs typeface="Arial"/>
            </a:endParaRPr>
          </a:p>
        </p:txBody>
      </p:sp>
    </p:spTree>
    <p:extLst>
      <p:ext uri="{BB962C8B-B14F-4D97-AF65-F5344CB8AC3E}">
        <p14:creationId xmlns:p14="http://schemas.microsoft.com/office/powerpoint/2010/main" val="5324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8531"/>
            <a:ext cx="6696744" cy="584775"/>
          </a:xfrm>
          <a:prstGeom prst="rect">
            <a:avLst/>
          </a:prstGeom>
          <a:solidFill>
            <a:schemeClr val="accent1">
              <a:alpha val="14000"/>
            </a:schemeClr>
          </a:solidFill>
        </p:spPr>
        <p:txBody>
          <a:bodyPr wrap="square">
            <a:spAutoFit/>
          </a:bodyPr>
          <a:lstStyle/>
          <a:p>
            <a:pPr algn="ctr"/>
            <a:r>
              <a:rPr lang="fr-FR" sz="3200" b="1" dirty="0">
                <a:latin typeface="Times New Roman"/>
                <a:ea typeface="Calibri"/>
              </a:rPr>
              <a:t>The </a:t>
            </a:r>
            <a:r>
              <a:rPr lang="fr-FR" sz="3200" b="1" dirty="0" err="1">
                <a:latin typeface="Times New Roman"/>
                <a:ea typeface="Calibri"/>
              </a:rPr>
              <a:t>lifestyle</a:t>
            </a:r>
            <a:r>
              <a:rPr lang="fr-FR" sz="3200" b="1" dirty="0">
                <a:latin typeface="Times New Roman"/>
                <a:ea typeface="Calibri"/>
              </a:rPr>
              <a:t> of </a:t>
            </a:r>
            <a:r>
              <a:rPr lang="fr-FR" sz="3200" b="1" dirty="0" err="1">
                <a:latin typeface="Times New Roman"/>
                <a:ea typeface="Calibri"/>
              </a:rPr>
              <a:t>humans</a:t>
            </a:r>
            <a:r>
              <a:rPr lang="fr-FR" sz="3200" b="1" dirty="0">
                <a:latin typeface="Times New Roman"/>
                <a:ea typeface="Calibri"/>
              </a:rPr>
              <a:t> </a:t>
            </a:r>
            <a:r>
              <a:rPr lang="fr-FR" sz="3200" b="1" dirty="0" err="1">
                <a:latin typeface="Times New Roman"/>
                <a:ea typeface="Calibri"/>
              </a:rPr>
              <a:t>at</a:t>
            </a:r>
            <a:r>
              <a:rPr lang="fr-FR" sz="3200" b="1" dirty="0">
                <a:latin typeface="Times New Roman"/>
                <a:ea typeface="Calibri"/>
              </a:rPr>
              <a:t> </a:t>
            </a:r>
            <a:r>
              <a:rPr lang="fr-FR" sz="3200" b="1" dirty="0" err="1">
                <a:latin typeface="Times New Roman"/>
                <a:ea typeface="Calibri"/>
              </a:rPr>
              <a:t>that</a:t>
            </a:r>
            <a:r>
              <a:rPr lang="fr-FR" sz="3200" b="1" dirty="0">
                <a:latin typeface="Times New Roman"/>
                <a:ea typeface="Calibri"/>
              </a:rPr>
              <a:t> time</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Pensées 1"/>
          <p:cNvSpPr/>
          <p:nvPr/>
        </p:nvSpPr>
        <p:spPr>
          <a:xfrm>
            <a:off x="517403" y="476672"/>
            <a:ext cx="6408712" cy="4392488"/>
          </a:xfrm>
          <a:prstGeom prst="cloudCallout">
            <a:avLst>
              <a:gd name="adj1" fmla="val -19871"/>
              <a:gd name="adj2" fmla="val 75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87624" y="1729551"/>
            <a:ext cx="5328592" cy="1815882"/>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40,000 </a:t>
            </a:r>
            <a:r>
              <a:rPr lang="en-US" sz="2800" dirty="0">
                <a:latin typeface="Times New Roman" pitchFamily="18" charset="0"/>
                <a:cs typeface="Times New Roman" pitchFamily="18" charset="0"/>
              </a:rPr>
              <a:t>years ago, they were sculpting stone or wood. They could not yet write, but they could speak and bury their dead</a:t>
            </a:r>
            <a:endParaRPr lang="fr-FR" sz="2800" dirty="0">
              <a:latin typeface="Times New Roman" pitchFamily="18" charset="0"/>
              <a:cs typeface="Times New Roman" pitchFamily="18" charset="0"/>
            </a:endParaRPr>
          </a:p>
        </p:txBody>
      </p:sp>
      <p:sp>
        <p:nvSpPr>
          <p:cNvPr id="5" name="Rectangle 4"/>
          <p:cNvSpPr/>
          <p:nvPr/>
        </p:nvSpPr>
        <p:spPr>
          <a:xfrm>
            <a:off x="341742" y="6333313"/>
            <a:ext cx="4366836" cy="523220"/>
          </a:xfrm>
          <a:prstGeom prst="rect">
            <a:avLst/>
          </a:prstGeom>
        </p:spPr>
        <p:txBody>
          <a:bodyPr wrap="none">
            <a:spAutoFit/>
          </a:bodyPr>
          <a:lstStyle/>
          <a:p>
            <a:r>
              <a:rPr lang="en-US" sz="2800" b="1" dirty="0">
                <a:solidFill>
                  <a:prstClr val="black"/>
                </a:solidFill>
                <a:latin typeface="Times New Roman" pitchFamily="18" charset="0"/>
                <a:cs typeface="Times New Roman" pitchFamily="18" charset="0"/>
              </a:rPr>
              <a:t>A. These men look like us </a:t>
            </a:r>
            <a:r>
              <a:rPr lang="en-US" sz="2800" dirty="0" smtClean="0">
                <a:solidFill>
                  <a:prstClr val="black"/>
                </a:solidFill>
                <a:latin typeface="Times New Roman" pitchFamily="18" charset="0"/>
                <a:cs typeface="Times New Roman" pitchFamily="18" charset="0"/>
              </a:rPr>
              <a:t> </a:t>
            </a:r>
            <a:endParaRPr lang="fr-FR" dirty="0"/>
          </a:p>
        </p:txBody>
      </p:sp>
      <p:sp>
        <p:nvSpPr>
          <p:cNvPr id="8" name="ZoneTexte 7"/>
          <p:cNvSpPr txBox="1"/>
          <p:nvPr/>
        </p:nvSpPr>
        <p:spPr>
          <a:xfrm>
            <a:off x="409857" y="6256388"/>
            <a:ext cx="4017682" cy="523220"/>
          </a:xfrm>
          <a:prstGeom prst="rect">
            <a:avLst/>
          </a:prstGeom>
          <a:solidFill>
            <a:schemeClr val="accent5">
              <a:lumMod val="40000"/>
              <a:lumOff val="60000"/>
            </a:schemeClr>
          </a:solidFill>
        </p:spPr>
        <p:txBody>
          <a:bodyPr wrap="square" rtlCol="0">
            <a:spAutoFit/>
          </a:bodyPr>
          <a:lstStyle/>
          <a:p>
            <a:pPr algn="ctr"/>
            <a:r>
              <a:rPr lang="fr-FR" sz="2800" b="1" dirty="0" smtClean="0">
                <a:latin typeface="Times New Roman" pitchFamily="18" charset="0"/>
                <a:cs typeface="Times New Roman" pitchFamily="18" charset="0"/>
              </a:rPr>
              <a:t>B. </a:t>
            </a:r>
            <a:r>
              <a:rPr lang="fr-FR" sz="2800" b="1" dirty="0" err="1" smtClean="0">
                <a:latin typeface="Times New Roman" pitchFamily="18" charset="0"/>
                <a:cs typeface="Times New Roman" pitchFamily="18" charset="0"/>
              </a:rPr>
              <a:t>Producing</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food</a:t>
            </a:r>
            <a:endParaRPr lang="fr-FR" sz="2800" b="1" dirty="0">
              <a:latin typeface="Times New Roman" pitchFamily="18" charset="0"/>
              <a:cs typeface="Times New Roman" pitchFamily="18" charset="0"/>
            </a:endParaRPr>
          </a:p>
        </p:txBody>
      </p:sp>
      <p:sp>
        <p:nvSpPr>
          <p:cNvPr id="9" name="ZoneTexte 8"/>
          <p:cNvSpPr txBox="1"/>
          <p:nvPr/>
        </p:nvSpPr>
        <p:spPr>
          <a:xfrm>
            <a:off x="1157358" y="1317285"/>
            <a:ext cx="5142834" cy="2246769"/>
          </a:xfrm>
          <a:prstGeom prst="rect">
            <a:avLst/>
          </a:prstGeom>
          <a:solidFill>
            <a:schemeClr val="accent5">
              <a:lumMod val="40000"/>
              <a:lumOff val="60000"/>
            </a:schemeClr>
          </a:solidFill>
        </p:spPr>
        <p:txBody>
          <a:bodyPr wrap="square" rtlCol="0">
            <a:spAutoFit/>
          </a:bodyPr>
          <a:lstStyle/>
          <a:p>
            <a:pPr algn="ctr"/>
            <a:r>
              <a:rPr lang="en-US" sz="2800" dirty="0" smtClean="0">
                <a:latin typeface="Times New Roman" pitchFamily="18" charset="0"/>
                <a:cs typeface="Times New Roman" pitchFamily="18" charset="0"/>
              </a:rPr>
              <a:t>10,000 </a:t>
            </a:r>
            <a:r>
              <a:rPr lang="en-US" sz="2800" dirty="0">
                <a:latin typeface="Times New Roman" pitchFamily="18" charset="0"/>
                <a:cs typeface="Times New Roman" pitchFamily="18" charset="0"/>
              </a:rPr>
              <a:t>years ago, our ancestors made an important discovery: they harvested wheat and barley they had sown themselves, and farmed goats and sheep</a:t>
            </a:r>
            <a:endParaRPr lang="fr-FR" sz="2800" dirty="0">
              <a:latin typeface="Times New Roman" pitchFamily="18" charset="0"/>
              <a:cs typeface="Times New Roman" pitchFamily="18" charset="0"/>
            </a:endParaRPr>
          </a:p>
        </p:txBody>
      </p:sp>
      <p:sp>
        <p:nvSpPr>
          <p:cNvPr id="10" name="ZoneTexte 9"/>
          <p:cNvSpPr txBox="1"/>
          <p:nvPr/>
        </p:nvSpPr>
        <p:spPr>
          <a:xfrm>
            <a:off x="409857" y="6256388"/>
            <a:ext cx="4123384" cy="523220"/>
          </a:xfrm>
          <a:prstGeom prst="rect">
            <a:avLst/>
          </a:prstGeom>
          <a:solidFill>
            <a:schemeClr val="accent3">
              <a:lumMod val="60000"/>
              <a:lumOff val="40000"/>
            </a:schemeClr>
          </a:solidFill>
        </p:spPr>
        <p:txBody>
          <a:bodyPr wrap="square" rtlCol="0">
            <a:spAutoFit/>
          </a:bodyPr>
          <a:lstStyle/>
          <a:p>
            <a:pPr algn="ctr"/>
            <a:r>
              <a:rPr lang="fr-FR" sz="2800" b="1" dirty="0" smtClean="0">
                <a:latin typeface="Times New Roman" pitchFamily="18" charset="0"/>
                <a:cs typeface="Times New Roman" pitchFamily="18" charset="0"/>
              </a:rPr>
              <a:t>C</a:t>
            </a:r>
            <a:r>
              <a:rPr lang="fr-FR" sz="2800" b="1" dirty="0">
                <a:latin typeface="Times New Roman" pitchFamily="18" charset="0"/>
                <a:cs typeface="Times New Roman" pitchFamily="18" charset="0"/>
              </a:rPr>
              <a:t>. Living in a village </a:t>
            </a:r>
          </a:p>
        </p:txBody>
      </p:sp>
      <p:sp>
        <p:nvSpPr>
          <p:cNvPr id="11" name="ZoneTexte 10"/>
          <p:cNvSpPr txBox="1"/>
          <p:nvPr/>
        </p:nvSpPr>
        <p:spPr>
          <a:xfrm>
            <a:off x="1157358" y="1273124"/>
            <a:ext cx="5142834" cy="2677656"/>
          </a:xfrm>
          <a:prstGeom prst="rect">
            <a:avLst/>
          </a:prstGeom>
          <a:solidFill>
            <a:schemeClr val="accent3">
              <a:lumMod val="60000"/>
              <a:lumOff val="40000"/>
            </a:schemeClr>
          </a:solidFill>
        </p:spPr>
        <p:txBody>
          <a:bodyPr wrap="square" rtlCol="0">
            <a:spAutoFit/>
          </a:bodyPr>
          <a:lstStyle/>
          <a:p>
            <a:pPr algn="ctr"/>
            <a:r>
              <a:rPr lang="en-US" sz="2800" dirty="0">
                <a:latin typeface="Times New Roman" pitchFamily="18" charset="0"/>
                <a:cs typeface="Times New Roman" pitchFamily="18" charset="0"/>
              </a:rPr>
              <a:t>By becoming farmers, men settle down and multiply their innovations. They build houses for their families, schools for their herds. They spun the sheep's wool. They drank sheep's milk. </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8818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strVal val="#ppt_w*0.70"/>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Effect transition="in" filter="fade">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5" grpId="0"/>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Pictures\Capture antiqu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08912" cy="5780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N°03</a:t>
            </a:r>
          </a:p>
        </p:txBody>
      </p:sp>
    </p:spTree>
    <p:extLst>
      <p:ext uri="{BB962C8B-B14F-4D97-AF65-F5344CB8AC3E}">
        <p14:creationId xmlns:p14="http://schemas.microsoft.com/office/powerpoint/2010/main" val="334219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188640"/>
            <a:ext cx="3214678" cy="584775"/>
          </a:xfrm>
          <a:prstGeom prst="rect">
            <a:avLst/>
          </a:prstGeom>
          <a:solidFill>
            <a:schemeClr val="accent1">
              <a:alpha val="14000"/>
            </a:schemeClr>
          </a:solidFill>
        </p:spPr>
        <p:txBody>
          <a:bodyPr wrap="square">
            <a:spAutoFit/>
          </a:bodyPr>
          <a:lstStyle/>
          <a:p>
            <a:pPr algn="ctr"/>
            <a:r>
              <a:rPr lang="fr-FR"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Antiquity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79512" y="908720"/>
            <a:ext cx="8820472" cy="2031325"/>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Antiquity (Latin: </a:t>
            </a:r>
            <a:r>
              <a:rPr lang="en-US" sz="2800" b="1" dirty="0" err="1">
                <a:latin typeface="Times New Roman" pitchFamily="18" charset="0"/>
                <a:cs typeface="Times New Roman" pitchFamily="18" charset="0"/>
              </a:rPr>
              <a:t>antiquus</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anterior</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ancient</a:t>
            </a:r>
            <a:r>
              <a:rPr lang="en-US" sz="2800" dirty="0">
                <a:latin typeface="Times New Roman" pitchFamily="18" charset="0"/>
                <a:cs typeface="Times New Roman" pitchFamily="18" charset="0"/>
              </a:rPr>
              <a:t>) is an epoch that follows prehistory. Antiquity is characterized by the development of </a:t>
            </a:r>
            <a:r>
              <a:rPr lang="en-US" sz="2800" dirty="0" smtClean="0">
                <a:latin typeface="Times New Roman" pitchFamily="18" charset="0"/>
                <a:cs typeface="Times New Roman" pitchFamily="18" charset="0"/>
              </a:rPr>
              <a:t>writing</a:t>
            </a:r>
            <a:endParaRPr lang="fr-FR" sz="2800" dirty="0">
              <a:latin typeface="Times New Roman" pitchFamily="18" charset="0"/>
              <a:cs typeface="Times New Roman" pitchFamily="18" charset="0"/>
            </a:endParaRPr>
          </a:p>
        </p:txBody>
      </p:sp>
      <p:sp>
        <p:nvSpPr>
          <p:cNvPr id="6" name="Rectangle 5"/>
          <p:cNvSpPr/>
          <p:nvPr/>
        </p:nvSpPr>
        <p:spPr>
          <a:xfrm>
            <a:off x="2703848" y="3645024"/>
            <a:ext cx="3771800" cy="584775"/>
          </a:xfrm>
          <a:prstGeom prst="rect">
            <a:avLst/>
          </a:prstGeom>
          <a:solidFill>
            <a:schemeClr val="accent1">
              <a:alpha val="14000"/>
            </a:schemeClr>
          </a:solidFill>
        </p:spPr>
        <p:txBody>
          <a:bodyPr wrap="square">
            <a:spAutoFit/>
          </a:bodyPr>
          <a:lstStyle/>
          <a:p>
            <a:pPr algn="ctr"/>
            <a:r>
              <a:rPr lang="fr-FR" sz="3200" b="1" dirty="0">
                <a:solidFill>
                  <a:srgbClr val="FF0000"/>
                </a:solidFill>
                <a:latin typeface="Times New Roman"/>
                <a:ea typeface="Calibri"/>
              </a:rPr>
              <a:t>Oriental </a:t>
            </a:r>
            <a:r>
              <a:rPr lang="fr-FR" sz="3200" b="1" dirty="0" err="1">
                <a:solidFill>
                  <a:srgbClr val="FF0000"/>
                </a:solidFill>
                <a:latin typeface="Times New Roman"/>
                <a:ea typeface="Calibri"/>
              </a:rPr>
              <a:t>antiquity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ZoneTexte 6"/>
          <p:cNvSpPr txBox="1"/>
          <p:nvPr/>
        </p:nvSpPr>
        <p:spPr>
          <a:xfrm>
            <a:off x="169284" y="4869160"/>
            <a:ext cx="2890548" cy="523220"/>
          </a:xfrm>
          <a:prstGeom prst="rect">
            <a:avLst/>
          </a:prstGeom>
          <a:solidFill>
            <a:schemeClr val="accent3">
              <a:lumMod val="60000"/>
              <a:lumOff val="40000"/>
            </a:schemeClr>
          </a:solidFill>
        </p:spPr>
        <p:txBody>
          <a:bodyPr wrap="square" rtlCol="0">
            <a:spAutoFit/>
          </a:bodyPr>
          <a:lstStyle/>
          <a:p>
            <a:pPr algn="ctr"/>
            <a:r>
              <a:rPr lang="fr-FR" sz="2800" b="1" dirty="0" err="1" smtClean="0">
                <a:latin typeface="Times New Roman" pitchFamily="18" charset="0"/>
                <a:cs typeface="Times New Roman" pitchFamily="18" charset="0"/>
              </a:rPr>
              <a:t>Extreme</a:t>
            </a:r>
            <a:r>
              <a:rPr lang="fr-FR" sz="2800" b="1" dirty="0" smtClean="0">
                <a:latin typeface="Times New Roman" pitchFamily="18" charset="0"/>
                <a:cs typeface="Times New Roman" pitchFamily="18" charset="0"/>
              </a:rPr>
              <a:t> </a:t>
            </a:r>
            <a:r>
              <a:rPr lang="fr-FR" sz="2800" b="1" dirty="0">
                <a:latin typeface="Times New Roman" pitchFamily="18" charset="0"/>
                <a:cs typeface="Times New Roman" pitchFamily="18" charset="0"/>
              </a:rPr>
              <a:t>Orient </a:t>
            </a:r>
          </a:p>
        </p:txBody>
      </p:sp>
      <p:sp>
        <p:nvSpPr>
          <p:cNvPr id="8" name="ZoneTexte 7"/>
          <p:cNvSpPr txBox="1"/>
          <p:nvPr/>
        </p:nvSpPr>
        <p:spPr>
          <a:xfrm>
            <a:off x="5020616" y="4869160"/>
            <a:ext cx="4123384" cy="523220"/>
          </a:xfrm>
          <a:prstGeom prst="rect">
            <a:avLst/>
          </a:prstGeom>
          <a:solidFill>
            <a:schemeClr val="accent3">
              <a:lumMod val="60000"/>
              <a:lumOff val="40000"/>
            </a:schemeClr>
          </a:solidFill>
        </p:spPr>
        <p:txBody>
          <a:bodyPr wrap="square" rtlCol="0">
            <a:spAutoFit/>
          </a:bodyPr>
          <a:lstStyle/>
          <a:p>
            <a:pPr algn="ctr"/>
            <a:r>
              <a:rPr lang="fr-FR" sz="2800" b="1" dirty="0" err="1">
                <a:latin typeface="Times New Roman" pitchFamily="18" charset="0"/>
                <a:cs typeface="Times New Roman" pitchFamily="18" charset="0"/>
              </a:rPr>
              <a:t>Near</a:t>
            </a:r>
            <a:r>
              <a:rPr lang="fr-FR" sz="2800" b="1" dirty="0">
                <a:latin typeface="Times New Roman" pitchFamily="18" charset="0"/>
                <a:cs typeface="Times New Roman" pitchFamily="18" charset="0"/>
              </a:rPr>
              <a:t> and Middle Orient</a:t>
            </a:r>
          </a:p>
        </p:txBody>
      </p:sp>
      <p:sp>
        <p:nvSpPr>
          <p:cNvPr id="9" name="Rectangle 8"/>
          <p:cNvSpPr/>
          <p:nvPr/>
        </p:nvSpPr>
        <p:spPr>
          <a:xfrm>
            <a:off x="2737206" y="2940045"/>
            <a:ext cx="3771800" cy="584775"/>
          </a:xfrm>
          <a:prstGeom prst="rect">
            <a:avLst/>
          </a:prstGeom>
          <a:solidFill>
            <a:schemeClr val="accent1">
              <a:alpha val="14000"/>
            </a:schemeClr>
          </a:solidFill>
        </p:spPr>
        <p:txBody>
          <a:bodyPr wrap="square">
            <a:spAutoFit/>
          </a:bodyPr>
          <a:lstStyle/>
          <a:p>
            <a:pPr algn="ctr"/>
            <a:r>
              <a:rPr lang="fr-FR" sz="3200" b="1" smtClean="0">
                <a:solidFill>
                  <a:srgbClr val="FF0000"/>
                </a:solidFill>
                <a:latin typeface="Times New Roman"/>
                <a:ea typeface="Calibri"/>
              </a:rPr>
              <a:t>Occidental </a:t>
            </a:r>
            <a:r>
              <a:rPr lang="fr-FR" sz="3200" b="1" dirty="0" err="1">
                <a:solidFill>
                  <a:srgbClr val="FF0000"/>
                </a:solidFill>
                <a:latin typeface="Times New Roman"/>
                <a:ea typeface="Calibri"/>
              </a:rPr>
              <a:t>antiquity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652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94081" y="83715"/>
            <a:ext cx="2890548" cy="523220"/>
          </a:xfrm>
          <a:prstGeom prst="rect">
            <a:avLst/>
          </a:prstGeom>
          <a:solidFill>
            <a:schemeClr val="accent3">
              <a:lumMod val="60000"/>
              <a:lumOff val="40000"/>
            </a:schemeClr>
          </a:solidFill>
        </p:spPr>
        <p:txBody>
          <a:bodyPr wrap="square" rtlCol="0">
            <a:spAutoFit/>
          </a:bodyPr>
          <a:lstStyle/>
          <a:p>
            <a:pPr algn="ctr"/>
            <a:r>
              <a:rPr lang="fr-FR" sz="2800" b="1" dirty="0" err="1" smtClean="0">
                <a:latin typeface="Times New Roman" pitchFamily="18" charset="0"/>
                <a:cs typeface="Times New Roman" pitchFamily="18" charset="0"/>
              </a:rPr>
              <a:t>Extreme</a:t>
            </a:r>
            <a:r>
              <a:rPr lang="fr-FR" sz="2800" b="1" dirty="0" smtClean="0">
                <a:latin typeface="Times New Roman" pitchFamily="18" charset="0"/>
                <a:cs typeface="Times New Roman" pitchFamily="18" charset="0"/>
              </a:rPr>
              <a:t> </a:t>
            </a:r>
            <a:r>
              <a:rPr lang="fr-FR" sz="2800" b="1" dirty="0">
                <a:latin typeface="Times New Roman" pitchFamily="18" charset="0"/>
                <a:cs typeface="Times New Roman" pitchFamily="18" charset="0"/>
              </a:rPr>
              <a:t>Orient </a:t>
            </a:r>
          </a:p>
        </p:txBody>
      </p:sp>
      <p:sp>
        <p:nvSpPr>
          <p:cNvPr id="5" name="Rectangle 4"/>
          <p:cNvSpPr/>
          <p:nvPr/>
        </p:nvSpPr>
        <p:spPr>
          <a:xfrm>
            <a:off x="318592" y="907566"/>
            <a:ext cx="357190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A. China: (4700-3000 BC)</a:t>
            </a:r>
          </a:p>
        </p:txBody>
      </p:sp>
      <p:sp>
        <p:nvSpPr>
          <p:cNvPr id="6" name="Rectangle 5"/>
          <p:cNvSpPr/>
          <p:nvPr/>
        </p:nvSpPr>
        <p:spPr>
          <a:xfrm>
            <a:off x="323528" y="1541691"/>
            <a:ext cx="8496944" cy="2031325"/>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The Chinese already knew a great deal about the biology of various animals, such as </a:t>
            </a:r>
            <a:r>
              <a:rPr lang="en-US" sz="2800" dirty="0" smtClean="0">
                <a:latin typeface="Times New Roman" pitchFamily="18" charset="0"/>
                <a:cs typeface="Times New Roman" pitchFamily="18" charset="0"/>
              </a:rPr>
              <a:t>silkworms (</a:t>
            </a:r>
            <a:r>
              <a:rPr lang="en-US" sz="2800" b="1" dirty="0" err="1" smtClean="0">
                <a:latin typeface="Times New Roman" pitchFamily="18" charset="0"/>
                <a:cs typeface="Times New Roman" pitchFamily="18" charset="0"/>
              </a:rPr>
              <a:t>vers</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à </a:t>
            </a:r>
            <a:r>
              <a:rPr lang="en-US" sz="2800" b="1" dirty="0" err="1" smtClean="0">
                <a:latin typeface="Times New Roman" pitchFamily="18" charset="0"/>
                <a:cs typeface="Times New Roman" pitchFamily="18" charset="0"/>
              </a:rPr>
              <a:t>soie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which they bred to produce precious textiles.</a:t>
            </a:r>
            <a:endParaRPr lang="fr-FR" sz="2800" dirty="0">
              <a:latin typeface="Times New Roman" pitchFamily="18" charset="0"/>
              <a:cs typeface="Times New Roman" pitchFamily="18" charset="0"/>
            </a:endParaRPr>
          </a:p>
        </p:txBody>
      </p:sp>
      <p:sp>
        <p:nvSpPr>
          <p:cNvPr id="8" name="Triangle isocèle 7"/>
          <p:cNvSpPr/>
          <p:nvPr/>
        </p:nvSpPr>
        <p:spPr>
          <a:xfrm rot="10800000">
            <a:off x="4200929" y="3573016"/>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61764" y="4174109"/>
            <a:ext cx="8820472" cy="2677656"/>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They also showed an early interest in other </a:t>
            </a:r>
            <a:r>
              <a:rPr lang="en-US" sz="2800" dirty="0" smtClean="0">
                <a:latin typeface="Times New Roman" pitchFamily="18" charset="0"/>
                <a:cs typeface="Times New Roman" pitchFamily="18" charset="0"/>
              </a:rPr>
              <a:t>insects, </a:t>
            </a:r>
            <a:r>
              <a:rPr lang="en-US" sz="2800" dirty="0">
                <a:latin typeface="Times New Roman" pitchFamily="18" charset="0"/>
                <a:cs typeface="Times New Roman" pitchFamily="18" charset="0"/>
              </a:rPr>
              <a:t>birds used for fishing and hunting, fish and domestic mammals. Finally, they were the first to carry out Vaccination "the old-fashioned way".</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1737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94081" y="332656"/>
            <a:ext cx="2890548" cy="523220"/>
          </a:xfrm>
          <a:prstGeom prst="rect">
            <a:avLst/>
          </a:prstGeom>
          <a:solidFill>
            <a:schemeClr val="accent3">
              <a:lumMod val="60000"/>
              <a:lumOff val="40000"/>
            </a:schemeClr>
          </a:solidFill>
        </p:spPr>
        <p:txBody>
          <a:bodyPr wrap="square" rtlCol="0">
            <a:spAutoFit/>
          </a:bodyPr>
          <a:lstStyle/>
          <a:p>
            <a:pPr algn="ctr"/>
            <a:r>
              <a:rPr lang="fr-FR" sz="2800" b="1" dirty="0" err="1" smtClean="0">
                <a:latin typeface="Times New Roman" pitchFamily="18" charset="0"/>
                <a:cs typeface="Times New Roman" pitchFamily="18" charset="0"/>
              </a:rPr>
              <a:t>Extreme</a:t>
            </a:r>
            <a:r>
              <a:rPr lang="fr-FR" sz="2800" b="1" dirty="0" smtClean="0">
                <a:latin typeface="Times New Roman" pitchFamily="18" charset="0"/>
                <a:cs typeface="Times New Roman" pitchFamily="18" charset="0"/>
              </a:rPr>
              <a:t> </a:t>
            </a:r>
            <a:r>
              <a:rPr lang="fr-FR" sz="2800" b="1" dirty="0">
                <a:latin typeface="Times New Roman" pitchFamily="18" charset="0"/>
                <a:cs typeface="Times New Roman" pitchFamily="18" charset="0"/>
              </a:rPr>
              <a:t>Orient </a:t>
            </a:r>
          </a:p>
        </p:txBody>
      </p:sp>
      <p:sp>
        <p:nvSpPr>
          <p:cNvPr id="5" name="Rectangle 4"/>
          <p:cNvSpPr/>
          <p:nvPr/>
        </p:nvSpPr>
        <p:spPr>
          <a:xfrm>
            <a:off x="323528" y="1052736"/>
            <a:ext cx="357190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B. </a:t>
            </a:r>
            <a:r>
              <a:rPr lang="fr-FR" sz="2400" b="1" dirty="0" err="1">
                <a:solidFill>
                  <a:srgbClr val="0070C0"/>
                </a:solidFill>
                <a:latin typeface="Times New Roman" pitchFamily="18" charset="0"/>
                <a:cs typeface="Times New Roman" pitchFamily="18" charset="0"/>
              </a:rPr>
              <a:t>India</a:t>
            </a:r>
            <a:r>
              <a:rPr lang="fr-FR" sz="2400" b="1" dirty="0">
                <a:solidFill>
                  <a:srgbClr val="0070C0"/>
                </a:solidFill>
                <a:latin typeface="Times New Roman" pitchFamily="18" charset="0"/>
                <a:cs typeface="Times New Roman" pitchFamily="18" charset="0"/>
              </a:rPr>
              <a:t>: (4700-3000 BC)</a:t>
            </a:r>
          </a:p>
        </p:txBody>
      </p:sp>
      <p:sp>
        <p:nvSpPr>
          <p:cNvPr id="6" name="Rectangle 5"/>
          <p:cNvSpPr/>
          <p:nvPr/>
        </p:nvSpPr>
        <p:spPr>
          <a:xfrm>
            <a:off x="179512" y="1702517"/>
            <a:ext cx="8496944" cy="954107"/>
          </a:xfrm>
          <a:prstGeom prst="rect">
            <a:avLst/>
          </a:prstGeom>
        </p:spPr>
        <p:txBody>
          <a:bodyPr wrap="square">
            <a:spAutoFit/>
          </a:bodyPr>
          <a:lstStyle/>
          <a:p>
            <a:pPr algn="ctr"/>
            <a:r>
              <a:rPr lang="en-US" sz="2800" dirty="0">
                <a:latin typeface="Times New Roman" pitchFamily="18" charset="0"/>
                <a:cs typeface="Times New Roman" pitchFamily="18" charset="0"/>
              </a:rPr>
              <a:t>They also had more or less empirical biological knowledge of various animals :</a:t>
            </a:r>
            <a:endParaRPr lang="fr-FR" sz="2800" dirty="0">
              <a:latin typeface="Times New Roman" pitchFamily="18" charset="0"/>
              <a:cs typeface="Times New Roman" pitchFamily="18" charset="0"/>
            </a:endParaRPr>
          </a:p>
        </p:txBody>
      </p:sp>
      <p:sp>
        <p:nvSpPr>
          <p:cNvPr id="7" name="ZoneTexte 6"/>
          <p:cNvSpPr txBox="1"/>
          <p:nvPr/>
        </p:nvSpPr>
        <p:spPr>
          <a:xfrm>
            <a:off x="0" y="2996952"/>
            <a:ext cx="8876449" cy="2492990"/>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Cross-breeding </a:t>
            </a:r>
            <a:r>
              <a:rPr lang="en-US" sz="2600" dirty="0">
                <a:latin typeface="Times New Roman" pitchFamily="18" charset="0"/>
                <a:cs typeface="Times New Roman" pitchFamily="18" charset="0"/>
              </a:rPr>
              <a:t>of various domestic </a:t>
            </a:r>
            <a:r>
              <a:rPr lang="en-US" sz="2600" dirty="0" smtClean="0">
                <a:latin typeface="Times New Roman" pitchFamily="18" charset="0"/>
                <a:cs typeface="Times New Roman" pitchFamily="18" charset="0"/>
              </a:rPr>
              <a:t>mammals</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Adaptation </a:t>
            </a:r>
            <a:r>
              <a:rPr lang="en-US" sz="2600" dirty="0">
                <a:latin typeface="Times New Roman" pitchFamily="18" charset="0"/>
                <a:cs typeface="Times New Roman" pitchFamily="18" charset="0"/>
              </a:rPr>
              <a:t>of freshwater fish to their habitats and observation of their reproduction </a:t>
            </a:r>
            <a:r>
              <a:rPr lang="en-US" sz="2600" dirty="0" smtClean="0">
                <a:latin typeface="Times New Roman" pitchFamily="18" charset="0"/>
                <a:cs typeface="Times New Roman" pitchFamily="18" charset="0"/>
              </a:rPr>
              <a:t>periods</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Ecological </a:t>
            </a:r>
            <a:r>
              <a:rPr lang="en-US" sz="2600" dirty="0">
                <a:latin typeface="Times New Roman" pitchFamily="18" charset="0"/>
                <a:cs typeface="Times New Roman" pitchFamily="18" charset="0"/>
              </a:rPr>
              <a:t>requirements of certain </a:t>
            </a:r>
            <a:r>
              <a:rPr lang="en-US" sz="2600" dirty="0" smtClean="0">
                <a:latin typeface="Times New Roman" pitchFamily="18" charset="0"/>
                <a:cs typeface="Times New Roman" pitchFamily="18" charset="0"/>
              </a:rPr>
              <a:t>insects</a:t>
            </a:r>
          </a:p>
        </p:txBody>
      </p:sp>
    </p:spTree>
    <p:extLst>
      <p:ext uri="{BB962C8B-B14F-4D97-AF65-F5344CB8AC3E}">
        <p14:creationId xmlns:p14="http://schemas.microsoft.com/office/powerpoint/2010/main" val="20778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55776" y="404664"/>
            <a:ext cx="4123384" cy="523220"/>
          </a:xfrm>
          <a:prstGeom prst="rect">
            <a:avLst/>
          </a:prstGeom>
          <a:solidFill>
            <a:schemeClr val="accent3">
              <a:lumMod val="60000"/>
              <a:lumOff val="40000"/>
            </a:schemeClr>
          </a:solidFill>
        </p:spPr>
        <p:txBody>
          <a:bodyPr wrap="square" rtlCol="0">
            <a:spAutoFit/>
          </a:bodyPr>
          <a:lstStyle/>
          <a:p>
            <a:pPr algn="ctr"/>
            <a:r>
              <a:rPr lang="fr-FR" sz="2800" b="1" dirty="0" err="1">
                <a:latin typeface="Times New Roman" pitchFamily="18" charset="0"/>
                <a:cs typeface="Times New Roman" pitchFamily="18" charset="0"/>
              </a:rPr>
              <a:t>Near</a:t>
            </a:r>
            <a:r>
              <a:rPr lang="fr-FR" sz="2800" b="1" dirty="0">
                <a:latin typeface="Times New Roman" pitchFamily="18" charset="0"/>
                <a:cs typeface="Times New Roman" pitchFamily="18" charset="0"/>
              </a:rPr>
              <a:t> and Middle Orient</a:t>
            </a:r>
          </a:p>
        </p:txBody>
      </p:sp>
      <p:sp>
        <p:nvSpPr>
          <p:cNvPr id="5" name="Rectangle 4"/>
          <p:cNvSpPr/>
          <p:nvPr/>
        </p:nvSpPr>
        <p:spPr>
          <a:xfrm>
            <a:off x="323528" y="1196752"/>
            <a:ext cx="2376264"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A. </a:t>
            </a:r>
            <a:r>
              <a:rPr lang="fr-FR" sz="2400" b="1" dirty="0" err="1">
                <a:solidFill>
                  <a:srgbClr val="0070C0"/>
                </a:solidFill>
                <a:latin typeface="Times New Roman" pitchFamily="18" charset="0"/>
                <a:cs typeface="Times New Roman" pitchFamily="18" charset="0"/>
              </a:rPr>
              <a:t>Mesopotamia</a:t>
            </a:r>
            <a:endParaRPr lang="fr-FR" sz="2400" b="1" dirty="0">
              <a:solidFill>
                <a:srgbClr val="0070C0"/>
              </a:solidFill>
              <a:latin typeface="Times New Roman" pitchFamily="18" charset="0"/>
              <a:cs typeface="Times New Roman" pitchFamily="18" charset="0"/>
            </a:endParaRPr>
          </a:p>
        </p:txBody>
      </p:sp>
      <p:sp>
        <p:nvSpPr>
          <p:cNvPr id="6" name="Rectangle 5"/>
          <p:cNvSpPr/>
          <p:nvPr/>
        </p:nvSpPr>
        <p:spPr>
          <a:xfrm>
            <a:off x="323528" y="1844824"/>
            <a:ext cx="8496944" cy="1815882"/>
          </a:xfrm>
          <a:prstGeom prst="rect">
            <a:avLst/>
          </a:prstGeom>
        </p:spPr>
        <p:txBody>
          <a:bodyPr wrap="square">
            <a:spAutoFit/>
          </a:bodyPr>
          <a:lstStyle/>
          <a:p>
            <a:pPr algn="ctr"/>
            <a:r>
              <a:rPr lang="en-US" sz="2800" dirty="0" smtClean="0">
                <a:latin typeface="Times New Roman" pitchFamily="18" charset="0"/>
                <a:cs typeface="Times New Roman" pitchFamily="18" charset="0"/>
              </a:rPr>
              <a:t>Region in </a:t>
            </a:r>
            <a:r>
              <a:rPr lang="en-US" sz="2800" dirty="0" err="1" smtClean="0">
                <a:latin typeface="Times New Roman" pitchFamily="18" charset="0"/>
                <a:cs typeface="Times New Roman" pitchFamily="18" charset="0"/>
              </a:rPr>
              <a:t>Irak</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Babylonian, Sumerian and Assyrian civilizations) :</a:t>
            </a:r>
          </a:p>
          <a:p>
            <a:pPr algn="ctr"/>
            <a:r>
              <a:rPr lang="en-US" sz="2800" dirty="0">
                <a:latin typeface="Times New Roman" pitchFamily="18" charset="0"/>
                <a:cs typeface="Times New Roman" pitchFamily="18" charset="0"/>
              </a:rPr>
              <a:t>It was the source of ancient civilizations with diverse biological practices :</a:t>
            </a:r>
          </a:p>
        </p:txBody>
      </p:sp>
      <p:sp>
        <p:nvSpPr>
          <p:cNvPr id="7" name="Triangle isocèle 6"/>
          <p:cNvSpPr/>
          <p:nvPr/>
        </p:nvSpPr>
        <p:spPr>
          <a:xfrm rot="10800000">
            <a:off x="4160623" y="3660706"/>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3395" y="927884"/>
            <a:ext cx="8977210" cy="58695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9" name="ZoneTexte 8"/>
          <p:cNvSpPr txBox="1"/>
          <p:nvPr/>
        </p:nvSpPr>
        <p:spPr>
          <a:xfrm>
            <a:off x="83395" y="927884"/>
            <a:ext cx="8876449" cy="6093976"/>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Inventors </a:t>
            </a:r>
            <a:r>
              <a:rPr lang="en-US" sz="2600" dirty="0">
                <a:latin typeface="Times New Roman" pitchFamily="18" charset="0"/>
                <a:cs typeface="Times New Roman" pitchFamily="18" charset="0"/>
              </a:rPr>
              <a:t>of writing (cuneiform)</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Rough </a:t>
            </a:r>
            <a:r>
              <a:rPr lang="en-US" sz="2600" dirty="0">
                <a:latin typeface="Times New Roman" pitchFamily="18" charset="0"/>
                <a:cs typeface="Times New Roman" pitchFamily="18" charset="0"/>
              </a:rPr>
              <a:t>knowledge of general and functional biology, but very precise anatomy: they made terracotta </a:t>
            </a:r>
            <a:r>
              <a:rPr lang="en-US" sz="2600" dirty="0" smtClean="0">
                <a:latin typeface="Times New Roman" pitchFamily="18" charset="0"/>
                <a:cs typeface="Times New Roman" pitchFamily="18" charset="0"/>
              </a:rPr>
              <a:t>(</a:t>
            </a:r>
            <a:r>
              <a:rPr lang="en-US" sz="2600" b="1" dirty="0" err="1" smtClean="0">
                <a:latin typeface="Times New Roman" pitchFamily="18" charset="0"/>
                <a:cs typeface="Times New Roman" pitchFamily="18" charset="0"/>
              </a:rPr>
              <a:t>terre</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cuite</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organs of various viscera (notably the </a:t>
            </a:r>
            <a:r>
              <a:rPr lang="en-US" sz="2600" dirty="0" smtClean="0">
                <a:latin typeface="Times New Roman" pitchFamily="18" charset="0"/>
                <a:cs typeface="Times New Roman" pitchFamily="18" charset="0"/>
              </a:rPr>
              <a:t>liver </a:t>
            </a:r>
            <a:r>
              <a:rPr lang="en-US" sz="2600" b="1" dirty="0" err="1" smtClean="0">
                <a:latin typeface="Times New Roman" pitchFamily="18" charset="0"/>
                <a:cs typeface="Times New Roman" pitchFamily="18" charset="0"/>
              </a:rPr>
              <a:t>foie</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which proves that they practiced animal dissection.</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Selective </a:t>
            </a:r>
            <a:r>
              <a:rPr lang="en-US" sz="2600" dirty="0">
                <a:latin typeface="Times New Roman" pitchFamily="18" charset="0"/>
                <a:cs typeface="Times New Roman" pitchFamily="18" charset="0"/>
              </a:rPr>
              <a:t>crossing methods: crossing between </a:t>
            </a:r>
            <a:r>
              <a:rPr lang="en-US" sz="2600" dirty="0" smtClean="0">
                <a:latin typeface="Times New Roman" pitchFamily="18" charset="0"/>
                <a:cs typeface="Times New Roman" pitchFamily="18" charset="0"/>
              </a:rPr>
              <a:t>horses (</a:t>
            </a:r>
            <a:r>
              <a:rPr lang="en-US" sz="2600" b="1" dirty="0" err="1" smtClean="0">
                <a:latin typeface="Times New Roman" pitchFamily="18" charset="0"/>
                <a:cs typeface="Times New Roman" pitchFamily="18" charset="0"/>
              </a:rPr>
              <a:t>chevaux</a:t>
            </a:r>
            <a:r>
              <a:rPr lang="en-US"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and donkeys.</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Distinction </a:t>
            </a:r>
            <a:r>
              <a:rPr lang="en-US" sz="2600" dirty="0">
                <a:latin typeface="Times New Roman" pitchFamily="18" charset="0"/>
                <a:cs typeface="Times New Roman" pitchFamily="18" charset="0"/>
              </a:rPr>
              <a:t>between different breeds </a:t>
            </a:r>
            <a:r>
              <a:rPr lang="en-US" sz="2600"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races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of horse.</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them, the heart is the seat of intelligence and the liver the seat of blood circulation.</a:t>
            </a:r>
          </a:p>
        </p:txBody>
      </p:sp>
    </p:spTree>
    <p:extLst>
      <p:ext uri="{BB962C8B-B14F-4D97-AF65-F5344CB8AC3E}">
        <p14:creationId xmlns:p14="http://schemas.microsoft.com/office/powerpoint/2010/main" val="29079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0.70"/>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55776" y="159791"/>
            <a:ext cx="4123384" cy="523220"/>
          </a:xfrm>
          <a:prstGeom prst="rect">
            <a:avLst/>
          </a:prstGeom>
          <a:solidFill>
            <a:schemeClr val="accent3">
              <a:lumMod val="60000"/>
              <a:lumOff val="40000"/>
            </a:schemeClr>
          </a:solidFill>
        </p:spPr>
        <p:txBody>
          <a:bodyPr wrap="square" rtlCol="0">
            <a:spAutoFit/>
          </a:bodyPr>
          <a:lstStyle/>
          <a:p>
            <a:pPr algn="ctr"/>
            <a:r>
              <a:rPr lang="fr-FR" sz="2800" b="1" dirty="0" err="1">
                <a:latin typeface="Times New Roman" pitchFamily="18" charset="0"/>
                <a:cs typeface="Times New Roman" pitchFamily="18" charset="0"/>
              </a:rPr>
              <a:t>Near</a:t>
            </a:r>
            <a:r>
              <a:rPr lang="fr-FR" sz="2800" b="1" dirty="0">
                <a:latin typeface="Times New Roman" pitchFamily="18" charset="0"/>
                <a:cs typeface="Times New Roman" pitchFamily="18" charset="0"/>
              </a:rPr>
              <a:t> and Middle Orient</a:t>
            </a:r>
          </a:p>
        </p:txBody>
      </p:sp>
      <p:sp>
        <p:nvSpPr>
          <p:cNvPr id="6" name="Rectangle 5"/>
          <p:cNvSpPr/>
          <p:nvPr/>
        </p:nvSpPr>
        <p:spPr>
          <a:xfrm>
            <a:off x="323528" y="1052736"/>
            <a:ext cx="178595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B- </a:t>
            </a:r>
            <a:r>
              <a:rPr lang="fr-FR" sz="2400" b="1" dirty="0" err="1">
                <a:solidFill>
                  <a:srgbClr val="0070C0"/>
                </a:solidFill>
                <a:latin typeface="Times New Roman" pitchFamily="18" charset="0"/>
                <a:cs typeface="Times New Roman" pitchFamily="18" charset="0"/>
              </a:rPr>
              <a:t>Egypt</a:t>
            </a:r>
            <a:endParaRPr lang="fr-FR" sz="2400" b="1" dirty="0">
              <a:solidFill>
                <a:srgbClr val="0070C0"/>
              </a:solidFill>
              <a:latin typeface="Times New Roman" pitchFamily="18" charset="0"/>
              <a:cs typeface="Times New Roman" pitchFamily="18" charset="0"/>
            </a:endParaRPr>
          </a:p>
        </p:txBody>
      </p:sp>
      <p:sp>
        <p:nvSpPr>
          <p:cNvPr id="7" name="Rectangle 6"/>
          <p:cNvSpPr/>
          <p:nvPr/>
        </p:nvSpPr>
        <p:spPr>
          <a:xfrm>
            <a:off x="179512" y="1558502"/>
            <a:ext cx="8496944" cy="2031325"/>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The contribution of the ancient Egyptians, who are well known for their highly advanced and refined civilization, to biology consists essentially of :</a:t>
            </a:r>
            <a:endParaRPr lang="fr-FR" sz="2800" dirty="0">
              <a:latin typeface="Times New Roman" pitchFamily="18" charset="0"/>
              <a:cs typeface="Times New Roman" pitchFamily="18" charset="0"/>
            </a:endParaRPr>
          </a:p>
        </p:txBody>
      </p:sp>
      <p:sp>
        <p:nvSpPr>
          <p:cNvPr id="9" name="ZoneTexte 8"/>
          <p:cNvSpPr txBox="1"/>
          <p:nvPr/>
        </p:nvSpPr>
        <p:spPr>
          <a:xfrm>
            <a:off x="0" y="3589827"/>
            <a:ext cx="8876449" cy="3093154"/>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Use </a:t>
            </a:r>
            <a:r>
              <a:rPr lang="en-US" sz="2600" dirty="0">
                <a:latin typeface="Times New Roman" pitchFamily="18" charset="0"/>
                <a:cs typeface="Times New Roman" pitchFamily="18" charset="0"/>
              </a:rPr>
              <a:t>of selection for animals</a:t>
            </a:r>
            <a:r>
              <a:rPr lang="en-US" sz="2600" dirty="0" smtClean="0">
                <a:latin typeface="Times New Roman" pitchFamily="18" charset="0"/>
                <a:cs typeface="Times New Roman" pitchFamily="18" charset="0"/>
              </a:rPr>
              <a:t>.</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Has </a:t>
            </a:r>
            <a:r>
              <a:rPr lang="en-US" sz="2600" dirty="0">
                <a:latin typeface="Times New Roman" pitchFamily="18" charset="0"/>
                <a:cs typeface="Times New Roman" pitchFamily="18" charset="0"/>
              </a:rPr>
              <a:t>a very good knowledge of human and animal anatomy thanks to the practice of embalming </a:t>
            </a:r>
            <a:r>
              <a:rPr lang="en-US" sz="2600" dirty="0" smtClean="0">
                <a:latin typeface="Times New Roman" pitchFamily="18" charset="0"/>
                <a:cs typeface="Times New Roman" pitchFamily="18" charset="0"/>
              </a:rPr>
              <a:t>(</a:t>
            </a:r>
            <a:r>
              <a:rPr lang="en-US" sz="2600" b="1" dirty="0" err="1" smtClean="0">
                <a:latin typeface="Times New Roman" pitchFamily="18" charset="0"/>
                <a:cs typeface="Times New Roman" pitchFamily="18" charset="0"/>
              </a:rPr>
              <a:t>l’embaumement</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corpses and successfully performing surgical operations</a:t>
            </a:r>
            <a:r>
              <a:rPr lang="en-US" sz="2600" dirty="0" smtClean="0">
                <a:latin typeface="Times New Roman" pitchFamily="18" charset="0"/>
                <a:cs typeface="Times New Roman" pitchFamily="18" charset="0"/>
              </a:rPr>
              <a:t>.</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Identification </a:t>
            </a:r>
            <a:r>
              <a:rPr lang="en-US" sz="2600" dirty="0">
                <a:latin typeface="Times New Roman" pitchFamily="18" charset="0"/>
                <a:cs typeface="Times New Roman" pitchFamily="18" charset="0"/>
              </a:rPr>
              <a:t>and description of a wide range of diseases</a:t>
            </a:r>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60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0"/>
            <a:ext cx="3771800" cy="523220"/>
          </a:xfrm>
          <a:prstGeom prst="rect">
            <a:avLst/>
          </a:prstGeom>
          <a:solidFill>
            <a:schemeClr val="accent1">
              <a:alpha val="14000"/>
            </a:schemeClr>
          </a:solidFill>
        </p:spPr>
        <p:txBody>
          <a:bodyPr wrap="square">
            <a:spAutoFit/>
          </a:bodyPr>
          <a:lstStyle/>
          <a:p>
            <a:pPr algn="ctr"/>
            <a:r>
              <a:rPr lang="fr-FR" sz="2800" b="1" dirty="0">
                <a:solidFill>
                  <a:srgbClr val="FF0000"/>
                </a:solidFill>
                <a:latin typeface="Times New Roman"/>
                <a:ea typeface="Calibri"/>
              </a:rPr>
              <a:t>Occidental </a:t>
            </a:r>
            <a:r>
              <a:rPr lang="fr-FR" sz="2800" b="1" dirty="0" err="1">
                <a:solidFill>
                  <a:srgbClr val="FF0000"/>
                </a:solidFill>
                <a:latin typeface="Times New Roman"/>
                <a:ea typeface="Calibri"/>
              </a:rPr>
              <a:t>antiquity</a:t>
            </a:r>
            <a:endPar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23528" y="1196752"/>
            <a:ext cx="1584176"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A. </a:t>
            </a:r>
            <a:r>
              <a:rPr lang="fr-FR" sz="2400" b="1" dirty="0" err="1" smtClean="0">
                <a:solidFill>
                  <a:srgbClr val="0070C0"/>
                </a:solidFill>
                <a:latin typeface="Times New Roman" pitchFamily="18" charset="0"/>
                <a:cs typeface="Times New Roman" pitchFamily="18" charset="0"/>
              </a:rPr>
              <a:t>Greece</a:t>
            </a:r>
            <a:r>
              <a:rPr lang="fr-FR" sz="2400" b="1" dirty="0" smtClean="0">
                <a:solidFill>
                  <a:srgbClr val="0070C0"/>
                </a:solidFill>
                <a:latin typeface="Times New Roman" pitchFamily="18" charset="0"/>
                <a:cs typeface="Times New Roman" pitchFamily="18" charset="0"/>
              </a:rPr>
              <a:t> </a:t>
            </a:r>
            <a:endParaRPr lang="fr-FR" sz="2400" b="1" dirty="0">
              <a:solidFill>
                <a:srgbClr val="0070C0"/>
              </a:solidFill>
              <a:latin typeface="Times New Roman" pitchFamily="18" charset="0"/>
              <a:cs typeface="Times New Roman" pitchFamily="18" charset="0"/>
            </a:endParaRPr>
          </a:p>
        </p:txBody>
      </p:sp>
      <p:sp>
        <p:nvSpPr>
          <p:cNvPr id="6" name="Rectangle 5"/>
          <p:cNvSpPr/>
          <p:nvPr/>
        </p:nvSpPr>
        <p:spPr>
          <a:xfrm>
            <a:off x="179512" y="1702517"/>
            <a:ext cx="8496944" cy="1384995"/>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Greek civilization is the result of an important mix of cultures: Chinese, Indian, etc. It is characterized by :</a:t>
            </a:r>
            <a:endParaRPr lang="fr-FR" sz="2800" dirty="0">
              <a:latin typeface="Times New Roman" pitchFamily="18" charset="0"/>
              <a:cs typeface="Times New Roman" pitchFamily="18" charset="0"/>
            </a:endParaRPr>
          </a:p>
        </p:txBody>
      </p:sp>
      <p:sp>
        <p:nvSpPr>
          <p:cNvPr id="7" name="ZoneTexte 6"/>
          <p:cNvSpPr txBox="1"/>
          <p:nvPr/>
        </p:nvSpPr>
        <p:spPr>
          <a:xfrm>
            <a:off x="0" y="3210383"/>
            <a:ext cx="8876449" cy="3093154"/>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emergence of scientific thought, the manuscripts and thoughts that dominated the history of science until the 17th </a:t>
            </a:r>
            <a:r>
              <a:rPr lang="en-US" sz="2600" dirty="0" smtClean="0">
                <a:latin typeface="Times New Roman" pitchFamily="18" charset="0"/>
                <a:cs typeface="Times New Roman" pitchFamily="18" charset="0"/>
              </a:rPr>
              <a:t>century.</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number of personalities have made major contributions to Greek biology. The most notable are :</a:t>
            </a:r>
            <a:endParaRPr lang="en-US" sz="2600" dirty="0" smtClean="0">
              <a:latin typeface="Times New Roman" pitchFamily="18" charset="0"/>
              <a:cs typeface="Times New Roman" pitchFamily="18" charset="0"/>
            </a:endParaRPr>
          </a:p>
        </p:txBody>
      </p:sp>
      <p:sp>
        <p:nvSpPr>
          <p:cNvPr id="8" name="Rectangle 7"/>
          <p:cNvSpPr/>
          <p:nvPr/>
        </p:nvSpPr>
        <p:spPr>
          <a:xfrm>
            <a:off x="35631" y="586092"/>
            <a:ext cx="8977210" cy="62719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9" name="ZoneTexte 8"/>
          <p:cNvSpPr txBox="1"/>
          <p:nvPr/>
        </p:nvSpPr>
        <p:spPr>
          <a:xfrm>
            <a:off x="59001" y="444225"/>
            <a:ext cx="9022645" cy="6555641"/>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1- Thales (640-548 BC) </a:t>
            </a:r>
            <a:r>
              <a:rPr lang="en-US" sz="2800" dirty="0">
                <a:latin typeface="Times New Roman" pitchFamily="18" charset="0"/>
                <a:cs typeface="Times New Roman" pitchFamily="18" charset="0"/>
              </a:rPr>
              <a:t>wrote in his "Cosmology" that water is the origin of all </a:t>
            </a:r>
            <a:r>
              <a:rPr lang="en-US" sz="2800" dirty="0" smtClean="0">
                <a:latin typeface="Times New Roman" pitchFamily="18" charset="0"/>
                <a:cs typeface="Times New Roman" pitchFamily="18" charset="0"/>
              </a:rPr>
              <a:t>life.</a:t>
            </a:r>
          </a:p>
          <a:p>
            <a:pPr algn="just"/>
            <a:r>
              <a:rPr lang="en-US" sz="2800" b="1" dirty="0" smtClean="0">
                <a:latin typeface="Times New Roman" pitchFamily="18" charset="0"/>
                <a:cs typeface="Times New Roman" pitchFamily="18" charset="0"/>
              </a:rPr>
              <a:t>2- </a:t>
            </a:r>
            <a:r>
              <a:rPr lang="en-US" sz="2800" b="1" dirty="0">
                <a:latin typeface="Times New Roman" pitchFamily="18" charset="0"/>
                <a:cs typeface="Times New Roman" pitchFamily="18" charset="0"/>
              </a:rPr>
              <a:t>Anaximander (610-546 BC</a:t>
            </a:r>
            <a:r>
              <a:rPr lang="en-US" sz="2800" dirty="0">
                <a:latin typeface="Times New Roman" pitchFamily="18" charset="0"/>
                <a:cs typeface="Times New Roman" pitchFamily="18" charset="0"/>
              </a:rPr>
              <a:t>), the first Greek physiologist, believed that animals were born in the </a:t>
            </a:r>
            <a:r>
              <a:rPr lang="en-US" sz="2800" dirty="0" smtClean="0">
                <a:latin typeface="Times New Roman" pitchFamily="18" charset="0"/>
                <a:cs typeface="Times New Roman" pitchFamily="18" charset="0"/>
              </a:rPr>
              <a:t>sea (</a:t>
            </a:r>
            <a:r>
              <a:rPr lang="en-US" sz="2800" b="1" dirty="0" err="1" smtClean="0">
                <a:latin typeface="Times New Roman" pitchFamily="18" charset="0"/>
                <a:cs typeface="Times New Roman" pitchFamily="18" charset="0"/>
              </a:rPr>
              <a:t>nés</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dans</a:t>
            </a:r>
            <a:r>
              <a:rPr lang="en-US" sz="2800" b="1" dirty="0">
                <a:latin typeface="Times New Roman" pitchFamily="18" charset="0"/>
                <a:cs typeface="Times New Roman" pitchFamily="18" charset="0"/>
              </a:rPr>
              <a:t> la </a:t>
            </a:r>
            <a:r>
              <a:rPr lang="en-US" sz="2800" b="1" dirty="0" err="1" smtClean="0">
                <a:latin typeface="Times New Roman" pitchFamily="18" charset="0"/>
                <a:cs typeface="Times New Roman" pitchFamily="18" charset="0"/>
              </a:rPr>
              <a:t>mer</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that man came from another species and that life originally came from water and evolved to adapt to life on </a:t>
            </a:r>
            <a:r>
              <a:rPr lang="en-US" sz="2800" dirty="0" smtClean="0">
                <a:latin typeface="Times New Roman" pitchFamily="18" charset="0"/>
                <a:cs typeface="Times New Roman" pitchFamily="18" charset="0"/>
              </a:rPr>
              <a:t>land (</a:t>
            </a:r>
            <a:r>
              <a:rPr lang="en-US" sz="2800" dirty="0" err="1" smtClean="0">
                <a:latin typeface="Times New Roman" pitchFamily="18" charset="0"/>
                <a:cs typeface="Times New Roman" pitchFamily="18" charset="0"/>
              </a:rPr>
              <a:t>terrestre</a:t>
            </a:r>
            <a:r>
              <a:rPr lang="en-US" sz="2800" dirty="0" smtClean="0">
                <a:latin typeface="Times New Roman" pitchFamily="18" charset="0"/>
                <a:cs typeface="Times New Roman" pitchFamily="18" charset="0"/>
              </a:rPr>
              <a:t>).</a:t>
            </a:r>
          </a:p>
          <a:p>
            <a:pPr algn="just"/>
            <a:r>
              <a:rPr lang="en-US" sz="2800" b="1" dirty="0" smtClean="0">
                <a:latin typeface="Times New Roman" pitchFamily="18" charset="0"/>
                <a:cs typeface="Times New Roman" pitchFamily="18" charset="0"/>
              </a:rPr>
              <a:t>3- </a:t>
            </a:r>
            <a:r>
              <a:rPr lang="en-US" sz="2800" b="1" dirty="0">
                <a:latin typeface="Times New Roman" pitchFamily="18" charset="0"/>
                <a:cs typeface="Times New Roman" pitchFamily="18" charset="0"/>
              </a:rPr>
              <a:t>Pythagoras (circa 530 BC) </a:t>
            </a:r>
            <a:r>
              <a:rPr lang="en-US" sz="2800" dirty="0">
                <a:latin typeface="Times New Roman" pitchFamily="18" charset="0"/>
                <a:cs typeface="Times New Roman" pitchFamily="18" charset="0"/>
              </a:rPr>
              <a:t>with the idea of sea-level </a:t>
            </a:r>
            <a:r>
              <a:rPr lang="en-US" sz="2800" dirty="0" smtClean="0">
                <a:latin typeface="Times New Roman" pitchFamily="18" charset="0"/>
                <a:cs typeface="Times New Roman" pitchFamily="18" charset="0"/>
              </a:rPr>
              <a:t>change.</a:t>
            </a:r>
          </a:p>
          <a:p>
            <a:pPr algn="just"/>
            <a:r>
              <a:rPr lang="en-US" sz="2800" b="1" dirty="0" smtClean="0">
                <a:latin typeface="Times New Roman" pitchFamily="18" charset="0"/>
                <a:cs typeface="Times New Roman" pitchFamily="18" charset="0"/>
              </a:rPr>
              <a:t>4- </a:t>
            </a:r>
            <a:r>
              <a:rPr lang="en-US" sz="2800" b="1" dirty="0" err="1">
                <a:latin typeface="Times New Roman" pitchFamily="18" charset="0"/>
                <a:cs typeface="Times New Roman" pitchFamily="18" charset="0"/>
              </a:rPr>
              <a:t>Alcméon</a:t>
            </a:r>
            <a:r>
              <a:rPr lang="en-US" sz="2800" b="1" dirty="0">
                <a:latin typeface="Times New Roman" pitchFamily="18" charset="0"/>
                <a:cs typeface="Times New Roman" pitchFamily="18" charset="0"/>
              </a:rPr>
              <a:t> (circa 500 BC) </a:t>
            </a:r>
            <a:r>
              <a:rPr lang="en-US" sz="2800" dirty="0">
                <a:latin typeface="Times New Roman" pitchFamily="18" charset="0"/>
                <a:cs typeface="Times New Roman" pitchFamily="18" charset="0"/>
              </a:rPr>
              <a:t>was the first Greek to perform systematic dissections. He </a:t>
            </a:r>
            <a:r>
              <a:rPr lang="en-US" sz="2800" dirty="0" smtClean="0">
                <a:latin typeface="Times New Roman" pitchFamily="18" charset="0"/>
                <a:cs typeface="Times New Roman" pitchFamily="18" charset="0"/>
              </a:rPr>
              <a:t>relates </a:t>
            </a:r>
            <a:r>
              <a:rPr lang="en-US" sz="2800" dirty="0">
                <a:latin typeface="Times New Roman" pitchFamily="18" charset="0"/>
                <a:cs typeface="Times New Roman" pitchFamily="18" charset="0"/>
              </a:rPr>
              <a:t>the brain and the senses</a:t>
            </a:r>
            <a:r>
              <a:rPr lang="en-US" sz="2800" dirty="0" smtClean="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5- Hippocrates (-560 to -477 BC) </a:t>
            </a:r>
            <a:r>
              <a:rPr lang="en-US" sz="2800" dirty="0">
                <a:latin typeface="Times New Roman" pitchFamily="18" charset="0"/>
                <a:cs typeface="Times New Roman" pitchFamily="18" charset="0"/>
              </a:rPr>
              <a:t>wrote several medical treatises under the name of "Corpus </a:t>
            </a:r>
            <a:r>
              <a:rPr lang="en-US" sz="2800" dirty="0" err="1">
                <a:latin typeface="Times New Roman" pitchFamily="18" charset="0"/>
                <a:cs typeface="Times New Roman" pitchFamily="18" charset="0"/>
              </a:rPr>
              <a:t>Hippocratis</a:t>
            </a:r>
            <a:r>
              <a:rPr lang="en-US" sz="2800" dirty="0">
                <a:latin typeface="Times New Roman" pitchFamily="18" charset="0"/>
                <a:cs typeface="Times New Roman" pitchFamily="18" charset="0"/>
              </a:rPr>
              <a:t>", which would serve as a reference for some time to come, on embryology, pathology, physiology and gynecology</a:t>
            </a:r>
          </a:p>
        </p:txBody>
      </p:sp>
    </p:spTree>
    <p:extLst>
      <p:ext uri="{BB962C8B-B14F-4D97-AF65-F5344CB8AC3E}">
        <p14:creationId xmlns:p14="http://schemas.microsoft.com/office/powerpoint/2010/main" val="37018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strVal val="#ppt_w*0.70"/>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014" y="1412776"/>
            <a:ext cx="6186309"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N°01</a:t>
            </a:r>
          </a:p>
        </p:txBody>
      </p:sp>
      <p:sp>
        <p:nvSpPr>
          <p:cNvPr id="3" name="Rectangle 2"/>
          <p:cNvSpPr/>
          <p:nvPr/>
        </p:nvSpPr>
        <p:spPr>
          <a:xfrm>
            <a:off x="827584" y="3185563"/>
            <a:ext cx="7560840" cy="2123658"/>
          </a:xfrm>
          <a:prstGeom prst="rect">
            <a:avLst/>
          </a:prstGeom>
        </p:spPr>
        <p:txBody>
          <a:bodyPr wrap="square">
            <a:spAutoFit/>
          </a:bodyPr>
          <a:lstStyle/>
          <a:p>
            <a:pPr algn="ctr">
              <a:lnSpc>
                <a:spcPct val="150000"/>
              </a:lnSpc>
              <a:spcAft>
                <a:spcPts val="1000"/>
              </a:spcAft>
              <a:tabLst>
                <a:tab pos="1503045" algn="l"/>
              </a:tabLst>
            </a:pPr>
            <a:r>
              <a:rPr lang="fr-FR" sz="4400" b="1" dirty="0">
                <a:latin typeface="Times New Roman"/>
                <a:ea typeface="Calibri"/>
                <a:cs typeface="Arial"/>
              </a:rPr>
              <a:t>Introduction</a:t>
            </a:r>
            <a:r>
              <a:rPr lang="fr-FR" sz="4000" b="1" dirty="0">
                <a:latin typeface="Times New Roman"/>
                <a:ea typeface="Calibri"/>
                <a:cs typeface="Arial"/>
              </a:rPr>
              <a:t> to the </a:t>
            </a:r>
            <a:r>
              <a:rPr lang="fr-FR" sz="4000" b="1" dirty="0" err="1">
                <a:latin typeface="Times New Roman"/>
                <a:ea typeface="Calibri"/>
                <a:cs typeface="Arial"/>
              </a:rPr>
              <a:t>Universal</a:t>
            </a:r>
            <a:r>
              <a:rPr lang="fr-FR" sz="4000" b="1" dirty="0">
                <a:latin typeface="Times New Roman"/>
                <a:ea typeface="Calibri"/>
                <a:cs typeface="Arial"/>
              </a:rPr>
              <a:t> </a:t>
            </a:r>
            <a:r>
              <a:rPr lang="fr-FR" sz="4000" b="1" dirty="0" err="1">
                <a:latin typeface="Times New Roman"/>
                <a:ea typeface="Calibri"/>
                <a:cs typeface="Arial"/>
              </a:rPr>
              <a:t>History</a:t>
            </a:r>
            <a:r>
              <a:rPr lang="fr-FR" sz="4000" b="1" dirty="0">
                <a:latin typeface="Times New Roman"/>
                <a:ea typeface="Calibri"/>
                <a:cs typeface="Arial"/>
              </a:rPr>
              <a:t> of </a:t>
            </a:r>
            <a:r>
              <a:rPr lang="fr-FR" sz="4400" b="1" dirty="0" err="1">
                <a:latin typeface="Times New Roman"/>
                <a:ea typeface="Calibri"/>
                <a:cs typeface="Arial"/>
              </a:rPr>
              <a:t>Biological</a:t>
            </a:r>
            <a:r>
              <a:rPr lang="fr-FR" sz="4000" b="1" dirty="0">
                <a:latin typeface="Times New Roman"/>
                <a:ea typeface="Calibri"/>
                <a:cs typeface="Arial"/>
              </a:rPr>
              <a:t> Sciences</a:t>
            </a:r>
            <a:endParaRPr lang="fr-FR" sz="4000" dirty="0">
              <a:effectLst/>
              <a:latin typeface="Calibri"/>
              <a:ea typeface="Calibri"/>
              <a:cs typeface="Arial"/>
            </a:endParaRPr>
          </a:p>
        </p:txBody>
      </p:sp>
    </p:spTree>
    <p:extLst>
      <p:ext uri="{BB962C8B-B14F-4D97-AF65-F5344CB8AC3E}">
        <p14:creationId xmlns:p14="http://schemas.microsoft.com/office/powerpoint/2010/main" val="259092995"/>
      </p:ext>
    </p:extLst>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51" y="188640"/>
            <a:ext cx="8496944" cy="523220"/>
          </a:xfrm>
          <a:prstGeom prst="rect">
            <a:avLst/>
          </a:prstGeom>
        </p:spPr>
        <p:txBody>
          <a:bodyPr wrap="square">
            <a:spAutoFit/>
          </a:bodyPr>
          <a:lstStyle/>
          <a:p>
            <a:pPr algn="ctr"/>
            <a:r>
              <a:rPr lang="en-US" sz="2800" b="1" dirty="0">
                <a:latin typeface="Times New Roman" pitchFamily="18" charset="0"/>
                <a:cs typeface="Times New Roman" pitchFamily="18" charset="0"/>
              </a:rPr>
              <a:t>According to Hippocrates </a:t>
            </a:r>
            <a:r>
              <a:rPr lang="en-US" sz="2800" dirty="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5" name="ZoneTexte 4"/>
          <p:cNvSpPr txBox="1"/>
          <p:nvPr/>
        </p:nvSpPr>
        <p:spPr>
          <a:xfrm>
            <a:off x="294701" y="744353"/>
            <a:ext cx="8876449" cy="2492990"/>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heart is the center of intelligence</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him, nerves serve as tendons for the organs.</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Breathing </a:t>
            </a:r>
            <a:r>
              <a:rPr lang="en-US" sz="2600" dirty="0">
                <a:latin typeface="Times New Roman" pitchFamily="18" charset="0"/>
                <a:cs typeface="Times New Roman" pitchFamily="18" charset="0"/>
              </a:rPr>
              <a:t>cools the heart, which is where blood and air meet.</a:t>
            </a:r>
          </a:p>
          <a:p>
            <a:pPr algn="just">
              <a:lnSpc>
                <a:spcPct val="150000"/>
              </a:lnSpc>
            </a:pPr>
            <a:endParaRPr lang="en-US" sz="2600" dirty="0" smtClean="0">
              <a:latin typeface="Times New Roman" pitchFamily="18" charset="0"/>
              <a:cs typeface="Times New Roman" pitchFamily="18" charset="0"/>
            </a:endParaRPr>
          </a:p>
        </p:txBody>
      </p:sp>
      <p:sp>
        <p:nvSpPr>
          <p:cNvPr id="6" name="Rectangle 5"/>
          <p:cNvSpPr/>
          <p:nvPr/>
        </p:nvSpPr>
        <p:spPr>
          <a:xfrm>
            <a:off x="611560" y="2984460"/>
            <a:ext cx="178595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B- Rome</a:t>
            </a:r>
          </a:p>
        </p:txBody>
      </p:sp>
      <p:sp>
        <p:nvSpPr>
          <p:cNvPr id="7" name="Rectangle 6"/>
          <p:cNvSpPr/>
          <p:nvPr/>
        </p:nvSpPr>
        <p:spPr>
          <a:xfrm>
            <a:off x="484453" y="3861048"/>
            <a:ext cx="8496944" cy="2031325"/>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During the Roman Empire, the biological sciences began to decline. The Romans' contribution to biology was far less important than that of the Greeks:</a:t>
            </a:r>
            <a:endParaRPr lang="fr-FR" sz="2800" dirty="0">
              <a:latin typeface="Times New Roman" pitchFamily="18" charset="0"/>
              <a:cs typeface="Times New Roman" pitchFamily="18" charset="0"/>
            </a:endParaRPr>
          </a:p>
        </p:txBody>
      </p:sp>
      <p:sp>
        <p:nvSpPr>
          <p:cNvPr id="8" name="Rectangle 7"/>
          <p:cNvSpPr/>
          <p:nvPr/>
        </p:nvSpPr>
        <p:spPr>
          <a:xfrm>
            <a:off x="111158" y="60744"/>
            <a:ext cx="8870240" cy="66835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dirty="0"/>
          </a:p>
        </p:txBody>
      </p:sp>
      <p:sp>
        <p:nvSpPr>
          <p:cNvPr id="9" name="ZoneTexte 8"/>
          <p:cNvSpPr txBox="1"/>
          <p:nvPr/>
        </p:nvSpPr>
        <p:spPr>
          <a:xfrm>
            <a:off x="107505" y="188640"/>
            <a:ext cx="8778005" cy="6555641"/>
          </a:xfrm>
          <a:prstGeom prst="rect">
            <a:avLst/>
          </a:prstGeom>
          <a:noFill/>
        </p:spPr>
        <p:txBody>
          <a:bodyPr wrap="square" rtlCol="0">
            <a:spAutoFit/>
          </a:bodyPr>
          <a:lstStyle/>
          <a:p>
            <a:pPr algn="just">
              <a:lnSpc>
                <a:spcPct val="150000"/>
              </a:lnSpc>
            </a:pPr>
            <a:r>
              <a:rPr lang="en-US" sz="2800" b="1" dirty="0" smtClean="0">
                <a:latin typeface="Times New Roman"/>
                <a:ea typeface="Calibri"/>
              </a:rPr>
              <a:t>1-Pliny </a:t>
            </a:r>
            <a:r>
              <a:rPr lang="en-US" sz="2800" b="1" dirty="0">
                <a:latin typeface="Times New Roman"/>
                <a:ea typeface="Calibri"/>
              </a:rPr>
              <a:t>the </a:t>
            </a:r>
            <a:r>
              <a:rPr lang="en-US" sz="2800" b="1" dirty="0" smtClean="0">
                <a:latin typeface="Times New Roman"/>
                <a:ea typeface="Calibri"/>
              </a:rPr>
              <a:t>ancient, </a:t>
            </a:r>
            <a:r>
              <a:rPr lang="en-US" sz="2800" dirty="0" smtClean="0">
                <a:latin typeface="Times New Roman"/>
                <a:ea typeface="Calibri"/>
              </a:rPr>
              <a:t>Roman </a:t>
            </a:r>
            <a:r>
              <a:rPr lang="en-US" sz="2800" dirty="0">
                <a:latin typeface="Times New Roman"/>
                <a:ea typeface="Calibri"/>
              </a:rPr>
              <a:t>chief (procurator then admiral) wrote "Natural Histories", a very large book taking inventory of current knowledge in biology. It was to serve as a reference for a long time to come, even if his writing was heavily influenced by religious beliefs</a:t>
            </a:r>
            <a:r>
              <a:rPr lang="en-US" sz="2800" dirty="0" smtClean="0">
                <a:latin typeface="Times New Roman"/>
                <a:ea typeface="Calibri"/>
              </a:rPr>
              <a:t>.</a:t>
            </a:r>
            <a:endParaRPr lang="en-US" sz="2800" dirty="0">
              <a:latin typeface="Times New Roman"/>
              <a:ea typeface="Calibri"/>
            </a:endParaRPr>
          </a:p>
          <a:p>
            <a:pPr algn="just">
              <a:lnSpc>
                <a:spcPct val="150000"/>
              </a:lnSpc>
            </a:pPr>
            <a:r>
              <a:rPr lang="en-US" sz="2800" b="1" dirty="0" smtClean="0">
                <a:latin typeface="Times New Roman"/>
                <a:ea typeface="Calibri"/>
              </a:rPr>
              <a:t>2-Gallien</a:t>
            </a:r>
            <a:r>
              <a:rPr lang="en-US" sz="2800" dirty="0" smtClean="0">
                <a:latin typeface="Times New Roman"/>
                <a:ea typeface="Calibri"/>
              </a:rPr>
              <a:t>, </a:t>
            </a:r>
            <a:r>
              <a:rPr lang="en-US" sz="2800" dirty="0">
                <a:latin typeface="Times New Roman"/>
                <a:ea typeface="Calibri"/>
              </a:rPr>
              <a:t>was interested in anatomy and made many anatomical </a:t>
            </a:r>
            <a:r>
              <a:rPr lang="en-US" sz="2800" dirty="0" smtClean="0">
                <a:latin typeface="Times New Roman"/>
                <a:ea typeface="Calibri"/>
              </a:rPr>
              <a:t>plates (</a:t>
            </a:r>
            <a:r>
              <a:rPr lang="en-US" sz="2800" b="1" dirty="0" smtClean="0">
                <a:latin typeface="Times New Roman"/>
                <a:ea typeface="Calibri"/>
              </a:rPr>
              <a:t>planches</a:t>
            </a:r>
            <a:r>
              <a:rPr lang="en-US" sz="2800" dirty="0" smtClean="0">
                <a:latin typeface="Times New Roman"/>
                <a:ea typeface="Calibri"/>
              </a:rPr>
              <a:t>), </a:t>
            </a:r>
            <a:r>
              <a:rPr lang="en-US" sz="2800" dirty="0">
                <a:latin typeface="Times New Roman"/>
                <a:ea typeface="Calibri"/>
              </a:rPr>
              <a:t>but using animals because of religion. He was also an experimental physiologist who understood the role of motor nerves and knew that arteries carry blood (not air).</a:t>
            </a:r>
          </a:p>
        </p:txBody>
      </p:sp>
    </p:spTree>
    <p:extLst>
      <p:ext uri="{BB962C8B-B14F-4D97-AF65-F5344CB8AC3E}">
        <p14:creationId xmlns:p14="http://schemas.microsoft.com/office/powerpoint/2010/main" val="166139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N°04</a:t>
            </a:r>
          </a:p>
        </p:txBody>
      </p:sp>
      <p:pic>
        <p:nvPicPr>
          <p:cNvPr id="1026" name="Picture 2" descr="C:\Users\pc\Pictures\Capture 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188640"/>
            <a:ext cx="3214678" cy="584775"/>
          </a:xfrm>
          <a:prstGeom prst="rect">
            <a:avLst/>
          </a:prstGeom>
          <a:solidFill>
            <a:schemeClr val="accent1">
              <a:alpha val="14000"/>
            </a:schemeClr>
          </a:solidFill>
        </p:spPr>
        <p:txBody>
          <a:bodyPr wrap="square">
            <a:spAutoFit/>
          </a:bodyPr>
          <a:lstStyle/>
          <a:p>
            <a:pPr algn="ctr"/>
            <a:r>
              <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Middle Ages </a:t>
            </a:r>
          </a:p>
        </p:txBody>
      </p:sp>
      <p:sp>
        <p:nvSpPr>
          <p:cNvPr id="5" name="Rectangle 4"/>
          <p:cNvSpPr/>
          <p:nvPr/>
        </p:nvSpPr>
        <p:spPr>
          <a:xfrm>
            <a:off x="179512" y="908720"/>
            <a:ext cx="8820472" cy="3323987"/>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This is a period extending over almost a </a:t>
            </a:r>
            <a:r>
              <a:rPr lang="en-US" sz="2800" dirty="0" smtClean="0">
                <a:latin typeface="Times New Roman" pitchFamily="18" charset="0"/>
                <a:cs typeface="Times New Roman" pitchFamily="18" charset="0"/>
              </a:rPr>
              <a:t>thousand (1000) </a:t>
            </a:r>
            <a:r>
              <a:rPr lang="en-US" sz="2800" dirty="0">
                <a:latin typeface="Times New Roman" pitchFamily="18" charset="0"/>
                <a:cs typeface="Times New Roman" pitchFamily="18" charset="0"/>
              </a:rPr>
              <a:t>years, between the capture of Rome by the Barbarians (5th century) and the capture of Constantinople by the Turks (1453: capture of Constantinople, capital of the Byzantine Empire, by the Ottomans).</a:t>
            </a:r>
            <a:endParaRPr lang="fr-FR" sz="2800" dirty="0">
              <a:latin typeface="Times New Roman" pitchFamily="18" charset="0"/>
              <a:cs typeface="Times New Roman" pitchFamily="18" charset="0"/>
            </a:endParaRPr>
          </a:p>
        </p:txBody>
      </p:sp>
      <p:sp>
        <p:nvSpPr>
          <p:cNvPr id="6" name="Triangle isocèle 5"/>
          <p:cNvSpPr/>
          <p:nvPr/>
        </p:nvSpPr>
        <p:spPr>
          <a:xfrm rot="10800000">
            <a:off x="4199119" y="4206276"/>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90317" y="4941168"/>
            <a:ext cx="8198862" cy="1292662"/>
          </a:xfrm>
          <a:prstGeom prst="rect">
            <a:avLst/>
          </a:prstGeom>
          <a:noFill/>
        </p:spPr>
        <p:txBody>
          <a:bodyPr wrap="square" rtlCol="0">
            <a:spAutoFit/>
          </a:bodyPr>
          <a:lstStyle/>
          <a:p>
            <a:pPr marL="457200" indent="-457200" algn="ctr">
              <a:lnSpc>
                <a:spcPct val="150000"/>
              </a:lnSpc>
              <a:buFont typeface="Wingdings" pitchFamily="2" charset="2"/>
              <a:buChar char="v"/>
            </a:pP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term Middle Ages (considered pejorative) is often replaced by Medieval.</a:t>
            </a:r>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959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22385"/>
            <a:ext cx="5400600"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Biology in the Middle Ages </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2731063" y="863134"/>
            <a:ext cx="3609864" cy="523220"/>
          </a:xfrm>
          <a:prstGeom prst="rect">
            <a:avLst/>
          </a:prstGeom>
          <a:solidFill>
            <a:schemeClr val="accent3">
              <a:lumMod val="60000"/>
              <a:lumOff val="40000"/>
            </a:schemeClr>
          </a:solidFill>
        </p:spPr>
        <p:txBody>
          <a:bodyPr wrap="square" rtlCol="0">
            <a:spAutoFit/>
          </a:bodyPr>
          <a:lstStyle/>
          <a:p>
            <a:pPr algn="ctr"/>
            <a:r>
              <a:rPr lang="fr-FR" sz="2800" b="1" dirty="0" smtClean="0">
                <a:latin typeface="Times New Roman" pitchFamily="18" charset="0"/>
                <a:cs typeface="Times New Roman" pitchFamily="18" charset="0"/>
              </a:rPr>
              <a:t>A. In </a:t>
            </a:r>
            <a:r>
              <a:rPr lang="fr-FR" sz="2800" b="1" dirty="0">
                <a:latin typeface="Times New Roman" pitchFamily="18" charset="0"/>
                <a:cs typeface="Times New Roman" pitchFamily="18" charset="0"/>
              </a:rPr>
              <a:t>the Orient</a:t>
            </a:r>
          </a:p>
        </p:txBody>
      </p:sp>
      <p:sp>
        <p:nvSpPr>
          <p:cNvPr id="6" name="ZoneTexte 5"/>
          <p:cNvSpPr txBox="1"/>
          <p:nvPr/>
        </p:nvSpPr>
        <p:spPr>
          <a:xfrm>
            <a:off x="176443" y="1418968"/>
            <a:ext cx="8876449" cy="3621441"/>
          </a:xfrm>
          <a:prstGeom prst="rect">
            <a:avLst/>
          </a:prstGeom>
          <a:noFill/>
        </p:spPr>
        <p:txBody>
          <a:bodyPr wrap="square" rtlCol="0">
            <a:spAutoFit/>
          </a:bodyPr>
          <a:lstStyle/>
          <a:p>
            <a:pPr algn="ctr">
              <a:lnSpc>
                <a:spcPct val="150000"/>
              </a:lnSpc>
            </a:pPr>
            <a:r>
              <a:rPr lang="en-US" sz="2600" dirty="0">
                <a:latin typeface="Times New Roman" pitchFamily="18" charset="0"/>
                <a:cs typeface="Times New Roman" pitchFamily="18" charset="0"/>
              </a:rPr>
              <a:t>Islam was born in the 7th century </a:t>
            </a:r>
            <a:r>
              <a:rPr lang="en-US" sz="2600" dirty="0" smtClean="0">
                <a:latin typeface="Times New Roman" pitchFamily="18" charset="0"/>
                <a:cs typeface="Times New Roman" pitchFamily="18" charset="0"/>
              </a:rPr>
              <a:t>BC</a:t>
            </a:r>
            <a:r>
              <a:rPr lang="en-US" sz="2600" dirty="0">
                <a:latin typeface="Times New Roman" pitchFamily="18" charset="0"/>
                <a:cs typeface="Times New Roman" pitchFamily="18" charset="0"/>
              </a:rPr>
              <a:t>. Within a </a:t>
            </a:r>
            <a:r>
              <a:rPr lang="en-US" sz="2600" dirty="0" smtClean="0">
                <a:latin typeface="Times New Roman" pitchFamily="18" charset="0"/>
                <a:cs typeface="Times New Roman" pitchFamily="18" charset="0"/>
              </a:rPr>
              <a:t>century, </a:t>
            </a:r>
            <a:r>
              <a:rPr lang="en-US" sz="2600" dirty="0">
                <a:latin typeface="Times New Roman" pitchFamily="18" charset="0"/>
                <a:cs typeface="Times New Roman" pitchFamily="18" charset="0"/>
              </a:rPr>
              <a:t>Muslims had annexed territories from Spain to China and the Philippines. The Middle Ages proved to be the apogee of the Muslim empire. The Middle Ages saw the apogee of Islamic civilization: many Arab savants left an important contribution to biology and medicine. </a:t>
            </a:r>
            <a:endParaRPr lang="en-US" sz="2600" dirty="0" smtClean="0">
              <a:latin typeface="Times New Roman" pitchFamily="18" charset="0"/>
              <a:cs typeface="Times New Roman" pitchFamily="18" charset="0"/>
            </a:endParaRPr>
          </a:p>
        </p:txBody>
      </p:sp>
      <p:sp>
        <p:nvSpPr>
          <p:cNvPr id="7" name="ZoneTexte 6"/>
          <p:cNvSpPr txBox="1"/>
          <p:nvPr/>
        </p:nvSpPr>
        <p:spPr>
          <a:xfrm>
            <a:off x="490317" y="5229200"/>
            <a:ext cx="8198862" cy="620619"/>
          </a:xfrm>
          <a:prstGeom prst="rect">
            <a:avLst/>
          </a:prstGeom>
          <a:noFill/>
        </p:spPr>
        <p:txBody>
          <a:bodyPr wrap="square" rtlCol="0">
            <a:spAutoFit/>
          </a:bodyPr>
          <a:lstStyle/>
          <a:p>
            <a:pPr marL="457200" indent="-457200" algn="ctr">
              <a:lnSpc>
                <a:spcPct val="150000"/>
              </a:lnSpc>
              <a:buFont typeface="Wingdings" pitchFamily="2" charset="2"/>
              <a:buChar char="v"/>
            </a:pPr>
            <a:r>
              <a:rPr lang="en-US" sz="2600" dirty="0">
                <a:latin typeface="Times New Roman" pitchFamily="18" charset="0"/>
                <a:cs typeface="Times New Roman" pitchFamily="18" charset="0"/>
              </a:rPr>
              <a:t>Scientists in the Muslim empire included :</a:t>
            </a:r>
            <a:endParaRPr lang="en-US" sz="2600" dirty="0" smtClean="0">
              <a:latin typeface="Times New Roman" pitchFamily="18" charset="0"/>
              <a:cs typeface="Times New Roman" pitchFamily="18" charset="0"/>
            </a:endParaRPr>
          </a:p>
        </p:txBody>
      </p:sp>
      <p:sp>
        <p:nvSpPr>
          <p:cNvPr id="8" name="Rectangle 7"/>
          <p:cNvSpPr/>
          <p:nvPr/>
        </p:nvSpPr>
        <p:spPr>
          <a:xfrm>
            <a:off x="71500" y="43701"/>
            <a:ext cx="9036495" cy="66835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dirty="0"/>
          </a:p>
        </p:txBody>
      </p:sp>
      <p:sp>
        <p:nvSpPr>
          <p:cNvPr id="9" name="ZoneTexte 8"/>
          <p:cNvSpPr txBox="1"/>
          <p:nvPr/>
        </p:nvSpPr>
        <p:spPr>
          <a:xfrm>
            <a:off x="203392" y="0"/>
            <a:ext cx="8778005" cy="7201972"/>
          </a:xfrm>
          <a:prstGeom prst="rect">
            <a:avLst/>
          </a:prstGeom>
          <a:noFill/>
        </p:spPr>
        <p:txBody>
          <a:bodyPr wrap="square" rtlCol="0">
            <a:spAutoFit/>
          </a:bodyPr>
          <a:lstStyle/>
          <a:p>
            <a:pPr marL="514350" indent="-514350" algn="just">
              <a:lnSpc>
                <a:spcPct val="150000"/>
              </a:lnSpc>
              <a:buAutoNum type="arabicPeriod"/>
            </a:pPr>
            <a:r>
              <a:rPr lang="en-US" sz="2800" b="1" dirty="0" smtClean="0">
                <a:latin typeface="Times New Roman"/>
                <a:ea typeface="Calibri"/>
              </a:rPr>
              <a:t>Astronomy </a:t>
            </a:r>
            <a:r>
              <a:rPr lang="en-US" sz="2800" dirty="0">
                <a:latin typeface="Times New Roman"/>
                <a:ea typeface="Calibri"/>
              </a:rPr>
              <a:t>: Muhammad ben Geber (</a:t>
            </a:r>
            <a:r>
              <a:rPr lang="en-US" sz="2800" dirty="0" err="1">
                <a:latin typeface="Times New Roman"/>
                <a:ea typeface="Calibri"/>
              </a:rPr>
              <a:t>Djefar</a:t>
            </a:r>
            <a:r>
              <a:rPr lang="en-US" sz="2800" dirty="0">
                <a:latin typeface="Times New Roman"/>
                <a:ea typeface="Calibri"/>
              </a:rPr>
              <a:t>) al-Battani, an Arab astronomer born in </a:t>
            </a:r>
            <a:r>
              <a:rPr lang="en-US" sz="2800" dirty="0" err="1">
                <a:latin typeface="Times New Roman"/>
                <a:ea typeface="Calibri"/>
              </a:rPr>
              <a:t>Baten</a:t>
            </a:r>
            <a:r>
              <a:rPr lang="en-US" sz="2800" dirty="0">
                <a:latin typeface="Times New Roman"/>
                <a:ea typeface="Calibri"/>
              </a:rPr>
              <a:t> (hence his name) in Mesopotamia (850-929). He began his observations around 264 A.H. (877 B.C</a:t>
            </a:r>
            <a:r>
              <a:rPr lang="en-US" sz="2800" dirty="0" smtClean="0">
                <a:latin typeface="Times New Roman"/>
                <a:ea typeface="Calibri"/>
              </a:rPr>
              <a:t>).</a:t>
            </a:r>
          </a:p>
          <a:p>
            <a:pPr marL="514350" indent="-514350" algn="just">
              <a:lnSpc>
                <a:spcPct val="150000"/>
              </a:lnSpc>
              <a:buAutoNum type="arabicPeriod"/>
            </a:pPr>
            <a:endParaRPr lang="en-US" sz="2800" dirty="0" smtClean="0">
              <a:latin typeface="Times New Roman"/>
              <a:ea typeface="Calibri"/>
            </a:endParaRPr>
          </a:p>
          <a:p>
            <a:pPr marL="514350" indent="-514350" algn="just">
              <a:lnSpc>
                <a:spcPct val="150000"/>
              </a:lnSpc>
              <a:buAutoNum type="arabicPeriod"/>
            </a:pPr>
            <a:r>
              <a:rPr lang="en-US" sz="2800" b="1" dirty="0" smtClean="0">
                <a:latin typeface="Times New Roman"/>
                <a:ea typeface="Calibri"/>
              </a:rPr>
              <a:t>Geography</a:t>
            </a:r>
            <a:r>
              <a:rPr lang="en-US" sz="2800" dirty="0" smtClean="0">
                <a:latin typeface="Times New Roman"/>
                <a:ea typeface="Calibri"/>
              </a:rPr>
              <a:t> </a:t>
            </a:r>
            <a:r>
              <a:rPr lang="en-US" sz="2800" dirty="0">
                <a:latin typeface="Times New Roman"/>
                <a:ea typeface="Calibri"/>
              </a:rPr>
              <a:t>: Al </a:t>
            </a:r>
            <a:r>
              <a:rPr lang="en-US" sz="2800" dirty="0" err="1">
                <a:latin typeface="Times New Roman"/>
                <a:ea typeface="Calibri"/>
              </a:rPr>
              <a:t>Edrisi</a:t>
            </a:r>
            <a:r>
              <a:rPr lang="en-US" sz="2800" dirty="0">
                <a:latin typeface="Times New Roman"/>
                <a:ea typeface="Calibri"/>
              </a:rPr>
              <a:t> (1099, 1165 or 1175), who grew up in Cordoba, drew a large map of the world oriented south and divided into seven "climates" in latitude and ten sections in longitude</a:t>
            </a:r>
            <a:r>
              <a:rPr lang="en-US" sz="2800" dirty="0" smtClean="0">
                <a:latin typeface="Times New Roman"/>
                <a:ea typeface="Calibri"/>
              </a:rPr>
              <a:t>.</a:t>
            </a:r>
          </a:p>
          <a:p>
            <a:pPr marL="514350" indent="-514350" algn="just">
              <a:lnSpc>
                <a:spcPct val="150000"/>
              </a:lnSpc>
              <a:buAutoNum type="arabicPeriod"/>
            </a:pPr>
            <a:endParaRPr lang="en-US" sz="2800" dirty="0" smtClean="0">
              <a:latin typeface="Times New Roman"/>
              <a:ea typeface="Calibri"/>
            </a:endParaRPr>
          </a:p>
          <a:p>
            <a:pPr marL="514350" indent="-514350" algn="just">
              <a:lnSpc>
                <a:spcPct val="150000"/>
              </a:lnSpc>
              <a:buAutoNum type="arabicPeriod"/>
            </a:pPr>
            <a:endParaRPr lang="en-US" sz="2800" dirty="0">
              <a:latin typeface="Times New Roman"/>
              <a:ea typeface="Calibri"/>
            </a:endParaRPr>
          </a:p>
        </p:txBody>
      </p:sp>
      <p:sp>
        <p:nvSpPr>
          <p:cNvPr id="11" name="Rectangle 10"/>
          <p:cNvSpPr/>
          <p:nvPr/>
        </p:nvSpPr>
        <p:spPr>
          <a:xfrm>
            <a:off x="63199" y="43701"/>
            <a:ext cx="8977210" cy="67859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12" name="ZoneTexte 11"/>
          <p:cNvSpPr txBox="1"/>
          <p:nvPr/>
        </p:nvSpPr>
        <p:spPr>
          <a:xfrm>
            <a:off x="200744" y="275033"/>
            <a:ext cx="8778005" cy="5909310"/>
          </a:xfrm>
          <a:prstGeom prst="rect">
            <a:avLst/>
          </a:prstGeom>
          <a:noFill/>
        </p:spPr>
        <p:txBody>
          <a:bodyPr wrap="square" rtlCol="0">
            <a:spAutoFit/>
          </a:bodyPr>
          <a:lstStyle/>
          <a:p>
            <a:pPr algn="just">
              <a:lnSpc>
                <a:spcPct val="150000"/>
              </a:lnSpc>
            </a:pPr>
            <a:r>
              <a:rPr lang="en-US" sz="2800" b="1" dirty="0" smtClean="0">
                <a:latin typeface="Times New Roman"/>
                <a:ea typeface="Calibri"/>
              </a:rPr>
              <a:t>3. Optics </a:t>
            </a:r>
            <a:r>
              <a:rPr lang="en-US" sz="2800" dirty="0">
                <a:latin typeface="Times New Roman"/>
                <a:ea typeface="Calibri"/>
              </a:rPr>
              <a:t>: Kamal al-Din </a:t>
            </a:r>
            <a:r>
              <a:rPr lang="en-US" sz="2800" dirty="0" err="1">
                <a:latin typeface="Times New Roman"/>
                <a:ea typeface="Calibri"/>
              </a:rPr>
              <a:t>Abul-Hasan</a:t>
            </a:r>
            <a:r>
              <a:rPr lang="en-US" sz="2800" dirty="0">
                <a:latin typeface="Times New Roman"/>
                <a:ea typeface="Calibri"/>
              </a:rPr>
              <a:t> Muhammad Al-</a:t>
            </a:r>
            <a:r>
              <a:rPr lang="en-US" sz="2800" dirty="0" err="1">
                <a:latin typeface="Times New Roman"/>
                <a:ea typeface="Calibri"/>
              </a:rPr>
              <a:t>Farisi</a:t>
            </a:r>
            <a:r>
              <a:rPr lang="en-US" sz="2800" dirty="0">
                <a:latin typeface="Times New Roman"/>
                <a:ea typeface="Calibri"/>
              </a:rPr>
              <a:t> (1267-1320 B.C) was a Persian Muslim physicist, mathematician and savant. He made two major contributions to science, on optics and number theory</a:t>
            </a:r>
            <a:r>
              <a:rPr lang="en-US" sz="2800" dirty="0" smtClean="0">
                <a:latin typeface="Times New Roman"/>
                <a:ea typeface="Calibri"/>
              </a:rPr>
              <a:t>.</a:t>
            </a:r>
          </a:p>
          <a:p>
            <a:pPr algn="just">
              <a:lnSpc>
                <a:spcPct val="150000"/>
              </a:lnSpc>
            </a:pPr>
            <a:endParaRPr lang="en-US" sz="2800" dirty="0" smtClean="0">
              <a:latin typeface="Times New Roman"/>
              <a:ea typeface="Calibri"/>
            </a:endParaRPr>
          </a:p>
          <a:p>
            <a:pPr algn="just">
              <a:lnSpc>
                <a:spcPct val="150000"/>
              </a:lnSpc>
            </a:pPr>
            <a:r>
              <a:rPr lang="en-US" sz="2800" b="1" dirty="0" smtClean="0">
                <a:latin typeface="Times New Roman"/>
                <a:ea typeface="Calibri"/>
              </a:rPr>
              <a:t>4.</a:t>
            </a:r>
            <a:r>
              <a:rPr lang="en-US" sz="2800" dirty="0" smtClean="0">
                <a:latin typeface="Times New Roman"/>
                <a:ea typeface="Calibri"/>
              </a:rPr>
              <a:t> </a:t>
            </a:r>
            <a:r>
              <a:rPr lang="en-US" sz="2800" b="1" dirty="0" smtClean="0">
                <a:latin typeface="Times New Roman"/>
                <a:ea typeface="Calibri"/>
              </a:rPr>
              <a:t>Mathematics</a:t>
            </a:r>
            <a:r>
              <a:rPr lang="en-US" sz="2800" dirty="0" smtClean="0">
                <a:latin typeface="Times New Roman"/>
                <a:ea typeface="Calibri"/>
              </a:rPr>
              <a:t> </a:t>
            </a:r>
            <a:r>
              <a:rPr lang="en-US" sz="2800" dirty="0">
                <a:latin typeface="Times New Roman"/>
                <a:ea typeface="Calibri"/>
              </a:rPr>
              <a:t>: Al-Khwarizmi (780-850) in Baghdad, a Persian mathematician, geographer, astrologer and astronomer, member of the Baghdad House of Wisdom. Founder of algebra.</a:t>
            </a:r>
          </a:p>
        </p:txBody>
      </p:sp>
      <p:sp>
        <p:nvSpPr>
          <p:cNvPr id="13" name="Rectangle 12"/>
          <p:cNvSpPr/>
          <p:nvPr/>
        </p:nvSpPr>
        <p:spPr>
          <a:xfrm>
            <a:off x="71501" y="43701"/>
            <a:ext cx="9036494" cy="66398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p>
        </p:txBody>
      </p:sp>
      <p:sp>
        <p:nvSpPr>
          <p:cNvPr id="14" name="ZoneTexte 13"/>
          <p:cNvSpPr txBox="1"/>
          <p:nvPr/>
        </p:nvSpPr>
        <p:spPr>
          <a:xfrm>
            <a:off x="203392" y="0"/>
            <a:ext cx="8778005" cy="6555641"/>
          </a:xfrm>
          <a:prstGeom prst="rect">
            <a:avLst/>
          </a:prstGeom>
          <a:noFill/>
        </p:spPr>
        <p:txBody>
          <a:bodyPr wrap="square" rtlCol="0">
            <a:spAutoFit/>
          </a:bodyPr>
          <a:lstStyle/>
          <a:p>
            <a:pPr algn="just">
              <a:lnSpc>
                <a:spcPct val="150000"/>
              </a:lnSpc>
            </a:pPr>
            <a:r>
              <a:rPr lang="en-US" sz="2800" b="1" dirty="0" smtClean="0">
                <a:latin typeface="Times New Roman"/>
                <a:ea typeface="Calibri"/>
              </a:rPr>
              <a:t>5. Geometry </a:t>
            </a:r>
            <a:r>
              <a:rPr lang="en-US" sz="2800" dirty="0">
                <a:latin typeface="Times New Roman"/>
                <a:ea typeface="Calibri"/>
              </a:rPr>
              <a:t>: The introduction of trigonometric functions is attributed to </a:t>
            </a:r>
            <a:r>
              <a:rPr lang="en-US" sz="2800" dirty="0" err="1">
                <a:latin typeface="Times New Roman"/>
                <a:ea typeface="Calibri"/>
              </a:rPr>
              <a:t>Nasir</a:t>
            </a:r>
            <a:r>
              <a:rPr lang="en-US" sz="2800" dirty="0">
                <a:latin typeface="Times New Roman"/>
                <a:ea typeface="Calibri"/>
              </a:rPr>
              <a:t> ad-Din at-</a:t>
            </a:r>
            <a:r>
              <a:rPr lang="en-US" sz="2800" dirty="0" err="1">
                <a:latin typeface="Times New Roman"/>
                <a:ea typeface="Calibri"/>
              </a:rPr>
              <a:t>Tusi</a:t>
            </a:r>
            <a:r>
              <a:rPr lang="en-US" sz="2800" dirty="0">
                <a:latin typeface="Times New Roman"/>
                <a:ea typeface="Calibri"/>
              </a:rPr>
              <a:t> (1201, </a:t>
            </a:r>
            <a:r>
              <a:rPr lang="en-US" sz="2800" dirty="0" err="1">
                <a:latin typeface="Times New Roman"/>
                <a:ea typeface="Calibri"/>
              </a:rPr>
              <a:t>Tus</a:t>
            </a:r>
            <a:r>
              <a:rPr lang="en-US" sz="2800" dirty="0">
                <a:latin typeface="Times New Roman"/>
                <a:ea typeface="Calibri"/>
              </a:rPr>
              <a:t>, Iran - 1274), a Persian mathematician from </a:t>
            </a:r>
            <a:r>
              <a:rPr lang="en-US" sz="2800" dirty="0" err="1">
                <a:latin typeface="Times New Roman"/>
                <a:ea typeface="Calibri"/>
              </a:rPr>
              <a:t>Khorassan</a:t>
            </a:r>
            <a:r>
              <a:rPr lang="en-US" sz="2800" dirty="0">
                <a:latin typeface="Times New Roman"/>
                <a:ea typeface="Calibri"/>
              </a:rPr>
              <a:t>. (800 Al-Khwarizmi</a:t>
            </a:r>
            <a:r>
              <a:rPr lang="en-US" sz="2800" dirty="0" smtClean="0">
                <a:latin typeface="Times New Roman"/>
                <a:ea typeface="Calibri"/>
              </a:rPr>
              <a:t>)</a:t>
            </a:r>
          </a:p>
          <a:p>
            <a:pPr algn="just">
              <a:lnSpc>
                <a:spcPct val="150000"/>
              </a:lnSpc>
            </a:pPr>
            <a:endParaRPr lang="en-US" sz="2800" dirty="0" smtClean="0">
              <a:latin typeface="Times New Roman"/>
              <a:ea typeface="Calibri"/>
            </a:endParaRPr>
          </a:p>
          <a:p>
            <a:pPr algn="just">
              <a:lnSpc>
                <a:spcPct val="150000"/>
              </a:lnSpc>
            </a:pPr>
            <a:r>
              <a:rPr lang="en-US" sz="2800" b="1" dirty="0" smtClean="0">
                <a:latin typeface="Times New Roman"/>
                <a:ea typeface="Calibri"/>
              </a:rPr>
              <a:t>6.</a:t>
            </a:r>
            <a:r>
              <a:rPr lang="en-US" sz="2800" dirty="0" smtClean="0">
                <a:latin typeface="Times New Roman"/>
                <a:ea typeface="Calibri"/>
              </a:rPr>
              <a:t>,</a:t>
            </a:r>
            <a:r>
              <a:rPr lang="en-US" sz="2800" b="1" dirty="0" smtClean="0">
                <a:latin typeface="Times New Roman"/>
                <a:ea typeface="Calibri"/>
              </a:rPr>
              <a:t>Chemistry</a:t>
            </a:r>
            <a:r>
              <a:rPr lang="en-US" sz="2800" dirty="0" smtClean="0">
                <a:latin typeface="Times New Roman"/>
                <a:ea typeface="Calibri"/>
              </a:rPr>
              <a:t> </a:t>
            </a:r>
            <a:r>
              <a:rPr lang="en-US" sz="2800" dirty="0">
                <a:latin typeface="Times New Roman"/>
                <a:ea typeface="Calibri"/>
              </a:rPr>
              <a:t>: </a:t>
            </a:r>
            <a:r>
              <a:rPr lang="en-US" sz="2800" dirty="0" err="1">
                <a:latin typeface="Times New Roman"/>
                <a:ea typeface="Calibri"/>
              </a:rPr>
              <a:t>Jâber</a:t>
            </a:r>
            <a:r>
              <a:rPr lang="en-US" sz="2800" dirty="0">
                <a:latin typeface="Times New Roman"/>
                <a:ea typeface="Calibri"/>
              </a:rPr>
              <a:t> </a:t>
            </a:r>
            <a:r>
              <a:rPr lang="en-US" sz="2800" dirty="0" err="1">
                <a:latin typeface="Times New Roman"/>
                <a:ea typeface="Calibri"/>
              </a:rPr>
              <a:t>Ibn</a:t>
            </a:r>
            <a:r>
              <a:rPr lang="en-US" sz="2800" dirty="0">
                <a:latin typeface="Times New Roman"/>
                <a:ea typeface="Calibri"/>
              </a:rPr>
              <a:t> </a:t>
            </a:r>
            <a:r>
              <a:rPr lang="en-US" sz="2800" dirty="0" err="1">
                <a:latin typeface="Times New Roman"/>
                <a:ea typeface="Calibri"/>
              </a:rPr>
              <a:t>Hyyan</a:t>
            </a:r>
            <a:r>
              <a:rPr lang="en-US" sz="2800" dirty="0">
                <a:latin typeface="Times New Roman"/>
                <a:ea typeface="Calibri"/>
              </a:rPr>
              <a:t> (721-815), a Muslim alchemist of Yemeni origin known for his treatises on alchemical subjects, in which he described processes such as crystallization, distillation, calcination, sublimation and evaporation.</a:t>
            </a:r>
          </a:p>
        </p:txBody>
      </p:sp>
      <p:sp>
        <p:nvSpPr>
          <p:cNvPr id="15" name="Rectangle 14"/>
          <p:cNvSpPr/>
          <p:nvPr/>
        </p:nvSpPr>
        <p:spPr>
          <a:xfrm>
            <a:off x="4453" y="-230346"/>
            <a:ext cx="9074763" cy="6957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16" name="ZoneTexte 15"/>
          <p:cNvSpPr txBox="1"/>
          <p:nvPr/>
        </p:nvSpPr>
        <p:spPr>
          <a:xfrm>
            <a:off x="202768" y="275033"/>
            <a:ext cx="8876449" cy="5493812"/>
          </a:xfrm>
          <a:prstGeom prst="rect">
            <a:avLst/>
          </a:prstGeom>
          <a:noFill/>
        </p:spPr>
        <p:txBody>
          <a:bodyPr wrap="square" rtlCol="0">
            <a:spAutoFit/>
          </a:bodyPr>
          <a:lstStyle/>
          <a:p>
            <a:pPr algn="just">
              <a:lnSpc>
                <a:spcPct val="150000"/>
              </a:lnSpc>
            </a:pPr>
            <a:r>
              <a:rPr lang="en-US" sz="2600" b="1" dirty="0" smtClean="0">
                <a:latin typeface="Times New Roman" pitchFamily="18" charset="0"/>
                <a:cs typeface="Times New Roman" pitchFamily="18" charset="0"/>
              </a:rPr>
              <a:t>7</a:t>
            </a: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Medicine</a:t>
            </a:r>
            <a:r>
              <a:rPr lang="en-US" sz="2600" dirty="0" smtClean="0">
                <a:latin typeface="Times New Roman" pitchFamily="18" charset="0"/>
                <a:cs typeface="Times New Roman" pitchFamily="18" charset="0"/>
              </a:rPr>
              <a:t> : </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Avicenna (</a:t>
            </a:r>
            <a:r>
              <a:rPr lang="en-US" sz="2600" dirty="0" err="1" smtClean="0">
                <a:latin typeface="Times New Roman" pitchFamily="18" charset="0"/>
                <a:cs typeface="Times New Roman" pitchFamily="18" charset="0"/>
              </a:rPr>
              <a:t>Ibn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Sîna</a:t>
            </a:r>
            <a:r>
              <a:rPr lang="en-US" sz="2600" dirty="0" smtClean="0">
                <a:latin typeface="Times New Roman" pitchFamily="18" charset="0"/>
                <a:cs typeface="Times New Roman" pitchFamily="18" charset="0"/>
              </a:rPr>
              <a:t>) (980,1037), father of modern medicine.</a:t>
            </a:r>
          </a:p>
          <a:p>
            <a:pPr marL="457200" indent="-457200" algn="just">
              <a:lnSpc>
                <a:spcPct val="150000"/>
              </a:lnSpc>
              <a:buFont typeface="Wingdings" pitchFamily="2" charset="2"/>
              <a:buChar char="v"/>
            </a:pPr>
            <a:r>
              <a:rPr lang="en-US" sz="2600" dirty="0" err="1" smtClean="0">
                <a:latin typeface="Times New Roman" pitchFamily="18" charset="0"/>
                <a:cs typeface="Times New Roman" pitchFamily="18" charset="0"/>
              </a:rPr>
              <a:t>Ibn</a:t>
            </a:r>
            <a:r>
              <a:rPr lang="en-US" sz="2600" dirty="0" smtClean="0">
                <a:latin typeface="Times New Roman" pitchFamily="18" charset="0"/>
                <a:cs typeface="Times New Roman" pitchFamily="18" charset="0"/>
              </a:rPr>
              <a:t> Al </a:t>
            </a:r>
            <a:r>
              <a:rPr lang="en-US" sz="2600" dirty="0" err="1" smtClean="0">
                <a:latin typeface="Times New Roman" pitchFamily="18" charset="0"/>
                <a:cs typeface="Times New Roman" pitchFamily="18" charset="0"/>
              </a:rPr>
              <a:t>Nafis</a:t>
            </a:r>
            <a:r>
              <a:rPr lang="en-US" sz="2600" dirty="0" smtClean="0">
                <a:latin typeface="Times New Roman" pitchFamily="18" charset="0"/>
                <a:cs typeface="Times New Roman" pitchFamily="18" charset="0"/>
              </a:rPr>
              <a:t> (1213-1288) described the process of blood circulation.</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Avenzoar (</a:t>
            </a:r>
            <a:r>
              <a:rPr lang="en-US" sz="2600" dirty="0" err="1" smtClean="0">
                <a:latin typeface="Times New Roman" pitchFamily="18" charset="0"/>
                <a:cs typeface="Times New Roman" pitchFamily="18" charset="0"/>
              </a:rPr>
              <a:t>Ibn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Zuhr</a:t>
            </a:r>
            <a:r>
              <a:rPr lang="en-US" sz="2600" dirty="0" smtClean="0">
                <a:latin typeface="Times New Roman" pitchFamily="18" charset="0"/>
                <a:cs typeface="Times New Roman" pitchFamily="18" charset="0"/>
              </a:rPr>
              <a:t>) (1073-1162), known for practice and experimentation.</a:t>
            </a:r>
          </a:p>
          <a:p>
            <a:pPr marL="457200" indent="-457200" algn="just">
              <a:lnSpc>
                <a:spcPct val="150000"/>
              </a:lnSpc>
              <a:buFont typeface="Wingdings" pitchFamily="2" charset="2"/>
              <a:buChar char="v"/>
            </a:pPr>
            <a:r>
              <a:rPr lang="en-US" sz="2600" dirty="0" err="1" smtClean="0">
                <a:latin typeface="Times New Roman" pitchFamily="18" charset="0"/>
                <a:cs typeface="Times New Roman" pitchFamily="18" charset="0"/>
              </a:rPr>
              <a:t>Rhazès</a:t>
            </a:r>
            <a:r>
              <a:rPr lang="en-US" sz="2600" dirty="0" smtClean="0">
                <a:latin typeface="Times New Roman" pitchFamily="18" charset="0"/>
                <a:cs typeface="Times New Roman" pitchFamily="18" charset="0"/>
              </a:rPr>
              <a:t> (Abu </a:t>
            </a:r>
            <a:r>
              <a:rPr lang="en-US" sz="2600" dirty="0" err="1" smtClean="0">
                <a:latin typeface="Times New Roman" pitchFamily="18" charset="0"/>
                <a:cs typeface="Times New Roman" pitchFamily="18" charset="0"/>
              </a:rPr>
              <a:t>Bakr</a:t>
            </a:r>
            <a:r>
              <a:rPr lang="en-US" sz="2600" dirty="0" smtClean="0">
                <a:latin typeface="Times New Roman" pitchFamily="18" charset="0"/>
                <a:cs typeface="Times New Roman" pitchFamily="18" charset="0"/>
              </a:rPr>
              <a:t> Muhammad </a:t>
            </a:r>
            <a:r>
              <a:rPr lang="en-US" sz="2600" dirty="0" err="1" smtClean="0">
                <a:latin typeface="Times New Roman" pitchFamily="18" charset="0"/>
                <a:cs typeface="Times New Roman" pitchFamily="18" charset="0"/>
              </a:rPr>
              <a:t>ibn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Zakariya</a:t>
            </a:r>
            <a:r>
              <a:rPr lang="en-US" sz="2600" dirty="0" smtClean="0">
                <a:latin typeface="Times New Roman" pitchFamily="18" charset="0"/>
                <a:cs typeface="Times New Roman" pitchFamily="18" charset="0"/>
              </a:rPr>
              <a:t> al-</a:t>
            </a:r>
            <a:r>
              <a:rPr lang="en-US" sz="2600" dirty="0" err="1" smtClean="0">
                <a:latin typeface="Times New Roman" pitchFamily="18" charset="0"/>
                <a:cs typeface="Times New Roman" pitchFamily="18" charset="0"/>
              </a:rPr>
              <a:t>Razi</a:t>
            </a:r>
            <a:r>
              <a:rPr lang="en-US" sz="2600" dirty="0" smtClean="0">
                <a:latin typeface="Times New Roman" pitchFamily="18" charset="0"/>
                <a:cs typeface="Times New Roman" pitchFamily="18" charset="0"/>
              </a:rPr>
              <a:t> (860-925)), developed the clinical method, with clinical signs and symptomatology leading to diagnosis and therapy.</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5456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80">
                                          <p:stCondLst>
                                            <p:cond delay="0"/>
                                          </p:stCondLst>
                                        </p:cTn>
                                        <p:tgtEl>
                                          <p:spTgt spid="13"/>
                                        </p:tgtEl>
                                      </p:cBhvr>
                                    </p:animEffect>
                                    <p:anim calcmode="lin" valueType="num">
                                      <p:cBhvr>
                                        <p:cTn id="8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6" dur="26">
                                          <p:stCondLst>
                                            <p:cond delay="650"/>
                                          </p:stCondLst>
                                        </p:cTn>
                                        <p:tgtEl>
                                          <p:spTgt spid="13"/>
                                        </p:tgtEl>
                                      </p:cBhvr>
                                      <p:to x="100000" y="60000"/>
                                    </p:animScale>
                                    <p:animScale>
                                      <p:cBhvr>
                                        <p:cTn id="87" dur="166" decel="50000">
                                          <p:stCondLst>
                                            <p:cond delay="676"/>
                                          </p:stCondLst>
                                        </p:cTn>
                                        <p:tgtEl>
                                          <p:spTgt spid="13"/>
                                        </p:tgtEl>
                                      </p:cBhvr>
                                      <p:to x="100000" y="100000"/>
                                    </p:animScale>
                                    <p:animScale>
                                      <p:cBhvr>
                                        <p:cTn id="88" dur="26">
                                          <p:stCondLst>
                                            <p:cond delay="1312"/>
                                          </p:stCondLst>
                                        </p:cTn>
                                        <p:tgtEl>
                                          <p:spTgt spid="13"/>
                                        </p:tgtEl>
                                      </p:cBhvr>
                                      <p:to x="100000" y="80000"/>
                                    </p:animScale>
                                    <p:animScale>
                                      <p:cBhvr>
                                        <p:cTn id="89" dur="166" decel="50000">
                                          <p:stCondLst>
                                            <p:cond delay="1338"/>
                                          </p:stCondLst>
                                        </p:cTn>
                                        <p:tgtEl>
                                          <p:spTgt spid="13"/>
                                        </p:tgtEl>
                                      </p:cBhvr>
                                      <p:to x="100000" y="100000"/>
                                    </p:animScale>
                                    <p:animScale>
                                      <p:cBhvr>
                                        <p:cTn id="90" dur="26">
                                          <p:stCondLst>
                                            <p:cond delay="1642"/>
                                          </p:stCondLst>
                                        </p:cTn>
                                        <p:tgtEl>
                                          <p:spTgt spid="13"/>
                                        </p:tgtEl>
                                      </p:cBhvr>
                                      <p:to x="100000" y="90000"/>
                                    </p:animScale>
                                    <p:animScale>
                                      <p:cBhvr>
                                        <p:cTn id="91" dur="166" decel="50000">
                                          <p:stCondLst>
                                            <p:cond delay="1668"/>
                                          </p:stCondLst>
                                        </p:cTn>
                                        <p:tgtEl>
                                          <p:spTgt spid="13"/>
                                        </p:tgtEl>
                                      </p:cBhvr>
                                      <p:to x="100000" y="100000"/>
                                    </p:animScale>
                                    <p:animScale>
                                      <p:cBhvr>
                                        <p:cTn id="92" dur="26">
                                          <p:stCondLst>
                                            <p:cond delay="1808"/>
                                          </p:stCondLst>
                                        </p:cTn>
                                        <p:tgtEl>
                                          <p:spTgt spid="13"/>
                                        </p:tgtEl>
                                      </p:cBhvr>
                                      <p:to x="100000" y="95000"/>
                                    </p:animScale>
                                    <p:animScale>
                                      <p:cBhvr>
                                        <p:cTn id="93" dur="166" decel="50000">
                                          <p:stCondLst>
                                            <p:cond delay="1834"/>
                                          </p:stCondLst>
                                        </p:cTn>
                                        <p:tgtEl>
                                          <p:spTgt spid="13"/>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80">
                                          <p:stCondLst>
                                            <p:cond delay="0"/>
                                          </p:stCondLst>
                                        </p:cTn>
                                        <p:tgtEl>
                                          <p:spTgt spid="15"/>
                                        </p:tgtEl>
                                      </p:cBhvr>
                                    </p:animEffect>
                                    <p:anim calcmode="lin" valueType="num">
                                      <p:cBhvr>
                                        <p:cTn id="10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0" dur="26">
                                          <p:stCondLst>
                                            <p:cond delay="650"/>
                                          </p:stCondLst>
                                        </p:cTn>
                                        <p:tgtEl>
                                          <p:spTgt spid="15"/>
                                        </p:tgtEl>
                                      </p:cBhvr>
                                      <p:to x="100000" y="60000"/>
                                    </p:animScale>
                                    <p:animScale>
                                      <p:cBhvr>
                                        <p:cTn id="111" dur="166" decel="50000">
                                          <p:stCondLst>
                                            <p:cond delay="676"/>
                                          </p:stCondLst>
                                        </p:cTn>
                                        <p:tgtEl>
                                          <p:spTgt spid="15"/>
                                        </p:tgtEl>
                                      </p:cBhvr>
                                      <p:to x="100000" y="100000"/>
                                    </p:animScale>
                                    <p:animScale>
                                      <p:cBhvr>
                                        <p:cTn id="112" dur="26">
                                          <p:stCondLst>
                                            <p:cond delay="1312"/>
                                          </p:stCondLst>
                                        </p:cTn>
                                        <p:tgtEl>
                                          <p:spTgt spid="15"/>
                                        </p:tgtEl>
                                      </p:cBhvr>
                                      <p:to x="100000" y="80000"/>
                                    </p:animScale>
                                    <p:animScale>
                                      <p:cBhvr>
                                        <p:cTn id="113" dur="166" decel="50000">
                                          <p:stCondLst>
                                            <p:cond delay="1338"/>
                                          </p:stCondLst>
                                        </p:cTn>
                                        <p:tgtEl>
                                          <p:spTgt spid="15"/>
                                        </p:tgtEl>
                                      </p:cBhvr>
                                      <p:to x="100000" y="100000"/>
                                    </p:animScale>
                                    <p:animScale>
                                      <p:cBhvr>
                                        <p:cTn id="114" dur="26">
                                          <p:stCondLst>
                                            <p:cond delay="1642"/>
                                          </p:stCondLst>
                                        </p:cTn>
                                        <p:tgtEl>
                                          <p:spTgt spid="15"/>
                                        </p:tgtEl>
                                      </p:cBhvr>
                                      <p:to x="100000" y="90000"/>
                                    </p:animScale>
                                    <p:animScale>
                                      <p:cBhvr>
                                        <p:cTn id="115" dur="166" decel="50000">
                                          <p:stCondLst>
                                            <p:cond delay="1668"/>
                                          </p:stCondLst>
                                        </p:cTn>
                                        <p:tgtEl>
                                          <p:spTgt spid="15"/>
                                        </p:tgtEl>
                                      </p:cBhvr>
                                      <p:to x="100000" y="100000"/>
                                    </p:animScale>
                                    <p:animScale>
                                      <p:cBhvr>
                                        <p:cTn id="116" dur="26">
                                          <p:stCondLst>
                                            <p:cond delay="1808"/>
                                          </p:stCondLst>
                                        </p:cTn>
                                        <p:tgtEl>
                                          <p:spTgt spid="15"/>
                                        </p:tgtEl>
                                      </p:cBhvr>
                                      <p:to x="100000" y="95000"/>
                                    </p:animScale>
                                    <p:animScale>
                                      <p:cBhvr>
                                        <p:cTn id="117" dur="166" decel="50000">
                                          <p:stCondLst>
                                            <p:cond delay="1834"/>
                                          </p:stCondLst>
                                        </p:cTn>
                                        <p:tgtEl>
                                          <p:spTgt spid="15"/>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55" presetClass="entr" presetSubtype="0"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1000" fill="hold"/>
                                        <p:tgtEl>
                                          <p:spTgt spid="16"/>
                                        </p:tgtEl>
                                        <p:attrNameLst>
                                          <p:attrName>ppt_w</p:attrName>
                                        </p:attrNameLst>
                                      </p:cBhvr>
                                      <p:tavLst>
                                        <p:tav tm="0">
                                          <p:val>
                                            <p:strVal val="#ppt_w*0.70"/>
                                          </p:val>
                                        </p:tav>
                                        <p:tav tm="100000">
                                          <p:val>
                                            <p:strVal val="#ppt_w"/>
                                          </p:val>
                                        </p:tav>
                                      </p:tavLst>
                                    </p:anim>
                                    <p:anim calcmode="lin" valueType="num">
                                      <p:cBhvr>
                                        <p:cTn id="123" dur="1000" fill="hold"/>
                                        <p:tgtEl>
                                          <p:spTgt spid="16"/>
                                        </p:tgtEl>
                                        <p:attrNameLst>
                                          <p:attrName>ppt_h</p:attrName>
                                        </p:attrNameLst>
                                      </p:cBhvr>
                                      <p:tavLst>
                                        <p:tav tm="0">
                                          <p:val>
                                            <p:strVal val="#ppt_h"/>
                                          </p:val>
                                        </p:tav>
                                        <p:tav tm="100000">
                                          <p:val>
                                            <p:strVal val="#ppt_h"/>
                                          </p:val>
                                        </p:tav>
                                      </p:tavLst>
                                    </p:anim>
                                    <p:animEffect transition="in" filter="fade">
                                      <p:cBhvr>
                                        <p:cTn id="1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1" grpId="0" animBg="1"/>
      <p:bldP spid="12" grpId="0"/>
      <p:bldP spid="13" grpId="0" animBg="1"/>
      <p:bldP spid="14" grpId="0"/>
      <p:bldP spid="15"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55776" y="159791"/>
            <a:ext cx="4123384" cy="523220"/>
          </a:xfrm>
          <a:prstGeom prst="rect">
            <a:avLst/>
          </a:prstGeom>
          <a:solidFill>
            <a:schemeClr val="accent3">
              <a:lumMod val="60000"/>
              <a:lumOff val="40000"/>
            </a:schemeClr>
          </a:solidFill>
        </p:spPr>
        <p:txBody>
          <a:bodyPr wrap="square" rtlCol="0">
            <a:spAutoFit/>
          </a:bodyPr>
          <a:lstStyle/>
          <a:p>
            <a:pPr algn="ctr"/>
            <a:r>
              <a:rPr lang="fr-FR" sz="2800" b="1" dirty="0" smtClean="0">
                <a:latin typeface="Times New Roman" pitchFamily="18" charset="0"/>
                <a:cs typeface="Times New Roman" pitchFamily="18" charset="0"/>
              </a:rPr>
              <a:t>B. In </a:t>
            </a:r>
            <a:r>
              <a:rPr lang="fr-FR" sz="2800" b="1" dirty="0">
                <a:latin typeface="Times New Roman" pitchFamily="18" charset="0"/>
                <a:cs typeface="Times New Roman" pitchFamily="18" charset="0"/>
              </a:rPr>
              <a:t>the Occident</a:t>
            </a:r>
          </a:p>
        </p:txBody>
      </p:sp>
      <p:sp>
        <p:nvSpPr>
          <p:cNvPr id="5" name="Rectangle 4"/>
          <p:cNvSpPr/>
          <p:nvPr/>
        </p:nvSpPr>
        <p:spPr>
          <a:xfrm>
            <a:off x="179512" y="908720"/>
            <a:ext cx="8820472" cy="661207"/>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In the West, the Middle Ages were characterized by :</a:t>
            </a:r>
            <a:endParaRPr lang="fr-FR" sz="2800" dirty="0">
              <a:latin typeface="Times New Roman" pitchFamily="18" charset="0"/>
              <a:cs typeface="Times New Roman" pitchFamily="18" charset="0"/>
            </a:endParaRPr>
          </a:p>
        </p:txBody>
      </p:sp>
      <p:sp>
        <p:nvSpPr>
          <p:cNvPr id="6" name="ZoneTexte 5"/>
          <p:cNvSpPr txBox="1"/>
          <p:nvPr/>
        </p:nvSpPr>
        <p:spPr>
          <a:xfrm>
            <a:off x="481577" y="2060848"/>
            <a:ext cx="8198862" cy="1892826"/>
          </a:xfrm>
          <a:prstGeom prst="rect">
            <a:avLst/>
          </a:prstGeom>
          <a:noFill/>
        </p:spPr>
        <p:txBody>
          <a:bodyPr wrap="square" rtlCol="0">
            <a:spAutoFit/>
          </a:bodyPr>
          <a:lstStyle/>
          <a:p>
            <a:pPr marL="457200" indent="-457200" algn="ctr">
              <a:lnSpc>
                <a:spcPct val="150000"/>
              </a:lnSpc>
              <a:buFont typeface="Wingdings" pitchFamily="2" charset="2"/>
              <a:buChar char="v"/>
            </a:pPr>
            <a:r>
              <a:rPr lang="en-US" sz="2600" dirty="0" smtClean="0">
                <a:latin typeface="Times New Roman" pitchFamily="18" charset="0"/>
                <a:cs typeface="Times New Roman" pitchFamily="18" charset="0"/>
              </a:rPr>
              <a:t>Marked </a:t>
            </a:r>
            <a:r>
              <a:rPr lang="en-US" sz="2600" dirty="0">
                <a:latin typeface="Times New Roman" pitchFamily="18" charset="0"/>
                <a:cs typeface="Times New Roman" pitchFamily="18" charset="0"/>
              </a:rPr>
              <a:t>religious evolution (Christian conquest, apogee and decline of the Christian religion</a:t>
            </a:r>
            <a:r>
              <a:rPr lang="en-US" sz="2600" dirty="0" smtClean="0">
                <a:latin typeface="Times New Roman" pitchFamily="18" charset="0"/>
                <a:cs typeface="Times New Roman" pitchFamily="18" charset="0"/>
              </a:rPr>
              <a:t>).</a:t>
            </a:r>
          </a:p>
          <a:p>
            <a:pPr marL="457200" indent="-457200" algn="ctr">
              <a:lnSpc>
                <a:spcPct val="150000"/>
              </a:lnSpc>
              <a:buFont typeface="Wingdings" pitchFamily="2" charset="2"/>
              <a:buChar char="v"/>
            </a:pPr>
            <a:r>
              <a:rPr lang="en-US" sz="2600" dirty="0" smtClean="0">
                <a:latin typeface="Times New Roman" pitchFamily="18" charset="0"/>
                <a:cs typeface="Times New Roman" pitchFamily="18" charset="0"/>
              </a:rPr>
              <a:t>Dominant </a:t>
            </a:r>
            <a:r>
              <a:rPr lang="en-US" sz="2600" dirty="0">
                <a:latin typeface="Times New Roman" pitchFamily="18" charset="0"/>
                <a:cs typeface="Times New Roman" pitchFamily="18" charset="0"/>
              </a:rPr>
              <a:t>influence of the Church for 10 centuries.</a:t>
            </a:r>
            <a:endParaRPr lang="en-US" sz="2600" dirty="0" smtClean="0">
              <a:latin typeface="Times New Roman" pitchFamily="18" charset="0"/>
              <a:cs typeface="Times New Roman" pitchFamily="18" charset="0"/>
            </a:endParaRPr>
          </a:p>
        </p:txBody>
      </p:sp>
      <p:sp>
        <p:nvSpPr>
          <p:cNvPr id="9" name="Triangle isocèle 8"/>
          <p:cNvSpPr/>
          <p:nvPr/>
        </p:nvSpPr>
        <p:spPr>
          <a:xfrm rot="10800000">
            <a:off x="4208127" y="3953674"/>
            <a:ext cx="504056" cy="7020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0506" y="4673264"/>
            <a:ext cx="8198862" cy="1892826"/>
          </a:xfrm>
          <a:prstGeom prst="rect">
            <a:avLst/>
          </a:prstGeom>
          <a:noFill/>
        </p:spPr>
        <p:txBody>
          <a:bodyPr wrap="square" rtlCol="0">
            <a:spAutoFit/>
          </a:bodyPr>
          <a:lstStyle/>
          <a:p>
            <a:pPr algn="ctr">
              <a:lnSpc>
                <a:spcPct val="150000"/>
              </a:lnSpc>
            </a:pPr>
            <a:r>
              <a:rPr lang="en-US" sz="2600" dirty="0">
                <a:latin typeface="Times New Roman" pitchFamily="18" charset="0"/>
                <a:cs typeface="Times New Roman" pitchFamily="18" charset="0"/>
              </a:rPr>
              <a:t>In the 12th century, European savants travel to Andalusia and study Arabic to translate scientific texts. Beginning of translations from Arabic into Latin:</a:t>
            </a:r>
            <a:endParaRPr lang="en-US" sz="2600" dirty="0" smtClean="0">
              <a:latin typeface="Times New Roman" pitchFamily="18" charset="0"/>
              <a:cs typeface="Times New Roman" pitchFamily="18" charset="0"/>
            </a:endParaRPr>
          </a:p>
        </p:txBody>
      </p:sp>
      <p:sp>
        <p:nvSpPr>
          <p:cNvPr id="11" name="Ellipse 10"/>
          <p:cNvSpPr/>
          <p:nvPr/>
        </p:nvSpPr>
        <p:spPr>
          <a:xfrm>
            <a:off x="121926" y="674060"/>
            <a:ext cx="8676456" cy="589202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prstClr val="black"/>
                </a:solidFill>
                <a:latin typeface="Times New Roman"/>
                <a:ea typeface="Calibri"/>
                <a:cs typeface="Arial"/>
              </a:rPr>
              <a:t>Juan </a:t>
            </a:r>
            <a:r>
              <a:rPr lang="fr-FR" sz="3600" dirty="0">
                <a:solidFill>
                  <a:prstClr val="black"/>
                </a:solidFill>
                <a:latin typeface="Times New Roman"/>
                <a:ea typeface="Calibri"/>
                <a:cs typeface="Arial"/>
              </a:rPr>
              <a:t>of </a:t>
            </a:r>
            <a:r>
              <a:rPr lang="fr-FR" sz="3600" dirty="0" err="1">
                <a:solidFill>
                  <a:prstClr val="black"/>
                </a:solidFill>
                <a:latin typeface="Times New Roman"/>
                <a:ea typeface="Calibri"/>
                <a:cs typeface="Arial"/>
              </a:rPr>
              <a:t>Seville</a:t>
            </a:r>
            <a:endParaRPr lang="fr-FR" sz="3600" dirty="0">
              <a:solidFill>
                <a:prstClr val="black"/>
              </a:solidFill>
              <a:latin typeface="Times New Roman"/>
              <a:ea typeface="Calibri"/>
              <a:cs typeface="Arial"/>
            </a:endParaRPr>
          </a:p>
          <a:p>
            <a:pPr algn="ctr"/>
            <a:r>
              <a:rPr lang="fr-FR" sz="3600" dirty="0" smtClean="0">
                <a:solidFill>
                  <a:prstClr val="black"/>
                </a:solidFill>
                <a:latin typeface="Times New Roman"/>
                <a:ea typeface="Calibri"/>
                <a:cs typeface="Arial"/>
              </a:rPr>
              <a:t>Gérard </a:t>
            </a:r>
            <a:r>
              <a:rPr lang="fr-FR" sz="3600" dirty="0">
                <a:solidFill>
                  <a:prstClr val="black"/>
                </a:solidFill>
                <a:latin typeface="Times New Roman"/>
                <a:ea typeface="Calibri"/>
                <a:cs typeface="Arial"/>
              </a:rPr>
              <a:t>de Crémone: </a:t>
            </a:r>
            <a:r>
              <a:rPr lang="fr-FR" sz="3600" dirty="0" err="1">
                <a:solidFill>
                  <a:prstClr val="black"/>
                </a:solidFill>
                <a:latin typeface="Times New Roman"/>
                <a:ea typeface="Calibri"/>
                <a:cs typeface="Arial"/>
              </a:rPr>
              <a:t>Rhazès</a:t>
            </a:r>
            <a:r>
              <a:rPr lang="fr-FR" sz="3600" dirty="0">
                <a:solidFill>
                  <a:prstClr val="black"/>
                </a:solidFill>
                <a:latin typeface="Times New Roman"/>
                <a:ea typeface="Calibri"/>
                <a:cs typeface="Arial"/>
              </a:rPr>
              <a:t> and </a:t>
            </a:r>
            <a:r>
              <a:rPr lang="fr-FR" sz="3600" dirty="0" err="1">
                <a:solidFill>
                  <a:prstClr val="black"/>
                </a:solidFill>
                <a:latin typeface="Times New Roman"/>
                <a:ea typeface="Calibri"/>
                <a:cs typeface="Arial"/>
              </a:rPr>
              <a:t>Avicenna's</a:t>
            </a:r>
            <a:r>
              <a:rPr lang="fr-FR" sz="3600" dirty="0">
                <a:solidFill>
                  <a:prstClr val="black"/>
                </a:solidFill>
                <a:latin typeface="Times New Roman"/>
                <a:ea typeface="Calibri"/>
                <a:cs typeface="Arial"/>
              </a:rPr>
              <a:t> Canon</a:t>
            </a:r>
          </a:p>
          <a:p>
            <a:pPr algn="ctr"/>
            <a:r>
              <a:rPr lang="fr-FR" sz="3600" dirty="0" smtClean="0">
                <a:solidFill>
                  <a:prstClr val="black"/>
                </a:solidFill>
                <a:latin typeface="Times New Roman"/>
                <a:ea typeface="Calibri"/>
                <a:cs typeface="Arial"/>
              </a:rPr>
              <a:t>Domingo </a:t>
            </a:r>
            <a:r>
              <a:rPr lang="fr-FR" sz="3600" dirty="0" err="1">
                <a:solidFill>
                  <a:prstClr val="black"/>
                </a:solidFill>
                <a:latin typeface="Times New Roman"/>
                <a:ea typeface="Calibri"/>
                <a:cs typeface="Arial"/>
              </a:rPr>
              <a:t>Gonsalvez</a:t>
            </a:r>
            <a:endParaRPr lang="fr-FR" sz="3600" dirty="0">
              <a:solidFill>
                <a:prstClr val="black"/>
              </a:solidFill>
              <a:latin typeface="Times New Roman"/>
              <a:ea typeface="Calibri"/>
              <a:cs typeface="Arial"/>
            </a:endParaRPr>
          </a:p>
          <a:p>
            <a:pPr algn="ctr"/>
            <a:r>
              <a:rPr lang="fr-FR" sz="3600" dirty="0" smtClean="0">
                <a:solidFill>
                  <a:prstClr val="black"/>
                </a:solidFill>
                <a:latin typeface="Times New Roman"/>
                <a:ea typeface="Calibri"/>
                <a:cs typeface="Arial"/>
              </a:rPr>
              <a:t>Constantin </a:t>
            </a:r>
            <a:r>
              <a:rPr lang="fr-FR" sz="3600" dirty="0">
                <a:solidFill>
                  <a:prstClr val="black"/>
                </a:solidFill>
                <a:latin typeface="Times New Roman"/>
                <a:ea typeface="Calibri"/>
                <a:cs typeface="Arial"/>
              </a:rPr>
              <a:t>the </a:t>
            </a:r>
            <a:r>
              <a:rPr lang="fr-FR" sz="3600" dirty="0" err="1">
                <a:solidFill>
                  <a:prstClr val="black"/>
                </a:solidFill>
                <a:latin typeface="Times New Roman"/>
                <a:ea typeface="Calibri"/>
                <a:cs typeface="Arial"/>
              </a:rPr>
              <a:t>African</a:t>
            </a:r>
            <a:endParaRPr lang="fr-FR" sz="3600" dirty="0">
              <a:solidFill>
                <a:prstClr val="black"/>
              </a:solidFill>
              <a:latin typeface="Times New Roman"/>
              <a:ea typeface="Calibri"/>
              <a:cs typeface="Arial"/>
            </a:endParaRPr>
          </a:p>
          <a:p>
            <a:pPr algn="ctr"/>
            <a:endParaRPr lang="fr-FR" dirty="0"/>
          </a:p>
        </p:txBody>
      </p:sp>
    </p:spTree>
    <p:extLst>
      <p:ext uri="{BB962C8B-B14F-4D97-AF65-F5344CB8AC3E}">
        <p14:creationId xmlns:p14="http://schemas.microsoft.com/office/powerpoint/2010/main" val="25108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0"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55776" y="159791"/>
            <a:ext cx="4896544" cy="523220"/>
          </a:xfrm>
          <a:prstGeom prst="rect">
            <a:avLst/>
          </a:prstGeom>
          <a:solidFill>
            <a:schemeClr val="accent3">
              <a:lumMod val="60000"/>
              <a:lumOff val="40000"/>
            </a:schemeClr>
          </a:solidFill>
        </p:spPr>
        <p:txBody>
          <a:bodyPr wrap="square" rtlCol="0">
            <a:spAutoFit/>
          </a:bodyPr>
          <a:lstStyle/>
          <a:p>
            <a:pPr algn="ctr"/>
            <a:r>
              <a:rPr lang="en-US" sz="2800" b="1" dirty="0">
                <a:latin typeface="Times New Roman" pitchFamily="18" charset="0"/>
                <a:cs typeface="Times New Roman" pitchFamily="18" charset="0"/>
              </a:rPr>
              <a:t>B.1. First savants in </a:t>
            </a:r>
            <a:r>
              <a:rPr lang="en-US" sz="2800" b="1" dirty="0" smtClean="0">
                <a:latin typeface="Times New Roman" pitchFamily="18" charset="0"/>
                <a:cs typeface="Times New Roman" pitchFamily="18" charset="0"/>
              </a:rPr>
              <a:t>Europe</a:t>
            </a:r>
            <a:endParaRPr lang="fr-FR" sz="2800" b="1" dirty="0">
              <a:latin typeface="Times New Roman" pitchFamily="18" charset="0"/>
              <a:cs typeface="Times New Roman" pitchFamily="18" charset="0"/>
            </a:endParaRPr>
          </a:p>
        </p:txBody>
      </p:sp>
      <p:sp>
        <p:nvSpPr>
          <p:cNvPr id="5" name="ZoneTexte 4"/>
          <p:cNvSpPr txBox="1"/>
          <p:nvPr/>
        </p:nvSpPr>
        <p:spPr>
          <a:xfrm>
            <a:off x="107504" y="1124744"/>
            <a:ext cx="8856984" cy="4893647"/>
          </a:xfrm>
          <a:prstGeom prst="rect">
            <a:avLst/>
          </a:prstGeom>
          <a:noFill/>
        </p:spPr>
        <p:txBody>
          <a:bodyPr wrap="square" rtlCol="0">
            <a:spAutoFit/>
          </a:bodyPr>
          <a:lstStyle/>
          <a:p>
            <a:pPr marL="457200" indent="-457200" algn="ctr">
              <a:lnSpc>
                <a:spcPct val="150000"/>
              </a:lnSpc>
              <a:buFont typeface="Wingdings" pitchFamily="2" charset="2"/>
              <a:buChar char="v"/>
            </a:pPr>
            <a:r>
              <a:rPr lang="en-US" sz="2600" dirty="0" smtClean="0">
                <a:latin typeface="Times New Roman" pitchFamily="18" charset="0"/>
                <a:cs typeface="Times New Roman" pitchFamily="18" charset="0"/>
              </a:rPr>
              <a:t>Leonardo </a:t>
            </a:r>
            <a:r>
              <a:rPr lang="en-US" sz="2600" dirty="0">
                <a:latin typeface="Times New Roman" pitchFamily="18" charset="0"/>
                <a:cs typeface="Times New Roman" pitchFamily="18" charset="0"/>
              </a:rPr>
              <a:t>Pisano, known as "the Fibonacci" (1170-1250):aged 12, taken by his father to </a:t>
            </a:r>
            <a:r>
              <a:rPr lang="en-US" sz="2600" dirty="0" err="1">
                <a:latin typeface="Times New Roman" pitchFamily="18" charset="0"/>
                <a:cs typeface="Times New Roman" pitchFamily="18" charset="0"/>
              </a:rPr>
              <a:t>Bejaïa</a:t>
            </a:r>
            <a:r>
              <a:rPr lang="en-US" sz="2600" dirty="0">
                <a:latin typeface="Times New Roman" pitchFamily="18" charset="0"/>
                <a:cs typeface="Times New Roman" pitchFamily="18" charset="0"/>
              </a:rPr>
              <a:t>, to learn Arabic and arithmetic.</a:t>
            </a:r>
          </a:p>
          <a:p>
            <a:pPr marL="457200" indent="-457200" algn="ctr">
              <a:lnSpc>
                <a:spcPct val="150000"/>
              </a:lnSpc>
              <a:buFont typeface="Wingdings" pitchFamily="2" charset="2"/>
              <a:buChar char="v"/>
            </a:pPr>
            <a:r>
              <a:rPr lang="en-US" sz="2600" dirty="0" smtClean="0">
                <a:latin typeface="Times New Roman" pitchFamily="18" charset="0"/>
                <a:cs typeface="Times New Roman" pitchFamily="18" charset="0"/>
              </a:rPr>
              <a:t>Robert </a:t>
            </a:r>
            <a:r>
              <a:rPr lang="en-US" sz="2600" dirty="0" err="1">
                <a:latin typeface="Times New Roman" pitchFamily="18" charset="0"/>
                <a:cs typeface="Times New Roman" pitchFamily="18" charset="0"/>
              </a:rPr>
              <a:t>Grosseteste</a:t>
            </a:r>
            <a:r>
              <a:rPr lang="en-US" sz="2600" dirty="0">
                <a:latin typeface="Times New Roman" pitchFamily="18" charset="0"/>
                <a:cs typeface="Times New Roman" pitchFamily="18" charset="0"/>
              </a:rPr>
              <a:t> (1168-1253): Oxford, physical sciences (optics).</a:t>
            </a:r>
          </a:p>
          <a:p>
            <a:pPr marL="457200" indent="-457200" algn="ctr">
              <a:lnSpc>
                <a:spcPct val="150000"/>
              </a:lnSpc>
              <a:buFont typeface="Wingdings" pitchFamily="2" charset="2"/>
              <a:buChar char="v"/>
            </a:pPr>
            <a:r>
              <a:rPr lang="en-US" sz="2600" dirty="0" smtClean="0">
                <a:latin typeface="Times New Roman" pitchFamily="18" charset="0"/>
                <a:cs typeface="Times New Roman" pitchFamily="18" charset="0"/>
              </a:rPr>
              <a:t>Roger </a:t>
            </a:r>
            <a:r>
              <a:rPr lang="en-US" sz="2600" dirty="0">
                <a:latin typeface="Times New Roman" pitchFamily="18" charset="0"/>
                <a:cs typeface="Times New Roman" pitchFamily="18" charset="0"/>
              </a:rPr>
              <a:t>Bacon (1214-1293): </a:t>
            </a:r>
            <a:r>
              <a:rPr lang="en-US" sz="2600" dirty="0" smtClean="0">
                <a:latin typeface="Times New Roman" pitchFamily="18" charset="0"/>
                <a:cs typeface="Times New Roman" pitchFamily="18" charset="0"/>
              </a:rPr>
              <a:t>Priest (</a:t>
            </a:r>
            <a:r>
              <a:rPr lang="en-US" sz="2600" dirty="0" err="1" smtClean="0">
                <a:latin typeface="Times New Roman" pitchFamily="18" charset="0"/>
                <a:cs typeface="Times New Roman" pitchFamily="18" charset="0"/>
              </a:rPr>
              <a:t>Prêtre</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teaches at Oxford, Paris. Studied Greek, Arabic and optics, mathematics, astronomy...experimentation.</a:t>
            </a:r>
          </a:p>
        </p:txBody>
      </p:sp>
    </p:spTree>
    <p:extLst>
      <p:ext uri="{BB962C8B-B14F-4D97-AF65-F5344CB8AC3E}">
        <p14:creationId xmlns:p14="http://schemas.microsoft.com/office/powerpoint/2010/main" val="11471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93034"/>
            <a:ext cx="8712968" cy="954107"/>
          </a:xfrm>
          <a:prstGeom prst="rect">
            <a:avLst/>
          </a:prstGeom>
          <a:solidFill>
            <a:schemeClr val="accent3">
              <a:lumMod val="60000"/>
              <a:lumOff val="40000"/>
            </a:schemeClr>
          </a:solidFill>
        </p:spPr>
        <p:txBody>
          <a:bodyPr wrap="square" rtlCol="0">
            <a:spAutoFit/>
          </a:bodyPr>
          <a:lstStyle/>
          <a:p>
            <a:pPr algn="ctr"/>
            <a:r>
              <a:rPr lang="en-US" sz="2800" b="1" dirty="0">
                <a:latin typeface="Times New Roman" pitchFamily="18" charset="0"/>
                <a:cs typeface="Times New Roman" pitchFamily="18" charset="0"/>
              </a:rPr>
              <a:t>B.2 The rare authors who have contributed to Biology are :</a:t>
            </a:r>
            <a:endParaRPr lang="fr-FR" sz="2800" b="1" dirty="0">
              <a:latin typeface="Times New Roman" pitchFamily="18" charset="0"/>
              <a:cs typeface="Times New Roman" pitchFamily="18" charset="0"/>
            </a:endParaRPr>
          </a:p>
        </p:txBody>
      </p:sp>
      <p:sp>
        <p:nvSpPr>
          <p:cNvPr id="5" name="ZoneTexte 4"/>
          <p:cNvSpPr txBox="1"/>
          <p:nvPr/>
        </p:nvSpPr>
        <p:spPr>
          <a:xfrm>
            <a:off x="169779" y="1268760"/>
            <a:ext cx="8876449" cy="5493812"/>
          </a:xfrm>
          <a:prstGeom prst="rect">
            <a:avLst/>
          </a:prstGeom>
          <a:noFill/>
        </p:spPr>
        <p:txBody>
          <a:bodyPr wrap="square" rtlCol="0">
            <a:spAutoFit/>
          </a:bodyPr>
          <a:lstStyle/>
          <a:p>
            <a:pPr algn="just">
              <a:lnSpc>
                <a:spcPct val="150000"/>
              </a:lnSpc>
            </a:pPr>
            <a:r>
              <a:rPr lang="en-US" sz="2600" b="1" dirty="0" smtClean="0">
                <a:latin typeface="Times New Roman" pitchFamily="18" charset="0"/>
                <a:cs typeface="Times New Roman" pitchFamily="18" charset="0"/>
              </a:rPr>
              <a:t>Albert </a:t>
            </a:r>
            <a:r>
              <a:rPr lang="en-US" sz="2600" b="1" dirty="0">
                <a:latin typeface="Times New Roman" pitchFamily="18" charset="0"/>
                <a:cs typeface="Times New Roman" pitchFamily="18" charset="0"/>
              </a:rPr>
              <a:t>the Great or </a:t>
            </a:r>
            <a:r>
              <a:rPr lang="en-US" sz="2600" b="1" dirty="0" err="1">
                <a:latin typeface="Times New Roman" pitchFamily="18" charset="0"/>
                <a:cs typeface="Times New Roman" pitchFamily="18" charset="0"/>
              </a:rPr>
              <a:t>Albertus</a:t>
            </a:r>
            <a:r>
              <a:rPr lang="en-US" sz="2600" b="1" dirty="0">
                <a:latin typeface="Times New Roman" pitchFamily="18" charset="0"/>
                <a:cs typeface="Times New Roman" pitchFamily="18" charset="0"/>
              </a:rPr>
              <a:t> Magnus </a:t>
            </a:r>
            <a:r>
              <a:rPr lang="en-US" sz="2600" dirty="0">
                <a:latin typeface="Times New Roman" pitchFamily="18" charset="0"/>
                <a:cs typeface="Times New Roman" pitchFamily="18" charset="0"/>
              </a:rPr>
              <a:t>(</a:t>
            </a:r>
            <a:r>
              <a:rPr lang="en-US" sz="2600" b="1" dirty="0">
                <a:latin typeface="Times New Roman" pitchFamily="18" charset="0"/>
                <a:cs typeface="Times New Roman" pitchFamily="18" charset="0"/>
              </a:rPr>
              <a:t>1193-1280</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Originally </a:t>
            </a:r>
            <a:r>
              <a:rPr lang="en-US" sz="2600" dirty="0">
                <a:latin typeface="Times New Roman" pitchFamily="18" charset="0"/>
                <a:cs typeface="Times New Roman" pitchFamily="18" charset="0"/>
              </a:rPr>
              <a:t>from Germany, he wrote a 26-book treatise on </a:t>
            </a:r>
            <a:r>
              <a:rPr lang="en-US" sz="2600" dirty="0" smtClean="0">
                <a:latin typeface="Times New Roman" pitchFamily="18" charset="0"/>
                <a:cs typeface="Times New Roman" pitchFamily="18" charset="0"/>
              </a:rPr>
              <a:t>animals, 21 </a:t>
            </a:r>
            <a:r>
              <a:rPr lang="en-US" sz="2600" dirty="0">
                <a:latin typeface="Times New Roman" pitchFamily="18" charset="0"/>
                <a:cs typeface="Times New Roman" pitchFamily="18" charset="0"/>
              </a:rPr>
              <a:t>of which are concerned with the comparative anatomy of man and animals. </a:t>
            </a:r>
          </a:p>
          <a:p>
            <a:pPr algn="just">
              <a:lnSpc>
                <a:spcPct val="150000"/>
              </a:lnSpc>
            </a:pPr>
            <a:r>
              <a:rPr lang="en-US" sz="2600" b="1" dirty="0" smtClean="0">
                <a:latin typeface="Times New Roman" pitchFamily="18" charset="0"/>
                <a:cs typeface="Times New Roman" pitchFamily="18" charset="0"/>
              </a:rPr>
              <a:t>Frederick </a:t>
            </a:r>
            <a:r>
              <a:rPr lang="en-US" sz="2600" b="1" dirty="0">
                <a:latin typeface="Times New Roman" pitchFamily="18" charset="0"/>
                <a:cs typeface="Times New Roman" pitchFamily="18" charset="0"/>
              </a:rPr>
              <a:t>II of Hohenstaufen </a:t>
            </a:r>
            <a:r>
              <a:rPr lang="en-US" sz="2600" dirty="0">
                <a:latin typeface="Times New Roman" pitchFamily="18" charset="0"/>
                <a:cs typeface="Times New Roman" pitchFamily="18" charset="0"/>
              </a:rPr>
              <a:t>(</a:t>
            </a:r>
            <a:r>
              <a:rPr lang="en-US" sz="2600" b="1" dirty="0">
                <a:latin typeface="Times New Roman" pitchFamily="18" charset="0"/>
                <a:cs typeface="Times New Roman" pitchFamily="18" charset="0"/>
              </a:rPr>
              <a:t>1194-1250</a:t>
            </a:r>
            <a:r>
              <a:rPr lang="en-US" sz="2600" dirty="0">
                <a:latin typeface="Times New Roman" pitchFamily="18" charset="0"/>
                <a:cs typeface="Times New Roman" pitchFamily="18" charset="0"/>
              </a:rPr>
              <a:t>): was emperor, king of Sicily and later emperor of Germany, and author of a </a:t>
            </a:r>
            <a:r>
              <a:rPr lang="en-US" sz="2600" dirty="0" err="1" smtClean="0">
                <a:latin typeface="Times New Roman" pitchFamily="18" charset="0"/>
                <a:cs typeface="Times New Roman" pitchFamily="18" charset="0"/>
              </a:rPr>
              <a:t>Encyclopédie</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Ornithologique</a:t>
            </a:r>
            <a:r>
              <a:rPr lang="en-US" sz="2600" dirty="0">
                <a:latin typeface="Times New Roman" pitchFamily="18" charset="0"/>
                <a:cs typeface="Times New Roman" pitchFamily="18" charset="0"/>
              </a:rPr>
              <a:t> on the morphology, physiology, etc. of various </a:t>
            </a:r>
            <a:r>
              <a:rPr lang="en-US" sz="2600" dirty="0" smtClean="0">
                <a:latin typeface="Times New Roman" pitchFamily="18" charset="0"/>
                <a:cs typeface="Times New Roman" pitchFamily="18" charset="0"/>
              </a:rPr>
              <a:t>birds (</a:t>
            </a:r>
            <a:r>
              <a:rPr lang="en-US" sz="2600" dirty="0" err="1" smtClean="0">
                <a:latin typeface="Times New Roman" pitchFamily="18" charset="0"/>
                <a:cs typeface="Times New Roman" pitchFamily="18" charset="0"/>
              </a:rPr>
              <a:t>oiseaux</a:t>
            </a:r>
            <a:r>
              <a:rPr lang="en-US" sz="2600" dirty="0" smtClean="0">
                <a:latin typeface="Times New Roman" pitchFamily="18" charset="0"/>
                <a:cs typeface="Times New Roman" pitchFamily="18" charset="0"/>
              </a:rPr>
              <a:t>). he </a:t>
            </a:r>
            <a:r>
              <a:rPr lang="en-US" sz="2600" dirty="0">
                <a:latin typeface="Times New Roman" pitchFamily="18" charset="0"/>
                <a:cs typeface="Times New Roman" pitchFamily="18" charset="0"/>
              </a:rPr>
              <a:t>promulgated a law authorizing the dissection of human </a:t>
            </a:r>
            <a:r>
              <a:rPr lang="en-US" sz="2600" dirty="0" smtClean="0">
                <a:latin typeface="Times New Roman" pitchFamily="18" charset="0"/>
                <a:cs typeface="Times New Roman" pitchFamily="18" charset="0"/>
              </a:rPr>
              <a:t>cadavers</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8445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N°05</a:t>
            </a:r>
          </a:p>
        </p:txBody>
      </p:sp>
      <p:pic>
        <p:nvPicPr>
          <p:cNvPr id="1026" name="Picture 2" descr="C:\Users\pc\Pictures\Capture 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136904" cy="584775"/>
          </a:xfrm>
          <a:prstGeom prst="rect">
            <a:avLst/>
          </a:prstGeom>
          <a:solidFill>
            <a:schemeClr val="accent1">
              <a:alpha val="14000"/>
            </a:schemeClr>
          </a:solidFill>
        </p:spPr>
        <p:txBody>
          <a:bodyPr wrap="square">
            <a:spAutoFit/>
          </a:bodyPr>
          <a:lstStyle/>
          <a:p>
            <a:pPr algn="ct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Renaissance [16th century: 1450-1600</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827584" y="1196752"/>
            <a:ext cx="7776864" cy="3970318"/>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This is the period in which modern, experimental science was born, and is identified with the Renaissance, a broader social transformation that also included changes in society, culture and, in particular, art. The 16th and 17th centuries </a:t>
            </a:r>
            <a:r>
              <a:rPr lang="en-US" sz="2800" dirty="0" smtClean="0">
                <a:latin typeface="Times New Roman" pitchFamily="18" charset="0"/>
                <a:cs typeface="Times New Roman" pitchFamily="18" charset="0"/>
              </a:rPr>
              <a:t>involve (</a:t>
            </a:r>
            <a:r>
              <a:rPr lang="en-US" sz="2800" dirty="0" err="1" smtClean="0">
                <a:latin typeface="Times New Roman" pitchFamily="18" charset="0"/>
                <a:cs typeface="Times New Roman" pitchFamily="18" charset="0"/>
              </a:rPr>
              <a:t>impliquent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6" name="Rectangle 5"/>
          <p:cNvSpPr/>
          <p:nvPr/>
        </p:nvSpPr>
        <p:spPr>
          <a:xfrm>
            <a:off x="51455" y="852567"/>
            <a:ext cx="8977210" cy="58695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7" name="ZoneTexte 6"/>
          <p:cNvSpPr txBox="1"/>
          <p:nvPr/>
        </p:nvSpPr>
        <p:spPr>
          <a:xfrm>
            <a:off x="101835" y="1052736"/>
            <a:ext cx="8876449" cy="5262979"/>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birth of a new state of </a:t>
            </a:r>
            <a:r>
              <a:rPr lang="en-US" sz="2800" dirty="0" smtClean="0">
                <a:latin typeface="Times New Roman" pitchFamily="18" charset="0"/>
                <a:cs typeface="Times New Roman" pitchFamily="18" charset="0"/>
              </a:rPr>
              <a:t>mind (</a:t>
            </a:r>
            <a:r>
              <a:rPr lang="en-US" sz="2800" dirty="0" err="1" smtClean="0">
                <a:latin typeface="Times New Roman" pitchFamily="18" charset="0"/>
                <a:cs typeface="Times New Roman" pitchFamily="18" charset="0"/>
              </a:rPr>
              <a:t>état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d’esprit</a:t>
            </a:r>
            <a:r>
              <a:rPr lang="en-US" sz="2800" dirty="0" smtClean="0">
                <a:latin typeface="Times New Roman" pitchFamily="18" charset="0"/>
                <a:cs typeface="Times New Roman" pitchFamily="18" charset="0"/>
              </a:rPr>
              <a:t>)</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Criticism (critique) </a:t>
            </a:r>
            <a:r>
              <a:rPr lang="en-US" sz="2800" dirty="0">
                <a:latin typeface="Times New Roman" pitchFamily="18" charset="0"/>
                <a:cs typeface="Times New Roman" pitchFamily="18" charset="0"/>
              </a:rPr>
              <a:t>of the old conceptions that had dominated </a:t>
            </a:r>
            <a:r>
              <a:rPr lang="en-US" sz="2800" dirty="0" smtClean="0">
                <a:latin typeface="Times New Roman" pitchFamily="18" charset="0"/>
                <a:cs typeface="Times New Roman" pitchFamily="18" charset="0"/>
              </a:rPr>
              <a:t>biology</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systematic use of observation, experimentation and </a:t>
            </a:r>
            <a:r>
              <a:rPr lang="en-US" sz="2800" dirty="0" smtClean="0">
                <a:latin typeface="Times New Roman" pitchFamily="18" charset="0"/>
                <a:cs typeface="Times New Roman" pitchFamily="18" charset="0"/>
              </a:rPr>
              <a:t>quantification</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biology, the invention of the microscope at the end of the 16th century and its development during the 17th century.</a:t>
            </a:r>
          </a:p>
        </p:txBody>
      </p:sp>
    </p:spTree>
    <p:extLst>
      <p:ext uri="{BB962C8B-B14F-4D97-AF65-F5344CB8AC3E}">
        <p14:creationId xmlns:p14="http://schemas.microsoft.com/office/powerpoint/2010/main" val="4440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91638"/>
            <a:ext cx="8640960" cy="954107"/>
          </a:xfrm>
          <a:prstGeom prst="rect">
            <a:avLst/>
          </a:prstGeom>
          <a:solidFill>
            <a:schemeClr val="accent3">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We </a:t>
            </a:r>
            <a:r>
              <a:rPr lang="en-US" sz="2800" b="1" dirty="0">
                <a:latin typeface="Times New Roman" pitchFamily="18" charset="0"/>
                <a:cs typeface="Times New Roman" pitchFamily="18" charset="0"/>
              </a:rPr>
              <a:t>will differentiate two periods with quite different characteristics :</a:t>
            </a:r>
            <a:endParaRPr lang="fr-FR" sz="2800" b="1" dirty="0">
              <a:latin typeface="Times New Roman" pitchFamily="18" charset="0"/>
              <a:cs typeface="Times New Roman" pitchFamily="18" charset="0"/>
            </a:endParaRPr>
          </a:p>
        </p:txBody>
      </p:sp>
      <p:sp>
        <p:nvSpPr>
          <p:cNvPr id="5" name="Rectangle 4"/>
          <p:cNvSpPr/>
          <p:nvPr/>
        </p:nvSpPr>
        <p:spPr>
          <a:xfrm>
            <a:off x="543519" y="1628800"/>
            <a:ext cx="8204945" cy="4536504"/>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Sixteenth century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16th</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Biological and medical sciences underwent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connaissent</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two major developments during this period :</a:t>
            </a:r>
          </a:p>
          <a:p>
            <a:pPr marL="457200" indent="-457200" algn="ctr">
              <a:lnSpc>
                <a:spcPct val="150000"/>
              </a:lnSpc>
              <a:buFont typeface="Wingdings" pitchFamily="2" charset="2"/>
              <a:buChar char="Ø"/>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Progress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 the description of human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anatomy</a:t>
            </a:r>
          </a:p>
          <a:p>
            <a:pPr marL="457200" indent="-457200" algn="ctr">
              <a:lnSpc>
                <a:spcPct val="150000"/>
              </a:lnSpc>
              <a:buFont typeface="Wingdings" pitchFamily="2" charset="2"/>
              <a:buChar char="Ø"/>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publication of numerous illustrated works on zoology and botany</a:t>
            </a:r>
          </a:p>
        </p:txBody>
      </p:sp>
    </p:spTree>
    <p:extLst>
      <p:ext uri="{BB962C8B-B14F-4D97-AF65-F5344CB8AC3E}">
        <p14:creationId xmlns:p14="http://schemas.microsoft.com/office/powerpoint/2010/main" val="26912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57321"/>
            <a:ext cx="8172400" cy="1569660"/>
          </a:xfrm>
          <a:prstGeom prst="rect">
            <a:avLst/>
          </a:prstGeom>
        </p:spPr>
        <p:txBody>
          <a:bodyPr wrap="square">
            <a:spAutoFit/>
          </a:bodyPr>
          <a:lstStyle/>
          <a:p>
            <a:pPr algn="just"/>
            <a:r>
              <a:rPr lang="en-US" sz="3200" dirty="0">
                <a:latin typeface="Times New Roman" pitchFamily="18" charset="0"/>
                <a:cs typeface="Times New Roman" pitchFamily="18" charset="0"/>
              </a:rPr>
              <a:t>The first step in developing a history of the biological sciences is to broaden our knowledge of the origins </a:t>
            </a:r>
            <a:r>
              <a:rPr lang="en-US" sz="3200" dirty="0" smtClean="0">
                <a:latin typeface="Times New Roman" pitchFamily="18" charset="0"/>
                <a:cs typeface="Times New Roman" pitchFamily="18" charset="0"/>
              </a:rPr>
              <a:t>of:</a:t>
            </a:r>
            <a:endParaRPr lang="fr-FR" sz="3200" dirty="0">
              <a:latin typeface="Times New Roman" pitchFamily="18" charset="0"/>
              <a:cs typeface="Times New Roman" pitchFamily="18" charset="0"/>
            </a:endParaRPr>
          </a:p>
        </p:txBody>
      </p:sp>
      <p:sp>
        <p:nvSpPr>
          <p:cNvPr id="11" name="Accolade fermante 10"/>
          <p:cNvSpPr/>
          <p:nvPr/>
        </p:nvSpPr>
        <p:spPr>
          <a:xfrm rot="16200000">
            <a:off x="4187924" y="-1900946"/>
            <a:ext cx="501347" cy="7272808"/>
          </a:xfrm>
          <a:prstGeom prst="rightBrace">
            <a:avLst>
              <a:gd name="adj1" fmla="val 90747"/>
              <a:gd name="adj2" fmla="val 51852"/>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 name="Ellipse 3"/>
          <p:cNvSpPr/>
          <p:nvPr/>
        </p:nvSpPr>
        <p:spPr>
          <a:xfrm>
            <a:off x="87566" y="1996151"/>
            <a:ext cx="2166423" cy="720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latin typeface="Times New Roman" pitchFamily="18" charset="0"/>
                <a:cs typeface="Times New Roman" pitchFamily="18" charset="0"/>
              </a:rPr>
              <a:t>Science</a:t>
            </a:r>
            <a:endParaRPr lang="fr-FR" dirty="0"/>
          </a:p>
        </p:txBody>
      </p:sp>
      <p:sp>
        <p:nvSpPr>
          <p:cNvPr id="12" name="Ellipse 11"/>
          <p:cNvSpPr/>
          <p:nvPr/>
        </p:nvSpPr>
        <p:spPr>
          <a:xfrm>
            <a:off x="6947755" y="2110463"/>
            <a:ext cx="2196245"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Times New Roman" pitchFamily="18" charset="0"/>
                <a:cs typeface="Times New Roman" pitchFamily="18" charset="0"/>
              </a:rPr>
              <a:t>B</a:t>
            </a:r>
            <a:r>
              <a:rPr lang="en-US" sz="3200" dirty="0" smtClean="0">
                <a:solidFill>
                  <a:prstClr val="black"/>
                </a:solidFill>
                <a:latin typeface="Times New Roman" pitchFamily="18" charset="0"/>
                <a:cs typeface="Times New Roman" pitchFamily="18" charset="0"/>
              </a:rPr>
              <a:t>iology</a:t>
            </a:r>
            <a:endParaRPr lang="fr-FR" dirty="0"/>
          </a:p>
        </p:txBody>
      </p:sp>
      <p:sp>
        <p:nvSpPr>
          <p:cNvPr id="14" name="Rectangle 13"/>
          <p:cNvSpPr/>
          <p:nvPr/>
        </p:nvSpPr>
        <p:spPr>
          <a:xfrm>
            <a:off x="111471" y="2924944"/>
            <a:ext cx="4100489" cy="3810151"/>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Derived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from the Latin word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scientia</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meaning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knowledge</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science is a whole set of systematic methods for acquiring knowledge, as well as a way of approaching and understanding the world around us</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5436096" y="2924944"/>
            <a:ext cx="3602856" cy="3919442"/>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composed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two Greek words,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bios</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meaning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life</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logos</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meaning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study</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so biology is the science of life, which is concerned with the study of living things; animals and plants</a:t>
            </a:r>
          </a:p>
        </p:txBody>
      </p:sp>
    </p:spTree>
    <p:extLst>
      <p:ext uri="{BB962C8B-B14F-4D97-AF65-F5344CB8AC3E}">
        <p14:creationId xmlns:p14="http://schemas.microsoft.com/office/powerpoint/2010/main" val="1170513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80">
                                          <p:stCondLst>
                                            <p:cond delay="0"/>
                                          </p:stCondLst>
                                        </p:cTn>
                                        <p:tgtEl>
                                          <p:spTgt spid="15"/>
                                        </p:tgtEl>
                                      </p:cBhvr>
                                    </p:animEffect>
                                    <p:anim calcmode="lin" valueType="num">
                                      <p:cBhvr>
                                        <p:cTn id="5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7" dur="26">
                                          <p:stCondLst>
                                            <p:cond delay="650"/>
                                          </p:stCondLst>
                                        </p:cTn>
                                        <p:tgtEl>
                                          <p:spTgt spid="15"/>
                                        </p:tgtEl>
                                      </p:cBhvr>
                                      <p:to x="100000" y="60000"/>
                                    </p:animScale>
                                    <p:animScale>
                                      <p:cBhvr>
                                        <p:cTn id="58" dur="166" decel="50000">
                                          <p:stCondLst>
                                            <p:cond delay="676"/>
                                          </p:stCondLst>
                                        </p:cTn>
                                        <p:tgtEl>
                                          <p:spTgt spid="15"/>
                                        </p:tgtEl>
                                      </p:cBhvr>
                                      <p:to x="100000" y="100000"/>
                                    </p:animScale>
                                    <p:animScale>
                                      <p:cBhvr>
                                        <p:cTn id="59" dur="26">
                                          <p:stCondLst>
                                            <p:cond delay="1312"/>
                                          </p:stCondLst>
                                        </p:cTn>
                                        <p:tgtEl>
                                          <p:spTgt spid="15"/>
                                        </p:tgtEl>
                                      </p:cBhvr>
                                      <p:to x="100000" y="80000"/>
                                    </p:animScale>
                                    <p:animScale>
                                      <p:cBhvr>
                                        <p:cTn id="60" dur="166" decel="50000">
                                          <p:stCondLst>
                                            <p:cond delay="1338"/>
                                          </p:stCondLst>
                                        </p:cTn>
                                        <p:tgtEl>
                                          <p:spTgt spid="15"/>
                                        </p:tgtEl>
                                      </p:cBhvr>
                                      <p:to x="100000" y="100000"/>
                                    </p:animScale>
                                    <p:animScale>
                                      <p:cBhvr>
                                        <p:cTn id="61" dur="26">
                                          <p:stCondLst>
                                            <p:cond delay="1642"/>
                                          </p:stCondLst>
                                        </p:cTn>
                                        <p:tgtEl>
                                          <p:spTgt spid="15"/>
                                        </p:tgtEl>
                                      </p:cBhvr>
                                      <p:to x="100000" y="90000"/>
                                    </p:animScale>
                                    <p:animScale>
                                      <p:cBhvr>
                                        <p:cTn id="62" dur="166" decel="50000">
                                          <p:stCondLst>
                                            <p:cond delay="1668"/>
                                          </p:stCondLst>
                                        </p:cTn>
                                        <p:tgtEl>
                                          <p:spTgt spid="15"/>
                                        </p:tgtEl>
                                      </p:cBhvr>
                                      <p:to x="100000" y="100000"/>
                                    </p:animScale>
                                    <p:animScale>
                                      <p:cBhvr>
                                        <p:cTn id="63" dur="26">
                                          <p:stCondLst>
                                            <p:cond delay="1808"/>
                                          </p:stCondLst>
                                        </p:cTn>
                                        <p:tgtEl>
                                          <p:spTgt spid="15"/>
                                        </p:tgtEl>
                                      </p:cBhvr>
                                      <p:to x="100000" y="95000"/>
                                    </p:animScale>
                                    <p:animScale>
                                      <p:cBhvr>
                                        <p:cTn id="6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4" grpId="0" animBg="1"/>
      <p:bldP spid="12"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19" y="620688"/>
            <a:ext cx="8204945" cy="5256584"/>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The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17th</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century </a:t>
            </a: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 the 17th century, the "scientific revolution" was made possible by the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mathematization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of science. </a:t>
            </a:r>
            <a:endPar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This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century was characterized by </a:t>
            </a:r>
            <a:endPar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lnSpc>
                <a:spcPct val="150000"/>
              </a:lnSpc>
              <a:buFont typeface="Wingdings" pitchFamily="2" charset="2"/>
              <a:buChar char="Ø"/>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significant growth of experimental methods and mechanistic interpretations of the living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world</a:t>
            </a:r>
          </a:p>
          <a:p>
            <a:pPr marL="457200" indent="-457200" algn="ctr">
              <a:lnSpc>
                <a:spcPct val="150000"/>
              </a:lnSpc>
              <a:buFont typeface="Wingdings" pitchFamily="2" charset="2"/>
              <a:buChar char="Ø"/>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by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introduction of the microscope to biological observations.</a:t>
            </a:r>
          </a:p>
        </p:txBody>
      </p:sp>
    </p:spTree>
    <p:extLst>
      <p:ext uri="{BB962C8B-B14F-4D97-AF65-F5344CB8AC3E}">
        <p14:creationId xmlns:p14="http://schemas.microsoft.com/office/powerpoint/2010/main" val="36531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23" y="753553"/>
            <a:ext cx="8977210" cy="54374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5" name="ZoneTexte 4"/>
          <p:cNvSpPr txBox="1"/>
          <p:nvPr/>
        </p:nvSpPr>
        <p:spPr>
          <a:xfrm>
            <a:off x="113579" y="764704"/>
            <a:ext cx="8876449" cy="4616648"/>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Dissecting </a:t>
            </a:r>
            <a:r>
              <a:rPr lang="en-US" sz="2800" dirty="0">
                <a:latin typeface="Times New Roman" pitchFamily="18" charset="0"/>
                <a:cs typeface="Times New Roman" pitchFamily="18" charset="0"/>
              </a:rPr>
              <a:t>the human body</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Printing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l’imprimerie</a:t>
            </a:r>
            <a:r>
              <a:rPr lang="en-US" sz="2800" dirty="0" smtClean="0">
                <a:latin typeface="Times New Roman" pitchFamily="18" charset="0"/>
                <a:cs typeface="Times New Roman" pitchFamily="18" charset="0"/>
              </a:rPr>
              <a:t>)</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Astronomy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Nicolas </a:t>
            </a:r>
            <a:r>
              <a:rPr lang="en-US" sz="2800" dirty="0">
                <a:latin typeface="Times New Roman" pitchFamily="18" charset="0"/>
                <a:cs typeface="Times New Roman" pitchFamily="18" charset="0"/>
              </a:rPr>
              <a:t>Copernicus demonstrated that the Earth is not at the center of the universe (as was believed in the Middle Ages) and that it revolves around the Sun.</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Zoology</a:t>
            </a:r>
            <a:r>
              <a:rPr lang="en-US" sz="2800" dirty="0">
                <a:latin typeface="Times New Roman" pitchFamily="18" charset="0"/>
                <a:cs typeface="Times New Roman" pitchFamily="18" charset="0"/>
              </a:rPr>
              <a:t>, botany, medicine and other natural sciences in particular developed during this period.</a:t>
            </a:r>
          </a:p>
        </p:txBody>
      </p:sp>
    </p:spTree>
    <p:extLst>
      <p:ext uri="{BB962C8B-B14F-4D97-AF65-F5344CB8AC3E}">
        <p14:creationId xmlns:p14="http://schemas.microsoft.com/office/powerpoint/2010/main" val="7639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19" y="620688"/>
            <a:ext cx="8204945" cy="5256584"/>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very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first microscope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was created in 1595, during the reign of King Henry IV. It was Zacharias Janssen, a Dutch eyeglass manufacturer, who came up with the idea of superimposing two lenses (the spectacles of the time) in sliding tubes, in order to zoom in on very small things.</a:t>
            </a:r>
          </a:p>
        </p:txBody>
      </p:sp>
      <p:sp>
        <p:nvSpPr>
          <p:cNvPr id="6" name="Rectangle 5"/>
          <p:cNvSpPr/>
          <p:nvPr/>
        </p:nvSpPr>
        <p:spPr>
          <a:xfrm>
            <a:off x="543518" y="620688"/>
            <a:ext cx="8204945" cy="5256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7" name="ZoneTexte 6"/>
          <p:cNvSpPr txBox="1"/>
          <p:nvPr/>
        </p:nvSpPr>
        <p:spPr>
          <a:xfrm>
            <a:off x="829567" y="1031065"/>
            <a:ext cx="7632848" cy="4524315"/>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3200" dirty="0">
                <a:latin typeface="Times New Roman" pitchFamily="18" charset="0"/>
                <a:cs typeface="Times New Roman" pitchFamily="18" charset="0"/>
              </a:rPr>
              <a:t>80 years later, </a:t>
            </a:r>
            <a:r>
              <a:rPr lang="en-US" sz="3200" b="1" dirty="0">
                <a:latin typeface="Times New Roman" pitchFamily="18" charset="0"/>
                <a:cs typeface="Times New Roman" pitchFamily="18" charset="0"/>
              </a:rPr>
              <a:t>Antoine van Leeuwenhoek </a:t>
            </a:r>
            <a:r>
              <a:rPr lang="en-US" sz="3200" dirty="0">
                <a:latin typeface="Times New Roman" pitchFamily="18" charset="0"/>
                <a:cs typeface="Times New Roman" pitchFamily="18" charset="0"/>
              </a:rPr>
              <a:t>and </a:t>
            </a:r>
            <a:r>
              <a:rPr lang="en-US" sz="3200" b="1" dirty="0">
                <a:latin typeface="Times New Roman" pitchFamily="18" charset="0"/>
                <a:cs typeface="Times New Roman" pitchFamily="18" charset="0"/>
              </a:rPr>
              <a:t>Robert Hooke </a:t>
            </a:r>
            <a:r>
              <a:rPr lang="en-US" sz="3200" dirty="0">
                <a:latin typeface="Times New Roman" pitchFamily="18" charset="0"/>
                <a:cs typeface="Times New Roman" pitchFamily="18" charset="0"/>
              </a:rPr>
              <a:t>made a number of modifications, to observe things that were invisible to the naked eye! In particular, they observed human cells, protozoa and bacteria.</a:t>
            </a:r>
          </a:p>
        </p:txBody>
      </p:sp>
    </p:spTree>
    <p:extLst>
      <p:ext uri="{BB962C8B-B14F-4D97-AF65-F5344CB8AC3E}">
        <p14:creationId xmlns:p14="http://schemas.microsoft.com/office/powerpoint/2010/main" val="22740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391685260"/>
              </p:ext>
            </p:extLst>
          </p:nvPr>
        </p:nvGraphicFramePr>
        <p:xfrm>
          <a:off x="107504" y="190784"/>
          <a:ext cx="9036496" cy="6376703"/>
        </p:xfrm>
        <a:graphic>
          <a:graphicData uri="http://schemas.openxmlformats.org/drawingml/2006/table">
            <a:tbl>
              <a:tblPr firstRow="1" firstCol="1" bandRow="1"/>
              <a:tblGrid>
                <a:gridCol w="1956322"/>
                <a:gridCol w="1450520"/>
                <a:gridCol w="5629654"/>
              </a:tblGrid>
              <a:tr h="324673">
                <a:tc>
                  <a:txBody>
                    <a:bodyPr/>
                    <a:lstStyle/>
                    <a:p>
                      <a:pPr algn="ctr">
                        <a:lnSpc>
                          <a:spcPct val="100000"/>
                        </a:lnSpc>
                        <a:spcBef>
                          <a:spcPts val="1200"/>
                        </a:spcBef>
                        <a:spcAft>
                          <a:spcPts val="0"/>
                        </a:spcAft>
                        <a:tabLst>
                          <a:tab pos="1503045" algn="l"/>
                        </a:tabLst>
                      </a:pPr>
                      <a:r>
                        <a:rPr lang="fr-FR" sz="1800" b="1" dirty="0">
                          <a:solidFill>
                            <a:srgbClr val="000000"/>
                          </a:solidFill>
                          <a:effectLst/>
                          <a:latin typeface="Times New Roman" pitchFamily="18" charset="0"/>
                          <a:ea typeface="Calibri"/>
                          <a:cs typeface="Times New Roman" pitchFamily="18" charset="0"/>
                        </a:rPr>
                        <a:t>Savants</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b="1" dirty="0" err="1">
                          <a:solidFill>
                            <a:srgbClr val="000000"/>
                          </a:solidFill>
                          <a:effectLst/>
                          <a:latin typeface="Times New Roman" pitchFamily="18" charset="0"/>
                          <a:ea typeface="Calibri"/>
                          <a:cs typeface="Times New Roman" pitchFamily="18" charset="0"/>
                        </a:rPr>
                        <a:t>Years</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b="1" dirty="0" err="1">
                          <a:solidFill>
                            <a:srgbClr val="000000"/>
                          </a:solidFill>
                          <a:effectLst/>
                          <a:latin typeface="Times New Roman" pitchFamily="18" charset="0"/>
                          <a:ea typeface="Calibri"/>
                          <a:cs typeface="Times New Roman" pitchFamily="18" charset="0"/>
                        </a:rPr>
                        <a:t>Theory</a:t>
                      </a:r>
                      <a:r>
                        <a:rPr lang="fr-FR" sz="1800" b="1" dirty="0">
                          <a:solidFill>
                            <a:srgbClr val="000000"/>
                          </a:solidFill>
                          <a:effectLst/>
                          <a:latin typeface="Times New Roman" pitchFamily="18" charset="0"/>
                          <a:ea typeface="Calibri"/>
                          <a:cs typeface="Times New Roman" pitchFamily="18" charset="0"/>
                        </a:rPr>
                        <a:t> and </a:t>
                      </a:r>
                      <a:r>
                        <a:rPr lang="fr-FR" sz="1800" b="1" dirty="0" err="1">
                          <a:solidFill>
                            <a:srgbClr val="000000"/>
                          </a:solidFill>
                          <a:effectLst/>
                          <a:latin typeface="Times New Roman" pitchFamily="18" charset="0"/>
                          <a:ea typeface="Calibri"/>
                          <a:cs typeface="Times New Roman" pitchFamily="18" charset="0"/>
                        </a:rPr>
                        <a:t>discovery</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581">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Léonard de Vinci</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1452-1519</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Dissects animals and human cadavers</a:t>
                      </a:r>
                      <a:endParaRPr lang="fr-FR" sz="1800">
                        <a:effectLst/>
                        <a:latin typeface="Times New Roman" pitchFamily="18" charset="0"/>
                        <a:ea typeface="Calibri"/>
                        <a:cs typeface="Times New Roman" pitchFamily="18" charset="0"/>
                      </a:endParaRPr>
                    </a:p>
                    <a:p>
                      <a:pPr algn="ctr">
                        <a:lnSpc>
                          <a:spcPct val="100000"/>
                        </a:lnSpc>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Recognizes the 4 cavities of the heart</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3">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André Vésale</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1514-1564</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dirty="0">
                          <a:solidFill>
                            <a:srgbClr val="000000"/>
                          </a:solidFill>
                          <a:effectLst/>
                          <a:latin typeface="Times New Roman" pitchFamily="18" charset="0"/>
                          <a:ea typeface="Calibri"/>
                          <a:cs typeface="Times New Roman" pitchFamily="18" charset="0"/>
                        </a:rPr>
                        <a:t>The </a:t>
                      </a:r>
                      <a:r>
                        <a:rPr lang="fr-FR" sz="1800" dirty="0" err="1">
                          <a:solidFill>
                            <a:srgbClr val="000000"/>
                          </a:solidFill>
                          <a:effectLst/>
                          <a:latin typeface="Times New Roman" pitchFamily="18" charset="0"/>
                          <a:ea typeface="Calibri"/>
                          <a:cs typeface="Times New Roman" pitchFamily="18" charset="0"/>
                        </a:rPr>
                        <a:t>greatest</a:t>
                      </a:r>
                      <a:r>
                        <a:rPr lang="fr-FR" sz="1800" dirty="0">
                          <a:solidFill>
                            <a:srgbClr val="000000"/>
                          </a:solidFill>
                          <a:effectLst/>
                          <a:latin typeface="Times New Roman" pitchFamily="18" charset="0"/>
                          <a:ea typeface="Calibri"/>
                          <a:cs typeface="Times New Roman" pitchFamily="18" charset="0"/>
                        </a:rPr>
                        <a:t> </a:t>
                      </a:r>
                      <a:r>
                        <a:rPr lang="fr-FR" sz="1800" dirty="0" err="1">
                          <a:solidFill>
                            <a:srgbClr val="000000"/>
                          </a:solidFill>
                          <a:effectLst/>
                          <a:latin typeface="Times New Roman" pitchFamily="18" charset="0"/>
                          <a:ea typeface="Calibri"/>
                          <a:cs typeface="Times New Roman" pitchFamily="18" charset="0"/>
                        </a:rPr>
                        <a:t>anatomist</a:t>
                      </a:r>
                      <a:r>
                        <a:rPr lang="fr-FR" sz="1800" dirty="0">
                          <a:solidFill>
                            <a:srgbClr val="000000"/>
                          </a:solidFill>
                          <a:effectLst/>
                          <a:latin typeface="Times New Roman" pitchFamily="18" charset="0"/>
                          <a:ea typeface="Calibri"/>
                          <a:cs typeface="Times New Roman" pitchFamily="18" charset="0"/>
                        </a:rPr>
                        <a:t> of the </a:t>
                      </a:r>
                      <a:r>
                        <a:rPr lang="fr-FR" sz="1800" dirty="0" err="1">
                          <a:solidFill>
                            <a:srgbClr val="000000"/>
                          </a:solidFill>
                          <a:effectLst/>
                          <a:latin typeface="Times New Roman" pitchFamily="18" charset="0"/>
                          <a:ea typeface="Calibri"/>
                          <a:cs typeface="Times New Roman" pitchFamily="18" charset="0"/>
                        </a:rPr>
                        <a:t>century</a:t>
                      </a:r>
                      <a:r>
                        <a:rPr lang="fr-FR" sz="1800" dirty="0">
                          <a:solidFill>
                            <a:srgbClr val="000000"/>
                          </a:solidFill>
                          <a:effectLst/>
                          <a:latin typeface="Times New Roman" pitchFamily="18" charset="0"/>
                          <a:ea typeface="Calibri"/>
                          <a:cs typeface="Times New Roman" pitchFamily="18" charset="0"/>
                        </a:rPr>
                        <a:t>: </a:t>
                      </a:r>
                      <a:r>
                        <a:rPr lang="fr-FR" sz="1800" dirty="0" err="1">
                          <a:solidFill>
                            <a:srgbClr val="000000"/>
                          </a:solidFill>
                          <a:effectLst/>
                          <a:latin typeface="Times New Roman" pitchFamily="18" charset="0"/>
                          <a:ea typeface="Calibri"/>
                          <a:cs typeface="Times New Roman" pitchFamily="18" charset="0"/>
                        </a:rPr>
                        <a:t>revolutionizing</a:t>
                      </a:r>
                      <a:r>
                        <a:rPr lang="fr-FR" sz="1800" dirty="0">
                          <a:solidFill>
                            <a:srgbClr val="000000"/>
                          </a:solidFill>
                          <a:effectLst/>
                          <a:latin typeface="Times New Roman" pitchFamily="18" charset="0"/>
                          <a:ea typeface="Calibri"/>
                          <a:cs typeface="Times New Roman" pitchFamily="18" charset="0"/>
                        </a:rPr>
                        <a:t> </a:t>
                      </a:r>
                      <a:r>
                        <a:rPr lang="fr-FR" sz="1800" dirty="0" err="1">
                          <a:solidFill>
                            <a:srgbClr val="000000"/>
                          </a:solidFill>
                          <a:effectLst/>
                          <a:latin typeface="Times New Roman" pitchFamily="18" charset="0"/>
                          <a:ea typeface="Calibri"/>
                          <a:cs typeface="Times New Roman" pitchFamily="18" charset="0"/>
                        </a:rPr>
                        <a:t>anatomy</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73">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Michel Servet</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1511-1553</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Perfects the description of "small circulation"</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73">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Gabriel Fallope</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1523-1562</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studies the nervous and reproductive systems</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119">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Fabrice d'Acquapendente</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1533-1619</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Gives the first (Western) description of human venous valves</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73">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Bernard Palissy</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1510-1589</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Father of paleontology</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656">
                <a:tc>
                  <a:txBody>
                    <a:bodyPr/>
                    <a:lstStyle/>
                    <a:p>
                      <a:pPr algn="ctr">
                        <a:lnSpc>
                          <a:spcPct val="100000"/>
                        </a:lnSpc>
                        <a:spcBef>
                          <a:spcPts val="1200"/>
                        </a:spcBef>
                        <a:spcAft>
                          <a:spcPts val="0"/>
                        </a:spcAft>
                        <a:tabLst>
                          <a:tab pos="1503045" algn="l"/>
                        </a:tabLst>
                      </a:pPr>
                      <a:r>
                        <a:rPr lang="fr-FR" sz="1800" dirty="0">
                          <a:solidFill>
                            <a:srgbClr val="000000"/>
                          </a:solidFill>
                          <a:effectLst/>
                          <a:latin typeface="Times New Roman" pitchFamily="18" charset="0"/>
                          <a:ea typeface="Calibri"/>
                          <a:cs typeface="Times New Roman" pitchFamily="18" charset="0"/>
                        </a:rPr>
                        <a:t>Von Leeuwenhoek</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1632-1723</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describes red blood cells, bacteria and spermatozoa</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73">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Robert Hook</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1635- 1703</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dirty="0" err="1">
                          <a:solidFill>
                            <a:srgbClr val="000000"/>
                          </a:solidFill>
                          <a:effectLst/>
                          <a:latin typeface="Times New Roman" pitchFamily="18" charset="0"/>
                          <a:ea typeface="Calibri"/>
                          <a:cs typeface="Times New Roman" pitchFamily="18" charset="0"/>
                        </a:rPr>
                        <a:t>describes</a:t>
                      </a:r>
                      <a:r>
                        <a:rPr lang="fr-FR" sz="1800" dirty="0">
                          <a:solidFill>
                            <a:srgbClr val="000000"/>
                          </a:solidFill>
                          <a:effectLst/>
                          <a:latin typeface="Times New Roman" pitchFamily="18" charset="0"/>
                          <a:ea typeface="Calibri"/>
                          <a:cs typeface="Times New Roman" pitchFamily="18" charset="0"/>
                        </a:rPr>
                        <a:t> a </a:t>
                      </a:r>
                      <a:r>
                        <a:rPr lang="fr-FR" sz="1800" dirty="0" err="1">
                          <a:solidFill>
                            <a:srgbClr val="000000"/>
                          </a:solidFill>
                          <a:effectLst/>
                          <a:latin typeface="Times New Roman" pitchFamily="18" charset="0"/>
                          <a:ea typeface="Calibri"/>
                          <a:cs typeface="Times New Roman" pitchFamily="18" charset="0"/>
                        </a:rPr>
                        <a:t>fly's</a:t>
                      </a:r>
                      <a:r>
                        <a:rPr lang="fr-FR" sz="1800" dirty="0">
                          <a:solidFill>
                            <a:srgbClr val="000000"/>
                          </a:solidFill>
                          <a:effectLst/>
                          <a:latin typeface="Times New Roman" pitchFamily="18" charset="0"/>
                          <a:ea typeface="Calibri"/>
                          <a:cs typeface="Times New Roman" pitchFamily="18" charset="0"/>
                        </a:rPr>
                        <a:t> </a:t>
                      </a:r>
                      <a:r>
                        <a:rPr lang="fr-FR" sz="1800" dirty="0" smtClean="0">
                          <a:solidFill>
                            <a:srgbClr val="000000"/>
                          </a:solidFill>
                          <a:effectLst/>
                          <a:latin typeface="Times New Roman" pitchFamily="18" charset="0"/>
                          <a:ea typeface="Calibri"/>
                          <a:cs typeface="Times New Roman" pitchFamily="18" charset="0"/>
                        </a:rPr>
                        <a:t>(mouche) </a:t>
                      </a:r>
                      <a:r>
                        <a:rPr lang="fr-FR" sz="1800" dirty="0" err="1" smtClean="0">
                          <a:solidFill>
                            <a:srgbClr val="000000"/>
                          </a:solidFill>
                          <a:effectLst/>
                          <a:latin typeface="Times New Roman" pitchFamily="18" charset="0"/>
                          <a:ea typeface="Calibri"/>
                          <a:cs typeface="Times New Roman" pitchFamily="18" charset="0"/>
                        </a:rPr>
                        <a:t>eye</a:t>
                      </a:r>
                      <a:r>
                        <a:rPr lang="fr-FR" sz="1800" dirty="0" smtClean="0">
                          <a:solidFill>
                            <a:srgbClr val="000000"/>
                          </a:solidFill>
                          <a:effectLst/>
                          <a:latin typeface="Times New Roman" pitchFamily="18" charset="0"/>
                          <a:ea typeface="Calibri"/>
                          <a:cs typeface="Times New Roman" pitchFamily="18" charset="0"/>
                        </a:rPr>
                        <a:t> </a:t>
                      </a:r>
                      <a:r>
                        <a:rPr lang="fr-FR" sz="1800" dirty="0">
                          <a:solidFill>
                            <a:srgbClr val="000000"/>
                          </a:solidFill>
                          <a:effectLst/>
                          <a:latin typeface="Times New Roman" pitchFamily="18" charset="0"/>
                          <a:ea typeface="Calibri"/>
                          <a:cs typeface="Times New Roman" pitchFamily="18" charset="0"/>
                        </a:rPr>
                        <a:t>and a plant </a:t>
                      </a:r>
                      <a:r>
                        <a:rPr lang="fr-FR" sz="1800" dirty="0" err="1">
                          <a:solidFill>
                            <a:srgbClr val="000000"/>
                          </a:solidFill>
                          <a:effectLst/>
                          <a:latin typeface="Times New Roman" pitchFamily="18" charset="0"/>
                          <a:ea typeface="Calibri"/>
                          <a:cs typeface="Times New Roman" pitchFamily="18" charset="0"/>
                        </a:rPr>
                        <a:t>cell</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010">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Marcello Malpighi</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1628-1694</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demonstrated that the animal comes from the egg (fertilization of the spermatozoon and an ovum in the Fallopian tubes (preformation theory)</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08">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Nehemiah Grew</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1641 – 1712</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plant sexuality</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88">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Andréa Césalpin</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1519-1603</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dirty="0">
                          <a:solidFill>
                            <a:srgbClr val="000000"/>
                          </a:solidFill>
                          <a:effectLst/>
                          <a:latin typeface="Times New Roman" pitchFamily="18" charset="0"/>
                          <a:ea typeface="Calibri"/>
                          <a:cs typeface="Times New Roman" pitchFamily="18" charset="0"/>
                        </a:rPr>
                        <a:t>uses </a:t>
                      </a:r>
                      <a:r>
                        <a:rPr lang="fr-FR" sz="1800" dirty="0" err="1">
                          <a:solidFill>
                            <a:srgbClr val="000000"/>
                          </a:solidFill>
                          <a:effectLst/>
                          <a:latin typeface="Times New Roman" pitchFamily="18" charset="0"/>
                          <a:ea typeface="Calibri"/>
                          <a:cs typeface="Times New Roman" pitchFamily="18" charset="0"/>
                        </a:rPr>
                        <a:t>analysis</a:t>
                      </a:r>
                      <a:r>
                        <a:rPr lang="fr-FR" sz="1800" dirty="0">
                          <a:solidFill>
                            <a:srgbClr val="000000"/>
                          </a:solidFill>
                          <a:effectLst/>
                          <a:latin typeface="Times New Roman" pitchFamily="18" charset="0"/>
                          <a:ea typeface="Calibri"/>
                          <a:cs typeface="Times New Roman" pitchFamily="18" charset="0"/>
                        </a:rPr>
                        <a:t> of the </a:t>
                      </a:r>
                      <a:r>
                        <a:rPr lang="fr-FR" sz="1800" dirty="0" err="1">
                          <a:solidFill>
                            <a:srgbClr val="000000"/>
                          </a:solidFill>
                          <a:effectLst/>
                          <a:latin typeface="Times New Roman" pitchFamily="18" charset="0"/>
                          <a:ea typeface="Calibri"/>
                          <a:cs typeface="Times New Roman" pitchFamily="18" charset="0"/>
                        </a:rPr>
                        <a:t>entire</a:t>
                      </a:r>
                      <a:r>
                        <a:rPr lang="fr-FR" sz="1800" dirty="0">
                          <a:solidFill>
                            <a:srgbClr val="000000"/>
                          </a:solidFill>
                          <a:effectLst/>
                          <a:latin typeface="Times New Roman" pitchFamily="18" charset="0"/>
                          <a:ea typeface="Calibri"/>
                          <a:cs typeface="Times New Roman" pitchFamily="18" charset="0"/>
                        </a:rPr>
                        <a:t> plant, in </a:t>
                      </a:r>
                      <a:r>
                        <a:rPr lang="fr-FR" sz="1800" dirty="0" err="1">
                          <a:solidFill>
                            <a:srgbClr val="000000"/>
                          </a:solidFill>
                          <a:effectLst/>
                          <a:latin typeface="Times New Roman" pitchFamily="18" charset="0"/>
                          <a:ea typeface="Calibri"/>
                          <a:cs typeface="Times New Roman" pitchFamily="18" charset="0"/>
                        </a:rPr>
                        <a:t>particular</a:t>
                      </a:r>
                      <a:r>
                        <a:rPr lang="fr-FR" sz="1800" dirty="0">
                          <a:solidFill>
                            <a:srgbClr val="000000"/>
                          </a:solidFill>
                          <a:effectLst/>
                          <a:latin typeface="Times New Roman" pitchFamily="18" charset="0"/>
                          <a:ea typeface="Calibri"/>
                          <a:cs typeface="Times New Roman" pitchFamily="18" charset="0"/>
                        </a:rPr>
                        <a:t> </a:t>
                      </a:r>
                      <a:r>
                        <a:rPr lang="fr-FR" sz="1800" dirty="0" err="1">
                          <a:solidFill>
                            <a:srgbClr val="000000"/>
                          </a:solidFill>
                          <a:effectLst/>
                          <a:latin typeface="Times New Roman" pitchFamily="18" charset="0"/>
                          <a:ea typeface="Calibri"/>
                          <a:cs typeface="Times New Roman" pitchFamily="18" charset="0"/>
                        </a:rPr>
                        <a:t>flower</a:t>
                      </a:r>
                      <a:r>
                        <a:rPr lang="fr-FR" sz="1800" dirty="0">
                          <a:solidFill>
                            <a:srgbClr val="000000"/>
                          </a:solidFill>
                          <a:effectLst/>
                          <a:latin typeface="Times New Roman" pitchFamily="18" charset="0"/>
                          <a:ea typeface="Calibri"/>
                          <a:cs typeface="Times New Roman" pitchFamily="18" charset="0"/>
                        </a:rPr>
                        <a:t>, fruit and </a:t>
                      </a:r>
                      <a:r>
                        <a:rPr lang="fr-FR" sz="1800" dirty="0" err="1" smtClean="0">
                          <a:solidFill>
                            <a:srgbClr val="000000"/>
                          </a:solidFill>
                          <a:effectLst/>
                          <a:latin typeface="Times New Roman" pitchFamily="18" charset="0"/>
                          <a:ea typeface="Calibri"/>
                          <a:cs typeface="Times New Roman" pitchFamily="18" charset="0"/>
                        </a:rPr>
                        <a:t>seed</a:t>
                      </a:r>
                      <a:r>
                        <a:rPr lang="fr-FR" sz="1800" dirty="0" smtClean="0">
                          <a:solidFill>
                            <a:srgbClr val="000000"/>
                          </a:solidFill>
                          <a:effectLst/>
                          <a:latin typeface="Times New Roman" pitchFamily="18" charset="0"/>
                          <a:ea typeface="Calibri"/>
                          <a:cs typeface="Times New Roman" pitchFamily="18" charset="0"/>
                        </a:rPr>
                        <a:t> (graine)</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73">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John Ray</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1627-1705</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physiologist, classifies over 18,000 plants </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12">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Joseph Pitton de Tournefort</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a:solidFill>
                            <a:srgbClr val="000000"/>
                          </a:solidFill>
                          <a:effectLst/>
                          <a:latin typeface="Times New Roman" pitchFamily="18" charset="0"/>
                          <a:ea typeface="Calibri"/>
                          <a:cs typeface="Times New Roman" pitchFamily="18" charset="0"/>
                        </a:rPr>
                        <a:t>1656-1708</a:t>
                      </a:r>
                      <a:endParaRPr lang="fr-FR" sz="180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tabLst>
                          <a:tab pos="1503045" algn="l"/>
                        </a:tabLst>
                      </a:pPr>
                      <a:r>
                        <a:rPr lang="fr-FR" sz="1800" dirty="0">
                          <a:solidFill>
                            <a:srgbClr val="000000"/>
                          </a:solidFill>
                          <a:effectLst/>
                          <a:latin typeface="Times New Roman" pitchFamily="18" charset="0"/>
                          <a:ea typeface="Calibri"/>
                          <a:cs typeface="Times New Roman" pitchFamily="18" charset="0"/>
                        </a:rPr>
                        <a:t>of a </a:t>
                      </a:r>
                      <a:r>
                        <a:rPr lang="fr-FR" sz="1800" dirty="0" err="1">
                          <a:solidFill>
                            <a:srgbClr val="000000"/>
                          </a:solidFill>
                          <a:effectLst/>
                          <a:latin typeface="Times New Roman" pitchFamily="18" charset="0"/>
                          <a:ea typeface="Calibri"/>
                          <a:cs typeface="Times New Roman" pitchFamily="18" charset="0"/>
                        </a:rPr>
                        <a:t>natural</a:t>
                      </a:r>
                      <a:r>
                        <a:rPr lang="fr-FR" sz="1800" dirty="0">
                          <a:solidFill>
                            <a:srgbClr val="000000"/>
                          </a:solidFill>
                          <a:effectLst/>
                          <a:latin typeface="Times New Roman" pitchFamily="18" charset="0"/>
                          <a:ea typeface="Calibri"/>
                          <a:cs typeface="Times New Roman" pitchFamily="18" charset="0"/>
                        </a:rPr>
                        <a:t> system (plants), </a:t>
                      </a:r>
                      <a:r>
                        <a:rPr lang="fr-FR" sz="1800" dirty="0" err="1">
                          <a:solidFill>
                            <a:srgbClr val="000000"/>
                          </a:solidFill>
                          <a:effectLst/>
                          <a:latin typeface="Times New Roman" pitchFamily="18" charset="0"/>
                          <a:ea typeface="Calibri"/>
                          <a:cs typeface="Times New Roman" pitchFamily="18" charset="0"/>
                        </a:rPr>
                        <a:t>senses</a:t>
                      </a:r>
                      <a:r>
                        <a:rPr lang="fr-FR" sz="1800" dirty="0">
                          <a:solidFill>
                            <a:srgbClr val="000000"/>
                          </a:solidFill>
                          <a:effectLst/>
                          <a:latin typeface="Times New Roman" pitchFamily="18" charset="0"/>
                          <a:ea typeface="Calibri"/>
                          <a:cs typeface="Times New Roman" pitchFamily="18" charset="0"/>
                        </a:rPr>
                        <a:t> the </a:t>
                      </a:r>
                      <a:r>
                        <a:rPr lang="fr-FR" sz="1800" dirty="0" err="1">
                          <a:solidFill>
                            <a:srgbClr val="000000"/>
                          </a:solidFill>
                          <a:effectLst/>
                          <a:latin typeface="Times New Roman" pitchFamily="18" charset="0"/>
                          <a:ea typeface="Calibri"/>
                          <a:cs typeface="Times New Roman" pitchFamily="18" charset="0"/>
                        </a:rPr>
                        <a:t>genus</a:t>
                      </a:r>
                      <a:r>
                        <a:rPr lang="fr-FR" sz="1800" dirty="0">
                          <a:solidFill>
                            <a:srgbClr val="000000"/>
                          </a:solidFill>
                          <a:effectLst/>
                          <a:latin typeface="Times New Roman" pitchFamily="18" charset="0"/>
                          <a:ea typeface="Calibri"/>
                          <a:cs typeface="Times New Roman" pitchFamily="18" charset="0"/>
                        </a:rPr>
                        <a:t> of the </a:t>
                      </a:r>
                      <a:r>
                        <a:rPr lang="fr-FR" sz="1800" dirty="0" err="1">
                          <a:solidFill>
                            <a:srgbClr val="000000"/>
                          </a:solidFill>
                          <a:effectLst/>
                          <a:latin typeface="Times New Roman" pitchFamily="18" charset="0"/>
                          <a:ea typeface="Calibri"/>
                          <a:cs typeface="Times New Roman" pitchFamily="18" charset="0"/>
                        </a:rPr>
                        <a:t>current</a:t>
                      </a:r>
                      <a:r>
                        <a:rPr lang="fr-FR" sz="1800" dirty="0">
                          <a:solidFill>
                            <a:srgbClr val="000000"/>
                          </a:solidFill>
                          <a:effectLst/>
                          <a:latin typeface="Times New Roman" pitchFamily="18" charset="0"/>
                          <a:ea typeface="Calibri"/>
                          <a:cs typeface="Times New Roman" pitchFamily="18" charset="0"/>
                        </a:rPr>
                        <a:t> system</a:t>
                      </a:r>
                      <a:endParaRPr lang="fr-FR" sz="1800" dirty="0">
                        <a:effectLst/>
                        <a:latin typeface="Times New Roman" pitchFamily="18" charset="0"/>
                        <a:ea typeface="Calibri"/>
                        <a:cs typeface="Times New Roman" pitchFamily="18" charset="0"/>
                      </a:endParaRPr>
                    </a:p>
                  </a:txBody>
                  <a:tcPr marL="43583" marR="43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842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N°06</a:t>
            </a:r>
          </a:p>
        </p:txBody>
      </p:sp>
      <p:pic>
        <p:nvPicPr>
          <p:cNvPr id="1026" name="Picture 2" descr="C:\Users\pc\Pictures\Capture 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88640"/>
            <a:ext cx="6480720"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Characteristics of the 18th century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113579" y="1196752"/>
            <a:ext cx="8876449" cy="1953868"/>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a:latin typeface="Times New Roman" pitchFamily="18" charset="0"/>
                <a:cs typeface="Times New Roman" pitchFamily="18" charset="0"/>
              </a:rPr>
              <a:t>The 18th century was the Age of Light, a period of the modern age characterized by great intellectual and cultural development in Europe and the United States</a:t>
            </a:r>
            <a:r>
              <a:rPr lang="en-US" sz="2800" dirty="0" smtClean="0">
                <a:latin typeface="Times New Roman" pitchFamily="18" charset="0"/>
                <a:cs typeface="Times New Roman" pitchFamily="18" charset="0"/>
              </a:rPr>
              <a:t>.</a:t>
            </a:r>
          </a:p>
        </p:txBody>
      </p:sp>
      <p:sp>
        <p:nvSpPr>
          <p:cNvPr id="6" name="ZoneTexte 5"/>
          <p:cNvSpPr txBox="1"/>
          <p:nvPr/>
        </p:nvSpPr>
        <p:spPr>
          <a:xfrm>
            <a:off x="19681" y="3573016"/>
            <a:ext cx="8876449" cy="1953868"/>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a:latin typeface="Times New Roman" pitchFamily="18" charset="0"/>
                <a:cs typeface="Times New Roman" pitchFamily="18" charset="0"/>
              </a:rPr>
              <a:t>It was the source of many discoveries, inventions and revolutions. It was a fundamental period for the study and understanding of the living world.</a:t>
            </a:r>
            <a:endParaRPr lang="en-US" sz="2800" dirty="0" smtClean="0">
              <a:latin typeface="Times New Roman" pitchFamily="18" charset="0"/>
              <a:cs typeface="Times New Roman" pitchFamily="18" charset="0"/>
            </a:endParaRPr>
          </a:p>
        </p:txBody>
      </p:sp>
      <p:sp>
        <p:nvSpPr>
          <p:cNvPr id="7" name="Rectangle 6"/>
          <p:cNvSpPr/>
          <p:nvPr/>
        </p:nvSpPr>
        <p:spPr>
          <a:xfrm>
            <a:off x="113580" y="908720"/>
            <a:ext cx="8782550" cy="57705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8" name="ZoneTexte 7"/>
          <p:cNvSpPr txBox="1"/>
          <p:nvPr/>
        </p:nvSpPr>
        <p:spPr>
          <a:xfrm>
            <a:off x="53217" y="773415"/>
            <a:ext cx="8842913" cy="2031325"/>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a:latin typeface="Times New Roman" pitchFamily="18" charset="0"/>
                <a:cs typeface="Times New Roman" pitchFamily="18" charset="0"/>
              </a:rPr>
              <a:t>Scientists and intellectuals focused on botany, zoology, exotic plants, invertebrates (Jean-Baptiste de Lamarck) and ornithology.</a:t>
            </a:r>
          </a:p>
        </p:txBody>
      </p:sp>
      <p:sp>
        <p:nvSpPr>
          <p:cNvPr id="9" name="ZoneTexte 8"/>
          <p:cNvSpPr txBox="1"/>
          <p:nvPr/>
        </p:nvSpPr>
        <p:spPr>
          <a:xfrm>
            <a:off x="16422" y="2688495"/>
            <a:ext cx="8879708" cy="3970318"/>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publication of the </a:t>
            </a:r>
            <a:r>
              <a:rPr lang="en-US" sz="2800" dirty="0" err="1">
                <a:latin typeface="Times New Roman" pitchFamily="18" charset="0"/>
                <a:cs typeface="Times New Roman" pitchFamily="18" charset="0"/>
              </a:rPr>
              <a:t>Encyclopedists</a:t>
            </a:r>
            <a:r>
              <a:rPr lang="en-US" sz="2800" dirty="0">
                <a:latin typeface="Times New Roman" pitchFamily="18" charset="0"/>
                <a:cs typeface="Times New Roman" pitchFamily="18" charset="0"/>
              </a:rPr>
              <a:t>. In 1751, the philosopher Denis Diderot and the mathematician </a:t>
            </a:r>
            <a:r>
              <a:rPr lang="en-US" sz="2800" dirty="0" err="1">
                <a:latin typeface="Times New Roman" pitchFamily="18" charset="0"/>
                <a:cs typeface="Times New Roman" pitchFamily="18" charset="0"/>
              </a:rPr>
              <a:t>d'Alembert</a:t>
            </a:r>
            <a:r>
              <a:rPr lang="en-US" sz="2800" dirty="0">
                <a:latin typeface="Times New Roman" pitchFamily="18" charset="0"/>
                <a:cs typeface="Times New Roman" pitchFamily="18" charset="0"/>
              </a:rPr>
              <a:t> published the </a:t>
            </a:r>
            <a:r>
              <a:rPr lang="en-US" sz="2800" dirty="0" err="1">
                <a:latin typeface="Times New Roman" pitchFamily="18" charset="0"/>
                <a:cs typeface="Times New Roman" pitchFamily="18" charset="0"/>
              </a:rPr>
              <a:t>Encyclopédie</a:t>
            </a:r>
            <a:r>
              <a:rPr lang="en-US" sz="2800" dirty="0">
                <a:latin typeface="Times New Roman" pitchFamily="18" charset="0"/>
                <a:cs typeface="Times New Roman" pitchFamily="18" charset="0"/>
              </a:rPr>
              <a:t>, des arts et des métiers, which took stock of the state of knowledge at the time. The </a:t>
            </a:r>
            <a:r>
              <a:rPr lang="en-US" sz="2800" dirty="0" err="1">
                <a:latin typeface="Times New Roman" pitchFamily="18" charset="0"/>
                <a:cs typeface="Times New Roman" pitchFamily="18" charset="0"/>
              </a:rPr>
              <a:t>Encyclopédie</a:t>
            </a:r>
            <a:r>
              <a:rPr lang="en-US" sz="2800" dirty="0">
                <a:latin typeface="Times New Roman" pitchFamily="18" charset="0"/>
                <a:cs typeface="Times New Roman" pitchFamily="18" charset="0"/>
              </a:rPr>
              <a:t> thus became a hymn to scientific progress.</a:t>
            </a:r>
          </a:p>
        </p:txBody>
      </p:sp>
    </p:spTree>
    <p:extLst>
      <p:ext uri="{BB962C8B-B14F-4D97-AF65-F5344CB8AC3E}">
        <p14:creationId xmlns:p14="http://schemas.microsoft.com/office/powerpoint/2010/main" val="31499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strVal val="#ppt_w*0.70"/>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strVal val="#ppt_w*0.70"/>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88640"/>
            <a:ext cx="6480720"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Charles Darwin in 1809 to 1882 </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113579" y="1052736"/>
            <a:ext cx="8876449" cy="3970318"/>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English naturalist Charles Robert Darwin was one of the most eminent biologists of all time</a:t>
            </a:r>
            <a:r>
              <a:rPr lang="en-US" sz="2800" dirty="0" smtClean="0">
                <a:latin typeface="Times New Roman" pitchFamily="18" charset="0"/>
                <a:cs typeface="Times New Roman" pitchFamily="18" charset="0"/>
              </a:rPr>
              <a:t>.</a:t>
            </a:r>
          </a:p>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He </a:t>
            </a:r>
            <a:r>
              <a:rPr lang="en-US" sz="2800" dirty="0">
                <a:latin typeface="Times New Roman" pitchFamily="18" charset="0"/>
                <a:cs typeface="Times New Roman" pitchFamily="18" charset="0"/>
              </a:rPr>
              <a:t>established the notion of biological evolution, revealing one of its essential mechanisms, natural selection; his works, notably The Origin of Species, marked a new era in human thought.</a:t>
            </a:r>
          </a:p>
        </p:txBody>
      </p:sp>
      <p:sp>
        <p:nvSpPr>
          <p:cNvPr id="6" name="Rectangle 5"/>
          <p:cNvSpPr/>
          <p:nvPr/>
        </p:nvSpPr>
        <p:spPr>
          <a:xfrm>
            <a:off x="113579" y="908720"/>
            <a:ext cx="8977210" cy="54374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7" name="ZoneTexte 6"/>
          <p:cNvSpPr txBox="1"/>
          <p:nvPr/>
        </p:nvSpPr>
        <p:spPr>
          <a:xfrm>
            <a:off x="258021" y="1063995"/>
            <a:ext cx="8688326" cy="4616648"/>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 The </a:t>
            </a:r>
            <a:r>
              <a:rPr lang="en-US" sz="2800" b="1" dirty="0">
                <a:solidFill>
                  <a:srgbClr val="00B050"/>
                </a:solidFill>
                <a:latin typeface="Times New Roman" pitchFamily="18" charset="0"/>
                <a:cs typeface="Times New Roman" pitchFamily="18" charset="0"/>
              </a:rPr>
              <a:t>theory of evolution </a:t>
            </a:r>
            <a:r>
              <a:rPr lang="en-US" sz="2800" dirty="0">
                <a:latin typeface="Times New Roman" pitchFamily="18" charset="0"/>
                <a:cs typeface="Times New Roman" pitchFamily="18" charset="0"/>
              </a:rPr>
              <a:t>suggests that all living species are in perpetual transformation, evolving morphologically and genetically over time and generations. This concept was introduced by Charles Darwin in his book The Origin of Species, published on November 24, 1859. Since then, it has revolutionized biology, providing the key to explaining instability and variation in living organisms.</a:t>
            </a:r>
          </a:p>
        </p:txBody>
      </p:sp>
    </p:spTree>
    <p:extLst>
      <p:ext uri="{BB962C8B-B14F-4D97-AF65-F5344CB8AC3E}">
        <p14:creationId xmlns:p14="http://schemas.microsoft.com/office/powerpoint/2010/main" val="15744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18" y="548680"/>
            <a:ext cx="8204945" cy="576064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According to the British naturalist's theory, evolution can lead, over varying periods of time, to the appearance of new species and the disappearance of others. This is achieved through various phenomena, including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natural selection. </a:t>
            </a:r>
            <a:endPar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Natural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selection refers to the mechanism by which, within a given species, the individuals best adapted to their environment reproduce more rapidly than others.</a:t>
            </a:r>
          </a:p>
        </p:txBody>
      </p:sp>
    </p:spTree>
    <p:extLst>
      <p:ext uri="{BB962C8B-B14F-4D97-AF65-F5344CB8AC3E}">
        <p14:creationId xmlns:p14="http://schemas.microsoft.com/office/powerpoint/2010/main" val="3045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23609522"/>
              </p:ext>
            </p:extLst>
          </p:nvPr>
        </p:nvGraphicFramePr>
        <p:xfrm>
          <a:off x="251520" y="548680"/>
          <a:ext cx="8712968" cy="5486400"/>
        </p:xfrm>
        <a:graphic>
          <a:graphicData uri="http://schemas.openxmlformats.org/drawingml/2006/table">
            <a:tbl>
              <a:tblPr firstRow="1" firstCol="1" bandRow="1"/>
              <a:tblGrid>
                <a:gridCol w="1987818"/>
                <a:gridCol w="5115330"/>
                <a:gridCol w="1609820"/>
              </a:tblGrid>
              <a:tr h="360040">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Theories</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savants</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Years</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925">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 </a:t>
                      </a:r>
                      <a:endParaRPr lang="fr-FR" sz="2000">
                        <a:effectLst/>
                        <a:latin typeface="Times New Roman" pitchFamily="18" charset="0"/>
                        <a:ea typeface="Calibri"/>
                        <a:cs typeface="Times New Roman" pitchFamily="18" charset="0"/>
                      </a:endParaRPr>
                    </a:p>
                    <a:p>
                      <a:pPr algn="ctr">
                        <a:lnSpc>
                          <a:spcPct val="150000"/>
                        </a:lnSpc>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Evolution</a:t>
                      </a:r>
                      <a:endParaRPr lang="fr-FR" sz="2000">
                        <a:effectLst/>
                        <a:latin typeface="Times New Roman" pitchFamily="18" charset="0"/>
                        <a:ea typeface="Calibri"/>
                        <a:cs typeface="Times New Roman" pitchFamily="18" charset="0"/>
                      </a:endParaRPr>
                    </a:p>
                    <a:p>
                      <a:pPr algn="ctr">
                        <a:lnSpc>
                          <a:spcPct val="150000"/>
                        </a:lnSpc>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 </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0">
                        <a:lnSpc>
                          <a:spcPct val="150000"/>
                        </a:lnSpc>
                        <a:spcAft>
                          <a:spcPts val="0"/>
                        </a:spcAft>
                        <a:buFont typeface="Symbol"/>
                        <a:buChar char=""/>
                        <a:tabLst>
                          <a:tab pos="1503045" algn="l"/>
                        </a:tabLst>
                      </a:pPr>
                      <a:r>
                        <a:rPr lang="fr-FR" sz="2000" dirty="0">
                          <a:solidFill>
                            <a:srgbClr val="000000"/>
                          </a:solidFill>
                          <a:effectLst/>
                          <a:latin typeface="Times New Roman" pitchFamily="18" charset="0"/>
                          <a:ea typeface="Calibri"/>
                          <a:cs typeface="Times New Roman" pitchFamily="18" charset="0"/>
                        </a:rPr>
                        <a:t>Jean-Baptiste-Pierre-Antoine de Monet et chevalier de </a:t>
                      </a:r>
                      <a:r>
                        <a:rPr lang="fr-FR" sz="2000" dirty="0" err="1">
                          <a:solidFill>
                            <a:srgbClr val="000000"/>
                          </a:solidFill>
                          <a:effectLst/>
                          <a:latin typeface="Times New Roman" pitchFamily="18" charset="0"/>
                          <a:ea typeface="Calibri"/>
                          <a:cs typeface="Times New Roman" pitchFamily="18" charset="0"/>
                        </a:rPr>
                        <a:t>Lamark</a:t>
                      </a:r>
                      <a:r>
                        <a:rPr lang="fr-FR" sz="2000" dirty="0">
                          <a:solidFill>
                            <a:srgbClr val="000000"/>
                          </a:solidFill>
                          <a:effectLst/>
                          <a:latin typeface="Times New Roman" pitchFamily="18" charset="0"/>
                          <a:ea typeface="Calibri"/>
                          <a:cs typeface="Times New Roman" pitchFamily="18" charset="0"/>
                        </a:rPr>
                        <a:t> (transformisme)</a:t>
                      </a:r>
                      <a:endParaRPr lang="fr-FR" sz="2000" dirty="0">
                        <a:effectLst/>
                        <a:latin typeface="Times New Roman" pitchFamily="18" charset="0"/>
                        <a:ea typeface="Calibri"/>
                        <a:cs typeface="Times New Roman" pitchFamily="18" charset="0"/>
                      </a:endParaRPr>
                    </a:p>
                    <a:p>
                      <a:pPr marL="342900" lvl="0" indent="-342900" algn="just">
                        <a:lnSpc>
                          <a:spcPct val="150000"/>
                        </a:lnSpc>
                        <a:spcAft>
                          <a:spcPts val="0"/>
                        </a:spcAft>
                        <a:buFont typeface="Symbol"/>
                        <a:buChar char=""/>
                        <a:tabLst>
                          <a:tab pos="1503045" algn="l"/>
                        </a:tabLst>
                      </a:pPr>
                      <a:r>
                        <a:rPr lang="fr-FR" sz="2000" dirty="0">
                          <a:solidFill>
                            <a:srgbClr val="000000"/>
                          </a:solidFill>
                          <a:effectLst/>
                          <a:latin typeface="Times New Roman" pitchFamily="18" charset="0"/>
                          <a:ea typeface="Calibri"/>
                          <a:cs typeface="Times New Roman" pitchFamily="18" charset="0"/>
                        </a:rPr>
                        <a:t>Georges Cuvier (fixisme)</a:t>
                      </a:r>
                      <a:endParaRPr lang="fr-FR" sz="2000" dirty="0">
                        <a:effectLst/>
                        <a:latin typeface="Times New Roman" pitchFamily="18" charset="0"/>
                        <a:ea typeface="Calibri"/>
                        <a:cs typeface="Times New Roman" pitchFamily="18" charset="0"/>
                      </a:endParaRPr>
                    </a:p>
                    <a:p>
                      <a:pPr marL="342900" lvl="0" indent="-342900" algn="just">
                        <a:lnSpc>
                          <a:spcPct val="150000"/>
                        </a:lnSpc>
                        <a:spcAft>
                          <a:spcPts val="0"/>
                        </a:spcAft>
                        <a:buFont typeface="Symbol"/>
                        <a:buChar char=""/>
                        <a:tabLst>
                          <a:tab pos="1503045" algn="l"/>
                        </a:tabLst>
                      </a:pPr>
                      <a:r>
                        <a:rPr lang="fr-FR" sz="2000" dirty="0">
                          <a:solidFill>
                            <a:srgbClr val="000000"/>
                          </a:solidFill>
                          <a:effectLst/>
                          <a:latin typeface="Times New Roman" pitchFamily="18" charset="0"/>
                          <a:ea typeface="Calibri"/>
                          <a:cs typeface="Times New Roman" pitchFamily="18" charset="0"/>
                        </a:rPr>
                        <a:t>Charles Darwin (</a:t>
                      </a:r>
                      <a:r>
                        <a:rPr lang="fr-FR" sz="2000" dirty="0" err="1">
                          <a:solidFill>
                            <a:srgbClr val="000000"/>
                          </a:solidFill>
                          <a:effectLst/>
                          <a:latin typeface="Times New Roman" pitchFamily="18" charset="0"/>
                          <a:ea typeface="Calibri"/>
                          <a:cs typeface="Times New Roman" pitchFamily="18" charset="0"/>
                        </a:rPr>
                        <a:t>natural</a:t>
                      </a:r>
                      <a:r>
                        <a:rPr lang="fr-FR" sz="2000" dirty="0">
                          <a:solidFill>
                            <a:srgbClr val="000000"/>
                          </a:solidFill>
                          <a:effectLst/>
                          <a:latin typeface="Times New Roman" pitchFamily="18" charset="0"/>
                          <a:ea typeface="Calibri"/>
                          <a:cs typeface="Times New Roman" pitchFamily="18" charset="0"/>
                        </a:rPr>
                        <a:t> </a:t>
                      </a:r>
                      <a:r>
                        <a:rPr lang="fr-FR" sz="2000" dirty="0" err="1">
                          <a:solidFill>
                            <a:srgbClr val="000000"/>
                          </a:solidFill>
                          <a:effectLst/>
                          <a:latin typeface="Times New Roman" pitchFamily="18" charset="0"/>
                          <a:ea typeface="Calibri"/>
                          <a:cs typeface="Times New Roman" pitchFamily="18" charset="0"/>
                        </a:rPr>
                        <a:t>selection</a:t>
                      </a:r>
                      <a:r>
                        <a:rPr lang="fr-FR" sz="2000" dirty="0">
                          <a:solidFill>
                            <a:srgbClr val="000000"/>
                          </a:solidFill>
                          <a:effectLst/>
                          <a:latin typeface="Times New Roman" pitchFamily="18" charset="0"/>
                          <a:ea typeface="Calibri"/>
                          <a:cs typeface="Times New Roman" pitchFamily="18" charset="0"/>
                        </a:rPr>
                        <a:t>)</a:t>
                      </a:r>
                      <a:endParaRPr lang="fr-FR" sz="2000" dirty="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0">
                        <a:lnSpc>
                          <a:spcPct val="150000"/>
                        </a:lnSpc>
                        <a:spcBef>
                          <a:spcPts val="1200"/>
                        </a:spcBef>
                        <a:spcAft>
                          <a:spcPts val="0"/>
                        </a:spcAft>
                        <a:buFont typeface="Symbol"/>
                        <a:buChar char=""/>
                        <a:tabLst>
                          <a:tab pos="1503045" algn="l"/>
                        </a:tabLst>
                      </a:pPr>
                      <a:r>
                        <a:rPr lang="fr-FR" sz="2000">
                          <a:solidFill>
                            <a:srgbClr val="000000"/>
                          </a:solidFill>
                          <a:effectLst/>
                          <a:latin typeface="Times New Roman" pitchFamily="18" charset="0"/>
                          <a:ea typeface="Calibri"/>
                          <a:cs typeface="Times New Roman" pitchFamily="18" charset="0"/>
                        </a:rPr>
                        <a:t>1744-1829</a:t>
                      </a:r>
                      <a:endParaRPr lang="fr-FR" sz="2000">
                        <a:effectLst/>
                        <a:latin typeface="Times New Roman" pitchFamily="18" charset="0"/>
                        <a:ea typeface="Calibri"/>
                        <a:cs typeface="Times New Roman" pitchFamily="18" charset="0"/>
                      </a:endParaRPr>
                    </a:p>
                    <a:p>
                      <a:pPr marL="342900" lvl="0" indent="-342900" algn="just">
                        <a:lnSpc>
                          <a:spcPct val="150000"/>
                        </a:lnSpc>
                        <a:spcAft>
                          <a:spcPts val="0"/>
                        </a:spcAft>
                        <a:buFont typeface="Symbol"/>
                        <a:buChar char=""/>
                        <a:tabLst>
                          <a:tab pos="1503045" algn="l"/>
                        </a:tabLst>
                      </a:pPr>
                      <a:r>
                        <a:rPr lang="fr-FR" sz="2000">
                          <a:solidFill>
                            <a:srgbClr val="000000"/>
                          </a:solidFill>
                          <a:effectLst/>
                          <a:latin typeface="Times New Roman" pitchFamily="18" charset="0"/>
                          <a:ea typeface="Calibri"/>
                          <a:cs typeface="Times New Roman" pitchFamily="18" charset="0"/>
                        </a:rPr>
                        <a:t>1769-1832</a:t>
                      </a:r>
                      <a:endParaRPr lang="fr-FR" sz="2000">
                        <a:effectLst/>
                        <a:latin typeface="Times New Roman" pitchFamily="18" charset="0"/>
                        <a:ea typeface="Calibri"/>
                        <a:cs typeface="Times New Roman" pitchFamily="18" charset="0"/>
                      </a:endParaRPr>
                    </a:p>
                    <a:p>
                      <a:pPr marL="342900" lvl="0" indent="-342900" algn="just">
                        <a:lnSpc>
                          <a:spcPct val="150000"/>
                        </a:lnSpc>
                        <a:spcAft>
                          <a:spcPts val="0"/>
                        </a:spcAft>
                        <a:buFont typeface="Symbol"/>
                        <a:buChar char=""/>
                        <a:tabLst>
                          <a:tab pos="1503045" algn="l"/>
                        </a:tabLst>
                      </a:pPr>
                      <a:r>
                        <a:rPr lang="fr-FR" sz="2000">
                          <a:solidFill>
                            <a:srgbClr val="000000"/>
                          </a:solidFill>
                          <a:effectLst/>
                          <a:latin typeface="Times New Roman" pitchFamily="18" charset="0"/>
                          <a:ea typeface="Calibri"/>
                          <a:cs typeface="Times New Roman" pitchFamily="18" charset="0"/>
                        </a:rPr>
                        <a:t>1809-1882</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083">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Cellular</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dirty="0">
                          <a:solidFill>
                            <a:srgbClr val="000000"/>
                          </a:solidFill>
                          <a:effectLst/>
                          <a:latin typeface="Times New Roman" pitchFamily="18" charset="0"/>
                          <a:ea typeface="Calibri"/>
                          <a:cs typeface="Times New Roman" pitchFamily="18" charset="0"/>
                        </a:rPr>
                        <a:t>Mathias-Jacob Schleiden for the plant </a:t>
                      </a:r>
                      <a:r>
                        <a:rPr lang="fr-FR" sz="2000" dirty="0" err="1">
                          <a:solidFill>
                            <a:srgbClr val="000000"/>
                          </a:solidFill>
                          <a:effectLst/>
                          <a:latin typeface="Times New Roman" pitchFamily="18" charset="0"/>
                          <a:ea typeface="Calibri"/>
                          <a:cs typeface="Times New Roman" pitchFamily="18" charset="0"/>
                        </a:rPr>
                        <a:t>kingdom</a:t>
                      </a:r>
                      <a:endParaRPr lang="fr-FR" sz="2000" dirty="0">
                        <a:effectLst/>
                        <a:latin typeface="Times New Roman" pitchFamily="18" charset="0"/>
                        <a:ea typeface="Calibri"/>
                        <a:cs typeface="Times New Roman" pitchFamily="18" charset="0"/>
                      </a:endParaRPr>
                    </a:p>
                    <a:p>
                      <a:pPr algn="ctr">
                        <a:lnSpc>
                          <a:spcPct val="150000"/>
                        </a:lnSpc>
                        <a:spcAft>
                          <a:spcPts val="0"/>
                        </a:spcAft>
                        <a:tabLst>
                          <a:tab pos="1503045" algn="l"/>
                        </a:tabLst>
                      </a:pPr>
                      <a:r>
                        <a:rPr lang="fr-FR" sz="2000" dirty="0">
                          <a:solidFill>
                            <a:srgbClr val="000000"/>
                          </a:solidFill>
                          <a:effectLst/>
                          <a:latin typeface="Times New Roman" pitchFamily="18" charset="0"/>
                          <a:ea typeface="Calibri"/>
                          <a:cs typeface="Times New Roman" pitchFamily="18" charset="0"/>
                        </a:rPr>
                        <a:t>Théodore Schwann for the animal </a:t>
                      </a:r>
                      <a:r>
                        <a:rPr lang="fr-FR" sz="2000" dirty="0" err="1">
                          <a:solidFill>
                            <a:srgbClr val="000000"/>
                          </a:solidFill>
                          <a:effectLst/>
                          <a:latin typeface="Times New Roman" pitchFamily="18" charset="0"/>
                          <a:ea typeface="Calibri"/>
                          <a:cs typeface="Times New Roman" pitchFamily="18" charset="0"/>
                        </a:rPr>
                        <a:t>kingdom</a:t>
                      </a:r>
                      <a:endParaRPr lang="fr-FR" sz="2000" dirty="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1804-1881</a:t>
                      </a:r>
                      <a:endParaRPr lang="fr-FR" sz="2000">
                        <a:effectLst/>
                        <a:latin typeface="Times New Roman" pitchFamily="18" charset="0"/>
                        <a:ea typeface="Calibri"/>
                        <a:cs typeface="Times New Roman" pitchFamily="18" charset="0"/>
                      </a:endParaRPr>
                    </a:p>
                    <a:p>
                      <a:pPr algn="ctr">
                        <a:lnSpc>
                          <a:spcPct val="150000"/>
                        </a:lnSpc>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1810-1882</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73">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Genetics</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Johann Gregor Mendel</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1822-1884</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970">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Experimental physiology</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François Magendie</a:t>
                      </a:r>
                      <a:endParaRPr lang="fr-FR" sz="2000">
                        <a:effectLst/>
                        <a:latin typeface="Times New Roman" pitchFamily="18" charset="0"/>
                        <a:ea typeface="Calibri"/>
                        <a:cs typeface="Times New Roman" pitchFamily="18" charset="0"/>
                      </a:endParaRPr>
                    </a:p>
                    <a:p>
                      <a:pPr algn="ctr">
                        <a:lnSpc>
                          <a:spcPct val="150000"/>
                        </a:lnSpc>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Claude Bernard</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1783-1855</a:t>
                      </a:r>
                      <a:endParaRPr lang="fr-FR" sz="2000">
                        <a:effectLst/>
                        <a:latin typeface="Times New Roman" pitchFamily="18" charset="0"/>
                        <a:ea typeface="Calibri"/>
                        <a:cs typeface="Times New Roman" pitchFamily="18" charset="0"/>
                      </a:endParaRPr>
                    </a:p>
                    <a:p>
                      <a:pPr algn="ctr">
                        <a:lnSpc>
                          <a:spcPct val="150000"/>
                        </a:lnSpc>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1813-1878</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382">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Microbiology</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dirty="0">
                          <a:solidFill>
                            <a:srgbClr val="000000"/>
                          </a:solidFill>
                          <a:effectLst/>
                          <a:latin typeface="Times New Roman" pitchFamily="18" charset="0"/>
                          <a:ea typeface="Calibri"/>
                          <a:cs typeface="Times New Roman" pitchFamily="18" charset="0"/>
                        </a:rPr>
                        <a:t>Louis Pasteur et Koch</a:t>
                      </a:r>
                      <a:endParaRPr lang="fr-FR" sz="2000" dirty="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1822-1895</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712">
                <a:tc>
                  <a:txBody>
                    <a:bodyPr/>
                    <a:lstStyle/>
                    <a:p>
                      <a:pPr algn="ctr">
                        <a:lnSpc>
                          <a:spcPct val="150000"/>
                        </a:lnSpc>
                        <a:spcBef>
                          <a:spcPts val="1200"/>
                        </a:spcBef>
                        <a:spcAft>
                          <a:spcPts val="0"/>
                        </a:spcAft>
                        <a:tabLst>
                          <a:tab pos="1503045" algn="l"/>
                        </a:tabLst>
                      </a:pPr>
                      <a:r>
                        <a:rPr lang="fr-FR" sz="2000" b="1">
                          <a:solidFill>
                            <a:srgbClr val="000000"/>
                          </a:solidFill>
                          <a:effectLst/>
                          <a:latin typeface="Times New Roman" pitchFamily="18" charset="0"/>
                          <a:ea typeface="Calibri"/>
                          <a:cs typeface="Times New Roman" pitchFamily="18" charset="0"/>
                        </a:rPr>
                        <a:t>Biochemistry</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a:solidFill>
                            <a:srgbClr val="000000"/>
                          </a:solidFill>
                          <a:effectLst/>
                          <a:latin typeface="Times New Roman" pitchFamily="18" charset="0"/>
                          <a:ea typeface="Calibri"/>
                          <a:cs typeface="Times New Roman" pitchFamily="18" charset="0"/>
                        </a:rPr>
                        <a:t>Justus Von Liebig</a:t>
                      </a:r>
                      <a:endParaRPr lang="fr-FR" sz="200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tabLst>
                          <a:tab pos="1503045" algn="l"/>
                        </a:tabLst>
                      </a:pPr>
                      <a:r>
                        <a:rPr lang="fr-FR" sz="2000" dirty="0">
                          <a:solidFill>
                            <a:srgbClr val="000000"/>
                          </a:solidFill>
                          <a:effectLst/>
                          <a:latin typeface="Times New Roman" pitchFamily="18" charset="0"/>
                          <a:ea typeface="Calibri"/>
                          <a:cs typeface="Times New Roman" pitchFamily="18" charset="0"/>
                        </a:rPr>
                        <a:t>1803-1873</a:t>
                      </a:r>
                      <a:endParaRPr lang="fr-FR" sz="2000" dirty="0">
                        <a:effectLst/>
                        <a:latin typeface="Times New Roman" pitchFamily="18" charset="0"/>
                        <a:ea typeface="Calibri"/>
                        <a:cs typeface="Times New Roman" pitchFamily="18" charset="0"/>
                      </a:endParaRPr>
                    </a:p>
                  </a:txBody>
                  <a:tcPr marL="62054" marR="6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552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N°07</a:t>
            </a:r>
          </a:p>
        </p:txBody>
      </p:sp>
      <p:pic>
        <p:nvPicPr>
          <p:cNvPr id="3074" name="Picture 2" descr="C:\Users\pc\Pictures\Capture 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3" y="404663"/>
            <a:ext cx="8712968" cy="6001643"/>
          </a:xfrm>
          <a:prstGeom prst="rect">
            <a:avLst/>
          </a:prstGeom>
        </p:spPr>
        <p:txBody>
          <a:bodyPr wrap="square">
            <a:spAutoFit/>
          </a:bodyPr>
          <a:lstStyle/>
          <a:p>
            <a:pPr algn="just"/>
            <a:r>
              <a:rPr lang="fr-FR" sz="3200" dirty="0" smtClean="0">
                <a:latin typeface="Times New Roman"/>
                <a:ea typeface="Calibri"/>
              </a:rPr>
              <a:t>The </a:t>
            </a:r>
            <a:r>
              <a:rPr lang="fr-FR" sz="3200" dirty="0" err="1" smtClean="0">
                <a:latin typeface="Times New Roman"/>
                <a:ea typeface="Calibri"/>
              </a:rPr>
              <a:t>definition</a:t>
            </a:r>
            <a:r>
              <a:rPr lang="fr-FR" sz="3200" dirty="0" smtClean="0">
                <a:latin typeface="Times New Roman"/>
                <a:ea typeface="Calibri"/>
              </a:rPr>
              <a:t> of </a:t>
            </a:r>
            <a:r>
              <a:rPr lang="fr-FR" sz="3200" dirty="0" err="1" smtClean="0">
                <a:latin typeface="Times New Roman"/>
                <a:ea typeface="Calibri"/>
              </a:rPr>
              <a:t>biology</a:t>
            </a:r>
            <a:r>
              <a:rPr lang="fr-FR" sz="3200" dirty="0" smtClean="0">
                <a:latin typeface="Times New Roman"/>
                <a:ea typeface="Calibri"/>
              </a:rPr>
              <a:t> </a:t>
            </a:r>
            <a:r>
              <a:rPr lang="fr-FR" sz="3200" dirty="0" err="1">
                <a:latin typeface="Times New Roman"/>
                <a:ea typeface="Calibri"/>
              </a:rPr>
              <a:t>is</a:t>
            </a:r>
            <a:r>
              <a:rPr lang="fr-FR" sz="3200" dirty="0">
                <a:latin typeface="Times New Roman"/>
                <a:ea typeface="Calibri"/>
              </a:rPr>
              <a:t> simple and </a:t>
            </a:r>
            <a:r>
              <a:rPr lang="fr-FR" sz="3200" dirty="0" err="1">
                <a:latin typeface="Times New Roman"/>
                <a:ea typeface="Calibri"/>
              </a:rPr>
              <a:t>clear</a:t>
            </a:r>
            <a:r>
              <a:rPr lang="fr-FR" sz="3200" dirty="0">
                <a:latin typeface="Times New Roman"/>
                <a:ea typeface="Calibri"/>
              </a:rPr>
              <a:t>, but </a:t>
            </a:r>
            <a:r>
              <a:rPr lang="fr-FR" sz="3200" dirty="0" err="1">
                <a:latin typeface="Times New Roman"/>
                <a:ea typeface="Calibri"/>
              </a:rPr>
              <a:t>it</a:t>
            </a:r>
            <a:r>
              <a:rPr lang="fr-FR" sz="3200" dirty="0">
                <a:latin typeface="Times New Roman"/>
                <a:ea typeface="Calibri"/>
              </a:rPr>
              <a:t> </a:t>
            </a:r>
            <a:r>
              <a:rPr lang="fr-FR" sz="3200" dirty="0" err="1">
                <a:latin typeface="Times New Roman"/>
                <a:ea typeface="Calibri"/>
              </a:rPr>
              <a:t>covers</a:t>
            </a:r>
            <a:r>
              <a:rPr lang="fr-FR" sz="3200" dirty="0">
                <a:latin typeface="Times New Roman"/>
                <a:ea typeface="Calibri"/>
              </a:rPr>
              <a:t> a </a:t>
            </a:r>
            <a:r>
              <a:rPr lang="fr-FR" sz="3200" dirty="0" err="1">
                <a:latin typeface="Times New Roman"/>
                <a:ea typeface="Calibri"/>
              </a:rPr>
              <a:t>fascinating</a:t>
            </a:r>
            <a:r>
              <a:rPr lang="fr-FR" sz="3200" dirty="0">
                <a:latin typeface="Times New Roman"/>
                <a:ea typeface="Calibri"/>
              </a:rPr>
              <a:t> and diverse world, </a:t>
            </a:r>
            <a:r>
              <a:rPr lang="fr-FR" sz="3200" dirty="0" err="1">
                <a:latin typeface="Times New Roman"/>
                <a:ea typeface="Calibri"/>
              </a:rPr>
              <a:t>including</a:t>
            </a:r>
            <a:r>
              <a:rPr lang="fr-FR" sz="3200" dirty="0">
                <a:latin typeface="Times New Roman"/>
                <a:ea typeface="Calibri"/>
              </a:rPr>
              <a:t> the </a:t>
            </a:r>
            <a:r>
              <a:rPr lang="fr-FR" sz="3200" dirty="0" smtClean="0">
                <a:latin typeface="Times New Roman"/>
                <a:ea typeface="Calibri"/>
              </a:rPr>
              <a:t>:</a:t>
            </a:r>
          </a:p>
          <a:p>
            <a:pPr marL="457200" indent="-457200" algn="just">
              <a:buFont typeface="Wingdings" pitchFamily="2" charset="2"/>
              <a:buChar char="v"/>
            </a:pPr>
            <a:r>
              <a:rPr lang="fr-FR" sz="3200" dirty="0">
                <a:latin typeface="Times New Roman"/>
                <a:ea typeface="Calibri"/>
              </a:rPr>
              <a:t>C</a:t>
            </a:r>
            <a:r>
              <a:rPr lang="fr-FR" sz="3200" dirty="0" smtClean="0">
                <a:latin typeface="Times New Roman"/>
                <a:ea typeface="Calibri"/>
              </a:rPr>
              <a:t>omposition </a:t>
            </a:r>
            <a:r>
              <a:rPr lang="fr-FR" sz="3200" dirty="0">
                <a:latin typeface="Times New Roman"/>
                <a:ea typeface="Calibri"/>
              </a:rPr>
              <a:t>of living </a:t>
            </a:r>
            <a:r>
              <a:rPr lang="fr-FR" sz="3200" dirty="0" err="1">
                <a:latin typeface="Times New Roman"/>
                <a:ea typeface="Calibri"/>
              </a:rPr>
              <a:t>organisms</a:t>
            </a:r>
            <a:r>
              <a:rPr lang="fr-FR" sz="3200" dirty="0">
                <a:latin typeface="Times New Roman"/>
                <a:ea typeface="Calibri"/>
              </a:rPr>
              <a:t>, </a:t>
            </a:r>
            <a:endParaRPr lang="fr-FR" sz="3200" dirty="0" smtClean="0">
              <a:latin typeface="Times New Roman"/>
              <a:ea typeface="Calibri"/>
            </a:endParaRPr>
          </a:p>
          <a:p>
            <a:pPr marL="457200" indent="-457200" algn="just">
              <a:buFont typeface="Wingdings" pitchFamily="2" charset="2"/>
              <a:buChar char="v"/>
            </a:pPr>
            <a:r>
              <a:rPr lang="fr-FR" sz="3200" dirty="0">
                <a:latin typeface="Times New Roman"/>
                <a:ea typeface="Calibri"/>
              </a:rPr>
              <a:t>H</a:t>
            </a:r>
            <a:r>
              <a:rPr lang="fr-FR" sz="3200" dirty="0" smtClean="0">
                <a:latin typeface="Times New Roman"/>
                <a:ea typeface="Calibri"/>
              </a:rPr>
              <a:t>ow </a:t>
            </a:r>
            <a:r>
              <a:rPr lang="fr-FR" sz="3200" dirty="0" err="1">
                <a:latin typeface="Times New Roman"/>
                <a:ea typeface="Calibri"/>
              </a:rPr>
              <a:t>they</a:t>
            </a:r>
            <a:r>
              <a:rPr lang="fr-FR" sz="3200" dirty="0">
                <a:latin typeface="Times New Roman"/>
                <a:ea typeface="Calibri"/>
              </a:rPr>
              <a:t> </a:t>
            </a:r>
            <a:r>
              <a:rPr lang="fr-FR" sz="3200" dirty="0" err="1">
                <a:latin typeface="Times New Roman"/>
                <a:ea typeface="Calibri"/>
              </a:rPr>
              <a:t>function</a:t>
            </a:r>
            <a:r>
              <a:rPr lang="fr-FR" sz="3200" dirty="0">
                <a:latin typeface="Times New Roman"/>
                <a:ea typeface="Calibri"/>
              </a:rPr>
              <a:t>, </a:t>
            </a:r>
            <a:endParaRPr lang="fr-FR" sz="3200" dirty="0" smtClean="0">
              <a:latin typeface="Times New Roman"/>
              <a:ea typeface="Calibri"/>
            </a:endParaRPr>
          </a:p>
          <a:p>
            <a:pPr marL="457200" indent="-457200" algn="just">
              <a:buFont typeface="Wingdings" pitchFamily="2" charset="2"/>
              <a:buChar char="v"/>
            </a:pPr>
            <a:r>
              <a:rPr lang="fr-FR" sz="3200" dirty="0" err="1">
                <a:latin typeface="Times New Roman"/>
                <a:ea typeface="Calibri"/>
              </a:rPr>
              <a:t>T</a:t>
            </a:r>
            <a:r>
              <a:rPr lang="fr-FR" sz="3200" dirty="0" err="1" smtClean="0">
                <a:latin typeface="Times New Roman"/>
                <a:ea typeface="Calibri"/>
              </a:rPr>
              <a:t>heir</a:t>
            </a:r>
            <a:r>
              <a:rPr lang="fr-FR" sz="3200" dirty="0" smtClean="0">
                <a:latin typeface="Times New Roman"/>
                <a:ea typeface="Calibri"/>
              </a:rPr>
              <a:t> </a:t>
            </a:r>
            <a:r>
              <a:rPr lang="fr-FR" sz="3200" dirty="0" err="1">
                <a:latin typeface="Times New Roman"/>
                <a:ea typeface="Calibri"/>
              </a:rPr>
              <a:t>evolution</a:t>
            </a:r>
            <a:r>
              <a:rPr lang="fr-FR" sz="3200" dirty="0">
                <a:latin typeface="Times New Roman"/>
                <a:ea typeface="Calibri"/>
              </a:rPr>
              <a:t> and the continuation of </a:t>
            </a:r>
            <a:r>
              <a:rPr lang="fr-FR" sz="3200" dirty="0" err="1">
                <a:latin typeface="Times New Roman"/>
                <a:ea typeface="Calibri"/>
              </a:rPr>
              <a:t>this</a:t>
            </a:r>
            <a:r>
              <a:rPr lang="fr-FR" sz="3200" dirty="0">
                <a:latin typeface="Times New Roman"/>
                <a:ea typeface="Calibri"/>
              </a:rPr>
              <a:t> </a:t>
            </a:r>
            <a:r>
              <a:rPr lang="fr-FR" sz="3200" dirty="0" err="1">
                <a:latin typeface="Times New Roman"/>
                <a:ea typeface="Calibri"/>
              </a:rPr>
              <a:t>development</a:t>
            </a:r>
            <a:r>
              <a:rPr lang="fr-FR" sz="3200" dirty="0">
                <a:latin typeface="Times New Roman"/>
                <a:ea typeface="Calibri"/>
              </a:rPr>
              <a:t>. </a:t>
            </a:r>
            <a:endParaRPr lang="fr-FR" sz="3200" dirty="0" smtClean="0">
              <a:latin typeface="Times New Roman"/>
              <a:ea typeface="Calibri"/>
            </a:endParaRPr>
          </a:p>
          <a:p>
            <a:pPr marL="457200" indent="-457200" algn="just">
              <a:buFont typeface="Wingdings" pitchFamily="2" charset="2"/>
              <a:buChar char="Ø"/>
            </a:pPr>
            <a:r>
              <a:rPr lang="fr-FR" sz="3200" dirty="0" smtClean="0">
                <a:latin typeface="Times New Roman"/>
                <a:ea typeface="Calibri"/>
              </a:rPr>
              <a:t>All </a:t>
            </a:r>
            <a:r>
              <a:rPr lang="fr-FR" sz="3200" dirty="0">
                <a:latin typeface="Times New Roman"/>
                <a:ea typeface="Calibri"/>
              </a:rPr>
              <a:t>the information, </a:t>
            </a:r>
            <a:r>
              <a:rPr lang="fr-FR" sz="3200" dirty="0" err="1">
                <a:latin typeface="Times New Roman"/>
                <a:ea typeface="Calibri"/>
              </a:rPr>
              <a:t>hypotheses</a:t>
            </a:r>
            <a:r>
              <a:rPr lang="fr-FR" sz="3200" dirty="0">
                <a:latin typeface="Times New Roman"/>
                <a:ea typeface="Calibri"/>
              </a:rPr>
              <a:t> and </a:t>
            </a:r>
            <a:r>
              <a:rPr lang="fr-FR" sz="3200" dirty="0" err="1">
                <a:latin typeface="Times New Roman"/>
                <a:ea typeface="Calibri"/>
              </a:rPr>
              <a:t>theories</a:t>
            </a:r>
            <a:r>
              <a:rPr lang="fr-FR" sz="3200" dirty="0">
                <a:latin typeface="Times New Roman"/>
                <a:ea typeface="Calibri"/>
              </a:rPr>
              <a:t> </a:t>
            </a:r>
            <a:r>
              <a:rPr lang="fr-FR" sz="3200" dirty="0" err="1">
                <a:latin typeface="Times New Roman"/>
                <a:ea typeface="Calibri"/>
              </a:rPr>
              <a:t>presented</a:t>
            </a:r>
            <a:r>
              <a:rPr lang="fr-FR" sz="3200" dirty="0">
                <a:latin typeface="Times New Roman"/>
                <a:ea typeface="Calibri"/>
              </a:rPr>
              <a:t> in </a:t>
            </a:r>
            <a:r>
              <a:rPr lang="fr-FR" sz="3200" dirty="0" err="1">
                <a:latin typeface="Times New Roman"/>
                <a:ea typeface="Calibri"/>
              </a:rPr>
              <a:t>your</a:t>
            </a:r>
            <a:r>
              <a:rPr lang="fr-FR" sz="3200" dirty="0">
                <a:latin typeface="Times New Roman"/>
                <a:ea typeface="Calibri"/>
              </a:rPr>
              <a:t> </a:t>
            </a:r>
            <a:r>
              <a:rPr lang="fr-FR" sz="3200" dirty="0" err="1">
                <a:latin typeface="Times New Roman"/>
                <a:ea typeface="Calibri"/>
              </a:rPr>
              <a:t>manual</a:t>
            </a:r>
            <a:r>
              <a:rPr lang="fr-FR" sz="3200" dirty="0">
                <a:latin typeface="Times New Roman"/>
                <a:ea typeface="Calibri"/>
              </a:rPr>
              <a:t> are the fruit of the </a:t>
            </a:r>
            <a:r>
              <a:rPr lang="fr-FR" sz="3200" dirty="0" err="1">
                <a:latin typeface="Times New Roman"/>
                <a:ea typeface="Calibri"/>
              </a:rPr>
              <a:t>work</a:t>
            </a:r>
            <a:r>
              <a:rPr lang="fr-FR" sz="3200" dirty="0">
                <a:latin typeface="Times New Roman"/>
                <a:ea typeface="Calibri"/>
              </a:rPr>
              <a:t> of </a:t>
            </a:r>
            <a:r>
              <a:rPr lang="fr-FR" sz="3200" dirty="0" err="1">
                <a:latin typeface="Times New Roman"/>
                <a:ea typeface="Calibri"/>
              </a:rPr>
              <a:t>innumerable</a:t>
            </a:r>
            <a:r>
              <a:rPr lang="fr-FR" sz="3200" dirty="0">
                <a:latin typeface="Times New Roman"/>
                <a:ea typeface="Calibri"/>
              </a:rPr>
              <a:t> </a:t>
            </a:r>
            <a:r>
              <a:rPr lang="fr-FR" sz="3200" dirty="0" err="1">
                <a:latin typeface="Times New Roman"/>
                <a:ea typeface="Calibri"/>
              </a:rPr>
              <a:t>scientists</a:t>
            </a:r>
            <a:r>
              <a:rPr lang="fr-FR" sz="3200" dirty="0">
                <a:latin typeface="Times New Roman"/>
                <a:ea typeface="Calibri"/>
              </a:rPr>
              <a:t> </a:t>
            </a:r>
            <a:r>
              <a:rPr lang="fr-FR" sz="3200" dirty="0" err="1">
                <a:latin typeface="Times New Roman"/>
                <a:ea typeface="Calibri"/>
              </a:rPr>
              <a:t>who</a:t>
            </a:r>
            <a:r>
              <a:rPr lang="fr-FR" sz="3200" dirty="0">
                <a:latin typeface="Times New Roman"/>
                <a:ea typeface="Calibri"/>
              </a:rPr>
              <a:t> </a:t>
            </a:r>
            <a:r>
              <a:rPr lang="fr-FR" sz="3200" dirty="0" err="1">
                <a:latin typeface="Times New Roman"/>
                <a:ea typeface="Calibri"/>
              </a:rPr>
              <a:t>ask</a:t>
            </a:r>
            <a:r>
              <a:rPr lang="fr-FR" sz="3200" dirty="0">
                <a:latin typeface="Times New Roman"/>
                <a:ea typeface="Calibri"/>
              </a:rPr>
              <a:t> questions, </a:t>
            </a:r>
            <a:r>
              <a:rPr lang="fr-FR" sz="3200" dirty="0" err="1">
                <a:latin typeface="Times New Roman"/>
                <a:ea typeface="Calibri"/>
              </a:rPr>
              <a:t>collect</a:t>
            </a:r>
            <a:r>
              <a:rPr lang="fr-FR" sz="3200" dirty="0">
                <a:latin typeface="Times New Roman"/>
                <a:ea typeface="Calibri"/>
              </a:rPr>
              <a:t> data, propose, test and </a:t>
            </a:r>
            <a:r>
              <a:rPr lang="fr-FR" sz="3200" dirty="0" err="1">
                <a:latin typeface="Times New Roman"/>
                <a:ea typeface="Calibri"/>
              </a:rPr>
              <a:t>refine</a:t>
            </a:r>
            <a:r>
              <a:rPr lang="fr-FR" sz="3200" dirty="0">
                <a:latin typeface="Times New Roman"/>
                <a:ea typeface="Calibri"/>
              </a:rPr>
              <a:t> </a:t>
            </a:r>
            <a:r>
              <a:rPr lang="fr-FR" sz="3200" dirty="0" err="1">
                <a:latin typeface="Times New Roman"/>
                <a:ea typeface="Calibri"/>
              </a:rPr>
              <a:t>hypotheses</a:t>
            </a:r>
            <a:r>
              <a:rPr lang="fr-FR" sz="3200" dirty="0">
                <a:latin typeface="Times New Roman"/>
                <a:ea typeface="Calibri"/>
              </a:rPr>
              <a:t>, and </a:t>
            </a:r>
            <a:r>
              <a:rPr lang="fr-FR" sz="3200" dirty="0" err="1">
                <a:latin typeface="Times New Roman"/>
                <a:ea typeface="Calibri"/>
              </a:rPr>
              <a:t>formulate</a:t>
            </a:r>
            <a:r>
              <a:rPr lang="fr-FR" sz="3200" dirty="0">
                <a:latin typeface="Times New Roman"/>
                <a:ea typeface="Calibri"/>
              </a:rPr>
              <a:t> </a:t>
            </a:r>
            <a:r>
              <a:rPr lang="fr-FR" sz="3200" dirty="0" err="1">
                <a:latin typeface="Times New Roman"/>
                <a:ea typeface="Calibri"/>
              </a:rPr>
              <a:t>theories</a:t>
            </a:r>
            <a:r>
              <a:rPr lang="fr-FR" sz="3200" dirty="0">
                <a:latin typeface="Times New Roman"/>
                <a:ea typeface="Calibri"/>
              </a:rPr>
              <a:t>.</a:t>
            </a:r>
            <a:endParaRPr lang="fr-FR" sz="3200" dirty="0"/>
          </a:p>
        </p:txBody>
      </p:sp>
    </p:spTree>
    <p:extLst>
      <p:ext uri="{BB962C8B-B14F-4D97-AF65-F5344CB8AC3E}">
        <p14:creationId xmlns:p14="http://schemas.microsoft.com/office/powerpoint/2010/main" val="409270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832" y="332656"/>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Cell theory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543517" y="1700808"/>
            <a:ext cx="8204945" cy="432048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Cell theory is a universally recognized historical theory based on three principles or postulates. Several scientists contributed to the development of cell theory from the early seventeenth century to the mid-nineteenth century.</a:t>
            </a:r>
          </a:p>
        </p:txBody>
      </p:sp>
      <p:sp>
        <p:nvSpPr>
          <p:cNvPr id="6" name="Rectangle 5"/>
          <p:cNvSpPr/>
          <p:nvPr/>
        </p:nvSpPr>
        <p:spPr>
          <a:xfrm>
            <a:off x="543516" y="1700808"/>
            <a:ext cx="8204945" cy="43924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7" name="ZoneTexte 6"/>
          <p:cNvSpPr txBox="1"/>
          <p:nvPr/>
        </p:nvSpPr>
        <p:spPr>
          <a:xfrm>
            <a:off x="622612" y="2060848"/>
            <a:ext cx="8046754" cy="3323987"/>
          </a:xfrm>
          <a:prstGeom prst="rect">
            <a:avLst/>
          </a:prstGeom>
          <a:noFill/>
        </p:spPr>
        <p:txBody>
          <a:bodyPr wrap="square" rtlCol="0">
            <a:spAutoFit/>
          </a:bodyPr>
          <a:lstStyle/>
          <a:p>
            <a:pPr algn="ctr">
              <a:lnSpc>
                <a:spcPct val="150000"/>
              </a:lnSpc>
            </a:pPr>
            <a:r>
              <a:rPr lang="en-US" sz="2800" dirty="0">
                <a:latin typeface="Times New Roman" pitchFamily="18" charset="0"/>
                <a:cs typeface="Times New Roman" pitchFamily="18" charset="0"/>
              </a:rPr>
              <a:t> The invention and production of simple, compound microscopes, which enabled scientists to see the microscopic world clearly for the first time, contributed significantly to the development of cell theory. </a:t>
            </a:r>
          </a:p>
        </p:txBody>
      </p:sp>
    </p:spTree>
    <p:extLst>
      <p:ext uri="{BB962C8B-B14F-4D97-AF65-F5344CB8AC3E}">
        <p14:creationId xmlns:p14="http://schemas.microsoft.com/office/powerpoint/2010/main" val="20839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225309" y="986072"/>
            <a:ext cx="4443976" cy="157895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ZoneTexte 6"/>
          <p:cNvSpPr txBox="1"/>
          <p:nvPr/>
        </p:nvSpPr>
        <p:spPr>
          <a:xfrm>
            <a:off x="2533169" y="1180031"/>
            <a:ext cx="3836382" cy="1384995"/>
          </a:xfrm>
          <a:prstGeom prst="rect">
            <a:avLst/>
          </a:prstGeom>
          <a:noFill/>
        </p:spPr>
        <p:txBody>
          <a:bodyPr wrap="square" rtlCol="0">
            <a:spAutoFit/>
          </a:bodyPr>
          <a:lstStyle/>
          <a:p>
            <a:pPr algn="ctr"/>
            <a:r>
              <a:rPr lang="en-US" sz="2800" b="1" dirty="0">
                <a:solidFill>
                  <a:schemeClr val="bg1"/>
                </a:solidFill>
                <a:latin typeface="Times New Roman" pitchFamily="18" charset="0"/>
                <a:cs typeface="Times New Roman" pitchFamily="18" charset="0"/>
              </a:rPr>
              <a:t>The three postulates of cell theory are as follows</a:t>
            </a:r>
            <a:endParaRPr lang="fr-FR" sz="2800" b="1" dirty="0">
              <a:solidFill>
                <a:schemeClr val="bg1"/>
              </a:solidFill>
              <a:latin typeface="Times New Roman" pitchFamily="18" charset="0"/>
              <a:cs typeface="Times New Roman" pitchFamily="18" charset="0"/>
            </a:endParaRPr>
          </a:p>
        </p:txBody>
      </p:sp>
      <p:grpSp>
        <p:nvGrpSpPr>
          <p:cNvPr id="8" name="Groupe 7"/>
          <p:cNvGrpSpPr/>
          <p:nvPr/>
        </p:nvGrpSpPr>
        <p:grpSpPr>
          <a:xfrm rot="13885306">
            <a:off x="4283783" y="2768274"/>
            <a:ext cx="892781" cy="1089824"/>
            <a:chOff x="2941315" y="2221602"/>
            <a:chExt cx="392976" cy="630088"/>
          </a:xfrm>
          <a:solidFill>
            <a:schemeClr val="accent2">
              <a:lumMod val="60000"/>
              <a:lumOff val="40000"/>
            </a:schemeClr>
          </a:solidFill>
          <a:scene3d>
            <a:camera prst="orthographicFront"/>
            <a:lightRig rig="flat" dir="t"/>
          </a:scene3d>
        </p:grpSpPr>
        <p:sp>
          <p:nvSpPr>
            <p:cNvPr id="9" name="Flèche droite 8"/>
            <p:cNvSpPr/>
            <p:nvPr/>
          </p:nvSpPr>
          <p:spPr>
            <a:xfrm rot="13114286">
              <a:off x="2941315" y="2221602"/>
              <a:ext cx="392976" cy="630088"/>
            </a:xfrm>
            <a:prstGeom prst="rightArrow">
              <a:avLst>
                <a:gd name="adj1" fmla="val 60000"/>
                <a:gd name="adj2" fmla="val 50000"/>
              </a:avLst>
            </a:prstGeom>
            <a:grpFill/>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Flèche droite 30"/>
            <p:cNvSpPr/>
            <p:nvPr/>
          </p:nvSpPr>
          <p:spPr>
            <a:xfrm rot="23914286">
              <a:off x="3046348" y="2384373"/>
              <a:ext cx="275083" cy="378052"/>
            </a:xfrm>
            <a:prstGeom prst="rect">
              <a:avLst/>
            </a:prstGeom>
            <a:grpFill/>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14" name="Ellipse 13"/>
          <p:cNvSpPr/>
          <p:nvPr/>
        </p:nvSpPr>
        <p:spPr>
          <a:xfrm>
            <a:off x="3295075" y="4639537"/>
            <a:ext cx="2927224" cy="1658040"/>
          </a:xfrm>
          <a:prstGeom prst="ellipse">
            <a:avLst/>
          </a:prstGeom>
          <a:solidFill>
            <a:schemeClr val="accent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Ellipse 19"/>
          <p:cNvSpPr/>
          <p:nvPr/>
        </p:nvSpPr>
        <p:spPr>
          <a:xfrm>
            <a:off x="6081887" y="3310941"/>
            <a:ext cx="2932259" cy="189940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21" name="Groupe 20"/>
          <p:cNvGrpSpPr/>
          <p:nvPr/>
        </p:nvGrpSpPr>
        <p:grpSpPr>
          <a:xfrm rot="5400000">
            <a:off x="6206179" y="2199667"/>
            <a:ext cx="892064" cy="1058740"/>
            <a:chOff x="4952516" y="2221602"/>
            <a:chExt cx="392976" cy="630088"/>
          </a:xfrm>
          <a:scene3d>
            <a:camera prst="orthographicFront"/>
            <a:lightRig rig="flat" dir="t"/>
          </a:scene3d>
        </p:grpSpPr>
        <p:sp>
          <p:nvSpPr>
            <p:cNvPr id="22" name="Flèche droite 21"/>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26" name="ZoneTexte 25"/>
          <p:cNvSpPr txBox="1"/>
          <p:nvPr/>
        </p:nvSpPr>
        <p:spPr>
          <a:xfrm>
            <a:off x="3554434" y="4921610"/>
            <a:ext cx="2408505" cy="1384995"/>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cell is the basic unit of life</a:t>
            </a:r>
            <a:endParaRPr lang="fr-FR" sz="2800" dirty="0">
              <a:latin typeface="Times New Roman" pitchFamily="18" charset="0"/>
              <a:cs typeface="Times New Roman" pitchFamily="18" charset="0"/>
            </a:endParaRPr>
          </a:p>
        </p:txBody>
      </p:sp>
      <p:sp>
        <p:nvSpPr>
          <p:cNvPr id="27" name="ZoneTexte 26"/>
          <p:cNvSpPr txBox="1"/>
          <p:nvPr/>
        </p:nvSpPr>
        <p:spPr>
          <a:xfrm>
            <a:off x="6083197" y="3460005"/>
            <a:ext cx="2930949" cy="1384995"/>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All </a:t>
            </a:r>
            <a:r>
              <a:rPr lang="en-US" sz="2800" dirty="0">
                <a:latin typeface="Times New Roman" pitchFamily="18" charset="0"/>
                <a:cs typeface="Times New Roman" pitchFamily="18" charset="0"/>
              </a:rPr>
              <a:t>living organisms consist of at least one cell</a:t>
            </a:r>
            <a:endParaRPr lang="fr-FR" sz="2800" dirty="0">
              <a:latin typeface="Times New Roman" pitchFamily="18" charset="0"/>
              <a:cs typeface="Times New Roman" pitchFamily="18" charset="0"/>
            </a:endParaRPr>
          </a:p>
        </p:txBody>
      </p:sp>
      <p:sp>
        <p:nvSpPr>
          <p:cNvPr id="28" name="Ellipse 27"/>
          <p:cNvSpPr/>
          <p:nvPr/>
        </p:nvSpPr>
        <p:spPr>
          <a:xfrm>
            <a:off x="282184" y="3355301"/>
            <a:ext cx="3012892" cy="1810683"/>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grpSp>
        <p:nvGrpSpPr>
          <p:cNvPr id="29" name="Groupe 28"/>
          <p:cNvGrpSpPr/>
          <p:nvPr/>
        </p:nvGrpSpPr>
        <p:grpSpPr>
          <a:xfrm rot="901426">
            <a:off x="2162645" y="2551252"/>
            <a:ext cx="1046395" cy="801789"/>
            <a:chOff x="3270293" y="4300934"/>
            <a:chExt cx="630088" cy="392976"/>
          </a:xfrm>
          <a:scene3d>
            <a:camera prst="orthographicFront"/>
            <a:lightRig rig="flat" dir="t"/>
          </a:scene3d>
        </p:grpSpPr>
        <p:sp>
          <p:nvSpPr>
            <p:cNvPr id="30" name="Flèche droite 29"/>
            <p:cNvSpPr/>
            <p:nvPr/>
          </p:nvSpPr>
          <p:spPr>
            <a:xfrm rot="6942857">
              <a:off x="3388849" y="4182378"/>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1" name="Flèche droite 22"/>
            <p:cNvSpPr/>
            <p:nvPr/>
          </p:nvSpPr>
          <p:spPr>
            <a:xfrm rot="17742857">
              <a:off x="3473371" y="4255287"/>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32" name="ZoneTexte 31"/>
          <p:cNvSpPr txBox="1"/>
          <p:nvPr/>
        </p:nvSpPr>
        <p:spPr>
          <a:xfrm>
            <a:off x="366864" y="3597345"/>
            <a:ext cx="2928212" cy="1384995"/>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All </a:t>
            </a:r>
            <a:r>
              <a:rPr lang="en-US" sz="2800" dirty="0">
                <a:latin typeface="Times New Roman" pitchFamily="18" charset="0"/>
                <a:cs typeface="Times New Roman" pitchFamily="18" charset="0"/>
              </a:rPr>
              <a:t>cells originate from pre-existing cells</a:t>
            </a:r>
            <a:endParaRPr lang="fr-FR" sz="2800" dirty="0">
              <a:latin typeface="Times New Roman" pitchFamily="18" charset="0"/>
              <a:cs typeface="Times New Roman" pitchFamily="18" charset="0"/>
            </a:endParaRPr>
          </a:p>
        </p:txBody>
      </p:sp>
      <p:sp>
        <p:nvSpPr>
          <p:cNvPr id="34" name="Rectangle 33"/>
          <p:cNvSpPr/>
          <p:nvPr/>
        </p:nvSpPr>
        <p:spPr>
          <a:xfrm>
            <a:off x="3094624" y="188640"/>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Cell theory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042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anim calcmode="lin" valueType="num">
                                      <p:cBhvr>
                                        <p:cTn id="19" dur="2000" fill="hold"/>
                                        <p:tgtEl>
                                          <p:spTgt spid="21"/>
                                        </p:tgtEl>
                                        <p:attrNameLst>
                                          <p:attrName>ppt_w</p:attrName>
                                        </p:attrNameLst>
                                      </p:cBhvr>
                                      <p:tavLst>
                                        <p:tav tm="0" fmla="#ppt_w*sin(2.5*pi*$)">
                                          <p:val>
                                            <p:fltVal val="0"/>
                                          </p:val>
                                        </p:tav>
                                        <p:tav tm="100000">
                                          <p:val>
                                            <p:fltVal val="1"/>
                                          </p:val>
                                        </p:tav>
                                      </p:tavLst>
                                    </p:anim>
                                    <p:anim calcmode="lin" valueType="num">
                                      <p:cBhvr>
                                        <p:cTn id="2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ppt_w</p:attrName>
                                        </p:attrNameLst>
                                      </p:cBhvr>
                                      <p:tavLst>
                                        <p:tav tm="0" fmla="#ppt_w*sin(2.5*pi*$)">
                                          <p:val>
                                            <p:fltVal val="0"/>
                                          </p:val>
                                        </p:tav>
                                        <p:tav tm="100000">
                                          <p:val>
                                            <p:fltVal val="1"/>
                                          </p:val>
                                        </p:tav>
                                      </p:tavLst>
                                    </p:anim>
                                    <p:anim calcmode="lin" valueType="num">
                                      <p:cBhvr>
                                        <p:cTn id="4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000"/>
                                        <p:tgtEl>
                                          <p:spTgt spid="29"/>
                                        </p:tgtEl>
                                      </p:cBhvr>
                                    </p:animEffect>
                                    <p:anim calcmode="lin" valueType="num">
                                      <p:cBhvr>
                                        <p:cTn id="60" dur="2000" fill="hold"/>
                                        <p:tgtEl>
                                          <p:spTgt spid="29"/>
                                        </p:tgtEl>
                                        <p:attrNameLst>
                                          <p:attrName>ppt_w</p:attrName>
                                        </p:attrNameLst>
                                      </p:cBhvr>
                                      <p:tavLst>
                                        <p:tav tm="0" fmla="#ppt_w*sin(2.5*pi*$)">
                                          <p:val>
                                            <p:fltVal val="0"/>
                                          </p:val>
                                        </p:tav>
                                        <p:tav tm="100000">
                                          <p:val>
                                            <p:fltVal val="1"/>
                                          </p:val>
                                        </p:tav>
                                      </p:tavLst>
                                    </p:anim>
                                    <p:anim calcmode="lin" valueType="num">
                                      <p:cBhvr>
                                        <p:cTn id="61"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heel(1)">
                                      <p:cBhvr>
                                        <p:cTn id="7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4446" y="188640"/>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Cell theory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532221" y="1340768"/>
            <a:ext cx="8204945" cy="4113166"/>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While a cell is the basic unit of life, and the smallest element considered independently alive in an organism, it is itself composed of smaller structures, called organelles. Thus, cells are not the smallest structures present in organisms</a:t>
            </a:r>
          </a:p>
        </p:txBody>
      </p:sp>
      <p:sp>
        <p:nvSpPr>
          <p:cNvPr id="6" name="Rectangle 5"/>
          <p:cNvSpPr/>
          <p:nvPr/>
        </p:nvSpPr>
        <p:spPr>
          <a:xfrm>
            <a:off x="179512" y="908720"/>
            <a:ext cx="8712968" cy="54726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7" name="ZoneTexte 6"/>
          <p:cNvSpPr txBox="1"/>
          <p:nvPr/>
        </p:nvSpPr>
        <p:spPr>
          <a:xfrm>
            <a:off x="251520" y="952809"/>
            <a:ext cx="8640959" cy="5632311"/>
          </a:xfrm>
          <a:prstGeom prst="rect">
            <a:avLst/>
          </a:prstGeom>
          <a:noFill/>
        </p:spPr>
        <p:txBody>
          <a:bodyPr wrap="square" rtlCol="0">
            <a:spAutoFit/>
          </a:bodyPr>
          <a:lstStyle/>
          <a:p>
            <a:pPr algn="ctr">
              <a:lnSpc>
                <a:spcPct val="150000"/>
              </a:lnSpc>
            </a:pPr>
            <a:r>
              <a:rPr lang="en-US" sz="2400" dirty="0">
                <a:latin typeface="Times New Roman" pitchFamily="18" charset="0"/>
                <a:cs typeface="Times New Roman" pitchFamily="18" charset="0"/>
              </a:rPr>
              <a:t>The historical development of cell theory begins with Robert Hooke, who invented the term "cell" in 1665. Hooke was an English scientist and architect. He built his own rudimentary compound microscope (a microscope with three sequential lenses), with which he made several observations that he published in a book entitled "</a:t>
            </a:r>
            <a:r>
              <a:rPr lang="en-US" sz="2400" i="1" dirty="0" err="1">
                <a:latin typeface="Times New Roman" pitchFamily="18" charset="0"/>
                <a:cs typeface="Times New Roman" pitchFamily="18" charset="0"/>
              </a:rPr>
              <a:t>Micrographia</a:t>
            </a:r>
            <a:r>
              <a:rPr lang="en-US" sz="2400" dirty="0">
                <a:latin typeface="Times New Roman" pitchFamily="18" charset="0"/>
                <a:cs typeface="Times New Roman" pitchFamily="18" charset="0"/>
              </a:rPr>
              <a:t>". In his book, Hooke presents a microscopically observed drawing of a very thin section of a cork used to close the neck of a bottle. The material was filled with regular, delimited cavities that he named "cells", after the Latin word </a:t>
            </a:r>
            <a:r>
              <a:rPr lang="en-US" sz="2400" i="1" dirty="0" err="1">
                <a:latin typeface="Times New Roman" pitchFamily="18" charset="0"/>
                <a:cs typeface="Times New Roman" pitchFamily="18" charset="0"/>
              </a:rPr>
              <a:t>cellula</a:t>
            </a:r>
            <a:r>
              <a:rPr lang="en-US" sz="2400" dirty="0">
                <a:latin typeface="Times New Roman" pitchFamily="18" charset="0"/>
                <a:cs typeface="Times New Roman" pitchFamily="18" charset="0"/>
              </a:rPr>
              <a:t>, meaning small part.</a:t>
            </a:r>
          </a:p>
        </p:txBody>
      </p:sp>
    </p:spTree>
    <p:extLst>
      <p:ext uri="{BB962C8B-B14F-4D97-AF65-F5344CB8AC3E}">
        <p14:creationId xmlns:p14="http://schemas.microsoft.com/office/powerpoint/2010/main" val="7542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4446" y="773415"/>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Cell theory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323528" y="548680"/>
            <a:ext cx="8640960" cy="5831853"/>
          </a:xfrm>
          <a:prstGeom prst="rect">
            <a:avLst/>
          </a:prstGeom>
          <a:solidFill>
            <a:schemeClr val="accent3">
              <a:lumMod val="60000"/>
              <a:lumOff val="40000"/>
            </a:schemeClr>
          </a:solidFill>
        </p:spPr>
        <p:txBody>
          <a:bodyPr wrap="square" rtlCol="0">
            <a:spAutoFit/>
          </a:bodyPr>
          <a:lstStyle/>
          <a:p>
            <a:pPr algn="ctr">
              <a:lnSpc>
                <a:spcPct val="150000"/>
              </a:lnSpc>
            </a:pPr>
            <a:r>
              <a:rPr lang="en-US" sz="2800" dirty="0">
                <a:latin typeface="Times New Roman" pitchFamily="18" charset="0"/>
                <a:cs typeface="Times New Roman" pitchFamily="18" charset="0"/>
              </a:rPr>
              <a:t>The next step in the development of cell theory was the discovery of the fundamental living nature of cells. This was the work of </a:t>
            </a:r>
            <a:r>
              <a:rPr lang="en-US" sz="2800" dirty="0" err="1">
                <a:latin typeface="Times New Roman" pitchFamily="18" charset="0"/>
                <a:cs typeface="Times New Roman" pitchFamily="18" charset="0"/>
              </a:rPr>
              <a:t>Antoni</a:t>
            </a:r>
            <a:r>
              <a:rPr lang="en-US" sz="2800" dirty="0">
                <a:latin typeface="Times New Roman" pitchFamily="18" charset="0"/>
                <a:cs typeface="Times New Roman" pitchFamily="18" charset="0"/>
              </a:rPr>
              <a:t> van Leeuwenhoek, often referred to as the "father of microbiology". </a:t>
            </a:r>
            <a:endParaRPr lang="en-US" sz="2800" dirty="0" smtClean="0">
              <a:latin typeface="Times New Roman" pitchFamily="18" charset="0"/>
              <a:cs typeface="Times New Roman" pitchFamily="18" charset="0"/>
            </a:endParaRPr>
          </a:p>
          <a:p>
            <a:pPr algn="ctr">
              <a:lnSpc>
                <a:spcPct val="150000"/>
              </a:lnSpc>
            </a:pPr>
            <a:r>
              <a:rPr lang="en-US" sz="2800" dirty="0" err="1" smtClean="0">
                <a:latin typeface="Times New Roman" pitchFamily="18" charset="0"/>
                <a:cs typeface="Times New Roman" pitchFamily="18" charset="0"/>
              </a:rPr>
              <a:t>Antoni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van Leeuwenhoek was a businessman, politician and microscope devotee. He learned to make his own glass lenses and built a simple microscope, essentially a single powerful magnifying lens, capable of magnifying objects to over 200 times their original size. </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390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548680"/>
            <a:ext cx="8640960" cy="5632311"/>
          </a:xfrm>
          <a:prstGeom prst="rect">
            <a:avLst/>
          </a:prstGeom>
          <a:solidFill>
            <a:schemeClr val="accent3">
              <a:lumMod val="60000"/>
              <a:lumOff val="40000"/>
            </a:schemeClr>
          </a:solidFill>
        </p:spPr>
        <p:txBody>
          <a:bodyPr wrap="square" rtlCol="0">
            <a:spAutoFit/>
          </a:bodyPr>
          <a:lstStyle/>
          <a:p>
            <a:pPr algn="ctr">
              <a:lnSpc>
                <a:spcPct val="150000"/>
              </a:lnSpc>
            </a:pPr>
            <a:r>
              <a:rPr lang="en-US" sz="2400" dirty="0">
                <a:latin typeface="Times New Roman" pitchFamily="18" charset="0"/>
                <a:cs typeface="Times New Roman" pitchFamily="18" charset="0"/>
              </a:rPr>
              <a:t>The next major advance in cell theory is attributed to Matthias </a:t>
            </a:r>
            <a:r>
              <a:rPr lang="en-US" sz="2400" dirty="0" err="1">
                <a:latin typeface="Times New Roman" pitchFamily="18" charset="0"/>
                <a:cs typeface="Times New Roman" pitchFamily="18" charset="0"/>
              </a:rPr>
              <a:t>Schleiden</a:t>
            </a:r>
            <a:r>
              <a:rPr lang="en-US" sz="2400" dirty="0">
                <a:latin typeface="Times New Roman" pitchFamily="18" charset="0"/>
                <a:cs typeface="Times New Roman" pitchFamily="18" charset="0"/>
              </a:rPr>
              <a:t>, whose work is often cited in collaboration with Theodore Schwann. In fact, </a:t>
            </a:r>
            <a:r>
              <a:rPr lang="en-US" sz="2400" dirty="0" err="1">
                <a:latin typeface="Times New Roman" pitchFamily="18" charset="0"/>
                <a:cs typeface="Times New Roman" pitchFamily="18" charset="0"/>
              </a:rPr>
              <a:t>Schleiden</a:t>
            </a:r>
            <a:r>
              <a:rPr lang="en-US" sz="2400" dirty="0">
                <a:latin typeface="Times New Roman" pitchFamily="18" charset="0"/>
                <a:cs typeface="Times New Roman" pitchFamily="18" charset="0"/>
              </a:rPr>
              <a:t> and his close friend Schwann are often referred to as the "founders of cell theory". Matthias </a:t>
            </a:r>
            <a:r>
              <a:rPr lang="en-US" sz="2400" dirty="0" err="1">
                <a:latin typeface="Times New Roman" pitchFamily="18" charset="0"/>
                <a:cs typeface="Times New Roman" pitchFamily="18" charset="0"/>
              </a:rPr>
              <a:t>Schleiden</a:t>
            </a:r>
            <a:r>
              <a:rPr lang="en-US" sz="2400" dirty="0">
                <a:latin typeface="Times New Roman" pitchFamily="18" charset="0"/>
                <a:cs typeface="Times New Roman" pitchFamily="18" charset="0"/>
              </a:rPr>
              <a:t> was a German botanist renowned for studying the structure of plants under the microscope. In a book published in 1838, he declared that "all plants are composed of cells and cellular products". He also noted the importance of the nucleus, which he believed to be essential for the production of new cells, and observed that new cells seemed to originate from the nucleus of ancient cells.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2509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060848"/>
            <a:ext cx="8640960" cy="1687963"/>
          </a:xfrm>
          <a:prstGeom prst="rect">
            <a:avLst/>
          </a:prstGeom>
          <a:solidFill>
            <a:schemeClr val="accent3">
              <a:lumMod val="60000"/>
              <a:lumOff val="40000"/>
            </a:schemeClr>
          </a:solidFill>
        </p:spPr>
        <p:txBody>
          <a:bodyPr wrap="square" rtlCol="0">
            <a:spAutoFit/>
          </a:bodyPr>
          <a:lstStyle/>
          <a:p>
            <a:pPr algn="ctr">
              <a:lnSpc>
                <a:spcPct val="150000"/>
              </a:lnSpc>
            </a:pPr>
            <a:r>
              <a:rPr lang="en-US" sz="2400" dirty="0">
                <a:latin typeface="Times New Roman" pitchFamily="18" charset="0"/>
                <a:cs typeface="Times New Roman" pitchFamily="18" charset="0"/>
              </a:rPr>
              <a:t>The last discovery in our chronology of cell theory, that all cells originate from pre-existing cells, is attributed to a German pathologist and politician named Rudolf Virchow.</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95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4446" y="188640"/>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Embryology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543516" y="1700808"/>
            <a:ext cx="8204945" cy="43924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6" name="ZoneTexte 5"/>
          <p:cNvSpPr txBox="1"/>
          <p:nvPr/>
        </p:nvSpPr>
        <p:spPr>
          <a:xfrm>
            <a:off x="759537" y="1911893"/>
            <a:ext cx="7772901" cy="3970318"/>
          </a:xfrm>
          <a:prstGeom prst="rect">
            <a:avLst/>
          </a:prstGeom>
          <a:noFill/>
        </p:spPr>
        <p:txBody>
          <a:bodyPr wrap="square" rtlCol="0">
            <a:spAutoFit/>
          </a:bodyPr>
          <a:lstStyle/>
          <a:p>
            <a:pPr algn="ctr">
              <a:lnSpc>
                <a:spcPct val="150000"/>
              </a:lnSpc>
            </a:pPr>
            <a:r>
              <a:rPr lang="en-US" sz="2800" dirty="0">
                <a:latin typeface="Times New Roman" pitchFamily="18" charset="0"/>
                <a:cs typeface="Times New Roman" pitchFamily="18" charset="0"/>
              </a:rPr>
              <a:t> 	Embryology is the science devoted to the study of embryonic development, i.e. the period of life between fertilization of the egg and birth or hatching. Describing and explaining embryo formation, and studying the mechanisms and causes of embryonic development.</a:t>
            </a:r>
          </a:p>
        </p:txBody>
      </p:sp>
      <p:sp>
        <p:nvSpPr>
          <p:cNvPr id="7" name="Rectangle 6"/>
          <p:cNvSpPr/>
          <p:nvPr/>
        </p:nvSpPr>
        <p:spPr>
          <a:xfrm>
            <a:off x="251520" y="980728"/>
            <a:ext cx="8649341" cy="56166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latin typeface="Times New Roman" pitchFamily="18" charset="0"/>
              <a:cs typeface="Times New Roman" pitchFamily="18" charset="0"/>
            </a:endParaRPr>
          </a:p>
        </p:txBody>
      </p:sp>
      <p:sp>
        <p:nvSpPr>
          <p:cNvPr id="8" name="ZoneTexte 7"/>
          <p:cNvSpPr txBox="1"/>
          <p:nvPr/>
        </p:nvSpPr>
        <p:spPr>
          <a:xfrm>
            <a:off x="251520" y="952809"/>
            <a:ext cx="8640959" cy="5262979"/>
          </a:xfrm>
          <a:prstGeom prst="rect">
            <a:avLst/>
          </a:prstGeom>
          <a:noFill/>
        </p:spPr>
        <p:txBody>
          <a:bodyPr wrap="square" rtlCol="0">
            <a:spAutoFit/>
          </a:bodyPr>
          <a:lstStyle/>
          <a:p>
            <a:pPr algn="ctr">
              <a:lnSpc>
                <a:spcPct val="150000"/>
              </a:lnSpc>
            </a:pPr>
            <a:r>
              <a:rPr lang="en-US" sz="2800" dirty="0">
                <a:latin typeface="Times New Roman" pitchFamily="18" charset="0"/>
                <a:cs typeface="Times New Roman" pitchFamily="18" charset="0"/>
              </a:rPr>
              <a:t>The origins of embryology go back to Antiquity, when many physicians and philosophers were interested in the evolution of the embryo. Their technical resources were limited to observing the eggs of various animals, especially the chicken. Speculation and hypothesis replaced the inadequacy of techniques. The most varied and erroneous doctrines were put forward in an attempt to explain the formation of organisms.</a:t>
            </a:r>
          </a:p>
        </p:txBody>
      </p:sp>
      <p:sp>
        <p:nvSpPr>
          <p:cNvPr id="9" name="Rectangle 8"/>
          <p:cNvSpPr/>
          <p:nvPr/>
        </p:nvSpPr>
        <p:spPr>
          <a:xfrm>
            <a:off x="259902" y="980728"/>
            <a:ext cx="8944507" cy="55669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dirty="0"/>
          </a:p>
        </p:txBody>
      </p:sp>
      <p:sp>
        <p:nvSpPr>
          <p:cNvPr id="10" name="ZoneTexte 9"/>
          <p:cNvSpPr txBox="1"/>
          <p:nvPr/>
        </p:nvSpPr>
        <p:spPr>
          <a:xfrm>
            <a:off x="259902" y="1362475"/>
            <a:ext cx="8640959" cy="4524315"/>
          </a:xfrm>
          <a:prstGeom prst="rect">
            <a:avLst/>
          </a:prstGeom>
          <a:noFill/>
        </p:spPr>
        <p:txBody>
          <a:bodyPr wrap="square" rtlCol="0">
            <a:spAutoFit/>
          </a:bodyPr>
          <a:lstStyle/>
          <a:p>
            <a:pPr algn="ctr">
              <a:lnSpc>
                <a:spcPct val="150000"/>
              </a:lnSpc>
            </a:pPr>
            <a:r>
              <a:rPr lang="en-US" sz="3200" b="1" dirty="0" err="1">
                <a:latin typeface="Times New Roman" pitchFamily="18" charset="0"/>
                <a:cs typeface="Times New Roman" pitchFamily="18" charset="0"/>
              </a:rPr>
              <a:t>Aristot</a:t>
            </a:r>
            <a:r>
              <a:rPr lang="en-US" sz="3200" dirty="0">
                <a:latin typeface="Times New Roman" pitchFamily="18" charset="0"/>
                <a:cs typeface="Times New Roman" pitchFamily="18" charset="0"/>
              </a:rPr>
              <a:t> wrote the </a:t>
            </a:r>
            <a:r>
              <a:rPr lang="en-US" sz="3200" b="1" dirty="0">
                <a:latin typeface="Times New Roman" pitchFamily="18" charset="0"/>
                <a:cs typeface="Times New Roman" pitchFamily="18" charset="0"/>
              </a:rPr>
              <a:t>first known </a:t>
            </a:r>
            <a:r>
              <a:rPr lang="en-US" sz="3200" dirty="0">
                <a:latin typeface="Times New Roman" pitchFamily="18" charset="0"/>
                <a:cs typeface="Times New Roman" pitchFamily="18" charset="0"/>
              </a:rPr>
              <a:t>treatise on </a:t>
            </a:r>
            <a:r>
              <a:rPr lang="en-US" sz="3200" b="1" dirty="0">
                <a:latin typeface="Times New Roman" pitchFamily="18" charset="0"/>
                <a:cs typeface="Times New Roman" pitchFamily="18" charset="0"/>
              </a:rPr>
              <a:t>embryology</a:t>
            </a:r>
            <a:r>
              <a:rPr lang="en-US" sz="3200" dirty="0">
                <a:latin typeface="Times New Roman" pitchFamily="18" charset="0"/>
                <a:cs typeface="Times New Roman" pitchFamily="18" charset="0"/>
              </a:rPr>
              <a:t>, as well as the first classification of animals into oviparous, viviparous and ovoviviparous species. But his fanciful hypotheses, steeped in finalism, were to prove detrimental to the development of science until the Middle Ages.</a:t>
            </a:r>
          </a:p>
        </p:txBody>
      </p:sp>
    </p:spTree>
    <p:extLst>
      <p:ext uri="{BB962C8B-B14F-4D97-AF65-F5344CB8AC3E}">
        <p14:creationId xmlns:p14="http://schemas.microsoft.com/office/powerpoint/2010/main" val="24710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0.70"/>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1000" fill="hold"/>
                                        <p:tgtEl>
                                          <p:spTgt spid="10"/>
                                        </p:tgtEl>
                                        <p:attrNameLst>
                                          <p:attrName>ppt_w</p:attrName>
                                        </p:attrNameLst>
                                      </p:cBhvr>
                                      <p:tavLst>
                                        <p:tav tm="0">
                                          <p:val>
                                            <p:strVal val="#ppt_w*0.70"/>
                                          </p:val>
                                        </p:tav>
                                        <p:tav tm="100000">
                                          <p:val>
                                            <p:strVal val="#ppt_w"/>
                                          </p:val>
                                        </p:tav>
                                      </p:tavLst>
                                    </p:anim>
                                    <p:anim calcmode="lin" valueType="num">
                                      <p:cBhvr>
                                        <p:cTn id="82" dur="1000" fill="hold"/>
                                        <p:tgtEl>
                                          <p:spTgt spid="10"/>
                                        </p:tgtEl>
                                        <p:attrNameLst>
                                          <p:attrName>ppt_h</p:attrName>
                                        </p:attrNameLst>
                                      </p:cBhvr>
                                      <p:tavLst>
                                        <p:tav tm="0">
                                          <p:val>
                                            <p:strVal val="#ppt_h"/>
                                          </p:val>
                                        </p:tav>
                                        <p:tav tm="100000">
                                          <p:val>
                                            <p:strVal val="#ppt_h"/>
                                          </p:val>
                                        </p:tav>
                                      </p:tavLst>
                                    </p:anim>
                                    <p:animEffect transition="in" filter="fade">
                                      <p:cBhvr>
                                        <p:cTn id="8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4446" y="188640"/>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Immunology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633197" y="773415"/>
            <a:ext cx="8046754" cy="5831853"/>
          </a:xfrm>
          <a:prstGeom prst="rect">
            <a:avLst/>
          </a:prstGeom>
          <a:noFill/>
        </p:spPr>
        <p:txBody>
          <a:bodyPr wrap="square" rtlCol="0">
            <a:spAutoFit/>
          </a:bodyPr>
          <a:lstStyle/>
          <a:p>
            <a:pPr algn="ctr">
              <a:lnSpc>
                <a:spcPct val="150000"/>
              </a:lnSpc>
            </a:pPr>
            <a:r>
              <a:rPr lang="en-US" sz="2800" dirty="0" smtClean="0">
                <a:latin typeface="Times New Roman" pitchFamily="18" charset="0"/>
                <a:cs typeface="Times New Roman" pitchFamily="18" charset="0"/>
              </a:rPr>
              <a:t>Immunology </a:t>
            </a:r>
            <a:r>
              <a:rPr lang="en-US" sz="2800" dirty="0">
                <a:latin typeface="Times New Roman" pitchFamily="18" charset="0"/>
                <a:cs typeface="Times New Roman" pitchFamily="18" charset="0"/>
              </a:rPr>
              <a:t>is defined as the science of immunity. The word "immunity" comes from the Latin </a:t>
            </a:r>
            <a:r>
              <a:rPr lang="en-US" sz="2800" dirty="0" err="1">
                <a:latin typeface="Times New Roman" pitchFamily="18" charset="0"/>
                <a:cs typeface="Times New Roman" pitchFamily="18" charset="0"/>
              </a:rPr>
              <a:t>immunitas</a:t>
            </a:r>
            <a:r>
              <a:rPr lang="en-US" sz="2800" dirty="0">
                <a:latin typeface="Times New Roman" pitchFamily="18" charset="0"/>
                <a:cs typeface="Times New Roman" pitchFamily="18" charset="0"/>
              </a:rPr>
              <a:t>, meaning "exemption, dispensation, remission". In the 19th century (around 1865), the word was taken up in biology to designate the property possessed by an organism of being refractory to certain pathogenic agents. Immunology thus appeared as the study of the means by which an organism escapes the pathogenic effects of certain substances.</a:t>
            </a:r>
          </a:p>
        </p:txBody>
      </p:sp>
    </p:spTree>
    <p:extLst>
      <p:ext uri="{BB962C8B-B14F-4D97-AF65-F5344CB8AC3E}">
        <p14:creationId xmlns:p14="http://schemas.microsoft.com/office/powerpoint/2010/main" val="20720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4446" y="188640"/>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Immunology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203773" y="939868"/>
            <a:ext cx="8640960" cy="2241960"/>
          </a:xfrm>
          <a:prstGeom prst="rect">
            <a:avLst/>
          </a:prstGeom>
          <a:solidFill>
            <a:schemeClr val="accent3">
              <a:lumMod val="60000"/>
              <a:lumOff val="40000"/>
            </a:schemeClr>
          </a:solidFill>
        </p:spPr>
        <p:txBody>
          <a:bodyPr wrap="square" rtlCol="0">
            <a:spAutoFit/>
          </a:bodyPr>
          <a:lstStyle/>
          <a:p>
            <a:pPr algn="ctr">
              <a:lnSpc>
                <a:spcPct val="150000"/>
              </a:lnSpc>
            </a:pPr>
            <a:r>
              <a:rPr lang="en-US" sz="2400" dirty="0">
                <a:latin typeface="Times New Roman" pitchFamily="18" charset="0"/>
                <a:cs typeface="Times New Roman" pitchFamily="18" charset="0"/>
              </a:rPr>
              <a:t>It wasn't until the 19th century, however, that immunization became "scientific", in the sense that it was carried out on a large scale and led to the eradication of several diseases. The three major figures of this era are :</a:t>
            </a:r>
            <a:endParaRPr lang="fr-FR" sz="2400" dirty="0">
              <a:latin typeface="Times New Roman" pitchFamily="18" charset="0"/>
              <a:cs typeface="Times New Roman" pitchFamily="18" charset="0"/>
            </a:endParaRPr>
          </a:p>
        </p:txBody>
      </p:sp>
      <p:sp>
        <p:nvSpPr>
          <p:cNvPr id="6" name="ZoneTexte 5"/>
          <p:cNvSpPr txBox="1"/>
          <p:nvPr/>
        </p:nvSpPr>
        <p:spPr>
          <a:xfrm>
            <a:off x="203773" y="3356992"/>
            <a:ext cx="8842913" cy="2677656"/>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Englishman </a:t>
            </a:r>
            <a:r>
              <a:rPr lang="en-US" sz="2800" b="1" dirty="0">
                <a:latin typeface="Times New Roman" pitchFamily="18" charset="0"/>
                <a:cs typeface="Times New Roman" pitchFamily="18" charset="0"/>
              </a:rPr>
              <a:t>Edward</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Jenner</a:t>
            </a:r>
            <a:r>
              <a:rPr lang="en-US" sz="2800" dirty="0">
                <a:latin typeface="Times New Roman" pitchFamily="18" charset="0"/>
                <a:cs typeface="Times New Roman" pitchFamily="18" charset="0"/>
              </a:rPr>
              <a:t> (1749-1823): the originator of "vaccination", in the sense of the inoculation of humans with cowpox virus ("</a:t>
            </a:r>
            <a:r>
              <a:rPr lang="en-US" sz="2800" dirty="0" err="1">
                <a:latin typeface="Times New Roman" pitchFamily="18" charset="0"/>
                <a:cs typeface="Times New Roman" pitchFamily="18" charset="0"/>
              </a:rPr>
              <a:t>vaccinia</a:t>
            </a:r>
            <a:r>
              <a:rPr lang="en-US" sz="2800" dirty="0">
                <a:latin typeface="Times New Roman" pitchFamily="18" charset="0"/>
                <a:cs typeface="Times New Roman" pitchFamily="18" charset="0"/>
              </a:rPr>
              <a:t>") to prevent human smallpox. </a:t>
            </a:r>
          </a:p>
        </p:txBody>
      </p:sp>
    </p:spTree>
    <p:extLst>
      <p:ext uri="{BB962C8B-B14F-4D97-AF65-F5344CB8AC3E}">
        <p14:creationId xmlns:p14="http://schemas.microsoft.com/office/powerpoint/2010/main" val="14955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4446" y="188640"/>
            <a:ext cx="2952328"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Immunology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271177" y="980728"/>
            <a:ext cx="8842913" cy="2600199"/>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German </a:t>
            </a:r>
            <a:r>
              <a:rPr lang="en-US" sz="2800" b="1" dirty="0">
                <a:latin typeface="Times New Roman" pitchFamily="18" charset="0"/>
                <a:cs typeface="Times New Roman" pitchFamily="18" charset="0"/>
              </a:rPr>
              <a:t>Robert</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Koch</a:t>
            </a:r>
            <a:r>
              <a:rPr lang="en-US" sz="2800" dirty="0">
                <a:latin typeface="Times New Roman" pitchFamily="18" charset="0"/>
                <a:cs typeface="Times New Roman" pitchFamily="18" charset="0"/>
              </a:rPr>
              <a:t> (1843-1910): it was he and his team who showed that infectious diseases are caused by micro-organisms, each of which is responsible for a particular pathology.</a:t>
            </a:r>
          </a:p>
        </p:txBody>
      </p:sp>
      <p:sp>
        <p:nvSpPr>
          <p:cNvPr id="6" name="ZoneTexte 5"/>
          <p:cNvSpPr txBox="1"/>
          <p:nvPr/>
        </p:nvSpPr>
        <p:spPr>
          <a:xfrm>
            <a:off x="271176" y="3725927"/>
            <a:ext cx="8842913" cy="2677656"/>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smtClean="0">
                <a:latin typeface="Times New Roman" pitchFamily="18" charset="0"/>
                <a:cs typeface="Times New Roman" pitchFamily="18" charset="0"/>
              </a:rPr>
              <a:t>France's </a:t>
            </a:r>
            <a:r>
              <a:rPr lang="en-US" sz="2800" b="1" dirty="0">
                <a:latin typeface="Times New Roman" pitchFamily="18" charset="0"/>
                <a:cs typeface="Times New Roman" pitchFamily="18" charset="0"/>
              </a:rPr>
              <a:t>Louis Pasteur </a:t>
            </a:r>
            <a:r>
              <a:rPr lang="en-US" sz="2800" dirty="0">
                <a:latin typeface="Times New Roman" pitchFamily="18" charset="0"/>
                <a:cs typeface="Times New Roman" pitchFamily="18" charset="0"/>
              </a:rPr>
              <a:t>(1822-1895</a:t>
            </a:r>
            <a:r>
              <a:rPr lang="en-US" sz="2800" dirty="0" smtClean="0">
                <a:latin typeface="Times New Roman" pitchFamily="18" charset="0"/>
                <a:cs typeface="Times New Roman" pitchFamily="18" charset="0"/>
              </a:rPr>
              <a:t>) : </a:t>
            </a:r>
            <a:r>
              <a:rPr lang="en-US" sz="2800" dirty="0">
                <a:latin typeface="Times New Roman" pitchFamily="18" charset="0"/>
                <a:cs typeface="Times New Roman" pitchFamily="18" charset="0"/>
              </a:rPr>
              <a:t>uses the term "vaccination", but generally to designate any inoculation of germs attenuated or inactivated by laboratory procedures that prevents the outbreak of a disease.</a:t>
            </a:r>
          </a:p>
        </p:txBody>
      </p:sp>
    </p:spTree>
    <p:extLst>
      <p:ext uri="{BB962C8B-B14F-4D97-AF65-F5344CB8AC3E}">
        <p14:creationId xmlns:p14="http://schemas.microsoft.com/office/powerpoint/2010/main" val="32778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0797" y="479602"/>
            <a:ext cx="357190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70C0"/>
                </a:solidFill>
                <a:latin typeface="Times New Roman" pitchFamily="18" charset="0"/>
                <a:cs typeface="Times New Roman" pitchFamily="18" charset="0"/>
              </a:rPr>
              <a:t>T</a:t>
            </a:r>
            <a:r>
              <a:rPr lang="fr-FR" sz="2400" b="1" dirty="0" smtClean="0">
                <a:solidFill>
                  <a:srgbClr val="0070C0"/>
                </a:solidFill>
                <a:latin typeface="Times New Roman" pitchFamily="18" charset="0"/>
                <a:cs typeface="Times New Roman" pitchFamily="18" charset="0"/>
              </a:rPr>
              <a:t>ypes of science</a:t>
            </a:r>
            <a:endParaRPr lang="fr-FR" sz="2400" b="1" dirty="0">
              <a:solidFill>
                <a:srgbClr val="0070C0"/>
              </a:solidFill>
              <a:latin typeface="Times New Roman" pitchFamily="18" charset="0"/>
              <a:cs typeface="Times New Roman" pitchFamily="18" charset="0"/>
            </a:endParaRPr>
          </a:p>
        </p:txBody>
      </p:sp>
      <p:sp>
        <p:nvSpPr>
          <p:cNvPr id="10" name="Ellipse 9"/>
          <p:cNvSpPr/>
          <p:nvPr/>
        </p:nvSpPr>
        <p:spPr>
          <a:xfrm>
            <a:off x="323528" y="1477159"/>
            <a:ext cx="2214578" cy="128588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Ellipse 10"/>
          <p:cNvSpPr/>
          <p:nvPr/>
        </p:nvSpPr>
        <p:spPr>
          <a:xfrm>
            <a:off x="290527" y="5229200"/>
            <a:ext cx="2214578" cy="128588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Ellipse 11"/>
          <p:cNvSpPr/>
          <p:nvPr/>
        </p:nvSpPr>
        <p:spPr>
          <a:xfrm>
            <a:off x="53858" y="3020647"/>
            <a:ext cx="2880534" cy="1889051"/>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ZoneTexte 12"/>
          <p:cNvSpPr txBox="1"/>
          <p:nvPr/>
        </p:nvSpPr>
        <p:spPr>
          <a:xfrm>
            <a:off x="611560" y="1643047"/>
            <a:ext cx="1675198" cy="954107"/>
          </a:xfrm>
          <a:prstGeom prst="rect">
            <a:avLst/>
          </a:prstGeom>
          <a:noFill/>
        </p:spPr>
        <p:txBody>
          <a:bodyPr wrap="square" rtlCol="0">
            <a:spAutoFit/>
          </a:bodyPr>
          <a:lstStyle/>
          <a:p>
            <a:pPr algn="ctr"/>
            <a:r>
              <a:rPr lang="fr-FR" sz="2800" dirty="0" smtClean="0">
                <a:latin typeface="Times New Roman" pitchFamily="18" charset="0"/>
                <a:cs typeface="Times New Roman" pitchFamily="18" charset="0"/>
              </a:rPr>
              <a:t>The Exact Sciences</a:t>
            </a:r>
            <a:endParaRPr lang="fr-FR" sz="2800" dirty="0">
              <a:latin typeface="Times New Roman" pitchFamily="18" charset="0"/>
              <a:cs typeface="Times New Roman" pitchFamily="18" charset="0"/>
            </a:endParaRPr>
          </a:p>
        </p:txBody>
      </p:sp>
      <p:sp>
        <p:nvSpPr>
          <p:cNvPr id="15" name="ZoneTexte 14"/>
          <p:cNvSpPr txBox="1"/>
          <p:nvPr/>
        </p:nvSpPr>
        <p:spPr>
          <a:xfrm>
            <a:off x="467544" y="5445224"/>
            <a:ext cx="1926546" cy="954107"/>
          </a:xfrm>
          <a:prstGeom prst="rect">
            <a:avLst/>
          </a:prstGeom>
          <a:noFill/>
        </p:spPr>
        <p:txBody>
          <a:bodyPr wrap="square" rtlCol="0">
            <a:spAutoFit/>
          </a:bodyPr>
          <a:lstStyle/>
          <a:p>
            <a:pPr lvl="0" algn="ctr"/>
            <a:r>
              <a:rPr lang="fr-FR" sz="2800" dirty="0">
                <a:solidFill>
                  <a:prstClr val="black"/>
                </a:solidFill>
                <a:latin typeface="Times New Roman"/>
                <a:ea typeface="Calibri"/>
              </a:rPr>
              <a:t>The </a:t>
            </a:r>
            <a:r>
              <a:rPr lang="fr-FR" sz="2800" dirty="0" err="1" smtClean="0">
                <a:solidFill>
                  <a:prstClr val="black"/>
                </a:solidFill>
                <a:latin typeface="Times New Roman"/>
                <a:ea typeface="Calibri"/>
              </a:rPr>
              <a:t>Human</a:t>
            </a:r>
            <a:r>
              <a:rPr lang="fr-FR" sz="2800" dirty="0" smtClean="0">
                <a:solidFill>
                  <a:prstClr val="black"/>
                </a:solidFill>
                <a:latin typeface="Times New Roman"/>
                <a:ea typeface="Calibri"/>
              </a:rPr>
              <a:t> Sciences</a:t>
            </a:r>
            <a:endParaRPr lang="fr-FR" sz="2800" dirty="0">
              <a:solidFill>
                <a:prstClr val="black"/>
              </a:solidFill>
            </a:endParaRPr>
          </a:p>
        </p:txBody>
      </p:sp>
      <p:sp>
        <p:nvSpPr>
          <p:cNvPr id="16" name="ZoneTexte 15"/>
          <p:cNvSpPr txBox="1"/>
          <p:nvPr/>
        </p:nvSpPr>
        <p:spPr>
          <a:xfrm>
            <a:off x="213" y="3392996"/>
            <a:ext cx="2987824" cy="1384995"/>
          </a:xfrm>
          <a:prstGeom prst="rect">
            <a:avLst/>
          </a:prstGeom>
          <a:noFill/>
        </p:spPr>
        <p:txBody>
          <a:bodyPr wrap="square" rtlCol="0">
            <a:spAutoFit/>
          </a:bodyPr>
          <a:lstStyle/>
          <a:p>
            <a:pPr algn="ctr"/>
            <a:r>
              <a:rPr lang="fr-FR" sz="2800" dirty="0" smtClean="0">
                <a:latin typeface="Times New Roman" pitchFamily="18" charset="0"/>
                <a:cs typeface="Times New Roman" pitchFamily="18" charset="0"/>
              </a:rPr>
              <a:t>Physico-</a:t>
            </a:r>
            <a:r>
              <a:rPr lang="fr-FR" sz="2800" dirty="0" err="1" smtClean="0">
                <a:latin typeface="Times New Roman" pitchFamily="18" charset="0"/>
                <a:cs typeface="Times New Roman" pitchFamily="18" charset="0"/>
              </a:rPr>
              <a:t>Chemical</a:t>
            </a:r>
            <a:r>
              <a:rPr lang="fr-FR" sz="2800" dirty="0" smtClean="0">
                <a:latin typeface="Times New Roman" pitchFamily="18" charset="0"/>
                <a:cs typeface="Times New Roman" pitchFamily="18" charset="0"/>
              </a:rPr>
              <a:t> and </a:t>
            </a:r>
            <a:r>
              <a:rPr lang="fr-FR" sz="2800" dirty="0" err="1" smtClean="0">
                <a:latin typeface="Times New Roman" pitchFamily="18" charset="0"/>
                <a:cs typeface="Times New Roman" pitchFamily="18" charset="0"/>
              </a:rPr>
              <a:t>experimental</a:t>
            </a:r>
            <a:r>
              <a:rPr lang="fr-FR" sz="2800" dirty="0" smtClean="0">
                <a:latin typeface="Times New Roman" pitchFamily="18" charset="0"/>
                <a:cs typeface="Times New Roman" pitchFamily="18" charset="0"/>
              </a:rPr>
              <a:t> sciences</a:t>
            </a:r>
            <a:endParaRPr lang="fr-FR" sz="2800" dirty="0">
              <a:latin typeface="Times New Roman" pitchFamily="18" charset="0"/>
              <a:cs typeface="Times New Roman" pitchFamily="18" charset="0"/>
            </a:endParaRPr>
          </a:p>
        </p:txBody>
      </p:sp>
      <p:grpSp>
        <p:nvGrpSpPr>
          <p:cNvPr id="23" name="Groupe 22"/>
          <p:cNvGrpSpPr/>
          <p:nvPr/>
        </p:nvGrpSpPr>
        <p:grpSpPr>
          <a:xfrm rot="14655524">
            <a:off x="3023082" y="1366704"/>
            <a:ext cx="630088" cy="1241138"/>
            <a:chOff x="3270293" y="4300934"/>
            <a:chExt cx="630088" cy="392976"/>
          </a:xfrm>
          <a:scene3d>
            <a:camera prst="orthographicFront"/>
            <a:lightRig rig="flat" dir="t"/>
          </a:scene3d>
        </p:grpSpPr>
        <p:sp>
          <p:nvSpPr>
            <p:cNvPr id="24" name="Flèche droite 23"/>
            <p:cNvSpPr/>
            <p:nvPr/>
          </p:nvSpPr>
          <p:spPr>
            <a:xfrm rot="6942857">
              <a:off x="3388849" y="4182378"/>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5" name="Flèche droite 22"/>
            <p:cNvSpPr/>
            <p:nvPr/>
          </p:nvSpPr>
          <p:spPr>
            <a:xfrm rot="17742857">
              <a:off x="3473371" y="4255287"/>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grpSp>
        <p:nvGrpSpPr>
          <p:cNvPr id="26" name="Groupe 25"/>
          <p:cNvGrpSpPr/>
          <p:nvPr/>
        </p:nvGrpSpPr>
        <p:grpSpPr>
          <a:xfrm rot="14756790">
            <a:off x="3309306" y="3392977"/>
            <a:ext cx="630088" cy="1144391"/>
            <a:chOff x="3270293" y="4300934"/>
            <a:chExt cx="630088" cy="392976"/>
          </a:xfrm>
          <a:scene3d>
            <a:camera prst="orthographicFront"/>
            <a:lightRig rig="flat" dir="t"/>
          </a:scene3d>
        </p:grpSpPr>
        <p:sp>
          <p:nvSpPr>
            <p:cNvPr id="27" name="Flèche droite 26"/>
            <p:cNvSpPr/>
            <p:nvPr/>
          </p:nvSpPr>
          <p:spPr>
            <a:xfrm rot="6942857">
              <a:off x="3388849" y="4182378"/>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8" name="Flèche droite 22"/>
            <p:cNvSpPr/>
            <p:nvPr/>
          </p:nvSpPr>
          <p:spPr>
            <a:xfrm rot="17742857">
              <a:off x="3473371" y="4255287"/>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grpSp>
        <p:nvGrpSpPr>
          <p:cNvPr id="29" name="Groupe 28"/>
          <p:cNvGrpSpPr/>
          <p:nvPr/>
        </p:nvGrpSpPr>
        <p:grpSpPr>
          <a:xfrm rot="14756790">
            <a:off x="2951653" y="5237342"/>
            <a:ext cx="630088" cy="1144391"/>
            <a:chOff x="3270293" y="4300934"/>
            <a:chExt cx="630088" cy="392976"/>
          </a:xfrm>
          <a:scene3d>
            <a:camera prst="orthographicFront"/>
            <a:lightRig rig="flat" dir="t"/>
          </a:scene3d>
        </p:grpSpPr>
        <p:sp>
          <p:nvSpPr>
            <p:cNvPr id="30" name="Flèche droite 29"/>
            <p:cNvSpPr/>
            <p:nvPr/>
          </p:nvSpPr>
          <p:spPr>
            <a:xfrm rot="6942857">
              <a:off x="3388849" y="4182378"/>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1" name="Flèche droite 22"/>
            <p:cNvSpPr/>
            <p:nvPr/>
          </p:nvSpPr>
          <p:spPr>
            <a:xfrm rot="17742857">
              <a:off x="3473371" y="4255287"/>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32" name="Rectangle 31"/>
          <p:cNvSpPr/>
          <p:nvPr/>
        </p:nvSpPr>
        <p:spPr>
          <a:xfrm>
            <a:off x="3878544" y="1294775"/>
            <a:ext cx="5085944" cy="1384995"/>
          </a:xfrm>
          <a:prstGeom prst="rect">
            <a:avLst/>
          </a:prstGeom>
        </p:spPr>
        <p:txBody>
          <a:bodyPr wrap="square">
            <a:spAutoFit/>
          </a:bodyPr>
          <a:lstStyle/>
          <a:p>
            <a:pPr algn="ctr"/>
            <a:r>
              <a:rPr lang="fr-FR" sz="2800" dirty="0" err="1">
                <a:latin typeface="Times New Roman"/>
                <a:ea typeface="Calibri"/>
              </a:rPr>
              <a:t>include</a:t>
            </a:r>
            <a:r>
              <a:rPr lang="fr-FR" sz="2800" dirty="0">
                <a:latin typeface="Times New Roman"/>
                <a:ea typeface="Calibri"/>
              </a:rPr>
              <a:t> </a:t>
            </a:r>
            <a:r>
              <a:rPr lang="fr-FR" sz="2800" dirty="0" err="1">
                <a:latin typeface="Times New Roman"/>
                <a:ea typeface="Calibri"/>
              </a:rPr>
              <a:t>mathematics</a:t>
            </a:r>
            <a:r>
              <a:rPr lang="fr-FR" sz="2800" dirty="0">
                <a:latin typeface="Times New Roman"/>
                <a:ea typeface="Calibri"/>
              </a:rPr>
              <a:t> and </a:t>
            </a:r>
            <a:r>
              <a:rPr lang="fr-FR" sz="2800" dirty="0" err="1">
                <a:latin typeface="Times New Roman"/>
                <a:ea typeface="Calibri"/>
              </a:rPr>
              <a:t>mathematical</a:t>
            </a:r>
            <a:r>
              <a:rPr lang="fr-FR" sz="2800" dirty="0">
                <a:latin typeface="Times New Roman"/>
                <a:ea typeface="Calibri"/>
              </a:rPr>
              <a:t> sciences </a:t>
            </a:r>
            <a:r>
              <a:rPr lang="fr-FR" sz="2800" dirty="0" err="1">
                <a:latin typeface="Times New Roman"/>
                <a:ea typeface="Calibri"/>
              </a:rPr>
              <a:t>such</a:t>
            </a:r>
            <a:r>
              <a:rPr lang="fr-FR" sz="2800" dirty="0">
                <a:latin typeface="Times New Roman"/>
                <a:ea typeface="Calibri"/>
              </a:rPr>
              <a:t> as </a:t>
            </a:r>
            <a:r>
              <a:rPr lang="fr-FR" sz="2800" dirty="0" err="1">
                <a:latin typeface="Times New Roman"/>
                <a:ea typeface="Calibri"/>
              </a:rPr>
              <a:t>theoretical</a:t>
            </a:r>
            <a:r>
              <a:rPr lang="fr-FR" sz="2800" dirty="0">
                <a:latin typeface="Times New Roman"/>
                <a:ea typeface="Calibri"/>
              </a:rPr>
              <a:t> </a:t>
            </a:r>
            <a:r>
              <a:rPr lang="fr-FR" sz="2800" dirty="0" err="1">
                <a:latin typeface="Times New Roman"/>
                <a:ea typeface="Calibri"/>
              </a:rPr>
              <a:t>physics</a:t>
            </a:r>
            <a:endParaRPr lang="fr-FR" sz="2800" dirty="0"/>
          </a:p>
        </p:txBody>
      </p:sp>
      <p:sp>
        <p:nvSpPr>
          <p:cNvPr id="34" name="Rectangle 33"/>
          <p:cNvSpPr/>
          <p:nvPr/>
        </p:nvSpPr>
        <p:spPr>
          <a:xfrm>
            <a:off x="4205437" y="3406727"/>
            <a:ext cx="4572000" cy="954107"/>
          </a:xfrm>
          <a:prstGeom prst="rect">
            <a:avLst/>
          </a:prstGeom>
        </p:spPr>
        <p:txBody>
          <a:bodyPr>
            <a:spAutoFit/>
          </a:bodyPr>
          <a:lstStyle/>
          <a:p>
            <a:pPr algn="ctr"/>
            <a:r>
              <a:rPr lang="fr-FR" sz="2800" dirty="0" err="1">
                <a:latin typeface="Times New Roman"/>
                <a:ea typeface="Calibri"/>
              </a:rPr>
              <a:t>natural</a:t>
            </a:r>
            <a:r>
              <a:rPr lang="fr-FR" sz="2800" dirty="0">
                <a:latin typeface="Times New Roman"/>
                <a:ea typeface="Calibri"/>
              </a:rPr>
              <a:t> and </a:t>
            </a:r>
            <a:r>
              <a:rPr lang="fr-FR" sz="2800" dirty="0" err="1">
                <a:latin typeface="Times New Roman"/>
                <a:ea typeface="Calibri"/>
              </a:rPr>
              <a:t>material</a:t>
            </a:r>
            <a:r>
              <a:rPr lang="fr-FR" sz="2800" dirty="0">
                <a:latin typeface="Times New Roman"/>
                <a:ea typeface="Calibri"/>
              </a:rPr>
              <a:t> sciences, </a:t>
            </a:r>
            <a:r>
              <a:rPr lang="fr-FR" sz="2800" dirty="0" err="1">
                <a:latin typeface="Times New Roman"/>
                <a:ea typeface="Calibri"/>
              </a:rPr>
              <a:t>biology</a:t>
            </a:r>
            <a:r>
              <a:rPr lang="fr-FR" sz="2800" dirty="0">
                <a:latin typeface="Times New Roman"/>
                <a:ea typeface="Calibri"/>
              </a:rPr>
              <a:t>, </a:t>
            </a:r>
            <a:r>
              <a:rPr lang="fr-FR" sz="2800" dirty="0" err="1">
                <a:latin typeface="Times New Roman"/>
                <a:ea typeface="Calibri"/>
              </a:rPr>
              <a:t>medicine</a:t>
            </a:r>
            <a:endParaRPr lang="fr-FR" sz="2800" dirty="0"/>
          </a:p>
        </p:txBody>
      </p:sp>
      <p:sp>
        <p:nvSpPr>
          <p:cNvPr id="35" name="Rectangle 34"/>
          <p:cNvSpPr/>
          <p:nvPr/>
        </p:nvSpPr>
        <p:spPr>
          <a:xfrm>
            <a:off x="4205437" y="4941279"/>
            <a:ext cx="4572000" cy="1815882"/>
          </a:xfrm>
          <a:prstGeom prst="rect">
            <a:avLst/>
          </a:prstGeom>
        </p:spPr>
        <p:txBody>
          <a:bodyPr>
            <a:spAutoFit/>
          </a:bodyPr>
          <a:lstStyle/>
          <a:p>
            <a:pPr algn="ctr"/>
            <a:r>
              <a:rPr lang="fr-FR" sz="2800" dirty="0" err="1">
                <a:latin typeface="Times New Roman"/>
                <a:ea typeface="Calibri"/>
              </a:rPr>
              <a:t>which</a:t>
            </a:r>
            <a:r>
              <a:rPr lang="fr-FR" sz="2800" dirty="0">
                <a:latin typeface="Times New Roman"/>
                <a:ea typeface="Calibri"/>
              </a:rPr>
              <a:t> </a:t>
            </a:r>
            <a:r>
              <a:rPr lang="fr-FR" sz="2800" dirty="0" err="1">
                <a:latin typeface="Times New Roman"/>
                <a:ea typeface="Calibri"/>
              </a:rPr>
              <a:t>concern</a:t>
            </a:r>
            <a:r>
              <a:rPr lang="fr-FR" sz="2800" dirty="0">
                <a:latin typeface="Times New Roman"/>
                <a:ea typeface="Calibri"/>
              </a:rPr>
              <a:t> </a:t>
            </a:r>
            <a:r>
              <a:rPr lang="fr-FR" sz="2800" dirty="0" err="1">
                <a:latin typeface="Times New Roman"/>
                <a:ea typeface="Calibri"/>
              </a:rPr>
              <a:t>human</a:t>
            </a:r>
            <a:r>
              <a:rPr lang="fr-FR" sz="2800" dirty="0">
                <a:latin typeface="Times New Roman"/>
                <a:ea typeface="Calibri"/>
              </a:rPr>
              <a:t> </a:t>
            </a:r>
            <a:r>
              <a:rPr lang="fr-FR" sz="2800" dirty="0" err="1">
                <a:latin typeface="Times New Roman"/>
                <a:ea typeface="Calibri"/>
              </a:rPr>
              <a:t>beings</a:t>
            </a:r>
            <a:r>
              <a:rPr lang="fr-FR" sz="2800" dirty="0">
                <a:latin typeface="Times New Roman"/>
                <a:ea typeface="Calibri"/>
              </a:rPr>
              <a:t>, </a:t>
            </a:r>
            <a:r>
              <a:rPr lang="fr-FR" sz="2800" dirty="0" err="1">
                <a:latin typeface="Times New Roman"/>
                <a:ea typeface="Calibri"/>
              </a:rPr>
              <a:t>their</a:t>
            </a:r>
            <a:r>
              <a:rPr lang="fr-FR" sz="2800" dirty="0">
                <a:latin typeface="Times New Roman"/>
                <a:ea typeface="Calibri"/>
              </a:rPr>
              <a:t> </a:t>
            </a:r>
            <a:r>
              <a:rPr lang="fr-FR" sz="2800" dirty="0" err="1">
                <a:latin typeface="Times New Roman"/>
                <a:ea typeface="Calibri"/>
              </a:rPr>
              <a:t>history</a:t>
            </a:r>
            <a:r>
              <a:rPr lang="fr-FR" sz="2800" dirty="0">
                <a:latin typeface="Times New Roman"/>
                <a:ea typeface="Calibri"/>
              </a:rPr>
              <a:t>, </a:t>
            </a:r>
            <a:r>
              <a:rPr lang="fr-FR" sz="2800" dirty="0" err="1">
                <a:latin typeface="Times New Roman"/>
                <a:ea typeface="Calibri"/>
              </a:rPr>
              <a:t>behavior</a:t>
            </a:r>
            <a:r>
              <a:rPr lang="fr-FR" sz="2800" dirty="0">
                <a:latin typeface="Times New Roman"/>
                <a:ea typeface="Calibri"/>
              </a:rPr>
              <a:t>, </a:t>
            </a:r>
            <a:r>
              <a:rPr lang="fr-FR" sz="2800" dirty="0" err="1">
                <a:latin typeface="Times New Roman"/>
                <a:ea typeface="Calibri"/>
              </a:rPr>
              <a:t>language</a:t>
            </a:r>
            <a:r>
              <a:rPr lang="fr-FR" sz="2800" dirty="0">
                <a:latin typeface="Times New Roman"/>
                <a:ea typeface="Calibri"/>
              </a:rPr>
              <a:t>, social aspects, </a:t>
            </a:r>
            <a:r>
              <a:rPr lang="fr-FR" sz="2800" dirty="0" err="1">
                <a:latin typeface="Times New Roman"/>
                <a:ea typeface="Calibri"/>
              </a:rPr>
              <a:t>psychology</a:t>
            </a:r>
            <a:r>
              <a:rPr lang="fr-FR" sz="2800" dirty="0">
                <a:latin typeface="Times New Roman"/>
                <a:ea typeface="Calibri"/>
              </a:rPr>
              <a:t> and </a:t>
            </a:r>
            <a:r>
              <a:rPr lang="fr-FR" sz="2800" dirty="0" err="1">
                <a:latin typeface="Times New Roman"/>
                <a:ea typeface="Calibri"/>
              </a:rPr>
              <a:t>politics</a:t>
            </a:r>
            <a:endParaRPr lang="fr-FR" sz="2800" dirty="0"/>
          </a:p>
        </p:txBody>
      </p:sp>
    </p:spTree>
    <p:extLst>
      <p:ext uri="{BB962C8B-B14F-4D97-AF65-F5344CB8AC3E}">
        <p14:creationId xmlns:p14="http://schemas.microsoft.com/office/powerpoint/2010/main" val="14509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downLeft)">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188640"/>
            <a:ext cx="2341650"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Genetics</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0" y="620688"/>
            <a:ext cx="8842913" cy="1953868"/>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a:latin typeface="Times New Roman" pitchFamily="18" charset="0"/>
                <a:cs typeface="Times New Roman" pitchFamily="18" charset="0"/>
              </a:rPr>
              <a:t>As a recognized scientific discipline, genetics itself only emerged at the beginning of the 20th century, its beginnings dating back to the 19th. </a:t>
            </a:r>
          </a:p>
        </p:txBody>
      </p:sp>
      <p:sp>
        <p:nvSpPr>
          <p:cNvPr id="6" name="ZoneTexte 5"/>
          <p:cNvSpPr txBox="1"/>
          <p:nvPr/>
        </p:nvSpPr>
        <p:spPr>
          <a:xfrm>
            <a:off x="201953" y="2708920"/>
            <a:ext cx="8640960" cy="3903954"/>
          </a:xfrm>
          <a:prstGeom prst="rect">
            <a:avLst/>
          </a:prstGeom>
          <a:solidFill>
            <a:schemeClr val="accent3">
              <a:lumMod val="60000"/>
              <a:lumOff val="40000"/>
            </a:schemeClr>
          </a:solidFill>
        </p:spPr>
        <p:txBody>
          <a:bodyPr wrap="square" rtlCol="0">
            <a:spAutoFit/>
          </a:bodyPr>
          <a:lstStyle/>
          <a:p>
            <a:pPr algn="ctr">
              <a:lnSpc>
                <a:spcPct val="150000"/>
              </a:lnSpc>
            </a:pPr>
            <a:r>
              <a:rPr lang="en-US" sz="2400" dirty="0" err="1">
                <a:latin typeface="Times New Roman" pitchFamily="18" charset="0"/>
                <a:cs typeface="Times New Roman" pitchFamily="18" charset="0"/>
              </a:rPr>
              <a:t>Grégor</a:t>
            </a:r>
            <a:r>
              <a:rPr lang="en-US" sz="2400" dirty="0">
                <a:latin typeface="Times New Roman" pitchFamily="18" charset="0"/>
                <a:cs typeface="Times New Roman" pitchFamily="18" charset="0"/>
              </a:rPr>
              <a:t> Mendel's aim was to elucidate the laws governing the origin and formation of plant hybrids. Working on pea varieties with clear and distinct phenotypic traits such as color and shape, he demonstrated that hereditary factors exist in pairs and behave independently, coming together or separating at the random of generations. Above all, </a:t>
            </a:r>
            <a:r>
              <a:rPr lang="en-US" sz="2400" dirty="0" err="1">
                <a:latin typeface="Times New Roman" pitchFamily="18" charset="0"/>
                <a:cs typeface="Times New Roman" pitchFamily="18" charset="0"/>
              </a:rPr>
              <a:t>Grégor</a:t>
            </a:r>
            <a:r>
              <a:rPr lang="en-US" sz="2400" dirty="0">
                <a:latin typeface="Times New Roman" pitchFamily="18" charset="0"/>
                <a:cs typeface="Times New Roman" pitchFamily="18" charset="0"/>
              </a:rPr>
              <a:t> Mendel accurately introduces the major concepts of dominance and </a:t>
            </a:r>
            <a:r>
              <a:rPr lang="en-US" sz="2400" dirty="0" err="1">
                <a:latin typeface="Times New Roman" pitchFamily="18" charset="0"/>
                <a:cs typeface="Times New Roman" pitchFamily="18" charset="0"/>
              </a:rPr>
              <a:t>recessivity</a:t>
            </a:r>
            <a:r>
              <a:rPr lang="en-US" sz="2400" dirty="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4756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9545" y="188640"/>
            <a:ext cx="3528392"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Molecular biology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54685" y="980728"/>
            <a:ext cx="8204945" cy="540060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Molecular biology began with two major discoveries:</a:t>
            </a:r>
          </a:p>
          <a:p>
            <a:pPr marL="457200" indent="-457200" algn="ctr">
              <a:lnSpc>
                <a:spcPct val="150000"/>
              </a:lnSpc>
              <a:buFont typeface="Wingdings" pitchFamily="2" charset="2"/>
              <a:buChar char="v"/>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Oswald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Avery showed in 1944 that genes are made up of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DNA,</a:t>
            </a:r>
          </a:p>
          <a:p>
            <a:pPr marL="457200" indent="-457200" algn="ctr">
              <a:lnSpc>
                <a:spcPct val="150000"/>
              </a:lnSpc>
              <a:buFont typeface="Wingdings" pitchFamily="2" charset="2"/>
              <a:buChar char="v"/>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Francis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Crick and James Watson proposed the DNA double helix model in 1953, based on X-ray diffraction data. </a:t>
            </a:r>
          </a:p>
          <a:p>
            <a:pPr algn="ctr">
              <a:lnSpc>
                <a:spcPct val="150000"/>
              </a:lnSpc>
            </a:pPr>
            <a:endPar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25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9545" y="188640"/>
            <a:ext cx="3528392"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Molecular biology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16412" y="889185"/>
            <a:ext cx="8842913" cy="1307537"/>
          </a:xfrm>
          <a:prstGeom prst="rect">
            <a:avLst/>
          </a:prstGeom>
          <a:noFill/>
        </p:spPr>
        <p:txBody>
          <a:bodyPr wrap="square" rtlCol="0">
            <a:spAutoFit/>
          </a:bodyPr>
          <a:lstStyle/>
          <a:p>
            <a:pPr algn="ctr">
              <a:lnSpc>
                <a:spcPct val="150000"/>
              </a:lnSpc>
            </a:pPr>
            <a:r>
              <a:rPr lang="en-US" sz="2800" dirty="0">
                <a:latin typeface="Times New Roman" pitchFamily="18" charset="0"/>
                <a:cs typeface="Times New Roman" pitchFamily="18" charset="0"/>
              </a:rPr>
              <a:t>The foundations of modern biology are based on the ideas </a:t>
            </a:r>
            <a:r>
              <a:rPr lang="en-US" sz="2800" dirty="0" smtClean="0">
                <a:latin typeface="Times New Roman" pitchFamily="18" charset="0"/>
                <a:cs typeface="Times New Roman" pitchFamily="18" charset="0"/>
              </a:rPr>
              <a:t>of:</a:t>
            </a:r>
            <a:endParaRPr lang="en-US" sz="2800" dirty="0">
              <a:latin typeface="Times New Roman" pitchFamily="18" charset="0"/>
              <a:cs typeface="Times New Roman" pitchFamily="18" charset="0"/>
            </a:endParaRPr>
          </a:p>
        </p:txBody>
      </p:sp>
      <p:sp>
        <p:nvSpPr>
          <p:cNvPr id="6" name="ZoneTexte 5"/>
          <p:cNvSpPr txBox="1"/>
          <p:nvPr/>
        </p:nvSpPr>
        <p:spPr>
          <a:xfrm>
            <a:off x="165720" y="2384535"/>
            <a:ext cx="8842913" cy="2677656"/>
          </a:xfrm>
          <a:prstGeom prst="rect">
            <a:avLst/>
          </a:prstGeom>
          <a:noFill/>
        </p:spPr>
        <p:txBody>
          <a:bodyPr wrap="square" rtlCol="0">
            <a:spAutoFit/>
          </a:bodyPr>
          <a:lstStyle/>
          <a:p>
            <a:pPr marL="457200" indent="-457200" algn="ctr">
              <a:lnSpc>
                <a:spcPct val="150000"/>
              </a:lnSpc>
              <a:buFont typeface="Wingdings" pitchFamily="2" charset="2"/>
              <a:buChar char="v"/>
            </a:pPr>
            <a:r>
              <a:rPr lang="en-US" sz="2800" b="1" dirty="0" smtClean="0">
                <a:latin typeface="Times New Roman" pitchFamily="18" charset="0"/>
                <a:cs typeface="Times New Roman" pitchFamily="18" charset="0"/>
              </a:rPr>
              <a:t>Charles </a:t>
            </a:r>
            <a:r>
              <a:rPr lang="en-US" sz="2800" b="1" dirty="0">
                <a:latin typeface="Times New Roman" pitchFamily="18" charset="0"/>
                <a:cs typeface="Times New Roman" pitchFamily="18" charset="0"/>
              </a:rPr>
              <a:t>Darwin</a:t>
            </a:r>
            <a:r>
              <a:rPr lang="en-US" sz="2800" dirty="0">
                <a:latin typeface="Times New Roman" pitchFamily="18" charset="0"/>
                <a:cs typeface="Times New Roman" pitchFamily="18" charset="0"/>
              </a:rPr>
              <a:t>, who in 1859 presented a new theory of the evolution of living species through natural selection: species continually adapt to the different environments they encounter, and therefore evolve.</a:t>
            </a:r>
          </a:p>
        </p:txBody>
      </p:sp>
      <p:sp>
        <p:nvSpPr>
          <p:cNvPr id="9" name="ZoneTexte 8"/>
          <p:cNvSpPr txBox="1"/>
          <p:nvPr/>
        </p:nvSpPr>
        <p:spPr>
          <a:xfrm>
            <a:off x="0" y="5203605"/>
            <a:ext cx="8842913" cy="661207"/>
          </a:xfrm>
          <a:prstGeom prst="rect">
            <a:avLst/>
          </a:prstGeom>
          <a:noFill/>
        </p:spPr>
        <p:txBody>
          <a:bodyPr wrap="square" rtlCol="0">
            <a:spAutoFit/>
          </a:bodyPr>
          <a:lstStyle/>
          <a:p>
            <a:pPr marL="457200" indent="-457200" algn="ctr">
              <a:lnSpc>
                <a:spcPct val="150000"/>
              </a:lnSpc>
              <a:buFont typeface="Wingdings" pitchFamily="2" charset="2"/>
              <a:buChar char="v"/>
            </a:pPr>
            <a:r>
              <a:rPr lang="en-US" sz="2800" b="1" dirty="0">
                <a:latin typeface="Times New Roman" pitchFamily="18" charset="0"/>
                <a:cs typeface="Times New Roman" pitchFamily="18" charset="0"/>
              </a:rPr>
              <a:t>Hugo de </a:t>
            </a:r>
            <a:r>
              <a:rPr lang="en-US" sz="2800" b="1" dirty="0" err="1">
                <a:latin typeface="Times New Roman" pitchFamily="18" charset="0"/>
                <a:cs typeface="Times New Roman" pitchFamily="18" charset="0"/>
              </a:rPr>
              <a:t>Vries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discovered mutations in 1900.</a:t>
            </a:r>
          </a:p>
        </p:txBody>
      </p:sp>
    </p:spTree>
    <p:extLst>
      <p:ext uri="{BB962C8B-B14F-4D97-AF65-F5344CB8AC3E}">
        <p14:creationId xmlns:p14="http://schemas.microsoft.com/office/powerpoint/2010/main" val="741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7372"/>
            <a:ext cx="8842913" cy="3246530"/>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b="1" dirty="0" smtClean="0">
                <a:latin typeface="Times New Roman" pitchFamily="18" charset="0"/>
                <a:cs typeface="Times New Roman" pitchFamily="18" charset="0"/>
              </a:rPr>
              <a:t>August </a:t>
            </a:r>
            <a:r>
              <a:rPr lang="en-US" sz="2800" b="1" dirty="0">
                <a:latin typeface="Times New Roman" pitchFamily="18" charset="0"/>
                <a:cs typeface="Times New Roman" pitchFamily="18" charset="0"/>
              </a:rPr>
              <a:t>Weismann</a:t>
            </a:r>
            <a:r>
              <a:rPr lang="en-US" sz="2800" dirty="0">
                <a:latin typeface="Times New Roman" pitchFamily="18" charset="0"/>
                <a:cs typeface="Times New Roman" pitchFamily="18" charset="0"/>
              </a:rPr>
              <a:t>, who in 1885 formulated the "theory of the continuity of germ </a:t>
            </a:r>
            <a:r>
              <a:rPr lang="en-US" sz="2800" dirty="0" err="1">
                <a:latin typeface="Times New Roman" pitchFamily="18" charset="0"/>
                <a:cs typeface="Times New Roman" pitchFamily="18" charset="0"/>
              </a:rPr>
              <a:t>plasm</a:t>
            </a:r>
            <a:r>
              <a:rPr lang="en-US" sz="2800" dirty="0">
                <a:latin typeface="Times New Roman" pitchFamily="18" charset="0"/>
                <a:cs typeface="Times New Roman" pitchFamily="18" charset="0"/>
              </a:rPr>
              <a:t>", in which he distinguished between germ cells, which transmit life throughout generations, and somatic cells, which constitute "perishable" bodies.</a:t>
            </a:r>
          </a:p>
        </p:txBody>
      </p:sp>
      <p:sp>
        <p:nvSpPr>
          <p:cNvPr id="5" name="ZoneTexte 4"/>
          <p:cNvSpPr txBox="1"/>
          <p:nvPr/>
        </p:nvSpPr>
        <p:spPr>
          <a:xfrm>
            <a:off x="2913" y="3321274"/>
            <a:ext cx="8842913" cy="3323987"/>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b="1" dirty="0" err="1" smtClean="0">
                <a:latin typeface="Times New Roman" pitchFamily="18" charset="0"/>
                <a:cs typeface="Times New Roman" pitchFamily="18" charset="0"/>
              </a:rPr>
              <a:t>Gregor</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Mendel</a:t>
            </a:r>
            <a:r>
              <a:rPr lang="en-US" sz="2800" dirty="0">
                <a:latin typeface="Times New Roman" pitchFamily="18" charset="0"/>
                <a:cs typeface="Times New Roman" pitchFamily="18" charset="0"/>
              </a:rPr>
              <a:t>, who discovered the laws of </a:t>
            </a:r>
            <a:r>
              <a:rPr lang="en-US" sz="2800" dirty="0" smtClean="0">
                <a:latin typeface="Times New Roman" pitchFamily="18" charset="0"/>
                <a:cs typeface="Times New Roman" pitchFamily="18" charset="0"/>
              </a:rPr>
              <a:t>heredity. </a:t>
            </a:r>
            <a:r>
              <a:rPr lang="en-US" sz="2800" dirty="0">
                <a:latin typeface="Times New Roman" pitchFamily="18" charset="0"/>
                <a:cs typeface="Times New Roman" pitchFamily="18" charset="0"/>
              </a:rPr>
              <a:t>He introduced the concept of dominant and recessive traits, which were to form the basis of genetics in its infancy, but his work, published in 1866, remained ignored until the dawn of the 20th century.</a:t>
            </a:r>
          </a:p>
        </p:txBody>
      </p:sp>
    </p:spTree>
    <p:extLst>
      <p:ext uri="{BB962C8B-B14F-4D97-AF65-F5344CB8AC3E}">
        <p14:creationId xmlns:p14="http://schemas.microsoft.com/office/powerpoint/2010/main" val="10056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88640"/>
            <a:ext cx="6186310" cy="1446550"/>
          </a:xfrm>
          <a:prstGeom prst="rect">
            <a:avLst/>
          </a:prstGeom>
        </p:spPr>
        <p:txBody>
          <a:bodyPr wrap="none">
            <a:spAutoFit/>
          </a:bodyPr>
          <a:lstStyle/>
          <a:p>
            <a:pPr algn="ctr"/>
            <a:r>
              <a:rPr lang="fr-FR" sz="8800" b="1" dirty="0" err="1">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a:t>
            </a:r>
            <a:r>
              <a:rPr lang="fr-FR" sz="8800" b="1"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esson</a:t>
            </a:r>
            <a:r>
              <a:rPr lang="fr-FR" sz="8800" b="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N°08</a:t>
            </a:r>
            <a:endParaRPr lang="fr-FR" sz="8800" b="1"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descr="C:\Users\pc\Pictures\Capture 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28092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9545" y="188640"/>
            <a:ext cx="3528392" cy="584775"/>
          </a:xfrm>
          <a:prstGeom prst="rect">
            <a:avLst/>
          </a:prstGeom>
          <a:solidFill>
            <a:schemeClr val="accent1">
              <a:alpha val="14000"/>
            </a:schemeClr>
          </a:solidFill>
        </p:spPr>
        <p:txBody>
          <a:bodyPr wrap="square">
            <a:spAutoFit/>
          </a:bodyPr>
          <a:lstStyle/>
          <a:p>
            <a:pPr algn="ct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Gene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therapy</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045324" y="1124744"/>
            <a:ext cx="7196833" cy="5034287"/>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Gene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therapy involves introducing genetic material into cells to treat a disease. It was initially conceived as a therapeutic approach for monogenic diseases (i.e. linked to the dysfunction of a single gene), delivering to cells a "healthy" gene capable of replacing the "sick" gene.</a:t>
            </a:r>
            <a:endParaRPr lang="fr-F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279050" y="858423"/>
            <a:ext cx="8704586" cy="55669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dirty="0"/>
          </a:p>
        </p:txBody>
      </p:sp>
      <p:sp>
        <p:nvSpPr>
          <p:cNvPr id="7" name="ZoneTexte 6"/>
          <p:cNvSpPr txBox="1"/>
          <p:nvPr/>
        </p:nvSpPr>
        <p:spPr>
          <a:xfrm>
            <a:off x="249138" y="770189"/>
            <a:ext cx="8640959" cy="1384995"/>
          </a:xfrm>
          <a:prstGeom prst="rect">
            <a:avLst/>
          </a:prstGeom>
          <a:noFill/>
        </p:spPr>
        <p:txBody>
          <a:bodyPr wrap="square" rtlCol="0">
            <a:spAutoFit/>
          </a:bodyPr>
          <a:lstStyle/>
          <a:p>
            <a:pPr algn="ctr">
              <a:lnSpc>
                <a:spcPct val="150000"/>
              </a:lnSpc>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aim of gene therapy is to provide a sick individual with a gene in good working order, in order to :</a:t>
            </a:r>
          </a:p>
        </p:txBody>
      </p:sp>
      <p:sp>
        <p:nvSpPr>
          <p:cNvPr id="8" name="ZoneTexte 7"/>
          <p:cNvSpPr txBox="1"/>
          <p:nvPr/>
        </p:nvSpPr>
        <p:spPr>
          <a:xfrm>
            <a:off x="301087" y="2492896"/>
            <a:ext cx="8842913" cy="1307537"/>
          </a:xfrm>
          <a:prstGeom prst="rect">
            <a:avLst/>
          </a:prstGeom>
          <a:noFill/>
        </p:spPr>
        <p:txBody>
          <a:bodyPr wrap="square" rtlCol="0">
            <a:spAutoFit/>
          </a:bodyPr>
          <a:lstStyle/>
          <a:p>
            <a:pPr algn="ctr">
              <a:lnSpc>
                <a:spcPct val="150000"/>
              </a:lnSpc>
            </a:pPr>
            <a:r>
              <a:rPr lang="en-US" sz="2800" b="1" dirty="0" smtClean="0">
                <a:latin typeface="Times New Roman" pitchFamily="18" charset="0"/>
                <a:cs typeface="Times New Roman" pitchFamily="18" charset="0"/>
              </a:rPr>
              <a:t>a</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Bypass the blockage of a metabolic pathway (e.g. lactose intolerance, etc.)</a:t>
            </a:r>
          </a:p>
        </p:txBody>
      </p:sp>
      <p:sp>
        <p:nvSpPr>
          <p:cNvPr id="9" name="ZoneTexte 8"/>
          <p:cNvSpPr txBox="1"/>
          <p:nvPr/>
        </p:nvSpPr>
        <p:spPr>
          <a:xfrm>
            <a:off x="249138" y="4005064"/>
            <a:ext cx="8842913" cy="2031325"/>
          </a:xfrm>
          <a:prstGeom prst="rect">
            <a:avLst/>
          </a:prstGeom>
          <a:noFill/>
        </p:spPr>
        <p:txBody>
          <a:bodyPr wrap="square" rtlCol="0">
            <a:spAutoFit/>
          </a:bodyPr>
          <a:lstStyle/>
          <a:p>
            <a:pPr algn="ctr">
              <a:lnSpc>
                <a:spcPct val="150000"/>
              </a:lnSpc>
            </a:pPr>
            <a:r>
              <a:rPr lang="en-US" sz="2800" b="1" dirty="0">
                <a:latin typeface="Times New Roman" pitchFamily="18" charset="0"/>
                <a:cs typeface="Times New Roman" pitchFamily="18" charset="0"/>
              </a:rPr>
              <a:t>b) </a:t>
            </a:r>
            <a:r>
              <a:rPr lang="en-US" sz="2800" dirty="0">
                <a:latin typeface="Times New Roman" pitchFamily="18" charset="0"/>
                <a:cs typeface="Times New Roman" pitchFamily="18" charset="0"/>
              </a:rPr>
              <a:t>Alleviate the consequences of a genetic disease (e.g. hyper-fragility of red blood cell walls following </a:t>
            </a:r>
            <a:r>
              <a:rPr lang="en-US" sz="2800" dirty="0" err="1">
                <a:latin typeface="Times New Roman" pitchFamily="18" charset="0"/>
                <a:cs typeface="Times New Roman" pitchFamily="18" charset="0"/>
              </a:rPr>
              <a:t>microspherocytosis</a:t>
            </a:r>
            <a:r>
              <a:rPr lang="en-US" sz="2800" dirty="0">
                <a:latin typeface="Times New Roman" pitchFamily="18" charset="0"/>
                <a:cs typeface="Times New Roman" pitchFamily="18" charset="0"/>
              </a:rPr>
              <a:t>, etc.)</a:t>
            </a:r>
          </a:p>
        </p:txBody>
      </p:sp>
      <p:sp>
        <p:nvSpPr>
          <p:cNvPr id="10" name="Rectangle 9"/>
          <p:cNvSpPr/>
          <p:nvPr/>
        </p:nvSpPr>
        <p:spPr>
          <a:xfrm>
            <a:off x="271379" y="847612"/>
            <a:ext cx="8704586" cy="55669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fr-FR" sz="2800" dirty="0"/>
          </a:p>
        </p:txBody>
      </p:sp>
      <p:sp>
        <p:nvSpPr>
          <p:cNvPr id="11" name="ZoneTexte 10"/>
          <p:cNvSpPr txBox="1"/>
          <p:nvPr/>
        </p:nvSpPr>
        <p:spPr>
          <a:xfrm>
            <a:off x="222284" y="1700808"/>
            <a:ext cx="8842913" cy="1307537"/>
          </a:xfrm>
          <a:prstGeom prst="rect">
            <a:avLst/>
          </a:prstGeom>
          <a:noFill/>
        </p:spPr>
        <p:txBody>
          <a:bodyPr wrap="square" rtlCol="0">
            <a:spAutoFit/>
          </a:bodyPr>
          <a:lstStyle/>
          <a:p>
            <a:pPr algn="ctr">
              <a:lnSpc>
                <a:spcPct val="150000"/>
              </a:lnSpc>
            </a:pPr>
            <a:r>
              <a:rPr lang="en-US" sz="2800" b="1" dirty="0">
                <a:latin typeface="Times New Roman" pitchFamily="18" charset="0"/>
                <a:cs typeface="Times New Roman" pitchFamily="18" charset="0"/>
              </a:rPr>
              <a:t>c) </a:t>
            </a:r>
            <a:r>
              <a:rPr lang="en-US" sz="2800" dirty="0">
                <a:latin typeface="Times New Roman" pitchFamily="18" charset="0"/>
                <a:cs typeface="Times New Roman" pitchFamily="18" charset="0"/>
              </a:rPr>
              <a:t>Supply the diffusible substance whose absence is at the root of symptoms</a:t>
            </a:r>
          </a:p>
        </p:txBody>
      </p:sp>
      <p:sp>
        <p:nvSpPr>
          <p:cNvPr id="12" name="ZoneTexte 11"/>
          <p:cNvSpPr txBox="1"/>
          <p:nvPr/>
        </p:nvSpPr>
        <p:spPr>
          <a:xfrm>
            <a:off x="344519" y="3631076"/>
            <a:ext cx="8842913" cy="1307537"/>
          </a:xfrm>
          <a:prstGeom prst="rect">
            <a:avLst/>
          </a:prstGeom>
          <a:noFill/>
        </p:spPr>
        <p:txBody>
          <a:bodyPr wrap="square" rtlCol="0">
            <a:spAutoFit/>
          </a:bodyPr>
          <a:lstStyle/>
          <a:p>
            <a:pPr algn="ctr">
              <a:lnSpc>
                <a:spcPct val="150000"/>
              </a:lnSpc>
            </a:pPr>
            <a:r>
              <a:rPr lang="en-US" sz="2800" b="1" dirty="0">
                <a:latin typeface="Times New Roman" pitchFamily="18" charset="0"/>
                <a:cs typeface="Times New Roman" pitchFamily="18" charset="0"/>
              </a:rPr>
              <a:t>d) </a:t>
            </a:r>
            <a:r>
              <a:rPr lang="en-US" sz="2800" dirty="0">
                <a:latin typeface="Times New Roman" pitchFamily="18" charset="0"/>
                <a:cs typeface="Times New Roman" pitchFamily="18" charset="0"/>
              </a:rPr>
              <a:t>Fight cancer by releasing tumor cell-destroying factors in situ</a:t>
            </a:r>
          </a:p>
        </p:txBody>
      </p:sp>
    </p:spTree>
    <p:extLst>
      <p:ext uri="{BB962C8B-B14F-4D97-AF65-F5344CB8AC3E}">
        <p14:creationId xmlns:p14="http://schemas.microsoft.com/office/powerpoint/2010/main" val="9783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0.70"/>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strVal val="#ppt_w*0.70"/>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80">
                                          <p:stCondLst>
                                            <p:cond delay="0"/>
                                          </p:stCondLst>
                                        </p:cTn>
                                        <p:tgtEl>
                                          <p:spTgt spid="10"/>
                                        </p:tgtEl>
                                      </p:cBhvr>
                                    </p:animEffect>
                                    <p:anim calcmode="lin" valueType="num">
                                      <p:cBhvr>
                                        <p:cTn id="7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6" dur="26">
                                          <p:stCondLst>
                                            <p:cond delay="650"/>
                                          </p:stCondLst>
                                        </p:cTn>
                                        <p:tgtEl>
                                          <p:spTgt spid="10"/>
                                        </p:tgtEl>
                                      </p:cBhvr>
                                      <p:to x="100000" y="60000"/>
                                    </p:animScale>
                                    <p:animScale>
                                      <p:cBhvr>
                                        <p:cTn id="77" dur="166" decel="50000">
                                          <p:stCondLst>
                                            <p:cond delay="676"/>
                                          </p:stCondLst>
                                        </p:cTn>
                                        <p:tgtEl>
                                          <p:spTgt spid="10"/>
                                        </p:tgtEl>
                                      </p:cBhvr>
                                      <p:to x="100000" y="100000"/>
                                    </p:animScale>
                                    <p:animScale>
                                      <p:cBhvr>
                                        <p:cTn id="78" dur="26">
                                          <p:stCondLst>
                                            <p:cond delay="1312"/>
                                          </p:stCondLst>
                                        </p:cTn>
                                        <p:tgtEl>
                                          <p:spTgt spid="10"/>
                                        </p:tgtEl>
                                      </p:cBhvr>
                                      <p:to x="100000" y="80000"/>
                                    </p:animScale>
                                    <p:animScale>
                                      <p:cBhvr>
                                        <p:cTn id="79" dur="166" decel="50000">
                                          <p:stCondLst>
                                            <p:cond delay="1338"/>
                                          </p:stCondLst>
                                        </p:cTn>
                                        <p:tgtEl>
                                          <p:spTgt spid="10"/>
                                        </p:tgtEl>
                                      </p:cBhvr>
                                      <p:to x="100000" y="100000"/>
                                    </p:animScale>
                                    <p:animScale>
                                      <p:cBhvr>
                                        <p:cTn id="80" dur="26">
                                          <p:stCondLst>
                                            <p:cond delay="1642"/>
                                          </p:stCondLst>
                                        </p:cTn>
                                        <p:tgtEl>
                                          <p:spTgt spid="10"/>
                                        </p:tgtEl>
                                      </p:cBhvr>
                                      <p:to x="100000" y="90000"/>
                                    </p:animScale>
                                    <p:animScale>
                                      <p:cBhvr>
                                        <p:cTn id="81" dur="166" decel="50000">
                                          <p:stCondLst>
                                            <p:cond delay="1668"/>
                                          </p:stCondLst>
                                        </p:cTn>
                                        <p:tgtEl>
                                          <p:spTgt spid="10"/>
                                        </p:tgtEl>
                                      </p:cBhvr>
                                      <p:to x="100000" y="100000"/>
                                    </p:animScale>
                                    <p:animScale>
                                      <p:cBhvr>
                                        <p:cTn id="82" dur="26">
                                          <p:stCondLst>
                                            <p:cond delay="1808"/>
                                          </p:stCondLst>
                                        </p:cTn>
                                        <p:tgtEl>
                                          <p:spTgt spid="10"/>
                                        </p:tgtEl>
                                      </p:cBhvr>
                                      <p:to x="100000" y="95000"/>
                                    </p:animScale>
                                    <p:animScale>
                                      <p:cBhvr>
                                        <p:cTn id="83" dur="166" decel="50000">
                                          <p:stCondLst>
                                            <p:cond delay="1834"/>
                                          </p:stCondLst>
                                        </p:cTn>
                                        <p:tgtEl>
                                          <p:spTgt spid="10"/>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1000" fill="hold"/>
                                        <p:tgtEl>
                                          <p:spTgt spid="11"/>
                                        </p:tgtEl>
                                        <p:attrNameLst>
                                          <p:attrName>ppt_w</p:attrName>
                                        </p:attrNameLst>
                                      </p:cBhvr>
                                      <p:tavLst>
                                        <p:tav tm="0">
                                          <p:val>
                                            <p:strVal val="#ppt_w*0.70"/>
                                          </p:val>
                                        </p:tav>
                                        <p:tav tm="100000">
                                          <p:val>
                                            <p:strVal val="#ppt_w"/>
                                          </p:val>
                                        </p:tav>
                                      </p:tavLst>
                                    </p:anim>
                                    <p:anim calcmode="lin" valueType="num">
                                      <p:cBhvr>
                                        <p:cTn id="89" dur="1000" fill="hold"/>
                                        <p:tgtEl>
                                          <p:spTgt spid="11"/>
                                        </p:tgtEl>
                                        <p:attrNameLst>
                                          <p:attrName>ppt_h</p:attrName>
                                        </p:attrNameLst>
                                      </p:cBhvr>
                                      <p:tavLst>
                                        <p:tav tm="0">
                                          <p:val>
                                            <p:strVal val="#ppt_h"/>
                                          </p:val>
                                        </p:tav>
                                        <p:tav tm="100000">
                                          <p:val>
                                            <p:strVal val="#ppt_h"/>
                                          </p:val>
                                        </p:tav>
                                      </p:tavLst>
                                    </p:anim>
                                    <p:animEffect transition="in" filter="fade">
                                      <p:cBhvr>
                                        <p:cTn id="90" dur="10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1000" fill="hold"/>
                                        <p:tgtEl>
                                          <p:spTgt spid="12"/>
                                        </p:tgtEl>
                                        <p:attrNameLst>
                                          <p:attrName>ppt_w</p:attrName>
                                        </p:attrNameLst>
                                      </p:cBhvr>
                                      <p:tavLst>
                                        <p:tav tm="0">
                                          <p:val>
                                            <p:strVal val="#ppt_w*0.70"/>
                                          </p:val>
                                        </p:tav>
                                        <p:tav tm="100000">
                                          <p:val>
                                            <p:strVal val="#ppt_w"/>
                                          </p:val>
                                        </p:tav>
                                      </p:tavLst>
                                    </p:anim>
                                    <p:anim calcmode="lin" valueType="num">
                                      <p:cBhvr>
                                        <p:cTn id="96" dur="1000" fill="hold"/>
                                        <p:tgtEl>
                                          <p:spTgt spid="12"/>
                                        </p:tgtEl>
                                        <p:attrNameLst>
                                          <p:attrName>ppt_h</p:attrName>
                                        </p:attrNameLst>
                                      </p:cBhvr>
                                      <p:tavLst>
                                        <p:tav tm="0">
                                          <p:val>
                                            <p:strVal val="#ppt_h"/>
                                          </p:val>
                                        </p:tav>
                                        <p:tav tm="100000">
                                          <p:val>
                                            <p:strVal val="#ppt_h"/>
                                          </p:val>
                                        </p:tav>
                                      </p:tavLst>
                                    </p:anim>
                                    <p:animEffect transition="in" filter="fade">
                                      <p:cBhvr>
                                        <p:cTn id="9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9545" y="50095"/>
            <a:ext cx="3528392" cy="584775"/>
          </a:xfrm>
          <a:prstGeom prst="rect">
            <a:avLst/>
          </a:prstGeom>
          <a:solidFill>
            <a:schemeClr val="accent1">
              <a:alpha val="14000"/>
            </a:schemeClr>
          </a:solid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Molecular cloning</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313872" y="459442"/>
            <a:ext cx="8842913" cy="1953868"/>
          </a:xfrm>
          <a:prstGeom prst="rect">
            <a:avLst/>
          </a:prstGeom>
          <a:noFill/>
        </p:spPr>
        <p:txBody>
          <a:bodyPr wrap="square" rtlCol="0">
            <a:spAutoFit/>
          </a:bodyPr>
          <a:lstStyle/>
          <a:p>
            <a:pPr algn="ctr">
              <a:lnSpc>
                <a:spcPct val="150000"/>
              </a:lnSpc>
            </a:pPr>
            <a:r>
              <a:rPr lang="en-US" sz="2800" b="1" dirty="0" smtClean="0">
                <a:latin typeface="Times New Roman" pitchFamily="18" charset="0"/>
                <a:cs typeface="Times New Roman" pitchFamily="18" charset="0"/>
              </a:rPr>
              <a:t>Molecular </a:t>
            </a:r>
            <a:r>
              <a:rPr lang="en-US" sz="2800" b="1" dirty="0">
                <a:latin typeface="Times New Roman" pitchFamily="18" charset="0"/>
                <a:cs typeface="Times New Roman" pitchFamily="18" charset="0"/>
              </a:rPr>
              <a:t>cloning </a:t>
            </a:r>
            <a:r>
              <a:rPr lang="en-US" sz="2800" dirty="0">
                <a:latin typeface="Times New Roman" pitchFamily="18" charset="0"/>
                <a:cs typeface="Times New Roman" pitchFamily="18" charset="0"/>
              </a:rPr>
              <a:t>involves producing recombinant DNA molecules and using them to transform a host organism, in which they are replicated.</a:t>
            </a:r>
          </a:p>
        </p:txBody>
      </p:sp>
      <p:sp>
        <p:nvSpPr>
          <p:cNvPr id="6" name="Rectangle 5"/>
          <p:cNvSpPr/>
          <p:nvPr/>
        </p:nvSpPr>
        <p:spPr>
          <a:xfrm>
            <a:off x="301087" y="2413310"/>
            <a:ext cx="8675829" cy="4221088"/>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Principle</a:t>
            </a:r>
          </a:p>
          <a:p>
            <a:pPr algn="ctr">
              <a:lnSpc>
                <a:spcPct val="150000"/>
              </a:lnSpc>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molecular cloning reaction generally involves the following two elements:</a:t>
            </a:r>
          </a:p>
          <a:p>
            <a:pPr marL="457200" indent="-457200" algn="ctr">
              <a:lnSpc>
                <a:spcPct val="150000"/>
              </a:lnSpc>
              <a:buFont typeface="Wingdings" pitchFamily="2" charset="2"/>
              <a:buChar char="v"/>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DNA fragment of interest to be replicated;</a:t>
            </a:r>
          </a:p>
          <a:p>
            <a:pPr marL="457200" indent="-457200" algn="ctr">
              <a:lnSpc>
                <a:spcPct val="150000"/>
              </a:lnSpc>
              <a:buFont typeface="Wingdings" pitchFamily="2" charset="2"/>
              <a:buChar char="v"/>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plasmid vector containing all the components required for replication in the host organism.</a:t>
            </a:r>
          </a:p>
        </p:txBody>
      </p:sp>
    </p:spTree>
    <p:extLst>
      <p:ext uri="{BB962C8B-B14F-4D97-AF65-F5344CB8AC3E}">
        <p14:creationId xmlns:p14="http://schemas.microsoft.com/office/powerpoint/2010/main" val="14307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842913" cy="3892861"/>
          </a:xfrm>
          <a:prstGeom prst="rect">
            <a:avLst/>
          </a:prstGeom>
          <a:noFill/>
        </p:spPr>
        <p:txBody>
          <a:bodyPr wrap="square" rtlCol="0">
            <a:spAutoFit/>
          </a:bodyPr>
          <a:lstStyle/>
          <a:p>
            <a:pPr marL="457200" indent="-457200" algn="just">
              <a:lnSpc>
                <a:spcPct val="150000"/>
              </a:lnSpc>
              <a:buFont typeface="Wingdings" pitchFamily="2" charset="2"/>
              <a:buChar char="v"/>
            </a:pPr>
            <a:r>
              <a:rPr lang="en-US" sz="2800" dirty="0">
                <a:latin typeface="Times New Roman" pitchFamily="18" charset="0"/>
                <a:cs typeface="Times New Roman" pitchFamily="18" charset="0"/>
              </a:rPr>
              <a:t>The DNA of interest (a gene, regulatory elements or operon, for example) is prepared for cloning in a variety of ways: it can be excised from the source DNA using restriction enzymes, amplified by PCR (polymerase chain reaction) or assembled from individual oligonucleotides.</a:t>
            </a:r>
          </a:p>
        </p:txBody>
      </p:sp>
      <p:sp>
        <p:nvSpPr>
          <p:cNvPr id="5" name="ZoneTexte 4"/>
          <p:cNvSpPr txBox="1"/>
          <p:nvPr/>
        </p:nvSpPr>
        <p:spPr>
          <a:xfrm>
            <a:off x="179512" y="4093364"/>
            <a:ext cx="8842913" cy="2600199"/>
          </a:xfrm>
          <a:prstGeom prst="rect">
            <a:avLst/>
          </a:prstGeom>
          <a:noFill/>
        </p:spPr>
        <p:txBody>
          <a:bodyPr wrap="square" rtlCol="0">
            <a:spAutoFit/>
          </a:bodyPr>
          <a:lstStyle/>
          <a:p>
            <a:pPr algn="ctr">
              <a:lnSpc>
                <a:spcPct val="150000"/>
              </a:lnSpc>
            </a:pPr>
            <a:r>
              <a:rPr lang="en-US" sz="2800" dirty="0">
                <a:latin typeface="Times New Roman" pitchFamily="18" charset="0"/>
                <a:cs typeface="Times New Roman" pitchFamily="18" charset="0"/>
              </a:rPr>
              <a:t>In parallel, a linearized plasmid vector is prepared by restriction enzymes or PCR. A plasmid is a small fragment of circular DNA replicated within the host and independent of the host chromosome or genome.</a:t>
            </a:r>
          </a:p>
        </p:txBody>
      </p:sp>
    </p:spTree>
    <p:extLst>
      <p:ext uri="{BB962C8B-B14F-4D97-AF65-F5344CB8AC3E}">
        <p14:creationId xmlns:p14="http://schemas.microsoft.com/office/powerpoint/2010/main" val="27518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0"/>
            <a:ext cx="8712967" cy="685800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DNA of interest is inserted into the plasmid vector via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phosphodiester</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bonds to form a new recombinant plasmid that will be replicated by the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host </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During the cloning process, the ends of the DNA of interest and the vector must be modified to make them compatible, so that they can be linked by a DNA ligase, a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recombinase</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or an in vivo DNA repair mechanism. These steps generally involve enzymes such as nucleases, phosphatases, kinases and/or ligases. Numerous methods and, more recently, cloning kits have been developed to simplify and standardize these processes.</a:t>
            </a:r>
          </a:p>
        </p:txBody>
      </p:sp>
    </p:spTree>
    <p:extLst>
      <p:ext uri="{BB962C8B-B14F-4D97-AF65-F5344CB8AC3E}">
        <p14:creationId xmlns:p14="http://schemas.microsoft.com/office/powerpoint/2010/main" val="231018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c\Pictures\Capture histoir sci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02" y="754170"/>
            <a:ext cx="8724621" cy="557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6049" y="754170"/>
            <a:ext cx="3571900" cy="505766"/>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0070C0"/>
                </a:solidFill>
                <a:latin typeface="Times New Roman" pitchFamily="18" charset="0"/>
                <a:cs typeface="Times New Roman" pitchFamily="18" charset="0"/>
              </a:rPr>
              <a:t>History</a:t>
            </a:r>
            <a:r>
              <a:rPr lang="fr-FR" sz="2400" b="1" dirty="0" smtClean="0">
                <a:solidFill>
                  <a:srgbClr val="0070C0"/>
                </a:solidFill>
                <a:latin typeface="Times New Roman" pitchFamily="18" charset="0"/>
                <a:cs typeface="Times New Roman" pitchFamily="18" charset="0"/>
              </a:rPr>
              <a:t> of science</a:t>
            </a:r>
            <a:endParaRPr lang="fr-FR" sz="2400" b="1" dirty="0">
              <a:solidFill>
                <a:srgbClr val="0070C0"/>
              </a:solidFill>
              <a:latin typeface="Times New Roman" pitchFamily="18" charset="0"/>
              <a:cs typeface="Times New Roman" pitchFamily="18" charset="0"/>
            </a:endParaRPr>
          </a:p>
        </p:txBody>
      </p:sp>
      <p:sp>
        <p:nvSpPr>
          <p:cNvPr id="4" name="Rectangle 3"/>
          <p:cNvSpPr/>
          <p:nvPr/>
        </p:nvSpPr>
        <p:spPr>
          <a:xfrm>
            <a:off x="167858" y="1412776"/>
            <a:ext cx="8964488" cy="1384995"/>
          </a:xfrm>
          <a:prstGeom prst="rect">
            <a:avLst/>
          </a:prstGeom>
        </p:spPr>
        <p:txBody>
          <a:bodyPr wrap="square">
            <a:spAutoFit/>
          </a:bodyPr>
          <a:lstStyle/>
          <a:p>
            <a:pPr algn="ctr"/>
            <a:r>
              <a:rPr lang="fr-FR" sz="2800" dirty="0" smtClean="0">
                <a:latin typeface="Times New Roman"/>
                <a:ea typeface="Calibri"/>
              </a:rPr>
              <a:t>Is </a:t>
            </a:r>
            <a:r>
              <a:rPr lang="fr-FR" sz="2800" dirty="0">
                <a:latin typeface="Times New Roman"/>
                <a:ea typeface="Calibri"/>
              </a:rPr>
              <a:t>a discipline </a:t>
            </a:r>
            <a:r>
              <a:rPr lang="fr-FR" sz="2800" dirty="0" err="1">
                <a:latin typeface="Times New Roman"/>
                <a:ea typeface="Calibri"/>
              </a:rPr>
              <a:t>that</a:t>
            </a:r>
            <a:r>
              <a:rPr lang="fr-FR" sz="2800" dirty="0">
                <a:latin typeface="Times New Roman"/>
                <a:ea typeface="Calibri"/>
              </a:rPr>
              <a:t> </a:t>
            </a:r>
            <a:r>
              <a:rPr lang="fr-FR" sz="2800" dirty="0" err="1">
                <a:latin typeface="Times New Roman"/>
                <a:ea typeface="Calibri"/>
              </a:rPr>
              <a:t>focuses</a:t>
            </a:r>
            <a:r>
              <a:rPr lang="fr-FR" sz="2800" dirty="0">
                <a:latin typeface="Times New Roman"/>
                <a:ea typeface="Calibri"/>
              </a:rPr>
              <a:t> on the </a:t>
            </a:r>
            <a:r>
              <a:rPr lang="fr-FR" sz="2800" dirty="0" err="1">
                <a:latin typeface="Times New Roman"/>
                <a:ea typeface="Calibri"/>
              </a:rPr>
              <a:t>gradual</a:t>
            </a:r>
            <a:r>
              <a:rPr lang="fr-FR" sz="2800" dirty="0">
                <a:latin typeface="Times New Roman"/>
                <a:ea typeface="Calibri"/>
              </a:rPr>
              <a:t> transformation of certain </a:t>
            </a:r>
            <a:r>
              <a:rPr lang="fr-FR" sz="2800" dirty="0" err="1">
                <a:latin typeface="Times New Roman"/>
                <a:ea typeface="Calibri"/>
              </a:rPr>
              <a:t>speculations</a:t>
            </a:r>
            <a:r>
              <a:rPr lang="fr-FR" sz="2800" dirty="0">
                <a:latin typeface="Times New Roman"/>
                <a:ea typeface="Calibri"/>
              </a:rPr>
              <a:t> and the accumulation of </a:t>
            </a:r>
            <a:r>
              <a:rPr lang="fr-FR" sz="2800" dirty="0" err="1">
                <a:latin typeface="Times New Roman"/>
                <a:ea typeface="Calibri"/>
              </a:rPr>
              <a:t>acquired</a:t>
            </a:r>
            <a:r>
              <a:rPr lang="fr-FR" sz="2800" dirty="0">
                <a:latin typeface="Times New Roman"/>
                <a:ea typeface="Calibri"/>
              </a:rPr>
              <a:t> </a:t>
            </a:r>
            <a:r>
              <a:rPr lang="fr-FR" sz="2800" dirty="0" err="1">
                <a:latin typeface="Times New Roman"/>
                <a:ea typeface="Calibri"/>
              </a:rPr>
              <a:t>knowledge</a:t>
            </a:r>
            <a:endParaRPr lang="fr-FR" sz="2800" dirty="0"/>
          </a:p>
        </p:txBody>
      </p:sp>
      <p:grpSp>
        <p:nvGrpSpPr>
          <p:cNvPr id="5" name="Groupe 4"/>
          <p:cNvGrpSpPr/>
          <p:nvPr/>
        </p:nvGrpSpPr>
        <p:grpSpPr>
          <a:xfrm rot="7849412">
            <a:off x="4166137" y="2899920"/>
            <a:ext cx="654430" cy="480331"/>
            <a:chOff x="4952516" y="2221602"/>
            <a:chExt cx="392976" cy="630088"/>
          </a:xfrm>
          <a:scene3d>
            <a:camera prst="orthographicFront"/>
            <a:lightRig rig="flat" dir="t"/>
          </a:scene3d>
        </p:grpSpPr>
        <p:sp>
          <p:nvSpPr>
            <p:cNvPr id="6" name="Flèche droite 5"/>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8" name="Rectangle 7"/>
          <p:cNvSpPr/>
          <p:nvPr/>
        </p:nvSpPr>
        <p:spPr>
          <a:xfrm>
            <a:off x="313002" y="5373216"/>
            <a:ext cx="8724622" cy="954107"/>
          </a:xfrm>
          <a:prstGeom prst="rect">
            <a:avLst/>
          </a:prstGeom>
        </p:spPr>
        <p:txBody>
          <a:bodyPr wrap="square">
            <a:spAutoFit/>
          </a:bodyPr>
          <a:lstStyle/>
          <a:p>
            <a:pPr algn="ctr"/>
            <a:r>
              <a:rPr lang="fr-FR" sz="2800" dirty="0">
                <a:latin typeface="Times New Roman"/>
                <a:ea typeface="Calibri"/>
              </a:rPr>
              <a:t>The </a:t>
            </a:r>
            <a:r>
              <a:rPr lang="fr-FR" sz="2800" dirty="0" err="1">
                <a:latin typeface="Times New Roman"/>
                <a:ea typeface="Calibri"/>
              </a:rPr>
              <a:t>history</a:t>
            </a:r>
            <a:r>
              <a:rPr lang="fr-FR" sz="2800" dirty="0">
                <a:latin typeface="Times New Roman"/>
                <a:ea typeface="Calibri"/>
              </a:rPr>
              <a:t> of science </a:t>
            </a:r>
            <a:r>
              <a:rPr lang="fr-FR" sz="2800" dirty="0" err="1">
                <a:latin typeface="Times New Roman"/>
                <a:ea typeface="Calibri"/>
              </a:rPr>
              <a:t>is</a:t>
            </a:r>
            <a:r>
              <a:rPr lang="fr-FR" sz="2800" dirty="0">
                <a:latin typeface="Times New Roman"/>
                <a:ea typeface="Calibri"/>
              </a:rPr>
              <a:t> </a:t>
            </a:r>
            <a:r>
              <a:rPr lang="fr-FR" sz="2800" dirty="0" err="1">
                <a:latin typeface="Times New Roman"/>
                <a:ea typeface="Calibri"/>
              </a:rPr>
              <a:t>closely</a:t>
            </a:r>
            <a:r>
              <a:rPr lang="fr-FR" sz="2800" dirty="0">
                <a:latin typeface="Times New Roman"/>
                <a:ea typeface="Calibri"/>
              </a:rPr>
              <a:t> </a:t>
            </a:r>
            <a:r>
              <a:rPr lang="fr-FR" sz="2800" dirty="0" err="1">
                <a:latin typeface="Times New Roman"/>
                <a:ea typeface="Calibri"/>
              </a:rPr>
              <a:t>related</a:t>
            </a:r>
            <a:r>
              <a:rPr lang="fr-FR" sz="2800" dirty="0">
                <a:latin typeface="Times New Roman"/>
                <a:ea typeface="Calibri"/>
              </a:rPr>
              <a:t> to the </a:t>
            </a:r>
            <a:r>
              <a:rPr lang="fr-FR" sz="2800" dirty="0" err="1">
                <a:latin typeface="Times New Roman"/>
                <a:ea typeface="Calibri"/>
              </a:rPr>
              <a:t>history</a:t>
            </a:r>
            <a:r>
              <a:rPr lang="fr-FR" sz="2800" dirty="0">
                <a:latin typeface="Times New Roman"/>
                <a:ea typeface="Calibri"/>
              </a:rPr>
              <a:t> of </a:t>
            </a:r>
            <a:r>
              <a:rPr lang="fr-FR" sz="2800" dirty="0" err="1">
                <a:latin typeface="Times New Roman"/>
                <a:ea typeface="Calibri"/>
              </a:rPr>
              <a:t>societies</a:t>
            </a:r>
            <a:r>
              <a:rPr lang="fr-FR" sz="2800" dirty="0">
                <a:latin typeface="Times New Roman"/>
                <a:ea typeface="Calibri"/>
              </a:rPr>
              <a:t> and </a:t>
            </a:r>
            <a:r>
              <a:rPr lang="fr-FR" sz="2800" dirty="0" err="1">
                <a:latin typeface="Times New Roman"/>
                <a:ea typeface="Calibri"/>
              </a:rPr>
              <a:t>civilizations</a:t>
            </a:r>
            <a:r>
              <a:rPr lang="fr-FR" sz="2800" dirty="0">
                <a:latin typeface="Times New Roman"/>
                <a:ea typeface="Calibri"/>
              </a:rPr>
              <a:t>.</a:t>
            </a:r>
            <a:endParaRPr lang="fr-FR" sz="2800" dirty="0"/>
          </a:p>
        </p:txBody>
      </p:sp>
      <p:grpSp>
        <p:nvGrpSpPr>
          <p:cNvPr id="9" name="Groupe 8"/>
          <p:cNvGrpSpPr/>
          <p:nvPr/>
        </p:nvGrpSpPr>
        <p:grpSpPr>
          <a:xfrm rot="7849412">
            <a:off x="4166136" y="4506712"/>
            <a:ext cx="654430" cy="480331"/>
            <a:chOff x="4952516" y="2221602"/>
            <a:chExt cx="392976" cy="630088"/>
          </a:xfrm>
          <a:scene3d>
            <a:camera prst="orthographicFront"/>
            <a:lightRig rig="flat" dir="t"/>
          </a:scene3d>
        </p:grpSpPr>
        <p:sp>
          <p:nvSpPr>
            <p:cNvPr id="10" name="Flèche droite 9"/>
            <p:cNvSpPr/>
            <p:nvPr/>
          </p:nvSpPr>
          <p:spPr>
            <a:xfrm rot="19285714">
              <a:off x="4952516" y="2221602"/>
              <a:ext cx="392976" cy="630088"/>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Flèche droite 10"/>
            <p:cNvSpPr/>
            <p:nvPr/>
          </p:nvSpPr>
          <p:spPr>
            <a:xfrm rot="19285714">
              <a:off x="4965376" y="2384373"/>
              <a:ext cx="275083" cy="37805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12" name="Rectangle 11"/>
          <p:cNvSpPr/>
          <p:nvPr/>
        </p:nvSpPr>
        <p:spPr>
          <a:xfrm>
            <a:off x="2238934" y="3613666"/>
            <a:ext cx="5014514" cy="523220"/>
          </a:xfrm>
          <a:prstGeom prst="rect">
            <a:avLst/>
          </a:prstGeom>
        </p:spPr>
        <p:txBody>
          <a:bodyPr wrap="none">
            <a:spAutoFit/>
          </a:bodyPr>
          <a:lstStyle/>
          <a:p>
            <a:r>
              <a:rPr lang="fr-FR" sz="2800" dirty="0" smtClean="0">
                <a:latin typeface="Times New Roman"/>
                <a:ea typeface="Calibri"/>
              </a:rPr>
              <a:t>The </a:t>
            </a:r>
            <a:r>
              <a:rPr lang="fr-FR" sz="2800" dirty="0" err="1">
                <a:latin typeface="Times New Roman"/>
                <a:ea typeface="Calibri"/>
              </a:rPr>
              <a:t>history</a:t>
            </a:r>
            <a:r>
              <a:rPr lang="fr-FR" sz="2800" dirty="0">
                <a:latin typeface="Times New Roman"/>
                <a:ea typeface="Calibri"/>
              </a:rPr>
              <a:t> of science </a:t>
            </a:r>
            <a:r>
              <a:rPr lang="fr-FR" sz="2800" dirty="0" err="1">
                <a:latin typeface="Times New Roman"/>
                <a:ea typeface="Calibri"/>
              </a:rPr>
              <a:t>is</a:t>
            </a:r>
            <a:r>
              <a:rPr lang="fr-FR" sz="2800" dirty="0">
                <a:latin typeface="Times New Roman"/>
                <a:ea typeface="Calibri"/>
              </a:rPr>
              <a:t> </a:t>
            </a:r>
            <a:r>
              <a:rPr lang="fr-FR" sz="2800" dirty="0" err="1">
                <a:latin typeface="Times New Roman"/>
                <a:ea typeface="Calibri"/>
              </a:rPr>
              <a:t>complex</a:t>
            </a:r>
            <a:endParaRPr lang="fr-FR" sz="2800" dirty="0"/>
          </a:p>
        </p:txBody>
      </p:sp>
    </p:spTree>
    <p:extLst>
      <p:ext uri="{BB962C8B-B14F-4D97-AF65-F5344CB8AC3E}">
        <p14:creationId xmlns:p14="http://schemas.microsoft.com/office/powerpoint/2010/main" val="595349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900" decel="100000" fill="hold"/>
                                        <p:tgtEl>
                                          <p:spTgt spid="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Pictures\Capturemmmm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8590"/>
            <a:ext cx="6912768" cy="50666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Pictures\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208912" cy="620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8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4868</Words>
  <Application>Microsoft Office PowerPoint</Application>
  <PresentationFormat>Affichage à l'écran (4:3)</PresentationFormat>
  <Paragraphs>376</Paragraphs>
  <Slides>68</Slides>
  <Notes>1</Notes>
  <HiddenSlides>0</HiddenSlides>
  <MMClips>0</MMClips>
  <ScaleCrop>false</ScaleCrop>
  <HeadingPairs>
    <vt:vector size="4" baseType="variant">
      <vt:variant>
        <vt:lpstr>Thème</vt:lpstr>
      </vt:variant>
      <vt:variant>
        <vt:i4>3</vt:i4>
      </vt:variant>
      <vt:variant>
        <vt:lpstr>Titres des diapositives</vt:lpstr>
      </vt:variant>
      <vt:variant>
        <vt:i4>68</vt:i4>
      </vt:variant>
    </vt:vector>
  </HeadingPairs>
  <TitlesOfParts>
    <vt:vector size="71" baseType="lpstr">
      <vt:lpstr>Thème Office</vt:lpstr>
      <vt:lpstr>Sillage</vt:lpstr>
      <vt:lpstr>2_Sillage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Les temps préhistoriques II. Naissance de la biologie dans les civillisations de l'antiquité III. Moyen Age: En Occident et en Orient (civilisation musulmane) IV. Seizième et dix-septième siècles V. Dix-huitième siècle: Darwin VI. Dix-neuvième siècle: -Théorie cellulaire, embryologie, immunologie, génétique et biologie moléculaire VII. Vinftième siècle: Thérapie génique et clonage moléculaire</dc:title>
  <dc:creator>pc</dc:creator>
  <cp:lastModifiedBy>pc</cp:lastModifiedBy>
  <cp:revision>89</cp:revision>
  <dcterms:created xsi:type="dcterms:W3CDTF">2023-09-21T13:02:21Z</dcterms:created>
  <dcterms:modified xsi:type="dcterms:W3CDTF">2024-09-27T21:38:52Z</dcterms:modified>
</cp:coreProperties>
</file>