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33"/>
  </p:notesMasterIdLst>
  <p:sldIdLst>
    <p:sldId id="258" r:id="rId2"/>
    <p:sldId id="412" r:id="rId3"/>
    <p:sldId id="469" r:id="rId4"/>
    <p:sldId id="527" r:id="rId5"/>
    <p:sldId id="526" r:id="rId6"/>
    <p:sldId id="477" r:id="rId7"/>
    <p:sldId id="481" r:id="rId8"/>
    <p:sldId id="480" r:id="rId9"/>
    <p:sldId id="482" r:id="rId10"/>
    <p:sldId id="488" r:id="rId11"/>
    <p:sldId id="489" r:id="rId12"/>
    <p:sldId id="490" r:id="rId13"/>
    <p:sldId id="493" r:id="rId14"/>
    <p:sldId id="496" r:id="rId15"/>
    <p:sldId id="499" r:id="rId16"/>
    <p:sldId id="500" r:id="rId17"/>
    <p:sldId id="501" r:id="rId18"/>
    <p:sldId id="502" r:id="rId19"/>
    <p:sldId id="505" r:id="rId20"/>
    <p:sldId id="507" r:id="rId21"/>
    <p:sldId id="508" r:id="rId22"/>
    <p:sldId id="510" r:id="rId23"/>
    <p:sldId id="512" r:id="rId24"/>
    <p:sldId id="513" r:id="rId25"/>
    <p:sldId id="514" r:id="rId26"/>
    <p:sldId id="516" r:id="rId27"/>
    <p:sldId id="517" r:id="rId28"/>
    <p:sldId id="519" r:id="rId29"/>
    <p:sldId id="522" r:id="rId30"/>
    <p:sldId id="523" r:id="rId31"/>
    <p:sldId id="52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1"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A0756-B793-4BFA-B47F-634052BCB652}"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fr-FR"/>
        </a:p>
      </dgm:t>
    </dgm:pt>
    <dgm:pt modelId="{06CB1926-A1D1-4A4A-AE54-2DD2CD1DCBC0}">
      <dgm:prSet custT="1"/>
      <dgm:spPr/>
      <dgm:t>
        <a:bodyPr/>
        <a:lstStyle/>
        <a:p>
          <a:pPr rtl="1"/>
          <a:r>
            <a:rPr lang="fr-FR" sz="3200" dirty="0"/>
            <a:t>SERVQUAL</a:t>
          </a:r>
          <a:r>
            <a:rPr lang="ar-SA" sz="3200" dirty="0"/>
            <a:t> : جودة الخدمة</a:t>
          </a:r>
          <a:r>
            <a:rPr lang="fr-FR" sz="3200" dirty="0"/>
            <a:t> = </a:t>
          </a:r>
          <a:r>
            <a:rPr lang="ar-SA" sz="3200" dirty="0"/>
            <a:t>الأداء</a:t>
          </a:r>
          <a:r>
            <a:rPr lang="fr-FR" sz="3200" dirty="0"/>
            <a:t> – </a:t>
          </a:r>
          <a:r>
            <a:rPr lang="ar-SA" sz="3200" dirty="0"/>
            <a:t>التوقعات </a:t>
          </a:r>
          <a:endParaRPr lang="fr-FR" sz="3200" dirty="0"/>
        </a:p>
      </dgm:t>
    </dgm:pt>
    <dgm:pt modelId="{D1AD2B2A-9AD8-4698-BBE6-B3EB5D451D20}" type="parTrans" cxnId="{F9D29E7C-AF72-4738-8EFB-BC87E3988D68}">
      <dgm:prSet/>
      <dgm:spPr/>
      <dgm:t>
        <a:bodyPr/>
        <a:lstStyle/>
        <a:p>
          <a:endParaRPr lang="fr-FR"/>
        </a:p>
      </dgm:t>
    </dgm:pt>
    <dgm:pt modelId="{4571E522-DD84-4618-8D1B-6417220700AA}" type="sibTrans" cxnId="{F9D29E7C-AF72-4738-8EFB-BC87E3988D68}">
      <dgm:prSet/>
      <dgm:spPr/>
      <dgm:t>
        <a:bodyPr/>
        <a:lstStyle/>
        <a:p>
          <a:endParaRPr lang="fr-FR"/>
        </a:p>
      </dgm:t>
    </dgm:pt>
    <dgm:pt modelId="{DADF0705-F9C2-4E7F-BDD0-8D7E6687C5C7}">
      <dgm:prSet custT="1"/>
      <dgm:spPr/>
      <dgm:t>
        <a:bodyPr/>
        <a:lstStyle/>
        <a:p>
          <a:pPr rtl="1"/>
          <a:r>
            <a:rPr lang="fr-FR" sz="3200" dirty="0"/>
            <a:t>SERVPERF</a:t>
          </a:r>
          <a:r>
            <a:rPr lang="ar-SA" sz="3200" dirty="0"/>
            <a:t> : الجودة</a:t>
          </a:r>
          <a:r>
            <a:rPr lang="fr-FR" sz="3200" dirty="0"/>
            <a:t> = </a:t>
          </a:r>
          <a:r>
            <a:rPr lang="ar-SA" sz="3200" dirty="0"/>
            <a:t>الأداء </a:t>
          </a:r>
          <a:endParaRPr lang="fr-FR" sz="3200" dirty="0"/>
        </a:p>
      </dgm:t>
    </dgm:pt>
    <dgm:pt modelId="{1D68C858-9BCB-44DA-9573-2EB88F427258}" type="parTrans" cxnId="{A0EB1351-05BF-47D9-9F03-13456BD8B174}">
      <dgm:prSet/>
      <dgm:spPr/>
      <dgm:t>
        <a:bodyPr/>
        <a:lstStyle/>
        <a:p>
          <a:endParaRPr lang="fr-FR"/>
        </a:p>
      </dgm:t>
    </dgm:pt>
    <dgm:pt modelId="{63F963CE-92AB-4FE4-A654-0C8752B09A9F}" type="sibTrans" cxnId="{A0EB1351-05BF-47D9-9F03-13456BD8B174}">
      <dgm:prSet/>
      <dgm:spPr/>
      <dgm:t>
        <a:bodyPr/>
        <a:lstStyle/>
        <a:p>
          <a:endParaRPr lang="fr-FR"/>
        </a:p>
      </dgm:t>
    </dgm:pt>
    <dgm:pt modelId="{E7473DE7-24AE-4995-B087-5A25396A7D0C}" type="pres">
      <dgm:prSet presAssocID="{EEAA0756-B793-4BFA-B47F-634052BCB652}" presName="compositeShape" presStyleCnt="0">
        <dgm:presLayoutVars>
          <dgm:chMax val="7"/>
          <dgm:dir/>
          <dgm:resizeHandles val="exact"/>
        </dgm:presLayoutVars>
      </dgm:prSet>
      <dgm:spPr/>
      <dgm:t>
        <a:bodyPr/>
        <a:lstStyle/>
        <a:p>
          <a:endParaRPr lang="fr-FR"/>
        </a:p>
      </dgm:t>
    </dgm:pt>
    <dgm:pt modelId="{ABD3C44B-E269-4FFF-B481-BD3504EE6B89}" type="pres">
      <dgm:prSet presAssocID="{06CB1926-A1D1-4A4A-AE54-2DD2CD1DCBC0}" presName="circ1" presStyleLbl="vennNode1" presStyleIdx="0" presStyleCnt="2"/>
      <dgm:spPr/>
      <dgm:t>
        <a:bodyPr/>
        <a:lstStyle/>
        <a:p>
          <a:endParaRPr lang="fr-FR"/>
        </a:p>
      </dgm:t>
    </dgm:pt>
    <dgm:pt modelId="{F8A8D703-453B-43A0-8C6F-B7E637CC49FA}" type="pres">
      <dgm:prSet presAssocID="{06CB1926-A1D1-4A4A-AE54-2DD2CD1DCBC0}" presName="circ1Tx" presStyleLbl="revTx" presStyleIdx="0" presStyleCnt="0">
        <dgm:presLayoutVars>
          <dgm:chMax val="0"/>
          <dgm:chPref val="0"/>
          <dgm:bulletEnabled val="1"/>
        </dgm:presLayoutVars>
      </dgm:prSet>
      <dgm:spPr/>
      <dgm:t>
        <a:bodyPr/>
        <a:lstStyle/>
        <a:p>
          <a:endParaRPr lang="fr-FR"/>
        </a:p>
      </dgm:t>
    </dgm:pt>
    <dgm:pt modelId="{D161EB4F-D48A-4478-9237-BE8EC208674C}" type="pres">
      <dgm:prSet presAssocID="{DADF0705-F9C2-4E7F-BDD0-8D7E6687C5C7}" presName="circ2" presStyleLbl="vennNode1" presStyleIdx="1" presStyleCnt="2"/>
      <dgm:spPr/>
      <dgm:t>
        <a:bodyPr/>
        <a:lstStyle/>
        <a:p>
          <a:endParaRPr lang="fr-FR"/>
        </a:p>
      </dgm:t>
    </dgm:pt>
    <dgm:pt modelId="{EDD7E243-215A-43AA-BD45-06EBFD1C79C1}" type="pres">
      <dgm:prSet presAssocID="{DADF0705-F9C2-4E7F-BDD0-8D7E6687C5C7}" presName="circ2Tx" presStyleLbl="revTx" presStyleIdx="0" presStyleCnt="0">
        <dgm:presLayoutVars>
          <dgm:chMax val="0"/>
          <dgm:chPref val="0"/>
          <dgm:bulletEnabled val="1"/>
        </dgm:presLayoutVars>
      </dgm:prSet>
      <dgm:spPr/>
      <dgm:t>
        <a:bodyPr/>
        <a:lstStyle/>
        <a:p>
          <a:endParaRPr lang="fr-FR"/>
        </a:p>
      </dgm:t>
    </dgm:pt>
  </dgm:ptLst>
  <dgm:cxnLst>
    <dgm:cxn modelId="{9175FAD2-D043-4A38-AC54-8FD33AB3DEA3}" type="presOf" srcId="{DADF0705-F9C2-4E7F-BDD0-8D7E6687C5C7}" destId="{EDD7E243-215A-43AA-BD45-06EBFD1C79C1}" srcOrd="1" destOrd="0" presId="urn:microsoft.com/office/officeart/2005/8/layout/venn1"/>
    <dgm:cxn modelId="{CEC94E78-B546-4F76-8980-03A3FF7086F0}" type="presOf" srcId="{06CB1926-A1D1-4A4A-AE54-2DD2CD1DCBC0}" destId="{ABD3C44B-E269-4FFF-B481-BD3504EE6B89}" srcOrd="0" destOrd="0" presId="urn:microsoft.com/office/officeart/2005/8/layout/venn1"/>
    <dgm:cxn modelId="{9D9E7417-6D7E-49EB-ADC8-BA1C53A99A7B}" type="presOf" srcId="{DADF0705-F9C2-4E7F-BDD0-8D7E6687C5C7}" destId="{D161EB4F-D48A-4478-9237-BE8EC208674C}" srcOrd="0" destOrd="0" presId="urn:microsoft.com/office/officeart/2005/8/layout/venn1"/>
    <dgm:cxn modelId="{D1364F26-991F-4366-AAFE-5461E9E594A1}" type="presOf" srcId="{EEAA0756-B793-4BFA-B47F-634052BCB652}" destId="{E7473DE7-24AE-4995-B087-5A25396A7D0C}" srcOrd="0" destOrd="0" presId="urn:microsoft.com/office/officeart/2005/8/layout/venn1"/>
    <dgm:cxn modelId="{A0EB1351-05BF-47D9-9F03-13456BD8B174}" srcId="{EEAA0756-B793-4BFA-B47F-634052BCB652}" destId="{DADF0705-F9C2-4E7F-BDD0-8D7E6687C5C7}" srcOrd="1" destOrd="0" parTransId="{1D68C858-9BCB-44DA-9573-2EB88F427258}" sibTransId="{63F963CE-92AB-4FE4-A654-0C8752B09A9F}"/>
    <dgm:cxn modelId="{2F8090A7-1442-448A-BB00-2369E99C80C8}" type="presOf" srcId="{06CB1926-A1D1-4A4A-AE54-2DD2CD1DCBC0}" destId="{F8A8D703-453B-43A0-8C6F-B7E637CC49FA}" srcOrd="1" destOrd="0" presId="urn:microsoft.com/office/officeart/2005/8/layout/venn1"/>
    <dgm:cxn modelId="{F9D29E7C-AF72-4738-8EFB-BC87E3988D68}" srcId="{EEAA0756-B793-4BFA-B47F-634052BCB652}" destId="{06CB1926-A1D1-4A4A-AE54-2DD2CD1DCBC0}" srcOrd="0" destOrd="0" parTransId="{D1AD2B2A-9AD8-4698-BBE6-B3EB5D451D20}" sibTransId="{4571E522-DD84-4618-8D1B-6417220700AA}"/>
    <dgm:cxn modelId="{EBAEBF3F-4DE1-454D-9441-ACCC3CCB0B35}" type="presParOf" srcId="{E7473DE7-24AE-4995-B087-5A25396A7D0C}" destId="{ABD3C44B-E269-4FFF-B481-BD3504EE6B89}" srcOrd="0" destOrd="0" presId="urn:microsoft.com/office/officeart/2005/8/layout/venn1"/>
    <dgm:cxn modelId="{EAA03AC9-DCB8-4B14-A4ED-E4B55AA89089}" type="presParOf" srcId="{E7473DE7-24AE-4995-B087-5A25396A7D0C}" destId="{F8A8D703-453B-43A0-8C6F-B7E637CC49FA}" srcOrd="1" destOrd="0" presId="urn:microsoft.com/office/officeart/2005/8/layout/venn1"/>
    <dgm:cxn modelId="{0BC7B85E-4F6F-45F5-A248-C6D0573AD55A}" type="presParOf" srcId="{E7473DE7-24AE-4995-B087-5A25396A7D0C}" destId="{D161EB4F-D48A-4478-9237-BE8EC208674C}" srcOrd="2" destOrd="0" presId="urn:microsoft.com/office/officeart/2005/8/layout/venn1"/>
    <dgm:cxn modelId="{AA834946-E403-4E55-8A0E-4660F6441767}" type="presParOf" srcId="{E7473DE7-24AE-4995-B087-5A25396A7D0C}" destId="{EDD7E243-215A-43AA-BD45-06EBFD1C79C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32F2A-79DA-4355-8B5D-F94B5F76A060}"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fr-FR"/>
        </a:p>
      </dgm:t>
    </dgm:pt>
    <dgm:pt modelId="{C6FC2964-FBAF-479D-8159-13DCA0734C74}">
      <dgm:prSet/>
      <dgm:spPr/>
      <dgm:t>
        <a:bodyPr/>
        <a:lstStyle/>
        <a:p>
          <a:pPr rtl="1"/>
          <a:r>
            <a:rPr lang="ar-SA" b="1" dirty="0" smtClean="0">
              <a:solidFill>
                <a:srgbClr val="C00000"/>
              </a:solidFill>
              <a:cs typeface="Simplified Arabic" panose="02010000000000000000" pitchFamily="2" charset="-78"/>
            </a:rPr>
            <a:t>الجودة التقنية</a:t>
          </a:r>
          <a:endParaRPr lang="fr-FR" dirty="0">
            <a:cs typeface="Simplified Arabic" panose="02010000000000000000" pitchFamily="2" charset="-78"/>
          </a:endParaRPr>
        </a:p>
      </dgm:t>
    </dgm:pt>
    <dgm:pt modelId="{F5388F3A-BF51-461B-B51B-6AFC1C15FD81}" type="parTrans" cxnId="{4E0932BD-EE4E-476E-8C21-FAFF5BA27061}">
      <dgm:prSet/>
      <dgm:spPr/>
      <dgm:t>
        <a:bodyPr/>
        <a:lstStyle/>
        <a:p>
          <a:endParaRPr lang="fr-FR">
            <a:cs typeface="Simplified Arabic" panose="02010000000000000000" pitchFamily="2" charset="-78"/>
          </a:endParaRPr>
        </a:p>
      </dgm:t>
    </dgm:pt>
    <dgm:pt modelId="{991F5546-0E29-4F90-8BA1-700BE7F979AA}" type="sibTrans" cxnId="{4E0932BD-EE4E-476E-8C21-FAFF5BA27061}">
      <dgm:prSet/>
      <dgm:spPr/>
      <dgm:t>
        <a:bodyPr/>
        <a:lstStyle/>
        <a:p>
          <a:endParaRPr lang="fr-FR">
            <a:cs typeface="Simplified Arabic" panose="02010000000000000000" pitchFamily="2" charset="-78"/>
          </a:endParaRPr>
        </a:p>
      </dgm:t>
    </dgm:pt>
    <dgm:pt modelId="{7A19F12E-8F42-42C3-AE07-46C13F3CA795}">
      <dgm:prSet/>
      <dgm:spPr/>
      <dgm:t>
        <a:bodyPr/>
        <a:lstStyle/>
        <a:p>
          <a:pPr rtl="1"/>
          <a:r>
            <a:rPr lang="ar-SA" b="1" dirty="0" smtClean="0">
              <a:solidFill>
                <a:srgbClr val="C00000"/>
              </a:solidFill>
              <a:cs typeface="Simplified Arabic" panose="02010000000000000000" pitchFamily="2" charset="-78"/>
            </a:rPr>
            <a:t>الجودة الوظيفية</a:t>
          </a:r>
          <a:endParaRPr lang="fr-FR" dirty="0">
            <a:cs typeface="Simplified Arabic" panose="02010000000000000000" pitchFamily="2" charset="-78"/>
          </a:endParaRPr>
        </a:p>
      </dgm:t>
    </dgm:pt>
    <dgm:pt modelId="{5A0F1A59-B20A-433E-985F-93CABFB69BEC}" type="parTrans" cxnId="{C1B45ADD-BF18-41B7-B24D-41496D7710FB}">
      <dgm:prSet/>
      <dgm:spPr/>
      <dgm:t>
        <a:bodyPr/>
        <a:lstStyle/>
        <a:p>
          <a:endParaRPr lang="fr-FR">
            <a:cs typeface="Simplified Arabic" panose="02010000000000000000" pitchFamily="2" charset="-78"/>
          </a:endParaRPr>
        </a:p>
      </dgm:t>
    </dgm:pt>
    <dgm:pt modelId="{7713B982-3E1B-490F-BCF8-B6A3C12430DD}" type="sibTrans" cxnId="{C1B45ADD-BF18-41B7-B24D-41496D7710FB}">
      <dgm:prSet/>
      <dgm:spPr/>
      <dgm:t>
        <a:bodyPr/>
        <a:lstStyle/>
        <a:p>
          <a:endParaRPr lang="fr-FR">
            <a:cs typeface="Simplified Arabic" panose="02010000000000000000" pitchFamily="2" charset="-78"/>
          </a:endParaRPr>
        </a:p>
      </dgm:t>
    </dgm:pt>
    <dgm:pt modelId="{EBFEE104-60F5-4B78-996F-568AA8071851}">
      <dgm:prSet/>
      <dgm:spPr/>
      <dgm:t>
        <a:bodyPr/>
        <a:lstStyle/>
        <a:p>
          <a:pPr rtl="1"/>
          <a:r>
            <a:rPr lang="ar-SA" b="1" dirty="0" smtClean="0">
              <a:solidFill>
                <a:srgbClr val="C00000"/>
              </a:solidFill>
              <a:cs typeface="Simplified Arabic" panose="02010000000000000000" pitchFamily="2" charset="-78"/>
            </a:rPr>
            <a:t>الصورة الذهنية للمؤسسة</a:t>
          </a:r>
          <a:endParaRPr lang="fr-FR" dirty="0">
            <a:cs typeface="Simplified Arabic" panose="02010000000000000000" pitchFamily="2" charset="-78"/>
          </a:endParaRPr>
        </a:p>
      </dgm:t>
    </dgm:pt>
    <dgm:pt modelId="{5D192F9A-9E9D-4668-A9EF-F752B635F4FD}" type="parTrans" cxnId="{0E87579A-2F01-429A-94A1-79F1537F8385}">
      <dgm:prSet/>
      <dgm:spPr/>
      <dgm:t>
        <a:bodyPr/>
        <a:lstStyle/>
        <a:p>
          <a:endParaRPr lang="fr-FR">
            <a:cs typeface="Simplified Arabic" panose="02010000000000000000" pitchFamily="2" charset="-78"/>
          </a:endParaRPr>
        </a:p>
      </dgm:t>
    </dgm:pt>
    <dgm:pt modelId="{FB2AC752-DB87-4FED-B20C-61A966958031}" type="sibTrans" cxnId="{0E87579A-2F01-429A-94A1-79F1537F8385}">
      <dgm:prSet/>
      <dgm:spPr/>
      <dgm:t>
        <a:bodyPr/>
        <a:lstStyle/>
        <a:p>
          <a:endParaRPr lang="fr-FR">
            <a:cs typeface="Simplified Arabic" panose="02010000000000000000" pitchFamily="2" charset="-78"/>
          </a:endParaRPr>
        </a:p>
      </dgm:t>
    </dgm:pt>
    <dgm:pt modelId="{B57F32EF-06C7-481E-B672-D810F021010F}" type="pres">
      <dgm:prSet presAssocID="{E6232F2A-79DA-4355-8B5D-F94B5F76A060}" presName="Name0" presStyleCnt="0">
        <dgm:presLayoutVars>
          <dgm:dir/>
          <dgm:resizeHandles val="exact"/>
        </dgm:presLayoutVars>
      </dgm:prSet>
      <dgm:spPr/>
      <dgm:t>
        <a:bodyPr/>
        <a:lstStyle/>
        <a:p>
          <a:endParaRPr lang="fr-FR"/>
        </a:p>
      </dgm:t>
    </dgm:pt>
    <dgm:pt modelId="{050B9251-D223-4B7F-9DFF-4E93EDE89AF8}" type="pres">
      <dgm:prSet presAssocID="{C6FC2964-FBAF-479D-8159-13DCA0734C74}" presName="Name5" presStyleLbl="vennNode1" presStyleIdx="0" presStyleCnt="3">
        <dgm:presLayoutVars>
          <dgm:bulletEnabled val="1"/>
        </dgm:presLayoutVars>
      </dgm:prSet>
      <dgm:spPr/>
      <dgm:t>
        <a:bodyPr/>
        <a:lstStyle/>
        <a:p>
          <a:endParaRPr lang="fr-FR"/>
        </a:p>
      </dgm:t>
    </dgm:pt>
    <dgm:pt modelId="{E7B850AD-C267-4961-B933-B82E553C8BAA}" type="pres">
      <dgm:prSet presAssocID="{991F5546-0E29-4F90-8BA1-700BE7F979AA}" presName="space" presStyleCnt="0"/>
      <dgm:spPr/>
    </dgm:pt>
    <dgm:pt modelId="{5B7F12A3-FE1B-45BC-AEF8-85E0FC38AF1C}" type="pres">
      <dgm:prSet presAssocID="{7A19F12E-8F42-42C3-AE07-46C13F3CA795}" presName="Name5" presStyleLbl="vennNode1" presStyleIdx="1" presStyleCnt="3">
        <dgm:presLayoutVars>
          <dgm:bulletEnabled val="1"/>
        </dgm:presLayoutVars>
      </dgm:prSet>
      <dgm:spPr/>
      <dgm:t>
        <a:bodyPr/>
        <a:lstStyle/>
        <a:p>
          <a:endParaRPr lang="fr-FR"/>
        </a:p>
      </dgm:t>
    </dgm:pt>
    <dgm:pt modelId="{021AB681-BF4F-4EDD-9B25-ABA31DE5F732}" type="pres">
      <dgm:prSet presAssocID="{7713B982-3E1B-490F-BCF8-B6A3C12430DD}" presName="space" presStyleCnt="0"/>
      <dgm:spPr/>
    </dgm:pt>
    <dgm:pt modelId="{5937A81A-CA4C-4251-BB09-B140CDCC5FEB}" type="pres">
      <dgm:prSet presAssocID="{EBFEE104-60F5-4B78-996F-568AA8071851}" presName="Name5" presStyleLbl="vennNode1" presStyleIdx="2" presStyleCnt="3">
        <dgm:presLayoutVars>
          <dgm:bulletEnabled val="1"/>
        </dgm:presLayoutVars>
      </dgm:prSet>
      <dgm:spPr/>
      <dgm:t>
        <a:bodyPr/>
        <a:lstStyle/>
        <a:p>
          <a:endParaRPr lang="fr-FR"/>
        </a:p>
      </dgm:t>
    </dgm:pt>
  </dgm:ptLst>
  <dgm:cxnLst>
    <dgm:cxn modelId="{E246927C-1252-4C56-9B01-C50DACD164BD}" type="presOf" srcId="{C6FC2964-FBAF-479D-8159-13DCA0734C74}" destId="{050B9251-D223-4B7F-9DFF-4E93EDE89AF8}" srcOrd="0" destOrd="0" presId="urn:microsoft.com/office/officeart/2005/8/layout/venn3"/>
    <dgm:cxn modelId="{0E87579A-2F01-429A-94A1-79F1537F8385}" srcId="{E6232F2A-79DA-4355-8B5D-F94B5F76A060}" destId="{EBFEE104-60F5-4B78-996F-568AA8071851}" srcOrd="2" destOrd="0" parTransId="{5D192F9A-9E9D-4668-A9EF-F752B635F4FD}" sibTransId="{FB2AC752-DB87-4FED-B20C-61A966958031}"/>
    <dgm:cxn modelId="{C1B45ADD-BF18-41B7-B24D-41496D7710FB}" srcId="{E6232F2A-79DA-4355-8B5D-F94B5F76A060}" destId="{7A19F12E-8F42-42C3-AE07-46C13F3CA795}" srcOrd="1" destOrd="0" parTransId="{5A0F1A59-B20A-433E-985F-93CABFB69BEC}" sibTransId="{7713B982-3E1B-490F-BCF8-B6A3C12430DD}"/>
    <dgm:cxn modelId="{4E0932BD-EE4E-476E-8C21-FAFF5BA27061}" srcId="{E6232F2A-79DA-4355-8B5D-F94B5F76A060}" destId="{C6FC2964-FBAF-479D-8159-13DCA0734C74}" srcOrd="0" destOrd="0" parTransId="{F5388F3A-BF51-461B-B51B-6AFC1C15FD81}" sibTransId="{991F5546-0E29-4F90-8BA1-700BE7F979AA}"/>
    <dgm:cxn modelId="{CC66266B-97C4-4950-B29A-B885CECE73FF}" type="presOf" srcId="{7A19F12E-8F42-42C3-AE07-46C13F3CA795}" destId="{5B7F12A3-FE1B-45BC-AEF8-85E0FC38AF1C}" srcOrd="0" destOrd="0" presId="urn:microsoft.com/office/officeart/2005/8/layout/venn3"/>
    <dgm:cxn modelId="{9D9AFE14-34DC-4634-B12C-4E53B0EC8845}" type="presOf" srcId="{E6232F2A-79DA-4355-8B5D-F94B5F76A060}" destId="{B57F32EF-06C7-481E-B672-D810F021010F}" srcOrd="0" destOrd="0" presId="urn:microsoft.com/office/officeart/2005/8/layout/venn3"/>
    <dgm:cxn modelId="{CA1B3BF8-3EFC-4B23-852C-B7028B2DA44B}" type="presOf" srcId="{EBFEE104-60F5-4B78-996F-568AA8071851}" destId="{5937A81A-CA4C-4251-BB09-B140CDCC5FEB}" srcOrd="0" destOrd="0" presId="urn:microsoft.com/office/officeart/2005/8/layout/venn3"/>
    <dgm:cxn modelId="{0927F684-F1E1-45CD-9C40-266A21134730}" type="presParOf" srcId="{B57F32EF-06C7-481E-B672-D810F021010F}" destId="{050B9251-D223-4B7F-9DFF-4E93EDE89AF8}" srcOrd="0" destOrd="0" presId="urn:microsoft.com/office/officeart/2005/8/layout/venn3"/>
    <dgm:cxn modelId="{4D5F02D2-8AD6-41B0-B444-A60A3F7514E4}" type="presParOf" srcId="{B57F32EF-06C7-481E-B672-D810F021010F}" destId="{E7B850AD-C267-4961-B933-B82E553C8BAA}" srcOrd="1" destOrd="0" presId="urn:microsoft.com/office/officeart/2005/8/layout/venn3"/>
    <dgm:cxn modelId="{6F9B806B-8B0B-4CA6-9ADA-89CE192C83F1}" type="presParOf" srcId="{B57F32EF-06C7-481E-B672-D810F021010F}" destId="{5B7F12A3-FE1B-45BC-AEF8-85E0FC38AF1C}" srcOrd="2" destOrd="0" presId="urn:microsoft.com/office/officeart/2005/8/layout/venn3"/>
    <dgm:cxn modelId="{30084306-D7A0-4A8A-9E3F-CD2030EB691E}" type="presParOf" srcId="{B57F32EF-06C7-481E-B672-D810F021010F}" destId="{021AB681-BF4F-4EDD-9B25-ABA31DE5F732}" srcOrd="3" destOrd="0" presId="urn:microsoft.com/office/officeart/2005/8/layout/venn3"/>
    <dgm:cxn modelId="{5F737845-2EA5-4A3D-874E-39D8CC5CE2FB}" type="presParOf" srcId="{B57F32EF-06C7-481E-B672-D810F021010F}" destId="{5937A81A-CA4C-4251-BB09-B140CDCC5FE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A7E5DE-460F-4C4D-B5C9-E44EA22FB5CF}"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fr-FR"/>
        </a:p>
      </dgm:t>
    </dgm:pt>
    <dgm:pt modelId="{76BB5865-C646-4BD6-8740-46D59446FD3C}">
      <dgm:prSet/>
      <dgm:spPr/>
      <dgm:t>
        <a:bodyPr/>
        <a:lstStyle/>
        <a:p>
          <a:pPr rtl="1"/>
          <a:r>
            <a:rPr lang="ar-DZ" b="1" dirty="0" smtClean="0">
              <a:solidFill>
                <a:srgbClr val="C00000"/>
              </a:solidFill>
            </a:rPr>
            <a:t>الطريقة التقليدية</a:t>
          </a:r>
          <a:endParaRPr lang="fr-FR" dirty="0">
            <a:solidFill>
              <a:schemeClr val="tx1"/>
            </a:solidFill>
          </a:endParaRPr>
        </a:p>
      </dgm:t>
    </dgm:pt>
    <dgm:pt modelId="{593BB12E-4831-408D-BAC3-385979572885}" type="parTrans" cxnId="{C28A244C-3777-43C3-9474-F7D4406D5301}">
      <dgm:prSet/>
      <dgm:spPr/>
      <dgm:t>
        <a:bodyPr/>
        <a:lstStyle/>
        <a:p>
          <a:endParaRPr lang="fr-FR">
            <a:solidFill>
              <a:schemeClr val="tx1"/>
            </a:solidFill>
          </a:endParaRPr>
        </a:p>
      </dgm:t>
    </dgm:pt>
    <dgm:pt modelId="{19888A57-8A65-4E3B-9E33-CF1630A95B58}" type="sibTrans" cxnId="{C28A244C-3777-43C3-9474-F7D4406D5301}">
      <dgm:prSet/>
      <dgm:spPr/>
      <dgm:t>
        <a:bodyPr/>
        <a:lstStyle/>
        <a:p>
          <a:endParaRPr lang="fr-FR">
            <a:solidFill>
              <a:schemeClr val="tx1"/>
            </a:solidFill>
          </a:endParaRPr>
        </a:p>
      </dgm:t>
    </dgm:pt>
    <dgm:pt modelId="{9181CEC9-71F1-445B-993E-383DC56CD59C}">
      <dgm:prSet/>
      <dgm:spPr/>
      <dgm:t>
        <a:bodyPr/>
        <a:lstStyle/>
        <a:p>
          <a:pPr rtl="1"/>
          <a:r>
            <a:rPr lang="ar-DZ" b="1" dirty="0" smtClean="0">
              <a:solidFill>
                <a:srgbClr val="C00000"/>
              </a:solidFill>
            </a:rPr>
            <a:t>أنظمة الشكاوى والمقترحات</a:t>
          </a:r>
          <a:endParaRPr lang="fr-FR" dirty="0">
            <a:solidFill>
              <a:schemeClr val="tx1"/>
            </a:solidFill>
          </a:endParaRPr>
        </a:p>
      </dgm:t>
    </dgm:pt>
    <dgm:pt modelId="{5EFA7F45-6ABE-40A6-A125-0E3318CE3858}" type="parTrans" cxnId="{A3884D6B-E674-43D1-BB48-109199AB9DA1}">
      <dgm:prSet/>
      <dgm:spPr/>
      <dgm:t>
        <a:bodyPr/>
        <a:lstStyle/>
        <a:p>
          <a:endParaRPr lang="fr-FR">
            <a:solidFill>
              <a:schemeClr val="tx1"/>
            </a:solidFill>
          </a:endParaRPr>
        </a:p>
      </dgm:t>
    </dgm:pt>
    <dgm:pt modelId="{8951EA2C-5D43-4FF1-AB8D-0EDDFD3DFA81}" type="sibTrans" cxnId="{A3884D6B-E674-43D1-BB48-109199AB9DA1}">
      <dgm:prSet/>
      <dgm:spPr/>
      <dgm:t>
        <a:bodyPr/>
        <a:lstStyle/>
        <a:p>
          <a:endParaRPr lang="fr-FR">
            <a:solidFill>
              <a:schemeClr val="tx1"/>
            </a:solidFill>
          </a:endParaRPr>
        </a:p>
      </dgm:t>
    </dgm:pt>
    <dgm:pt modelId="{7FB4A8E9-3B66-48F4-869F-94ED828BA992}">
      <dgm:prSet/>
      <dgm:spPr/>
      <dgm:t>
        <a:bodyPr/>
        <a:lstStyle/>
        <a:p>
          <a:pPr rtl="1"/>
          <a:r>
            <a:rPr lang="ar-DZ" b="1" dirty="0" smtClean="0">
              <a:solidFill>
                <a:srgbClr val="C00000"/>
              </a:solidFill>
            </a:rPr>
            <a:t>الطريقة التحليلية</a:t>
          </a:r>
          <a:endParaRPr lang="fr-FR" dirty="0">
            <a:solidFill>
              <a:schemeClr val="tx1"/>
            </a:solidFill>
          </a:endParaRPr>
        </a:p>
      </dgm:t>
    </dgm:pt>
    <dgm:pt modelId="{0AD81E35-261F-4897-B8B3-D317204AA027}" type="parTrans" cxnId="{81AFDF5A-452B-428C-A714-D334AF93E570}">
      <dgm:prSet/>
      <dgm:spPr/>
      <dgm:t>
        <a:bodyPr/>
        <a:lstStyle/>
        <a:p>
          <a:endParaRPr lang="fr-FR">
            <a:solidFill>
              <a:schemeClr val="tx1"/>
            </a:solidFill>
          </a:endParaRPr>
        </a:p>
      </dgm:t>
    </dgm:pt>
    <dgm:pt modelId="{8EE5B508-2611-45B1-BCAE-4A65C430C927}" type="sibTrans" cxnId="{81AFDF5A-452B-428C-A714-D334AF93E570}">
      <dgm:prSet/>
      <dgm:spPr/>
      <dgm:t>
        <a:bodyPr/>
        <a:lstStyle/>
        <a:p>
          <a:endParaRPr lang="fr-FR">
            <a:solidFill>
              <a:schemeClr val="tx1"/>
            </a:solidFill>
          </a:endParaRPr>
        </a:p>
      </dgm:t>
    </dgm:pt>
    <dgm:pt modelId="{A091BC2D-AB77-4852-A272-B7BEA9932A20}">
      <dgm:prSet/>
      <dgm:spPr/>
      <dgm:t>
        <a:bodyPr/>
        <a:lstStyle/>
        <a:p>
          <a:pPr rtl="1"/>
          <a:r>
            <a:rPr lang="ar-DZ" b="1" dirty="0" smtClean="0">
              <a:solidFill>
                <a:srgbClr val="C00000"/>
              </a:solidFill>
            </a:rPr>
            <a:t>تحليل الزبائن المفقودين</a:t>
          </a:r>
          <a:endParaRPr lang="fr-FR" dirty="0">
            <a:solidFill>
              <a:schemeClr val="tx1"/>
            </a:solidFill>
          </a:endParaRPr>
        </a:p>
      </dgm:t>
    </dgm:pt>
    <dgm:pt modelId="{A2BCF1AF-A5E7-402F-885E-B204EAEB27BA}" type="parTrans" cxnId="{48D00FE4-5BE6-4DB4-B9DF-3B70AC9B3DE3}">
      <dgm:prSet/>
      <dgm:spPr/>
      <dgm:t>
        <a:bodyPr/>
        <a:lstStyle/>
        <a:p>
          <a:endParaRPr lang="fr-FR">
            <a:solidFill>
              <a:schemeClr val="tx1"/>
            </a:solidFill>
          </a:endParaRPr>
        </a:p>
      </dgm:t>
    </dgm:pt>
    <dgm:pt modelId="{A856FA1A-5128-4DB9-AB26-2396903116A2}" type="sibTrans" cxnId="{48D00FE4-5BE6-4DB4-B9DF-3B70AC9B3DE3}">
      <dgm:prSet/>
      <dgm:spPr/>
      <dgm:t>
        <a:bodyPr/>
        <a:lstStyle/>
        <a:p>
          <a:endParaRPr lang="fr-FR">
            <a:solidFill>
              <a:schemeClr val="tx1"/>
            </a:solidFill>
          </a:endParaRPr>
        </a:p>
      </dgm:t>
    </dgm:pt>
    <dgm:pt modelId="{959569EA-2DAA-4B9E-8475-B53E54019A8D}" type="pres">
      <dgm:prSet presAssocID="{F1A7E5DE-460F-4C4D-B5C9-E44EA22FB5CF}" presName="Name0" presStyleCnt="0">
        <dgm:presLayoutVars>
          <dgm:dir/>
          <dgm:resizeHandles val="exact"/>
        </dgm:presLayoutVars>
      </dgm:prSet>
      <dgm:spPr/>
      <dgm:t>
        <a:bodyPr/>
        <a:lstStyle/>
        <a:p>
          <a:endParaRPr lang="fr-FR"/>
        </a:p>
      </dgm:t>
    </dgm:pt>
    <dgm:pt modelId="{09F7869C-583A-4D38-A20C-AD056510B7AD}" type="pres">
      <dgm:prSet presAssocID="{76BB5865-C646-4BD6-8740-46D59446FD3C}" presName="node" presStyleLbl="node1" presStyleIdx="0" presStyleCnt="4" custScaleY="117408">
        <dgm:presLayoutVars>
          <dgm:bulletEnabled val="1"/>
        </dgm:presLayoutVars>
      </dgm:prSet>
      <dgm:spPr/>
      <dgm:t>
        <a:bodyPr/>
        <a:lstStyle/>
        <a:p>
          <a:endParaRPr lang="fr-FR"/>
        </a:p>
      </dgm:t>
    </dgm:pt>
    <dgm:pt modelId="{A98703B4-F7FB-4724-B713-5A352BE80209}" type="pres">
      <dgm:prSet presAssocID="{19888A57-8A65-4E3B-9E33-CF1630A95B58}" presName="sibTrans" presStyleLbl="sibTrans2D1" presStyleIdx="0" presStyleCnt="3"/>
      <dgm:spPr/>
      <dgm:t>
        <a:bodyPr/>
        <a:lstStyle/>
        <a:p>
          <a:endParaRPr lang="fr-FR"/>
        </a:p>
      </dgm:t>
    </dgm:pt>
    <dgm:pt modelId="{38CFA512-5D16-48F8-B759-DCA32389FBCF}" type="pres">
      <dgm:prSet presAssocID="{19888A57-8A65-4E3B-9E33-CF1630A95B58}" presName="connectorText" presStyleLbl="sibTrans2D1" presStyleIdx="0" presStyleCnt="3"/>
      <dgm:spPr/>
      <dgm:t>
        <a:bodyPr/>
        <a:lstStyle/>
        <a:p>
          <a:endParaRPr lang="fr-FR"/>
        </a:p>
      </dgm:t>
    </dgm:pt>
    <dgm:pt modelId="{64931030-1B5F-424B-A421-4C475BCFDCD5}" type="pres">
      <dgm:prSet presAssocID="{9181CEC9-71F1-445B-993E-383DC56CD59C}" presName="node" presStyleLbl="node1" presStyleIdx="1" presStyleCnt="4" custScaleY="123471">
        <dgm:presLayoutVars>
          <dgm:bulletEnabled val="1"/>
        </dgm:presLayoutVars>
      </dgm:prSet>
      <dgm:spPr/>
      <dgm:t>
        <a:bodyPr/>
        <a:lstStyle/>
        <a:p>
          <a:endParaRPr lang="fr-FR"/>
        </a:p>
      </dgm:t>
    </dgm:pt>
    <dgm:pt modelId="{6CD11FA2-61DC-4ED0-A984-449F004602A3}" type="pres">
      <dgm:prSet presAssocID="{8951EA2C-5D43-4FF1-AB8D-0EDDFD3DFA81}" presName="sibTrans" presStyleLbl="sibTrans2D1" presStyleIdx="1" presStyleCnt="3"/>
      <dgm:spPr/>
      <dgm:t>
        <a:bodyPr/>
        <a:lstStyle/>
        <a:p>
          <a:endParaRPr lang="fr-FR"/>
        </a:p>
      </dgm:t>
    </dgm:pt>
    <dgm:pt modelId="{4C2379B0-345D-473F-86C5-16F96EC70F5F}" type="pres">
      <dgm:prSet presAssocID="{8951EA2C-5D43-4FF1-AB8D-0EDDFD3DFA81}" presName="connectorText" presStyleLbl="sibTrans2D1" presStyleIdx="1" presStyleCnt="3"/>
      <dgm:spPr/>
      <dgm:t>
        <a:bodyPr/>
        <a:lstStyle/>
        <a:p>
          <a:endParaRPr lang="fr-FR"/>
        </a:p>
      </dgm:t>
    </dgm:pt>
    <dgm:pt modelId="{ADC821E0-5B97-4FF5-83EB-FF1886E7BD8A}" type="pres">
      <dgm:prSet presAssocID="{7FB4A8E9-3B66-48F4-869F-94ED828BA992}" presName="node" presStyleLbl="node1" presStyleIdx="2" presStyleCnt="4" custScaleY="124022">
        <dgm:presLayoutVars>
          <dgm:bulletEnabled val="1"/>
        </dgm:presLayoutVars>
      </dgm:prSet>
      <dgm:spPr/>
      <dgm:t>
        <a:bodyPr/>
        <a:lstStyle/>
        <a:p>
          <a:endParaRPr lang="fr-FR"/>
        </a:p>
      </dgm:t>
    </dgm:pt>
    <dgm:pt modelId="{8010A154-3D69-4480-8AD3-1D858F8DA133}" type="pres">
      <dgm:prSet presAssocID="{8EE5B508-2611-45B1-BCAE-4A65C430C927}" presName="sibTrans" presStyleLbl="sibTrans2D1" presStyleIdx="2" presStyleCnt="3"/>
      <dgm:spPr/>
      <dgm:t>
        <a:bodyPr/>
        <a:lstStyle/>
        <a:p>
          <a:endParaRPr lang="fr-FR"/>
        </a:p>
      </dgm:t>
    </dgm:pt>
    <dgm:pt modelId="{4DAC913C-208A-475B-BDC4-8E8C3FA16698}" type="pres">
      <dgm:prSet presAssocID="{8EE5B508-2611-45B1-BCAE-4A65C430C927}" presName="connectorText" presStyleLbl="sibTrans2D1" presStyleIdx="2" presStyleCnt="3"/>
      <dgm:spPr/>
      <dgm:t>
        <a:bodyPr/>
        <a:lstStyle/>
        <a:p>
          <a:endParaRPr lang="fr-FR"/>
        </a:p>
      </dgm:t>
    </dgm:pt>
    <dgm:pt modelId="{62961414-9274-4B77-A2DC-A09BDD2365A6}" type="pres">
      <dgm:prSet presAssocID="{A091BC2D-AB77-4852-A272-B7BEA9932A20}" presName="node" presStyleLbl="node1" presStyleIdx="3" presStyleCnt="4" custScaleY="119613">
        <dgm:presLayoutVars>
          <dgm:bulletEnabled val="1"/>
        </dgm:presLayoutVars>
      </dgm:prSet>
      <dgm:spPr/>
      <dgm:t>
        <a:bodyPr/>
        <a:lstStyle/>
        <a:p>
          <a:endParaRPr lang="fr-FR"/>
        </a:p>
      </dgm:t>
    </dgm:pt>
  </dgm:ptLst>
  <dgm:cxnLst>
    <dgm:cxn modelId="{81AFDF5A-452B-428C-A714-D334AF93E570}" srcId="{F1A7E5DE-460F-4C4D-B5C9-E44EA22FB5CF}" destId="{7FB4A8E9-3B66-48F4-869F-94ED828BA992}" srcOrd="2" destOrd="0" parTransId="{0AD81E35-261F-4897-B8B3-D317204AA027}" sibTransId="{8EE5B508-2611-45B1-BCAE-4A65C430C927}"/>
    <dgm:cxn modelId="{F4224292-8425-4EAD-8CC0-6FB82CB63AEC}" type="presOf" srcId="{8951EA2C-5D43-4FF1-AB8D-0EDDFD3DFA81}" destId="{4C2379B0-345D-473F-86C5-16F96EC70F5F}" srcOrd="1" destOrd="0" presId="urn:microsoft.com/office/officeart/2005/8/layout/process1"/>
    <dgm:cxn modelId="{E5A12268-6EAA-4ECC-B2DC-A9CF28D64204}" type="presOf" srcId="{8EE5B508-2611-45B1-BCAE-4A65C430C927}" destId="{8010A154-3D69-4480-8AD3-1D858F8DA133}" srcOrd="0" destOrd="0" presId="urn:microsoft.com/office/officeart/2005/8/layout/process1"/>
    <dgm:cxn modelId="{A3884D6B-E674-43D1-BB48-109199AB9DA1}" srcId="{F1A7E5DE-460F-4C4D-B5C9-E44EA22FB5CF}" destId="{9181CEC9-71F1-445B-993E-383DC56CD59C}" srcOrd="1" destOrd="0" parTransId="{5EFA7F45-6ABE-40A6-A125-0E3318CE3858}" sibTransId="{8951EA2C-5D43-4FF1-AB8D-0EDDFD3DFA81}"/>
    <dgm:cxn modelId="{B13A659E-9A64-4BD0-A941-AD6AF0341333}" type="presOf" srcId="{19888A57-8A65-4E3B-9E33-CF1630A95B58}" destId="{A98703B4-F7FB-4724-B713-5A352BE80209}" srcOrd="0" destOrd="0" presId="urn:microsoft.com/office/officeart/2005/8/layout/process1"/>
    <dgm:cxn modelId="{48D00FE4-5BE6-4DB4-B9DF-3B70AC9B3DE3}" srcId="{F1A7E5DE-460F-4C4D-B5C9-E44EA22FB5CF}" destId="{A091BC2D-AB77-4852-A272-B7BEA9932A20}" srcOrd="3" destOrd="0" parTransId="{A2BCF1AF-A5E7-402F-885E-B204EAEB27BA}" sibTransId="{A856FA1A-5128-4DB9-AB26-2396903116A2}"/>
    <dgm:cxn modelId="{FF70A309-3D3B-4979-97BC-5CC7DC9B292E}" type="presOf" srcId="{F1A7E5DE-460F-4C4D-B5C9-E44EA22FB5CF}" destId="{959569EA-2DAA-4B9E-8475-B53E54019A8D}" srcOrd="0" destOrd="0" presId="urn:microsoft.com/office/officeart/2005/8/layout/process1"/>
    <dgm:cxn modelId="{F24968A0-822E-4086-9D6D-63366E1E8B17}" type="presOf" srcId="{8EE5B508-2611-45B1-BCAE-4A65C430C927}" destId="{4DAC913C-208A-475B-BDC4-8E8C3FA16698}" srcOrd="1" destOrd="0" presId="urn:microsoft.com/office/officeart/2005/8/layout/process1"/>
    <dgm:cxn modelId="{7091A77D-AEB7-40D2-9276-244AED59FD50}" type="presOf" srcId="{7FB4A8E9-3B66-48F4-869F-94ED828BA992}" destId="{ADC821E0-5B97-4FF5-83EB-FF1886E7BD8A}" srcOrd="0" destOrd="0" presId="urn:microsoft.com/office/officeart/2005/8/layout/process1"/>
    <dgm:cxn modelId="{E4AC257F-24BC-4CC2-87BC-2525E88970EE}" type="presOf" srcId="{A091BC2D-AB77-4852-A272-B7BEA9932A20}" destId="{62961414-9274-4B77-A2DC-A09BDD2365A6}" srcOrd="0" destOrd="0" presId="urn:microsoft.com/office/officeart/2005/8/layout/process1"/>
    <dgm:cxn modelId="{1790B027-812D-49C0-9F09-18A09F4C1B71}" type="presOf" srcId="{76BB5865-C646-4BD6-8740-46D59446FD3C}" destId="{09F7869C-583A-4D38-A20C-AD056510B7AD}" srcOrd="0" destOrd="0" presId="urn:microsoft.com/office/officeart/2005/8/layout/process1"/>
    <dgm:cxn modelId="{7431088B-A3CE-487B-8839-E0E395EF0FCC}" type="presOf" srcId="{8951EA2C-5D43-4FF1-AB8D-0EDDFD3DFA81}" destId="{6CD11FA2-61DC-4ED0-A984-449F004602A3}" srcOrd="0" destOrd="0" presId="urn:microsoft.com/office/officeart/2005/8/layout/process1"/>
    <dgm:cxn modelId="{C28A244C-3777-43C3-9474-F7D4406D5301}" srcId="{F1A7E5DE-460F-4C4D-B5C9-E44EA22FB5CF}" destId="{76BB5865-C646-4BD6-8740-46D59446FD3C}" srcOrd="0" destOrd="0" parTransId="{593BB12E-4831-408D-BAC3-385979572885}" sibTransId="{19888A57-8A65-4E3B-9E33-CF1630A95B58}"/>
    <dgm:cxn modelId="{B8EFC889-D6A0-4628-BBE0-99B15AE824DC}" type="presOf" srcId="{9181CEC9-71F1-445B-993E-383DC56CD59C}" destId="{64931030-1B5F-424B-A421-4C475BCFDCD5}" srcOrd="0" destOrd="0" presId="urn:microsoft.com/office/officeart/2005/8/layout/process1"/>
    <dgm:cxn modelId="{9E14F4CF-69AD-4860-AB9D-38518BE0BBC7}" type="presOf" srcId="{19888A57-8A65-4E3B-9E33-CF1630A95B58}" destId="{38CFA512-5D16-48F8-B759-DCA32389FBCF}" srcOrd="1" destOrd="0" presId="urn:microsoft.com/office/officeart/2005/8/layout/process1"/>
    <dgm:cxn modelId="{74E6043E-C918-47E4-AC07-73D76AE88B6A}" type="presParOf" srcId="{959569EA-2DAA-4B9E-8475-B53E54019A8D}" destId="{09F7869C-583A-4D38-A20C-AD056510B7AD}" srcOrd="0" destOrd="0" presId="urn:microsoft.com/office/officeart/2005/8/layout/process1"/>
    <dgm:cxn modelId="{ECF6C2AD-EDB4-4C83-8BA9-E7232CA02C32}" type="presParOf" srcId="{959569EA-2DAA-4B9E-8475-B53E54019A8D}" destId="{A98703B4-F7FB-4724-B713-5A352BE80209}" srcOrd="1" destOrd="0" presId="urn:microsoft.com/office/officeart/2005/8/layout/process1"/>
    <dgm:cxn modelId="{04474D13-4678-484B-B9D5-8CF6937CFBB0}" type="presParOf" srcId="{A98703B4-F7FB-4724-B713-5A352BE80209}" destId="{38CFA512-5D16-48F8-B759-DCA32389FBCF}" srcOrd="0" destOrd="0" presId="urn:microsoft.com/office/officeart/2005/8/layout/process1"/>
    <dgm:cxn modelId="{41CB660A-022A-47D6-9781-C7F15862A56B}" type="presParOf" srcId="{959569EA-2DAA-4B9E-8475-B53E54019A8D}" destId="{64931030-1B5F-424B-A421-4C475BCFDCD5}" srcOrd="2" destOrd="0" presId="urn:microsoft.com/office/officeart/2005/8/layout/process1"/>
    <dgm:cxn modelId="{7912E7A7-AA87-48FC-8E37-DCBD229BE6E5}" type="presParOf" srcId="{959569EA-2DAA-4B9E-8475-B53E54019A8D}" destId="{6CD11FA2-61DC-4ED0-A984-449F004602A3}" srcOrd="3" destOrd="0" presId="urn:microsoft.com/office/officeart/2005/8/layout/process1"/>
    <dgm:cxn modelId="{B02B0D19-A247-4024-BE8C-46326D2828EA}" type="presParOf" srcId="{6CD11FA2-61DC-4ED0-A984-449F004602A3}" destId="{4C2379B0-345D-473F-86C5-16F96EC70F5F}" srcOrd="0" destOrd="0" presId="urn:microsoft.com/office/officeart/2005/8/layout/process1"/>
    <dgm:cxn modelId="{11A37192-8FA4-4710-9370-075D5045EE8D}" type="presParOf" srcId="{959569EA-2DAA-4B9E-8475-B53E54019A8D}" destId="{ADC821E0-5B97-4FF5-83EB-FF1886E7BD8A}" srcOrd="4" destOrd="0" presId="urn:microsoft.com/office/officeart/2005/8/layout/process1"/>
    <dgm:cxn modelId="{C123604B-168E-4C3A-A70B-79BABC949B21}" type="presParOf" srcId="{959569EA-2DAA-4B9E-8475-B53E54019A8D}" destId="{8010A154-3D69-4480-8AD3-1D858F8DA133}" srcOrd="5" destOrd="0" presId="urn:microsoft.com/office/officeart/2005/8/layout/process1"/>
    <dgm:cxn modelId="{694E9A1F-D82F-49E6-9E86-4363299F3D5E}" type="presParOf" srcId="{8010A154-3D69-4480-8AD3-1D858F8DA133}" destId="{4DAC913C-208A-475B-BDC4-8E8C3FA16698}" srcOrd="0" destOrd="0" presId="urn:microsoft.com/office/officeart/2005/8/layout/process1"/>
    <dgm:cxn modelId="{66F3A563-402B-499C-B114-B33AD34F82A0}" type="presParOf" srcId="{959569EA-2DAA-4B9E-8475-B53E54019A8D}" destId="{62961414-9274-4B77-A2DC-A09BDD2365A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845D4-BA7C-4746-AF06-0C78B4201D4C}" type="doc">
      <dgm:prSet loTypeId="urn:microsoft.com/office/officeart/2005/8/layout/hProcess11" loCatId="process" qsTypeId="urn:microsoft.com/office/officeart/2005/8/quickstyle/simple1" qsCatId="simple" csTypeId="urn:microsoft.com/office/officeart/2005/8/colors/colorful4" csCatId="colorful"/>
      <dgm:spPr/>
      <dgm:t>
        <a:bodyPr/>
        <a:lstStyle/>
        <a:p>
          <a:endParaRPr lang="fr-FR"/>
        </a:p>
      </dgm:t>
    </dgm:pt>
    <dgm:pt modelId="{30FAC36F-F1FE-4DDD-80BE-7DFD25B0351B}">
      <dgm:prSet/>
      <dgm:spPr/>
      <dgm:t>
        <a:bodyPr/>
        <a:lstStyle/>
        <a:p>
          <a:pPr rtl="1"/>
          <a:r>
            <a:rPr lang="ar-SA" smtClean="0"/>
            <a:t>إن 20% من زبائن المؤسسة الحاليين يولدون 80% من أرباحها وذلك حسب مبدأ باريتو؛</a:t>
          </a:r>
          <a:endParaRPr lang="fr-FR"/>
        </a:p>
      </dgm:t>
    </dgm:pt>
    <dgm:pt modelId="{03936423-6956-455D-9897-383F333280BB}" type="parTrans" cxnId="{65574A48-5B1B-4D74-8CA8-0E3728420AAD}">
      <dgm:prSet/>
      <dgm:spPr/>
      <dgm:t>
        <a:bodyPr/>
        <a:lstStyle/>
        <a:p>
          <a:endParaRPr lang="fr-FR"/>
        </a:p>
      </dgm:t>
    </dgm:pt>
    <dgm:pt modelId="{16B86464-2115-444D-9672-3A6BB65BFB52}" type="sibTrans" cxnId="{65574A48-5B1B-4D74-8CA8-0E3728420AAD}">
      <dgm:prSet/>
      <dgm:spPr/>
      <dgm:t>
        <a:bodyPr/>
        <a:lstStyle/>
        <a:p>
          <a:endParaRPr lang="fr-FR"/>
        </a:p>
      </dgm:t>
    </dgm:pt>
    <dgm:pt modelId="{C9FA48DB-80ED-4A5E-AC66-C74A56CD45D3}">
      <dgm:prSet/>
      <dgm:spPr/>
      <dgm:t>
        <a:bodyPr/>
        <a:lstStyle/>
        <a:p>
          <a:pPr rtl="1"/>
          <a:r>
            <a:rPr lang="ar-SA" smtClean="0"/>
            <a:t>تبذل المؤسسة جهودا بيعية أكبر للزبون الجديد نسبة للزبون الحالي؛</a:t>
          </a:r>
          <a:endParaRPr lang="fr-FR"/>
        </a:p>
      </dgm:t>
    </dgm:pt>
    <dgm:pt modelId="{8AEA9227-EADC-48DD-8D7E-7A6FC571F9F9}" type="parTrans" cxnId="{B01231C4-4B03-4188-8958-54C29BD2B034}">
      <dgm:prSet/>
      <dgm:spPr/>
      <dgm:t>
        <a:bodyPr/>
        <a:lstStyle/>
        <a:p>
          <a:endParaRPr lang="fr-FR"/>
        </a:p>
      </dgm:t>
    </dgm:pt>
    <dgm:pt modelId="{EE797C6D-A37C-445C-86B0-2BE2B8140813}" type="sibTrans" cxnId="{B01231C4-4B03-4188-8958-54C29BD2B034}">
      <dgm:prSet/>
      <dgm:spPr/>
      <dgm:t>
        <a:bodyPr/>
        <a:lstStyle/>
        <a:p>
          <a:endParaRPr lang="fr-FR"/>
        </a:p>
      </dgm:t>
    </dgm:pt>
    <dgm:pt modelId="{DF2DC3F5-442D-4E63-82ED-FA0C24E1AA2D}">
      <dgm:prSet/>
      <dgm:spPr/>
      <dgm:t>
        <a:bodyPr/>
        <a:lstStyle/>
        <a:p>
          <a:pPr rtl="1"/>
          <a:r>
            <a:rPr lang="ar-SA" dirty="0" smtClean="0"/>
            <a:t>يؤدي الزبون الوفي دورا ايجابيا في عملية الحصول على زبائن جدد وبدون كلفة تذكر؛</a:t>
          </a:r>
          <a:endParaRPr lang="fr-FR" dirty="0"/>
        </a:p>
      </dgm:t>
    </dgm:pt>
    <dgm:pt modelId="{A802E54B-23AB-4EE8-B699-21CF4B45C063}" type="parTrans" cxnId="{7F1131B6-D2F3-4DC9-ABA3-45A1DBEA30A3}">
      <dgm:prSet/>
      <dgm:spPr/>
      <dgm:t>
        <a:bodyPr/>
        <a:lstStyle/>
        <a:p>
          <a:endParaRPr lang="fr-FR"/>
        </a:p>
      </dgm:t>
    </dgm:pt>
    <dgm:pt modelId="{08926938-E18E-4F5C-ABE5-EC0701FF499D}" type="sibTrans" cxnId="{7F1131B6-D2F3-4DC9-ABA3-45A1DBEA30A3}">
      <dgm:prSet/>
      <dgm:spPr/>
      <dgm:t>
        <a:bodyPr/>
        <a:lstStyle/>
        <a:p>
          <a:endParaRPr lang="fr-FR"/>
        </a:p>
      </dgm:t>
    </dgm:pt>
    <dgm:pt modelId="{C6FF6ADD-AE87-4F0E-AED4-41F5D050E8D5}">
      <dgm:prSet/>
      <dgm:spPr/>
      <dgm:t>
        <a:bodyPr/>
        <a:lstStyle/>
        <a:p>
          <a:pPr rtl="1"/>
          <a:r>
            <a:rPr lang="ar-SA" smtClean="0"/>
            <a:t>الاحتفاظ بنسبة 25% من الزبائن الحاليين يسهمون في25% من أرباح المؤسسة.</a:t>
          </a:r>
          <a:endParaRPr lang="fr-FR"/>
        </a:p>
      </dgm:t>
    </dgm:pt>
    <dgm:pt modelId="{E8ACE2A1-12AE-4D7B-B939-50E858F3EAEB}" type="parTrans" cxnId="{06D30B4C-6261-4FB0-A0E3-02FBBC6F1137}">
      <dgm:prSet/>
      <dgm:spPr/>
      <dgm:t>
        <a:bodyPr/>
        <a:lstStyle/>
        <a:p>
          <a:endParaRPr lang="fr-FR"/>
        </a:p>
      </dgm:t>
    </dgm:pt>
    <dgm:pt modelId="{37D8786B-FD29-4678-B45E-A2028D7FFD9F}" type="sibTrans" cxnId="{06D30B4C-6261-4FB0-A0E3-02FBBC6F1137}">
      <dgm:prSet/>
      <dgm:spPr/>
      <dgm:t>
        <a:bodyPr/>
        <a:lstStyle/>
        <a:p>
          <a:endParaRPr lang="fr-FR"/>
        </a:p>
      </dgm:t>
    </dgm:pt>
    <dgm:pt modelId="{576807D5-E5FA-45D7-9874-FF2B8CBBEB03}" type="pres">
      <dgm:prSet presAssocID="{06A845D4-BA7C-4746-AF06-0C78B4201D4C}" presName="Name0" presStyleCnt="0">
        <dgm:presLayoutVars>
          <dgm:dir/>
          <dgm:resizeHandles val="exact"/>
        </dgm:presLayoutVars>
      </dgm:prSet>
      <dgm:spPr/>
      <dgm:t>
        <a:bodyPr/>
        <a:lstStyle/>
        <a:p>
          <a:endParaRPr lang="fr-FR"/>
        </a:p>
      </dgm:t>
    </dgm:pt>
    <dgm:pt modelId="{8EFD75A7-DE11-45E0-883D-ADCDCE5D7B0D}" type="pres">
      <dgm:prSet presAssocID="{06A845D4-BA7C-4746-AF06-0C78B4201D4C}" presName="arrow" presStyleLbl="bgShp" presStyleIdx="0" presStyleCnt="1"/>
      <dgm:spPr/>
    </dgm:pt>
    <dgm:pt modelId="{FB845C96-4B58-4EA0-A637-EDDF458251A5}" type="pres">
      <dgm:prSet presAssocID="{06A845D4-BA7C-4746-AF06-0C78B4201D4C}" presName="points" presStyleCnt="0"/>
      <dgm:spPr/>
    </dgm:pt>
    <dgm:pt modelId="{3525A489-2EF4-42F0-9771-E3A6B127F73B}" type="pres">
      <dgm:prSet presAssocID="{30FAC36F-F1FE-4DDD-80BE-7DFD25B0351B}" presName="compositeA" presStyleCnt="0"/>
      <dgm:spPr/>
    </dgm:pt>
    <dgm:pt modelId="{EE12B187-2610-4CCD-A813-0EBF2B1D7229}" type="pres">
      <dgm:prSet presAssocID="{30FAC36F-F1FE-4DDD-80BE-7DFD25B0351B}" presName="textA" presStyleLbl="revTx" presStyleIdx="0" presStyleCnt="4">
        <dgm:presLayoutVars>
          <dgm:bulletEnabled val="1"/>
        </dgm:presLayoutVars>
      </dgm:prSet>
      <dgm:spPr/>
      <dgm:t>
        <a:bodyPr/>
        <a:lstStyle/>
        <a:p>
          <a:endParaRPr lang="fr-FR"/>
        </a:p>
      </dgm:t>
    </dgm:pt>
    <dgm:pt modelId="{964CAEFB-5688-4382-82EA-4646FE039D20}" type="pres">
      <dgm:prSet presAssocID="{30FAC36F-F1FE-4DDD-80BE-7DFD25B0351B}" presName="circleA" presStyleLbl="node1" presStyleIdx="0" presStyleCnt="4"/>
      <dgm:spPr/>
    </dgm:pt>
    <dgm:pt modelId="{6702739B-2E92-4D93-9E7B-97D10727399E}" type="pres">
      <dgm:prSet presAssocID="{30FAC36F-F1FE-4DDD-80BE-7DFD25B0351B}" presName="spaceA" presStyleCnt="0"/>
      <dgm:spPr/>
    </dgm:pt>
    <dgm:pt modelId="{1142ECF1-14CD-4119-B185-D037C9997674}" type="pres">
      <dgm:prSet presAssocID="{16B86464-2115-444D-9672-3A6BB65BFB52}" presName="space" presStyleCnt="0"/>
      <dgm:spPr/>
    </dgm:pt>
    <dgm:pt modelId="{F7724466-55E9-40C1-88F6-5460A780E0F8}" type="pres">
      <dgm:prSet presAssocID="{C9FA48DB-80ED-4A5E-AC66-C74A56CD45D3}" presName="compositeB" presStyleCnt="0"/>
      <dgm:spPr/>
    </dgm:pt>
    <dgm:pt modelId="{248556C2-D1E4-4DE5-92D9-67785214D9F7}" type="pres">
      <dgm:prSet presAssocID="{C9FA48DB-80ED-4A5E-AC66-C74A56CD45D3}" presName="textB" presStyleLbl="revTx" presStyleIdx="1" presStyleCnt="4">
        <dgm:presLayoutVars>
          <dgm:bulletEnabled val="1"/>
        </dgm:presLayoutVars>
      </dgm:prSet>
      <dgm:spPr/>
      <dgm:t>
        <a:bodyPr/>
        <a:lstStyle/>
        <a:p>
          <a:endParaRPr lang="fr-FR"/>
        </a:p>
      </dgm:t>
    </dgm:pt>
    <dgm:pt modelId="{AA94EB2E-22BB-4675-8E7F-4D08398B4EAC}" type="pres">
      <dgm:prSet presAssocID="{C9FA48DB-80ED-4A5E-AC66-C74A56CD45D3}" presName="circleB" presStyleLbl="node1" presStyleIdx="1" presStyleCnt="4"/>
      <dgm:spPr/>
    </dgm:pt>
    <dgm:pt modelId="{5A8F8025-751B-4FEA-B5BA-A04275AFDF3F}" type="pres">
      <dgm:prSet presAssocID="{C9FA48DB-80ED-4A5E-AC66-C74A56CD45D3}" presName="spaceB" presStyleCnt="0"/>
      <dgm:spPr/>
    </dgm:pt>
    <dgm:pt modelId="{7424E176-BFAB-497A-83AE-B77BBDCAD1FD}" type="pres">
      <dgm:prSet presAssocID="{EE797C6D-A37C-445C-86B0-2BE2B8140813}" presName="space" presStyleCnt="0"/>
      <dgm:spPr/>
    </dgm:pt>
    <dgm:pt modelId="{B6266388-62CD-4835-BEFB-FF171C85F180}" type="pres">
      <dgm:prSet presAssocID="{DF2DC3F5-442D-4E63-82ED-FA0C24E1AA2D}" presName="compositeA" presStyleCnt="0"/>
      <dgm:spPr/>
    </dgm:pt>
    <dgm:pt modelId="{A92C09B9-1840-43C6-843A-F5B858632692}" type="pres">
      <dgm:prSet presAssocID="{DF2DC3F5-442D-4E63-82ED-FA0C24E1AA2D}" presName="textA" presStyleLbl="revTx" presStyleIdx="2" presStyleCnt="4">
        <dgm:presLayoutVars>
          <dgm:bulletEnabled val="1"/>
        </dgm:presLayoutVars>
      </dgm:prSet>
      <dgm:spPr/>
      <dgm:t>
        <a:bodyPr/>
        <a:lstStyle/>
        <a:p>
          <a:endParaRPr lang="fr-FR"/>
        </a:p>
      </dgm:t>
    </dgm:pt>
    <dgm:pt modelId="{D22750A9-557B-415D-BFA9-915214D390A1}" type="pres">
      <dgm:prSet presAssocID="{DF2DC3F5-442D-4E63-82ED-FA0C24E1AA2D}" presName="circleA" presStyleLbl="node1" presStyleIdx="2" presStyleCnt="4"/>
      <dgm:spPr/>
    </dgm:pt>
    <dgm:pt modelId="{F7C6EF2E-F3CD-447F-89A6-9DB7B974E25A}" type="pres">
      <dgm:prSet presAssocID="{DF2DC3F5-442D-4E63-82ED-FA0C24E1AA2D}" presName="spaceA" presStyleCnt="0"/>
      <dgm:spPr/>
    </dgm:pt>
    <dgm:pt modelId="{5043BACD-B3D8-48CA-A49A-FC266950276C}" type="pres">
      <dgm:prSet presAssocID="{08926938-E18E-4F5C-ABE5-EC0701FF499D}" presName="space" presStyleCnt="0"/>
      <dgm:spPr/>
    </dgm:pt>
    <dgm:pt modelId="{CA918C59-231E-4505-B030-45E2871D08C8}" type="pres">
      <dgm:prSet presAssocID="{C6FF6ADD-AE87-4F0E-AED4-41F5D050E8D5}" presName="compositeB" presStyleCnt="0"/>
      <dgm:spPr/>
    </dgm:pt>
    <dgm:pt modelId="{7F4296A0-FB15-441C-B192-E6B60AC917C8}" type="pres">
      <dgm:prSet presAssocID="{C6FF6ADD-AE87-4F0E-AED4-41F5D050E8D5}" presName="textB" presStyleLbl="revTx" presStyleIdx="3" presStyleCnt="4">
        <dgm:presLayoutVars>
          <dgm:bulletEnabled val="1"/>
        </dgm:presLayoutVars>
      </dgm:prSet>
      <dgm:spPr/>
      <dgm:t>
        <a:bodyPr/>
        <a:lstStyle/>
        <a:p>
          <a:endParaRPr lang="fr-FR"/>
        </a:p>
      </dgm:t>
    </dgm:pt>
    <dgm:pt modelId="{22FADBC7-3EC7-473D-979C-46110D7F15DF}" type="pres">
      <dgm:prSet presAssocID="{C6FF6ADD-AE87-4F0E-AED4-41F5D050E8D5}" presName="circleB" presStyleLbl="node1" presStyleIdx="3" presStyleCnt="4"/>
      <dgm:spPr/>
    </dgm:pt>
    <dgm:pt modelId="{F7404868-0428-4541-8ABA-9C003474254F}" type="pres">
      <dgm:prSet presAssocID="{C6FF6ADD-AE87-4F0E-AED4-41F5D050E8D5}" presName="spaceB" presStyleCnt="0"/>
      <dgm:spPr/>
    </dgm:pt>
  </dgm:ptLst>
  <dgm:cxnLst>
    <dgm:cxn modelId="{FBD6C9DF-EBC7-4559-9AD6-4433B77226F4}" type="presOf" srcId="{06A845D4-BA7C-4746-AF06-0C78B4201D4C}" destId="{576807D5-E5FA-45D7-9874-FF2B8CBBEB03}" srcOrd="0" destOrd="0" presId="urn:microsoft.com/office/officeart/2005/8/layout/hProcess11"/>
    <dgm:cxn modelId="{B01231C4-4B03-4188-8958-54C29BD2B034}" srcId="{06A845D4-BA7C-4746-AF06-0C78B4201D4C}" destId="{C9FA48DB-80ED-4A5E-AC66-C74A56CD45D3}" srcOrd="1" destOrd="0" parTransId="{8AEA9227-EADC-48DD-8D7E-7A6FC571F9F9}" sibTransId="{EE797C6D-A37C-445C-86B0-2BE2B8140813}"/>
    <dgm:cxn modelId="{7692A916-7B1E-4709-A6F2-B9D4650BA569}" type="presOf" srcId="{DF2DC3F5-442D-4E63-82ED-FA0C24E1AA2D}" destId="{A92C09B9-1840-43C6-843A-F5B858632692}" srcOrd="0" destOrd="0" presId="urn:microsoft.com/office/officeart/2005/8/layout/hProcess11"/>
    <dgm:cxn modelId="{48E027CC-FF03-48AD-A4B3-5A5CB34E5063}" type="presOf" srcId="{30FAC36F-F1FE-4DDD-80BE-7DFD25B0351B}" destId="{EE12B187-2610-4CCD-A813-0EBF2B1D7229}" srcOrd="0" destOrd="0" presId="urn:microsoft.com/office/officeart/2005/8/layout/hProcess11"/>
    <dgm:cxn modelId="{65574A48-5B1B-4D74-8CA8-0E3728420AAD}" srcId="{06A845D4-BA7C-4746-AF06-0C78B4201D4C}" destId="{30FAC36F-F1FE-4DDD-80BE-7DFD25B0351B}" srcOrd="0" destOrd="0" parTransId="{03936423-6956-455D-9897-383F333280BB}" sibTransId="{16B86464-2115-444D-9672-3A6BB65BFB52}"/>
    <dgm:cxn modelId="{16B52347-1A61-4FE8-B755-4A9A49CB764C}" type="presOf" srcId="{C6FF6ADD-AE87-4F0E-AED4-41F5D050E8D5}" destId="{7F4296A0-FB15-441C-B192-E6B60AC917C8}" srcOrd="0" destOrd="0" presId="urn:microsoft.com/office/officeart/2005/8/layout/hProcess11"/>
    <dgm:cxn modelId="{06D30B4C-6261-4FB0-A0E3-02FBBC6F1137}" srcId="{06A845D4-BA7C-4746-AF06-0C78B4201D4C}" destId="{C6FF6ADD-AE87-4F0E-AED4-41F5D050E8D5}" srcOrd="3" destOrd="0" parTransId="{E8ACE2A1-12AE-4D7B-B939-50E858F3EAEB}" sibTransId="{37D8786B-FD29-4678-B45E-A2028D7FFD9F}"/>
    <dgm:cxn modelId="{6B93DA07-3D82-48A4-BEEE-19D12E3377E7}" type="presOf" srcId="{C9FA48DB-80ED-4A5E-AC66-C74A56CD45D3}" destId="{248556C2-D1E4-4DE5-92D9-67785214D9F7}" srcOrd="0" destOrd="0" presId="urn:microsoft.com/office/officeart/2005/8/layout/hProcess11"/>
    <dgm:cxn modelId="{7F1131B6-D2F3-4DC9-ABA3-45A1DBEA30A3}" srcId="{06A845D4-BA7C-4746-AF06-0C78B4201D4C}" destId="{DF2DC3F5-442D-4E63-82ED-FA0C24E1AA2D}" srcOrd="2" destOrd="0" parTransId="{A802E54B-23AB-4EE8-B699-21CF4B45C063}" sibTransId="{08926938-E18E-4F5C-ABE5-EC0701FF499D}"/>
    <dgm:cxn modelId="{033218D5-D206-4D3B-B1C5-E9FBFE39B950}" type="presParOf" srcId="{576807D5-E5FA-45D7-9874-FF2B8CBBEB03}" destId="{8EFD75A7-DE11-45E0-883D-ADCDCE5D7B0D}" srcOrd="0" destOrd="0" presId="urn:microsoft.com/office/officeart/2005/8/layout/hProcess11"/>
    <dgm:cxn modelId="{230FDEAB-61C2-4D50-B378-162245A65A34}" type="presParOf" srcId="{576807D5-E5FA-45D7-9874-FF2B8CBBEB03}" destId="{FB845C96-4B58-4EA0-A637-EDDF458251A5}" srcOrd="1" destOrd="0" presId="urn:microsoft.com/office/officeart/2005/8/layout/hProcess11"/>
    <dgm:cxn modelId="{F52B7D18-61DE-441C-BC15-7AE25AE64FCA}" type="presParOf" srcId="{FB845C96-4B58-4EA0-A637-EDDF458251A5}" destId="{3525A489-2EF4-42F0-9771-E3A6B127F73B}" srcOrd="0" destOrd="0" presId="urn:microsoft.com/office/officeart/2005/8/layout/hProcess11"/>
    <dgm:cxn modelId="{D895CE69-34FA-408B-B283-7B763EC60F97}" type="presParOf" srcId="{3525A489-2EF4-42F0-9771-E3A6B127F73B}" destId="{EE12B187-2610-4CCD-A813-0EBF2B1D7229}" srcOrd="0" destOrd="0" presId="urn:microsoft.com/office/officeart/2005/8/layout/hProcess11"/>
    <dgm:cxn modelId="{2AE6A664-289E-45BD-A93E-7AB9475656D7}" type="presParOf" srcId="{3525A489-2EF4-42F0-9771-E3A6B127F73B}" destId="{964CAEFB-5688-4382-82EA-4646FE039D20}" srcOrd="1" destOrd="0" presId="urn:microsoft.com/office/officeart/2005/8/layout/hProcess11"/>
    <dgm:cxn modelId="{FF1FB834-6F65-4FD2-97BF-DE481C8E9F3E}" type="presParOf" srcId="{3525A489-2EF4-42F0-9771-E3A6B127F73B}" destId="{6702739B-2E92-4D93-9E7B-97D10727399E}" srcOrd="2" destOrd="0" presId="urn:microsoft.com/office/officeart/2005/8/layout/hProcess11"/>
    <dgm:cxn modelId="{CF577A65-6204-4804-9ADE-96B77E209C78}" type="presParOf" srcId="{FB845C96-4B58-4EA0-A637-EDDF458251A5}" destId="{1142ECF1-14CD-4119-B185-D037C9997674}" srcOrd="1" destOrd="0" presId="urn:microsoft.com/office/officeart/2005/8/layout/hProcess11"/>
    <dgm:cxn modelId="{2D8AB742-03BF-40D0-B38D-E328706AE7FD}" type="presParOf" srcId="{FB845C96-4B58-4EA0-A637-EDDF458251A5}" destId="{F7724466-55E9-40C1-88F6-5460A780E0F8}" srcOrd="2" destOrd="0" presId="urn:microsoft.com/office/officeart/2005/8/layout/hProcess11"/>
    <dgm:cxn modelId="{35014037-695E-4E82-B252-335DBD1FD77D}" type="presParOf" srcId="{F7724466-55E9-40C1-88F6-5460A780E0F8}" destId="{248556C2-D1E4-4DE5-92D9-67785214D9F7}" srcOrd="0" destOrd="0" presId="urn:microsoft.com/office/officeart/2005/8/layout/hProcess11"/>
    <dgm:cxn modelId="{9DC375E1-94A7-4760-8856-EE6752C7DE8C}" type="presParOf" srcId="{F7724466-55E9-40C1-88F6-5460A780E0F8}" destId="{AA94EB2E-22BB-4675-8E7F-4D08398B4EAC}" srcOrd="1" destOrd="0" presId="urn:microsoft.com/office/officeart/2005/8/layout/hProcess11"/>
    <dgm:cxn modelId="{4C344F02-6A4C-488C-B9C1-3D142F9C7E1B}" type="presParOf" srcId="{F7724466-55E9-40C1-88F6-5460A780E0F8}" destId="{5A8F8025-751B-4FEA-B5BA-A04275AFDF3F}" srcOrd="2" destOrd="0" presId="urn:microsoft.com/office/officeart/2005/8/layout/hProcess11"/>
    <dgm:cxn modelId="{DA3CA064-61CB-420C-AA3C-C2D4044F44C3}" type="presParOf" srcId="{FB845C96-4B58-4EA0-A637-EDDF458251A5}" destId="{7424E176-BFAB-497A-83AE-B77BBDCAD1FD}" srcOrd="3" destOrd="0" presId="urn:microsoft.com/office/officeart/2005/8/layout/hProcess11"/>
    <dgm:cxn modelId="{63EFFC96-60A4-4E54-989D-B387E6D28C68}" type="presParOf" srcId="{FB845C96-4B58-4EA0-A637-EDDF458251A5}" destId="{B6266388-62CD-4835-BEFB-FF171C85F180}" srcOrd="4" destOrd="0" presId="urn:microsoft.com/office/officeart/2005/8/layout/hProcess11"/>
    <dgm:cxn modelId="{C8666FE3-5425-4E24-9386-A011E110CDA8}" type="presParOf" srcId="{B6266388-62CD-4835-BEFB-FF171C85F180}" destId="{A92C09B9-1840-43C6-843A-F5B858632692}" srcOrd="0" destOrd="0" presId="urn:microsoft.com/office/officeart/2005/8/layout/hProcess11"/>
    <dgm:cxn modelId="{F33EC0F1-2383-4ADB-B615-23ED17565C59}" type="presParOf" srcId="{B6266388-62CD-4835-BEFB-FF171C85F180}" destId="{D22750A9-557B-415D-BFA9-915214D390A1}" srcOrd="1" destOrd="0" presId="urn:microsoft.com/office/officeart/2005/8/layout/hProcess11"/>
    <dgm:cxn modelId="{8E0D50DE-29F0-4C50-9465-DAF18252EE60}" type="presParOf" srcId="{B6266388-62CD-4835-BEFB-FF171C85F180}" destId="{F7C6EF2E-F3CD-447F-89A6-9DB7B974E25A}" srcOrd="2" destOrd="0" presId="urn:microsoft.com/office/officeart/2005/8/layout/hProcess11"/>
    <dgm:cxn modelId="{ED453653-E2A7-4798-84E9-DF230CA99A0A}" type="presParOf" srcId="{FB845C96-4B58-4EA0-A637-EDDF458251A5}" destId="{5043BACD-B3D8-48CA-A49A-FC266950276C}" srcOrd="5" destOrd="0" presId="urn:microsoft.com/office/officeart/2005/8/layout/hProcess11"/>
    <dgm:cxn modelId="{2D315BC2-F524-4737-B81C-63419EA9B83A}" type="presParOf" srcId="{FB845C96-4B58-4EA0-A637-EDDF458251A5}" destId="{CA918C59-231E-4505-B030-45E2871D08C8}" srcOrd="6" destOrd="0" presId="urn:microsoft.com/office/officeart/2005/8/layout/hProcess11"/>
    <dgm:cxn modelId="{F5F33338-B8F2-4252-8ACB-CAC9CF9E580C}" type="presParOf" srcId="{CA918C59-231E-4505-B030-45E2871D08C8}" destId="{7F4296A0-FB15-441C-B192-E6B60AC917C8}" srcOrd="0" destOrd="0" presId="urn:microsoft.com/office/officeart/2005/8/layout/hProcess11"/>
    <dgm:cxn modelId="{B77958CB-5EEA-4A6F-8361-FF83A00CA394}" type="presParOf" srcId="{CA918C59-231E-4505-B030-45E2871D08C8}" destId="{22FADBC7-3EC7-473D-979C-46110D7F15DF}" srcOrd="1" destOrd="0" presId="urn:microsoft.com/office/officeart/2005/8/layout/hProcess11"/>
    <dgm:cxn modelId="{76E55B8A-7233-4ACC-81F7-FDCA5E0C10C3}" type="presParOf" srcId="{CA918C59-231E-4505-B030-45E2871D08C8}" destId="{F7404868-0428-4541-8ABA-9C003474254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DD5006-134B-465B-9018-A5B9CB56A610}" type="doc">
      <dgm:prSet loTypeId="urn:microsoft.com/office/officeart/2005/8/layout/chart3" loCatId="relationship" qsTypeId="urn:microsoft.com/office/officeart/2005/8/quickstyle/simple1" qsCatId="simple" csTypeId="urn:microsoft.com/office/officeart/2005/8/colors/colorful4" csCatId="colorful" phldr="1"/>
      <dgm:spPr/>
      <dgm:t>
        <a:bodyPr/>
        <a:lstStyle/>
        <a:p>
          <a:endParaRPr lang="fr-FR"/>
        </a:p>
      </dgm:t>
    </dgm:pt>
    <dgm:pt modelId="{F896FB1A-2F83-4E5F-B606-3E160F66D976}">
      <dgm:prSet/>
      <dgm:spPr/>
      <dgm:t>
        <a:bodyPr/>
        <a:lstStyle/>
        <a:p>
          <a:pPr rtl="1"/>
          <a:r>
            <a:rPr lang="ar-SA" b="1" dirty="0" smtClean="0"/>
            <a:t>نسبة الشراء إلى المجموع الكلي من الخدمات </a:t>
          </a:r>
          <a:r>
            <a:rPr lang="ar-SA" b="1" dirty="0" err="1" smtClean="0"/>
            <a:t>المشتراة</a:t>
          </a:r>
          <a:endParaRPr lang="fr-FR" dirty="0"/>
        </a:p>
      </dgm:t>
    </dgm:pt>
    <dgm:pt modelId="{8BB2C83A-8738-4314-9EA9-378A8FEFA99E}" type="parTrans" cxnId="{BFF69246-E513-4FC1-9E9D-58533E1587BC}">
      <dgm:prSet/>
      <dgm:spPr/>
      <dgm:t>
        <a:bodyPr/>
        <a:lstStyle/>
        <a:p>
          <a:endParaRPr lang="fr-FR"/>
        </a:p>
      </dgm:t>
    </dgm:pt>
    <dgm:pt modelId="{781BC2E9-0319-4522-A5B7-3031EEE3E303}" type="sibTrans" cxnId="{BFF69246-E513-4FC1-9E9D-58533E1587BC}">
      <dgm:prSet/>
      <dgm:spPr/>
      <dgm:t>
        <a:bodyPr/>
        <a:lstStyle/>
        <a:p>
          <a:endParaRPr lang="fr-FR"/>
        </a:p>
      </dgm:t>
    </dgm:pt>
    <dgm:pt modelId="{F180B171-CFC3-47DC-B67E-C92F06978934}">
      <dgm:prSet/>
      <dgm:spPr/>
      <dgm:t>
        <a:bodyPr/>
        <a:lstStyle/>
        <a:p>
          <a:pPr rtl="1"/>
          <a:r>
            <a:rPr lang="ar-SA" b="1" dirty="0" smtClean="0"/>
            <a:t>نموذج التعلم الخطي</a:t>
          </a:r>
          <a:endParaRPr lang="fr-FR" dirty="0"/>
        </a:p>
      </dgm:t>
    </dgm:pt>
    <dgm:pt modelId="{5F59D744-6620-4E92-A305-72598B2772EE}" type="parTrans" cxnId="{645535E3-A6DF-4E98-B006-D530B51B127F}">
      <dgm:prSet/>
      <dgm:spPr/>
      <dgm:t>
        <a:bodyPr/>
        <a:lstStyle/>
        <a:p>
          <a:endParaRPr lang="fr-FR"/>
        </a:p>
      </dgm:t>
    </dgm:pt>
    <dgm:pt modelId="{4EBCBD93-775C-4043-BD0D-5EB3EC01912B}" type="sibTrans" cxnId="{645535E3-A6DF-4E98-B006-D530B51B127F}">
      <dgm:prSet/>
      <dgm:spPr/>
      <dgm:t>
        <a:bodyPr/>
        <a:lstStyle/>
        <a:p>
          <a:endParaRPr lang="fr-FR"/>
        </a:p>
      </dgm:t>
    </dgm:pt>
    <dgm:pt modelId="{67FB4CD1-6A6F-4465-BADF-A232140536FD}" type="pres">
      <dgm:prSet presAssocID="{B3DD5006-134B-465B-9018-A5B9CB56A610}" presName="compositeShape" presStyleCnt="0">
        <dgm:presLayoutVars>
          <dgm:chMax val="7"/>
          <dgm:dir/>
          <dgm:resizeHandles val="exact"/>
        </dgm:presLayoutVars>
      </dgm:prSet>
      <dgm:spPr/>
      <dgm:t>
        <a:bodyPr/>
        <a:lstStyle/>
        <a:p>
          <a:endParaRPr lang="fr-FR"/>
        </a:p>
      </dgm:t>
    </dgm:pt>
    <dgm:pt modelId="{468D7C5B-2B12-4B08-B4F3-815A8311EBA8}" type="pres">
      <dgm:prSet presAssocID="{B3DD5006-134B-465B-9018-A5B9CB56A610}" presName="wedge1" presStyleLbl="node1" presStyleIdx="0" presStyleCnt="2"/>
      <dgm:spPr/>
      <dgm:t>
        <a:bodyPr/>
        <a:lstStyle/>
        <a:p>
          <a:endParaRPr lang="fr-FR"/>
        </a:p>
      </dgm:t>
    </dgm:pt>
    <dgm:pt modelId="{0F8B4793-0867-43EA-A98B-132612130E50}" type="pres">
      <dgm:prSet presAssocID="{B3DD5006-134B-465B-9018-A5B9CB56A610}" presName="wedge1Tx" presStyleLbl="node1" presStyleIdx="0" presStyleCnt="2">
        <dgm:presLayoutVars>
          <dgm:chMax val="0"/>
          <dgm:chPref val="0"/>
          <dgm:bulletEnabled val="1"/>
        </dgm:presLayoutVars>
      </dgm:prSet>
      <dgm:spPr/>
      <dgm:t>
        <a:bodyPr/>
        <a:lstStyle/>
        <a:p>
          <a:endParaRPr lang="fr-FR"/>
        </a:p>
      </dgm:t>
    </dgm:pt>
    <dgm:pt modelId="{9409984F-10DA-48BE-A713-1F3F8DE33C9E}" type="pres">
      <dgm:prSet presAssocID="{B3DD5006-134B-465B-9018-A5B9CB56A610}" presName="wedge2" presStyleLbl="node1" presStyleIdx="1" presStyleCnt="2"/>
      <dgm:spPr/>
      <dgm:t>
        <a:bodyPr/>
        <a:lstStyle/>
        <a:p>
          <a:endParaRPr lang="fr-FR"/>
        </a:p>
      </dgm:t>
    </dgm:pt>
    <dgm:pt modelId="{17CB50AE-BD39-48B5-8668-3F0E730578B3}" type="pres">
      <dgm:prSet presAssocID="{B3DD5006-134B-465B-9018-A5B9CB56A610}" presName="wedge2Tx" presStyleLbl="node1" presStyleIdx="1" presStyleCnt="2">
        <dgm:presLayoutVars>
          <dgm:chMax val="0"/>
          <dgm:chPref val="0"/>
          <dgm:bulletEnabled val="1"/>
        </dgm:presLayoutVars>
      </dgm:prSet>
      <dgm:spPr/>
      <dgm:t>
        <a:bodyPr/>
        <a:lstStyle/>
        <a:p>
          <a:endParaRPr lang="fr-FR"/>
        </a:p>
      </dgm:t>
    </dgm:pt>
  </dgm:ptLst>
  <dgm:cxnLst>
    <dgm:cxn modelId="{BFF69246-E513-4FC1-9E9D-58533E1587BC}" srcId="{B3DD5006-134B-465B-9018-A5B9CB56A610}" destId="{F896FB1A-2F83-4E5F-B606-3E160F66D976}" srcOrd="0" destOrd="0" parTransId="{8BB2C83A-8738-4314-9EA9-378A8FEFA99E}" sibTransId="{781BC2E9-0319-4522-A5B7-3031EEE3E303}"/>
    <dgm:cxn modelId="{24A88BC7-D834-435F-8630-9CBECC4B28F8}" type="presOf" srcId="{F896FB1A-2F83-4E5F-B606-3E160F66D976}" destId="{468D7C5B-2B12-4B08-B4F3-815A8311EBA8}" srcOrd="0" destOrd="0" presId="urn:microsoft.com/office/officeart/2005/8/layout/chart3"/>
    <dgm:cxn modelId="{645535E3-A6DF-4E98-B006-D530B51B127F}" srcId="{B3DD5006-134B-465B-9018-A5B9CB56A610}" destId="{F180B171-CFC3-47DC-B67E-C92F06978934}" srcOrd="1" destOrd="0" parTransId="{5F59D744-6620-4E92-A305-72598B2772EE}" sibTransId="{4EBCBD93-775C-4043-BD0D-5EB3EC01912B}"/>
    <dgm:cxn modelId="{33314383-6E1C-43EB-A6FA-7FB42581F539}" type="presOf" srcId="{F180B171-CFC3-47DC-B67E-C92F06978934}" destId="{17CB50AE-BD39-48B5-8668-3F0E730578B3}" srcOrd="1" destOrd="0" presId="urn:microsoft.com/office/officeart/2005/8/layout/chart3"/>
    <dgm:cxn modelId="{1BFFADED-0D0E-44B8-875C-CF248718FB65}" type="presOf" srcId="{F896FB1A-2F83-4E5F-B606-3E160F66D976}" destId="{0F8B4793-0867-43EA-A98B-132612130E50}" srcOrd="1" destOrd="0" presId="urn:microsoft.com/office/officeart/2005/8/layout/chart3"/>
    <dgm:cxn modelId="{A4694D47-BAEB-4A90-B4D8-0CC33926969B}" type="presOf" srcId="{F180B171-CFC3-47DC-B67E-C92F06978934}" destId="{9409984F-10DA-48BE-A713-1F3F8DE33C9E}" srcOrd="0" destOrd="0" presId="urn:microsoft.com/office/officeart/2005/8/layout/chart3"/>
    <dgm:cxn modelId="{C66E6AC8-3BA1-4665-B763-FD3D60779D80}" type="presOf" srcId="{B3DD5006-134B-465B-9018-A5B9CB56A610}" destId="{67FB4CD1-6A6F-4465-BADF-A232140536FD}" srcOrd="0" destOrd="0" presId="urn:microsoft.com/office/officeart/2005/8/layout/chart3"/>
    <dgm:cxn modelId="{53DD7316-A650-4364-BF3F-F9FF7EBDA640}" type="presParOf" srcId="{67FB4CD1-6A6F-4465-BADF-A232140536FD}" destId="{468D7C5B-2B12-4B08-B4F3-815A8311EBA8}" srcOrd="0" destOrd="0" presId="urn:microsoft.com/office/officeart/2005/8/layout/chart3"/>
    <dgm:cxn modelId="{7723A8C5-197A-4CCA-9458-CF78EFDED5B1}" type="presParOf" srcId="{67FB4CD1-6A6F-4465-BADF-A232140536FD}" destId="{0F8B4793-0867-43EA-A98B-132612130E50}" srcOrd="1" destOrd="0" presId="urn:microsoft.com/office/officeart/2005/8/layout/chart3"/>
    <dgm:cxn modelId="{E061153C-6247-4BDA-AFC4-E00BF49FB95B}" type="presParOf" srcId="{67FB4CD1-6A6F-4465-BADF-A232140536FD}" destId="{9409984F-10DA-48BE-A713-1F3F8DE33C9E}" srcOrd="2" destOrd="0" presId="urn:microsoft.com/office/officeart/2005/8/layout/chart3"/>
    <dgm:cxn modelId="{5F35340E-7D00-414D-899B-971491CCE0B0}" type="presParOf" srcId="{67FB4CD1-6A6F-4465-BADF-A232140536FD}" destId="{17CB50AE-BD39-48B5-8668-3F0E730578B3}"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3C44B-E269-4FFF-B481-BD3504EE6B89}">
      <dsp:nvSpPr>
        <dsp:cNvPr id="0" name=""/>
        <dsp:cNvSpPr/>
      </dsp:nvSpPr>
      <dsp:spPr>
        <a:xfrm>
          <a:off x="160860" y="261713"/>
          <a:ext cx="3967890" cy="396789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fr-FR" sz="3200" kern="1200" dirty="0"/>
            <a:t>SERVQUAL</a:t>
          </a:r>
          <a:r>
            <a:rPr lang="ar-SA" sz="3200" kern="1200" dirty="0"/>
            <a:t> : جودة الخدمة</a:t>
          </a:r>
          <a:r>
            <a:rPr lang="fr-FR" sz="3200" kern="1200" dirty="0"/>
            <a:t> = </a:t>
          </a:r>
          <a:r>
            <a:rPr lang="ar-SA" sz="3200" kern="1200" dirty="0"/>
            <a:t>الأداء</a:t>
          </a:r>
          <a:r>
            <a:rPr lang="fr-FR" sz="3200" kern="1200" dirty="0"/>
            <a:t> – </a:t>
          </a:r>
          <a:r>
            <a:rPr lang="ar-SA" sz="3200" kern="1200" dirty="0"/>
            <a:t>التوقعات </a:t>
          </a:r>
          <a:endParaRPr lang="fr-FR" sz="3200" kern="1200" dirty="0"/>
        </a:p>
      </dsp:txBody>
      <dsp:txXfrm>
        <a:off x="714935" y="729612"/>
        <a:ext cx="2287792" cy="3032091"/>
      </dsp:txXfrm>
    </dsp:sp>
    <dsp:sp modelId="{D161EB4F-D48A-4478-9237-BE8EC208674C}">
      <dsp:nvSpPr>
        <dsp:cNvPr id="0" name=""/>
        <dsp:cNvSpPr/>
      </dsp:nvSpPr>
      <dsp:spPr>
        <a:xfrm>
          <a:off x="3020601" y="261713"/>
          <a:ext cx="3967890" cy="396789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fr-FR" sz="3200" kern="1200" dirty="0"/>
            <a:t>SERVPERF</a:t>
          </a:r>
          <a:r>
            <a:rPr lang="ar-SA" sz="3200" kern="1200" dirty="0"/>
            <a:t> : الجودة</a:t>
          </a:r>
          <a:r>
            <a:rPr lang="fr-FR" sz="3200" kern="1200" dirty="0"/>
            <a:t> = </a:t>
          </a:r>
          <a:r>
            <a:rPr lang="ar-SA" sz="3200" kern="1200" dirty="0"/>
            <a:t>الأداء </a:t>
          </a:r>
          <a:endParaRPr lang="fr-FR" sz="3200" kern="1200" dirty="0"/>
        </a:p>
      </dsp:txBody>
      <dsp:txXfrm>
        <a:off x="4146624" y="729612"/>
        <a:ext cx="2287792" cy="3032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9251-D223-4B7F-9DFF-4E93EDE89AF8}">
      <dsp:nvSpPr>
        <dsp:cNvPr id="0" name=""/>
        <dsp:cNvSpPr/>
      </dsp:nvSpPr>
      <dsp:spPr>
        <a:xfrm>
          <a:off x="4686" y="941577"/>
          <a:ext cx="4097731" cy="4097731"/>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5512" tIns="60960" rIns="225512" bIns="60960" numCol="1" spcCol="1270" anchor="ctr" anchorCtr="0">
          <a:noAutofit/>
        </a:bodyPr>
        <a:lstStyle/>
        <a:p>
          <a:pPr lvl="0" algn="ctr" defTabSz="2133600" rtl="1">
            <a:lnSpc>
              <a:spcPct val="90000"/>
            </a:lnSpc>
            <a:spcBef>
              <a:spcPct val="0"/>
            </a:spcBef>
            <a:spcAft>
              <a:spcPct val="35000"/>
            </a:spcAft>
          </a:pPr>
          <a:r>
            <a:rPr lang="ar-SA" sz="4800" b="1" kern="1200" dirty="0" smtClean="0">
              <a:solidFill>
                <a:srgbClr val="C00000"/>
              </a:solidFill>
              <a:cs typeface="Simplified Arabic" panose="02010000000000000000" pitchFamily="2" charset="-78"/>
            </a:rPr>
            <a:t>الجودة التقنية</a:t>
          </a:r>
          <a:endParaRPr lang="fr-FR" sz="4800" kern="1200" dirty="0">
            <a:cs typeface="Simplified Arabic" panose="02010000000000000000" pitchFamily="2" charset="-78"/>
          </a:endParaRPr>
        </a:p>
      </dsp:txBody>
      <dsp:txXfrm>
        <a:off x="604785" y="1541676"/>
        <a:ext cx="2897533" cy="2897533"/>
      </dsp:txXfrm>
    </dsp:sp>
    <dsp:sp modelId="{5B7F12A3-FE1B-45BC-AEF8-85E0FC38AF1C}">
      <dsp:nvSpPr>
        <dsp:cNvPr id="0" name=""/>
        <dsp:cNvSpPr/>
      </dsp:nvSpPr>
      <dsp:spPr>
        <a:xfrm>
          <a:off x="3282871" y="941577"/>
          <a:ext cx="4097731" cy="4097731"/>
        </a:xfrm>
        <a:prstGeom prst="ellipse">
          <a:avLst/>
        </a:prstGeom>
        <a:solidFill>
          <a:schemeClr val="accent4">
            <a:alpha val="50000"/>
            <a:hueOff val="4458342"/>
            <a:satOff val="-21334"/>
            <a:lumOff val="7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5512" tIns="60960" rIns="225512" bIns="60960" numCol="1" spcCol="1270" anchor="ctr" anchorCtr="0">
          <a:noAutofit/>
        </a:bodyPr>
        <a:lstStyle/>
        <a:p>
          <a:pPr lvl="0" algn="ctr" defTabSz="2133600" rtl="1">
            <a:lnSpc>
              <a:spcPct val="90000"/>
            </a:lnSpc>
            <a:spcBef>
              <a:spcPct val="0"/>
            </a:spcBef>
            <a:spcAft>
              <a:spcPct val="35000"/>
            </a:spcAft>
          </a:pPr>
          <a:r>
            <a:rPr lang="ar-SA" sz="4800" b="1" kern="1200" dirty="0" smtClean="0">
              <a:solidFill>
                <a:srgbClr val="C00000"/>
              </a:solidFill>
              <a:cs typeface="Simplified Arabic" panose="02010000000000000000" pitchFamily="2" charset="-78"/>
            </a:rPr>
            <a:t>الجودة الوظيفية</a:t>
          </a:r>
          <a:endParaRPr lang="fr-FR" sz="4800" kern="1200" dirty="0">
            <a:cs typeface="Simplified Arabic" panose="02010000000000000000" pitchFamily="2" charset="-78"/>
          </a:endParaRPr>
        </a:p>
      </dsp:txBody>
      <dsp:txXfrm>
        <a:off x="3882970" y="1541676"/>
        <a:ext cx="2897533" cy="2897533"/>
      </dsp:txXfrm>
    </dsp:sp>
    <dsp:sp modelId="{5937A81A-CA4C-4251-BB09-B140CDCC5FEB}">
      <dsp:nvSpPr>
        <dsp:cNvPr id="0" name=""/>
        <dsp:cNvSpPr/>
      </dsp:nvSpPr>
      <dsp:spPr>
        <a:xfrm>
          <a:off x="6561056" y="941577"/>
          <a:ext cx="4097731" cy="4097731"/>
        </a:xfrm>
        <a:prstGeom prst="ellipse">
          <a:avLst/>
        </a:prstGeom>
        <a:solidFill>
          <a:schemeClr val="accent4">
            <a:alpha val="50000"/>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5512" tIns="60960" rIns="225512" bIns="60960" numCol="1" spcCol="1270" anchor="ctr" anchorCtr="0">
          <a:noAutofit/>
        </a:bodyPr>
        <a:lstStyle/>
        <a:p>
          <a:pPr lvl="0" algn="ctr" defTabSz="2133600" rtl="1">
            <a:lnSpc>
              <a:spcPct val="90000"/>
            </a:lnSpc>
            <a:spcBef>
              <a:spcPct val="0"/>
            </a:spcBef>
            <a:spcAft>
              <a:spcPct val="35000"/>
            </a:spcAft>
          </a:pPr>
          <a:r>
            <a:rPr lang="ar-SA" sz="4800" b="1" kern="1200" dirty="0" smtClean="0">
              <a:solidFill>
                <a:srgbClr val="C00000"/>
              </a:solidFill>
              <a:cs typeface="Simplified Arabic" panose="02010000000000000000" pitchFamily="2" charset="-78"/>
            </a:rPr>
            <a:t>الصورة الذهنية للمؤسسة</a:t>
          </a:r>
          <a:endParaRPr lang="fr-FR" sz="4800" kern="1200" dirty="0">
            <a:cs typeface="Simplified Arabic" panose="02010000000000000000" pitchFamily="2" charset="-78"/>
          </a:endParaRPr>
        </a:p>
      </dsp:txBody>
      <dsp:txXfrm>
        <a:off x="7161155" y="1541676"/>
        <a:ext cx="2897533" cy="2897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7869C-583A-4D38-A20C-AD056510B7AD}">
      <dsp:nvSpPr>
        <dsp:cNvPr id="0" name=""/>
        <dsp:cNvSpPr/>
      </dsp:nvSpPr>
      <dsp:spPr>
        <a:xfrm>
          <a:off x="5005" y="1910225"/>
          <a:ext cx="2188469" cy="154166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DZ" sz="3100" b="1" kern="1200" dirty="0" smtClean="0">
              <a:solidFill>
                <a:srgbClr val="C00000"/>
              </a:solidFill>
            </a:rPr>
            <a:t>الطريقة التقليدية</a:t>
          </a:r>
          <a:endParaRPr lang="fr-FR" sz="3100" kern="1200" dirty="0">
            <a:solidFill>
              <a:schemeClr val="tx1"/>
            </a:solidFill>
          </a:endParaRPr>
        </a:p>
      </dsp:txBody>
      <dsp:txXfrm>
        <a:off x="50159" y="1955379"/>
        <a:ext cx="2098161" cy="1451354"/>
      </dsp:txXfrm>
    </dsp:sp>
    <dsp:sp modelId="{A98703B4-F7FB-4724-B713-5A352BE80209}">
      <dsp:nvSpPr>
        <dsp:cNvPr id="0" name=""/>
        <dsp:cNvSpPr/>
      </dsp:nvSpPr>
      <dsp:spPr>
        <a:xfrm>
          <a:off x="2412321" y="2409686"/>
          <a:ext cx="463955" cy="5427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solidFill>
              <a:schemeClr val="tx1"/>
            </a:solidFill>
          </a:endParaRPr>
        </a:p>
      </dsp:txBody>
      <dsp:txXfrm>
        <a:off x="2412321" y="2518234"/>
        <a:ext cx="324769" cy="325644"/>
      </dsp:txXfrm>
    </dsp:sp>
    <dsp:sp modelId="{64931030-1B5F-424B-A421-4C475BCFDCD5}">
      <dsp:nvSpPr>
        <dsp:cNvPr id="0" name=""/>
        <dsp:cNvSpPr/>
      </dsp:nvSpPr>
      <dsp:spPr>
        <a:xfrm>
          <a:off x="3068862" y="1870419"/>
          <a:ext cx="2188469" cy="162127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DZ" sz="3100" b="1" kern="1200" dirty="0" smtClean="0">
              <a:solidFill>
                <a:srgbClr val="C00000"/>
              </a:solidFill>
            </a:rPr>
            <a:t>أنظمة الشكاوى والمقترحات</a:t>
          </a:r>
          <a:endParaRPr lang="fr-FR" sz="3100" kern="1200" dirty="0">
            <a:solidFill>
              <a:schemeClr val="tx1"/>
            </a:solidFill>
          </a:endParaRPr>
        </a:p>
      </dsp:txBody>
      <dsp:txXfrm>
        <a:off x="3116347" y="1917904"/>
        <a:ext cx="2093499" cy="1526304"/>
      </dsp:txXfrm>
    </dsp:sp>
    <dsp:sp modelId="{6CD11FA2-61DC-4ED0-A984-449F004602A3}">
      <dsp:nvSpPr>
        <dsp:cNvPr id="0" name=""/>
        <dsp:cNvSpPr/>
      </dsp:nvSpPr>
      <dsp:spPr>
        <a:xfrm>
          <a:off x="5476178" y="2409686"/>
          <a:ext cx="463955" cy="5427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solidFill>
              <a:schemeClr val="tx1"/>
            </a:solidFill>
          </a:endParaRPr>
        </a:p>
      </dsp:txBody>
      <dsp:txXfrm>
        <a:off x="5476178" y="2518234"/>
        <a:ext cx="324769" cy="325644"/>
      </dsp:txXfrm>
    </dsp:sp>
    <dsp:sp modelId="{ADC821E0-5B97-4FF5-83EB-FF1886E7BD8A}">
      <dsp:nvSpPr>
        <dsp:cNvPr id="0" name=""/>
        <dsp:cNvSpPr/>
      </dsp:nvSpPr>
      <dsp:spPr>
        <a:xfrm>
          <a:off x="6132719" y="1866801"/>
          <a:ext cx="2188469" cy="162851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DZ" sz="3100" b="1" kern="1200" dirty="0" smtClean="0">
              <a:solidFill>
                <a:srgbClr val="C00000"/>
              </a:solidFill>
            </a:rPr>
            <a:t>الطريقة التحليلية</a:t>
          </a:r>
          <a:endParaRPr lang="fr-FR" sz="3100" kern="1200" dirty="0">
            <a:solidFill>
              <a:schemeClr val="tx1"/>
            </a:solidFill>
          </a:endParaRPr>
        </a:p>
      </dsp:txBody>
      <dsp:txXfrm>
        <a:off x="6180416" y="1914498"/>
        <a:ext cx="2093075" cy="1533116"/>
      </dsp:txXfrm>
    </dsp:sp>
    <dsp:sp modelId="{8010A154-3D69-4480-8AD3-1D858F8DA133}">
      <dsp:nvSpPr>
        <dsp:cNvPr id="0" name=""/>
        <dsp:cNvSpPr/>
      </dsp:nvSpPr>
      <dsp:spPr>
        <a:xfrm>
          <a:off x="8540035" y="2409686"/>
          <a:ext cx="463955" cy="5427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solidFill>
              <a:schemeClr val="tx1"/>
            </a:solidFill>
          </a:endParaRPr>
        </a:p>
      </dsp:txBody>
      <dsp:txXfrm>
        <a:off x="8540035" y="2518234"/>
        <a:ext cx="324769" cy="325644"/>
      </dsp:txXfrm>
    </dsp:sp>
    <dsp:sp modelId="{62961414-9274-4B77-A2DC-A09BDD2365A6}">
      <dsp:nvSpPr>
        <dsp:cNvPr id="0" name=""/>
        <dsp:cNvSpPr/>
      </dsp:nvSpPr>
      <dsp:spPr>
        <a:xfrm>
          <a:off x="9196576" y="1895748"/>
          <a:ext cx="2188469" cy="157061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DZ" sz="3100" b="1" kern="1200" dirty="0" smtClean="0">
              <a:solidFill>
                <a:srgbClr val="C00000"/>
              </a:solidFill>
            </a:rPr>
            <a:t>تحليل الزبائن المفقودين</a:t>
          </a:r>
          <a:endParaRPr lang="fr-FR" sz="3100" kern="1200" dirty="0">
            <a:solidFill>
              <a:schemeClr val="tx1"/>
            </a:solidFill>
          </a:endParaRPr>
        </a:p>
      </dsp:txBody>
      <dsp:txXfrm>
        <a:off x="9242578" y="1941750"/>
        <a:ext cx="2096465" cy="1478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D75A7-DE11-45E0-883D-ADCDCE5D7B0D}">
      <dsp:nvSpPr>
        <dsp:cNvPr id="0" name=""/>
        <dsp:cNvSpPr/>
      </dsp:nvSpPr>
      <dsp:spPr>
        <a:xfrm>
          <a:off x="0" y="1406223"/>
          <a:ext cx="10875145" cy="1874964"/>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2B187-2610-4CCD-A813-0EBF2B1D7229}">
      <dsp:nvSpPr>
        <dsp:cNvPr id="0" name=""/>
        <dsp:cNvSpPr/>
      </dsp:nvSpPr>
      <dsp:spPr>
        <a:xfrm>
          <a:off x="4898" y="0"/>
          <a:ext cx="2356104" cy="18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rtl="1">
            <a:lnSpc>
              <a:spcPct val="90000"/>
            </a:lnSpc>
            <a:spcBef>
              <a:spcPct val="0"/>
            </a:spcBef>
            <a:spcAft>
              <a:spcPct val="35000"/>
            </a:spcAft>
          </a:pPr>
          <a:r>
            <a:rPr lang="ar-SA" sz="2300" kern="1200" smtClean="0"/>
            <a:t>إن 20% من زبائن المؤسسة الحاليين يولدون 80% من أرباحها وذلك حسب مبدأ باريتو؛</a:t>
          </a:r>
          <a:endParaRPr lang="fr-FR" sz="2300" kern="1200"/>
        </a:p>
      </dsp:txBody>
      <dsp:txXfrm>
        <a:off x="4898" y="0"/>
        <a:ext cx="2356104" cy="1874964"/>
      </dsp:txXfrm>
    </dsp:sp>
    <dsp:sp modelId="{964CAEFB-5688-4382-82EA-4646FE039D20}">
      <dsp:nvSpPr>
        <dsp:cNvPr id="0" name=""/>
        <dsp:cNvSpPr/>
      </dsp:nvSpPr>
      <dsp:spPr>
        <a:xfrm>
          <a:off x="948580" y="2109334"/>
          <a:ext cx="468741" cy="46874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556C2-D1E4-4DE5-92D9-67785214D9F7}">
      <dsp:nvSpPr>
        <dsp:cNvPr id="0" name=""/>
        <dsp:cNvSpPr/>
      </dsp:nvSpPr>
      <dsp:spPr>
        <a:xfrm>
          <a:off x="2478808" y="2812446"/>
          <a:ext cx="2356104" cy="18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rtl="1">
            <a:lnSpc>
              <a:spcPct val="90000"/>
            </a:lnSpc>
            <a:spcBef>
              <a:spcPct val="0"/>
            </a:spcBef>
            <a:spcAft>
              <a:spcPct val="35000"/>
            </a:spcAft>
          </a:pPr>
          <a:r>
            <a:rPr lang="ar-SA" sz="2300" kern="1200" smtClean="0"/>
            <a:t>تبذل المؤسسة جهودا بيعية أكبر للزبون الجديد نسبة للزبون الحالي؛</a:t>
          </a:r>
          <a:endParaRPr lang="fr-FR" sz="2300" kern="1200"/>
        </a:p>
      </dsp:txBody>
      <dsp:txXfrm>
        <a:off x="2478808" y="2812446"/>
        <a:ext cx="2356104" cy="1874964"/>
      </dsp:txXfrm>
    </dsp:sp>
    <dsp:sp modelId="{AA94EB2E-22BB-4675-8E7F-4D08398B4EAC}">
      <dsp:nvSpPr>
        <dsp:cNvPr id="0" name=""/>
        <dsp:cNvSpPr/>
      </dsp:nvSpPr>
      <dsp:spPr>
        <a:xfrm>
          <a:off x="3422489" y="2109334"/>
          <a:ext cx="468741" cy="468741"/>
        </a:xfrm>
        <a:prstGeom prst="ellipse">
          <a:avLst/>
        </a:prstGeom>
        <a:solidFill>
          <a:schemeClr val="accent4">
            <a:hueOff val="2972228"/>
            <a:satOff val="-14222"/>
            <a:lumOff val="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C09B9-1840-43C6-843A-F5B858632692}">
      <dsp:nvSpPr>
        <dsp:cNvPr id="0" name=""/>
        <dsp:cNvSpPr/>
      </dsp:nvSpPr>
      <dsp:spPr>
        <a:xfrm>
          <a:off x="4952717" y="0"/>
          <a:ext cx="2356104" cy="18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rtl="1">
            <a:lnSpc>
              <a:spcPct val="90000"/>
            </a:lnSpc>
            <a:spcBef>
              <a:spcPct val="0"/>
            </a:spcBef>
            <a:spcAft>
              <a:spcPct val="35000"/>
            </a:spcAft>
          </a:pPr>
          <a:r>
            <a:rPr lang="ar-SA" sz="2300" kern="1200" dirty="0" smtClean="0"/>
            <a:t>يؤدي الزبون الوفي دورا ايجابيا في عملية الحصول على زبائن جدد وبدون كلفة تذكر؛</a:t>
          </a:r>
          <a:endParaRPr lang="fr-FR" sz="2300" kern="1200" dirty="0"/>
        </a:p>
      </dsp:txBody>
      <dsp:txXfrm>
        <a:off x="4952717" y="0"/>
        <a:ext cx="2356104" cy="1874964"/>
      </dsp:txXfrm>
    </dsp:sp>
    <dsp:sp modelId="{D22750A9-557B-415D-BFA9-915214D390A1}">
      <dsp:nvSpPr>
        <dsp:cNvPr id="0" name=""/>
        <dsp:cNvSpPr/>
      </dsp:nvSpPr>
      <dsp:spPr>
        <a:xfrm>
          <a:off x="5896399" y="2109334"/>
          <a:ext cx="468741" cy="468741"/>
        </a:xfrm>
        <a:prstGeom prst="ellipse">
          <a:avLst/>
        </a:prstGeom>
        <a:solidFill>
          <a:schemeClr val="accent4">
            <a:hueOff val="5944456"/>
            <a:satOff val="-28445"/>
            <a:lumOff val="10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296A0-FB15-441C-B192-E6B60AC917C8}">
      <dsp:nvSpPr>
        <dsp:cNvPr id="0" name=""/>
        <dsp:cNvSpPr/>
      </dsp:nvSpPr>
      <dsp:spPr>
        <a:xfrm>
          <a:off x="7426627" y="2812446"/>
          <a:ext cx="2356104" cy="187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rtl="1">
            <a:lnSpc>
              <a:spcPct val="90000"/>
            </a:lnSpc>
            <a:spcBef>
              <a:spcPct val="0"/>
            </a:spcBef>
            <a:spcAft>
              <a:spcPct val="35000"/>
            </a:spcAft>
          </a:pPr>
          <a:r>
            <a:rPr lang="ar-SA" sz="2300" kern="1200" smtClean="0"/>
            <a:t>الاحتفاظ بنسبة 25% من الزبائن الحاليين يسهمون في25% من أرباح المؤسسة.</a:t>
          </a:r>
          <a:endParaRPr lang="fr-FR" sz="2300" kern="1200"/>
        </a:p>
      </dsp:txBody>
      <dsp:txXfrm>
        <a:off x="7426627" y="2812446"/>
        <a:ext cx="2356104" cy="1874964"/>
      </dsp:txXfrm>
    </dsp:sp>
    <dsp:sp modelId="{22FADBC7-3EC7-473D-979C-46110D7F15DF}">
      <dsp:nvSpPr>
        <dsp:cNvPr id="0" name=""/>
        <dsp:cNvSpPr/>
      </dsp:nvSpPr>
      <dsp:spPr>
        <a:xfrm>
          <a:off x="8370309" y="2109334"/>
          <a:ext cx="468741" cy="468741"/>
        </a:xfrm>
        <a:prstGeom prst="ellipse">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D7C5B-2B12-4B08-B4F3-815A8311EBA8}">
      <dsp:nvSpPr>
        <dsp:cNvPr id="0" name=""/>
        <dsp:cNvSpPr/>
      </dsp:nvSpPr>
      <dsp:spPr>
        <a:xfrm>
          <a:off x="3002605" y="396299"/>
          <a:ext cx="4161141" cy="4161141"/>
        </a:xfrm>
        <a:prstGeom prst="pie">
          <a:avLst>
            <a:gd name="adj1" fmla="val 16200000"/>
            <a:gd name="adj2" fmla="val 54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b="1" kern="1200" dirty="0" smtClean="0"/>
            <a:t>نسبة الشراء إلى المجموع الكلي من الخدمات </a:t>
          </a:r>
          <a:r>
            <a:rPr lang="ar-SA" sz="3100" b="1" kern="1200" dirty="0" err="1" smtClean="0"/>
            <a:t>المشتراة</a:t>
          </a:r>
          <a:endParaRPr lang="fr-FR" sz="3100" kern="1200" dirty="0"/>
        </a:p>
      </dsp:txBody>
      <dsp:txXfrm>
        <a:off x="5083176" y="1015516"/>
        <a:ext cx="1461353" cy="2922706"/>
      </dsp:txXfrm>
    </dsp:sp>
    <dsp:sp modelId="{9409984F-10DA-48BE-A713-1F3F8DE33C9E}">
      <dsp:nvSpPr>
        <dsp:cNvPr id="0" name=""/>
        <dsp:cNvSpPr/>
      </dsp:nvSpPr>
      <dsp:spPr>
        <a:xfrm>
          <a:off x="2903530" y="396299"/>
          <a:ext cx="4161141" cy="4161141"/>
        </a:xfrm>
        <a:prstGeom prst="pie">
          <a:avLst>
            <a:gd name="adj1" fmla="val 5400000"/>
            <a:gd name="adj2" fmla="val 16200000"/>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b="1" kern="1200" dirty="0" smtClean="0"/>
            <a:t>نموذج التعلم الخطي</a:t>
          </a:r>
          <a:endParaRPr lang="fr-FR" sz="3100" kern="1200" dirty="0"/>
        </a:p>
      </dsp:txBody>
      <dsp:txXfrm>
        <a:off x="3497979" y="1015516"/>
        <a:ext cx="1461353" cy="29227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C816A-2418-4E14-9EF1-01398953A87F}" type="datetimeFigureOut">
              <a:rPr lang="fr-FR" smtClean="0"/>
              <a:t>23/04/2025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358F4-6777-4994-BC74-883E60CAAB84}" type="slidenum">
              <a:rPr lang="fr-FR" smtClean="0"/>
              <a:t>‹N°›</a:t>
            </a:fld>
            <a:endParaRPr lang="fr-FR"/>
          </a:p>
        </p:txBody>
      </p:sp>
    </p:spTree>
    <p:extLst>
      <p:ext uri="{BB962C8B-B14F-4D97-AF65-F5344CB8AC3E}">
        <p14:creationId xmlns:p14="http://schemas.microsoft.com/office/powerpoint/2010/main" val="187929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38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98056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5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91307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55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6335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41174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59413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34339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72655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2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331772-C90B-4561-97F5-D5DB027721F3}" type="datetimeFigureOut">
              <a:rPr lang="fr-FR" smtClean="0">
                <a:solidFill>
                  <a:prstClr val="black">
                    <a:tint val="75000"/>
                  </a:prstClr>
                </a:solidFill>
              </a:rPr>
              <a:pPr/>
              <a:t>23/04/2025</a:t>
            </a:fld>
            <a:endParaRPr lang="fr-FR">
              <a:solidFill>
                <a:prstClr val="black">
                  <a:tint val="7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3F408DD-381D-413F-BD0F-3084F9A7DDBB}" type="slidenum">
              <a:rPr lang="fr-FR" smtClean="0">
                <a:solidFill>
                  <a:srgbClr val="F0A22E"/>
                </a:solidFill>
              </a:rPr>
              <a:pPr/>
              <a:t>‹N°›</a:t>
            </a:fld>
            <a:endParaRPr lang="fr-FR">
              <a:solidFill>
                <a:srgbClr val="F0A22E"/>
              </a:solidFill>
            </a:endParaRP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815490"/>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214490"/>
            <a:ext cx="11684000" cy="6412088"/>
          </a:xfrm>
          <a:prstGeom prst="rect">
            <a:avLst/>
          </a:prstGeom>
          <a:ln>
            <a:noFill/>
          </a:ln>
          <a:effectLst>
            <a:softEdge rad="112500"/>
          </a:effectLst>
        </p:spPr>
      </p:pic>
    </p:spTree>
    <p:extLst>
      <p:ext uri="{BB962C8B-B14F-4D97-AF65-F5344CB8AC3E}">
        <p14:creationId xmlns:p14="http://schemas.microsoft.com/office/powerpoint/2010/main" val="52377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6DB29-6D1C-4B77-902C-689CDAF96EA3}"/>
              </a:ext>
            </a:extLst>
          </p:cNvPr>
          <p:cNvSpPr>
            <a:spLocks noGrp="1"/>
          </p:cNvSpPr>
          <p:nvPr>
            <p:ph type="title"/>
          </p:nvPr>
        </p:nvSpPr>
        <p:spPr>
          <a:xfrm>
            <a:off x="1024128" y="585216"/>
            <a:ext cx="9720072" cy="658367"/>
          </a:xfrm>
        </p:spPr>
        <p:txBody>
          <a:bodyPr>
            <a:normAutofit fontScale="90000"/>
          </a:bodyPr>
          <a:lstStyle/>
          <a:p>
            <a:pPr algn="ctr" rtl="1"/>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ثالثا</a:t>
            </a:r>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نماذج أخرى لقياس جودة الخدمة </a:t>
            </a:r>
            <a: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t/>
            </a:r>
            <a:b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4857F5FC-56A1-4512-866E-518BFFFBD267}"/>
              </a:ext>
            </a:extLst>
          </p:cNvPr>
          <p:cNvSpPr>
            <a:spLocks noGrp="1"/>
          </p:cNvSpPr>
          <p:nvPr>
            <p:ph sz="half" idx="1"/>
          </p:nvPr>
        </p:nvSpPr>
        <p:spPr>
          <a:xfrm>
            <a:off x="842682" y="1389529"/>
            <a:ext cx="9720072" cy="4518212"/>
          </a:xfrm>
        </p:spPr>
        <p:txBody>
          <a:bodyPr>
            <a:normAutofit/>
          </a:bodyPr>
          <a:lstStyle/>
          <a:p>
            <a:pPr algn="just" rtl="1">
              <a:lnSpc>
                <a:spcPct val="107000"/>
              </a:lnSpc>
              <a:spcAft>
                <a:spcPts val="600"/>
              </a:spcAft>
            </a:pPr>
            <a:r>
              <a:rPr lang="ar-DZ" sz="2800" dirty="0">
                <a:latin typeface="Simplified Arabic" panose="02010000000000000000" pitchFamily="2" charset="-78"/>
                <a:ea typeface="Calibri" panose="020F0502020204030204" pitchFamily="34" charset="0"/>
                <a:cs typeface="Simplified Arabic" panose="02010000000000000000" pitchFamily="2" charset="-78"/>
              </a:rPr>
              <a:t> </a:t>
            </a:r>
            <a:r>
              <a:rPr lang="ar-DZ" sz="3600" dirty="0">
                <a:latin typeface="Simplified Arabic" panose="02010000000000000000" pitchFamily="2" charset="-78"/>
                <a:ea typeface="Calibri" panose="020F0502020204030204" pitchFamily="34" charset="0"/>
                <a:cs typeface="Simplified Arabic" panose="02010000000000000000" pitchFamily="2" charset="-78"/>
              </a:rPr>
              <a:t>في دراسة للباحثين   </a:t>
            </a:r>
            <a:r>
              <a:rPr lang="fr-FR" sz="3200" dirty="0">
                <a:latin typeface="Simplified Arabic" panose="02010000000000000000" pitchFamily="2" charset="-78"/>
                <a:ea typeface="Calibri" panose="020F0502020204030204" pitchFamily="34" charset="0"/>
                <a:cs typeface="Arial" panose="020B0604020202020204" pitchFamily="34" charset="0"/>
              </a:rPr>
              <a:t>Prem </a:t>
            </a:r>
            <a:r>
              <a:rPr lang="fr-FR" sz="3200" dirty="0" err="1">
                <a:latin typeface="Simplified Arabic" panose="02010000000000000000" pitchFamily="2" charset="-78"/>
                <a:ea typeface="Calibri" panose="020F0502020204030204" pitchFamily="34" charset="0"/>
                <a:cs typeface="Arial" panose="020B0604020202020204" pitchFamily="34" charset="0"/>
              </a:rPr>
              <a:t>Vrat</a:t>
            </a:r>
            <a:r>
              <a:rPr lang="fr-FR" sz="3200" dirty="0">
                <a:latin typeface="Simplified Arabic" panose="02010000000000000000" pitchFamily="2" charset="-78"/>
                <a:ea typeface="Calibri" panose="020F0502020204030204" pitchFamily="34" charset="0"/>
                <a:cs typeface="Arial" panose="020B0604020202020204" pitchFamily="34" charset="0"/>
              </a:rPr>
              <a:t> </a:t>
            </a:r>
            <a:r>
              <a:rPr lang="fr-FR" sz="2800" dirty="0" err="1">
                <a:latin typeface="Simplified Arabic" panose="02010000000000000000" pitchFamily="2" charset="-78"/>
                <a:ea typeface="Calibri" panose="020F0502020204030204" pitchFamily="34" charset="0"/>
                <a:cs typeface="Arial" panose="020B0604020202020204" pitchFamily="34" charset="0"/>
              </a:rPr>
              <a:t>Nitin</a:t>
            </a:r>
            <a:r>
              <a:rPr lang="fr-FR" sz="2800" dirty="0">
                <a:latin typeface="Simplified Arabic" panose="02010000000000000000" pitchFamily="2" charset="-78"/>
                <a:ea typeface="Calibri" panose="020F0502020204030204" pitchFamily="34" charset="0"/>
                <a:cs typeface="Arial" panose="020B0604020202020204" pitchFamily="34" charset="0"/>
              </a:rPr>
              <a:t> Seth and S.G. </a:t>
            </a:r>
            <a:r>
              <a:rPr lang="fr-FR" sz="2800" dirty="0" err="1">
                <a:latin typeface="Simplified Arabic" panose="02010000000000000000" pitchFamily="2" charset="-78"/>
                <a:ea typeface="Calibri" panose="020F0502020204030204" pitchFamily="34" charset="0"/>
                <a:cs typeface="Arial" panose="020B0604020202020204" pitchFamily="34" charset="0"/>
              </a:rPr>
              <a:t>Deshmukh</a:t>
            </a:r>
            <a:r>
              <a:rPr lang="fr-FR" sz="2800" dirty="0">
                <a:latin typeface="Simplified Arabic" panose="02010000000000000000" pitchFamily="2" charset="-78"/>
                <a:ea typeface="Calibri" panose="020F0502020204030204" pitchFamily="34" charset="0"/>
                <a:cs typeface="Arial" panose="020B0604020202020204" pitchFamily="34" charset="0"/>
              </a:rPr>
              <a:t> </a:t>
            </a:r>
            <a:r>
              <a:rPr lang="fr-FR" sz="3200" dirty="0">
                <a:latin typeface="Simplified Arabic" panose="02010000000000000000" pitchFamily="2" charset="-78"/>
                <a:ea typeface="Calibri" panose="020F0502020204030204" pitchFamily="34" charset="0"/>
                <a:cs typeface="Arial" panose="020B0604020202020204" pitchFamily="34" charset="0"/>
              </a:rPr>
              <a:t>&amp; </a:t>
            </a:r>
            <a:r>
              <a:rPr lang="ar-DZ" sz="3600" dirty="0">
                <a:latin typeface="Simplified Arabic" panose="02010000000000000000" pitchFamily="2" charset="-78"/>
                <a:ea typeface="Calibri" panose="020F0502020204030204" pitchFamily="34" charset="0"/>
                <a:cs typeface="Simplified Arabic" panose="02010000000000000000" pitchFamily="2" charset="-78"/>
              </a:rPr>
              <a:t>حول نماذج قياس جودة الخدمات فقد وضعوا </a:t>
            </a:r>
            <a:r>
              <a:rPr lang="ar-DZ" sz="3200" dirty="0">
                <a:latin typeface="Simplified Arabic" panose="02010000000000000000" pitchFamily="2" charset="-78"/>
                <a:ea typeface="Calibri" panose="020F0502020204030204" pitchFamily="34" charset="0"/>
                <a:cs typeface="Simplified Arabic" panose="02010000000000000000" pitchFamily="2" charset="-78"/>
              </a:rPr>
              <a:t>19</a:t>
            </a:r>
            <a:r>
              <a:rPr lang="ar-DZ" sz="3600" dirty="0">
                <a:latin typeface="Simplified Arabic" panose="02010000000000000000" pitchFamily="2" charset="-78"/>
                <a:ea typeface="Calibri" panose="020F0502020204030204" pitchFamily="34" charset="0"/>
                <a:cs typeface="Simplified Arabic" panose="02010000000000000000" pitchFamily="2" charset="-78"/>
              </a:rPr>
              <a:t> نموذجا لقياس وتقييم جودة الخدمات، وسنحاول إبراز أهم هذه النماذج خلافا إلى نموذجي جودة الخدمة وأداء الخدمة الذين تعرضنا لهما بنوع من التفصيل.</a:t>
            </a:r>
            <a:endParaRPr lang="ar-DZ" sz="3200" dirty="0">
              <a:latin typeface="Calibri" panose="020F0502020204030204" pitchFamily="34" charset="0"/>
              <a:ea typeface="Calibri" panose="020F0502020204030204" pitchFamily="34" charset="0"/>
              <a:cs typeface="Simplified Arabic" panose="02010000000000000000" pitchFamily="2" charset="-78"/>
            </a:endParaRPr>
          </a:p>
          <a:p>
            <a:pPr algn="just" rtl="1">
              <a:lnSpc>
                <a:spcPct val="107000"/>
              </a:lnSpc>
              <a:spcAft>
                <a:spcPts val="600"/>
              </a:spcAft>
            </a:pPr>
            <a:endParaRPr lang="fr-FR" sz="1800" dirty="0">
              <a:latin typeface="Calibri" panose="020F0502020204030204" pitchFamily="34" charset="0"/>
              <a:ea typeface="Calibri" panose="020F0502020204030204" pitchFamily="34" charset="0"/>
              <a:cs typeface="Arial" panose="020B0604020202020204" pitchFamily="34" charset="0"/>
            </a:endParaRPr>
          </a:p>
        </p:txBody>
      </p:sp>
      <p:pic>
        <p:nvPicPr>
          <p:cNvPr id="6" name="Espace réservé du contenu 5">
            <a:extLst>
              <a:ext uri="{FF2B5EF4-FFF2-40B4-BE49-F238E27FC236}">
                <a16:creationId xmlns:a16="http://schemas.microsoft.com/office/drawing/2014/main" id="{3584580B-DD8C-4C50-B33B-C77F0382F578}"/>
              </a:ext>
            </a:extLst>
          </p:cNvPr>
          <p:cNvPicPr>
            <a:picLocks noGrp="1" noChangeAspect="1"/>
          </p:cNvPicPr>
          <p:nvPr>
            <p:ph sz="half" idx="2"/>
          </p:nvPr>
        </p:nvPicPr>
        <p:blipFill>
          <a:blip r:embed="rId2"/>
          <a:stretch>
            <a:fillRect/>
          </a:stretch>
        </p:blipFill>
        <p:spPr>
          <a:xfrm>
            <a:off x="1126612" y="4018720"/>
            <a:ext cx="2619375" cy="1743075"/>
          </a:xfrm>
          <a:prstGeom prst="rect">
            <a:avLst/>
          </a:prstGeom>
        </p:spPr>
      </p:pic>
    </p:spTree>
    <p:extLst>
      <p:ext uri="{BB962C8B-B14F-4D97-AF65-F5344CB8AC3E}">
        <p14:creationId xmlns:p14="http://schemas.microsoft.com/office/powerpoint/2010/main" val="8483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647AD-4842-4BD1-859F-C6679AE1075A}"/>
              </a:ext>
            </a:extLst>
          </p:cNvPr>
          <p:cNvSpPr>
            <a:spLocks noGrp="1"/>
          </p:cNvSpPr>
          <p:nvPr>
            <p:ph type="title"/>
          </p:nvPr>
        </p:nvSpPr>
        <p:spPr>
          <a:xfrm>
            <a:off x="1024128" y="452762"/>
            <a:ext cx="9720072" cy="882980"/>
          </a:xfrm>
        </p:spPr>
        <p:txBody>
          <a:bodyPr>
            <a:normAutofit fontScale="90000"/>
          </a:bodyPr>
          <a:lstStyle/>
          <a:p>
            <a:pPr algn="ctr" rtl="1">
              <a:lnSpc>
                <a:spcPct val="107000"/>
              </a:lnSpc>
              <a:spcAft>
                <a:spcPts val="0"/>
              </a:spcAft>
            </a:pPr>
            <a:r>
              <a:rPr lang="ar-DZ" sz="40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40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SA" sz="31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1.	نموذج الجودة النوعية والوظيفية </a:t>
            </a:r>
            <a:r>
              <a:rPr lang="fr-FR" sz="3100" b="1" dirty="0" err="1">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Technical</a:t>
            </a:r>
            <a:r>
              <a:rPr lang="fr-FR" sz="31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and </a:t>
            </a:r>
            <a:r>
              <a:rPr lang="fr-FR" sz="3100" b="1" dirty="0" err="1">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functional</a:t>
            </a:r>
            <a:r>
              <a:rPr lang="fr-FR" sz="31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t>
            </a:r>
            <a:r>
              <a:rPr lang="fr-FR" sz="3100" b="1" dirty="0" err="1">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quality</a:t>
            </a:r>
            <a:r>
              <a:rPr lang="fr-FR" sz="31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model</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29EEB6B2-9836-4A38-B52E-075A773E5C7C}"/>
              </a:ext>
            </a:extLst>
          </p:cNvPr>
          <p:cNvSpPr>
            <a:spLocks noGrp="1"/>
          </p:cNvSpPr>
          <p:nvPr>
            <p:ph sz="half" idx="2"/>
          </p:nvPr>
        </p:nvSpPr>
        <p:spPr>
          <a:xfrm>
            <a:off x="5504155" y="1757082"/>
            <a:ext cx="5459679" cy="4552278"/>
          </a:xfrm>
        </p:spPr>
        <p:txBody>
          <a:bodyPr>
            <a:normAutofit/>
          </a:bodyPr>
          <a:lstStyle/>
          <a:p>
            <a:pPr algn="just" rtl="1">
              <a:lnSpc>
                <a:spcPct val="107000"/>
              </a:lnSpc>
              <a:spcAft>
                <a:spcPts val="0"/>
              </a:spcAft>
            </a:pP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 لقد قام الباحث </a:t>
            </a:r>
            <a:r>
              <a:rPr lang="fr-FR" sz="3600" dirty="0" err="1">
                <a:latin typeface="Simplified Arabic" panose="02010000000000000000" pitchFamily="2" charset="-78"/>
                <a:ea typeface="Times New Roman" panose="02020603050405020304" pitchFamily="18" charset="0"/>
                <a:cs typeface="Simplified Arabic" panose="02010000000000000000" pitchFamily="2" charset="-78"/>
              </a:rPr>
              <a:t>Grönroos</a:t>
            </a:r>
            <a:r>
              <a:rPr lang="fr-FR" sz="3600" dirty="0">
                <a:latin typeface="Simplified Arabic" panose="02010000000000000000" pitchFamily="2" charset="-78"/>
                <a:ea typeface="Times New Roman" panose="02020603050405020304" pitchFamily="18" charset="0"/>
                <a:cs typeface="Simplified Arabic" panose="02010000000000000000" pitchFamily="2" charset="-78"/>
              </a:rPr>
              <a:t> </a:t>
            </a: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سنة 1984 بوضع نموذج لقياس جودة الخدمة من خلال اقتراح ثلاثة أبعاد لجودة الخدمة</a:t>
            </a:r>
            <a:r>
              <a:rPr lang="ar-SA" sz="3600" dirty="0" smtClean="0">
                <a:latin typeface="Simplified Arabic" panose="02010000000000000000" pitchFamily="2" charset="-78"/>
                <a:ea typeface="Times New Roman" panose="02020603050405020304" pitchFamily="18" charset="0"/>
                <a:cs typeface="Simplified Arabic" panose="02010000000000000000" pitchFamily="2" charset="-78"/>
              </a:rPr>
              <a:t>:</a:t>
            </a:r>
            <a:endParaRPr lang="fr-FR" sz="3200" b="1" dirty="0">
              <a:solidFill>
                <a:srgbClr val="00B05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25" y="1873188"/>
            <a:ext cx="4376691" cy="4163628"/>
          </a:xfrm>
          <a:prstGeom prst="rect">
            <a:avLst/>
          </a:prstGeom>
        </p:spPr>
      </p:pic>
    </p:spTree>
    <p:extLst>
      <p:ext uri="{BB962C8B-B14F-4D97-AF65-F5344CB8AC3E}">
        <p14:creationId xmlns:p14="http://schemas.microsoft.com/office/powerpoint/2010/main" val="317732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091844018"/>
              </p:ext>
            </p:extLst>
          </p:nvPr>
        </p:nvGraphicFramePr>
        <p:xfrm>
          <a:off x="770965" y="328474"/>
          <a:ext cx="10663474" cy="598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11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6A62B-61D0-49A3-B9F2-D131D4D49AEC}"/>
              </a:ext>
            </a:extLst>
          </p:cNvPr>
          <p:cNvSpPr>
            <a:spLocks noGrp="1"/>
          </p:cNvSpPr>
          <p:nvPr>
            <p:ph type="title"/>
          </p:nvPr>
        </p:nvSpPr>
        <p:spPr>
          <a:xfrm>
            <a:off x="1024128" y="266331"/>
            <a:ext cx="9720072" cy="943904"/>
          </a:xfrm>
        </p:spPr>
        <p:txBody>
          <a:bodyPr>
            <a:normAutofit fontScale="90000"/>
          </a:bodyPr>
          <a:lstStyle/>
          <a:p>
            <a:pPr algn="ctr" rtl="1">
              <a:lnSpc>
                <a:spcPct val="107000"/>
              </a:lnSpc>
              <a:spcAft>
                <a:spcPts val="0"/>
              </a:spcAft>
              <a:tabLst>
                <a:tab pos="5646420" algn="r"/>
              </a:tabLst>
            </a:pPr>
            <a: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ar-DZ" sz="27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2</a:t>
            </a:r>
            <a:r>
              <a:rPr lang="ar-DZ" sz="27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نموذج </a:t>
            </a:r>
            <a:r>
              <a:rPr lang="ar-DZ" sz="27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القيمة المثالية من جودة الخدمة </a:t>
            </a:r>
            <a:r>
              <a:rPr lang="fr-FR" sz="2700" b="1" dirty="0" err="1">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Ideal</a:t>
            </a:r>
            <a:r>
              <a:rPr lang="fr-FR" sz="27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value model of service </a:t>
            </a:r>
            <a:r>
              <a:rPr lang="fr-FR" sz="2700" b="1" dirty="0" err="1">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quality</a:t>
            </a:r>
            <a:r>
              <a:rPr lang="fr-FR" sz="27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fr-FR" sz="2700" b="1" dirty="0" err="1">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Mattsson</a:t>
            </a:r>
            <a:r>
              <a:rPr lang="fr-FR" sz="27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1992)</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6C7431AF-B155-4D93-9D3B-75614ADEB04F}"/>
              </a:ext>
            </a:extLst>
          </p:cNvPr>
          <p:cNvSpPr>
            <a:spLocks noGrp="1"/>
          </p:cNvSpPr>
          <p:nvPr>
            <p:ph sz="half" idx="2"/>
          </p:nvPr>
        </p:nvSpPr>
        <p:spPr>
          <a:xfrm>
            <a:off x="5788241" y="1479177"/>
            <a:ext cx="5794158" cy="5027407"/>
          </a:xfrm>
          <a:solidFill>
            <a:schemeClr val="accent6">
              <a:lumMod val="40000"/>
              <a:lumOff val="60000"/>
            </a:schemeClr>
          </a:solidFill>
          <a:ln w="38100">
            <a:solidFill>
              <a:srgbClr val="FF0000"/>
            </a:solidFill>
          </a:ln>
        </p:spPr>
        <p:txBody>
          <a:bodyPr>
            <a:normAutofit/>
          </a:bodyPr>
          <a:lstStyle/>
          <a:p>
            <a:pPr marL="0" indent="0" algn="just" rtl="1">
              <a:buNone/>
            </a:pPr>
            <a:r>
              <a:rPr lang="ar-SA" sz="3600" dirty="0">
                <a:latin typeface="Simplified Arabic" panose="02010000000000000000" pitchFamily="2" charset="-78"/>
                <a:ea typeface="Calibri" panose="020F0502020204030204" pitchFamily="34" charset="0"/>
                <a:cs typeface="Simplified Arabic" panose="02010000000000000000" pitchFamily="2" charset="-78"/>
              </a:rPr>
              <a:t> في معظم الدراسات التي اهتمت بجودة الخدمة فإنها تعالج التوقعات على أساس أنها معيار لتقييم سمات مرغوبة، في حين هذا الموضوع بحاجة لأن يعالج في ضوء معايير أخرى كالخبرة الأساسية، المثالية والحد الأدنى المسموح والمرغوب به، وهذا النموذج يوضح منهج قيمة جودة الخدمة.</a:t>
            </a:r>
            <a:endParaRPr lang="fr-FR" sz="3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98" y="1210235"/>
            <a:ext cx="5022635" cy="5090299"/>
          </a:xfrm>
          <a:prstGeom prst="rect">
            <a:avLst/>
          </a:prstGeom>
        </p:spPr>
      </p:pic>
    </p:spTree>
    <p:extLst>
      <p:ext uri="{BB962C8B-B14F-4D97-AF65-F5344CB8AC3E}">
        <p14:creationId xmlns:p14="http://schemas.microsoft.com/office/powerpoint/2010/main" val="271069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9193" y="115410"/>
            <a:ext cx="11070454" cy="1669002"/>
          </a:xfrm>
        </p:spPr>
        <p:txBody>
          <a:bodyPr>
            <a:normAutofit fontScale="90000"/>
          </a:bodyPr>
          <a:lstStyle/>
          <a:p>
            <a:pPr marL="342900" lvl="0" indent="-342900" algn="just" rtl="1">
              <a:lnSpc>
                <a:spcPct val="107000"/>
              </a:lnSpc>
              <a:spcAft>
                <a:spcPts val="0"/>
              </a:spcAft>
            </a:pPr>
            <a:r>
              <a:rPr lang="ar-SA" sz="36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نموذج المستويات</a:t>
            </a:r>
            <a:r>
              <a:rPr lang="ar-DZ" sz="36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a:t>
            </a:r>
            <a:r>
              <a:rPr lang="ar-DZ" sz="3600"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t>
            </a:r>
            <a:r>
              <a:rPr lang="fr-FR" sz="36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Hierarchical</a:t>
            </a:r>
            <a:r>
              <a:rPr lang="fr-FR" sz="3600" b="1" dirty="0">
                <a:solidFill>
                  <a:srgbClr val="FF0000"/>
                </a:solidFill>
                <a:latin typeface="Simplified Arabic" panose="02010000000000000000" pitchFamily="2" charset="-78"/>
                <a:ea typeface="Calibri" panose="020F0502020204030204" pitchFamily="34" charset="0"/>
                <a:cs typeface="Arial" panose="020B0604020202020204" pitchFamily="34" charset="0"/>
              </a:rPr>
              <a:t> </a:t>
            </a:r>
            <a:r>
              <a:rPr lang="fr-FR" sz="36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Approach</a:t>
            </a:r>
            <a:r>
              <a:rPr lang="fr-FR" sz="3600" b="1" dirty="0">
                <a:solidFill>
                  <a:srgbClr val="FF0000"/>
                </a:solidFill>
                <a:latin typeface="Simplified Arabic" panose="02010000000000000000" pitchFamily="2" charset="-78"/>
                <a:ea typeface="Calibri" panose="020F0502020204030204" pitchFamily="34" charset="0"/>
                <a:cs typeface="Arial" panose="020B0604020202020204" pitchFamily="34" charset="0"/>
              </a:rPr>
              <a:t>, Brady &amp; Cronin,2001 </a:t>
            </a:r>
            <a:r>
              <a:rPr lang="fr-FR" sz="4800" dirty="0">
                <a:latin typeface="Calibri" panose="020F0502020204030204" pitchFamily="34" charset="0"/>
                <a:ea typeface="Calibri" panose="020F0502020204030204" pitchFamily="34" charset="0"/>
                <a:cs typeface="Arial" panose="020B0604020202020204" pitchFamily="34" charset="0"/>
              </a:rPr>
              <a:t/>
            </a:r>
            <a:br>
              <a:rPr lang="fr-FR" sz="4800" dirty="0">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4645" y="1207364"/>
            <a:ext cx="4754562" cy="4873840"/>
          </a:xfrm>
        </p:spPr>
      </p:pic>
      <p:sp>
        <p:nvSpPr>
          <p:cNvPr id="4" name="Espace réservé du contenu 3"/>
          <p:cNvSpPr>
            <a:spLocks noGrp="1"/>
          </p:cNvSpPr>
          <p:nvPr>
            <p:ph sz="half" idx="2"/>
          </p:nvPr>
        </p:nvSpPr>
        <p:spPr>
          <a:xfrm>
            <a:off x="5989320" y="1367161"/>
            <a:ext cx="5578284" cy="4942199"/>
          </a:xfrm>
          <a:solidFill>
            <a:schemeClr val="accent4">
              <a:lumMod val="20000"/>
              <a:lumOff val="80000"/>
            </a:schemeClr>
          </a:solidFill>
          <a:ln w="28575">
            <a:solidFill>
              <a:srgbClr val="FF0000"/>
            </a:solidFill>
          </a:ln>
        </p:spPr>
        <p:txBody>
          <a:bodyPr>
            <a:normAutofit/>
          </a:bodyPr>
          <a:lstStyle/>
          <a:p>
            <a:pPr marL="0" indent="0" algn="just" rtl="1">
              <a:buNone/>
            </a:pPr>
            <a:r>
              <a:rPr lang="ar-SA" sz="2800" dirty="0">
                <a:latin typeface="Simplified Arabic" panose="02010000000000000000" pitchFamily="2" charset="-78"/>
                <a:ea typeface="Calibri" panose="020F0502020204030204" pitchFamily="34" charset="0"/>
                <a:cs typeface="Simplified Arabic" panose="02010000000000000000" pitchFamily="2" charset="-78"/>
              </a:rPr>
              <a:t> يوضح نموذج المستويات أنه لكل بعد من الأبعاد الأولية لجودة الخدمة (الجودة التفاعلية، جودة المحيط المادي وجودة المخرجات) ثلاثة أبعاد جزئية، بالإضافة إلى أن مجموع المستهلكين يقيمون الأبعاد الجزئية لتشكيل تصورات حول أداء المؤسسة لكل بعد من الأبعاد الأساسية. وتلك التصورات تؤدي إلى تصور جودة الخدمة الكلية، فالزبائن من خلال تصوراتهم لجودة الخدمة التي تقوم على أساس تقييم الأداء على عدة مستويات للوصول في النهاية إلى تصور جودة الخدمة الكلية. وهو ما يمكننا توضيحه من خلال الشكل أدناه:  </a:t>
            </a:r>
            <a:endParaRPr lang="fr-FR" sz="2400" dirty="0"/>
          </a:p>
        </p:txBody>
      </p:sp>
    </p:spTree>
    <p:extLst>
      <p:ext uri="{BB962C8B-B14F-4D97-AF65-F5344CB8AC3E}">
        <p14:creationId xmlns:p14="http://schemas.microsoft.com/office/powerpoint/2010/main" val="213267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862" y="292253"/>
            <a:ext cx="9720072" cy="719801"/>
          </a:xfrm>
        </p:spPr>
        <p:txBody>
          <a:bodyPr>
            <a:normAutofit/>
          </a:bodyPr>
          <a:lstStyle/>
          <a:p>
            <a:pPr algn="ctr" rtl="1"/>
            <a:r>
              <a:rPr lang="ar-DZ" sz="3200" b="1" dirty="0">
                <a:solidFill>
                  <a:srgbClr val="FF0000"/>
                </a:solidFill>
                <a:cs typeface="Simplified Arabic" panose="02010000000000000000" pitchFamily="2" charset="-78"/>
              </a:rPr>
              <a:t>4.	نماذج قياس جودة الخدمة الإلكترونية</a:t>
            </a:r>
            <a:endParaRPr lang="fr-FR" sz="3200" b="1" dirty="0">
              <a:solidFill>
                <a:srgbClr val="FF0000"/>
              </a:solidFill>
              <a:cs typeface="Simplified Arabic" panose="02010000000000000000" pitchFamily="2" charset="-78"/>
            </a:endParaRPr>
          </a:p>
        </p:txBody>
      </p:sp>
      <p:sp>
        <p:nvSpPr>
          <p:cNvPr id="8" name="Espace réservé du contenu 7"/>
          <p:cNvSpPr>
            <a:spLocks noGrp="1"/>
          </p:cNvSpPr>
          <p:nvPr>
            <p:ph sz="half" idx="1"/>
          </p:nvPr>
        </p:nvSpPr>
        <p:spPr>
          <a:xfrm>
            <a:off x="1038687" y="1491449"/>
            <a:ext cx="3844031" cy="4817911"/>
          </a:xfrm>
          <a:solidFill>
            <a:schemeClr val="accent6">
              <a:lumMod val="20000"/>
              <a:lumOff val="80000"/>
            </a:schemeClr>
          </a:solidFill>
          <a:ln w="28575">
            <a:solidFill>
              <a:schemeClr val="accent1">
                <a:lumMod val="75000"/>
              </a:schemeClr>
            </a:solidFill>
          </a:ln>
        </p:spPr>
        <p:txBody>
          <a:bodyPr>
            <a:noAutofit/>
          </a:bodyPr>
          <a:lstStyle/>
          <a:p>
            <a:pPr marL="0" lvl="0" indent="0" algn="just" rtl="1">
              <a:buClr>
                <a:srgbClr val="99CB38"/>
              </a:buClr>
              <a:buNone/>
            </a:pP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جودة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الخدمة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الالكترونية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تتضمن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تقديم</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خدمات</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الكترونية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ترتقي</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لتطلعات المستخدمين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من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حيث</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اختصار</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الوقت</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وتقليل</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التكلفة،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وتكون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سهلة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لأنها</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تعتمد</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على</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الخدمة الذاتية،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وذات</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جودة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تمكن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المؤسسة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من</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خلالها</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المحافظة</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على</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مكانتها</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في</a:t>
            </a:r>
            <a:r>
              <a:rPr lang="ar-SA" sz="3200" dirty="0">
                <a:solidFill>
                  <a:prstClr val="black"/>
                </a:solidFill>
                <a:ea typeface="Calibri" panose="020F0502020204030204" pitchFamily="34" charset="0"/>
                <a:cs typeface="Simplified Arabic" panose="02010000000000000000" pitchFamily="2" charset="-78"/>
              </a:rPr>
              <a:t> </a:t>
            </a:r>
            <a:r>
              <a:rPr lang="ar-SA" sz="3200" dirty="0">
                <a:solidFill>
                  <a:prstClr val="black"/>
                </a:solidFill>
                <a:latin typeface="Calibri" panose="020F0502020204030204" pitchFamily="34" charset="0"/>
                <a:ea typeface="Calibri" panose="020F0502020204030204" pitchFamily="34" charset="0"/>
                <a:cs typeface="Simplified Arabic" panose="02010000000000000000" pitchFamily="2" charset="-78"/>
              </a:rPr>
              <a:t>سوق</a:t>
            </a:r>
            <a:r>
              <a:rPr lang="ar-SA" sz="3200" dirty="0">
                <a:solidFill>
                  <a:prstClr val="black"/>
                </a:solidFill>
                <a:ea typeface="Calibri" panose="020F0502020204030204" pitchFamily="34" charset="0"/>
                <a:cs typeface="Simplified Arabic" panose="02010000000000000000" pitchFamily="2" charset="-78"/>
              </a:rPr>
              <a:t> </a:t>
            </a:r>
            <a:r>
              <a:rPr lang="ar-SA" sz="3200" dirty="0" smtClean="0">
                <a:solidFill>
                  <a:prstClr val="black"/>
                </a:solidFill>
                <a:latin typeface="Calibri" panose="020F0502020204030204" pitchFamily="34" charset="0"/>
                <a:ea typeface="Calibri" panose="020F0502020204030204" pitchFamily="34" charset="0"/>
                <a:cs typeface="Simplified Arabic" panose="02010000000000000000" pitchFamily="2" charset="-78"/>
              </a:rPr>
              <a:t>المنافسة</a:t>
            </a:r>
            <a:r>
              <a:rPr lang="fr-FR" sz="3200" dirty="0" smtClean="0">
                <a:latin typeface="Calibri" panose="020F0502020204030204" pitchFamily="34" charset="0"/>
                <a:ea typeface="Calibri" panose="020F0502020204030204" pitchFamily="34" charset="0"/>
                <a:cs typeface="Simplified Arabic" panose="02010000000000000000" pitchFamily="2" charset="-78"/>
              </a:rPr>
              <a:t>.</a:t>
            </a:r>
            <a:endParaRPr lang="fr-FR" sz="3200" dirty="0">
              <a:latin typeface="Calibri" panose="020F0502020204030204" pitchFamily="34" charset="0"/>
              <a:ea typeface="Calibri" panose="020F0502020204030204" pitchFamily="34" charset="0"/>
              <a:cs typeface="Simplified Arabic" panose="02010000000000000000" pitchFamily="2" charset="-78"/>
            </a:endParaRPr>
          </a:p>
        </p:txBody>
      </p:sp>
      <p:sp>
        <p:nvSpPr>
          <p:cNvPr id="9" name="Espace réservé du contenu 8"/>
          <p:cNvSpPr>
            <a:spLocks noGrp="1"/>
          </p:cNvSpPr>
          <p:nvPr>
            <p:ph sz="half" idx="2"/>
          </p:nvPr>
        </p:nvSpPr>
        <p:spPr>
          <a:xfrm>
            <a:off x="5273337" y="1491449"/>
            <a:ext cx="6489576" cy="4971495"/>
          </a:xfrm>
          <a:solidFill>
            <a:schemeClr val="tx2">
              <a:lumMod val="20000"/>
              <a:lumOff val="80000"/>
            </a:schemeClr>
          </a:solidFill>
          <a:ln w="38100">
            <a:solidFill>
              <a:schemeClr val="accent4">
                <a:lumMod val="60000"/>
                <a:lumOff val="40000"/>
              </a:schemeClr>
            </a:solidFill>
          </a:ln>
        </p:spPr>
        <p:txBody>
          <a:bodyPr>
            <a:noAutofit/>
          </a:bodyPr>
          <a:lstStyle/>
          <a:p>
            <a:pPr indent="0" algn="just" rtl="1">
              <a:lnSpc>
                <a:spcPct val="107000"/>
              </a:lnSpc>
              <a:spcBef>
                <a:spcPts val="600"/>
              </a:spcBef>
              <a:spcAft>
                <a:spcPts val="600"/>
              </a:spcAft>
              <a:buNone/>
            </a:pPr>
            <a:r>
              <a:rPr lang="ar-DZ" sz="3200" dirty="0">
                <a:latin typeface="Simplified Arabic" panose="02010000000000000000" pitchFamily="2" charset="-78"/>
                <a:ea typeface="Calibri" panose="020F0502020204030204" pitchFamily="34" charset="0"/>
                <a:cs typeface="Simplified Arabic" panose="02010000000000000000" pitchFamily="2" charset="-78"/>
              </a:rPr>
              <a:t>وهناك نماذج أخرى لقياس جودة الخدمة لكنها مرتبطة بتكنولوجيا المعلومات والاتصالات وبشبكة الأنترنت، نذكر منها: نموذج الخدمات المصرفية </a:t>
            </a:r>
            <a:r>
              <a:rPr lang="fr-FR" sz="2800" dirty="0">
                <a:latin typeface="Simplified Arabic" panose="02010000000000000000" pitchFamily="2" charset="-78"/>
                <a:ea typeface="Calibri" panose="020F0502020204030204" pitchFamily="34" charset="0"/>
                <a:cs typeface="Arial" panose="020B0604020202020204" pitchFamily="34" charset="0"/>
              </a:rPr>
              <a:t>Internet </a:t>
            </a:r>
            <a:r>
              <a:rPr lang="fr-FR" sz="2800" dirty="0" err="1">
                <a:latin typeface="Simplified Arabic" panose="02010000000000000000" pitchFamily="2" charset="-78"/>
                <a:ea typeface="Calibri" panose="020F0502020204030204" pitchFamily="34" charset="0"/>
                <a:cs typeface="Arial" panose="020B0604020202020204" pitchFamily="34" charset="0"/>
              </a:rPr>
              <a:t>banking</a:t>
            </a:r>
            <a:r>
              <a:rPr lang="fr-FR" sz="2800" dirty="0">
                <a:latin typeface="Simplified Arabic" panose="02010000000000000000" pitchFamily="2" charset="-78"/>
                <a:ea typeface="Calibri" panose="020F0502020204030204" pitchFamily="34" charset="0"/>
                <a:cs typeface="Arial" panose="020B0604020202020204" pitchFamily="34" charset="0"/>
              </a:rPr>
              <a:t> model (</a:t>
            </a:r>
            <a:r>
              <a:rPr lang="fr-FR" sz="2800" dirty="0" err="1">
                <a:latin typeface="Simplified Arabic" panose="02010000000000000000" pitchFamily="2" charset="-78"/>
                <a:ea typeface="Calibri" panose="020F0502020204030204" pitchFamily="34" charset="0"/>
                <a:cs typeface="Arial" panose="020B0604020202020204" pitchFamily="34" charset="0"/>
              </a:rPr>
              <a:t>Broderick</a:t>
            </a:r>
            <a:r>
              <a:rPr lang="fr-FR" sz="2800" dirty="0">
                <a:latin typeface="Simplified Arabic" panose="02010000000000000000" pitchFamily="2" charset="-78"/>
                <a:ea typeface="Calibri" panose="020F0502020204030204" pitchFamily="34" charset="0"/>
                <a:cs typeface="Arial" panose="020B0604020202020204" pitchFamily="34" charset="0"/>
              </a:rPr>
              <a:t> and </a:t>
            </a:r>
            <a:r>
              <a:rPr lang="fr-FR" sz="2800" dirty="0" err="1">
                <a:latin typeface="Simplified Arabic" panose="02010000000000000000" pitchFamily="2" charset="-78"/>
                <a:ea typeface="Calibri" panose="020F0502020204030204" pitchFamily="34" charset="0"/>
                <a:cs typeface="Arial" panose="020B0604020202020204" pitchFamily="34" charset="0"/>
              </a:rPr>
              <a:t>Vachirapornpuk</a:t>
            </a:r>
            <a:r>
              <a:rPr lang="fr-FR" sz="2800" dirty="0">
                <a:latin typeface="Simplified Arabic" panose="02010000000000000000" pitchFamily="2" charset="-78"/>
                <a:ea typeface="Calibri" panose="020F0502020204030204" pitchFamily="34" charset="0"/>
                <a:cs typeface="Arial" panose="020B0604020202020204" pitchFamily="34" charset="0"/>
              </a:rPr>
              <a:t>, 2002</a:t>
            </a:r>
            <a:r>
              <a:rPr lang="ar-DZ" sz="2800" dirty="0">
                <a:latin typeface="Simplified Arabic" panose="02010000000000000000" pitchFamily="2" charset="-78"/>
                <a:ea typeface="Calibri" panose="020F0502020204030204" pitchFamily="34" charset="0"/>
                <a:cs typeface="Simplified Arabic" panose="02010000000000000000" pitchFamily="2" charset="-78"/>
              </a:rPr>
              <a:t>)</a:t>
            </a:r>
            <a:r>
              <a:rPr lang="ar-DZ" sz="3200" dirty="0">
                <a:latin typeface="Simplified Arabic" panose="02010000000000000000" pitchFamily="2" charset="-78"/>
                <a:ea typeface="Calibri" panose="020F0502020204030204" pitchFamily="34" charset="0"/>
                <a:cs typeface="Simplified Arabic" panose="02010000000000000000" pitchFamily="2" charset="-78"/>
              </a:rPr>
              <a:t>، النموذج القائم على تكنولوجيا المعلومات</a:t>
            </a:r>
            <a:r>
              <a:rPr lang="fr-FR" sz="3200" dirty="0">
                <a:latin typeface="Simplified Arabic" panose="02010000000000000000" pitchFamily="2" charset="-78"/>
                <a:ea typeface="Calibri" panose="020F0502020204030204" pitchFamily="34" charset="0"/>
                <a:cs typeface="Arial" panose="020B0604020202020204" pitchFamily="34" charset="0"/>
              </a:rPr>
              <a:t>IT</a:t>
            </a:r>
            <a:r>
              <a:rPr lang="fr-FR" sz="2800" dirty="0">
                <a:latin typeface="Simplified Arabic" panose="02010000000000000000" pitchFamily="2" charset="-78"/>
                <a:ea typeface="Calibri" panose="020F0502020204030204" pitchFamily="34" charset="0"/>
                <a:cs typeface="Arial" panose="020B0604020202020204" pitchFamily="34" charset="0"/>
              </a:rPr>
              <a:t>-</a:t>
            </a:r>
            <a:r>
              <a:rPr lang="fr-FR" sz="2800" dirty="0" err="1">
                <a:latin typeface="Simplified Arabic" panose="02010000000000000000" pitchFamily="2" charset="-78"/>
                <a:ea typeface="Calibri" panose="020F0502020204030204" pitchFamily="34" charset="0"/>
                <a:cs typeface="Arial" panose="020B0604020202020204" pitchFamily="34" charset="0"/>
              </a:rPr>
              <a:t>based</a:t>
            </a:r>
            <a:r>
              <a:rPr lang="fr-FR" sz="2800" dirty="0">
                <a:latin typeface="Simplified Arabic" panose="02010000000000000000" pitchFamily="2" charset="-78"/>
                <a:ea typeface="Calibri" panose="020F0502020204030204" pitchFamily="34" charset="0"/>
                <a:cs typeface="Arial" panose="020B0604020202020204" pitchFamily="34" charset="0"/>
              </a:rPr>
              <a:t> model (Zhu et al., 2002</a:t>
            </a:r>
            <a:r>
              <a:rPr lang="ar-DZ" sz="3200" dirty="0">
                <a:latin typeface="Simplified Arabic" panose="02010000000000000000" pitchFamily="2" charset="-78"/>
                <a:ea typeface="Calibri" panose="020F0502020204030204" pitchFamily="34" charset="0"/>
                <a:cs typeface="Simplified Arabic" panose="02010000000000000000" pitchFamily="2" charset="-78"/>
              </a:rPr>
              <a:t>) ونموذج جودة الخدمة الإلكترونية </a:t>
            </a:r>
            <a:endParaRPr lang="fr-FR" sz="2400" dirty="0">
              <a:latin typeface="Calibri" panose="020F0502020204030204" pitchFamily="34" charset="0"/>
              <a:ea typeface="Calibri" panose="020F0502020204030204" pitchFamily="34" charset="0"/>
              <a:cs typeface="Arial" panose="020B0604020202020204" pitchFamily="34" charset="0"/>
            </a:endParaRPr>
          </a:p>
          <a:p>
            <a:pPr indent="0" algn="just" rtl="1">
              <a:lnSpc>
                <a:spcPct val="107000"/>
              </a:lnSpc>
              <a:spcBef>
                <a:spcPts val="600"/>
              </a:spcBef>
              <a:spcAft>
                <a:spcPts val="600"/>
              </a:spcAft>
              <a:buNone/>
            </a:pPr>
            <a:r>
              <a:rPr lang="fr-FR" sz="2800" dirty="0">
                <a:latin typeface="Simplified Arabic" panose="02010000000000000000" pitchFamily="2" charset="-78"/>
                <a:ea typeface="Calibri" panose="020F0502020204030204" pitchFamily="34" charset="0"/>
                <a:cs typeface="Arial" panose="020B0604020202020204" pitchFamily="34" charset="0"/>
              </a:rPr>
              <a:t>Model of e-service </a:t>
            </a:r>
            <a:r>
              <a:rPr lang="fr-FR" sz="2800" dirty="0" err="1">
                <a:latin typeface="Simplified Arabic" panose="02010000000000000000" pitchFamily="2" charset="-78"/>
                <a:ea typeface="Calibri" panose="020F0502020204030204" pitchFamily="34" charset="0"/>
                <a:cs typeface="Arial" panose="020B0604020202020204" pitchFamily="34" charset="0"/>
              </a:rPr>
              <a:t>quality</a:t>
            </a:r>
            <a:r>
              <a:rPr lang="fr-FR" sz="2800" dirty="0">
                <a:latin typeface="Simplified Arabic" panose="02010000000000000000" pitchFamily="2" charset="-78"/>
                <a:ea typeface="Calibri" panose="020F0502020204030204" pitchFamily="34" charset="0"/>
                <a:cs typeface="Arial" panose="020B0604020202020204" pitchFamily="34" charset="0"/>
              </a:rPr>
              <a:t> (Santos, </a:t>
            </a:r>
            <a:r>
              <a:rPr lang="fr-FR" sz="2800" dirty="0" smtClean="0">
                <a:latin typeface="Simplified Arabic" panose="02010000000000000000" pitchFamily="2" charset="-78"/>
                <a:ea typeface="Calibri" panose="020F0502020204030204" pitchFamily="34" charset="0"/>
                <a:cs typeface="Arial" panose="020B0604020202020204" pitchFamily="34" charset="0"/>
              </a:rPr>
              <a:t>2003</a:t>
            </a:r>
            <a:endParaRPr lang="fr-FR"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061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666535"/>
          </a:xfrm>
        </p:spPr>
        <p:txBody>
          <a:bodyPr/>
          <a:lstStyle/>
          <a:p>
            <a:pPr algn="ctr" rtl="1"/>
            <a:r>
              <a:rPr lang="ar-DZ" sz="3200" b="1" dirty="0">
                <a:solidFill>
                  <a:srgbClr val="FF0000"/>
                </a:solidFill>
                <a:cs typeface="Simplified Arabic" panose="02010000000000000000" pitchFamily="2" charset="-78"/>
              </a:rPr>
              <a:t>4.	نماذج قياس جودة الخدمة الإلكترونية</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6645" y="2521258"/>
            <a:ext cx="4749553" cy="3788101"/>
          </a:xfrm>
        </p:spPr>
      </p:pic>
      <p:sp>
        <p:nvSpPr>
          <p:cNvPr id="4" name="Espace réservé du contenu 3"/>
          <p:cNvSpPr>
            <a:spLocks noGrp="1"/>
          </p:cNvSpPr>
          <p:nvPr>
            <p:ph sz="half" idx="2"/>
          </p:nvPr>
        </p:nvSpPr>
        <p:spPr>
          <a:xfrm>
            <a:off x="6086974" y="1797728"/>
            <a:ext cx="5303076" cy="4336742"/>
          </a:xfrm>
          <a:solidFill>
            <a:schemeClr val="tx2">
              <a:lumMod val="20000"/>
              <a:lumOff val="80000"/>
            </a:schemeClr>
          </a:solidFill>
        </p:spPr>
        <p:txBody>
          <a:bodyPr/>
          <a:lstStyle/>
          <a:p>
            <a:pPr marL="342900" lvl="0" indent="-342900" algn="just" rtl="1">
              <a:lnSpc>
                <a:spcPct val="115000"/>
              </a:lnSpc>
              <a:spcAft>
                <a:spcPts val="1000"/>
              </a:spcAft>
              <a:buFont typeface="Symbol" panose="05050102010706020507" pitchFamily="18" charset="2"/>
              <a:buChar char=""/>
            </a:pPr>
            <a:r>
              <a:rPr lang="ar-SA" sz="3200" dirty="0">
                <a:latin typeface="Calibri" panose="020F0502020204030204" pitchFamily="34" charset="0"/>
                <a:ea typeface="Calibri" panose="020F0502020204030204" pitchFamily="34" charset="0"/>
                <a:cs typeface="Simplified Arabic" panose="02010000000000000000" pitchFamily="2" charset="-78"/>
              </a:rPr>
              <a:t>مقياس</a:t>
            </a:r>
            <a:r>
              <a:rPr lang="fr-FR" sz="3200" dirty="0">
                <a:latin typeface="Calibri" panose="020F0502020204030204" pitchFamily="34" charset="0"/>
                <a:ea typeface="Calibri" panose="020F0502020204030204" pitchFamily="34" charset="0"/>
                <a:cs typeface="Simplified Arabic" panose="02010000000000000000" pitchFamily="2" charset="-78"/>
              </a:rPr>
              <a:t> SITEQUAL</a:t>
            </a:r>
            <a:r>
              <a:rPr lang="ar-SA" sz="3200" dirty="0">
                <a:latin typeface="Calibri" panose="020F0502020204030204" pitchFamily="34" charset="0"/>
                <a:ea typeface="Calibri" panose="020F0502020204030204" pitchFamily="34" charset="0"/>
                <a:cs typeface="Simplified Arabic" panose="02010000000000000000" pitchFamily="2" charset="-78"/>
              </a:rPr>
              <a:t> من طرف (</a:t>
            </a:r>
            <a:r>
              <a:rPr lang="fr-FR" sz="3200" dirty="0" err="1">
                <a:latin typeface="Calibri" panose="020F0502020204030204" pitchFamily="34" charset="0"/>
                <a:ea typeface="Calibri" panose="020F0502020204030204" pitchFamily="34" charset="0"/>
                <a:cs typeface="Simplified Arabic" panose="02010000000000000000" pitchFamily="2" charset="-78"/>
              </a:rPr>
              <a:t>Yoo</a:t>
            </a:r>
            <a:r>
              <a:rPr lang="fr-FR" sz="3200" dirty="0">
                <a:latin typeface="Calibri" panose="020F0502020204030204" pitchFamily="34" charset="0"/>
                <a:ea typeface="Calibri" panose="020F0502020204030204" pitchFamily="34" charset="0"/>
                <a:cs typeface="Simplified Arabic" panose="02010000000000000000" pitchFamily="2" charset="-78"/>
              </a:rPr>
              <a:t> et </a:t>
            </a:r>
            <a:r>
              <a:rPr lang="fr-FR" sz="3200" dirty="0" err="1">
                <a:latin typeface="Calibri" panose="020F0502020204030204" pitchFamily="34" charset="0"/>
                <a:ea typeface="Calibri" panose="020F0502020204030204" pitchFamily="34" charset="0"/>
                <a:cs typeface="Simplified Arabic" panose="02010000000000000000" pitchFamily="2" charset="-78"/>
              </a:rPr>
              <a:t>Donthu</a:t>
            </a:r>
            <a:r>
              <a:rPr lang="fr-FR" sz="3200" dirty="0">
                <a:latin typeface="Calibri" panose="020F0502020204030204" pitchFamily="34" charset="0"/>
                <a:ea typeface="Calibri" panose="020F0502020204030204" pitchFamily="34" charset="0"/>
                <a:cs typeface="Simplified Arabic" panose="02010000000000000000" pitchFamily="2" charset="-78"/>
              </a:rPr>
              <a:t> </a:t>
            </a:r>
            <a:r>
              <a:rPr lang="ar-DZ" sz="3200" dirty="0">
                <a:latin typeface="Calibri" panose="020F0502020204030204" pitchFamily="34" charset="0"/>
                <a:ea typeface="Calibri" panose="020F0502020204030204" pitchFamily="34" charset="0"/>
                <a:cs typeface="Simplified Arabic" panose="02010000000000000000" pitchFamily="2" charset="-78"/>
              </a:rPr>
              <a:t>) (2001)</a:t>
            </a:r>
            <a:r>
              <a:rPr lang="ar-SA" sz="3200" dirty="0">
                <a:latin typeface="Calibri" panose="020F0502020204030204" pitchFamily="34" charset="0"/>
                <a:ea typeface="Calibri" panose="020F0502020204030204" pitchFamily="34" charset="0"/>
                <a:cs typeface="Simplified Arabic" panose="02010000000000000000" pitchFamily="2" charset="-78"/>
              </a:rPr>
              <a:t> لقياس الجودة المدركة لموقع التسوق عبر الإنترنت</a:t>
            </a:r>
            <a:r>
              <a:rPr lang="fr-FR" sz="3200" dirty="0">
                <a:latin typeface="Calibri" panose="020F0502020204030204" pitchFamily="34" charset="0"/>
                <a:ea typeface="Calibri" panose="020F0502020204030204" pitchFamily="34" charset="0"/>
                <a:cs typeface="Simplified Arabic" panose="02010000000000000000" pitchFamily="2" charset="-78"/>
              </a:rPr>
              <a:t>: </a:t>
            </a:r>
            <a:r>
              <a:rPr lang="ar-SA" sz="3200" dirty="0">
                <a:latin typeface="Calibri" panose="020F0502020204030204" pitchFamily="34" charset="0"/>
                <a:ea typeface="Calibri" panose="020F0502020204030204" pitchFamily="34" charset="0"/>
                <a:cs typeface="Simplified Arabic" panose="02010000000000000000" pitchFamily="2" charset="-78"/>
              </a:rPr>
              <a:t>حيث اقترحا الأبعاد التالية وهي</a:t>
            </a:r>
            <a:r>
              <a:rPr lang="fr-FR" sz="3200" dirty="0">
                <a:latin typeface="Calibri" panose="020F0502020204030204" pitchFamily="34" charset="0"/>
                <a:ea typeface="Calibri" panose="020F0502020204030204" pitchFamily="34" charset="0"/>
                <a:cs typeface="Simplified Arabic" panose="02010000000000000000" pitchFamily="2" charset="-78"/>
              </a:rPr>
              <a:t>: </a:t>
            </a:r>
            <a:r>
              <a:rPr lang="ar-SA" sz="3200" dirty="0">
                <a:latin typeface="Calibri" panose="020F0502020204030204" pitchFamily="34" charset="0"/>
                <a:ea typeface="Calibri" panose="020F0502020204030204" pitchFamily="34" charset="0"/>
                <a:cs typeface="Simplified Arabic" panose="02010000000000000000" pitchFamily="2" charset="-78"/>
              </a:rPr>
              <a:t>سهولة الاستخدام، التصميم، سرعة العملية، الأمان</a:t>
            </a:r>
            <a:r>
              <a:rPr lang="fr-FR" sz="3200" dirty="0">
                <a:latin typeface="Calibri" panose="020F0502020204030204" pitchFamily="34" charset="0"/>
                <a:ea typeface="Calibri" panose="020F0502020204030204" pitchFamily="34" charset="0"/>
                <a:cs typeface="Simplified Arabic" panose="02010000000000000000" pitchFamily="2" charset="-78"/>
              </a:rPr>
              <a:t>.</a:t>
            </a:r>
            <a:endParaRPr lang="fr-FR" sz="24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7310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666535"/>
          </a:xfrm>
        </p:spPr>
        <p:txBody>
          <a:bodyPr/>
          <a:lstStyle/>
          <a:p>
            <a:pPr algn="ctr" rtl="1"/>
            <a:r>
              <a:rPr lang="ar-DZ" sz="3200" b="1">
                <a:solidFill>
                  <a:srgbClr val="FF0000"/>
                </a:solidFill>
                <a:cs typeface="Simplified Arabic" panose="02010000000000000000" pitchFamily="2" charset="-78"/>
              </a:rPr>
              <a:t>4.	نماذج قياس جودة الخدمة الإلكترونية</a:t>
            </a:r>
            <a:endParaRPr lang="fr-FR"/>
          </a:p>
        </p:txBody>
      </p:sp>
      <p:sp>
        <p:nvSpPr>
          <p:cNvPr id="4" name="Espace réservé du contenu 3"/>
          <p:cNvSpPr>
            <a:spLocks noGrp="1"/>
          </p:cNvSpPr>
          <p:nvPr>
            <p:ph sz="half" idx="2"/>
          </p:nvPr>
        </p:nvSpPr>
        <p:spPr>
          <a:xfrm>
            <a:off x="9516861" y="1415987"/>
            <a:ext cx="2388093" cy="4576439"/>
          </a:xfrm>
          <a:solidFill>
            <a:schemeClr val="accent6">
              <a:lumMod val="20000"/>
              <a:lumOff val="80000"/>
            </a:schemeClr>
          </a:solidFill>
        </p:spPr>
        <p:txBody>
          <a:bodyPr>
            <a:normAutofit/>
          </a:bodyPr>
          <a:lstStyle/>
          <a:p>
            <a:pPr marL="342900" lvl="0" indent="-342900" algn="just" rtl="1">
              <a:lnSpc>
                <a:spcPct val="115000"/>
              </a:lnSpc>
              <a:spcAft>
                <a:spcPts val="1000"/>
              </a:spcAft>
              <a:buFont typeface="Symbol" panose="05050102010706020507" pitchFamily="18" charset="2"/>
              <a:buChar char=""/>
            </a:pPr>
            <a:r>
              <a:rPr lang="ar-SA" sz="3600" dirty="0">
                <a:latin typeface="Calibri" panose="020F0502020204030204" pitchFamily="34" charset="0"/>
                <a:ea typeface="Calibri" panose="020F0502020204030204" pitchFamily="34" charset="0"/>
                <a:cs typeface="Simplified Arabic" panose="02010000000000000000" pitchFamily="2" charset="-78"/>
              </a:rPr>
              <a:t>	مقياس </a:t>
            </a:r>
            <a:r>
              <a:rPr lang="fr-FR" sz="3600" dirty="0">
                <a:latin typeface="Calibri" panose="020F0502020204030204" pitchFamily="34" charset="0"/>
                <a:ea typeface="Calibri" panose="020F0502020204030204" pitchFamily="34" charset="0"/>
                <a:cs typeface="Simplified Arabic" panose="02010000000000000000" pitchFamily="2" charset="-78"/>
              </a:rPr>
              <a:t>WEBQUAL </a:t>
            </a:r>
            <a:r>
              <a:rPr lang="ar-SA" sz="3600" dirty="0">
                <a:latin typeface="Calibri" panose="020F0502020204030204" pitchFamily="34" charset="0"/>
                <a:ea typeface="Calibri" panose="020F0502020204030204" pitchFamily="34" charset="0"/>
                <a:cs typeface="Simplified Arabic" panose="02010000000000000000" pitchFamily="2" charset="-78"/>
              </a:rPr>
              <a:t>من طرف </a:t>
            </a:r>
            <a:r>
              <a:rPr lang="fr-FR" sz="3600" dirty="0">
                <a:latin typeface="Calibri" panose="020F0502020204030204" pitchFamily="34" charset="0"/>
                <a:ea typeface="Calibri" panose="020F0502020204030204" pitchFamily="34" charset="0"/>
                <a:cs typeface="Simplified Arabic" panose="02010000000000000000" pitchFamily="2" charset="-78"/>
              </a:rPr>
              <a:t>BAENES et VIDGEN 2003</a:t>
            </a:r>
            <a:r>
              <a:rPr lang="fr-FR" sz="3600" dirty="0" smtClean="0">
                <a:latin typeface="Calibri" panose="020F0502020204030204" pitchFamily="34" charset="0"/>
                <a:ea typeface="Calibri" panose="020F0502020204030204" pitchFamily="34" charset="0"/>
                <a:cs typeface="Simplified Arabic" panose="02010000000000000000" pitchFamily="2" charset="-78"/>
              </a:rPr>
              <a:t>))</a:t>
            </a:r>
            <a:endParaRPr lang="fr-FR" sz="2400" dirty="0"/>
          </a:p>
        </p:txBody>
      </p:sp>
      <p:sp>
        <p:nvSpPr>
          <p:cNvPr id="3" name="Espace réservé du contenu 2"/>
          <p:cNvSpPr>
            <a:spLocks noGrp="1"/>
          </p:cNvSpPr>
          <p:nvPr>
            <p:ph sz="half" idx="1"/>
          </p:nvPr>
        </p:nvSpPr>
        <p:spPr>
          <a:xfrm>
            <a:off x="6822666" y="1526957"/>
            <a:ext cx="2613942" cy="4465469"/>
          </a:xfrm>
          <a:solidFill>
            <a:schemeClr val="accent1">
              <a:lumMod val="20000"/>
              <a:lumOff val="80000"/>
            </a:schemeClr>
          </a:solidFill>
        </p:spPr>
        <p:txBody>
          <a:bodyPr/>
          <a:lstStyle/>
          <a:p>
            <a:pPr marL="342900" lvl="0" indent="-342900" algn="just" rtl="1">
              <a:lnSpc>
                <a:spcPct val="115000"/>
              </a:lnSpc>
              <a:spcAft>
                <a:spcPts val="1000"/>
              </a:spcAft>
              <a:buFont typeface="Symbol" panose="05050102010706020507" pitchFamily="18" charset="2"/>
              <a:buChar char=""/>
            </a:pPr>
            <a:r>
              <a:rPr lang="ar-DZ" sz="3200" dirty="0">
                <a:latin typeface="Calibri" panose="020F0502020204030204" pitchFamily="34" charset="0"/>
                <a:ea typeface="Calibri" panose="020F0502020204030204" pitchFamily="34" charset="0"/>
                <a:cs typeface="Simplified Arabic" panose="02010000000000000000" pitchFamily="2" charset="-78"/>
              </a:rPr>
              <a:t>مقياس </a:t>
            </a:r>
            <a:r>
              <a:rPr lang="fr-FR" sz="3200" dirty="0" err="1">
                <a:latin typeface="Calibri" panose="020F0502020204030204" pitchFamily="34" charset="0"/>
                <a:ea typeface="Calibri" panose="020F0502020204030204" pitchFamily="34" charset="0"/>
                <a:cs typeface="Simplified Arabic" panose="02010000000000000000" pitchFamily="2" charset="-78"/>
              </a:rPr>
              <a:t>eTailQ</a:t>
            </a:r>
            <a:r>
              <a:rPr lang="fr-FR" sz="3200" dirty="0">
                <a:latin typeface="Calibri" panose="020F0502020204030204" pitchFamily="34" charset="0"/>
                <a:ea typeface="Calibri" panose="020F0502020204030204" pitchFamily="34" charset="0"/>
                <a:cs typeface="Simplified Arabic" panose="02010000000000000000" pitchFamily="2" charset="-78"/>
              </a:rPr>
              <a:t> -</a:t>
            </a:r>
            <a:r>
              <a:rPr lang="fr-FR" sz="3200" dirty="0">
                <a:latin typeface="Simplified Arabic" panose="02010000000000000000" pitchFamily="2" charset="-78"/>
                <a:ea typeface="Calibri" panose="020F0502020204030204" pitchFamily="34" charset="0"/>
                <a:cs typeface="Arial" panose="020B0604020202020204" pitchFamily="34" charset="0"/>
              </a:rPr>
              <a:t> </a:t>
            </a:r>
            <a:r>
              <a:rPr lang="ar-SA" sz="3200" dirty="0">
                <a:latin typeface="Simplified Arabic" panose="02010000000000000000" pitchFamily="2" charset="-78"/>
                <a:ea typeface="Calibri" panose="020F0502020204030204" pitchFamily="34" charset="0"/>
              </a:rPr>
              <a:t>من</a:t>
            </a:r>
            <a:r>
              <a:rPr lang="ar-SA" sz="3200" dirty="0">
                <a:latin typeface="Calibri" panose="020F0502020204030204" pitchFamily="34" charset="0"/>
                <a:ea typeface="Calibri" panose="020F0502020204030204" pitchFamily="34" charset="0"/>
                <a:cs typeface="Simplified Arabic" panose="02010000000000000000" pitchFamily="2" charset="-78"/>
              </a:rPr>
              <a:t> طرف </a:t>
            </a:r>
            <a:r>
              <a:rPr lang="fr-FR" sz="3200" dirty="0" err="1">
                <a:latin typeface="Calibri" panose="020F0502020204030204" pitchFamily="34" charset="0"/>
                <a:ea typeface="Calibri" panose="020F0502020204030204" pitchFamily="34" charset="0"/>
                <a:cs typeface="Simplified Arabic" panose="02010000000000000000" pitchFamily="2" charset="-78"/>
              </a:rPr>
              <a:t>Wolfinbarger</a:t>
            </a:r>
            <a:r>
              <a:rPr lang="fr-FR" sz="3200" dirty="0">
                <a:latin typeface="Calibri" panose="020F0502020204030204" pitchFamily="34" charset="0"/>
                <a:ea typeface="Calibri" panose="020F0502020204030204" pitchFamily="34" charset="0"/>
                <a:cs typeface="Simplified Arabic" panose="02010000000000000000" pitchFamily="2" charset="-78"/>
              </a:rPr>
              <a:t> et Gilly</a:t>
            </a:r>
            <a:r>
              <a:rPr lang="fr-FR" sz="3200" dirty="0">
                <a:latin typeface="Simplified Arabic" panose="02010000000000000000" pitchFamily="2" charset="-78"/>
                <a:ea typeface="Calibri" panose="020F0502020204030204" pitchFamily="34" charset="0"/>
                <a:cs typeface="Arial" panose="020B0604020202020204" pitchFamily="34" charset="0"/>
              </a:rPr>
              <a:t> </a:t>
            </a:r>
            <a:r>
              <a:rPr lang="fr-FR" sz="3200" dirty="0">
                <a:latin typeface="Calibri" panose="020F0502020204030204" pitchFamily="34" charset="0"/>
                <a:ea typeface="Calibri" panose="020F0502020204030204" pitchFamily="34" charset="0"/>
                <a:cs typeface="Simplified Arabic" panose="02010000000000000000" pitchFamily="2" charset="-78"/>
              </a:rPr>
              <a:t>2003)</a:t>
            </a:r>
            <a:r>
              <a:rPr lang="ar-DZ" sz="3200" dirty="0" smtClean="0">
                <a:latin typeface="Calibri" panose="020F0502020204030204" pitchFamily="34" charset="0"/>
                <a:ea typeface="Calibri" panose="020F0502020204030204" pitchFamily="34" charset="0"/>
                <a:cs typeface="Simplified Arabic" panose="02010000000000000000" pitchFamily="2" charset="-78"/>
              </a:rPr>
              <a:t>):</a:t>
            </a:r>
            <a:endParaRPr lang="fr-FR" dirty="0"/>
          </a:p>
        </p:txBody>
      </p:sp>
      <p:sp>
        <p:nvSpPr>
          <p:cNvPr id="5" name="Espace réservé du contenu 3"/>
          <p:cNvSpPr txBox="1">
            <a:spLocks/>
          </p:cNvSpPr>
          <p:nvPr/>
        </p:nvSpPr>
        <p:spPr>
          <a:xfrm>
            <a:off x="3808167" y="1526957"/>
            <a:ext cx="2894474" cy="4465469"/>
          </a:xfrm>
          <a:prstGeom prst="rect">
            <a:avLst/>
          </a:prstGeom>
          <a:solidFill>
            <a:schemeClr val="accent1">
              <a:lumMod val="40000"/>
              <a:lumOff val="60000"/>
            </a:schemeClr>
          </a:solidFill>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2900" indent="-342900" algn="just" rtl="1">
              <a:lnSpc>
                <a:spcPct val="115000"/>
              </a:lnSpc>
              <a:spcAft>
                <a:spcPts val="1000"/>
              </a:spcAft>
              <a:buFont typeface="Symbol" panose="05050102010706020507" pitchFamily="18" charset="2"/>
              <a:buChar char=""/>
            </a:pPr>
            <a:r>
              <a:rPr lang="ar-SA" sz="3600" dirty="0" smtClean="0">
                <a:latin typeface="Calibri" panose="020F0502020204030204" pitchFamily="34" charset="0"/>
                <a:ea typeface="Calibri" panose="020F0502020204030204" pitchFamily="34" charset="0"/>
                <a:cs typeface="Simplified Arabic" panose="02010000000000000000" pitchFamily="2" charset="-78"/>
              </a:rPr>
              <a:t>مقياس </a:t>
            </a:r>
            <a:r>
              <a:rPr lang="fr-FR" sz="3600" dirty="0" smtClean="0">
                <a:latin typeface="Calibri" panose="020F0502020204030204" pitchFamily="34" charset="0"/>
                <a:ea typeface="Calibri" panose="020F0502020204030204" pitchFamily="34" charset="0"/>
                <a:cs typeface="Simplified Arabic" panose="02010000000000000000" pitchFamily="2" charset="-78"/>
              </a:rPr>
              <a:t>e-S-</a:t>
            </a:r>
            <a:r>
              <a:rPr lang="fr-FR" sz="3600" dirty="0" err="1" smtClean="0">
                <a:latin typeface="Calibri" panose="020F0502020204030204" pitchFamily="34" charset="0"/>
                <a:ea typeface="Calibri" panose="020F0502020204030204" pitchFamily="34" charset="0"/>
                <a:cs typeface="Simplified Arabic" panose="02010000000000000000" pitchFamily="2" charset="-78"/>
              </a:rPr>
              <a:t>Qual</a:t>
            </a:r>
            <a:r>
              <a:rPr lang="fr-FR" sz="3600" dirty="0" smtClean="0">
                <a:latin typeface="Calibri" panose="020F0502020204030204" pitchFamily="34" charset="0"/>
                <a:ea typeface="Calibri" panose="020F0502020204030204" pitchFamily="34" charset="0"/>
                <a:cs typeface="Simplified Arabic" panose="02010000000000000000" pitchFamily="2" charset="-78"/>
              </a:rPr>
              <a:t>, e-</a:t>
            </a:r>
            <a:r>
              <a:rPr lang="fr-FR" sz="3600" dirty="0" err="1" smtClean="0">
                <a:latin typeface="Calibri" panose="020F0502020204030204" pitchFamily="34" charset="0"/>
                <a:ea typeface="Calibri" panose="020F0502020204030204" pitchFamily="34" charset="0"/>
                <a:cs typeface="Simplified Arabic" panose="02010000000000000000" pitchFamily="2" charset="-78"/>
              </a:rPr>
              <a:t>RecS</a:t>
            </a:r>
            <a:r>
              <a:rPr lang="fr-FR" sz="3600" dirty="0" smtClean="0">
                <a:latin typeface="Calibri" panose="020F0502020204030204" pitchFamily="34" charset="0"/>
                <a:ea typeface="Calibri" panose="020F0502020204030204" pitchFamily="34" charset="0"/>
                <a:cs typeface="Simplified Arabic" panose="02010000000000000000" pitchFamily="2" charset="-78"/>
              </a:rPr>
              <a:t>-</a:t>
            </a:r>
            <a:r>
              <a:rPr lang="fr-FR" sz="3600" dirty="0" err="1" smtClean="0">
                <a:latin typeface="Calibri" panose="020F0502020204030204" pitchFamily="34" charset="0"/>
                <a:ea typeface="Calibri" panose="020F0502020204030204" pitchFamily="34" charset="0"/>
                <a:cs typeface="Simplified Arabic" panose="02010000000000000000" pitchFamily="2" charset="-78"/>
              </a:rPr>
              <a:t>Qual</a:t>
            </a:r>
            <a:r>
              <a:rPr lang="fr-FR" sz="3600" dirty="0" smtClean="0">
                <a:latin typeface="Calibri" panose="020F0502020204030204" pitchFamily="34" charset="0"/>
                <a:ea typeface="Calibri" panose="020F0502020204030204" pitchFamily="34" charset="0"/>
                <a:cs typeface="Simplified Arabic" panose="02010000000000000000" pitchFamily="2" charset="-78"/>
              </a:rPr>
              <a:t> </a:t>
            </a:r>
            <a:r>
              <a:rPr lang="ar-SA" sz="3600" dirty="0" smtClean="0">
                <a:latin typeface="Calibri" panose="020F0502020204030204" pitchFamily="34" charset="0"/>
                <a:ea typeface="Calibri" panose="020F0502020204030204" pitchFamily="34" charset="0"/>
                <a:cs typeface="Simplified Arabic" panose="02010000000000000000" pitchFamily="2" charset="-78"/>
              </a:rPr>
              <a:t>من طرف </a:t>
            </a:r>
            <a:r>
              <a:rPr lang="fr-FR" sz="3600" dirty="0" err="1" smtClean="0">
                <a:latin typeface="Calibri" panose="020F0502020204030204" pitchFamily="34" charset="0"/>
                <a:ea typeface="Calibri" panose="020F0502020204030204" pitchFamily="34" charset="0"/>
                <a:cs typeface="Simplified Arabic" panose="02010000000000000000" pitchFamily="2" charset="-78"/>
              </a:rPr>
              <a:t>Parasuraman</a:t>
            </a:r>
            <a:r>
              <a:rPr lang="fr-FR" sz="3600" dirty="0" smtClean="0">
                <a:latin typeface="Calibri" panose="020F0502020204030204" pitchFamily="34" charset="0"/>
                <a:ea typeface="Calibri" panose="020F0502020204030204" pitchFamily="34" charset="0"/>
                <a:cs typeface="Simplified Arabic" panose="02010000000000000000" pitchFamily="2" charset="-78"/>
              </a:rPr>
              <a:t>, </a:t>
            </a:r>
            <a:r>
              <a:rPr lang="fr-FR" sz="3600" dirty="0" err="1" smtClean="0">
                <a:latin typeface="Calibri" panose="020F0502020204030204" pitchFamily="34" charset="0"/>
                <a:ea typeface="Calibri" panose="020F0502020204030204" pitchFamily="34" charset="0"/>
                <a:cs typeface="Simplified Arabic" panose="02010000000000000000" pitchFamily="2" charset="-78"/>
              </a:rPr>
              <a:t>Zeithaml</a:t>
            </a:r>
            <a:r>
              <a:rPr lang="fr-FR" sz="3600" dirty="0" smtClean="0">
                <a:latin typeface="Calibri" panose="020F0502020204030204" pitchFamily="34" charset="0"/>
                <a:ea typeface="Calibri" panose="020F0502020204030204" pitchFamily="34" charset="0"/>
                <a:cs typeface="Simplified Arabic" panose="02010000000000000000" pitchFamily="2" charset="-78"/>
              </a:rPr>
              <a:t> et Malhotra  (2005):</a:t>
            </a:r>
            <a:endParaRPr lang="fr-FR" sz="2400" dirty="0"/>
          </a:p>
        </p:txBody>
      </p:sp>
      <p:sp>
        <p:nvSpPr>
          <p:cNvPr id="6" name="Espace réservé du contenu 2"/>
          <p:cNvSpPr txBox="1">
            <a:spLocks/>
          </p:cNvSpPr>
          <p:nvPr/>
        </p:nvSpPr>
        <p:spPr>
          <a:xfrm>
            <a:off x="1024128" y="1526957"/>
            <a:ext cx="2664014" cy="4465469"/>
          </a:xfrm>
          <a:prstGeom prst="rect">
            <a:avLst/>
          </a:prstGeom>
          <a:solidFill>
            <a:schemeClr val="accent6">
              <a:lumMod val="20000"/>
              <a:lumOff val="80000"/>
            </a:schemeClr>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2900" indent="-342900" algn="just" rtl="1">
              <a:lnSpc>
                <a:spcPct val="115000"/>
              </a:lnSpc>
              <a:spcAft>
                <a:spcPts val="1000"/>
              </a:spcAft>
              <a:buFont typeface="Symbol" panose="05050102010706020507" pitchFamily="18" charset="2"/>
              <a:buChar char=""/>
            </a:pPr>
            <a:r>
              <a:rPr lang="ar-DZ" sz="3200" smtClean="0">
                <a:latin typeface="Calibri" panose="020F0502020204030204" pitchFamily="34" charset="0"/>
                <a:ea typeface="Calibri" panose="020F0502020204030204" pitchFamily="34" charset="0"/>
                <a:cs typeface="Simplified Arabic" panose="02010000000000000000" pitchFamily="2" charset="-78"/>
              </a:rPr>
              <a:t>بروسل فصمم مقياس جودة الخدمة الالكترونية الفرنسي (2006) </a:t>
            </a:r>
            <a:r>
              <a:rPr lang="fr-FR" sz="3200" smtClean="0">
                <a:latin typeface="Calibri" panose="020F0502020204030204" pitchFamily="34" charset="0"/>
                <a:ea typeface="Calibri" panose="020F0502020204030204" pitchFamily="34" charset="0"/>
                <a:cs typeface="Simplified Arabic" panose="02010000000000000000" pitchFamily="2" charset="-78"/>
              </a:rPr>
              <a:t>NETQUAL</a:t>
            </a:r>
            <a:endParaRPr lang="fr-FR" dirty="0"/>
          </a:p>
        </p:txBody>
      </p:sp>
    </p:spTree>
    <p:extLst>
      <p:ext uri="{BB962C8B-B14F-4D97-AF65-F5344CB8AC3E}">
        <p14:creationId xmlns:p14="http://schemas.microsoft.com/office/powerpoint/2010/main" val="354975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73489-2B06-400E-9A61-686DDE9685D2}"/>
              </a:ext>
            </a:extLst>
          </p:cNvPr>
          <p:cNvSpPr>
            <a:spLocks noGrp="1"/>
          </p:cNvSpPr>
          <p:nvPr>
            <p:ph type="title"/>
          </p:nvPr>
        </p:nvSpPr>
        <p:spPr>
          <a:xfrm>
            <a:off x="1131201" y="563809"/>
            <a:ext cx="9784080" cy="763328"/>
          </a:xfrm>
        </p:spPr>
        <p:txBody>
          <a:bodyPr>
            <a:normAutofit fontScale="90000"/>
          </a:bodyPr>
          <a:lstStyle/>
          <a:p>
            <a:pPr lvl="0" algn="ctr" rtl="1">
              <a:lnSpc>
                <a:spcPct val="107000"/>
              </a:lnSpc>
              <a:spcBef>
                <a:spcPts val="1000"/>
              </a:spcBef>
              <a:buClr>
                <a:srgbClr val="B71E42"/>
              </a:buClr>
              <a:buSzPct val="100000"/>
            </a:pP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SA" sz="49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الفصل الرابع:  قياس جودة الخدمة</a:t>
            </a:r>
            <a: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fr-FR" sz="3200" dirty="0">
                <a:latin typeface="Calibri" panose="020F0502020204030204" pitchFamily="34" charset="0"/>
                <a:ea typeface="Calibri" panose="020F0502020204030204" pitchFamily="34" charset="0"/>
                <a:cs typeface="Arial" panose="020B0604020202020204" pitchFamily="34" charset="0"/>
              </a:rPr>
              <a:t/>
            </a:r>
            <a:br>
              <a:rPr lang="fr-FR" sz="32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009CF4C9-7949-437C-8DA0-AC44C159CED2}"/>
              </a:ext>
            </a:extLst>
          </p:cNvPr>
          <p:cNvSpPr>
            <a:spLocks noGrp="1"/>
          </p:cNvSpPr>
          <p:nvPr>
            <p:ph idx="1"/>
          </p:nvPr>
        </p:nvSpPr>
        <p:spPr>
          <a:xfrm>
            <a:off x="426128" y="2157693"/>
            <a:ext cx="10489153" cy="4329953"/>
          </a:xfrm>
        </p:spPr>
        <p:txBody>
          <a:bodyPr>
            <a:normAutofit/>
          </a:bodyPr>
          <a:lstStyle/>
          <a:p>
            <a:pPr marL="0" indent="0" algn="just" rtl="1">
              <a:lnSpc>
                <a:spcPct val="107000"/>
              </a:lnSpc>
              <a:spcAft>
                <a:spcPts val="0"/>
              </a:spcAft>
              <a:buNone/>
            </a:pPr>
            <a:r>
              <a:rPr lang="ar-DZ" sz="4000" b="1" dirty="0" smtClean="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المبحث الثاني: </a:t>
            </a:r>
            <a:r>
              <a:rPr lang="ar-DZ" sz="40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علاقة جودة الخدمة المدركة برضا وولاء الزبون والربحية</a:t>
            </a:r>
          </a:p>
          <a:p>
            <a:pPr marL="0" indent="0" algn="just" rtl="1">
              <a:lnSpc>
                <a:spcPct val="107000"/>
              </a:lnSpc>
              <a:spcAft>
                <a:spcPts val="0"/>
              </a:spcAft>
              <a:buNone/>
            </a:pPr>
            <a:r>
              <a:rPr lang="ar-SA" sz="3600" dirty="0" smtClean="0">
                <a:latin typeface="Simplified Arabic" panose="02010000000000000000" pitchFamily="2" charset="-78"/>
                <a:ea typeface="Times New Roman" panose="02020603050405020304" pitchFamily="18" charset="0"/>
                <a:cs typeface="Simplified Arabic" panose="02010000000000000000" pitchFamily="2" charset="-78"/>
              </a:rPr>
              <a:t>أولا</a:t>
            </a: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 علاقة جودة الخدمة المدركة برضا </a:t>
            </a:r>
            <a:r>
              <a:rPr lang="ar-SA" sz="3600" dirty="0" smtClean="0">
                <a:latin typeface="Simplified Arabic" panose="02010000000000000000" pitchFamily="2" charset="-78"/>
                <a:ea typeface="Times New Roman" panose="02020603050405020304" pitchFamily="18" charset="0"/>
                <a:cs typeface="Simplified Arabic" panose="02010000000000000000" pitchFamily="2" charset="-78"/>
              </a:rPr>
              <a:t>الزبون</a:t>
            </a:r>
            <a:endParaRPr lang="ar-DZ" sz="3600" dirty="0" smtClean="0">
              <a:latin typeface="Simplified Arabic" panose="02010000000000000000" pitchFamily="2" charset="-78"/>
              <a:ea typeface="Times New Roman" panose="02020603050405020304" pitchFamily="18" charset="0"/>
              <a:cs typeface="Simplified Arabic" panose="02010000000000000000" pitchFamily="2" charset="-78"/>
            </a:endParaRPr>
          </a:p>
          <a:p>
            <a:pPr marL="0" indent="0" algn="just" rtl="1">
              <a:lnSpc>
                <a:spcPct val="107000"/>
              </a:lnSpc>
              <a:spcAft>
                <a:spcPts val="0"/>
              </a:spcAft>
              <a:buNone/>
            </a:pPr>
            <a:r>
              <a:rPr lang="ar-DZ" sz="3600" dirty="0" smtClean="0">
                <a:cs typeface="Simplified Arabic" panose="02010000000000000000" pitchFamily="2" charset="-78"/>
              </a:rPr>
              <a:t>ثانيا</a:t>
            </a:r>
            <a:r>
              <a:rPr lang="ar-DZ" sz="3600" dirty="0">
                <a:cs typeface="Simplified Arabic" panose="02010000000000000000" pitchFamily="2" charset="-78"/>
              </a:rPr>
              <a:t>: علاقة جودة الخدمة المدركة </a:t>
            </a:r>
            <a:r>
              <a:rPr lang="ar-DZ" sz="3600" dirty="0" smtClean="0">
                <a:cs typeface="Simplified Arabic" panose="02010000000000000000" pitchFamily="2" charset="-78"/>
              </a:rPr>
              <a:t>بولاء الزبون </a:t>
            </a:r>
          </a:p>
          <a:p>
            <a:pPr marL="0" indent="0" algn="just" rtl="1">
              <a:lnSpc>
                <a:spcPct val="107000"/>
              </a:lnSpc>
              <a:spcAft>
                <a:spcPts val="0"/>
              </a:spcAft>
              <a:buNone/>
            </a:pPr>
            <a:r>
              <a:rPr lang="ar-DZ" sz="3600" dirty="0" smtClean="0">
                <a:cs typeface="Simplified Arabic" panose="02010000000000000000" pitchFamily="2" charset="-78"/>
              </a:rPr>
              <a:t>ثالثا</a:t>
            </a:r>
            <a:r>
              <a:rPr lang="ar-DZ" sz="3600" dirty="0">
                <a:cs typeface="Simplified Arabic" panose="02010000000000000000" pitchFamily="2" charset="-78"/>
              </a:rPr>
              <a:t>: </a:t>
            </a:r>
            <a:r>
              <a:rPr lang="ar-SA" sz="3600" dirty="0" smtClean="0">
                <a:latin typeface="Simplified Arabic" panose="02010000000000000000" pitchFamily="2" charset="-78"/>
                <a:ea typeface="Calibri" panose="020F0502020204030204" pitchFamily="34" charset="0"/>
                <a:cs typeface="Simplified Arabic" panose="02010000000000000000" pitchFamily="2" charset="-78"/>
              </a:rPr>
              <a:t>علاقة </a:t>
            </a:r>
            <a:r>
              <a:rPr lang="ar-SA" sz="3600" dirty="0">
                <a:latin typeface="Simplified Arabic" panose="02010000000000000000" pitchFamily="2" charset="-78"/>
                <a:ea typeface="Calibri" panose="020F0502020204030204" pitchFamily="34" charset="0"/>
                <a:cs typeface="Simplified Arabic" panose="02010000000000000000" pitchFamily="2" charset="-78"/>
              </a:rPr>
              <a:t>جودة الخدمة بالربحية</a:t>
            </a:r>
            <a:endParaRPr lang="ar-DZ" sz="3600" dirty="0">
              <a:cs typeface="Simplified Arabic" panose="02010000000000000000" pitchFamily="2" charset="-78"/>
            </a:endParaRPr>
          </a:p>
        </p:txBody>
      </p:sp>
    </p:spTree>
    <p:extLst>
      <p:ext uri="{BB962C8B-B14F-4D97-AF65-F5344CB8AC3E}">
        <p14:creationId xmlns:p14="http://schemas.microsoft.com/office/powerpoint/2010/main" val="360545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29EEB6B2-9836-4A38-B52E-075A773E5C7C}"/>
              </a:ext>
            </a:extLst>
          </p:cNvPr>
          <p:cNvSpPr>
            <a:spLocks noGrp="1"/>
          </p:cNvSpPr>
          <p:nvPr>
            <p:ph sz="half" idx="2"/>
          </p:nvPr>
        </p:nvSpPr>
        <p:spPr>
          <a:xfrm>
            <a:off x="4589756" y="2157274"/>
            <a:ext cx="6374078" cy="4152086"/>
          </a:xfrm>
        </p:spPr>
        <p:txBody>
          <a:bodyPr>
            <a:normAutofit/>
          </a:bodyPr>
          <a:lstStyle/>
          <a:p>
            <a:pPr algn="just" rtl="1">
              <a:lnSpc>
                <a:spcPct val="107000"/>
              </a:lnSpc>
              <a:spcAft>
                <a:spcPts val="0"/>
              </a:spcAft>
            </a:pPr>
            <a:r>
              <a:rPr lang="ar-SA" sz="2800" b="1" cap="all" spc="100"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1. مفهوم الرضا</a:t>
            </a:r>
            <a:endParaRPr lang="ar-DZ" sz="3600" dirty="0" smtClean="0">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0"/>
              </a:spcAft>
            </a:pPr>
            <a:r>
              <a:rPr lang="ar-SA" sz="3600" dirty="0" smtClean="0">
                <a:latin typeface="Simplified Arabic" panose="02010000000000000000" pitchFamily="2" charset="-78"/>
                <a:ea typeface="Times New Roman" panose="02020603050405020304" pitchFamily="18" charset="0"/>
                <a:cs typeface="Simplified Arabic" panose="02010000000000000000" pitchFamily="2" charset="-78"/>
              </a:rPr>
              <a:t>فالرضا </a:t>
            </a: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هو "</a:t>
            </a:r>
            <a:r>
              <a:rPr lang="ar-SA" sz="3600" dirty="0">
                <a:solidFill>
                  <a:schemeClr val="accent4"/>
                </a:solidFill>
                <a:latin typeface="Simplified Arabic" panose="02010000000000000000" pitchFamily="2" charset="-78"/>
                <a:ea typeface="Times New Roman" panose="02020603050405020304" pitchFamily="18" charset="0"/>
                <a:cs typeface="Simplified Arabic" panose="02010000000000000000" pitchFamily="2" charset="-78"/>
              </a:rPr>
              <a:t>التقييم الناتج عن حالة شراء خدمة معينة</a:t>
            </a: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  إن الهدف النهائي لجودة الخدمة هي إرضاء الزبون، ويتعلق الرضا بإدراك الزبون للأداء الذي يلتقي أو يفوق توقعاته".</a:t>
            </a:r>
          </a:p>
        </p:txBody>
      </p:sp>
      <p:pic>
        <p:nvPicPr>
          <p:cNvPr id="3" name="Image 2"/>
          <p:cNvPicPr>
            <a:picLocks noChangeAspect="1"/>
          </p:cNvPicPr>
          <p:nvPr/>
        </p:nvPicPr>
        <p:blipFill>
          <a:blip r:embed="rId2"/>
          <a:stretch>
            <a:fillRect/>
          </a:stretch>
        </p:blipFill>
        <p:spPr>
          <a:xfrm>
            <a:off x="417244" y="1997477"/>
            <a:ext cx="2778718" cy="4311884"/>
          </a:xfrm>
          <a:prstGeom prst="rect">
            <a:avLst/>
          </a:prstGeom>
        </p:spPr>
      </p:pic>
      <p:sp>
        <p:nvSpPr>
          <p:cNvPr id="5" name="Titre 1">
            <a:extLst>
              <a:ext uri="{FF2B5EF4-FFF2-40B4-BE49-F238E27FC236}">
                <a16:creationId xmlns:a16="http://schemas.microsoft.com/office/drawing/2014/main" id="{3056DB29-6D1C-4B77-902C-689CDAF96EA3}"/>
              </a:ext>
            </a:extLst>
          </p:cNvPr>
          <p:cNvSpPr txBox="1">
            <a:spLocks/>
          </p:cNvSpPr>
          <p:nvPr/>
        </p:nvSpPr>
        <p:spPr>
          <a:xfrm>
            <a:off x="887767" y="284086"/>
            <a:ext cx="10406849" cy="85225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1"/>
            <a:r>
              <a:rPr lang="ar-DZ" sz="17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17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17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17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DZ" sz="160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أولا: علاقة جودة الخدمة المدركة برضا الزبون</a:t>
            </a:r>
          </a:p>
          <a:p>
            <a:pPr algn="ctr" rtl="1"/>
            <a: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fr-FR" sz="4000" dirty="0" smtClean="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t/>
            </a:r>
            <a:br>
              <a:rPr lang="fr-FR" sz="4000" dirty="0" smtClean="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279861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73489-2B06-400E-9A61-686DDE9685D2}"/>
              </a:ext>
            </a:extLst>
          </p:cNvPr>
          <p:cNvSpPr>
            <a:spLocks noGrp="1"/>
          </p:cNvSpPr>
          <p:nvPr>
            <p:ph type="title"/>
          </p:nvPr>
        </p:nvSpPr>
        <p:spPr>
          <a:xfrm>
            <a:off x="1131201" y="563809"/>
            <a:ext cx="9784080" cy="763328"/>
          </a:xfrm>
        </p:spPr>
        <p:txBody>
          <a:bodyPr>
            <a:normAutofit fontScale="90000"/>
          </a:bodyPr>
          <a:lstStyle/>
          <a:p>
            <a:pPr lvl="0" algn="ctr" rtl="1">
              <a:lnSpc>
                <a:spcPct val="107000"/>
              </a:lnSpc>
              <a:spcBef>
                <a:spcPts val="1000"/>
              </a:spcBef>
              <a:buClr>
                <a:srgbClr val="B71E42"/>
              </a:buClr>
              <a:buSzPct val="100000"/>
            </a:pP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DZ" sz="28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ar-SA" sz="49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الفصل الرابع:  قياس جودة الخدمة</a:t>
            </a:r>
            <a: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t/>
            </a:r>
            <a:br>
              <a:rPr lang="ar-SA" sz="4400" b="1" cap="none" dirty="0">
                <a:solidFill>
                  <a:srgbClr val="C00000"/>
                </a:solidFill>
                <a:latin typeface="Calibri" panose="020F0502020204030204" pitchFamily="34" charset="0"/>
                <a:ea typeface="Times New Roman" panose="02020603050405020304" pitchFamily="18" charset="0"/>
                <a:cs typeface="Simplified Arabic" panose="02020603050405020304" pitchFamily="18" charset="-78"/>
              </a:rPr>
            </a:br>
            <a:r>
              <a:rPr lang="fr-FR" sz="3200" dirty="0">
                <a:latin typeface="Calibri" panose="020F0502020204030204" pitchFamily="34" charset="0"/>
                <a:ea typeface="Calibri" panose="020F0502020204030204" pitchFamily="34" charset="0"/>
                <a:cs typeface="Arial" panose="020B0604020202020204" pitchFamily="34" charset="0"/>
              </a:rPr>
              <a:t/>
            </a:r>
            <a:br>
              <a:rPr lang="fr-FR" sz="32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009CF4C9-7949-437C-8DA0-AC44C159CED2}"/>
              </a:ext>
            </a:extLst>
          </p:cNvPr>
          <p:cNvSpPr>
            <a:spLocks noGrp="1"/>
          </p:cNvSpPr>
          <p:nvPr>
            <p:ph idx="1"/>
          </p:nvPr>
        </p:nvSpPr>
        <p:spPr>
          <a:xfrm>
            <a:off x="2393575" y="2157693"/>
            <a:ext cx="8521706" cy="4329953"/>
          </a:xfrm>
        </p:spPr>
        <p:txBody>
          <a:bodyPr>
            <a:normAutofit/>
          </a:bodyPr>
          <a:lstStyle/>
          <a:p>
            <a:pPr marL="0" indent="0" algn="just" rtl="1">
              <a:lnSpc>
                <a:spcPct val="107000"/>
              </a:lnSpc>
              <a:spcAft>
                <a:spcPts val="0"/>
              </a:spcAft>
              <a:buNone/>
            </a:pPr>
            <a:r>
              <a:rPr lang="ar-DZ" sz="4000"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المبحث الأول: نماذج قياس جودة الخدمة</a:t>
            </a:r>
          </a:p>
          <a:p>
            <a:pPr marL="0" indent="0" algn="just" rtl="1">
              <a:lnSpc>
                <a:spcPct val="107000"/>
              </a:lnSpc>
              <a:spcAft>
                <a:spcPts val="0"/>
              </a:spcAft>
              <a:buNone/>
            </a:pP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أولا: نموذج جودة الخدمة (نموذج الفجوة) </a:t>
            </a:r>
            <a:r>
              <a:rPr lang="fr-FR" sz="2400" dirty="0">
                <a:latin typeface="Simplified Arabic" panose="02010000000000000000" pitchFamily="2" charset="-78"/>
                <a:ea typeface="Times New Roman" panose="02020603050405020304" pitchFamily="18" charset="0"/>
              </a:rPr>
              <a:t>SERVQUAL</a:t>
            </a:r>
            <a:endParaRPr lang="ar-DZ" sz="2400" dirty="0">
              <a:latin typeface="Simplified Arabic" panose="02010000000000000000" pitchFamily="2" charset="-78"/>
              <a:ea typeface="Times New Roman" panose="02020603050405020304" pitchFamily="18" charset="0"/>
            </a:endParaRPr>
          </a:p>
          <a:p>
            <a:pPr marL="0" indent="0" algn="just" rtl="1">
              <a:lnSpc>
                <a:spcPct val="107000"/>
              </a:lnSpc>
              <a:spcAft>
                <a:spcPts val="0"/>
              </a:spcAft>
              <a:buNone/>
            </a:pPr>
            <a:r>
              <a:rPr lang="ar-DZ" sz="3600" dirty="0">
                <a:cs typeface="Simplified Arabic" panose="02010000000000000000" pitchFamily="2" charset="-78"/>
              </a:rPr>
              <a:t>ثانيا: نموذج أداء الخدمة </a:t>
            </a:r>
            <a:r>
              <a:rPr lang="fr-FR" sz="3600" dirty="0" err="1">
                <a:cs typeface="Simplified Arabic" panose="02010000000000000000" pitchFamily="2" charset="-78"/>
              </a:rPr>
              <a:t>ServPerf</a:t>
            </a:r>
            <a:r>
              <a:rPr lang="fr-FR" sz="3600" dirty="0">
                <a:cs typeface="Simplified Arabic" panose="02010000000000000000" pitchFamily="2" charset="-78"/>
              </a:rPr>
              <a:t> </a:t>
            </a:r>
            <a:endParaRPr lang="ar-DZ" sz="3600" dirty="0">
              <a:cs typeface="Simplified Arabic" panose="02010000000000000000" pitchFamily="2" charset="-78"/>
            </a:endParaRPr>
          </a:p>
          <a:p>
            <a:pPr marL="0" indent="0" algn="just" rtl="1">
              <a:lnSpc>
                <a:spcPct val="107000"/>
              </a:lnSpc>
              <a:spcAft>
                <a:spcPts val="0"/>
              </a:spcAft>
              <a:buNone/>
            </a:pPr>
            <a:r>
              <a:rPr lang="ar-DZ" sz="3600" dirty="0">
                <a:cs typeface="Simplified Arabic" panose="02010000000000000000" pitchFamily="2" charset="-78"/>
              </a:rPr>
              <a:t>ثالثا: </a:t>
            </a:r>
            <a:r>
              <a:rPr lang="ar-SA" sz="3600" dirty="0">
                <a:latin typeface="Simplified Arabic" panose="02010000000000000000" pitchFamily="2" charset="-78"/>
                <a:ea typeface="Calibri" panose="020F0502020204030204" pitchFamily="34" charset="0"/>
                <a:cs typeface="Simplified Arabic" panose="02010000000000000000" pitchFamily="2" charset="-78"/>
              </a:rPr>
              <a:t>نماذج أخرى لقياس جودة الخدمة </a:t>
            </a:r>
            <a:endParaRPr lang="ar-DZ" sz="3600" dirty="0">
              <a:cs typeface="Simplified Arabic" panose="02010000000000000000" pitchFamily="2" charset="-78"/>
            </a:endParaRPr>
          </a:p>
        </p:txBody>
      </p:sp>
      <p:pic>
        <p:nvPicPr>
          <p:cNvPr id="4" name="Image 3">
            <a:extLst>
              <a:ext uri="{FF2B5EF4-FFF2-40B4-BE49-F238E27FC236}">
                <a16:creationId xmlns:a16="http://schemas.microsoft.com/office/drawing/2014/main" id="{382FF4B8-82AF-4973-A916-B7918802E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43" y="4700307"/>
            <a:ext cx="3105150" cy="1476375"/>
          </a:xfrm>
          <a:prstGeom prst="rect">
            <a:avLst/>
          </a:prstGeom>
        </p:spPr>
      </p:pic>
    </p:spTree>
    <p:extLst>
      <p:ext uri="{BB962C8B-B14F-4D97-AF65-F5344CB8AC3E}">
        <p14:creationId xmlns:p14="http://schemas.microsoft.com/office/powerpoint/2010/main" val="45838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sz="half" idx="1"/>
          </p:nvPr>
        </p:nvPicPr>
        <p:blipFill>
          <a:blip r:embed="rId2"/>
          <a:stretch>
            <a:fillRect/>
          </a:stretch>
        </p:blipFill>
        <p:spPr>
          <a:xfrm>
            <a:off x="852256" y="1331650"/>
            <a:ext cx="6294268" cy="4563124"/>
          </a:xfrm>
          <a:prstGeom prst="rect">
            <a:avLst/>
          </a:prstGeom>
          <a:ln w="38100">
            <a:solidFill>
              <a:srgbClr val="FF0000"/>
            </a:solidFill>
          </a:ln>
        </p:spPr>
      </p:pic>
      <p:sp>
        <p:nvSpPr>
          <p:cNvPr id="7" name="Espace réservé du contenu 6"/>
          <p:cNvSpPr>
            <a:spLocks noGrp="1"/>
          </p:cNvSpPr>
          <p:nvPr>
            <p:ph sz="half" idx="2"/>
          </p:nvPr>
        </p:nvSpPr>
        <p:spPr>
          <a:xfrm>
            <a:off x="7510508" y="976544"/>
            <a:ext cx="3879542" cy="5332816"/>
          </a:xfrm>
          <a:solidFill>
            <a:schemeClr val="accent2">
              <a:lumMod val="40000"/>
              <a:lumOff val="60000"/>
            </a:schemeClr>
          </a:solidFill>
          <a:ln w="38100">
            <a:solidFill>
              <a:srgbClr val="FF0000"/>
            </a:solidFill>
          </a:ln>
        </p:spPr>
        <p:txBody>
          <a:bodyPr>
            <a:normAutofit/>
          </a:bodyPr>
          <a:lstStyle/>
          <a:p>
            <a:pPr algn="just" rtl="1"/>
            <a:r>
              <a:rPr lang="ar-DZ" sz="2800" dirty="0">
                <a:latin typeface="Simplified Arabic" panose="02010000000000000000" pitchFamily="2" charset="-78"/>
                <a:ea typeface="Calibri" panose="020F0502020204030204" pitchFamily="34" charset="0"/>
                <a:cs typeface="Simplified Arabic" panose="02010000000000000000" pitchFamily="2" charset="-78"/>
              </a:rPr>
              <a:t>يعتبر الزبون من أولويات الأهداف الاستراتيجية للمؤسسات، والحصول على زبائن يعني مكسب كبير لها، حيث أثبتت الدراسات أن الاحتفاظ بالزبائن الحاليين أفضل من البحث عن زبائن جدد، حيث أن الحصول على زبون جديد يكلف في المتوسط خمس مرات تكلفة الاحتفاظ بزبون قديم.</a:t>
            </a:r>
            <a:endParaRPr lang="fr-FR" sz="2400" dirty="0">
              <a:cs typeface="Simplified Arabic" panose="02010000000000000000" pitchFamily="2" charset="-78"/>
            </a:endParaRPr>
          </a:p>
        </p:txBody>
      </p:sp>
      <p:sp>
        <p:nvSpPr>
          <p:cNvPr id="4" name="Titre 1">
            <a:extLst>
              <a:ext uri="{FF2B5EF4-FFF2-40B4-BE49-F238E27FC236}">
                <a16:creationId xmlns:a16="http://schemas.microsoft.com/office/drawing/2014/main" id="{0476A62B-61D0-49A3-B9F2-D131D4D49AEC}"/>
              </a:ext>
            </a:extLst>
          </p:cNvPr>
          <p:cNvSpPr>
            <a:spLocks noGrp="1"/>
          </p:cNvSpPr>
          <p:nvPr>
            <p:ph type="title"/>
          </p:nvPr>
        </p:nvSpPr>
        <p:spPr>
          <a:xfrm>
            <a:off x="1024128" y="266331"/>
            <a:ext cx="5882699" cy="943904"/>
          </a:xfrm>
        </p:spPr>
        <p:txBody>
          <a:bodyPr>
            <a:normAutofit fontScale="90000"/>
          </a:bodyPr>
          <a:lstStyle/>
          <a:p>
            <a:pPr algn="ctr" rtl="1">
              <a:lnSpc>
                <a:spcPct val="107000"/>
              </a:lnSpc>
              <a:spcAft>
                <a:spcPts val="0"/>
              </a:spcAft>
              <a:tabLst>
                <a:tab pos="5646420" algn="r"/>
              </a:tabLst>
            </a:pPr>
            <a: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ar-DZ" sz="36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2. أهمية </a:t>
            </a:r>
            <a:r>
              <a:rPr lang="ar-DZ" sz="36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رضا الزبون</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spTree>
    <p:extLst>
      <p:ext uri="{BB962C8B-B14F-4D97-AF65-F5344CB8AC3E}">
        <p14:creationId xmlns:p14="http://schemas.microsoft.com/office/powerpoint/2010/main" val="141519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318886"/>
            <a:ext cx="9720072" cy="613269"/>
          </a:xfrm>
        </p:spPr>
        <p:txBody>
          <a:bodyPr>
            <a:normAutofit/>
          </a:bodyPr>
          <a:lstStyle/>
          <a:p>
            <a:pPr algn="ctr" rtl="1"/>
            <a:r>
              <a:rPr lang="fr-FR" sz="32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3</a:t>
            </a:r>
            <a:r>
              <a:rPr lang="ar-DZ" sz="3200" b="1" dirty="0" smtClean="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العلاقة </a:t>
            </a:r>
            <a:r>
              <a:rPr lang="ar-DZ" sz="32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بين رضا الزبون وأنواع متطلباته</a:t>
            </a:r>
            <a:endParaRPr lang="fr-FR" sz="3200" dirty="0">
              <a:solidFill>
                <a:srgbClr val="FF0000"/>
              </a:solidFill>
            </a:endParaRPr>
          </a:p>
        </p:txBody>
      </p:sp>
      <p:pic>
        <p:nvPicPr>
          <p:cNvPr id="5" name="Espace réservé du contenu 4"/>
          <p:cNvPicPr>
            <a:picLocks noGrp="1" noChangeAspect="1"/>
          </p:cNvPicPr>
          <p:nvPr>
            <p:ph sz="half" idx="1"/>
          </p:nvPr>
        </p:nvPicPr>
        <p:blipFill>
          <a:blip r:embed="rId2"/>
          <a:stretch>
            <a:fillRect/>
          </a:stretch>
        </p:blipFill>
        <p:spPr>
          <a:xfrm>
            <a:off x="1023937" y="1091953"/>
            <a:ext cx="5456761" cy="5388746"/>
          </a:xfrm>
          <a:prstGeom prst="rect">
            <a:avLst/>
          </a:prstGeom>
        </p:spPr>
      </p:pic>
      <p:sp>
        <p:nvSpPr>
          <p:cNvPr id="4" name="Espace réservé du contenu 3"/>
          <p:cNvSpPr>
            <a:spLocks noGrp="1"/>
          </p:cNvSpPr>
          <p:nvPr>
            <p:ph sz="half" idx="2"/>
          </p:nvPr>
        </p:nvSpPr>
        <p:spPr>
          <a:xfrm>
            <a:off x="6584124" y="1249185"/>
            <a:ext cx="4754880" cy="4995464"/>
          </a:xfrm>
        </p:spPr>
        <p:txBody>
          <a:bodyPr>
            <a:normAutofit/>
          </a:bodyPr>
          <a:lstStyle/>
          <a:p>
            <a:pPr algn="just" rtl="1"/>
            <a:r>
              <a:rPr lang="ar-DZ" sz="3200" dirty="0">
                <a:latin typeface="Simplified Arabic" panose="02010000000000000000" pitchFamily="2" charset="-78"/>
                <a:ea typeface="Calibri" panose="020F0502020204030204" pitchFamily="34" charset="0"/>
                <a:cs typeface="Simplified Arabic" panose="02010000000000000000" pitchFamily="2" charset="-78"/>
              </a:rPr>
              <a:t>يجب على المؤسسة أن تصنف متطلبات (حاجات ورغبات وتوقعات) الزبائن لتباين تأثيرها في رضا الزبون، ويشير </a:t>
            </a:r>
            <a:r>
              <a:rPr lang="fr-FR" sz="2800" dirty="0">
                <a:latin typeface="Simplified Arabic" panose="02010000000000000000" pitchFamily="2" charset="-78"/>
                <a:ea typeface="Calibri" panose="020F0502020204030204" pitchFamily="34" charset="0"/>
                <a:cs typeface="Arial" panose="020B0604020202020204" pitchFamily="34" charset="0"/>
              </a:rPr>
              <a:t>Kano 1990</a:t>
            </a:r>
            <a:r>
              <a:rPr lang="fr-FR" sz="3200" dirty="0">
                <a:latin typeface="Simplified Arabic" panose="02010000000000000000" pitchFamily="2" charset="-78"/>
                <a:ea typeface="Calibri" panose="020F0502020204030204" pitchFamily="34" charset="0"/>
                <a:cs typeface="Arial" panose="020B0604020202020204" pitchFamily="34" charset="0"/>
              </a:rPr>
              <a:t> </a:t>
            </a:r>
            <a:r>
              <a:rPr lang="ar-DZ" sz="3200" dirty="0">
                <a:latin typeface="Simplified Arabic" panose="02010000000000000000" pitchFamily="2" charset="-78"/>
                <a:ea typeface="Calibri" panose="020F0502020204030204" pitchFamily="34" charset="0"/>
              </a:rPr>
              <a:t>(</a:t>
            </a:r>
            <a:r>
              <a:rPr lang="ar-SA" sz="3200" dirty="0">
                <a:latin typeface="Simplified Arabic" panose="02010000000000000000" pitchFamily="2" charset="-78"/>
                <a:ea typeface="Calibri" panose="020F0502020204030204" pitchFamily="34" charset="0"/>
                <a:cs typeface="Simplified Arabic" panose="02010000000000000000" pitchFamily="2" charset="-78"/>
              </a:rPr>
              <a:t>هو نموذج تم تطويره سنة 1984 من قبل البروفيسور الياباني </a:t>
            </a:r>
            <a:r>
              <a:rPr lang="ar-SA" sz="3200" dirty="0" err="1">
                <a:latin typeface="Simplified Arabic" panose="02010000000000000000" pitchFamily="2" charset="-78"/>
                <a:ea typeface="Calibri" panose="020F0502020204030204" pitchFamily="34" charset="0"/>
                <a:cs typeface="Simplified Arabic" panose="02010000000000000000" pitchFamily="2" charset="-78"/>
              </a:rPr>
              <a:t>كانو</a:t>
            </a:r>
            <a:r>
              <a:rPr lang="ar-SA" sz="3200" dirty="0">
                <a:latin typeface="Simplified Arabic" panose="02010000000000000000" pitchFamily="2" charset="-78"/>
                <a:ea typeface="Calibri" panose="020F0502020204030204" pitchFamily="34" charset="0"/>
                <a:cs typeface="Simplified Arabic" panose="02010000000000000000" pitchFamily="2" charset="-78"/>
              </a:rPr>
              <a:t> </a:t>
            </a:r>
            <a:r>
              <a:rPr lang="ar-SA" sz="3200" dirty="0" err="1">
                <a:latin typeface="Simplified Arabic" panose="02010000000000000000" pitchFamily="2" charset="-78"/>
                <a:ea typeface="Calibri" panose="020F0502020204030204" pitchFamily="34" charset="0"/>
                <a:cs typeface="Simplified Arabic" panose="02010000000000000000" pitchFamily="2" charset="-78"/>
              </a:rPr>
              <a:t>نورياكي</a:t>
            </a:r>
            <a:r>
              <a:rPr lang="ar-SA" sz="3200" dirty="0">
                <a:latin typeface="Simplified Arabic" panose="02010000000000000000" pitchFamily="2" charset="-78"/>
                <a:ea typeface="Calibri" panose="020F0502020204030204" pitchFamily="34" charset="0"/>
                <a:cs typeface="Simplified Arabic" panose="02010000000000000000" pitchFamily="2" charset="-78"/>
              </a:rPr>
              <a:t> من جامعة </a:t>
            </a:r>
            <a:r>
              <a:rPr lang="fr-FR" sz="3200" dirty="0">
                <a:latin typeface="Simplified Arabic" panose="02010000000000000000" pitchFamily="2" charset="-78"/>
                <a:ea typeface="Calibri" panose="020F0502020204030204" pitchFamily="34" charset="0"/>
                <a:cs typeface="Arial" panose="020B0604020202020204" pitchFamily="34" charset="0"/>
              </a:rPr>
              <a:t>Tokyo </a:t>
            </a:r>
            <a:r>
              <a:rPr lang="fr-FR" sz="3200" dirty="0" err="1">
                <a:latin typeface="Simplified Arabic" panose="02010000000000000000" pitchFamily="2" charset="-78"/>
                <a:ea typeface="Calibri" panose="020F0502020204030204" pitchFamily="34" charset="0"/>
                <a:cs typeface="Arial" panose="020B0604020202020204" pitchFamily="34" charset="0"/>
              </a:rPr>
              <a:t>Rika</a:t>
            </a:r>
            <a:r>
              <a:rPr lang="fr-FR" sz="3200" dirty="0">
                <a:latin typeface="Simplified Arabic" panose="02010000000000000000" pitchFamily="2" charset="-78"/>
                <a:ea typeface="Calibri" panose="020F0502020204030204" pitchFamily="34" charset="0"/>
                <a:cs typeface="Arial" panose="020B0604020202020204" pitchFamily="34" charset="0"/>
              </a:rPr>
              <a:t> </a:t>
            </a:r>
            <a:r>
              <a:rPr lang="fr-FR" sz="3200" dirty="0" err="1">
                <a:latin typeface="Simplified Arabic" panose="02010000000000000000" pitchFamily="2" charset="-78"/>
                <a:ea typeface="Calibri" panose="020F0502020204030204" pitchFamily="34" charset="0"/>
                <a:cs typeface="Arial" panose="020B0604020202020204" pitchFamily="34" charset="0"/>
              </a:rPr>
              <a:t>University</a:t>
            </a:r>
            <a:r>
              <a:rPr lang="ar-DZ" sz="3200" dirty="0">
                <a:latin typeface="Simplified Arabic" panose="02010000000000000000" pitchFamily="2" charset="-78"/>
                <a:ea typeface="Calibri" panose="020F0502020204030204" pitchFamily="34" charset="0"/>
                <a:cs typeface="Simplified Arabic" panose="02010000000000000000" pitchFamily="2" charset="-78"/>
              </a:rPr>
              <a:t>) أنه يمكن وضع ثلاثة متطلبات .</a:t>
            </a:r>
            <a:endParaRPr lang="fr-FR" sz="2800" dirty="0"/>
          </a:p>
        </p:txBody>
      </p:sp>
    </p:spTree>
    <p:extLst>
      <p:ext uri="{BB962C8B-B14F-4D97-AF65-F5344CB8AC3E}">
        <p14:creationId xmlns:p14="http://schemas.microsoft.com/office/powerpoint/2010/main" val="277581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296000404"/>
              </p:ext>
            </p:extLst>
          </p:nvPr>
        </p:nvGraphicFramePr>
        <p:xfrm>
          <a:off x="399495" y="1100830"/>
          <a:ext cx="11390051" cy="53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100831" y="344880"/>
            <a:ext cx="10395752" cy="646331"/>
          </a:xfrm>
          <a:prstGeom prst="rect">
            <a:avLst/>
          </a:prstGeom>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DZ" sz="3600" b="1" i="0" u="none" strike="noStrike" kern="1200" cap="all" spc="100" normalizeH="0" baseline="0" noProof="0" dirty="0" smtClean="0">
                <a:ln>
                  <a:noFill/>
                </a:ln>
                <a:solidFill>
                  <a:srgbClr val="FF0000"/>
                </a:solidFill>
                <a:effectLst/>
                <a:uLnTx/>
                <a:uFillTx/>
                <a:latin typeface="Simplified Arabic" panose="02010000000000000000" pitchFamily="2" charset="-78"/>
                <a:ea typeface="Calibri" panose="020F0502020204030204" pitchFamily="34" charset="0"/>
                <a:cs typeface="Simplified Arabic" panose="02010000000000000000" pitchFamily="2" charset="-78"/>
              </a:rPr>
              <a:t>4. </a:t>
            </a:r>
            <a:r>
              <a:rPr kumimoji="0" lang="ar-SA" sz="3600" b="1" i="0" u="none" strike="noStrike" kern="1200" cap="all" spc="100" normalizeH="0" baseline="0" noProof="0" dirty="0" smtClean="0">
                <a:ln>
                  <a:noFill/>
                </a:ln>
                <a:solidFill>
                  <a:srgbClr val="FF0000"/>
                </a:solidFill>
                <a:effectLst/>
                <a:uLnTx/>
                <a:uFillTx/>
                <a:latin typeface="Simplified Arabic" panose="02010000000000000000" pitchFamily="2" charset="-78"/>
                <a:ea typeface="Calibri" panose="020F0502020204030204" pitchFamily="34" charset="0"/>
                <a:cs typeface="Simplified Arabic" panose="02010000000000000000" pitchFamily="2" charset="-78"/>
              </a:rPr>
              <a:t>قياس </a:t>
            </a:r>
            <a:r>
              <a:rPr kumimoji="0" lang="ar-SA" sz="3600" b="1" i="0" u="none" strike="noStrike" kern="1200" cap="all" spc="100" normalizeH="0" baseline="0" noProof="0" dirty="0">
                <a:ln>
                  <a:noFill/>
                </a:ln>
                <a:solidFill>
                  <a:srgbClr val="FF0000"/>
                </a:solidFill>
                <a:effectLst/>
                <a:uLnTx/>
                <a:uFillTx/>
                <a:latin typeface="Simplified Arabic" panose="02010000000000000000" pitchFamily="2" charset="-78"/>
                <a:ea typeface="Calibri" panose="020F0502020204030204" pitchFamily="34" charset="0"/>
                <a:cs typeface="Simplified Arabic" panose="02010000000000000000" pitchFamily="2" charset="-78"/>
              </a:rPr>
              <a:t>الرضا</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34925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862" y="292253"/>
            <a:ext cx="9720072" cy="719801"/>
          </a:xfrm>
        </p:spPr>
        <p:txBody>
          <a:bodyPr>
            <a:normAutofit/>
          </a:bodyPr>
          <a:lstStyle/>
          <a:p>
            <a:pPr algn="ctr" rtl="1"/>
            <a:r>
              <a:rPr lang="ar-DZ" sz="3200" b="1" dirty="0">
                <a:solidFill>
                  <a:srgbClr val="FF0000"/>
                </a:solidFill>
                <a:cs typeface="Simplified Arabic" panose="02010000000000000000" pitchFamily="2" charset="-78"/>
              </a:rPr>
              <a:t>ثانيا: علاقة جودة الخدمة المدركة بولاء الزبون</a:t>
            </a:r>
            <a:endParaRPr lang="fr-FR" sz="3200" b="1" dirty="0">
              <a:solidFill>
                <a:srgbClr val="FF0000"/>
              </a:solidFill>
              <a:cs typeface="Simplified Arabic" panose="02010000000000000000" pitchFamily="2" charset="-78"/>
            </a:endParaRPr>
          </a:p>
        </p:txBody>
      </p:sp>
      <p:sp>
        <p:nvSpPr>
          <p:cNvPr id="9" name="Espace réservé du contenu 8"/>
          <p:cNvSpPr>
            <a:spLocks noGrp="1"/>
          </p:cNvSpPr>
          <p:nvPr>
            <p:ph sz="half" idx="2"/>
          </p:nvPr>
        </p:nvSpPr>
        <p:spPr>
          <a:xfrm>
            <a:off x="639192" y="1438183"/>
            <a:ext cx="11070455" cy="4947969"/>
          </a:xfrm>
          <a:solidFill>
            <a:schemeClr val="tx2">
              <a:lumMod val="20000"/>
              <a:lumOff val="80000"/>
            </a:schemeClr>
          </a:solidFill>
          <a:ln w="38100">
            <a:solidFill>
              <a:schemeClr val="accent4">
                <a:lumMod val="60000"/>
                <a:lumOff val="40000"/>
              </a:schemeClr>
            </a:solidFill>
          </a:ln>
        </p:spPr>
        <p:txBody>
          <a:bodyPr>
            <a:normAutofit/>
          </a:bodyPr>
          <a:lstStyle/>
          <a:p>
            <a:pPr indent="0" algn="just" rtl="1">
              <a:lnSpc>
                <a:spcPct val="107000"/>
              </a:lnSpc>
              <a:spcBef>
                <a:spcPts val="600"/>
              </a:spcBef>
              <a:spcAft>
                <a:spcPts val="600"/>
              </a:spcAft>
              <a:buNone/>
            </a:pPr>
            <a:r>
              <a:rPr lang="ar-DZ" sz="2400" dirty="0">
                <a:latin typeface="Simplified Arabic" panose="02010000000000000000" pitchFamily="2" charset="-78"/>
                <a:ea typeface="Calibri" panose="020F0502020204030204" pitchFamily="34" charset="0"/>
                <a:cs typeface="Simplified Arabic" panose="02010000000000000000" pitchFamily="2" charset="-78"/>
              </a:rPr>
              <a:t> </a:t>
            </a:r>
            <a:r>
              <a:rPr lang="ar-DZ" sz="4000" dirty="0">
                <a:latin typeface="Simplified Arabic" panose="02010000000000000000" pitchFamily="2" charset="-78"/>
                <a:ea typeface="Calibri" panose="020F0502020204030204" pitchFamily="34" charset="0"/>
                <a:cs typeface="Simplified Arabic" panose="02010000000000000000" pitchFamily="2" charset="-78"/>
              </a:rPr>
              <a:t>يتحقق ولاء الزبون من خلال زيادة الاحتفاظ بالزبائن وهو ربح طويل الأجل، فولاء الزبون للمؤسسة يجعل منه أفضل وسيلة ترويج للخدمات المعروضة.</a:t>
            </a:r>
            <a:endParaRPr lang="fr-FR" sz="3200" dirty="0">
              <a:latin typeface="Calibri" panose="020F0502020204030204" pitchFamily="34" charset="0"/>
              <a:ea typeface="Calibri" panose="020F0502020204030204" pitchFamily="34" charset="0"/>
              <a:cs typeface="Arial" panose="020B0604020202020204" pitchFamily="34" charset="0"/>
            </a:endParaRPr>
          </a:p>
        </p:txBody>
      </p:sp>
      <p:pic>
        <p:nvPicPr>
          <p:cNvPr id="4" name="Espace réservé du contenu 3"/>
          <p:cNvPicPr>
            <a:picLocks noGrp="1" noChangeAspect="1"/>
          </p:cNvPicPr>
          <p:nvPr>
            <p:ph sz="half" idx="1"/>
          </p:nvPr>
        </p:nvPicPr>
        <p:blipFill>
          <a:blip r:embed="rId2"/>
          <a:stretch>
            <a:fillRect/>
          </a:stretch>
        </p:blipFill>
        <p:spPr>
          <a:xfrm>
            <a:off x="754602" y="3586579"/>
            <a:ext cx="10955045" cy="2734322"/>
          </a:xfrm>
          <a:prstGeom prst="rect">
            <a:avLst/>
          </a:prstGeom>
        </p:spPr>
      </p:pic>
    </p:spTree>
    <p:extLst>
      <p:ext uri="{BB962C8B-B14F-4D97-AF65-F5344CB8AC3E}">
        <p14:creationId xmlns:p14="http://schemas.microsoft.com/office/powerpoint/2010/main" val="194909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666535"/>
          </a:xfrm>
        </p:spPr>
        <p:txBody>
          <a:bodyPr/>
          <a:lstStyle/>
          <a:p>
            <a:pPr algn="ctr" rtl="1"/>
            <a:r>
              <a:rPr lang="ar-DZ" sz="3200" b="1" dirty="0" smtClean="0">
                <a:solidFill>
                  <a:srgbClr val="FF0000"/>
                </a:solidFill>
                <a:cs typeface="Simplified Arabic" panose="02010000000000000000" pitchFamily="2" charset="-78"/>
              </a:rPr>
              <a:t>1.</a:t>
            </a:r>
            <a:r>
              <a:rPr lang="ar-DZ" sz="3200" b="1" dirty="0">
                <a:solidFill>
                  <a:srgbClr val="FF0000"/>
                </a:solidFill>
                <a:cs typeface="Simplified Arabic" panose="02010000000000000000" pitchFamily="2" charset="-78"/>
              </a:rPr>
              <a:t>	تعريف الولاء</a:t>
            </a:r>
            <a:endParaRPr lang="fr-FR" dirty="0"/>
          </a:p>
        </p:txBody>
      </p:sp>
      <p:sp>
        <p:nvSpPr>
          <p:cNvPr id="4" name="Espace réservé du contenu 3"/>
          <p:cNvSpPr>
            <a:spLocks noGrp="1"/>
          </p:cNvSpPr>
          <p:nvPr>
            <p:ph sz="half" idx="2"/>
          </p:nvPr>
        </p:nvSpPr>
        <p:spPr>
          <a:xfrm>
            <a:off x="3915052" y="1797728"/>
            <a:ext cx="7474998" cy="4336742"/>
          </a:xfrm>
          <a:solidFill>
            <a:schemeClr val="tx2">
              <a:lumMod val="20000"/>
              <a:lumOff val="80000"/>
            </a:schemeClr>
          </a:solidFill>
        </p:spPr>
        <p:txBody>
          <a:bodyPr>
            <a:normAutofit fontScale="92500" lnSpcReduction="10000"/>
          </a:bodyPr>
          <a:lstStyle/>
          <a:p>
            <a:pPr marL="342900" lvl="0" indent="-342900" algn="just" rtl="1">
              <a:lnSpc>
                <a:spcPct val="115000"/>
              </a:lnSpc>
              <a:spcAft>
                <a:spcPts val="1000"/>
              </a:spcAft>
              <a:buFont typeface="Symbol" panose="05050102010706020507" pitchFamily="18" charset="2"/>
              <a:buChar char=""/>
            </a:pPr>
            <a:r>
              <a:rPr lang="ar-SA" sz="3200" dirty="0">
                <a:latin typeface="Calibri" panose="020F0502020204030204" pitchFamily="34" charset="0"/>
                <a:ea typeface="Calibri" panose="020F0502020204030204" pitchFamily="34" charset="0"/>
                <a:cs typeface="Simplified Arabic" panose="02010000000000000000" pitchFamily="2" charset="-78"/>
              </a:rPr>
              <a:t> ينظر بعض الباحثين إلى ولاء الزبائن على" أنه رغبة محددة لمواصلة العلاقة مع مزود الخدمة، أما من وجهة نظر سلوكية، فإن ولاء الزبائن يعرف على أنه تكرار عملية الشراء، ومعناه نسبة مرات شراء الزبون لنفس المنتج أو الخدمة المحددة في فئة معينة مقارنة بالعدد الإجمالي للمشتريات في هذه الفئة".</a:t>
            </a:r>
          </a:p>
          <a:p>
            <a:pPr marL="342900" lvl="0" indent="-342900" algn="just" rtl="1">
              <a:lnSpc>
                <a:spcPct val="115000"/>
              </a:lnSpc>
              <a:spcAft>
                <a:spcPts val="1000"/>
              </a:spcAft>
              <a:buFont typeface="Symbol" panose="05050102010706020507" pitchFamily="18" charset="2"/>
              <a:buChar char=""/>
            </a:pPr>
            <a:r>
              <a:rPr lang="ar-SA" sz="3200" dirty="0">
                <a:latin typeface="Calibri" panose="020F0502020204030204" pitchFamily="34" charset="0"/>
                <a:ea typeface="Calibri" panose="020F0502020204030204" pitchFamily="34" charset="0"/>
                <a:cs typeface="Simplified Arabic" panose="02010000000000000000" pitchFamily="2" charset="-78"/>
              </a:rPr>
              <a:t>     فالزبون الذي يتميز بالولاء هو الذي يشتري نفس العلامة عدة مرات وبشكل متتالي.</a:t>
            </a:r>
            <a:endParaRPr lang="fr-FR" dirty="0"/>
          </a:p>
        </p:txBody>
      </p:sp>
      <p:pic>
        <p:nvPicPr>
          <p:cNvPr id="3" name="Image 2"/>
          <p:cNvPicPr>
            <a:picLocks noChangeAspect="1"/>
          </p:cNvPicPr>
          <p:nvPr/>
        </p:nvPicPr>
        <p:blipFill>
          <a:blip r:embed="rId2"/>
          <a:stretch>
            <a:fillRect/>
          </a:stretch>
        </p:blipFill>
        <p:spPr>
          <a:xfrm>
            <a:off x="737494" y="1797728"/>
            <a:ext cx="3028950" cy="4443274"/>
          </a:xfrm>
          <a:prstGeom prst="rect">
            <a:avLst/>
          </a:prstGeom>
        </p:spPr>
      </p:pic>
    </p:spTree>
    <p:extLst>
      <p:ext uri="{BB962C8B-B14F-4D97-AF65-F5344CB8AC3E}">
        <p14:creationId xmlns:p14="http://schemas.microsoft.com/office/powerpoint/2010/main" val="2950908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666535"/>
          </a:xfrm>
        </p:spPr>
        <p:txBody>
          <a:bodyPr/>
          <a:lstStyle/>
          <a:p>
            <a:pPr algn="ctr" rtl="1"/>
            <a:r>
              <a:rPr lang="ar-DZ" sz="3200" b="1" dirty="0" smtClean="0">
                <a:solidFill>
                  <a:srgbClr val="FF0000"/>
                </a:solidFill>
                <a:cs typeface="Simplified Arabic" panose="02010000000000000000" pitchFamily="2" charset="-78"/>
              </a:rPr>
              <a:t>2.</a:t>
            </a:r>
            <a:r>
              <a:rPr lang="ar-DZ" sz="3200" b="1" dirty="0">
                <a:solidFill>
                  <a:srgbClr val="FF0000"/>
                </a:solidFill>
                <a:cs typeface="Simplified Arabic" panose="02010000000000000000" pitchFamily="2" charset="-78"/>
              </a:rPr>
              <a:t>	أهمية الولاء</a:t>
            </a:r>
            <a:endParaRPr lang="fr-FR" dirty="0"/>
          </a:p>
        </p:txBody>
      </p:sp>
      <p:graphicFrame>
        <p:nvGraphicFramePr>
          <p:cNvPr id="6" name="Espace réservé du contenu 5"/>
          <p:cNvGraphicFramePr>
            <a:graphicFrameLocks noGrp="1"/>
          </p:cNvGraphicFramePr>
          <p:nvPr>
            <p:ph sz="half" idx="2"/>
            <p:extLst/>
          </p:nvPr>
        </p:nvGraphicFramePr>
        <p:xfrm>
          <a:off x="674703" y="1713390"/>
          <a:ext cx="10875145" cy="468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39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585216"/>
            <a:ext cx="9720072" cy="560003"/>
          </a:xfrm>
        </p:spPr>
        <p:txBody>
          <a:bodyPr>
            <a:normAutofit fontScale="90000"/>
          </a:bodyPr>
          <a:lstStyle/>
          <a:p>
            <a:pPr algn="ctr" rtl="1"/>
            <a:r>
              <a:rPr lang="ar-DZ" sz="4000" b="1" dirty="0" smtClean="0">
                <a:solidFill>
                  <a:srgbClr val="FF0000"/>
                </a:solidFill>
              </a:rPr>
              <a:t>3. قياس </a:t>
            </a:r>
            <a:r>
              <a:rPr lang="ar-DZ" sz="4000" b="1" dirty="0">
                <a:solidFill>
                  <a:srgbClr val="FF0000"/>
                </a:solidFill>
              </a:rPr>
              <a:t>ولاء الزبائن</a:t>
            </a:r>
            <a:endParaRPr lang="fr-FR" sz="4000" b="1" dirty="0">
              <a:solidFill>
                <a:srgbClr val="FF0000"/>
              </a:solidFill>
            </a:endParaRPr>
          </a:p>
        </p:txBody>
      </p:sp>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106098884"/>
              </p:ext>
            </p:extLst>
          </p:nvPr>
        </p:nvGraphicFramePr>
        <p:xfrm>
          <a:off x="1100831" y="1677879"/>
          <a:ext cx="10067278" cy="495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53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294268" y="1065320"/>
            <a:ext cx="5530788" cy="5244040"/>
          </a:xfrm>
        </p:spPr>
        <p:txBody>
          <a:bodyPr>
            <a:normAutofit/>
          </a:bodyPr>
          <a:lstStyle/>
          <a:p>
            <a:pPr marL="0" indent="0" algn="just" rtl="1">
              <a:buNone/>
            </a:pPr>
            <a:r>
              <a:rPr lang="ar-DZ" sz="4000" b="1" cap="all" spc="100" dirty="0">
                <a:solidFill>
                  <a:srgbClr val="FF0000"/>
                </a:solidFill>
                <a:latin typeface="Tw Cen MT Condensed" panose="020B0606020104020203"/>
                <a:ea typeface="+mj-ea"/>
              </a:rPr>
              <a:t>4.	الولاء وجودة الخدمة </a:t>
            </a:r>
            <a:endParaRPr lang="ar-DZ" sz="2800" dirty="0" smtClean="0">
              <a:cs typeface="Simplified Arabic" panose="02010000000000000000" pitchFamily="2" charset="-78"/>
            </a:endParaRPr>
          </a:p>
          <a:p>
            <a:pPr marL="0" indent="0" algn="just" rtl="1">
              <a:buNone/>
            </a:pPr>
            <a:r>
              <a:rPr lang="ar-DZ" sz="2800" dirty="0" smtClean="0">
                <a:cs typeface="Simplified Arabic" panose="02010000000000000000" pitchFamily="2" charset="-78"/>
              </a:rPr>
              <a:t>يلعب </a:t>
            </a:r>
            <a:r>
              <a:rPr lang="ar-DZ" sz="2800" dirty="0">
                <a:cs typeface="Simplified Arabic" panose="02010000000000000000" pitchFamily="2" charset="-78"/>
              </a:rPr>
              <a:t>ولاء الزبائن دورا هاما في تطوير مؤسسات الأعمال المختلفة، فقد لوحظ أنه في ظل سلسلة علاقات الخدمة الجيدة، فإن ربحية المؤسسة ونموها هو نتيجة ولاء الزبائن. كما أن رضا الزبائن يستلزم المعرفة الكاملة لتوقعات الزبائن من المنتجات والخدمات. يكون لجودة الخدمة تأثير كبير على أداء المؤسسة، حيث أن جودة الخدمة، والقيمة ورضا الزبائن هي أهم مصادر اكتساب ميزة تنافسية لها. </a:t>
            </a:r>
          </a:p>
          <a:p>
            <a:pPr marL="0" indent="0" algn="just" rtl="1">
              <a:buNone/>
            </a:pPr>
            <a:r>
              <a:rPr lang="ar-DZ" sz="2800" dirty="0">
                <a:cs typeface="Simplified Arabic" panose="02010000000000000000" pitchFamily="2" charset="-78"/>
              </a:rPr>
              <a:t>    </a:t>
            </a:r>
            <a:endParaRPr lang="fr-FR" dirty="0"/>
          </a:p>
        </p:txBody>
      </p:sp>
      <p:sp>
        <p:nvSpPr>
          <p:cNvPr id="4" name="Espace réservé du contenu 3"/>
          <p:cNvSpPr txBox="1">
            <a:spLocks/>
          </p:cNvSpPr>
          <p:nvPr/>
        </p:nvSpPr>
        <p:spPr>
          <a:xfrm>
            <a:off x="585925" y="1136340"/>
            <a:ext cx="4447714" cy="472025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rtl="1">
              <a:lnSpc>
                <a:spcPct val="107000"/>
              </a:lnSpc>
              <a:spcBef>
                <a:spcPts val="600"/>
              </a:spcBef>
              <a:spcAft>
                <a:spcPts val="600"/>
              </a:spcAft>
            </a:pPr>
            <a:r>
              <a:rPr lang="ar-DZ" sz="3600" b="1" cap="all" spc="100" dirty="0" smtClean="0">
                <a:solidFill>
                  <a:srgbClr val="FF0000"/>
                </a:solidFill>
                <a:latin typeface="Tw Cen MT Condensed" panose="020B0606020104020203"/>
                <a:ea typeface="+mj-ea"/>
              </a:rPr>
              <a:t>5. علاقة الرضا بالولاء</a:t>
            </a:r>
            <a:endParaRPr lang="ar-DZ" sz="2800" dirty="0" smtClean="0">
              <a:latin typeface="Simplified Arabic" panose="02010000000000000000" pitchFamily="2" charset="-78"/>
              <a:ea typeface="Calibri" panose="020F0502020204030204" pitchFamily="34" charset="0"/>
              <a:cs typeface="Simplified Arabic" panose="02010000000000000000" pitchFamily="2" charset="-78"/>
            </a:endParaRPr>
          </a:p>
          <a:p>
            <a:pPr algn="just" rtl="1">
              <a:lnSpc>
                <a:spcPct val="107000"/>
              </a:lnSpc>
              <a:spcBef>
                <a:spcPts val="600"/>
              </a:spcBef>
              <a:spcAft>
                <a:spcPts val="600"/>
              </a:spcAft>
            </a:pPr>
            <a:r>
              <a:rPr lang="ar-SA" sz="2800" dirty="0" smtClean="0">
                <a:latin typeface="Simplified Arabic" panose="02010000000000000000" pitchFamily="2" charset="-78"/>
                <a:ea typeface="Calibri" panose="020F0502020204030204" pitchFamily="34" charset="0"/>
                <a:cs typeface="Simplified Arabic" panose="02010000000000000000" pitchFamily="2" charset="-78"/>
              </a:rPr>
              <a:t>كما سبق وأن أشرنا أن جودة الخدمة تؤدي إلى رضا الزبون، وأن الرضا يؤدي إلى الولاء، فالرضا يتوسط الجودة والولاء. </a:t>
            </a:r>
            <a:endParaRPr lang="fr-FR" sz="2400" dirty="0"/>
          </a:p>
        </p:txBody>
      </p:sp>
    </p:spTree>
    <p:extLst>
      <p:ext uri="{BB962C8B-B14F-4D97-AF65-F5344CB8AC3E}">
        <p14:creationId xmlns:p14="http://schemas.microsoft.com/office/powerpoint/2010/main" val="150272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8971" y="354397"/>
            <a:ext cx="9720072" cy="710924"/>
          </a:xfrm>
        </p:spPr>
        <p:txBody>
          <a:bodyPr>
            <a:normAutofit/>
          </a:bodyPr>
          <a:lstStyle/>
          <a:p>
            <a:pPr algn="ctr" rtl="1"/>
            <a:r>
              <a:rPr lang="ar-DZ" sz="3600" b="1" dirty="0">
                <a:solidFill>
                  <a:srgbClr val="FF0000"/>
                </a:solidFill>
              </a:rPr>
              <a:t>ثالثا: علاقة جودة الخدمة بالربحية</a:t>
            </a:r>
            <a:endParaRPr lang="fr-FR" sz="3600" b="1" dirty="0">
              <a:solidFill>
                <a:srgbClr val="FF0000"/>
              </a:solidFill>
            </a:endParaRPr>
          </a:p>
        </p:txBody>
      </p:sp>
      <p:pic>
        <p:nvPicPr>
          <p:cNvPr id="5" name="Espace réservé du contenu 4"/>
          <p:cNvPicPr>
            <a:picLocks noGrp="1" noChangeAspect="1"/>
          </p:cNvPicPr>
          <p:nvPr>
            <p:ph sz="half" idx="1"/>
          </p:nvPr>
        </p:nvPicPr>
        <p:blipFill>
          <a:blip r:embed="rId2"/>
          <a:stretch>
            <a:fillRect/>
          </a:stretch>
        </p:blipFill>
        <p:spPr>
          <a:xfrm>
            <a:off x="381739" y="5091343"/>
            <a:ext cx="2459116" cy="1265068"/>
          </a:xfrm>
          <a:prstGeom prst="rect">
            <a:avLst/>
          </a:prstGeom>
        </p:spPr>
      </p:pic>
      <p:sp>
        <p:nvSpPr>
          <p:cNvPr id="6" name="Espace réservé du contenu 3"/>
          <p:cNvSpPr txBox="1">
            <a:spLocks/>
          </p:cNvSpPr>
          <p:nvPr/>
        </p:nvSpPr>
        <p:spPr>
          <a:xfrm>
            <a:off x="6702641" y="1677880"/>
            <a:ext cx="4998129" cy="467853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rtl="1">
              <a:lnSpc>
                <a:spcPct val="107000"/>
              </a:lnSpc>
              <a:spcBef>
                <a:spcPts val="600"/>
              </a:spcBef>
              <a:spcAft>
                <a:spcPts val="600"/>
              </a:spcAft>
            </a:pP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 </a:t>
            </a:r>
            <a:r>
              <a:rPr lang="ar-DZ" sz="3200" b="1" cap="all" spc="100" dirty="0" smtClean="0">
                <a:solidFill>
                  <a:srgbClr val="FF0000"/>
                </a:solidFill>
                <a:latin typeface="Simplified Arabic" panose="02010000000000000000" pitchFamily="2" charset="-78"/>
                <a:ea typeface="MS Mincho"/>
                <a:cs typeface="Simplified Arabic" panose="02010000000000000000" pitchFamily="2" charset="-78"/>
              </a:rPr>
              <a:t>1.</a:t>
            </a:r>
            <a:r>
              <a:rPr lang="ar-SA" sz="3200" b="1" cap="all" spc="100" dirty="0" smtClean="0">
                <a:solidFill>
                  <a:srgbClr val="FF0000"/>
                </a:solidFill>
                <a:latin typeface="Simplified Arabic" panose="02010000000000000000" pitchFamily="2" charset="-78"/>
                <a:ea typeface="MS Mincho"/>
                <a:cs typeface="Simplified Arabic" panose="02010000000000000000" pitchFamily="2" charset="-78"/>
              </a:rPr>
              <a:t>مفهوم</a:t>
            </a:r>
            <a:r>
              <a:rPr lang="ar-SA" sz="3200" b="1" cap="all" spc="100" dirty="0" smtClean="0">
                <a:solidFill>
                  <a:prstClr val="black">
                    <a:lumMod val="95000"/>
                    <a:lumOff val="5000"/>
                  </a:prstClr>
                </a:solidFill>
                <a:latin typeface="Simplified Arabic" panose="02010000000000000000" pitchFamily="2" charset="-78"/>
                <a:ea typeface="MS Mincho"/>
                <a:cs typeface="Simplified Arabic" panose="02010000000000000000" pitchFamily="2" charset="-78"/>
              </a:rPr>
              <a:t> </a:t>
            </a:r>
            <a:r>
              <a:rPr lang="ar-SA" sz="3200" b="1" cap="all" spc="100" dirty="0" smtClean="0">
                <a:solidFill>
                  <a:srgbClr val="FF0000"/>
                </a:solidFill>
                <a:latin typeface="Simplified Arabic" panose="02010000000000000000" pitchFamily="2" charset="-78"/>
                <a:ea typeface="MS Mincho"/>
                <a:cs typeface="Simplified Arabic" panose="02010000000000000000" pitchFamily="2" charset="-78"/>
              </a:rPr>
              <a:t>الربحية</a:t>
            </a:r>
            <a:endParaRPr lang="ar-DZ" sz="3200" dirty="0" smtClean="0">
              <a:latin typeface="Simplified Arabic" panose="02010000000000000000" pitchFamily="2" charset="-78"/>
              <a:ea typeface="Calibri" panose="020F0502020204030204" pitchFamily="34" charset="0"/>
              <a:cs typeface="Simplified Arabic" panose="02010000000000000000" pitchFamily="2" charset="-78"/>
            </a:endParaRPr>
          </a:p>
          <a:p>
            <a:pPr algn="just" rtl="1">
              <a:lnSpc>
                <a:spcPct val="107000"/>
              </a:lnSpc>
              <a:spcBef>
                <a:spcPts val="600"/>
              </a:spcBef>
              <a:spcAft>
                <a:spcPts val="600"/>
              </a:spcAft>
            </a:pP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تعرف الربحية على أنها</a:t>
            </a:r>
            <a:r>
              <a:rPr lang="fr-FR" sz="2400" dirty="0" smtClean="0">
                <a:latin typeface="Simplified Arabic" panose="02010000000000000000" pitchFamily="2" charset="-78"/>
                <a:ea typeface="Calibri" panose="020F0502020204030204" pitchFamily="34" charset="0"/>
                <a:cs typeface="Arial" panose="020B0604020202020204" pitchFamily="34" charset="0"/>
              </a:rPr>
              <a:t> " </a:t>
            </a: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المؤشر الكاشف لمركز المؤسسة التنافسي في الأسواق ولجودة إدارتها، وهي تسمح للمؤسسة بالاحتفاظ بشكل مخاطرة معينة وتوفر وقاء ضد المشكلات القصيرة الأجل". </a:t>
            </a:r>
            <a:endParaRPr lang="fr-FR" sz="180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600"/>
              </a:spcBef>
              <a:spcAft>
                <a:spcPts val="600"/>
              </a:spcAft>
            </a:pP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   كما تعرف على أنها" العلاقة بين الأرباح التي تحققها المؤسسة والاستثمارات التي ساهمت في تحقيق هذه الأرباح، والربحية تعتبر هدفًا للمؤسسة ومقياسًا للحكم على كفاءتها"</a:t>
            </a:r>
            <a:r>
              <a:rPr lang="ar-SA" sz="2000" dirty="0" smtClean="0">
                <a:latin typeface="Simplified Arabic" panose="02010000000000000000" pitchFamily="2" charset="-78"/>
                <a:ea typeface="Calibri" panose="020F0502020204030204" pitchFamily="34" charset="0"/>
                <a:cs typeface="Simplified Arabic" panose="02010000000000000000" pitchFamily="2" charset="-78"/>
              </a:rPr>
              <a:t>.</a:t>
            </a:r>
            <a:endParaRPr lang="fr-FR" sz="2000" dirty="0"/>
          </a:p>
        </p:txBody>
      </p:sp>
      <p:sp>
        <p:nvSpPr>
          <p:cNvPr id="7" name="Espace réservé du contenu 3"/>
          <p:cNvSpPr>
            <a:spLocks noGrp="1"/>
          </p:cNvSpPr>
          <p:nvPr>
            <p:ph sz="half" idx="2"/>
          </p:nvPr>
        </p:nvSpPr>
        <p:spPr>
          <a:xfrm>
            <a:off x="496794" y="1677881"/>
            <a:ext cx="4794297" cy="2467992"/>
          </a:xfrm>
        </p:spPr>
        <p:txBody>
          <a:bodyPr>
            <a:normAutofit/>
          </a:bodyPr>
          <a:lstStyle/>
          <a:p>
            <a:pPr marL="0" lvl="0" indent="0" algn="just" rtl="1">
              <a:lnSpc>
                <a:spcPct val="115000"/>
              </a:lnSpc>
              <a:spcBef>
                <a:spcPts val="600"/>
              </a:spcBef>
              <a:spcAft>
                <a:spcPts val="600"/>
              </a:spcAft>
              <a:buSzPts val="1200"/>
              <a:buNone/>
            </a:pPr>
            <a:r>
              <a:rPr lang="ar-DZ" sz="28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2.</a:t>
            </a:r>
            <a:r>
              <a:rPr lang="ar-SA" sz="28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أهمية الأرباح للمؤسسات</a:t>
            </a:r>
            <a:endParaRPr lang="ar-DZ" sz="2400" dirty="0" smtClean="0">
              <a:latin typeface="Simplified Arabic" panose="02010000000000000000" pitchFamily="2" charset="-78"/>
              <a:ea typeface="Calibri" panose="020F0502020204030204" pitchFamily="34" charset="0"/>
              <a:cs typeface="Simplified Arabic" panose="02010000000000000000" pitchFamily="2" charset="-78"/>
            </a:endParaRPr>
          </a:p>
          <a:p>
            <a:pPr marL="0" lvl="0" indent="0" algn="just" rtl="1">
              <a:lnSpc>
                <a:spcPct val="115000"/>
              </a:lnSpc>
              <a:spcBef>
                <a:spcPts val="600"/>
              </a:spcBef>
              <a:spcAft>
                <a:spcPts val="600"/>
              </a:spcAft>
              <a:buSzPts val="1200"/>
              <a:buNone/>
            </a:pP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يعتبر </a:t>
            </a:r>
            <a:r>
              <a:rPr lang="ar-SA" sz="2400" dirty="0">
                <a:latin typeface="Simplified Arabic" panose="02010000000000000000" pitchFamily="2" charset="-78"/>
                <a:ea typeface="Calibri" panose="020F0502020204030204" pitchFamily="34" charset="0"/>
                <a:cs typeface="Simplified Arabic" panose="02010000000000000000" pitchFamily="2" charset="-78"/>
              </a:rPr>
              <a:t>تحقيق الأرباح من أهم الأهداف التي تسعى إليها المؤسسات فهو أمر ضروري لبقائها </a:t>
            </a:r>
            <a:r>
              <a:rPr lang="ar-SA" sz="2400" dirty="0" smtClean="0">
                <a:latin typeface="Simplified Arabic" panose="02010000000000000000" pitchFamily="2" charset="-78"/>
                <a:ea typeface="Calibri" panose="020F0502020204030204" pitchFamily="34" charset="0"/>
                <a:cs typeface="Simplified Arabic" panose="02010000000000000000" pitchFamily="2" charset="-78"/>
              </a:rPr>
              <a:t>واستمرارها</a:t>
            </a:r>
            <a:r>
              <a:rPr lang="fr-FR" sz="2400" dirty="0" smtClean="0">
                <a:latin typeface="Simplified Arabic" panose="02010000000000000000" pitchFamily="2" charset="-78"/>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9263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381740"/>
            <a:ext cx="9720072" cy="683580"/>
          </a:xfrm>
        </p:spPr>
        <p:txBody>
          <a:bodyPr>
            <a:normAutofit/>
          </a:bodyPr>
          <a:lstStyle/>
          <a:p>
            <a:pPr algn="ctr" rtl="1"/>
            <a:r>
              <a:rPr lang="ar-DZ" sz="4000" b="1" dirty="0">
                <a:solidFill>
                  <a:srgbClr val="FF0000"/>
                </a:solidFill>
              </a:rPr>
              <a:t>3.	الجودة والربحية </a:t>
            </a:r>
            <a:endParaRPr lang="fr-FR" sz="4000" b="1" dirty="0">
              <a:solidFill>
                <a:srgbClr val="FF0000"/>
              </a:solidFill>
            </a:endParaRPr>
          </a:p>
        </p:txBody>
      </p:sp>
      <p:sp>
        <p:nvSpPr>
          <p:cNvPr id="4" name="Espace réservé du contenu 3"/>
          <p:cNvSpPr>
            <a:spLocks noGrp="1"/>
          </p:cNvSpPr>
          <p:nvPr>
            <p:ph sz="half" idx="2"/>
          </p:nvPr>
        </p:nvSpPr>
        <p:spPr>
          <a:xfrm>
            <a:off x="887768" y="1420427"/>
            <a:ext cx="10768614" cy="4888933"/>
          </a:xfrm>
        </p:spPr>
        <p:txBody>
          <a:bodyPr>
            <a:normAutofit/>
          </a:bodyPr>
          <a:lstStyle/>
          <a:p>
            <a:pPr marL="0" indent="0" algn="just" rtl="1">
              <a:buNone/>
            </a:pPr>
            <a:r>
              <a:rPr lang="ar-DZ" sz="3600" dirty="0"/>
              <a:t> إن تقديم خدمات ذات جودة عالية يعمل على تحسين سمعة المؤسسة ونظرة الزبائن إليها، ويعمل على تحسين قدرتها على الاحتفاظ بزبائنها، وزيادة قدرتها على جذب زبائن جدد وهو ما يؤدي إلى تحسين الأداء المالي لها وزيادة مبيعاتها وأرباحها.</a:t>
            </a:r>
          </a:p>
          <a:p>
            <a:pPr marL="0" indent="0" algn="just" rtl="1">
              <a:buNone/>
            </a:pPr>
            <a:r>
              <a:rPr lang="ar-DZ" sz="3600" dirty="0"/>
              <a:t>     وفي دراسة ل </a:t>
            </a:r>
            <a:r>
              <a:rPr lang="fr-FR" sz="3600" dirty="0" err="1"/>
              <a:t>Zeithaml</a:t>
            </a:r>
            <a:r>
              <a:rPr lang="fr-FR" sz="3600" dirty="0"/>
              <a:t> , </a:t>
            </a:r>
            <a:r>
              <a:rPr lang="fr-FR" sz="3600" dirty="0" err="1"/>
              <a:t>Parasuraman</a:t>
            </a:r>
            <a:r>
              <a:rPr lang="fr-FR" sz="3600" dirty="0"/>
              <a:t> , Berry </a:t>
            </a:r>
            <a:r>
              <a:rPr lang="ar-DZ" sz="3600" dirty="0"/>
              <a:t>حول أثر جودة الخدمة على سلوك الزبائن، وأثر ذلك على أرباح المؤسسة، فقد توصلت نتائج هذه الدراسة إلى صياغة نموذج نظري حول العلاقة بين جودة الخدمة و سلوك الزبائن والأرباح، وهو ما يوضحه الشكل أدناه</a:t>
            </a:r>
            <a:r>
              <a:rPr lang="ar-DZ" sz="3200" dirty="0"/>
              <a:t>:</a:t>
            </a:r>
            <a:endParaRPr lang="fr-FR" sz="3200" dirty="0"/>
          </a:p>
        </p:txBody>
      </p:sp>
    </p:spTree>
    <p:extLst>
      <p:ext uri="{BB962C8B-B14F-4D97-AF65-F5344CB8AC3E}">
        <p14:creationId xmlns:p14="http://schemas.microsoft.com/office/powerpoint/2010/main" val="83558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6DB29-6D1C-4B77-902C-689CDAF96EA3}"/>
              </a:ext>
            </a:extLst>
          </p:cNvPr>
          <p:cNvSpPr>
            <a:spLocks noGrp="1"/>
          </p:cNvSpPr>
          <p:nvPr>
            <p:ph type="title"/>
          </p:nvPr>
        </p:nvSpPr>
        <p:spPr>
          <a:xfrm>
            <a:off x="1024128" y="585216"/>
            <a:ext cx="9720072" cy="490549"/>
          </a:xfrm>
        </p:spPr>
        <p:txBody>
          <a:bodyPr>
            <a:normAutofit fontScale="90000"/>
          </a:bodyPr>
          <a:lstStyle/>
          <a:p>
            <a:pPr algn="ctr" rtl="1"/>
            <a: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a:r>
            <a:br>
              <a:rPr lang="ar-DZ"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br>
            <a:r>
              <a:rPr lang="ar-SA"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أولا: نموذج جودة الخدمة (نموذج الفجوة) </a:t>
            </a:r>
            <a:r>
              <a:rPr lang="fr-FR" sz="3200" b="1" dirty="0">
                <a:solidFill>
                  <a:srgbClr val="FF0000"/>
                </a:solidFill>
                <a:latin typeface="Simplified Arabic" panose="02010000000000000000" pitchFamily="2" charset="-78"/>
                <a:ea typeface="Times New Roman" panose="02020603050405020304" pitchFamily="18" charset="0"/>
                <a:cs typeface="Arial" panose="020B0604020202020204" pitchFamily="34" charset="0"/>
              </a:rPr>
              <a:t>SERVQUAL</a:t>
            </a:r>
            <a: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t/>
            </a:r>
            <a:br>
              <a:rPr lang="fr-FR" sz="4000" dirty="0">
                <a:solidFill>
                  <a:prstClr val="black">
                    <a:lumMod val="95000"/>
                    <a:lumOff val="5000"/>
                  </a:prstClr>
                </a:solidFill>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4857F5FC-56A1-4512-866E-518BFFFBD267}"/>
              </a:ext>
            </a:extLst>
          </p:cNvPr>
          <p:cNvSpPr>
            <a:spLocks noGrp="1"/>
          </p:cNvSpPr>
          <p:nvPr>
            <p:ph sz="half" idx="1"/>
          </p:nvPr>
        </p:nvSpPr>
        <p:spPr>
          <a:xfrm>
            <a:off x="5868140" y="1389529"/>
            <a:ext cx="5912528" cy="4518212"/>
          </a:xfrm>
        </p:spPr>
        <p:txBody>
          <a:bodyPr>
            <a:normAutofit fontScale="92500" lnSpcReduction="20000"/>
          </a:bodyPr>
          <a:lstStyle/>
          <a:p>
            <a:pPr algn="just" rtl="1">
              <a:lnSpc>
                <a:spcPct val="107000"/>
              </a:lnSpc>
              <a:spcAft>
                <a:spcPts val="600"/>
              </a:spcAft>
            </a:pPr>
            <a:r>
              <a:rPr lang="ar-SA" sz="2800" dirty="0">
                <a:latin typeface="Simplified Arabic" panose="02010000000000000000" pitchFamily="2" charset="-78"/>
                <a:ea typeface="Times New Roman" panose="02020603050405020304" pitchFamily="18" charset="0"/>
                <a:cs typeface="Simplified Arabic" panose="02010000000000000000" pitchFamily="2" charset="-78"/>
              </a:rPr>
              <a:t>من أبرز المحاولات التي تمت في مجال قياس جودة الخدمة، ما قام به</a:t>
            </a:r>
            <a:r>
              <a:rPr lang="ar-SA" sz="2400" dirty="0">
                <a:latin typeface="Simplified Arabic" panose="02010000000000000000" pitchFamily="2" charset="-78"/>
                <a:ea typeface="Times New Roman" panose="02020603050405020304" pitchFamily="18" charset="0"/>
                <a:cs typeface="Simplified Arabic" panose="02010000000000000000" pitchFamily="2" charset="-78"/>
              </a:rPr>
              <a:t> </a:t>
            </a:r>
            <a:r>
              <a:rPr lang="fr-FR" sz="2400" dirty="0" err="1">
                <a:latin typeface="Simplified Arabic" panose="02010000000000000000" pitchFamily="2" charset="-78"/>
                <a:ea typeface="Calibri" panose="020F0502020204030204" pitchFamily="34" charset="0"/>
                <a:cs typeface="Arial" panose="020B0604020202020204" pitchFamily="34" charset="0"/>
              </a:rPr>
              <a:t>Parasuramen</a:t>
            </a:r>
            <a:r>
              <a:rPr lang="fr-FR" sz="2000" dirty="0">
                <a:latin typeface="Simplified Arabic" panose="02010000000000000000" pitchFamily="2" charset="-78"/>
                <a:ea typeface="Calibri" panose="020F0502020204030204" pitchFamily="34" charset="0"/>
                <a:cs typeface="Arial" panose="020B0604020202020204" pitchFamily="34" charset="0"/>
              </a:rPr>
              <a:t>- </a:t>
            </a:r>
            <a:r>
              <a:rPr lang="fr-FR" sz="2000" dirty="0" err="1">
                <a:latin typeface="Simplified Arabic" panose="02010000000000000000" pitchFamily="2" charset="-78"/>
                <a:ea typeface="Calibri" panose="020F0502020204030204" pitchFamily="34" charset="0"/>
                <a:cs typeface="Arial" panose="020B0604020202020204" pitchFamily="34" charset="0"/>
              </a:rPr>
              <a:t>Zeithmal</a:t>
            </a:r>
            <a:r>
              <a:rPr lang="fr-FR" sz="2000" dirty="0">
                <a:latin typeface="Simplified Arabic" panose="02010000000000000000" pitchFamily="2" charset="-78"/>
                <a:ea typeface="Calibri" panose="020F0502020204030204" pitchFamily="34" charset="0"/>
                <a:cs typeface="Arial" panose="020B0604020202020204" pitchFamily="34" charset="0"/>
              </a:rPr>
              <a:t>  and ( </a:t>
            </a:r>
            <a:r>
              <a:rPr lang="fr-FR" sz="2400" dirty="0">
                <a:latin typeface="Simplified Arabic" panose="02010000000000000000" pitchFamily="2" charset="-78"/>
                <a:ea typeface="Calibri" panose="020F0502020204030204" pitchFamily="34" charset="0"/>
                <a:cs typeface="Arial" panose="020B0604020202020204" pitchFamily="34" charset="0"/>
              </a:rPr>
              <a:t>PZB)</a:t>
            </a:r>
            <a:r>
              <a:rPr lang="fr-FR" sz="2400" baseline="30000" dirty="0">
                <a:latin typeface="Simplified Arabic" panose="02010000000000000000" pitchFamily="2" charset="-78"/>
                <a:ea typeface="Calibri" panose="020F0502020204030204" pitchFamily="34" charset="0"/>
                <a:cs typeface="Simplified Arabic" panose="02010000000000000000" pitchFamily="2" charset="-78"/>
                <a:sym typeface="Symbol" panose="05050102010706020507" pitchFamily="18" charset="2"/>
                <a:hlinkClick r:id="rId2" action="ppaction://hlinkfile"/>
              </a:rPr>
              <a:t></a:t>
            </a:r>
            <a:r>
              <a:rPr lang="fr-FR" sz="2400" dirty="0">
                <a:latin typeface="Simplified Arabic" panose="02010000000000000000" pitchFamily="2" charset="-78"/>
                <a:ea typeface="Calibri" panose="020F0502020204030204" pitchFamily="34" charset="0"/>
                <a:cs typeface="Arial" panose="020B0604020202020204" pitchFamily="34" charset="0"/>
              </a:rPr>
              <a:t>  Berry</a:t>
            </a:r>
            <a:r>
              <a:rPr lang="fr-FR" sz="2400" dirty="0">
                <a:latin typeface="Simplified Arabic" panose="02010000000000000000" pitchFamily="2" charset="-78"/>
                <a:ea typeface="Times New Roman" panose="02020603050405020304" pitchFamily="18" charset="0"/>
                <a:cs typeface="Arial" panose="020B0604020202020204" pitchFamily="34" charset="0"/>
              </a:rPr>
              <a:t> </a:t>
            </a:r>
            <a:r>
              <a:rPr lang="fr-FR" sz="2800" dirty="0">
                <a:latin typeface="Simplified Arabic" panose="02010000000000000000" pitchFamily="2" charset="-78"/>
                <a:ea typeface="Times New Roman" panose="02020603050405020304" pitchFamily="18" charset="0"/>
                <a:cs typeface="Arial" panose="020B0604020202020204" pitchFamily="34" charset="0"/>
              </a:rPr>
              <a:t>  </a:t>
            </a:r>
            <a:r>
              <a:rPr lang="ar-SA" sz="2800" dirty="0">
                <a:latin typeface="Simplified Arabic" panose="02010000000000000000" pitchFamily="2" charset="-78"/>
                <a:ea typeface="Times New Roman" panose="02020603050405020304" pitchFamily="18" charset="0"/>
              </a:rPr>
              <a:t>من خلال دراساتهم التي بدأت سنة </a:t>
            </a:r>
            <a:r>
              <a:rPr lang="ar-SA" sz="2400" dirty="0">
                <a:latin typeface="Simplified Arabic" panose="02010000000000000000" pitchFamily="2" charset="-78"/>
                <a:ea typeface="Times New Roman" panose="02020603050405020304" pitchFamily="18" charset="0"/>
                <a:cs typeface="Simplified Arabic" panose="02010000000000000000" pitchFamily="2" charset="-78"/>
              </a:rPr>
              <a:t>1983</a:t>
            </a:r>
            <a:r>
              <a:rPr lang="ar-SA" sz="2800" dirty="0">
                <a:latin typeface="Simplified Arabic" panose="02010000000000000000" pitchFamily="2" charset="-78"/>
                <a:ea typeface="Times New Roman" panose="02020603050405020304" pitchFamily="18" charset="0"/>
                <a:cs typeface="Simplified Arabic" panose="02010000000000000000" pitchFamily="2" charset="-78"/>
              </a:rPr>
              <a:t> والتي استمرت حتى أسفرت عن العديد من النتائج الأولية التي تستحق الاهتمام، حيث يركز الباحثون على أن جودة الخدمة قابلة للقياس على الرغم من غياب البعد المادي الملموس وهو ما يجعل من إمكانية قياسها أمرا صعبا مقارنة بالسلع الملموسة. </a:t>
            </a:r>
            <a:endParaRPr lang="ar-DZ" sz="2800" dirty="0">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600"/>
              </a:spcAft>
            </a:pPr>
            <a:endParaRPr lang="ar-DZ" sz="2400" dirty="0">
              <a:latin typeface="Calibri" panose="020F0502020204030204" pitchFamily="34" charset="0"/>
              <a:ea typeface="Calibri" panose="020F0502020204030204" pitchFamily="34" charset="0"/>
              <a:cs typeface="Simplified Arabic" panose="02010000000000000000" pitchFamily="2" charset="-78"/>
            </a:endParaRPr>
          </a:p>
          <a:p>
            <a:pPr algn="just" rtl="1">
              <a:lnSpc>
                <a:spcPct val="107000"/>
              </a:lnSpc>
              <a:spcAft>
                <a:spcPts val="600"/>
              </a:spcAft>
            </a:pPr>
            <a:endParaRPr lang="fr-FR" sz="1800" dirty="0">
              <a:latin typeface="Calibri" panose="020F0502020204030204" pitchFamily="34" charset="0"/>
              <a:ea typeface="Calibri" panose="020F0502020204030204" pitchFamily="34" charset="0"/>
              <a:cs typeface="Arial" panose="020B0604020202020204" pitchFamily="34" charset="0"/>
            </a:endParaRPr>
          </a:p>
          <a:p>
            <a:pPr algn="r" rtl="1">
              <a:spcAft>
                <a:spcPts val="0"/>
              </a:spcAft>
            </a:pPr>
            <a:r>
              <a:rPr lang="fr-FR" sz="1400" baseline="30000" dirty="0">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hlinkClick r:id="rId3" action="ppaction://hlinkfile"/>
              </a:rPr>
              <a:t></a:t>
            </a:r>
            <a:r>
              <a:rPr lang="fr-FR" sz="1400" dirty="0">
                <a:latin typeface="Calibri" panose="020F0502020204030204" pitchFamily="34" charset="0"/>
                <a:ea typeface="Calibri" panose="020F0502020204030204" pitchFamily="34" charset="0"/>
                <a:cs typeface="Arial" panose="020B0604020202020204" pitchFamily="34" charset="0"/>
              </a:rPr>
              <a:t> </a:t>
            </a:r>
            <a:r>
              <a:rPr lang="fr-FR" sz="1400" dirty="0">
                <a:latin typeface="Arial" panose="020B0604020202020204" pitchFamily="34" charset="0"/>
                <a:ea typeface="Calibri" panose="020F0502020204030204" pitchFamily="34" charset="0"/>
                <a:cs typeface="Arial" panose="020B0604020202020204" pitchFamily="34" charset="0"/>
              </a:rPr>
              <a:t> </a:t>
            </a:r>
            <a:r>
              <a:rPr lang="fr-FR" sz="1400" dirty="0">
                <a:latin typeface="Calibri" panose="020F0502020204030204" pitchFamily="34" charset="0"/>
                <a:ea typeface="Calibri" panose="020F0502020204030204" pitchFamily="34" charset="0"/>
                <a:cs typeface="Arial" panose="020B0604020202020204" pitchFamily="34" charset="0"/>
              </a:rPr>
              <a:t>PZB</a:t>
            </a:r>
            <a:r>
              <a:rPr lang="ar-DZ" sz="1400" dirty="0">
                <a:latin typeface="Calibri" panose="020F0502020204030204" pitchFamily="34" charset="0"/>
                <a:ea typeface="Calibri" panose="020F0502020204030204" pitchFamily="34" charset="0"/>
              </a:rPr>
              <a:t>: هي اختصار للأسماء </a:t>
            </a:r>
            <a:r>
              <a:rPr lang="fr-FR" sz="1400" dirty="0" err="1">
                <a:latin typeface="Calibri" panose="020F0502020204030204" pitchFamily="34" charset="0"/>
                <a:ea typeface="Calibri" panose="020F0502020204030204" pitchFamily="34" charset="0"/>
                <a:cs typeface="Arial" panose="020B0604020202020204" pitchFamily="34" charset="0"/>
              </a:rPr>
              <a:t>Parasuramen</a:t>
            </a:r>
            <a:r>
              <a:rPr lang="fr-FR" sz="1400" dirty="0">
                <a:latin typeface="Calibri" panose="020F0502020204030204" pitchFamily="34" charset="0"/>
                <a:ea typeface="Calibri" panose="020F0502020204030204" pitchFamily="34" charset="0"/>
                <a:cs typeface="Arial" panose="020B0604020202020204" pitchFamily="34" charset="0"/>
              </a:rPr>
              <a:t>- </a:t>
            </a:r>
            <a:r>
              <a:rPr lang="fr-FR" sz="1400" dirty="0" err="1">
                <a:latin typeface="Calibri" panose="020F0502020204030204" pitchFamily="34" charset="0"/>
                <a:ea typeface="Calibri" panose="020F0502020204030204" pitchFamily="34" charset="0"/>
                <a:cs typeface="Arial" panose="020B0604020202020204" pitchFamily="34" charset="0"/>
              </a:rPr>
              <a:t>Zeithmal</a:t>
            </a:r>
            <a:r>
              <a:rPr lang="fr-FR" sz="1400" dirty="0">
                <a:latin typeface="Calibri" panose="020F0502020204030204" pitchFamily="34" charset="0"/>
                <a:ea typeface="Calibri" panose="020F0502020204030204" pitchFamily="34" charset="0"/>
                <a:cs typeface="Arial" panose="020B0604020202020204" pitchFamily="34" charset="0"/>
              </a:rPr>
              <a:t>  and Berry</a:t>
            </a:r>
            <a:endParaRPr lang="fr-FR" dirty="0"/>
          </a:p>
        </p:txBody>
      </p:sp>
      <p:pic>
        <p:nvPicPr>
          <p:cNvPr id="6" name="Espace réservé du contenu 5">
            <a:extLst>
              <a:ext uri="{FF2B5EF4-FFF2-40B4-BE49-F238E27FC236}">
                <a16:creationId xmlns:a16="http://schemas.microsoft.com/office/drawing/2014/main" id="{3584580B-DD8C-4C50-B33B-C77F0382F578}"/>
              </a:ext>
            </a:extLst>
          </p:cNvPr>
          <p:cNvPicPr>
            <a:picLocks noGrp="1" noChangeAspect="1"/>
          </p:cNvPicPr>
          <p:nvPr>
            <p:ph sz="half" idx="2"/>
          </p:nvPr>
        </p:nvPicPr>
        <p:blipFill>
          <a:blip r:embed="rId4"/>
          <a:stretch>
            <a:fillRect/>
          </a:stretch>
        </p:blipFill>
        <p:spPr>
          <a:xfrm>
            <a:off x="4918230" y="4663341"/>
            <a:ext cx="2619375" cy="1743075"/>
          </a:xfrm>
          <a:prstGeom prst="rect">
            <a:avLst/>
          </a:prstGeom>
        </p:spPr>
      </p:pic>
      <p:sp>
        <p:nvSpPr>
          <p:cNvPr id="5" name="Espace réservé du contenu 3">
            <a:extLst>
              <a:ext uri="{FF2B5EF4-FFF2-40B4-BE49-F238E27FC236}">
                <a16:creationId xmlns:a16="http://schemas.microsoft.com/office/drawing/2014/main" id="{29EEB6B2-9836-4A38-B52E-075A773E5C7C}"/>
              </a:ext>
            </a:extLst>
          </p:cNvPr>
          <p:cNvSpPr txBox="1">
            <a:spLocks/>
          </p:cNvSpPr>
          <p:nvPr/>
        </p:nvSpPr>
        <p:spPr>
          <a:xfrm>
            <a:off x="177553" y="1389529"/>
            <a:ext cx="4740677" cy="4913738"/>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rtl="1">
              <a:lnSpc>
                <a:spcPct val="107000"/>
              </a:lnSpc>
              <a:spcAft>
                <a:spcPts val="0"/>
              </a:spcAft>
            </a:pPr>
            <a:r>
              <a:rPr lang="ar-SA" sz="2800" dirty="0" smtClean="0">
                <a:latin typeface="Simplified Arabic" panose="02010000000000000000" pitchFamily="2" charset="-78"/>
                <a:ea typeface="Times New Roman" panose="02020603050405020304" pitchFamily="18" charset="0"/>
                <a:cs typeface="Simplified Arabic" panose="02010000000000000000" pitchFamily="2" charset="-78"/>
              </a:rPr>
              <a:t>يطلق على نموذج جودة الخدمة الذي يعرف ب </a:t>
            </a:r>
            <a:r>
              <a:rPr lang="fr-FR" sz="2400" dirty="0" smtClean="0">
                <a:latin typeface="Simplified Arabic" panose="02010000000000000000" pitchFamily="2" charset="-78"/>
                <a:ea typeface="Times New Roman" panose="02020603050405020304" pitchFamily="18" charset="0"/>
                <a:cs typeface="Arial" panose="020B0604020202020204" pitchFamily="34" charset="0"/>
              </a:rPr>
              <a:t>"</a:t>
            </a:r>
            <a:r>
              <a:rPr lang="fr-FR" sz="24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SERVQUAL" </a:t>
            </a:r>
            <a:r>
              <a:rPr lang="ar-DZ" sz="2400" dirty="0" smtClean="0">
                <a:latin typeface="Simplified Arabic" panose="02010000000000000000" pitchFamily="2" charset="-78"/>
                <a:ea typeface="Times New Roman" panose="02020603050405020304" pitchFamily="18" charset="0"/>
                <a:cs typeface="Arial" panose="020B0604020202020204" pitchFamily="34" charset="0"/>
              </a:rPr>
              <a:t> </a:t>
            </a:r>
            <a:r>
              <a:rPr lang="ar-SA" sz="2800" dirty="0" smtClean="0">
                <a:latin typeface="Simplified Arabic" panose="02010000000000000000" pitchFamily="2" charset="-78"/>
                <a:ea typeface="Times New Roman" panose="02020603050405020304" pitchFamily="18" charset="0"/>
                <a:cs typeface="Simplified Arabic" panose="02010000000000000000" pitchFamily="2" charset="-78"/>
              </a:rPr>
              <a:t>وهو ناتج عن دمج عبارتي </a:t>
            </a:r>
            <a:r>
              <a:rPr lang="fr-FR" sz="24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service</a:t>
            </a:r>
            <a:r>
              <a:rPr lang="fr-FR" sz="28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 </a:t>
            </a:r>
            <a:r>
              <a:rPr lang="ar-DZ" sz="28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 </a:t>
            </a:r>
            <a:r>
              <a:rPr lang="ar-SA" sz="2800" dirty="0" smtClean="0">
                <a:latin typeface="Simplified Arabic" panose="02010000000000000000" pitchFamily="2" charset="-78"/>
                <a:ea typeface="Times New Roman" panose="02020603050405020304" pitchFamily="18" charset="0"/>
                <a:cs typeface="Simplified Arabic" panose="02010000000000000000" pitchFamily="2" charset="-78"/>
              </a:rPr>
              <a:t>التي تعني الخدمة، و</a:t>
            </a:r>
            <a:r>
              <a:rPr lang="fr-FR" sz="2800" b="1" dirty="0" err="1"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quality</a:t>
            </a:r>
            <a:r>
              <a:rPr lang="fr-FR" sz="28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 </a:t>
            </a:r>
            <a:r>
              <a:rPr lang="ar-DZ" sz="2800" b="1" dirty="0" smtClean="0">
                <a:solidFill>
                  <a:srgbClr val="C00000"/>
                </a:solidFill>
                <a:latin typeface="Simplified Arabic" panose="02010000000000000000" pitchFamily="2" charset="-78"/>
                <a:ea typeface="Times New Roman" panose="02020603050405020304" pitchFamily="18" charset="0"/>
                <a:cs typeface="Arial" panose="020B0604020202020204" pitchFamily="34" charset="0"/>
              </a:rPr>
              <a:t> </a:t>
            </a:r>
            <a:r>
              <a:rPr lang="ar-SA" sz="2800" dirty="0" smtClean="0">
                <a:latin typeface="Simplified Arabic" panose="02010000000000000000" pitchFamily="2" charset="-78"/>
                <a:ea typeface="Times New Roman" panose="02020603050405020304" pitchFamily="18" charset="0"/>
                <a:cs typeface="Simplified Arabic" panose="02010000000000000000" pitchFamily="2" charset="-78"/>
              </a:rPr>
              <a:t>التي تعني الجودة، وله مسميات أخرى</a:t>
            </a:r>
            <a:r>
              <a:rPr lang="ar-DZ" sz="2800" dirty="0" smtClean="0">
                <a:latin typeface="Simplified Arabic" panose="02010000000000000000" pitchFamily="2" charset="-78"/>
                <a:ea typeface="Times New Roman" panose="02020603050405020304" pitchFamily="18" charset="0"/>
                <a:cs typeface="Simplified Arabic" panose="02010000000000000000" pitchFamily="2" charset="-78"/>
              </a:rPr>
              <a:t>:</a:t>
            </a:r>
          </a:p>
          <a:p>
            <a:pPr algn="just" rtl="1">
              <a:lnSpc>
                <a:spcPct val="107000"/>
              </a:lnSpc>
              <a:spcAft>
                <a:spcPts val="0"/>
              </a:spcAft>
            </a:pPr>
            <a:endParaRPr lang="ar-DZ" sz="2400" dirty="0" smtClean="0">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0"/>
              </a:spcAft>
            </a:pPr>
            <a:r>
              <a:rPr lang="ar-SA" sz="2400" dirty="0" smtClean="0">
                <a:latin typeface="Simplified Arabic" panose="02010000000000000000" pitchFamily="2" charset="-78"/>
                <a:ea typeface="Times New Roman" panose="02020603050405020304" pitchFamily="18" charset="0"/>
                <a:cs typeface="Simplified Arabic" panose="02010000000000000000" pitchFamily="2" charset="-78"/>
              </a:rPr>
              <a:t> </a:t>
            </a:r>
            <a:r>
              <a:rPr lang="ar-SA" sz="2600" b="1" dirty="0" smtClean="0">
                <a:solidFill>
                  <a:srgbClr val="00B0F0"/>
                </a:solidFill>
                <a:latin typeface="Simplified Arabic" panose="02010000000000000000" pitchFamily="2" charset="-78"/>
                <a:ea typeface="Times New Roman" panose="02020603050405020304" pitchFamily="18" charset="0"/>
                <a:cs typeface="Simplified Arabic" panose="02010000000000000000" pitchFamily="2" charset="-78"/>
              </a:rPr>
              <a:t>كنموذج الفجوات </a:t>
            </a:r>
            <a:r>
              <a:rPr lang="fr-FR" b="1" dirty="0" smtClean="0">
                <a:solidFill>
                  <a:srgbClr val="00B0F0"/>
                </a:solidFill>
                <a:latin typeface="Simplified Arabic" panose="02010000000000000000" pitchFamily="2" charset="-78"/>
                <a:ea typeface="Times New Roman" panose="02020603050405020304" pitchFamily="18" charset="0"/>
                <a:cs typeface="Arial" panose="020B0604020202020204" pitchFamily="34" charset="0"/>
              </a:rPr>
              <a:t>(The Gaps Model)</a:t>
            </a:r>
            <a:r>
              <a:rPr lang="ar-SA" b="1" dirty="0" smtClean="0">
                <a:solidFill>
                  <a:srgbClr val="00B0F0"/>
                </a:solidFill>
                <a:latin typeface="Simplified Arabic" panose="02010000000000000000" pitchFamily="2" charset="-78"/>
                <a:ea typeface="Times New Roman" panose="02020603050405020304" pitchFamily="18" charset="0"/>
                <a:cs typeface="Simplified Arabic" panose="02010000000000000000" pitchFamily="2" charset="-78"/>
              </a:rPr>
              <a:t> </a:t>
            </a:r>
            <a:endParaRPr lang="ar-DZ" b="1" dirty="0" smtClean="0">
              <a:solidFill>
                <a:srgbClr val="00B0F0"/>
              </a:solidFill>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0"/>
              </a:spcAft>
            </a:pPr>
            <a:endParaRPr lang="ar-DZ" b="1" dirty="0" smtClean="0">
              <a:solidFill>
                <a:srgbClr val="00B0F0"/>
              </a:solidFill>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0"/>
              </a:spcAft>
            </a:pPr>
            <a:r>
              <a:rPr lang="ar-SA" sz="2600"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الإدراكات ناقص التوقعات</a:t>
            </a:r>
            <a:endParaRPr lang="ar-DZ" sz="2600"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endParaRPr>
          </a:p>
          <a:p>
            <a:pPr algn="just" rtl="1">
              <a:lnSpc>
                <a:spcPct val="107000"/>
              </a:lnSpc>
              <a:spcAft>
                <a:spcPts val="0"/>
              </a:spcAft>
            </a:pPr>
            <a:endParaRPr lang="ar-DZ" sz="2600"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endParaRPr>
          </a:p>
          <a:p>
            <a:pPr algn="just">
              <a:lnSpc>
                <a:spcPct val="107000"/>
              </a:lnSpc>
              <a:spcAft>
                <a:spcPts val="0"/>
              </a:spcAft>
            </a:pPr>
            <a:r>
              <a:rPr lang="ar-SA" sz="2600" dirty="0" smtClean="0">
                <a:latin typeface="Simplified Arabic" panose="02010000000000000000" pitchFamily="2" charset="-78"/>
                <a:ea typeface="Times New Roman" panose="02020603050405020304" pitchFamily="18" charset="0"/>
                <a:cs typeface="Simplified Arabic" panose="02010000000000000000" pitchFamily="2" charset="-78"/>
              </a:rPr>
              <a:t> </a:t>
            </a:r>
            <a:r>
              <a:rPr lang="fr-FR" dirty="0" smtClean="0">
                <a:latin typeface="Simplified Arabic" panose="02010000000000000000" pitchFamily="2" charset="-78"/>
                <a:ea typeface="Times New Roman" panose="02020603050405020304" pitchFamily="18" charset="0"/>
                <a:cs typeface="Arial" panose="020B0604020202020204" pitchFamily="34" charset="0"/>
              </a:rPr>
              <a:t> </a:t>
            </a:r>
            <a:r>
              <a:rPr lang="fr-FR" b="1" dirty="0" smtClean="0">
                <a:solidFill>
                  <a:srgbClr val="00B050"/>
                </a:solidFill>
                <a:latin typeface="Simplified Arabic" panose="02010000000000000000" pitchFamily="2" charset="-78"/>
                <a:ea typeface="Times New Roman" panose="02020603050405020304" pitchFamily="18" charset="0"/>
                <a:cs typeface="Arial" panose="020B0604020202020204" pitchFamily="34" charset="0"/>
              </a:rPr>
              <a:t>(Perceptions-Minus- Expectations)</a:t>
            </a:r>
            <a:r>
              <a:rPr lang="ar-SA"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a:t>
            </a:r>
            <a:endParaRPr lang="fr-FR" sz="2600" b="1" dirty="0">
              <a:solidFill>
                <a:srgbClr val="00B050"/>
              </a:solidFill>
            </a:endParaRPr>
          </a:p>
        </p:txBody>
      </p:sp>
    </p:spTree>
    <p:extLst>
      <p:ext uri="{BB962C8B-B14F-4D97-AF65-F5344CB8AC3E}">
        <p14:creationId xmlns:p14="http://schemas.microsoft.com/office/powerpoint/2010/main" val="121267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p:cNvPicPr>
            <a:picLocks noGrp="1" noChangeAspect="1"/>
          </p:cNvPicPr>
          <p:nvPr>
            <p:ph idx="1"/>
          </p:nvPr>
        </p:nvPicPr>
        <p:blipFill>
          <a:blip r:embed="rId2"/>
          <a:stretch>
            <a:fillRect/>
          </a:stretch>
        </p:blipFill>
        <p:spPr>
          <a:xfrm>
            <a:off x="861133" y="310718"/>
            <a:ext cx="10830757" cy="6223247"/>
          </a:xfrm>
          <a:prstGeom prst="rect">
            <a:avLst/>
          </a:prstGeom>
        </p:spPr>
      </p:pic>
    </p:spTree>
    <p:extLst>
      <p:ext uri="{BB962C8B-B14F-4D97-AF65-F5344CB8AC3E}">
        <p14:creationId xmlns:p14="http://schemas.microsoft.com/office/powerpoint/2010/main" val="301281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0" y="1020933"/>
            <a:ext cx="12192000" cy="3107184"/>
          </a:xfrm>
        </p:spPr>
        <p:txBody>
          <a:bodyPr rtlCol="0">
            <a:normAutofit/>
          </a:bodyPr>
          <a:lstStyle/>
          <a:p>
            <a:pPr algn="ctr" defTabSz="685800" rtl="1">
              <a:defRPr/>
            </a:pP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شكرا على حسن الإصغاء</a:t>
            </a:r>
            <a:b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b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والمتابعة</a:t>
            </a:r>
            <a: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t/>
            </a:r>
            <a:b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br>
            <a:endParaRPr lang="fr-FR" dirty="0">
              <a:solidFill>
                <a:srgbClr val="FF0000"/>
              </a:solidFill>
            </a:endParaRPr>
          </a:p>
        </p:txBody>
      </p:sp>
    </p:spTree>
    <p:extLst>
      <p:ext uri="{BB962C8B-B14F-4D97-AF65-F5344CB8AC3E}">
        <p14:creationId xmlns:p14="http://schemas.microsoft.com/office/powerpoint/2010/main" val="380296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7C104DC-582F-4403-B4BF-1F803C71BA6C}"/>
              </a:ext>
            </a:extLst>
          </p:cNvPr>
          <p:cNvSpPr>
            <a:spLocks noGrp="1"/>
          </p:cNvSpPr>
          <p:nvPr>
            <p:ph sz="half" idx="2"/>
          </p:nvPr>
        </p:nvSpPr>
        <p:spPr>
          <a:xfrm>
            <a:off x="1129553" y="2438400"/>
            <a:ext cx="10215282" cy="3720353"/>
          </a:xfrm>
        </p:spPr>
        <p:txBody>
          <a:bodyPr>
            <a:normAutofit/>
          </a:bodyPr>
          <a:lstStyle/>
          <a:p>
            <a:pPr marL="0" indent="0" algn="just" rtl="1">
              <a:buNone/>
            </a:pP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 يقوم هذا النموذج على أساس أن الفرق بين توقعات الزبائن بشأن الخدمة وبين إدراكاتهم الفعلية لها يحدد مستوى جودة الخدمة، وعليه فإن مستوى جودة الخدمة يتحدد بالفرق بين الخدمة المتوقعة والخدمة المدركة (الأداء الفعلي)، وبناء عليه فإن جودة الخدمة تقاس على النحو التالي:</a:t>
            </a:r>
            <a:endParaRPr lang="fr-FR" sz="3600" dirty="0"/>
          </a:p>
        </p:txBody>
      </p:sp>
      <p:sp>
        <p:nvSpPr>
          <p:cNvPr id="5" name="Titre 1">
            <a:extLst>
              <a:ext uri="{FF2B5EF4-FFF2-40B4-BE49-F238E27FC236}">
                <a16:creationId xmlns:a16="http://schemas.microsoft.com/office/drawing/2014/main" id="{D8433D30-35B3-46E1-82E4-C850738129AA}"/>
              </a:ext>
            </a:extLst>
          </p:cNvPr>
          <p:cNvSpPr>
            <a:spLocks noGrp="1"/>
          </p:cNvSpPr>
          <p:nvPr>
            <p:ph type="title"/>
          </p:nvPr>
        </p:nvSpPr>
        <p:spPr>
          <a:xfrm>
            <a:off x="1023938" y="585788"/>
            <a:ext cx="9720262" cy="669271"/>
          </a:xfrm>
        </p:spPr>
        <p:txBody>
          <a:bodyPr>
            <a:normAutofit/>
          </a:bodyPr>
          <a:lstStyle/>
          <a:p>
            <a:pPr algn="r" rtl="1"/>
            <a:r>
              <a:rPr lang="ar-SA" sz="36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أولا: نموذج جودة الخدمة (نموذج الفجوة) </a:t>
            </a:r>
            <a:r>
              <a:rPr lang="fr-FR" sz="3600" b="1" dirty="0">
                <a:solidFill>
                  <a:srgbClr val="FF0000"/>
                </a:solidFill>
                <a:latin typeface="Simplified Arabic" panose="02010000000000000000" pitchFamily="2" charset="-78"/>
                <a:ea typeface="Times New Roman" panose="02020603050405020304" pitchFamily="18" charset="0"/>
                <a:cs typeface="Arial" panose="020B0604020202020204" pitchFamily="34" charset="0"/>
              </a:rPr>
              <a:t>SERVQUAL</a:t>
            </a:r>
            <a:endParaRPr lang="fr-FR" sz="5400" dirty="0"/>
          </a:p>
        </p:txBody>
      </p:sp>
    </p:spTree>
    <p:extLst>
      <p:ext uri="{BB962C8B-B14F-4D97-AF65-F5344CB8AC3E}">
        <p14:creationId xmlns:p14="http://schemas.microsoft.com/office/powerpoint/2010/main" val="60489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Espace réservé du contenu 51">
            <a:extLst>
              <a:ext uri="{FF2B5EF4-FFF2-40B4-BE49-F238E27FC236}">
                <a16:creationId xmlns:a16="http://schemas.microsoft.com/office/drawing/2014/main" id="{665B16AB-8BC6-46A2-B5EB-313969CE3899}"/>
              </a:ext>
            </a:extLst>
          </p:cNvPr>
          <p:cNvPicPr>
            <a:picLocks noGrp="1" noChangeAspect="1"/>
          </p:cNvPicPr>
          <p:nvPr>
            <p:ph idx="1"/>
          </p:nvPr>
        </p:nvPicPr>
        <p:blipFill>
          <a:blip r:embed="rId2"/>
          <a:stretch>
            <a:fillRect/>
          </a:stretch>
        </p:blipFill>
        <p:spPr>
          <a:xfrm>
            <a:off x="1317812" y="147263"/>
            <a:ext cx="10165976" cy="6388007"/>
          </a:xfrm>
          <a:prstGeom prst="rect">
            <a:avLst/>
          </a:prstGeom>
        </p:spPr>
      </p:pic>
    </p:spTree>
    <p:extLst>
      <p:ext uri="{BB962C8B-B14F-4D97-AF65-F5344CB8AC3E}">
        <p14:creationId xmlns:p14="http://schemas.microsoft.com/office/powerpoint/2010/main" val="201940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AB1FB9C9-C135-46D1-A730-875885284AB3}"/>
              </a:ext>
            </a:extLst>
          </p:cNvPr>
          <p:cNvSpPr>
            <a:spLocks noGrp="1"/>
          </p:cNvSpPr>
          <p:nvPr>
            <p:ph sz="half" idx="2"/>
          </p:nvPr>
        </p:nvSpPr>
        <p:spPr>
          <a:xfrm>
            <a:off x="5620871" y="638286"/>
            <a:ext cx="5728447" cy="5941808"/>
          </a:xfrm>
          <a:solidFill>
            <a:schemeClr val="accent4">
              <a:lumMod val="20000"/>
              <a:lumOff val="80000"/>
            </a:schemeClr>
          </a:solidFill>
        </p:spPr>
        <p:txBody>
          <a:bodyPr>
            <a:normAutofit lnSpcReduction="10000"/>
          </a:bodyPr>
          <a:lstStyle/>
          <a:p>
            <a:pPr algn="just" rtl="1">
              <a:lnSpc>
                <a:spcPct val="107000"/>
              </a:lnSpc>
              <a:spcAft>
                <a:spcPts val="0"/>
              </a:spcAft>
              <a:tabLst>
                <a:tab pos="5646420" algn="r"/>
              </a:tabLst>
            </a:pPr>
            <a:r>
              <a:rPr lang="ar-SA" sz="2800" dirty="0">
                <a:latin typeface="Simplified Arabic" panose="02010000000000000000" pitchFamily="2" charset="-78"/>
                <a:ea typeface="Calibri" panose="020F0502020204030204" pitchFamily="34" charset="0"/>
                <a:cs typeface="Simplified Arabic" panose="02010000000000000000" pitchFamily="2" charset="-78"/>
              </a:rPr>
              <a:t>يتكون مقياس </a:t>
            </a:r>
            <a:r>
              <a:rPr lang="fr-FR" sz="2400" dirty="0">
                <a:latin typeface="Simplified Arabic" panose="02010000000000000000" pitchFamily="2" charset="-78"/>
                <a:ea typeface="Calibri" panose="020F0502020204030204" pitchFamily="34" charset="0"/>
                <a:cs typeface="Arial" panose="020B0604020202020204" pitchFamily="34" charset="0"/>
              </a:rPr>
              <a:t>SERVQUAL</a:t>
            </a:r>
            <a:r>
              <a:rPr lang="ar-SA" sz="2800" dirty="0">
                <a:latin typeface="Simplified Arabic" panose="02010000000000000000" pitchFamily="2" charset="-78"/>
                <a:ea typeface="Calibri" panose="020F0502020204030204" pitchFamily="34" charset="0"/>
                <a:cs typeface="Simplified Arabic" panose="02010000000000000000" pitchFamily="2" charset="-78"/>
              </a:rPr>
              <a:t> من خمسة أبعاد لقياس الانطباع حول جودة الخدمة وهي: الاعتمادية، </a:t>
            </a:r>
            <a:r>
              <a:rPr lang="ar-DZ" sz="2800" dirty="0">
                <a:latin typeface="Simplified Arabic" panose="02010000000000000000" pitchFamily="2" charset="-78"/>
                <a:ea typeface="Calibri" panose="020F0502020204030204" pitchFamily="34" charset="0"/>
                <a:cs typeface="Simplified Arabic" panose="02010000000000000000" pitchFamily="2" charset="-78"/>
              </a:rPr>
              <a:t>الاستجابة، الأمان، التعاطف والجوانب المادية الملموسة. حيث يتكون هذا المقياس من مجموعتين، تضم كل مجموعة </a:t>
            </a:r>
            <a:r>
              <a:rPr lang="ar-DZ" sz="2400" dirty="0">
                <a:latin typeface="Simplified Arabic" panose="02010000000000000000" pitchFamily="2" charset="-78"/>
                <a:ea typeface="Calibri" panose="020F0502020204030204" pitchFamily="34" charset="0"/>
                <a:cs typeface="Simplified Arabic" panose="02010000000000000000" pitchFamily="2" charset="-78"/>
              </a:rPr>
              <a:t>22</a:t>
            </a:r>
            <a:r>
              <a:rPr lang="ar-DZ" sz="2800" dirty="0">
                <a:latin typeface="Simplified Arabic" panose="02010000000000000000" pitchFamily="2" charset="-78"/>
                <a:ea typeface="Calibri" panose="020F0502020204030204" pitchFamily="34" charset="0"/>
                <a:cs typeface="Simplified Arabic" panose="02010000000000000000" pitchFamily="2" charset="-78"/>
              </a:rPr>
              <a:t> عبارة. تهدف المجموعة الأولى إلى قياس توقعات الزبائن لخدمة المؤسسة، بينما تهدف المجموعة الثانية إلى قياس اتجاهات الزبائن نحو أداء المؤسسة. وكلاهما يستخدم مقياس </a:t>
            </a:r>
            <a:r>
              <a:rPr lang="ar-DZ" sz="2800" dirty="0" err="1">
                <a:latin typeface="Simplified Arabic" panose="02010000000000000000" pitchFamily="2" charset="-78"/>
                <a:ea typeface="Calibri" panose="020F0502020204030204" pitchFamily="34" charset="0"/>
                <a:cs typeface="Simplified Arabic" panose="02010000000000000000" pitchFamily="2" charset="-78"/>
              </a:rPr>
              <a:t>ليكرت</a:t>
            </a:r>
            <a:r>
              <a:rPr lang="ar-DZ" sz="2800" dirty="0">
                <a:latin typeface="Simplified Arabic" panose="02010000000000000000" pitchFamily="2" charset="-78"/>
                <a:ea typeface="Calibri" panose="020F0502020204030204" pitchFamily="34" charset="0"/>
                <a:cs typeface="Simplified Arabic" panose="02010000000000000000" pitchFamily="2" charset="-78"/>
              </a:rPr>
              <a:t> ذي السبع نقاط المتدرج من (1</a:t>
            </a:r>
            <a:r>
              <a:rPr lang="ar-DZ" sz="2400" dirty="0">
                <a:latin typeface="Simplified Arabic" panose="02010000000000000000" pitchFamily="2" charset="-78"/>
                <a:ea typeface="Calibri" panose="020F0502020204030204" pitchFamily="34" charset="0"/>
                <a:cs typeface="Simplified Arabic" panose="02010000000000000000" pitchFamily="2" charset="-78"/>
              </a:rPr>
              <a:t>= </a:t>
            </a:r>
            <a:r>
              <a:rPr lang="ar-DZ" sz="2800" dirty="0">
                <a:latin typeface="Simplified Arabic" panose="02010000000000000000" pitchFamily="2" charset="-78"/>
                <a:ea typeface="Calibri" panose="020F0502020204030204" pitchFamily="34" charset="0"/>
                <a:cs typeface="Simplified Arabic" panose="02010000000000000000" pitchFamily="2" charset="-78"/>
              </a:rPr>
              <a:t>غير موافق بشدة، وحتى </a:t>
            </a:r>
            <a:r>
              <a:rPr lang="ar-DZ" sz="2400" dirty="0">
                <a:latin typeface="Simplified Arabic" panose="02010000000000000000" pitchFamily="2" charset="-78"/>
                <a:ea typeface="Calibri" panose="020F0502020204030204" pitchFamily="34" charset="0"/>
                <a:cs typeface="Simplified Arabic" panose="02010000000000000000" pitchFamily="2" charset="-78"/>
              </a:rPr>
              <a:t>7=</a:t>
            </a:r>
            <a:r>
              <a:rPr lang="ar-DZ" sz="2800" dirty="0">
                <a:latin typeface="Simplified Arabic" panose="02010000000000000000" pitchFamily="2" charset="-78"/>
                <a:ea typeface="Calibri" panose="020F0502020204030204" pitchFamily="34" charset="0"/>
                <a:cs typeface="Simplified Arabic" panose="02010000000000000000" pitchFamily="2" charset="-78"/>
              </a:rPr>
              <a:t> موافق بشدة) وبطرح الفرق بين الإجابات (الأداء – التوقعات) يتم تحديد الفجوة للأبعاد الخمسة من المقياس.</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10" name="Image 9">
            <a:extLst>
              <a:ext uri="{FF2B5EF4-FFF2-40B4-BE49-F238E27FC236}">
                <a16:creationId xmlns:a16="http://schemas.microsoft.com/office/drawing/2014/main" id="{7261FB00-F134-4FFE-95B6-12B1CBC686A2}"/>
              </a:ext>
            </a:extLst>
          </p:cNvPr>
          <p:cNvPicPr>
            <a:picLocks noChangeAspect="1"/>
          </p:cNvPicPr>
          <p:nvPr/>
        </p:nvPicPr>
        <p:blipFill>
          <a:blip r:embed="rId2"/>
          <a:stretch>
            <a:fillRect/>
          </a:stretch>
        </p:blipFill>
        <p:spPr>
          <a:xfrm>
            <a:off x="528918" y="638286"/>
            <a:ext cx="4536141" cy="5816301"/>
          </a:xfrm>
          <a:prstGeom prst="rect">
            <a:avLst/>
          </a:prstGeom>
        </p:spPr>
      </p:pic>
    </p:spTree>
    <p:extLst>
      <p:ext uri="{BB962C8B-B14F-4D97-AF65-F5344CB8AC3E}">
        <p14:creationId xmlns:p14="http://schemas.microsoft.com/office/powerpoint/2010/main" val="411424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6A62B-61D0-49A3-B9F2-D131D4D49AEC}"/>
              </a:ext>
            </a:extLst>
          </p:cNvPr>
          <p:cNvSpPr>
            <a:spLocks noGrp="1"/>
          </p:cNvSpPr>
          <p:nvPr>
            <p:ph type="title"/>
          </p:nvPr>
        </p:nvSpPr>
        <p:spPr>
          <a:xfrm>
            <a:off x="1024128" y="585215"/>
            <a:ext cx="9720072" cy="625019"/>
          </a:xfrm>
        </p:spPr>
        <p:txBody>
          <a:bodyPr>
            <a:normAutofit fontScale="90000"/>
          </a:bodyPr>
          <a:lstStyle/>
          <a:p>
            <a:pPr algn="ctr" rtl="1">
              <a:lnSpc>
                <a:spcPct val="107000"/>
              </a:lnSpc>
              <a:spcAft>
                <a:spcPts val="0"/>
              </a:spcAft>
              <a:tabLst>
                <a:tab pos="5646420" algn="r"/>
              </a:tabLst>
            </a:pPr>
            <a: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ar-DZ" sz="44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ثانيا: نموذج أداء الخدمة </a:t>
            </a:r>
            <a:r>
              <a:rPr lang="fr-FR" sz="31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ServPerf</a:t>
            </a:r>
            <a:r>
              <a:rPr lang="fr-FR" sz="4000" b="1" dirty="0">
                <a:latin typeface="Simplified Arabic" panose="02010000000000000000" pitchFamily="2" charset="-78"/>
                <a:ea typeface="Calibri" panose="020F0502020204030204" pitchFamily="34" charset="0"/>
                <a:cs typeface="Arial" panose="020B0604020202020204" pitchFamily="34" charset="0"/>
              </a:rPr>
              <a:t> </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4" name="Espace réservé du contenu 3">
            <a:extLst>
              <a:ext uri="{FF2B5EF4-FFF2-40B4-BE49-F238E27FC236}">
                <a16:creationId xmlns:a16="http://schemas.microsoft.com/office/drawing/2014/main" id="{6C7431AF-B155-4D93-9D3B-75614ADEB04F}"/>
              </a:ext>
            </a:extLst>
          </p:cNvPr>
          <p:cNvSpPr>
            <a:spLocks noGrp="1"/>
          </p:cNvSpPr>
          <p:nvPr>
            <p:ph sz="half" idx="2"/>
          </p:nvPr>
        </p:nvSpPr>
        <p:spPr>
          <a:xfrm>
            <a:off x="5378824" y="1479177"/>
            <a:ext cx="6203575" cy="5027407"/>
          </a:xfrm>
          <a:solidFill>
            <a:schemeClr val="accent6">
              <a:lumMod val="40000"/>
              <a:lumOff val="60000"/>
            </a:schemeClr>
          </a:solidFill>
          <a:ln w="38100">
            <a:solidFill>
              <a:srgbClr val="FF0000"/>
            </a:solidFill>
          </a:ln>
        </p:spPr>
        <p:txBody>
          <a:bodyPr>
            <a:normAutofit/>
          </a:bodyPr>
          <a:lstStyle/>
          <a:p>
            <a:pPr marL="0" indent="0" algn="just" rtl="1">
              <a:buNone/>
            </a:pPr>
            <a:r>
              <a:rPr lang="ar-SA" sz="3200" dirty="0">
                <a:latin typeface="Simplified Arabic" panose="02010000000000000000" pitchFamily="2" charset="-78"/>
                <a:ea typeface="Calibri" panose="020F0502020204030204" pitchFamily="34" charset="0"/>
                <a:cs typeface="Simplified Arabic" panose="02010000000000000000" pitchFamily="2" charset="-78"/>
              </a:rPr>
              <a:t> لقد ترتب على الانتقادات التي تعرض لها نموذج جودة الخدمة </a:t>
            </a:r>
            <a:r>
              <a:rPr lang="fr-FR" sz="2800" dirty="0" err="1">
                <a:latin typeface="Simplified Arabic" panose="02010000000000000000" pitchFamily="2" charset="-78"/>
                <a:ea typeface="Calibri" panose="020F0502020204030204" pitchFamily="34" charset="0"/>
                <a:cs typeface="Arial" panose="020B0604020202020204" pitchFamily="34" charset="0"/>
              </a:rPr>
              <a:t>Servqua</a:t>
            </a:r>
            <a:r>
              <a:rPr lang="fr-FR" sz="3200" b="1" dirty="0" err="1">
                <a:latin typeface="Simplified Arabic" panose="02010000000000000000" pitchFamily="2" charset="-78"/>
                <a:ea typeface="Calibri" panose="020F0502020204030204" pitchFamily="34" charset="0"/>
                <a:cs typeface="Arial" panose="020B0604020202020204" pitchFamily="34" charset="0"/>
              </a:rPr>
              <a:t>l</a:t>
            </a:r>
            <a:r>
              <a:rPr lang="ar-SA" sz="3200" dirty="0">
                <a:latin typeface="Simplified Arabic" panose="02010000000000000000" pitchFamily="2" charset="-78"/>
                <a:ea typeface="Calibri" panose="020F0502020204030204" pitchFamily="34" charset="0"/>
                <a:cs typeface="Simplified Arabic" panose="02010000000000000000" pitchFamily="2" charset="-78"/>
              </a:rPr>
              <a:t>ظهور عدة دراسات منها دراسة  </a:t>
            </a:r>
            <a:r>
              <a:rPr lang="fr-FR" sz="2800" dirty="0">
                <a:latin typeface="Simplified Arabic" panose="02010000000000000000" pitchFamily="2" charset="-78"/>
                <a:ea typeface="Calibri" panose="020F0502020204030204" pitchFamily="34" charset="0"/>
                <a:cs typeface="Arial" panose="020B0604020202020204" pitchFamily="34" charset="0"/>
              </a:rPr>
              <a:t>Cronin and Taylor 1992 </a:t>
            </a:r>
            <a:r>
              <a:rPr lang="ar-SA" sz="3200" dirty="0">
                <a:latin typeface="Simplified Arabic" panose="02010000000000000000" pitchFamily="2" charset="-78"/>
                <a:ea typeface="Calibri" panose="020F0502020204030204" pitchFamily="34" charset="0"/>
                <a:cs typeface="Simplified Arabic" panose="02010000000000000000" pitchFamily="2" charset="-78"/>
              </a:rPr>
              <a:t>والتي قدمت مقياس جديد يدعى نموذج أداء الخدمة</a:t>
            </a:r>
            <a:r>
              <a:rPr lang="fr-FR" sz="2800" dirty="0">
                <a:latin typeface="Simplified Arabic" panose="02010000000000000000" pitchFamily="2" charset="-78"/>
                <a:ea typeface="Calibri" panose="020F0502020204030204" pitchFamily="34" charset="0"/>
                <a:cs typeface="Arial" panose="020B0604020202020204" pitchFamily="34" charset="0"/>
              </a:rPr>
              <a:t>SERVPERF</a:t>
            </a:r>
            <a:r>
              <a:rPr lang="fr-FR" sz="3200" b="1" dirty="0">
                <a:latin typeface="Simplified Arabic" panose="02010000000000000000" pitchFamily="2" charset="-78"/>
                <a:ea typeface="Calibri" panose="020F0502020204030204" pitchFamily="34" charset="0"/>
                <a:cs typeface="Arial" panose="020B0604020202020204" pitchFamily="34" charset="0"/>
              </a:rPr>
              <a:t> </a:t>
            </a:r>
            <a:r>
              <a:rPr lang="ar-SA" sz="3200" dirty="0">
                <a:latin typeface="Simplified Arabic" panose="02010000000000000000" pitchFamily="2" charset="-78"/>
                <a:ea typeface="Calibri" panose="020F0502020204030204" pitchFamily="34" charset="0"/>
                <a:cs typeface="Simplified Arabic" panose="02010000000000000000" pitchFamily="2" charset="-78"/>
              </a:rPr>
              <a:t>، وتعني مفردة </a:t>
            </a:r>
            <a:r>
              <a:rPr lang="fr-FR" sz="2800" b="1" dirty="0" err="1">
                <a:latin typeface="Simplified Arabic" panose="02010000000000000000" pitchFamily="2" charset="-78"/>
                <a:ea typeface="Calibri" panose="020F0502020204030204" pitchFamily="34" charset="0"/>
                <a:cs typeface="Arial" panose="020B0604020202020204" pitchFamily="34" charset="0"/>
              </a:rPr>
              <a:t>servperf</a:t>
            </a:r>
            <a:r>
              <a:rPr lang="ar-SA" sz="3200" dirty="0">
                <a:latin typeface="Simplified Arabic" panose="02010000000000000000" pitchFamily="2" charset="-78"/>
                <a:ea typeface="Calibri" panose="020F0502020204030204" pitchFamily="34" charset="0"/>
                <a:cs typeface="Simplified Arabic" panose="02010000000000000000" pitchFamily="2" charset="-78"/>
              </a:rPr>
              <a:t>" أداء الخدمة وهو ناتج عن جمع مفردتي: الخدمة  :</a:t>
            </a:r>
            <a:r>
              <a:rPr lang="ar-SA" sz="3200" b="1" dirty="0">
                <a:latin typeface="Simplified Arabic" panose="02010000000000000000" pitchFamily="2" charset="-78"/>
                <a:ea typeface="Calibri" panose="020F0502020204030204" pitchFamily="34" charset="0"/>
                <a:cs typeface="Simplified Arabic" panose="02010000000000000000" pitchFamily="2" charset="-78"/>
              </a:rPr>
              <a:t> </a:t>
            </a:r>
            <a:r>
              <a:rPr lang="fr-FR" sz="2800" b="1" dirty="0">
                <a:latin typeface="Simplified Arabic" panose="02010000000000000000" pitchFamily="2" charset="-78"/>
                <a:ea typeface="Calibri" panose="020F0502020204030204" pitchFamily="34" charset="0"/>
                <a:cs typeface="Arial" panose="020B0604020202020204" pitchFamily="34" charset="0"/>
              </a:rPr>
              <a:t>service</a:t>
            </a:r>
            <a:r>
              <a:rPr lang="ar-SA" sz="3200" dirty="0">
                <a:latin typeface="Simplified Arabic" panose="02010000000000000000" pitchFamily="2" charset="-78"/>
                <a:ea typeface="Calibri" panose="020F0502020204030204" pitchFamily="34" charset="0"/>
                <a:cs typeface="Simplified Arabic" panose="02010000000000000000" pitchFamily="2" charset="-78"/>
              </a:rPr>
              <a:t> و أداء : </a:t>
            </a:r>
            <a:r>
              <a:rPr lang="fr-FR" sz="2800" b="1" dirty="0">
                <a:latin typeface="Simplified Arabic" panose="02010000000000000000" pitchFamily="2" charset="-78"/>
                <a:ea typeface="Calibri" panose="020F0502020204030204" pitchFamily="34" charset="0"/>
                <a:cs typeface="Arial" panose="020B0604020202020204" pitchFamily="34" charset="0"/>
              </a:rPr>
              <a:t>performances</a:t>
            </a:r>
            <a:r>
              <a:rPr lang="ar-SA" sz="3200" dirty="0">
                <a:latin typeface="Simplified Arabic" panose="02010000000000000000" pitchFamily="2" charset="-78"/>
                <a:ea typeface="Calibri" panose="020F0502020204030204" pitchFamily="34" charset="0"/>
                <a:cs typeface="Simplified Arabic" panose="02010000000000000000" pitchFamily="2" charset="-78"/>
              </a:rPr>
              <a:t> .</a:t>
            </a:r>
            <a:r>
              <a:rPr lang="ar-DZ" sz="3200" dirty="0">
                <a:latin typeface="Simplified Arabic" panose="02010000000000000000" pitchFamily="2" charset="-78"/>
                <a:ea typeface="Calibri" panose="020F0502020204030204" pitchFamily="34" charset="0"/>
                <a:cs typeface="Simplified Arabic" panose="02010000000000000000" pitchFamily="2" charset="-78"/>
              </a:rPr>
              <a:t>كما تطلق تسميات أخرى لهذا النموذج منها الادراكات فقط </a:t>
            </a:r>
            <a:r>
              <a:rPr lang="ar-SA" sz="3200" dirty="0">
                <a:latin typeface="Simplified Arabic" panose="02010000000000000000" pitchFamily="2" charset="-78"/>
                <a:ea typeface="Calibri" panose="020F0502020204030204" pitchFamily="34" charset="0"/>
                <a:cs typeface="Simplified Arabic" panose="02010000000000000000" pitchFamily="2" charset="-78"/>
              </a:rPr>
              <a:t>(</a:t>
            </a:r>
            <a:r>
              <a:rPr lang="fr-FR" sz="3200" dirty="0">
                <a:latin typeface="Simplified Arabic" panose="02010000000000000000" pitchFamily="2" charset="-78"/>
                <a:ea typeface="Calibri" panose="020F0502020204030204" pitchFamily="34" charset="0"/>
                <a:cs typeface="Arial" panose="020B0604020202020204" pitchFamily="34" charset="0"/>
              </a:rPr>
              <a:t>(</a:t>
            </a:r>
            <a:r>
              <a:rPr lang="fr-FR" sz="2800" dirty="0">
                <a:latin typeface="Simplified Arabic" panose="02010000000000000000" pitchFamily="2" charset="-78"/>
                <a:ea typeface="Calibri" panose="020F0502020204030204" pitchFamily="34" charset="0"/>
                <a:cs typeface="Arial" panose="020B0604020202020204" pitchFamily="34" charset="0"/>
              </a:rPr>
              <a:t>Perceptions </a:t>
            </a:r>
            <a:r>
              <a:rPr lang="fr-FR" sz="2800" dirty="0" err="1">
                <a:latin typeface="Simplified Arabic" panose="02010000000000000000" pitchFamily="2" charset="-78"/>
                <a:ea typeface="Calibri" panose="020F0502020204030204" pitchFamily="34" charset="0"/>
                <a:cs typeface="Arial" panose="020B0604020202020204" pitchFamily="34" charset="0"/>
              </a:rPr>
              <a:t>Only</a:t>
            </a:r>
            <a:r>
              <a:rPr lang="ar-SA" sz="3200" dirty="0">
                <a:latin typeface="Simplified Arabic" panose="02010000000000000000" pitchFamily="2" charset="-78"/>
                <a:ea typeface="Calibri" panose="020F0502020204030204" pitchFamily="34" charset="0"/>
                <a:cs typeface="Simplified Arabic" panose="02010000000000000000" pitchFamily="2" charset="-78"/>
              </a:rPr>
              <a:t>، الأداء فقط  </a:t>
            </a:r>
            <a:r>
              <a:rPr lang="fr-FR" sz="2800" dirty="0">
                <a:latin typeface="Simplified Arabic" panose="02010000000000000000" pitchFamily="2" charset="-78"/>
                <a:ea typeface="Calibri" panose="020F0502020204030204" pitchFamily="34" charset="0"/>
                <a:cs typeface="Arial" panose="020B0604020202020204" pitchFamily="34" charset="0"/>
              </a:rPr>
              <a:t>Performance </a:t>
            </a:r>
            <a:r>
              <a:rPr lang="fr-FR" sz="2800" dirty="0" err="1">
                <a:latin typeface="Simplified Arabic" panose="02010000000000000000" pitchFamily="2" charset="-78"/>
                <a:ea typeface="Calibri" panose="020F0502020204030204" pitchFamily="34" charset="0"/>
                <a:cs typeface="Arial" panose="020B0604020202020204" pitchFamily="34" charset="0"/>
              </a:rPr>
              <a:t>only</a:t>
            </a:r>
            <a:r>
              <a:rPr lang="fr-FR" sz="2800" dirty="0">
                <a:latin typeface="Simplified Arabic" panose="02010000000000000000" pitchFamily="2" charset="-78"/>
                <a:ea typeface="Calibri" panose="020F0502020204030204" pitchFamily="34" charset="0"/>
                <a:cs typeface="Arial" panose="020B0604020202020204" pitchFamily="34" charset="0"/>
              </a:rPr>
              <a:t> </a:t>
            </a:r>
            <a:r>
              <a:rPr lang="ar-SA" sz="3200" dirty="0">
                <a:latin typeface="Simplified Arabic" panose="02010000000000000000" pitchFamily="2" charset="-78"/>
                <a:ea typeface="Calibri" panose="020F0502020204030204" pitchFamily="34" charset="0"/>
                <a:cs typeface="Simplified Arabic" panose="02010000000000000000" pitchFamily="2" charset="-78"/>
              </a:rPr>
              <a:t>.</a:t>
            </a:r>
            <a:endParaRPr lang="fr-FR" sz="2800" dirty="0"/>
          </a:p>
        </p:txBody>
      </p:sp>
      <p:pic>
        <p:nvPicPr>
          <p:cNvPr id="7" name="Espace réservé du contenu 6">
            <a:extLst>
              <a:ext uri="{FF2B5EF4-FFF2-40B4-BE49-F238E27FC236}">
                <a16:creationId xmlns:a16="http://schemas.microsoft.com/office/drawing/2014/main" id="{1BDC8564-71B3-4B4E-84B7-8D9B5B999B04}"/>
              </a:ext>
            </a:extLst>
          </p:cNvPr>
          <p:cNvPicPr>
            <a:picLocks noGrp="1" noChangeAspect="1"/>
          </p:cNvPicPr>
          <p:nvPr>
            <p:ph sz="half" idx="1"/>
          </p:nvPr>
        </p:nvPicPr>
        <p:blipFill>
          <a:blip r:embed="rId2"/>
          <a:stretch>
            <a:fillRect/>
          </a:stretch>
        </p:blipFill>
        <p:spPr>
          <a:xfrm>
            <a:off x="1114097" y="1382358"/>
            <a:ext cx="3924067" cy="5027407"/>
          </a:xfrm>
          <a:prstGeom prst="rect">
            <a:avLst/>
          </a:prstGeom>
        </p:spPr>
      </p:pic>
    </p:spTree>
    <p:extLst>
      <p:ext uri="{BB962C8B-B14F-4D97-AF65-F5344CB8AC3E}">
        <p14:creationId xmlns:p14="http://schemas.microsoft.com/office/powerpoint/2010/main" val="412438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6A62B-61D0-49A3-B9F2-D131D4D49AEC}"/>
              </a:ext>
            </a:extLst>
          </p:cNvPr>
          <p:cNvSpPr>
            <a:spLocks noGrp="1"/>
          </p:cNvSpPr>
          <p:nvPr>
            <p:ph type="title"/>
          </p:nvPr>
        </p:nvSpPr>
        <p:spPr>
          <a:xfrm>
            <a:off x="1024128" y="585215"/>
            <a:ext cx="9720072" cy="625019"/>
          </a:xfrm>
        </p:spPr>
        <p:txBody>
          <a:bodyPr>
            <a:normAutofit fontScale="90000"/>
          </a:bodyPr>
          <a:lstStyle/>
          <a:p>
            <a:pPr algn="ctr" rtl="1">
              <a:lnSpc>
                <a:spcPct val="107000"/>
              </a:lnSpc>
              <a:spcAft>
                <a:spcPts val="0"/>
              </a:spcAft>
              <a:tabLst>
                <a:tab pos="5646420" algn="r"/>
              </a:tabLst>
            </a:pPr>
            <a: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ar-DZ" sz="44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ثانيا: نموذج أداء الخدمة </a:t>
            </a:r>
            <a:r>
              <a:rPr lang="fr-FR" sz="31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ServPerf</a:t>
            </a:r>
            <a:r>
              <a:rPr lang="fr-FR" sz="4000" b="1" dirty="0">
                <a:latin typeface="Simplified Arabic" panose="02010000000000000000" pitchFamily="2" charset="-78"/>
                <a:ea typeface="Calibri" panose="020F0502020204030204" pitchFamily="34" charset="0"/>
                <a:cs typeface="Arial" panose="020B0604020202020204" pitchFamily="34" charset="0"/>
              </a:rPr>
              <a:t> </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graphicFrame>
        <p:nvGraphicFramePr>
          <p:cNvPr id="5" name="Espace réservé du contenu 4">
            <a:extLst>
              <a:ext uri="{FF2B5EF4-FFF2-40B4-BE49-F238E27FC236}">
                <a16:creationId xmlns:a16="http://schemas.microsoft.com/office/drawing/2014/main" id="{D9575509-3A36-40AF-A974-78E9136D0503}"/>
              </a:ext>
            </a:extLst>
          </p:cNvPr>
          <p:cNvGraphicFramePr>
            <a:graphicFrameLocks noGrp="1"/>
          </p:cNvGraphicFramePr>
          <p:nvPr>
            <p:ph sz="half" idx="1"/>
            <p:extLst>
              <p:ext uri="{D42A27DB-BD31-4B8C-83A1-F6EECF244321}">
                <p14:modId xmlns:p14="http://schemas.microsoft.com/office/powerpoint/2010/main" val="909704990"/>
              </p:ext>
            </p:extLst>
          </p:nvPr>
        </p:nvGraphicFramePr>
        <p:xfrm>
          <a:off x="452718" y="1380565"/>
          <a:ext cx="7149353" cy="4491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a:extLst>
              <a:ext uri="{FF2B5EF4-FFF2-40B4-BE49-F238E27FC236}">
                <a16:creationId xmlns:a16="http://schemas.microsoft.com/office/drawing/2014/main" id="{6C7431AF-B155-4D93-9D3B-75614ADEB04F}"/>
              </a:ext>
            </a:extLst>
          </p:cNvPr>
          <p:cNvSpPr>
            <a:spLocks noGrp="1"/>
          </p:cNvSpPr>
          <p:nvPr>
            <p:ph sz="half" idx="2"/>
          </p:nvPr>
        </p:nvSpPr>
        <p:spPr>
          <a:xfrm>
            <a:off x="7718612" y="1380565"/>
            <a:ext cx="4020670" cy="4928795"/>
          </a:xfrm>
        </p:spPr>
        <p:txBody>
          <a:bodyPr>
            <a:normAutofit/>
          </a:bodyPr>
          <a:lstStyle/>
          <a:p>
            <a:pPr algn="just" rtl="1">
              <a:lnSpc>
                <a:spcPct val="107000"/>
              </a:lnSpc>
              <a:spcAft>
                <a:spcPts val="0"/>
              </a:spcAft>
              <a:tabLst>
                <a:tab pos="5646420" algn="r"/>
              </a:tabLst>
            </a:pPr>
            <a:r>
              <a:rPr lang="ar-SA" sz="2400" dirty="0">
                <a:latin typeface="Simplified Arabic" panose="02010000000000000000" pitchFamily="2" charset="-78"/>
                <a:ea typeface="Calibri" panose="020F0502020204030204" pitchFamily="34" charset="0"/>
                <a:cs typeface="Simplified Arabic" panose="02010000000000000000" pitchFamily="2" charset="-78"/>
              </a:rPr>
              <a:t>وقد استخدم الباحثان في نموذجهما نفس الأبعاد الخمسة والعناصر التي تتكون منها </a:t>
            </a:r>
            <a:r>
              <a:rPr lang="fr-FR" sz="2000" dirty="0">
                <a:latin typeface="Simplified Arabic" panose="02010000000000000000" pitchFamily="2" charset="-78"/>
                <a:ea typeface="Calibri" panose="020F0502020204030204" pitchFamily="34" charset="0"/>
                <a:cs typeface="Arial" panose="020B0604020202020204" pitchFamily="34" charset="0"/>
              </a:rPr>
              <a:t>22</a:t>
            </a:r>
            <a:r>
              <a:rPr lang="fr-FR" sz="2400" dirty="0">
                <a:latin typeface="Simplified Arabic" panose="02010000000000000000" pitchFamily="2" charset="-78"/>
                <a:ea typeface="Calibri" panose="020F0502020204030204" pitchFamily="34" charset="0"/>
                <a:cs typeface="Arial" panose="020B0604020202020204" pitchFamily="34" charset="0"/>
              </a:rPr>
              <a:t> </a:t>
            </a:r>
            <a:r>
              <a:rPr lang="ar-SA" sz="2400" dirty="0">
                <a:latin typeface="Simplified Arabic" panose="02010000000000000000" pitchFamily="2" charset="-78"/>
                <a:ea typeface="Calibri" panose="020F0502020204030204" pitchFamily="34" charset="0"/>
                <a:cs typeface="Simplified Arabic" panose="02010000000000000000" pitchFamily="2" charset="-78"/>
              </a:rPr>
              <a:t>عبارة التي سبق تنميتها من خلال نموذج الفجوات، وهي</a:t>
            </a:r>
            <a:r>
              <a:rPr lang="fr-FR" sz="2400" dirty="0">
                <a:latin typeface="Simplified Arabic" panose="02010000000000000000" pitchFamily="2" charset="-78"/>
                <a:ea typeface="Calibri" panose="020F0502020204030204" pitchFamily="34" charset="0"/>
                <a:cs typeface="Arial" panose="020B0604020202020204" pitchFamily="34" charset="0"/>
              </a:rPr>
              <a:t>: </a:t>
            </a:r>
            <a:r>
              <a:rPr lang="ar-SA" sz="2400" dirty="0">
                <a:latin typeface="Simplified Arabic" panose="02010000000000000000" pitchFamily="2" charset="-78"/>
                <a:ea typeface="Calibri" panose="020F0502020204030204" pitchFamily="34" charset="0"/>
                <a:cs typeface="Simplified Arabic" panose="02010000000000000000" pitchFamily="2" charset="-78"/>
              </a:rPr>
              <a:t>الجوانب الملموسة، الاعتمادية، الاستجابة، الأمان و</a:t>
            </a:r>
            <a:r>
              <a:rPr lang="ar-DZ" sz="2400" dirty="0">
                <a:latin typeface="Simplified Arabic" panose="02010000000000000000" pitchFamily="2" charset="-78"/>
                <a:ea typeface="Calibri" panose="020F0502020204030204" pitchFamily="34" charset="0"/>
                <a:cs typeface="Simplified Arabic" panose="02010000000000000000" pitchFamily="2" charset="-78"/>
              </a:rPr>
              <a:t>التعاطف</a:t>
            </a:r>
            <a:r>
              <a:rPr lang="ar-SA" sz="2400" dirty="0">
                <a:latin typeface="Simplified Arabic" panose="02010000000000000000" pitchFamily="2" charset="-78"/>
                <a:ea typeface="Calibri" panose="020F0502020204030204" pitchFamily="34" charset="0"/>
                <a:cs typeface="Simplified Arabic" panose="02010000000000000000" pitchFamily="2" charset="-78"/>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tabLst>
                <a:tab pos="5646420" algn="r"/>
              </a:tabLst>
            </a:pPr>
            <a:r>
              <a:rPr lang="ar-SA" sz="2400" dirty="0">
                <a:latin typeface="Simplified Arabic" panose="02010000000000000000" pitchFamily="2" charset="-78"/>
                <a:ea typeface="Calibri" panose="020F0502020204030204" pitchFamily="34" charset="0"/>
                <a:cs typeface="Simplified Arabic" panose="02010000000000000000" pitchFamily="2" charset="-78"/>
              </a:rPr>
              <a:t>    كما أن أسلوب القياس تمثل في سلم </a:t>
            </a:r>
            <a:r>
              <a:rPr lang="ar-SA" sz="2400" dirty="0" err="1">
                <a:latin typeface="Simplified Arabic" panose="02010000000000000000" pitchFamily="2" charset="-78"/>
                <a:ea typeface="Calibri" panose="020F0502020204030204" pitchFamily="34" charset="0"/>
                <a:cs typeface="Simplified Arabic" panose="02010000000000000000" pitchFamily="2" charset="-78"/>
              </a:rPr>
              <a:t>ليكرت</a:t>
            </a:r>
            <a:r>
              <a:rPr lang="ar-SA" sz="2400" dirty="0">
                <a:latin typeface="Simplified Arabic" panose="02010000000000000000" pitchFamily="2" charset="-78"/>
                <a:ea typeface="Calibri" panose="020F0502020204030204" pitchFamily="34" charset="0"/>
                <a:cs typeface="Simplified Arabic" panose="02010000000000000000" pitchFamily="2" charset="-78"/>
              </a:rPr>
              <a:t> للموافقة وعدم الموافقة</a:t>
            </a:r>
            <a:r>
              <a:rPr lang="fr-FR" sz="2400" dirty="0">
                <a:latin typeface="Simplified Arabic" panose="02010000000000000000" pitchFamily="2" charset="-78"/>
                <a:ea typeface="Calibri" panose="020F0502020204030204" pitchFamily="34" charset="0"/>
                <a:cs typeface="Arial" panose="020B0604020202020204" pitchFamily="34" charset="0"/>
              </a:rPr>
              <a:t>. </a:t>
            </a:r>
            <a:endParaRPr lang="fr-FR"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560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6A62B-61D0-49A3-B9F2-D131D4D49AEC}"/>
              </a:ext>
            </a:extLst>
          </p:cNvPr>
          <p:cNvSpPr>
            <a:spLocks noGrp="1"/>
          </p:cNvSpPr>
          <p:nvPr>
            <p:ph type="title"/>
          </p:nvPr>
        </p:nvSpPr>
        <p:spPr>
          <a:xfrm>
            <a:off x="1024128" y="585215"/>
            <a:ext cx="9720072" cy="625019"/>
          </a:xfrm>
        </p:spPr>
        <p:txBody>
          <a:bodyPr>
            <a:normAutofit fontScale="90000"/>
          </a:bodyPr>
          <a:lstStyle/>
          <a:p>
            <a:pPr algn="ctr" rtl="1">
              <a:lnSpc>
                <a:spcPct val="107000"/>
              </a:lnSpc>
              <a:spcAft>
                <a:spcPts val="0"/>
              </a:spcAft>
              <a:tabLst>
                <a:tab pos="5646420" algn="r"/>
              </a:tabLst>
            </a:pPr>
            <a: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
            </a:r>
            <a:br>
              <a:rPr lang="ar-DZ" sz="49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br>
            <a:r>
              <a:rPr lang="ar-DZ" sz="4400" b="1"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ثانيا: نموذج أداء الخدمة </a:t>
            </a:r>
            <a:r>
              <a:rPr lang="fr-FR" sz="3100" b="1" dirty="0" err="1">
                <a:solidFill>
                  <a:srgbClr val="FF0000"/>
                </a:solidFill>
                <a:latin typeface="Simplified Arabic" panose="02010000000000000000" pitchFamily="2" charset="-78"/>
                <a:ea typeface="Calibri" panose="020F0502020204030204" pitchFamily="34" charset="0"/>
                <a:cs typeface="Arial" panose="020B0604020202020204" pitchFamily="34" charset="0"/>
              </a:rPr>
              <a:t>ServPerf</a:t>
            </a:r>
            <a:r>
              <a:rPr lang="fr-FR" sz="4000" b="1" dirty="0">
                <a:latin typeface="Simplified Arabic" panose="02010000000000000000" pitchFamily="2" charset="-78"/>
                <a:ea typeface="Calibri" panose="020F0502020204030204" pitchFamily="34" charset="0"/>
                <a:cs typeface="Arial" panose="020B0604020202020204" pitchFamily="34" charset="0"/>
              </a:rPr>
              <a:t> </a:t>
            </a:r>
            <a:r>
              <a:rPr lang="fr-FR" sz="4400" dirty="0">
                <a:latin typeface="Calibri" panose="020F0502020204030204" pitchFamily="34" charset="0"/>
                <a:ea typeface="Calibri" panose="020F0502020204030204" pitchFamily="34" charset="0"/>
                <a:cs typeface="Arial" panose="020B0604020202020204" pitchFamily="34" charset="0"/>
              </a:rPr>
              <a:t/>
            </a:r>
            <a:br>
              <a:rPr lang="fr-FR" sz="4400" dirty="0">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5" name="Espace réservé du contenu 4">
            <a:extLst>
              <a:ext uri="{FF2B5EF4-FFF2-40B4-BE49-F238E27FC236}">
                <a16:creationId xmlns:a16="http://schemas.microsoft.com/office/drawing/2014/main" id="{65CDA091-D571-4F04-A1A9-3C0B0BC3914A}"/>
              </a:ext>
            </a:extLst>
          </p:cNvPr>
          <p:cNvPicPr>
            <a:picLocks noGrp="1" noChangeAspect="1"/>
          </p:cNvPicPr>
          <p:nvPr>
            <p:ph sz="half" idx="1"/>
          </p:nvPr>
        </p:nvPicPr>
        <p:blipFill>
          <a:blip r:embed="rId2"/>
          <a:stretch>
            <a:fillRect/>
          </a:stretch>
        </p:blipFill>
        <p:spPr>
          <a:xfrm>
            <a:off x="699247" y="1389529"/>
            <a:ext cx="3989294" cy="4694997"/>
          </a:xfrm>
          <a:prstGeom prst="rect">
            <a:avLst/>
          </a:prstGeom>
        </p:spPr>
      </p:pic>
      <p:sp>
        <p:nvSpPr>
          <p:cNvPr id="4" name="Espace réservé du contenu 3">
            <a:extLst>
              <a:ext uri="{FF2B5EF4-FFF2-40B4-BE49-F238E27FC236}">
                <a16:creationId xmlns:a16="http://schemas.microsoft.com/office/drawing/2014/main" id="{6C7431AF-B155-4D93-9D3B-75614ADEB04F}"/>
              </a:ext>
            </a:extLst>
          </p:cNvPr>
          <p:cNvSpPr>
            <a:spLocks noGrp="1"/>
          </p:cNvSpPr>
          <p:nvPr>
            <p:ph sz="half" idx="2"/>
          </p:nvPr>
        </p:nvSpPr>
        <p:spPr>
          <a:xfrm>
            <a:off x="4894729" y="1452283"/>
            <a:ext cx="6732495" cy="4857078"/>
          </a:xfrm>
          <a:solidFill>
            <a:schemeClr val="accent2">
              <a:lumMod val="20000"/>
              <a:lumOff val="80000"/>
            </a:schemeClr>
          </a:solidFill>
        </p:spPr>
        <p:txBody>
          <a:bodyPr>
            <a:normAutofit/>
          </a:bodyPr>
          <a:lstStyle/>
          <a:p>
            <a:pPr algn="just" rtl="1">
              <a:lnSpc>
                <a:spcPct val="107000"/>
              </a:lnSpc>
              <a:spcAft>
                <a:spcPts val="0"/>
              </a:spcAft>
              <a:tabLst>
                <a:tab pos="5646420" algn="r"/>
              </a:tabLst>
            </a:pPr>
            <a:r>
              <a:rPr lang="ar-SA" sz="2800" dirty="0">
                <a:latin typeface="Simplified Arabic" panose="02010000000000000000" pitchFamily="2" charset="-78"/>
                <a:ea typeface="Calibri" panose="020F0502020204030204" pitchFamily="34" charset="0"/>
                <a:cs typeface="Simplified Arabic" panose="02010000000000000000" pitchFamily="2" charset="-78"/>
              </a:rPr>
              <a:t>وقد خلصت دراسة</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fr-FR" sz="2400" dirty="0">
                <a:latin typeface="Simplified Arabic" panose="02010000000000000000" pitchFamily="2" charset="-78"/>
                <a:ea typeface="Calibri" panose="020F0502020204030204" pitchFamily="34" charset="0"/>
                <a:cs typeface="Arial" panose="020B0604020202020204" pitchFamily="34" charset="0"/>
              </a:rPr>
              <a:t>Cronin and Taylor 1992</a:t>
            </a:r>
            <a:r>
              <a:rPr lang="ar-SA" sz="2800" dirty="0">
                <a:latin typeface="Simplified Arabic" panose="02010000000000000000" pitchFamily="2" charset="-78"/>
                <a:ea typeface="Calibri" panose="020F0502020204030204" pitchFamily="34" charset="0"/>
                <a:cs typeface="Simplified Arabic" panose="02010000000000000000" pitchFamily="2" charset="-78"/>
              </a:rPr>
              <a:t>إلى أن مقياس </a:t>
            </a:r>
            <a:r>
              <a:rPr lang="fr-FR" sz="2400" b="1" dirty="0">
                <a:latin typeface="Simplified Arabic" panose="02010000000000000000" pitchFamily="2" charset="-78"/>
                <a:ea typeface="Calibri" panose="020F0502020204030204" pitchFamily="34" charset="0"/>
                <a:cs typeface="Arial" panose="020B0604020202020204" pitchFamily="34" charset="0"/>
              </a:rPr>
              <a:t>SERVPERF</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(الأداء فقط) أفضل المقاييس، حيث أن هذا المقياس يستبعد فكرة الفجوة من الأداء</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و</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التوقعات ويركز</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فقط</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على</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الأداء</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لقياس</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الجودة. لذا فإن الباحثان يوصيان باستخدام هذا المقياس في العديد من المجالات نظرا لتميزه بالسهولة في التطبيق والبساطة في القياس. كما أنه يركز على قياس</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الأداء</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الفعلي</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للخدمة. </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وبناء</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على</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هذه</a:t>
            </a:r>
            <a:r>
              <a:rPr lang="ar-SA" sz="2800" b="1" dirty="0">
                <a:latin typeface="Simplified Arabic" panose="02010000000000000000" pitchFamily="2" charset="-78"/>
                <a:ea typeface="Calibri" panose="020F0502020204030204" pitchFamily="34" charset="0"/>
                <a:cs typeface="Simplified Arabic" panose="02010000000000000000" pitchFamily="2" charset="-78"/>
              </a:rPr>
              <a:t> </a:t>
            </a:r>
            <a:r>
              <a:rPr lang="ar-SA" sz="2800" dirty="0">
                <a:latin typeface="Simplified Arabic" panose="02010000000000000000" pitchFamily="2" charset="-78"/>
                <a:ea typeface="Calibri" panose="020F0502020204030204" pitchFamily="34" charset="0"/>
                <a:cs typeface="Simplified Arabic" panose="02010000000000000000" pitchFamily="2" charset="-78"/>
              </a:rPr>
              <a:t>التوصية تم تبني مقياس </a:t>
            </a:r>
            <a:r>
              <a:rPr lang="fr-FR" sz="2400" b="1" dirty="0">
                <a:latin typeface="Simplified Arabic" panose="02010000000000000000" pitchFamily="2" charset="-78"/>
                <a:ea typeface="Calibri" panose="020F0502020204030204" pitchFamily="34" charset="0"/>
                <a:cs typeface="Arial" panose="020B0604020202020204" pitchFamily="34" charset="0"/>
              </a:rPr>
              <a:t>SERVPERF</a:t>
            </a:r>
            <a:r>
              <a:rPr lang="ar-SA" sz="2800" dirty="0">
                <a:latin typeface="Simplified Arabic" panose="02010000000000000000" pitchFamily="2" charset="-78"/>
                <a:ea typeface="Calibri" panose="020F0502020204030204" pitchFamily="34" charset="0"/>
                <a:cs typeface="Simplified Arabic" panose="02010000000000000000" pitchFamily="2" charset="-78"/>
              </a:rPr>
              <a:t> واستخدامه في عدد من مجالات الخدمة وفي بيئات مختلفة.   </a:t>
            </a:r>
            <a:endParaRPr lang="fr-FR" sz="20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058344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1708</TotalTime>
  <Words>1488</Words>
  <Application>Microsoft Office PowerPoint</Application>
  <PresentationFormat>Grand écran</PresentationFormat>
  <Paragraphs>97</Paragraphs>
  <Slides>31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31</vt:i4>
      </vt:variant>
    </vt:vector>
  </HeadingPairs>
  <TitlesOfParts>
    <vt:vector size="42" baseType="lpstr">
      <vt:lpstr>MS Mincho</vt:lpstr>
      <vt:lpstr>Arial</vt:lpstr>
      <vt:lpstr>B Arabic Style</vt:lpstr>
      <vt:lpstr>Calibri</vt:lpstr>
      <vt:lpstr>Simplified Arabic</vt:lpstr>
      <vt:lpstr>Symbol</vt:lpstr>
      <vt:lpstr>Times New Roman</vt:lpstr>
      <vt:lpstr>Tw Cen MT</vt:lpstr>
      <vt:lpstr>Tw Cen MT Condensed</vt:lpstr>
      <vt:lpstr>Wingdings 3</vt:lpstr>
      <vt:lpstr>Intégral</vt:lpstr>
      <vt:lpstr>Présentation PowerPoint</vt:lpstr>
      <vt:lpstr>  الفصل الرابع:  قياس جودة الخدمة  </vt:lpstr>
      <vt:lpstr> أولا: نموذج جودة الخدمة (نموذج الفجوة) SERVQUAL </vt:lpstr>
      <vt:lpstr>أولا: نموذج جودة الخدمة (نموذج الفجوة) SERVQUAL</vt:lpstr>
      <vt:lpstr>Présentation PowerPoint</vt:lpstr>
      <vt:lpstr>Présentation PowerPoint</vt:lpstr>
      <vt:lpstr> ثانيا: نموذج أداء الخدمة ServPerf  </vt:lpstr>
      <vt:lpstr> ثانيا: نموذج أداء الخدمة ServPerf  </vt:lpstr>
      <vt:lpstr> ثانيا: نموذج أداء الخدمة ServPerf  </vt:lpstr>
      <vt:lpstr>  ثالثا: نماذج أخرى لقياس جودة الخدمة  </vt:lpstr>
      <vt:lpstr> 1. نموذج الجودة النوعية والوظيفية Technical and functional quality model </vt:lpstr>
      <vt:lpstr>Présentation PowerPoint</vt:lpstr>
      <vt:lpstr> 2. نموذج القيمة المثالية من جودة الخدمة Ideal value model of service quality (Mattsson, 1992) </vt:lpstr>
      <vt:lpstr>نموذج المستويات: Hierarchical Approach, Brady &amp; Cronin,2001  </vt:lpstr>
      <vt:lpstr>4. نماذج قياس جودة الخدمة الإلكترونية</vt:lpstr>
      <vt:lpstr>4. نماذج قياس جودة الخدمة الإلكترونية</vt:lpstr>
      <vt:lpstr>4. نماذج قياس جودة الخدمة الإلكترونية</vt:lpstr>
      <vt:lpstr>  الفصل الرابع:  قياس جودة الخدمة  </vt:lpstr>
      <vt:lpstr>Présentation PowerPoint</vt:lpstr>
      <vt:lpstr> 2. أهمية رضا الزبون </vt:lpstr>
      <vt:lpstr>3. العلاقة بين رضا الزبون وأنواع متطلباته</vt:lpstr>
      <vt:lpstr>Présentation PowerPoint</vt:lpstr>
      <vt:lpstr>ثانيا: علاقة جودة الخدمة المدركة بولاء الزبون</vt:lpstr>
      <vt:lpstr>1. تعريف الولاء</vt:lpstr>
      <vt:lpstr>2. أهمية الولاء</vt:lpstr>
      <vt:lpstr>3. قياس ولاء الزبائن</vt:lpstr>
      <vt:lpstr>Présentation PowerPoint</vt:lpstr>
      <vt:lpstr>ثالثا: علاقة جودة الخدمة بالربحية</vt:lpstr>
      <vt:lpstr>3. الجودة والربحية </vt:lpstr>
      <vt:lpstr>Présentation PowerPoint</vt:lpstr>
      <vt:lpstr>شكرا على حسن الإصغاء والمتابعة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lazhar djerafi</dc:creator>
  <cp:lastModifiedBy>Utilisateur Windows</cp:lastModifiedBy>
  <cp:revision>290</cp:revision>
  <dcterms:created xsi:type="dcterms:W3CDTF">2017-02-06T17:30:54Z</dcterms:created>
  <dcterms:modified xsi:type="dcterms:W3CDTF">2025-04-23T20:01:34Z</dcterms:modified>
</cp:coreProperties>
</file>