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1" r:id="rId4"/>
    <p:sldId id="258" r:id="rId5"/>
    <p:sldId id="259" r:id="rId6"/>
    <p:sldId id="260" r:id="rId7"/>
    <p:sldId id="275" r:id="rId8"/>
    <p:sldId id="276" r:id="rId9"/>
    <p:sldId id="277" r:id="rId10"/>
    <p:sldId id="278" r:id="rId11"/>
    <p:sldId id="279" r:id="rId12"/>
    <p:sldId id="280" r:id="rId13"/>
    <p:sldId id="282" r:id="rId14"/>
    <p:sldId id="283" r:id="rId15"/>
    <p:sldId id="284" r:id="rId16"/>
    <p:sldId id="285" r:id="rId17"/>
    <p:sldId id="286" r:id="rId18"/>
    <p:sldId id="287"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C2520-50B6-4F51-BCF7-384DD102351E}" type="datetimeFigureOut">
              <a:rPr lang="en-US" smtClean="0"/>
              <a:t>12/1/2025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B9818-8EDA-454E-93C2-9DCD1DE63880}" type="slidenum">
              <a:rPr lang="en-US" smtClean="0"/>
              <a:t>‹N°›</a:t>
            </a:fld>
            <a:endParaRPr lang="en-US"/>
          </a:p>
        </p:txBody>
      </p:sp>
    </p:spTree>
    <p:extLst>
      <p:ext uri="{BB962C8B-B14F-4D97-AF65-F5344CB8AC3E}">
        <p14:creationId xmlns:p14="http://schemas.microsoft.com/office/powerpoint/2010/main" val="352496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AEB9818-8EDA-454E-93C2-9DCD1DE63880}" type="slidenum">
              <a:rPr lang="en-US" smtClean="0"/>
              <a:t>1</a:t>
            </a:fld>
            <a:endParaRPr lang="en-US"/>
          </a:p>
        </p:txBody>
      </p:sp>
    </p:spTree>
    <p:extLst>
      <p:ext uri="{BB962C8B-B14F-4D97-AF65-F5344CB8AC3E}">
        <p14:creationId xmlns:p14="http://schemas.microsoft.com/office/powerpoint/2010/main" val="106535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AEB9818-8EDA-454E-93C2-9DCD1DE63880}" type="slidenum">
              <a:rPr lang="en-US" smtClean="0"/>
              <a:t>11</a:t>
            </a:fld>
            <a:endParaRPr lang="en-US"/>
          </a:p>
        </p:txBody>
      </p:sp>
    </p:spTree>
    <p:extLst>
      <p:ext uri="{BB962C8B-B14F-4D97-AF65-F5344CB8AC3E}">
        <p14:creationId xmlns:p14="http://schemas.microsoft.com/office/powerpoint/2010/main" val="355618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AEB9818-8EDA-454E-93C2-9DCD1DE63880}" type="slidenum">
              <a:rPr lang="en-US" smtClean="0"/>
              <a:t>12</a:t>
            </a:fld>
            <a:endParaRPr lang="en-US"/>
          </a:p>
        </p:txBody>
      </p:sp>
    </p:spTree>
    <p:extLst>
      <p:ext uri="{BB962C8B-B14F-4D97-AF65-F5344CB8AC3E}">
        <p14:creationId xmlns:p14="http://schemas.microsoft.com/office/powerpoint/2010/main" val="62589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AEB9818-8EDA-454E-93C2-9DCD1DE63880}" type="slidenum">
              <a:rPr lang="en-US" smtClean="0"/>
              <a:t>14</a:t>
            </a:fld>
            <a:endParaRPr lang="en-US"/>
          </a:p>
        </p:txBody>
      </p:sp>
    </p:spTree>
    <p:extLst>
      <p:ext uri="{BB962C8B-B14F-4D97-AF65-F5344CB8AC3E}">
        <p14:creationId xmlns:p14="http://schemas.microsoft.com/office/powerpoint/2010/main" val="161485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353382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244380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170818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22838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28325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F0E12FA6-1E3D-4B59-8855-6F66D825316B}" type="datetimeFigureOut">
              <a:rPr lang="en-US" smtClean="0"/>
              <a:t>12/1/2025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313877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F0E12FA6-1E3D-4B59-8855-6F66D825316B}" type="datetimeFigureOut">
              <a:rPr lang="en-US" smtClean="0"/>
              <a:t>12/1/2025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111312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F0E12FA6-1E3D-4B59-8855-6F66D825316B}" type="datetimeFigureOut">
              <a:rPr lang="en-US" smtClean="0"/>
              <a:t>12/1/2025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157255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E12FA6-1E3D-4B59-8855-6F66D825316B}" type="datetimeFigureOut">
              <a:rPr lang="en-US" smtClean="0"/>
              <a:t>12/1/2025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175276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12FA6-1E3D-4B59-8855-6F66D825316B}" type="datetimeFigureOut">
              <a:rPr lang="en-US" smtClean="0"/>
              <a:t>12/1/2025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283871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12FA6-1E3D-4B59-8855-6F66D825316B}" type="datetimeFigureOut">
              <a:rPr lang="en-US" smtClean="0"/>
              <a:t>12/1/2025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C61956B-E0E8-4F97-BF5F-FB434D52974A}" type="slidenum">
              <a:rPr lang="en-US" smtClean="0"/>
              <a:t>‹N°›</a:t>
            </a:fld>
            <a:endParaRPr lang="en-US"/>
          </a:p>
        </p:txBody>
      </p:sp>
    </p:spTree>
    <p:extLst>
      <p:ext uri="{BB962C8B-B14F-4D97-AF65-F5344CB8AC3E}">
        <p14:creationId xmlns:p14="http://schemas.microsoft.com/office/powerpoint/2010/main" val="384774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12FA6-1E3D-4B59-8855-6F66D825316B}" type="datetimeFigureOut">
              <a:rPr lang="en-US" smtClean="0"/>
              <a:t>12/1/2025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956B-E0E8-4F97-BF5F-FB434D52974A}" type="slidenum">
              <a:rPr lang="en-US" smtClean="0"/>
              <a:t>‹N°›</a:t>
            </a:fld>
            <a:endParaRPr lang="en-US"/>
          </a:p>
        </p:txBody>
      </p:sp>
    </p:spTree>
    <p:extLst>
      <p:ext uri="{BB962C8B-B14F-4D97-AF65-F5344CB8AC3E}">
        <p14:creationId xmlns:p14="http://schemas.microsoft.com/office/powerpoint/2010/main" val="56043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76" t="30953" r="40989" b="52173"/>
          <a:stretch/>
        </p:blipFill>
        <p:spPr bwMode="auto">
          <a:xfrm>
            <a:off x="1115616" y="444415"/>
            <a:ext cx="7435452" cy="190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21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688" t="31033" r="27783" b="26725"/>
          <a:stretch/>
        </p:blipFill>
        <p:spPr bwMode="auto">
          <a:xfrm>
            <a:off x="76646" y="188640"/>
            <a:ext cx="9067354" cy="462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1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0349" t="36321" r="40861" b="54309"/>
          <a:stretch/>
        </p:blipFill>
        <p:spPr bwMode="auto">
          <a:xfrm>
            <a:off x="1863548" y="255814"/>
            <a:ext cx="5322885" cy="149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886" t="27715" r="26978" b="21444"/>
          <a:stretch/>
        </p:blipFill>
        <p:spPr bwMode="auto">
          <a:xfrm>
            <a:off x="755576" y="1988839"/>
            <a:ext cx="7200800" cy="477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156" t="41756" r="29181" b="37415"/>
          <a:stretch/>
        </p:blipFill>
        <p:spPr bwMode="auto">
          <a:xfrm rot="5400000">
            <a:off x="1494863" y="3790511"/>
            <a:ext cx="3439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1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8047" t="32112" r="37598" b="60638"/>
          <a:stretch/>
        </p:blipFill>
        <p:spPr bwMode="auto">
          <a:xfrm>
            <a:off x="1187624" y="260648"/>
            <a:ext cx="6355553" cy="106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323528" y="1204010"/>
            <a:ext cx="813690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2400" b="0" i="0" u="none" strike="noStrike" cap="none" normalizeH="0" baseline="0" dirty="0">
                <a:ln>
                  <a:noFill/>
                </a:ln>
                <a:solidFill>
                  <a:schemeClr val="tx1"/>
                </a:solidFill>
                <a:effectLst/>
                <a:latin typeface="Arial" pitchFamily="34" charset="0"/>
                <a:cs typeface="Arial" pitchFamily="34" charset="0"/>
              </a:rPr>
              <a:t>Il s'applique aux unités urbaines et aux villes. À partir d'un certain niveau, les unités et les villes jouent à des degrés divers avec un pôle central, mesuré par leur rayon d'influence. </a:t>
            </a:r>
          </a:p>
          <a:p>
            <a:pPr lvl="0" algn="just" fontAlgn="base">
              <a:spcBef>
                <a:spcPct val="0"/>
              </a:spcBef>
              <a:spcAft>
                <a:spcPct val="0"/>
              </a:spcAft>
            </a:pPr>
            <a:r>
              <a:rPr kumimoji="0" lang="fr-FR" sz="2400" b="0" i="0" u="none" strike="noStrike" cap="none" normalizeH="0" baseline="0" dirty="0">
                <a:ln>
                  <a:noFill/>
                </a:ln>
                <a:solidFill>
                  <a:schemeClr val="tx1"/>
                </a:solidFill>
                <a:effectLst/>
                <a:latin typeface="Arial" pitchFamily="34" charset="0"/>
                <a:cs typeface="Arial" pitchFamily="34" charset="0"/>
              </a:rPr>
              <a:t>Ce principe veut que chaque unité - ou que chaque ville de taille supérieure - cumule les équipements programmés dans l'unité ou dans la ville de taille inférieure.</a:t>
            </a:r>
          </a:p>
          <a:p>
            <a:pPr lvl="0" algn="just" fontAlgn="base">
              <a:spcBef>
                <a:spcPct val="0"/>
              </a:spcBef>
              <a:spcAft>
                <a:spcPct val="0"/>
              </a:spcAft>
            </a:pPr>
            <a:r>
              <a:rPr kumimoji="0" lang="fr-FR" sz="2400" b="0" i="0" u="none" strike="noStrike" cap="none" normalizeH="0" baseline="0" dirty="0">
                <a:ln>
                  <a:noFill/>
                </a:ln>
                <a:solidFill>
                  <a:schemeClr val="tx1"/>
                </a:solidFill>
                <a:effectLst/>
                <a:latin typeface="Arial" pitchFamily="34" charset="0"/>
                <a:cs typeface="Arial" pitchFamily="34" charset="0"/>
              </a:rPr>
              <a:t>Ce principe a pour but d'éviter la séparation entre la fonction de desserte et la fonction de centre-unités ou des villes, faute de quoi les populations résidant dans les unités ou les agglomérations urbaines qui assurent une fonction de centre devraient se déplacer dans les unités ou les villes qui disposent des équipements de desserte, ce qui déséquilibre l'organisation intra et interurbaine</a:t>
            </a:r>
          </a:p>
        </p:txBody>
      </p:sp>
    </p:spTree>
    <p:extLst>
      <p:ext uri="{BB962C8B-B14F-4D97-AF65-F5344CB8AC3E}">
        <p14:creationId xmlns:p14="http://schemas.microsoft.com/office/powerpoint/2010/main" val="157961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2" t="16380" r="21967" b="6250"/>
          <a:stretch/>
        </p:blipFill>
        <p:spPr bwMode="auto">
          <a:xfrm>
            <a:off x="0" y="-1"/>
            <a:ext cx="916895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63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740569"/>
            <a:ext cx="8280920" cy="1077218"/>
          </a:xfrm>
          <a:prstGeom prst="rect">
            <a:avLst/>
          </a:prstGeom>
        </p:spPr>
        <p:txBody>
          <a:bodyPr wrap="square">
            <a:spAutoFit/>
          </a:bodyPr>
          <a:lstStyle/>
          <a:p>
            <a:r>
              <a:rPr lang="fr-FR" sz="1600" dirty="0"/>
              <a:t>Pour élaborer cette grille, nous avons dû classer les villes en plusieurs catégories relativement homogènes. Le critère principal retenu est celui de la population, qui détermine la taille de la ville.</a:t>
            </a:r>
          </a:p>
          <a:p>
            <a:r>
              <a:rPr lang="fr-FR" sz="1600" dirty="0"/>
              <a:t>Selon l'importance de la population agglomérée, cinq catégories de villes ont été définies, la ville moyenne servant de référence typologique. Cela donne la classification suivante :</a:t>
            </a:r>
          </a:p>
        </p:txBody>
      </p:sp>
      <p:sp>
        <p:nvSpPr>
          <p:cNvPr id="5" name="Rectangle 4"/>
          <p:cNvSpPr/>
          <p:nvPr/>
        </p:nvSpPr>
        <p:spPr>
          <a:xfrm>
            <a:off x="440266" y="278904"/>
            <a:ext cx="4572000" cy="461665"/>
          </a:xfrm>
          <a:prstGeom prst="rect">
            <a:avLst/>
          </a:prstGeom>
        </p:spPr>
        <p:txBody>
          <a:bodyPr>
            <a:spAutoFit/>
          </a:bodyPr>
          <a:lstStyle/>
          <a:p>
            <a:r>
              <a:rPr lang="fr-FR" sz="2400" b="1" dirty="0">
                <a:solidFill>
                  <a:schemeClr val="accent1">
                    <a:lumMod val="75000"/>
                  </a:schemeClr>
                </a:solidFill>
                <a:latin typeface="Times New Roman" pitchFamily="18" charset="0"/>
                <a:cs typeface="Times New Roman" pitchFamily="18" charset="0"/>
              </a:rPr>
              <a:t>Les catégories des villes:</a:t>
            </a: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04" t="18289" r="34244" b="26555"/>
          <a:stretch/>
        </p:blipFill>
        <p:spPr bwMode="auto">
          <a:xfrm>
            <a:off x="1889528" y="1872602"/>
            <a:ext cx="5024716" cy="498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58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4" t="16164" r="25603" b="7759"/>
          <a:stretch/>
        </p:blipFill>
        <p:spPr bwMode="auto">
          <a:xfrm>
            <a:off x="784100" y="56606"/>
            <a:ext cx="7560840" cy="659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966714" y="1245348"/>
            <a:ext cx="1195612" cy="1015663"/>
          </a:xfrm>
          <a:prstGeom prst="rect">
            <a:avLst/>
          </a:prstGeom>
          <a:solidFill>
            <a:schemeClr val="tx2">
              <a:lumMod val="20000"/>
              <a:lumOff val="80000"/>
            </a:schemeClr>
          </a:solidFill>
        </p:spPr>
        <p:txBody>
          <a:bodyPr wrap="square" rtlCol="0">
            <a:spAutoFit/>
          </a:bodyPr>
          <a:lstStyle/>
          <a:p>
            <a:r>
              <a:rPr lang="fr-FR" sz="2000" b="1" dirty="0">
                <a:solidFill>
                  <a:schemeClr val="tx2"/>
                </a:solidFill>
                <a:latin typeface="Times New Roman" pitchFamily="18" charset="0"/>
                <a:cs typeface="Times New Roman" pitchFamily="18" charset="0"/>
              </a:rPr>
              <a:t>EPSP ou</a:t>
            </a:r>
          </a:p>
          <a:p>
            <a:r>
              <a:rPr lang="fr-FR" sz="2000" b="1" dirty="0">
                <a:solidFill>
                  <a:schemeClr val="tx2"/>
                </a:solidFill>
                <a:latin typeface="Times New Roman" pitchFamily="18" charset="0"/>
                <a:cs typeface="Times New Roman" pitchFamily="18" charset="0"/>
              </a:rPr>
              <a:t>Centre </a:t>
            </a:r>
          </a:p>
          <a:p>
            <a:r>
              <a:rPr lang="fr-FR" sz="2000" b="1" dirty="0">
                <a:solidFill>
                  <a:schemeClr val="tx2"/>
                </a:solidFill>
                <a:latin typeface="Times New Roman" pitchFamily="18" charset="0"/>
                <a:cs typeface="Times New Roman" pitchFamily="18" charset="0"/>
              </a:rPr>
              <a:t>de Soins</a:t>
            </a:r>
          </a:p>
        </p:txBody>
      </p:sp>
    </p:spTree>
    <p:extLst>
      <p:ext uri="{BB962C8B-B14F-4D97-AF65-F5344CB8AC3E}">
        <p14:creationId xmlns:p14="http://schemas.microsoft.com/office/powerpoint/2010/main" val="344226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26" y="332656"/>
            <a:ext cx="9144000" cy="1477328"/>
          </a:xfrm>
          <a:prstGeom prst="rect">
            <a:avLst/>
          </a:prstGeom>
        </p:spPr>
        <p:txBody>
          <a:bodyPr wrap="square">
            <a:spAutoFit/>
          </a:bodyPr>
          <a:lstStyle/>
          <a:p>
            <a:r>
              <a:rPr lang="fr-FR" dirty="0"/>
              <a:t>Les équations qui vont suivre montrerons l'</a:t>
            </a:r>
            <a:r>
              <a:rPr lang="fr-FR" b="1" dirty="0"/>
              <a:t>évolution et la projection</a:t>
            </a:r>
            <a:r>
              <a:rPr lang="fr-FR" dirty="0"/>
              <a:t> des équipements de santé (polycliniques) en fonction de :</a:t>
            </a:r>
          </a:p>
          <a:p>
            <a:r>
              <a:rPr lang="fr-FR" dirty="0"/>
              <a:t>La </a:t>
            </a:r>
            <a:r>
              <a:rPr lang="fr-FR" b="1" dirty="0"/>
              <a:t>croissance démographique</a:t>
            </a:r>
            <a:r>
              <a:rPr lang="fr-FR" dirty="0"/>
              <a:t> (formule : P = P₀(1+r)ⁿ avec taux de  croissance r=7,3%)</a:t>
            </a:r>
          </a:p>
          <a:p>
            <a:r>
              <a:rPr lang="fr-FR" dirty="0"/>
              <a:t>Les </a:t>
            </a:r>
            <a:r>
              <a:rPr lang="fr-FR" b="1" dirty="0"/>
              <a:t>normes d'équipement</a:t>
            </a:r>
            <a:r>
              <a:rPr lang="fr-FR" dirty="0"/>
              <a:t> : 1 polyclinique pour 25000 habitants</a:t>
            </a:r>
          </a:p>
          <a:p>
            <a:r>
              <a:rPr lang="fr-FR" dirty="0"/>
              <a:t>Les </a:t>
            </a:r>
            <a:r>
              <a:rPr lang="fr-FR" b="1" dirty="0"/>
              <a:t>horizons temporels</a:t>
            </a:r>
            <a:r>
              <a:rPr lang="fr-FR" dirty="0"/>
              <a:t> : court, moyen et long terme</a:t>
            </a:r>
          </a:p>
        </p:txBody>
      </p:sp>
      <p:sp>
        <p:nvSpPr>
          <p:cNvPr id="10" name="Rectangle 9"/>
          <p:cNvSpPr/>
          <p:nvPr/>
        </p:nvSpPr>
        <p:spPr>
          <a:xfrm>
            <a:off x="-23026" y="2132856"/>
            <a:ext cx="9144000" cy="4247317"/>
          </a:xfrm>
          <a:prstGeom prst="rect">
            <a:avLst/>
          </a:prstGeom>
        </p:spPr>
        <p:txBody>
          <a:bodyPr wrap="square">
            <a:spAutoFit/>
          </a:bodyPr>
          <a:lstStyle/>
          <a:p>
            <a:r>
              <a:rPr lang="fr-FR" b="1" dirty="0"/>
              <a:t>Titre : À court terme</a:t>
            </a:r>
          </a:p>
          <a:p>
            <a:r>
              <a:rPr lang="fr-FR" b="1" dirty="0"/>
              <a:t>Calculs présentés :</a:t>
            </a:r>
          </a:p>
          <a:p>
            <a:r>
              <a:rPr lang="fr-FR" b="1" dirty="0"/>
              <a:t>Projection de population pour 2008 :</a:t>
            </a:r>
            <a:r>
              <a:rPr lang="fr-FR" dirty="0"/>
              <a:t> </a:t>
            </a:r>
          </a:p>
          <a:p>
            <a:pPr lvl="1"/>
            <a:r>
              <a:rPr lang="fr-FR" dirty="0"/>
              <a:t>Formule : </a:t>
            </a:r>
            <a:r>
              <a:rPr lang="fr-FR" b="1" dirty="0"/>
              <a:t>P2008 = P₀(1+i)ⁿ</a:t>
            </a:r>
            <a:endParaRPr lang="fr-FR" dirty="0"/>
          </a:p>
          <a:p>
            <a:pPr lvl="1"/>
            <a:r>
              <a:rPr lang="fr-FR" b="1" dirty="0"/>
              <a:t>66315 × (1 + 7.3/100)⁸</a:t>
            </a:r>
            <a:endParaRPr lang="fr-FR" dirty="0"/>
          </a:p>
          <a:p>
            <a:pPr lvl="1"/>
            <a:r>
              <a:rPr lang="fr-FR" b="1" dirty="0"/>
              <a:t>= 117516 habitants</a:t>
            </a:r>
            <a:endParaRPr lang="fr-FR" dirty="0"/>
          </a:p>
          <a:p>
            <a:pPr lvl="1"/>
            <a:r>
              <a:rPr lang="fr-FR" dirty="0"/>
              <a:t>Cela signifie qu'avec un taux de croissance de 7,3% par an sur 8 ans, la population passe de 66315 à 117516 habitants</a:t>
            </a:r>
          </a:p>
          <a:p>
            <a:r>
              <a:rPr lang="fr-FR" b="1" dirty="0"/>
              <a:t>Calcul des polycliniques pour 48000 habitants :</a:t>
            </a:r>
            <a:r>
              <a:rPr lang="fr-FR" dirty="0"/>
              <a:t> </a:t>
            </a:r>
          </a:p>
          <a:p>
            <a:pPr lvl="1"/>
            <a:r>
              <a:rPr lang="fr-FR" b="1" dirty="0"/>
              <a:t>0.045 × 117416 = 5.24 / 1500</a:t>
            </a:r>
            <a:endParaRPr lang="fr-FR" dirty="0"/>
          </a:p>
          <a:p>
            <a:pPr lvl="1"/>
            <a:r>
              <a:rPr lang="fr-FR" b="1" dirty="0"/>
              <a:t>= 3,52 polycliniques</a:t>
            </a:r>
            <a:endParaRPr lang="fr-FR" dirty="0"/>
          </a:p>
          <a:p>
            <a:pPr lvl="1"/>
            <a:r>
              <a:rPr lang="fr-FR" dirty="0"/>
              <a:t>(La norme 0.045 polyclinique par tranche de villes « petite ville de  25000-50000 »)</a:t>
            </a:r>
          </a:p>
          <a:p>
            <a:r>
              <a:rPr lang="fr-FR" b="1" dirty="0"/>
              <a:t>Calcul des polycliniques pour 25000 habitants :</a:t>
            </a:r>
            <a:r>
              <a:rPr lang="fr-FR" dirty="0"/>
              <a:t> </a:t>
            </a:r>
          </a:p>
          <a:p>
            <a:pPr lvl="1"/>
            <a:r>
              <a:rPr lang="fr-FR" b="1" dirty="0"/>
              <a:t>117516 / 25000 = 4 polycliniques</a:t>
            </a:r>
            <a:endParaRPr lang="fr-FR" dirty="0"/>
          </a:p>
          <a:p>
            <a:pPr lvl="1"/>
            <a:r>
              <a:rPr lang="fr-FR" dirty="0"/>
              <a:t>(Norme : 1 polyclinique pour 25000 habitants)</a:t>
            </a:r>
          </a:p>
        </p:txBody>
      </p:sp>
    </p:spTree>
    <p:extLst>
      <p:ext uri="{BB962C8B-B14F-4D97-AF65-F5344CB8AC3E}">
        <p14:creationId xmlns:p14="http://schemas.microsoft.com/office/powerpoint/2010/main" val="344226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88640"/>
            <a:ext cx="9036496" cy="1754326"/>
          </a:xfrm>
          <a:prstGeom prst="rect">
            <a:avLst/>
          </a:prstGeom>
        </p:spPr>
        <p:txBody>
          <a:bodyPr wrap="square">
            <a:spAutoFit/>
          </a:bodyPr>
          <a:lstStyle/>
          <a:p>
            <a:r>
              <a:rPr lang="fr-FR" b="1" dirty="0"/>
              <a:t>Principe  du cours qui </a:t>
            </a:r>
            <a:r>
              <a:rPr lang="fr-FR" dirty="0"/>
              <a:t>illustre le mode d’utilisation de la </a:t>
            </a:r>
            <a:r>
              <a:rPr lang="fr-FR" b="1" dirty="0"/>
              <a:t>grille d'équipement</a:t>
            </a:r>
            <a:r>
              <a:rPr lang="fr-FR" dirty="0"/>
              <a:t> qui permet de :</a:t>
            </a:r>
          </a:p>
          <a:p>
            <a:r>
              <a:rPr lang="fr-FR" dirty="0"/>
              <a:t>- Projeter la croissance démographique future</a:t>
            </a:r>
          </a:p>
          <a:p>
            <a:r>
              <a:rPr lang="fr-FR" dirty="0"/>
              <a:t>- Calculer les besoins en infrastructures de santé</a:t>
            </a:r>
          </a:p>
          <a:p>
            <a:r>
              <a:rPr lang="fr-FR" dirty="0"/>
              <a:t>- Planifier le nombre de polycliniques nécessaires selon des normes établies</a:t>
            </a:r>
          </a:p>
          <a:p>
            <a:r>
              <a:rPr lang="fr-FR" b="1" dirty="0"/>
              <a:t>Contexte </a:t>
            </a:r>
            <a:r>
              <a:rPr lang="fr-FR" dirty="0"/>
              <a:t>d’utilisation </a:t>
            </a:r>
            <a:r>
              <a:rPr lang="fr-FR" b="1" dirty="0"/>
              <a:t>:</a:t>
            </a:r>
            <a:r>
              <a:rPr lang="fr-FR" dirty="0"/>
              <a:t> Outil de planification urbaine pour anticiper les besoins en équipements sanitaires selon l'évolution de la population.</a:t>
            </a:r>
          </a:p>
        </p:txBody>
      </p:sp>
    </p:spTree>
    <p:extLst>
      <p:ext uri="{BB962C8B-B14F-4D97-AF65-F5344CB8AC3E}">
        <p14:creationId xmlns:p14="http://schemas.microsoft.com/office/powerpoint/2010/main" val="344226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59"/>
            <a:ext cx="9144000" cy="7017306"/>
          </a:xfrm>
          <a:prstGeom prst="rect">
            <a:avLst/>
          </a:prstGeom>
        </p:spPr>
        <p:txBody>
          <a:bodyPr wrap="square">
            <a:spAutoFit/>
          </a:bodyPr>
          <a:lstStyle/>
          <a:p>
            <a:r>
              <a:rPr lang="fr-FR" b="1" dirty="0"/>
              <a:t>Raisons du choix de 48000 habitants :</a:t>
            </a:r>
          </a:p>
          <a:p>
            <a:r>
              <a:rPr lang="fr-FR" b="1" dirty="0"/>
              <a:t>1. Seuils démographiques normatifs</a:t>
            </a:r>
          </a:p>
          <a:p>
            <a:r>
              <a:rPr lang="fr-FR" dirty="0"/>
              <a:t>En Algérie, la planification urbaine utilise des </a:t>
            </a:r>
            <a:r>
              <a:rPr lang="fr-FR" b="1" dirty="0"/>
              <a:t>seuils de population</a:t>
            </a:r>
            <a:r>
              <a:rPr lang="fr-FR" dirty="0"/>
              <a:t> qui correspondent à différents types de villes :</a:t>
            </a:r>
          </a:p>
          <a:p>
            <a:r>
              <a:rPr lang="fr-FR" b="1" dirty="0"/>
              <a:t>Petite ville</a:t>
            </a:r>
            <a:r>
              <a:rPr lang="fr-FR" dirty="0"/>
              <a:t> : 20000 - 50000 habitants</a:t>
            </a:r>
          </a:p>
          <a:p>
            <a:r>
              <a:rPr lang="fr-FR" b="1" dirty="0"/>
              <a:t>Ville moyenne</a:t>
            </a:r>
            <a:r>
              <a:rPr lang="fr-FR" dirty="0"/>
              <a:t> : 50000 - 100000 habitants</a:t>
            </a:r>
          </a:p>
          <a:p>
            <a:r>
              <a:rPr lang="fr-FR" b="1" dirty="0"/>
              <a:t>Grande ville</a:t>
            </a:r>
            <a:r>
              <a:rPr lang="fr-FR" dirty="0"/>
              <a:t> : &gt; 100000 habitants</a:t>
            </a:r>
          </a:p>
          <a:p>
            <a:r>
              <a:rPr lang="fr-FR" b="1" dirty="0"/>
              <a:t>2. Norme d'équipement spécifique</a:t>
            </a:r>
          </a:p>
          <a:p>
            <a:r>
              <a:rPr lang="fr-FR" b="1" dirty="0"/>
              <a:t>48000 habitants</a:t>
            </a:r>
            <a:r>
              <a:rPr lang="fr-FR" dirty="0"/>
              <a:t> représente :</a:t>
            </a:r>
          </a:p>
          <a:p>
            <a:r>
              <a:rPr lang="fr-FR" dirty="0"/>
              <a:t>Le </a:t>
            </a:r>
            <a:r>
              <a:rPr lang="fr-FR" b="1" dirty="0"/>
              <a:t>seuil minimum</a:t>
            </a:r>
            <a:r>
              <a:rPr lang="fr-FR" dirty="0"/>
              <a:t> pour justifier certains équipements de santé plus importants</a:t>
            </a:r>
          </a:p>
          <a:p>
            <a:r>
              <a:rPr lang="fr-FR" dirty="0"/>
              <a:t>Une </a:t>
            </a:r>
            <a:r>
              <a:rPr lang="fr-FR" b="1" dirty="0"/>
              <a:t>ville moyenne inférieure</a:t>
            </a:r>
            <a:r>
              <a:rPr lang="fr-FR" dirty="0"/>
              <a:t> qui nécessite un niveau d'équipement intermédiaire</a:t>
            </a:r>
          </a:p>
          <a:p>
            <a:r>
              <a:rPr lang="fr-FR" dirty="0"/>
              <a:t>Un </a:t>
            </a:r>
            <a:r>
              <a:rPr lang="fr-FR" b="1" dirty="0"/>
              <a:t>palier de référence</a:t>
            </a:r>
            <a:r>
              <a:rPr lang="fr-FR" dirty="0"/>
              <a:t> dans la grille nationale d'équipements</a:t>
            </a:r>
          </a:p>
          <a:p>
            <a:r>
              <a:rPr lang="fr-FR" b="1" dirty="0"/>
              <a:t>3. Principe de la grille d'équipement</a:t>
            </a:r>
          </a:p>
          <a:p>
            <a:r>
              <a:rPr lang="fr-FR" dirty="0"/>
              <a:t>La grille établit que :</a:t>
            </a:r>
          </a:p>
          <a:p>
            <a:r>
              <a:rPr lang="fr-FR" dirty="0"/>
              <a:t>Pour </a:t>
            </a:r>
            <a:r>
              <a:rPr lang="fr-FR" b="1" dirty="0"/>
              <a:t>25000 habitants</a:t>
            </a:r>
            <a:r>
              <a:rPr lang="fr-FR" dirty="0"/>
              <a:t> → 1 polyclinique (équipement de base)</a:t>
            </a:r>
          </a:p>
          <a:p>
            <a:r>
              <a:rPr lang="fr-FR" dirty="0"/>
              <a:t>Pour </a:t>
            </a:r>
            <a:r>
              <a:rPr lang="fr-FR" b="1" dirty="0"/>
              <a:t>48000 habitants</a:t>
            </a:r>
            <a:r>
              <a:rPr lang="fr-FR" dirty="0"/>
              <a:t> → calcul avec coefficient 0.045 → équipements supplémentaires ou spécialisés</a:t>
            </a:r>
          </a:p>
          <a:p>
            <a:r>
              <a:rPr lang="fr-FR" b="1" dirty="0"/>
              <a:t>4. Logique de planification</a:t>
            </a:r>
          </a:p>
          <a:p>
            <a:r>
              <a:rPr lang="fr-FR" dirty="0"/>
              <a:t>Ce double calcul (25000 et 48000) permet de :</a:t>
            </a:r>
          </a:p>
          <a:p>
            <a:r>
              <a:rPr lang="fr-FR" b="1" dirty="0"/>
              <a:t>Comparer</a:t>
            </a:r>
            <a:r>
              <a:rPr lang="fr-FR" dirty="0"/>
              <a:t> deux normes d'équipement</a:t>
            </a:r>
          </a:p>
          <a:p>
            <a:r>
              <a:rPr lang="fr-FR" b="1" dirty="0"/>
              <a:t>Adapter</a:t>
            </a:r>
            <a:r>
              <a:rPr lang="fr-FR" dirty="0"/>
              <a:t> les infrastructures selon la taille réelle de la ville</a:t>
            </a:r>
          </a:p>
          <a:p>
            <a:r>
              <a:rPr lang="fr-FR" b="1" dirty="0"/>
              <a:t>Anticiper</a:t>
            </a:r>
            <a:r>
              <a:rPr lang="fr-FR" dirty="0"/>
              <a:t> les besoins pour différents scénarios démographiques</a:t>
            </a:r>
          </a:p>
          <a:p>
            <a:r>
              <a:rPr lang="fr-FR" b="1" dirty="0"/>
              <a:t>En résumé</a:t>
            </a:r>
            <a:r>
              <a:rPr lang="fr-FR" dirty="0"/>
              <a:t> : 48000 habitants est un </a:t>
            </a:r>
            <a:r>
              <a:rPr lang="fr-FR" b="1" dirty="0"/>
              <a:t>seuil technique</a:t>
            </a:r>
            <a:r>
              <a:rPr lang="fr-FR" dirty="0"/>
              <a:t> défini par les normes algériennes d'aménagement du territoire pour déterminer le niveau d'équipement sanitaire nécessaire pour une ville de taille moyenne</a:t>
            </a:r>
          </a:p>
        </p:txBody>
      </p:sp>
    </p:spTree>
    <p:extLst>
      <p:ext uri="{BB962C8B-B14F-4D97-AF65-F5344CB8AC3E}">
        <p14:creationId xmlns:p14="http://schemas.microsoft.com/office/powerpoint/2010/main" val="344226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2060848"/>
            <a:ext cx="4572000" cy="1200329"/>
          </a:xfrm>
          <a:prstGeom prst="rect">
            <a:avLst/>
          </a:prstGeom>
        </p:spPr>
        <p:txBody>
          <a:bodyPr>
            <a:spAutoFit/>
          </a:bodyPr>
          <a:lstStyle/>
          <a:p>
            <a:r>
              <a:rPr lang="fr-FR" b="1" dirty="0"/>
              <a:t>Conclusion</a:t>
            </a:r>
            <a:r>
              <a:rPr lang="fr-FR" dirty="0"/>
              <a:t> : Plus la population augmente, plus le nombre de polycliniques nécessaires croît proportionnellement pour maintenir un service de santé de proximité adéquat.</a:t>
            </a:r>
          </a:p>
        </p:txBody>
      </p:sp>
    </p:spTree>
    <p:extLst>
      <p:ext uri="{BB962C8B-B14F-4D97-AF65-F5344CB8AC3E}">
        <p14:creationId xmlns:p14="http://schemas.microsoft.com/office/powerpoint/2010/main" val="344226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36496" cy="6186309"/>
          </a:xfrm>
          <a:prstGeom prst="rect">
            <a:avLst/>
          </a:prstGeom>
        </p:spPr>
        <p:txBody>
          <a:bodyPr wrap="square">
            <a:spAutoFit/>
          </a:bodyPr>
          <a:lstStyle/>
          <a:p>
            <a:pPr>
              <a:lnSpc>
                <a:spcPct val="200000"/>
              </a:lnSpc>
            </a:pPr>
            <a:r>
              <a:rPr lang="fr-FR" dirty="0"/>
              <a:t>Une  grille des équipements présente les lignes directrices et les critères de conception et de mise en œuvre d'équipements collectifs adaptés aux besoins des quartiers. Il aborde des aspects tels que l'accessibilité, la fonctionnalité et l'intégration en milieu urbain afin de garantir que ces équipements répondent aux besoins des habitants.</a:t>
            </a:r>
          </a:p>
          <a:p>
            <a:pPr>
              <a:lnSpc>
                <a:spcPct val="200000"/>
              </a:lnSpc>
            </a:pPr>
            <a:r>
              <a:rPr lang="fr-FR" dirty="0"/>
              <a:t>Le système utilise des tableaux pour présenter des règles claires basées sur différents facteurs :</a:t>
            </a:r>
          </a:p>
          <a:p>
            <a:pPr>
              <a:lnSpc>
                <a:spcPct val="200000"/>
              </a:lnSpc>
            </a:pPr>
            <a:r>
              <a:rPr lang="fr-FR" dirty="0"/>
              <a:t>• Emplacement des équipements</a:t>
            </a:r>
          </a:p>
          <a:p>
            <a:pPr>
              <a:lnSpc>
                <a:spcPct val="200000"/>
              </a:lnSpc>
            </a:pPr>
            <a:r>
              <a:rPr lang="fr-FR" dirty="0"/>
              <a:t>• Facilité d'accès</a:t>
            </a:r>
          </a:p>
          <a:p>
            <a:pPr>
              <a:lnSpc>
                <a:spcPct val="200000"/>
              </a:lnSpc>
            </a:pPr>
            <a:r>
              <a:rPr lang="fr-FR" dirty="0"/>
              <a:t>• Superficie</a:t>
            </a:r>
          </a:p>
          <a:p>
            <a:pPr>
              <a:lnSpc>
                <a:spcPct val="200000"/>
              </a:lnSpc>
            </a:pPr>
            <a:r>
              <a:rPr lang="fr-FR" dirty="0"/>
              <a:t>• Nombre de personnes vivant dans les logements</a:t>
            </a:r>
          </a:p>
          <a:p>
            <a:pPr>
              <a:lnSpc>
                <a:spcPct val="200000"/>
              </a:lnSpc>
            </a:pPr>
            <a:r>
              <a:rPr lang="fr-FR" dirty="0"/>
              <a:t>Il regroupe également les types de logements en fonction de la taille du quartier, de la population et de la densité de population.</a:t>
            </a:r>
            <a:endParaRPr lang="en-US" dirty="0"/>
          </a:p>
        </p:txBody>
      </p:sp>
    </p:spTree>
    <p:extLst>
      <p:ext uri="{BB962C8B-B14F-4D97-AF65-F5344CB8AC3E}">
        <p14:creationId xmlns:p14="http://schemas.microsoft.com/office/powerpoint/2010/main" val="157961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7504" y="70742"/>
            <a:ext cx="8856984" cy="6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La grille des équipements s’occupe a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Développer une approche réaliste de programmation des équipements collectifs ;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Permettre plus d’équité foncière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Proposer une alternative de mise en œuvre de la programmation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Disposer d’une grille de normes urbaines des équipements collectifs qui :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Optimise les superficies et les coefficients d’occupation du sol ;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Distingue entre les équipements de proximité et les grands équipements structurants ;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 Et propose des regroupements dans la mesure du possible, les équipements collectifs en pôle dans un souci de multi fonctionnalité, de polyvalence, de rentabilité et de qualité paysagère.</a:t>
            </a:r>
          </a:p>
        </p:txBody>
      </p:sp>
    </p:spTree>
    <p:extLst>
      <p:ext uri="{BB962C8B-B14F-4D97-AF65-F5344CB8AC3E}">
        <p14:creationId xmlns:p14="http://schemas.microsoft.com/office/powerpoint/2010/main" val="177989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7912"/>
            <a:ext cx="9144000" cy="711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fr-FR" b="1" dirty="0"/>
              <a:t>Principes pour l'implantation des équipements collectifs</a:t>
            </a:r>
          </a:p>
          <a:p>
            <a:pPr>
              <a:lnSpc>
                <a:spcPct val="150000"/>
              </a:lnSpc>
            </a:pPr>
            <a:r>
              <a:rPr lang="fr-FR" b="1" dirty="0"/>
              <a:t>1- Critères de localisation : </a:t>
            </a:r>
            <a:r>
              <a:rPr lang="fr-FR" dirty="0"/>
              <a:t>réseau routier, accessibilité aux transports en commun et concentration des équipements :</a:t>
            </a:r>
          </a:p>
          <a:p>
            <a:pPr>
              <a:lnSpc>
                <a:spcPct val="150000"/>
              </a:lnSpc>
            </a:pPr>
            <a:r>
              <a:rPr lang="fr-FR" dirty="0"/>
              <a:t>• L'emplacement d'un équipement doit suivre la hiérarchie des voies de circulation. </a:t>
            </a:r>
          </a:p>
          <a:p>
            <a:pPr>
              <a:lnSpc>
                <a:spcPct val="150000"/>
              </a:lnSpc>
            </a:pPr>
            <a:r>
              <a:rPr lang="fr-FR" dirty="0"/>
              <a:t>• Selon la zone desservie  </a:t>
            </a:r>
          </a:p>
          <a:p>
            <a:pPr>
              <a:lnSpc>
                <a:spcPct val="150000"/>
              </a:lnSpc>
            </a:pPr>
            <a:r>
              <a:rPr lang="fr-FR" dirty="0"/>
              <a:t>— qu'il s'agisse du voisinage immédiat, du quartier ou de l'ensemble de l'arrondissement </a:t>
            </a:r>
          </a:p>
          <a:p>
            <a:pPr>
              <a:lnSpc>
                <a:spcPct val="150000"/>
              </a:lnSpc>
            </a:pPr>
            <a:r>
              <a:rPr lang="fr-FR" dirty="0"/>
              <a:t>— les équipements seront positionnés sur des axes principaux, secondaires ou tertiaires, en tenant compte de leur facilité d'accès aux transports publics ainsi que des conditions environnementales locales (tranquillité, isolement, sécurité). </a:t>
            </a:r>
          </a:p>
          <a:p>
            <a:pPr>
              <a:lnSpc>
                <a:spcPct val="150000"/>
              </a:lnSpc>
            </a:pPr>
            <a:r>
              <a:rPr lang="fr-FR" dirty="0"/>
              <a:t>• Il est conseillé, lorsque cela est pertinent, de regrouper les équipements collectifs en pôles. Cette organisation favorise une meilleure utilisation des ressources, augmente la rentabilité et améliore la qualité des services offerts. Par exemple :</a:t>
            </a:r>
          </a:p>
          <a:p>
            <a:pPr>
              <a:lnSpc>
                <a:spcPct val="150000"/>
              </a:lnSpc>
            </a:pPr>
            <a:r>
              <a:rPr lang="fr-FR" dirty="0"/>
              <a:t>Maison des jeunes, espaces verts de proximité et bibliothèque avec stationnement dédié ;</a:t>
            </a:r>
          </a:p>
          <a:p>
            <a:pPr>
              <a:lnSpc>
                <a:spcPct val="150000"/>
              </a:lnSpc>
            </a:pPr>
            <a:r>
              <a:rPr lang="fr-FR" dirty="0"/>
              <a:t>Complexes administratifs combinant le siège du conseil d'arrondissement et celui de la caïdat, avec des places de parking ;</a:t>
            </a:r>
          </a:p>
          <a:p>
            <a:pPr>
              <a:lnSpc>
                <a:spcPct val="150000"/>
              </a:lnSpc>
            </a:pPr>
            <a:r>
              <a:rPr lang="fr-FR" dirty="0"/>
              <a:t>Écoles et collèges ;</a:t>
            </a:r>
          </a:p>
          <a:p>
            <a:pPr>
              <a:lnSpc>
                <a:spcPct val="150000"/>
              </a:lnSpc>
            </a:pPr>
            <a:r>
              <a:rPr lang="fr-FR" dirty="0"/>
              <a:t>Collèges et lycées disposant d'entrées séparées.</a:t>
            </a:r>
          </a:p>
        </p:txBody>
      </p:sp>
    </p:spTree>
    <p:extLst>
      <p:ext uri="{BB962C8B-B14F-4D97-AF65-F5344CB8AC3E}">
        <p14:creationId xmlns:p14="http://schemas.microsoft.com/office/powerpoint/2010/main" val="157961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72915"/>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1" i="0" u="none" strike="noStrike" cap="none" normalizeH="0" baseline="0" dirty="0">
                <a:ln>
                  <a:noFill/>
                </a:ln>
                <a:solidFill>
                  <a:schemeClr val="tx1"/>
                </a:solidFill>
                <a:effectLst/>
                <a:latin typeface="Arial" pitchFamily="34" charset="0"/>
                <a:cs typeface="Arial" pitchFamily="34" charset="0"/>
              </a:rPr>
              <a:t>2- </a:t>
            </a:r>
            <a:r>
              <a:rPr kumimoji="0" lang="en-US"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Critères</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d’accessibilité</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distance</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temps</a:t>
            </a:r>
            <a:r>
              <a:rPr kumimoji="0" lang="en-US" sz="1800" b="1" i="0" u="none" strike="noStrike" cap="none" normalizeH="0" baseline="0" dirty="0">
                <a:ln>
                  <a:noFill/>
                </a:ln>
                <a:solidFill>
                  <a:schemeClr val="tx1"/>
                </a:solidFill>
                <a:effectLst/>
                <a:latin typeface="Arial" pitchFamily="34" charset="0"/>
                <a:cs typeface="Arial" pitchFamily="34" charset="0"/>
              </a:rPr>
              <a:t>) :</a:t>
            </a:r>
            <a:endParaRPr kumimoji="0" lang="ar-DZ" sz="1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err="1">
                <a:ln>
                  <a:noFill/>
                </a:ln>
                <a:solidFill>
                  <a:schemeClr val="tx1"/>
                </a:solidFill>
                <a:effectLst/>
                <a:latin typeface="Arial" pitchFamily="34" charset="0"/>
                <a:cs typeface="Arial" pitchFamily="34" charset="0"/>
              </a:rPr>
              <a:t>Ces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critères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peuvent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varier</a:t>
            </a:r>
            <a:r>
              <a:rPr kumimoji="0" lang="ar-DZ" sz="1800" b="0" i="0" u="none" strike="noStrike" cap="none" normalizeH="0" baseline="0" dirty="0">
                <a:ln>
                  <a:noFill/>
                </a:ln>
                <a:solidFill>
                  <a:schemeClr val="tx1"/>
                </a:solidFill>
                <a:effectLst/>
                <a:latin typeface="Arial" pitchFamily="34" charset="0"/>
                <a:cs typeface="Arial" pitchFamily="34" charset="0"/>
              </a:rPr>
              <a:t> à </a:t>
            </a:r>
            <a:r>
              <a:rPr kumimoji="0" lang="ar-DZ" sz="1800" b="0" i="0" u="none" strike="noStrike" cap="none" normalizeH="0" baseline="0" dirty="0" err="1">
                <a:ln>
                  <a:noFill/>
                </a:ln>
                <a:solidFill>
                  <a:schemeClr val="tx1"/>
                </a:solidFill>
                <a:effectLst/>
                <a:latin typeface="Arial" pitchFamily="34" charset="0"/>
                <a:cs typeface="Arial" pitchFamily="34" charset="0"/>
              </a:rPr>
              <a:t>la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hausse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ou</a:t>
            </a:r>
            <a:r>
              <a:rPr kumimoji="0" lang="ar-DZ" sz="1800" b="0" i="0" u="none" strike="noStrike" cap="none" normalizeH="0" baseline="0" dirty="0">
                <a:ln>
                  <a:noFill/>
                </a:ln>
                <a:solidFill>
                  <a:schemeClr val="tx1"/>
                </a:solidFill>
                <a:effectLst/>
                <a:latin typeface="Arial" pitchFamily="34" charset="0"/>
                <a:cs typeface="Arial" pitchFamily="34" charset="0"/>
              </a:rPr>
              <a:t> à </a:t>
            </a:r>
            <a:r>
              <a:rPr kumimoji="0" lang="ar-DZ" sz="1800" b="0" i="0" u="none" strike="noStrike" cap="none" normalizeH="0" baseline="0" dirty="0" err="1">
                <a:ln>
                  <a:noFill/>
                </a:ln>
                <a:solidFill>
                  <a:schemeClr val="tx1"/>
                </a:solidFill>
                <a:effectLst/>
                <a:latin typeface="Arial" pitchFamily="34" charset="0"/>
                <a:cs typeface="Arial" pitchFamily="34" charset="0"/>
              </a:rPr>
              <a:t>la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baisse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en</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fonction</a:t>
            </a:r>
            <a:r>
              <a:rPr kumimoji="0" lang="ar-DZ" sz="1800" b="0" i="0" u="none" strike="noStrike" cap="none" normalizeH="0" baseline="0" dirty="0">
                <a:ln>
                  <a:noFill/>
                </a:ln>
                <a:solidFill>
                  <a:schemeClr val="tx1"/>
                </a:solidFill>
                <a:effectLst/>
                <a:latin typeface="Arial" pitchFamily="34" charset="0"/>
                <a:cs typeface="Arial" pitchFamily="34" charset="0"/>
              </a:rPr>
              <a:t> : </a:t>
            </a: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population</a:t>
            </a:r>
            <a:r>
              <a:rPr kumimoji="0" lang="ar-DZ" sz="1800" b="0" i="0" u="none" strike="noStrike" cap="none" normalizeH="0" baseline="0" dirty="0">
                <a:ln>
                  <a:noFill/>
                </a:ln>
                <a:solidFill>
                  <a:schemeClr val="tx1"/>
                </a:solidFill>
                <a:effectLst/>
                <a:latin typeface="Arial" pitchFamily="34" charset="0"/>
                <a:cs typeface="Arial" pitchFamily="34" charset="0"/>
              </a:rPr>
              <a:t> à </a:t>
            </a:r>
            <a:r>
              <a:rPr kumimoji="0" lang="ar-DZ" sz="1800" b="0" i="0" u="none" strike="noStrike" cap="none" normalizeH="0" baseline="0" dirty="0" err="1">
                <a:ln>
                  <a:noFill/>
                </a:ln>
                <a:solidFill>
                  <a:schemeClr val="tx1"/>
                </a:solidFill>
                <a:effectLst/>
                <a:latin typeface="Arial" pitchFamily="34" charset="0"/>
                <a:cs typeface="Arial" pitchFamily="34" charset="0"/>
              </a:rPr>
              <a:t>satisfaire</a:t>
            </a:r>
            <a:r>
              <a:rPr kumimoji="0" lang="ar-DZ"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sa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structure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démographique</a:t>
            </a:r>
            <a:endParaRPr kumimoji="0" lang="ar-DZ"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l’espace</a:t>
            </a:r>
            <a:r>
              <a:rPr kumimoji="0" lang="ar-DZ" sz="1800" b="0" i="0" u="none" strike="noStrike" cap="none" normalizeH="0" baseline="0" dirty="0">
                <a:ln>
                  <a:noFill/>
                </a:ln>
                <a:solidFill>
                  <a:schemeClr val="tx1"/>
                </a:solidFill>
                <a:effectLst/>
                <a:latin typeface="Arial" pitchFamily="34" charset="0"/>
                <a:cs typeface="Arial" pitchFamily="34" charset="0"/>
              </a:rPr>
              <a:t> à </a:t>
            </a:r>
            <a:r>
              <a:rPr kumimoji="0" lang="ar-DZ" sz="1800" b="0" i="0" u="none" strike="noStrike" cap="none" normalizeH="0" baseline="0" dirty="0" err="1">
                <a:ln>
                  <a:noFill/>
                </a:ln>
                <a:solidFill>
                  <a:schemeClr val="tx1"/>
                </a:solidFill>
                <a:effectLst/>
                <a:latin typeface="Arial" pitchFamily="34" charset="0"/>
                <a:cs typeface="Arial" pitchFamily="34" charset="0"/>
              </a:rPr>
              <a:t>desservir</a:t>
            </a:r>
            <a:r>
              <a:rPr kumimoji="0" lang="ar-DZ"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1" i="0" u="none" strike="noStrike" cap="none" normalizeH="0" baseline="0" dirty="0">
                <a:ln>
                  <a:noFill/>
                </a:ln>
                <a:solidFill>
                  <a:schemeClr val="tx1"/>
                </a:solidFill>
                <a:effectLst/>
                <a:latin typeface="Arial" pitchFamily="34" charset="0"/>
                <a:cs typeface="Arial" pitchFamily="34" charset="0"/>
              </a:rPr>
              <a:t>3- </a:t>
            </a:r>
            <a:r>
              <a:rPr kumimoji="0" lang="en-US"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Critère</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d’occupation</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de</a:t>
            </a:r>
            <a:r>
              <a:rPr kumimoji="0" lang="ar-DZ" sz="1800" b="1" i="0" u="none" strike="noStrike" cap="none" normalizeH="0" baseline="0" dirty="0">
                <a:ln>
                  <a:noFill/>
                </a:ln>
                <a:solidFill>
                  <a:schemeClr val="tx1"/>
                </a:solidFill>
                <a:effectLst/>
                <a:latin typeface="Arial" pitchFamily="34" charset="0"/>
                <a:cs typeface="Arial" pitchFamily="34" charset="0"/>
              </a:rPr>
              <a:t> </a:t>
            </a:r>
            <a:r>
              <a:rPr kumimoji="0" lang="ar-DZ" sz="1800" b="1" i="0" u="none" strike="noStrike" cap="none" normalizeH="0" baseline="0" dirty="0" err="1">
                <a:ln>
                  <a:noFill/>
                </a:ln>
                <a:solidFill>
                  <a:schemeClr val="tx1"/>
                </a:solidFill>
                <a:effectLst/>
                <a:latin typeface="Arial" pitchFamily="34" charset="0"/>
                <a:cs typeface="Arial" pitchFamily="34" charset="0"/>
              </a:rPr>
              <a:t>sol</a:t>
            </a:r>
            <a:r>
              <a:rPr kumimoji="0" lang="ar-DZ" sz="1800" b="1"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surfaces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parcelles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affectées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aux</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équipements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collectifs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ont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été</a:t>
            </a:r>
            <a:r>
              <a:rPr kumimoji="0" lang="ar-DZ" sz="1800" b="0" i="0" u="none" strike="noStrike" cap="none" normalizeH="0" baseline="0" dirty="0">
                <a:ln>
                  <a:noFill/>
                </a:ln>
                <a:solidFill>
                  <a:schemeClr val="tx1"/>
                </a:solidFill>
                <a:effectLst/>
                <a:latin typeface="Arial" pitchFamily="34" charset="0"/>
                <a:cs typeface="Arial" pitchFamily="34" charset="0"/>
              </a:rPr>
              <a:t>, à </a:t>
            </a:r>
            <a:r>
              <a:rPr kumimoji="0" lang="ar-DZ" sz="1800" b="0" i="0" u="none" strike="noStrike" cap="none" normalizeH="0" baseline="0" dirty="0" err="1">
                <a:ln>
                  <a:noFill/>
                </a:ln>
                <a:solidFill>
                  <a:schemeClr val="tx1"/>
                </a:solidFill>
                <a:effectLst/>
                <a:latin typeface="Arial" pitchFamily="34" charset="0"/>
                <a:cs typeface="Arial" pitchFamily="34" charset="0"/>
              </a:rPr>
              <a:t>la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fois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réduites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et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optimisées</a:t>
            </a:r>
            <a:r>
              <a:rPr kumimoji="0" lang="ar-DZ"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nombre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niveau</a:t>
            </a:r>
            <a:r>
              <a:rPr kumimoji="0" lang="ar-DZ" sz="1800" b="0" i="0" u="none" strike="noStrike" cap="none" normalizeH="0" baseline="0" dirty="0">
                <a:ln>
                  <a:noFill/>
                </a:ln>
                <a:solidFill>
                  <a:schemeClr val="tx1"/>
                </a:solidFill>
                <a:effectLst/>
                <a:latin typeface="Arial" pitchFamily="34" charset="0"/>
                <a:cs typeface="Arial" pitchFamily="34" charset="0"/>
              </a:rPr>
              <a:t> a </a:t>
            </a:r>
            <a:r>
              <a:rPr kumimoji="0" lang="ar-DZ" sz="1800" b="0" i="0" u="none" strike="noStrike" cap="none" normalizeH="0" baseline="0" dirty="0" err="1">
                <a:ln>
                  <a:noFill/>
                </a:ln>
                <a:solidFill>
                  <a:schemeClr val="tx1"/>
                </a:solidFill>
                <a:effectLst/>
                <a:latin typeface="Arial" pitchFamily="34" charset="0"/>
                <a:cs typeface="Arial" pitchFamily="34" charset="0"/>
              </a:rPr>
              <a:t>été</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augmenté</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et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un</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traitement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en</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rez</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de-jardin</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est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recommandé</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dans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la</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mesure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du</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possible</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pour</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certains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équipements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notamment</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les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équipements</a:t>
            </a:r>
            <a:r>
              <a:rPr kumimoji="0" lang="ar-DZ" sz="1800" b="0" i="0" u="none" strike="noStrike" cap="none" normalizeH="0" baseline="0" dirty="0">
                <a:ln>
                  <a:noFill/>
                </a:ln>
                <a:solidFill>
                  <a:schemeClr val="tx1"/>
                </a:solidFill>
                <a:effectLst/>
                <a:latin typeface="Arial" pitchFamily="34" charset="0"/>
                <a:cs typeface="Arial" pitchFamily="34" charset="0"/>
              </a:rPr>
              <a:t> </a:t>
            </a:r>
            <a:r>
              <a:rPr kumimoji="0" lang="ar-DZ" sz="1800" b="0" i="0" u="none" strike="noStrike" cap="none" normalizeH="0" baseline="0" dirty="0" err="1">
                <a:ln>
                  <a:noFill/>
                </a:ln>
                <a:solidFill>
                  <a:schemeClr val="tx1"/>
                </a:solidFill>
                <a:effectLst/>
                <a:latin typeface="Arial" pitchFamily="34" charset="0"/>
                <a:cs typeface="Arial" pitchFamily="34" charset="0"/>
              </a:rPr>
              <a:t>scolaires</a:t>
            </a:r>
            <a:r>
              <a:rPr kumimoji="0" lang="ar-DZ" sz="1800" b="0" i="0" u="none" strike="noStrike" cap="none" normalizeH="0" baseline="0" dirty="0">
                <a:ln>
                  <a:noFill/>
                </a:ln>
                <a:solidFill>
                  <a:schemeClr val="tx1"/>
                </a:solidFill>
                <a:effectLst/>
                <a:latin typeface="Arial" pitchFamily="34" charset="0"/>
                <a:cs typeface="Arial" pitchFamily="34" charset="0"/>
              </a:rPr>
              <a:t>.</a:t>
            </a:r>
          </a:p>
        </p:txBody>
      </p:sp>
    </p:spTree>
    <p:extLst>
      <p:ext uri="{BB962C8B-B14F-4D97-AF65-F5344CB8AC3E}">
        <p14:creationId xmlns:p14="http://schemas.microsoft.com/office/powerpoint/2010/main" val="157961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4275"/>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2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4- </a:t>
            </a:r>
            <a:r>
              <a:rPr kumimoji="0" lang="en-US" sz="1800" b="1" i="0" u="none" strike="noStrike" cap="none" normalizeH="0" baseline="0" dirty="0" err="1">
                <a:ln>
                  <a:noFill/>
                </a:ln>
                <a:solidFill>
                  <a:schemeClr val="tx1"/>
                </a:solidFill>
                <a:effectLst/>
                <a:latin typeface="Arial" pitchFamily="34" charset="0"/>
                <a:cs typeface="Arial" pitchFamily="34" charset="0"/>
              </a:rPr>
              <a:t>Critères</a:t>
            </a:r>
            <a:r>
              <a:rPr kumimoji="0" lang="en-US" sz="1800" b="1" i="0" u="none" strike="noStrike" cap="none" normalizeH="0" baseline="0" dirty="0">
                <a:ln>
                  <a:noFill/>
                </a:ln>
                <a:solidFill>
                  <a:schemeClr val="tx1"/>
                </a:solidFill>
                <a:effectLst/>
                <a:latin typeface="Arial" pitchFamily="34" charset="0"/>
                <a:cs typeface="Arial" pitchFamily="34" charset="0"/>
              </a:rPr>
              <a:t> de </a:t>
            </a:r>
            <a:r>
              <a:rPr kumimoji="0" lang="en-US" sz="1800" b="1" i="0" u="none" strike="noStrike" cap="none" normalizeH="0" baseline="0" dirty="0" err="1">
                <a:ln>
                  <a:noFill/>
                </a:ln>
                <a:solidFill>
                  <a:schemeClr val="tx1"/>
                </a:solidFill>
                <a:effectLst/>
                <a:latin typeface="Arial" pitchFamily="34" charset="0"/>
                <a:cs typeface="Arial" pitchFamily="34" charset="0"/>
              </a:rPr>
              <a:t>seuil</a:t>
            </a:r>
            <a:r>
              <a:rPr kumimoji="0" lang="en-US" sz="1800" b="1" i="0" u="none" strike="noStrike" cap="none" normalizeH="0" baseline="0" dirty="0">
                <a:ln>
                  <a:noFill/>
                </a:ln>
                <a:solidFill>
                  <a:schemeClr val="tx1"/>
                </a:solidFill>
                <a:effectLst/>
                <a:latin typeface="Arial" pitchFamily="34" charset="0"/>
                <a:cs typeface="Arial" pitchFamily="34" charset="0"/>
              </a:rPr>
              <a:t> de population </a:t>
            </a:r>
          </a:p>
          <a:p>
            <a:pPr marL="0" marR="0" lvl="0" indent="0" defTabSz="9144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Le </a:t>
            </a:r>
            <a:r>
              <a:rPr kumimoji="0" lang="en-US" sz="1800" b="0" i="0" u="none" strike="noStrike" cap="none" normalizeH="0" baseline="0" dirty="0" err="1">
                <a:ln>
                  <a:noFill/>
                </a:ln>
                <a:solidFill>
                  <a:schemeClr val="tx1"/>
                </a:solidFill>
                <a:effectLst/>
                <a:latin typeface="Arial" pitchFamily="34" charset="0"/>
                <a:cs typeface="Arial" pitchFamily="34" charset="0"/>
              </a:rPr>
              <a:t>seuil</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démographique</a:t>
            </a:r>
            <a:r>
              <a:rPr kumimoji="0" lang="en-US" sz="1800" b="0" i="0" u="none" strike="noStrike" cap="none" normalizeH="0" baseline="0" dirty="0">
                <a:ln>
                  <a:noFill/>
                </a:ln>
                <a:solidFill>
                  <a:schemeClr val="tx1"/>
                </a:solidFill>
                <a:effectLst/>
                <a:latin typeface="Arial" pitchFamily="34" charset="0"/>
                <a:cs typeface="Arial" pitchFamily="34" charset="0"/>
              </a:rPr>
              <a:t> de </a:t>
            </a:r>
            <a:r>
              <a:rPr kumimoji="0" lang="en-US" sz="1800" b="0" i="0" u="none" strike="noStrike" cap="none" normalizeH="0" baseline="0" dirty="0" err="1">
                <a:ln>
                  <a:noFill/>
                </a:ln>
                <a:solidFill>
                  <a:schemeClr val="tx1"/>
                </a:solidFill>
                <a:effectLst/>
                <a:latin typeface="Arial" pitchFamily="34" charset="0"/>
                <a:cs typeface="Arial" pitchFamily="34" charset="0"/>
              </a:rPr>
              <a:t>programmation</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est</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défini</a:t>
            </a:r>
            <a:r>
              <a:rPr kumimoji="0" lang="en-US" sz="1800" b="0" i="0" u="none" strike="noStrike" cap="none" normalizeH="0" baseline="0" dirty="0">
                <a:ln>
                  <a:noFill/>
                </a:ln>
                <a:solidFill>
                  <a:schemeClr val="tx1"/>
                </a:solidFill>
                <a:effectLst/>
                <a:latin typeface="Arial" pitchFamily="34" charset="0"/>
                <a:cs typeface="Arial" pitchFamily="34" charset="0"/>
              </a:rPr>
              <a:t> : </a:t>
            </a:r>
          </a:p>
          <a:p>
            <a:pPr marL="0" marR="0" lvl="0" indent="0" defTabSz="9144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Pour les </a:t>
            </a:r>
            <a:r>
              <a:rPr kumimoji="0" lang="en-US" sz="1800" b="0" i="0" u="none" strike="noStrike" cap="none" normalizeH="0" baseline="0" dirty="0" err="1">
                <a:ln>
                  <a:noFill/>
                </a:ln>
                <a:solidFill>
                  <a:schemeClr val="tx1"/>
                </a:solidFill>
                <a:effectLst/>
                <a:latin typeface="Arial" pitchFamily="34" charset="0"/>
                <a:cs typeface="Arial" pitchFamily="34" charset="0"/>
              </a:rPr>
              <a:t>équipements</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d’enseignement</a:t>
            </a:r>
            <a:r>
              <a:rPr kumimoji="0" lang="en-US" sz="1800" b="0" i="0" u="none" strike="noStrike" cap="none" normalizeH="0" baseline="0" dirty="0">
                <a:ln>
                  <a:noFill/>
                </a:ln>
                <a:solidFill>
                  <a:schemeClr val="tx1"/>
                </a:solidFill>
                <a:effectLst/>
                <a:latin typeface="Arial" pitchFamily="34" charset="0"/>
                <a:cs typeface="Arial" pitchFamily="34" charset="0"/>
              </a:rPr>
              <a:t> : </a:t>
            </a:r>
            <a:r>
              <a:rPr kumimoji="0" lang="en-US" sz="1800" b="0" i="0" u="none" strike="noStrike" cap="none" normalizeH="0" baseline="0" dirty="0" err="1">
                <a:ln>
                  <a:noFill/>
                </a:ln>
                <a:solidFill>
                  <a:schemeClr val="tx1"/>
                </a:solidFill>
                <a:effectLst/>
                <a:latin typeface="Arial" pitchFamily="34" charset="0"/>
                <a:cs typeface="Arial" pitchFamily="34" charset="0"/>
              </a:rPr>
              <a:t>sur</a:t>
            </a:r>
            <a:r>
              <a:rPr kumimoji="0" lang="en-US" sz="1800" b="0" i="0" u="none" strike="noStrike" cap="none" normalizeH="0" baseline="0" dirty="0">
                <a:ln>
                  <a:noFill/>
                </a:ln>
                <a:solidFill>
                  <a:schemeClr val="tx1"/>
                </a:solidFill>
                <a:effectLst/>
                <a:latin typeface="Arial" pitchFamily="34" charset="0"/>
                <a:cs typeface="Arial" pitchFamily="34" charset="0"/>
              </a:rPr>
              <a:t> la base de </a:t>
            </a:r>
            <a:r>
              <a:rPr kumimoji="0" lang="en-US" sz="1800" b="0" i="0" u="none" strike="noStrike" cap="none" normalizeH="0" baseline="0" dirty="0" err="1">
                <a:ln>
                  <a:noFill/>
                </a:ln>
                <a:solidFill>
                  <a:schemeClr val="tx1"/>
                </a:solidFill>
                <a:effectLst/>
                <a:latin typeface="Arial" pitchFamily="34" charset="0"/>
                <a:cs typeface="Arial" pitchFamily="34" charset="0"/>
              </a:rPr>
              <a:t>l’âge</a:t>
            </a:r>
            <a:r>
              <a:rPr kumimoji="0" lang="en-US" sz="1800" b="0" i="0" u="none" strike="noStrike" cap="none" normalizeH="0" baseline="0" dirty="0">
                <a:ln>
                  <a:noFill/>
                </a:ln>
                <a:solidFill>
                  <a:schemeClr val="tx1"/>
                </a:solidFill>
                <a:effectLst/>
                <a:latin typeface="Arial" pitchFamily="34" charset="0"/>
                <a:cs typeface="Arial" pitchFamily="34" charset="0"/>
              </a:rPr>
              <a:t> et du </a:t>
            </a:r>
            <a:r>
              <a:rPr kumimoji="0" lang="en-US" sz="1800" b="0" i="0" u="none" strike="noStrike" cap="none" normalizeH="0" baseline="0" dirty="0" err="1">
                <a:ln>
                  <a:noFill/>
                </a:ln>
                <a:solidFill>
                  <a:schemeClr val="tx1"/>
                </a:solidFill>
                <a:effectLst/>
                <a:latin typeface="Arial" pitchFamily="34" charset="0"/>
                <a:cs typeface="Arial" pitchFamily="34" charset="0"/>
              </a:rPr>
              <a:t>niveau</a:t>
            </a:r>
            <a:r>
              <a:rPr kumimoji="0" lang="en-US" sz="1800" b="0" i="0" u="none" strike="noStrike" cap="none" normalizeH="0" baseline="0" dirty="0">
                <a:ln>
                  <a:noFill/>
                </a:ln>
                <a:solidFill>
                  <a:schemeClr val="tx1"/>
                </a:solidFill>
                <a:effectLst/>
                <a:latin typeface="Arial" pitchFamily="34" charset="0"/>
                <a:cs typeface="Arial" pitchFamily="34" charset="0"/>
              </a:rPr>
              <a:t> de </a:t>
            </a:r>
            <a:r>
              <a:rPr kumimoji="0" lang="en-US" sz="1800" b="0" i="0" u="none" strike="noStrike" cap="none" normalizeH="0" baseline="0" dirty="0" err="1">
                <a:ln>
                  <a:noFill/>
                </a:ln>
                <a:solidFill>
                  <a:schemeClr val="tx1"/>
                </a:solidFill>
                <a:effectLst/>
                <a:latin typeface="Arial" pitchFamily="34" charset="0"/>
                <a:cs typeface="Arial" pitchFamily="34" charset="0"/>
              </a:rPr>
              <a:t>scolarisation</a:t>
            </a:r>
            <a:r>
              <a:rPr kumimoji="0" lang="en-US" sz="1800" b="0" i="0" u="none" strike="noStrike" cap="none" normalizeH="0" baseline="0" dirty="0">
                <a:ln>
                  <a:noFill/>
                </a:ln>
                <a:solidFill>
                  <a:schemeClr val="tx1"/>
                </a:solidFill>
                <a:effectLst/>
                <a:latin typeface="Arial" pitchFamily="34" charset="0"/>
                <a:cs typeface="Arial" pitchFamily="34" charset="0"/>
              </a:rPr>
              <a:t>. </a:t>
            </a:r>
          </a:p>
          <a:p>
            <a:pPr marL="0" marR="0" lvl="0" indent="0" defTabSz="9144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Pour les </a:t>
            </a:r>
            <a:r>
              <a:rPr kumimoji="0" lang="en-US" sz="1800" b="0" i="0" u="none" strike="noStrike" cap="none" normalizeH="0" baseline="0" dirty="0" err="1">
                <a:ln>
                  <a:noFill/>
                </a:ln>
                <a:solidFill>
                  <a:schemeClr val="tx1"/>
                </a:solidFill>
                <a:effectLst/>
                <a:latin typeface="Arial" pitchFamily="34" charset="0"/>
                <a:cs typeface="Arial" pitchFamily="34" charset="0"/>
              </a:rPr>
              <a:t>équipements</a:t>
            </a:r>
            <a:r>
              <a:rPr kumimoji="0" lang="en-US" sz="1800" b="0" i="0" u="none" strike="noStrike" cap="none" normalizeH="0" baseline="0" dirty="0">
                <a:ln>
                  <a:noFill/>
                </a:ln>
                <a:solidFill>
                  <a:schemeClr val="tx1"/>
                </a:solidFill>
                <a:effectLst/>
                <a:latin typeface="Arial" pitchFamily="34" charset="0"/>
                <a:cs typeface="Arial" pitchFamily="34" charset="0"/>
              </a:rPr>
              <a:t> de santé : par quartier </a:t>
            </a:r>
            <a:r>
              <a:rPr kumimoji="0" lang="en-US" sz="1800" b="0" i="0" u="none" strike="noStrike" cap="none" normalizeH="0" baseline="0" dirty="0" err="1">
                <a:ln>
                  <a:noFill/>
                </a:ln>
                <a:solidFill>
                  <a:schemeClr val="tx1"/>
                </a:solidFill>
                <a:effectLst/>
                <a:latin typeface="Arial" pitchFamily="34" charset="0"/>
                <a:cs typeface="Arial" pitchFamily="34" charset="0"/>
              </a:rPr>
              <a:t>selon</a:t>
            </a:r>
            <a:r>
              <a:rPr kumimoji="0" lang="en-US" sz="1800" b="0" i="0" u="none" strike="noStrike" cap="none" normalizeH="0" baseline="0" dirty="0">
                <a:ln>
                  <a:noFill/>
                </a:ln>
                <a:solidFill>
                  <a:schemeClr val="tx1"/>
                </a:solidFill>
                <a:effectLst/>
                <a:latin typeface="Arial" pitchFamily="34" charset="0"/>
                <a:cs typeface="Arial" pitchFamily="34" charset="0"/>
              </a:rPr>
              <a:t> le </a:t>
            </a:r>
            <a:r>
              <a:rPr kumimoji="0" lang="en-US" sz="1800" b="0" i="0" u="none" strike="noStrike" cap="none" normalizeH="0" baseline="0" dirty="0" err="1">
                <a:ln>
                  <a:noFill/>
                </a:ln>
                <a:solidFill>
                  <a:schemeClr val="tx1"/>
                </a:solidFill>
                <a:effectLst/>
                <a:latin typeface="Arial" pitchFamily="34" charset="0"/>
                <a:cs typeface="Arial" pitchFamily="34" charset="0"/>
              </a:rPr>
              <a:t>niveau</a:t>
            </a:r>
            <a:r>
              <a:rPr kumimoji="0" lang="en-US" sz="1800" b="0" i="0" u="none" strike="noStrike" cap="none" normalizeH="0" baseline="0" dirty="0">
                <a:ln>
                  <a:noFill/>
                </a:ln>
                <a:solidFill>
                  <a:schemeClr val="tx1"/>
                </a:solidFill>
                <a:effectLst/>
                <a:latin typeface="Arial" pitchFamily="34" charset="0"/>
                <a:cs typeface="Arial" pitchFamily="34" charset="0"/>
              </a:rPr>
              <a:t> de vie et le </a:t>
            </a:r>
            <a:r>
              <a:rPr kumimoji="0" lang="en-US" sz="1800" b="0" i="0" u="none" strike="noStrike" cap="none" normalizeH="0" baseline="0" dirty="0" err="1">
                <a:ln>
                  <a:noFill/>
                </a:ln>
                <a:solidFill>
                  <a:schemeClr val="tx1"/>
                </a:solidFill>
                <a:effectLst/>
                <a:latin typeface="Arial" pitchFamily="34" charset="0"/>
                <a:cs typeface="Arial" pitchFamily="34" charset="0"/>
              </a:rPr>
              <a:t>pouvoir</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d’achat</a:t>
            </a:r>
            <a:r>
              <a:rPr kumimoji="0" lang="en-US" sz="1800" b="0" i="0" u="none" strike="noStrike" cap="none" normalizeH="0" baseline="0" dirty="0">
                <a:ln>
                  <a:noFill/>
                </a:ln>
                <a:solidFill>
                  <a:schemeClr val="tx1"/>
                </a:solidFill>
                <a:effectLst/>
                <a:latin typeface="Arial" pitchFamily="34" charset="0"/>
                <a:cs typeface="Arial" pitchFamily="34" charset="0"/>
              </a:rPr>
              <a:t> des ménages. </a:t>
            </a:r>
          </a:p>
          <a:p>
            <a:pPr marL="0" marR="0" lvl="0" indent="0" defTabSz="9144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Pour les </a:t>
            </a:r>
            <a:r>
              <a:rPr kumimoji="0" lang="en-US" sz="1800" b="0" i="0" u="none" strike="noStrike" cap="none" normalizeH="0" baseline="0" dirty="0" err="1">
                <a:ln>
                  <a:noFill/>
                </a:ln>
                <a:solidFill>
                  <a:schemeClr val="tx1"/>
                </a:solidFill>
                <a:effectLst/>
                <a:latin typeface="Arial" pitchFamily="34" charset="0"/>
                <a:cs typeface="Arial" pitchFamily="34" charset="0"/>
              </a:rPr>
              <a:t>équipements</a:t>
            </a:r>
            <a:r>
              <a:rPr kumimoji="0" lang="en-US" sz="1800" b="0" i="0" u="none" strike="noStrike" cap="none" normalizeH="0" baseline="0" dirty="0">
                <a:ln>
                  <a:noFill/>
                </a:ln>
                <a:solidFill>
                  <a:schemeClr val="tx1"/>
                </a:solidFill>
                <a:effectLst/>
                <a:latin typeface="Arial" pitchFamily="34" charset="0"/>
                <a:cs typeface="Arial" pitchFamily="34" charset="0"/>
              </a:rPr>
              <a:t> socio-</a:t>
            </a:r>
            <a:r>
              <a:rPr kumimoji="0" lang="en-US" sz="1800" b="0" i="0" u="none" strike="noStrike" cap="none" normalizeH="0" baseline="0" dirty="0" err="1">
                <a:ln>
                  <a:noFill/>
                </a:ln>
                <a:solidFill>
                  <a:schemeClr val="tx1"/>
                </a:solidFill>
                <a:effectLst/>
                <a:latin typeface="Arial" pitchFamily="34" charset="0"/>
                <a:cs typeface="Arial" pitchFamily="34" charset="0"/>
              </a:rPr>
              <a:t>éducatifs</a:t>
            </a:r>
            <a:r>
              <a:rPr kumimoji="0" lang="en-US" sz="1800" b="0" i="0" u="none" strike="noStrike" cap="none" normalizeH="0" baseline="0" dirty="0">
                <a:ln>
                  <a:noFill/>
                </a:ln>
                <a:solidFill>
                  <a:schemeClr val="tx1"/>
                </a:solidFill>
                <a:effectLst/>
                <a:latin typeface="Arial" pitchFamily="34" charset="0"/>
                <a:cs typeface="Arial" pitchFamily="34" charset="0"/>
              </a:rPr>
              <a:t> et </a:t>
            </a:r>
            <a:r>
              <a:rPr kumimoji="0" lang="en-US" sz="1800" b="0" i="0" u="none" strike="noStrike" cap="none" normalizeH="0" baseline="0" dirty="0" err="1">
                <a:ln>
                  <a:noFill/>
                </a:ln>
                <a:solidFill>
                  <a:schemeClr val="tx1"/>
                </a:solidFill>
                <a:effectLst/>
                <a:latin typeface="Arial" pitchFamily="34" charset="0"/>
                <a:cs typeface="Arial" pitchFamily="34" charset="0"/>
              </a:rPr>
              <a:t>sportifs</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sur</a:t>
            </a:r>
            <a:r>
              <a:rPr kumimoji="0" lang="en-US" sz="1800" b="0" i="0" u="none" strike="noStrike" cap="none" normalizeH="0" baseline="0" dirty="0">
                <a:ln>
                  <a:noFill/>
                </a:ln>
                <a:solidFill>
                  <a:schemeClr val="tx1"/>
                </a:solidFill>
                <a:effectLst/>
                <a:latin typeface="Arial" pitchFamily="34" charset="0"/>
                <a:cs typeface="Arial" pitchFamily="34" charset="0"/>
              </a:rPr>
              <a:t> la base d’un </a:t>
            </a:r>
            <a:r>
              <a:rPr kumimoji="0" lang="en-US" sz="1800" b="0" i="0" u="none" strike="noStrike" cap="none" normalizeH="0" baseline="0" dirty="0" err="1">
                <a:ln>
                  <a:noFill/>
                </a:ln>
                <a:solidFill>
                  <a:schemeClr val="tx1"/>
                </a:solidFill>
                <a:effectLst/>
                <a:latin typeface="Arial" pitchFamily="34" charset="0"/>
                <a:cs typeface="Arial" pitchFamily="34" charset="0"/>
              </a:rPr>
              <a:t>seuil</a:t>
            </a:r>
            <a:r>
              <a:rPr kumimoji="0" lang="en-US" sz="1800" b="0" i="0" u="none" strike="noStrike" cap="none" normalizeH="0" baseline="0" dirty="0">
                <a:ln>
                  <a:noFill/>
                </a:ln>
                <a:solidFill>
                  <a:schemeClr val="tx1"/>
                </a:solidFill>
                <a:effectLst/>
                <a:latin typeface="Arial" pitchFamily="34" charset="0"/>
                <a:cs typeface="Arial" pitchFamily="34" charset="0"/>
              </a:rPr>
              <a:t> de population de 20.000 habitants. </a:t>
            </a:r>
          </a:p>
          <a:p>
            <a:pPr marL="0" marR="0" lvl="0" indent="0" defTabSz="9144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Pour les </a:t>
            </a:r>
            <a:r>
              <a:rPr kumimoji="0" lang="en-US" sz="1800" b="0" i="0" u="none" strike="noStrike" cap="none" normalizeH="0" baseline="0" dirty="0" err="1">
                <a:ln>
                  <a:noFill/>
                </a:ln>
                <a:solidFill>
                  <a:schemeClr val="tx1"/>
                </a:solidFill>
                <a:effectLst/>
                <a:latin typeface="Arial" pitchFamily="34" charset="0"/>
                <a:cs typeface="Arial" pitchFamily="34" charset="0"/>
              </a:rPr>
              <a:t>équipements</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d’encadrement</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administratif</a:t>
            </a:r>
            <a:r>
              <a:rPr kumimoji="0" lang="en-US" sz="1800" b="0" i="0" u="none" strike="noStrike" cap="none" normalizeH="0" baseline="0" dirty="0">
                <a:ln>
                  <a:noFill/>
                </a:ln>
                <a:solidFill>
                  <a:schemeClr val="tx1"/>
                </a:solidFill>
                <a:effectLst/>
                <a:latin typeface="Arial" pitchFamily="34" charset="0"/>
                <a:cs typeface="Arial" pitchFamily="34" charset="0"/>
              </a:rPr>
              <a:t> : en </a:t>
            </a:r>
            <a:r>
              <a:rPr kumimoji="0" lang="en-US" sz="1800" b="0" i="0" u="none" strike="noStrike" cap="none" normalizeH="0" baseline="0" dirty="0" err="1">
                <a:ln>
                  <a:noFill/>
                </a:ln>
                <a:solidFill>
                  <a:schemeClr val="tx1"/>
                </a:solidFill>
                <a:effectLst/>
                <a:latin typeface="Arial" pitchFamily="34" charset="0"/>
                <a:cs typeface="Arial" pitchFamily="34" charset="0"/>
              </a:rPr>
              <a:t>fonction</a:t>
            </a:r>
            <a:r>
              <a:rPr kumimoji="0" lang="en-US" sz="1800" b="0" i="0" u="none" strike="noStrike" cap="none" normalizeH="0" baseline="0" dirty="0">
                <a:ln>
                  <a:noFill/>
                </a:ln>
                <a:solidFill>
                  <a:schemeClr val="tx1"/>
                </a:solidFill>
                <a:effectLst/>
                <a:latin typeface="Arial" pitchFamily="34" charset="0"/>
                <a:cs typeface="Arial" pitchFamily="34" charset="0"/>
              </a:rPr>
              <a:t> du </a:t>
            </a:r>
            <a:r>
              <a:rPr kumimoji="0" lang="en-US" sz="1800" b="0" i="0" u="none" strike="noStrike" cap="none" normalizeH="0" baseline="0" dirty="0" err="1">
                <a:ln>
                  <a:noFill/>
                </a:ln>
                <a:solidFill>
                  <a:schemeClr val="tx1"/>
                </a:solidFill>
                <a:effectLst/>
                <a:latin typeface="Arial" pitchFamily="34" charset="0"/>
                <a:cs typeface="Arial" pitchFamily="34" charset="0"/>
              </a:rPr>
              <a:t>découpage</a:t>
            </a:r>
            <a:r>
              <a:rPr kumimoji="0" lang="en-US" sz="1800" b="0" i="0" u="none" strike="noStrike" cap="none" normalizeH="0" baseline="0" dirty="0">
                <a:ln>
                  <a:noFill/>
                </a:ln>
                <a:solidFill>
                  <a:schemeClr val="tx1"/>
                </a:solidFill>
                <a:effectLst/>
                <a:latin typeface="Arial" pitchFamily="34" charset="0"/>
                <a:cs typeface="Arial" pitchFamily="34" charset="0"/>
              </a:rPr>
              <a:t> </a:t>
            </a:r>
            <a:r>
              <a:rPr kumimoji="0" lang="en-US" sz="1800" b="0" i="0" u="none" strike="noStrike" cap="none" normalizeH="0" baseline="0" dirty="0" err="1">
                <a:ln>
                  <a:noFill/>
                </a:ln>
                <a:solidFill>
                  <a:schemeClr val="tx1"/>
                </a:solidFill>
                <a:effectLst/>
                <a:latin typeface="Arial" pitchFamily="34" charset="0"/>
                <a:cs typeface="Arial" pitchFamily="34" charset="0"/>
              </a:rPr>
              <a:t>administratif</a:t>
            </a:r>
            <a:r>
              <a:rPr kumimoji="0" lang="en-US" sz="1800" b="0" i="0" u="none" strike="noStrike" cap="none" normalizeH="0" baseline="0" dirty="0">
                <a:ln>
                  <a:noFill/>
                </a:ln>
                <a:solidFill>
                  <a:schemeClr val="tx1"/>
                </a:solidFill>
                <a:effectLst/>
                <a:latin typeface="Arial" pitchFamily="34" charset="0"/>
                <a:cs typeface="Arial" pitchFamily="34" charset="0"/>
              </a:rPr>
              <a:t>.</a:t>
            </a:r>
          </a:p>
        </p:txBody>
      </p:sp>
    </p:spTree>
    <p:extLst>
      <p:ext uri="{BB962C8B-B14F-4D97-AF65-F5344CB8AC3E}">
        <p14:creationId xmlns:p14="http://schemas.microsoft.com/office/powerpoint/2010/main" val="157961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8959" t="31034" r="35659" b="25432"/>
          <a:stretch/>
        </p:blipFill>
        <p:spPr bwMode="auto">
          <a:xfrm>
            <a:off x="946448" y="836712"/>
            <a:ext cx="7399889" cy="511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1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9202" t="32112" r="28389" b="25215"/>
          <a:stretch/>
        </p:blipFill>
        <p:spPr bwMode="auto">
          <a:xfrm>
            <a:off x="539552" y="479421"/>
            <a:ext cx="82736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1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96" t="36720" r="41882" b="56383"/>
          <a:stretch/>
        </p:blipFill>
        <p:spPr bwMode="auto">
          <a:xfrm>
            <a:off x="3131840" y="303000"/>
            <a:ext cx="3128755" cy="72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75" t="46274" r="38449" b="36700"/>
          <a:stretch/>
        </p:blipFill>
        <p:spPr bwMode="auto">
          <a:xfrm>
            <a:off x="467544" y="2127229"/>
            <a:ext cx="8252391" cy="322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152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1237</Words>
  <Application>Microsoft Office PowerPoint</Application>
  <PresentationFormat>Affichage à l'écran (4:3)</PresentationFormat>
  <Paragraphs>98</Paragraphs>
  <Slides>19</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dc:creator>
  <cp:lastModifiedBy>pc</cp:lastModifiedBy>
  <cp:revision>31</cp:revision>
  <dcterms:created xsi:type="dcterms:W3CDTF">2025-10-04T10:32:06Z</dcterms:created>
  <dcterms:modified xsi:type="dcterms:W3CDTF">2025-12-01T19:52:58Z</dcterms:modified>
</cp:coreProperties>
</file>