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BEFCB-281E-4CEE-9442-1FBD1EABF395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09D4F-EECE-4432-BC60-D230546606E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ltGray">
          <a:xfrm>
            <a:off x="1120775" y="2201863"/>
            <a:ext cx="7848600" cy="465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unique = 1 prestation à 1 seule personne</a:t>
            </a:r>
          </a:p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simple = plusieurs prestations précises et quantifiées à 1 seule personne</a:t>
            </a:r>
          </a:p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de clientèle = satisfaction d’un besoin aléatoire: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-prestations au fur et à mesure des besoins pendant une période déterminée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-prix unitaires fixés au marché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        </a:t>
            </a:r>
          </a:p>
        </p:txBody>
      </p:sp>
      <p:sp>
        <p:nvSpPr>
          <p:cNvPr id="180227" name="WordArt 3"/>
          <p:cNvSpPr>
            <a:spLocks noChangeArrowheads="1" noChangeShapeType="1" noTextEdit="1"/>
          </p:cNvSpPr>
          <p:nvPr/>
        </p:nvSpPr>
        <p:spPr bwMode="auto">
          <a:xfrm>
            <a:off x="1895475" y="962025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nature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1066800" y="419100"/>
            <a:ext cx="7545388" cy="952500"/>
          </a:xfrm>
          <a:prstGeom prst="flowChartProcess">
            <a:avLst/>
          </a:prstGeom>
          <a:gradFill rotWithShape="0">
            <a:gsLst>
              <a:gs pos="0">
                <a:schemeClr val="folHlink"/>
              </a:gs>
              <a:gs pos="100000">
                <a:srgbClr val="BFD298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r>
              <a:rPr lang="fr-F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LES PRIX DES MARCHES ( art 51 )</a:t>
            </a:r>
            <a:r>
              <a:rPr lang="fr-F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1066800" y="1657350"/>
            <a:ext cx="7545388" cy="762000"/>
          </a:xfrm>
          <a:prstGeom prst="downArrowCallout">
            <a:avLst>
              <a:gd name="adj1" fmla="val 46301"/>
              <a:gd name="adj2" fmla="val 35345"/>
              <a:gd name="adj3" fmla="val 36019"/>
              <a:gd name="adj4" fmla="val 63981"/>
            </a:avLst>
          </a:prstGeom>
          <a:gradFill rotWithShape="0">
            <a:gsLst>
              <a:gs pos="0">
                <a:schemeClr val="accent1"/>
              </a:gs>
              <a:gs pos="100000">
                <a:srgbClr val="BFD298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LA  RENUMERATION   S’EFFECTUE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066800" y="2609850"/>
            <a:ext cx="7545388" cy="78105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SUR  PRIX GLOBAL ET FORFAITAIRE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066800" y="3695700"/>
            <a:ext cx="7545388" cy="89535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SUR BORDEREAU DE PRIX UNITAIRES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2000250" y="4895850"/>
            <a:ext cx="5848350" cy="60960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SUR  DEPENSES  CONTROLEES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3200400" y="5962650"/>
            <a:ext cx="3295650" cy="53340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A  PRIX  MIXTE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ltGray">
          <a:xfrm>
            <a:off x="1120775" y="1214438"/>
            <a:ext cx="7848600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sur dépenses contrôlées = remboursement à l’entrepreneur toutes les dépenses réelles et contrôlées effectuées pour l’exécution d’un travail déterminé, affectées d’un coefficient de majoration. </a:t>
            </a:r>
          </a:p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à commandes = acquisition de fournitures et de service type courant à caractère répétitif: quantités et rythme d’exécution non maîtrisable avec exactitude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-quantité et/ou valeur des limites minima et maxima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-conclu pour une période d’une année renouvelable sans excéder 5 ans </a:t>
            </a:r>
          </a:p>
        </p:txBody>
      </p:sp>
      <p:sp>
        <p:nvSpPr>
          <p:cNvPr id="181251" name="WordArt 3"/>
          <p:cNvSpPr>
            <a:spLocks noChangeArrowheads="1" noChangeShapeType="1" noTextEdit="1"/>
          </p:cNvSpPr>
          <p:nvPr/>
        </p:nvSpPr>
        <p:spPr bwMode="auto">
          <a:xfrm>
            <a:off x="1895475" y="533400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nature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ltGray">
          <a:xfrm>
            <a:off x="1120775" y="3406775"/>
            <a:ext cx="78486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contrat programme: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 coût estimatif et mise en œuvre du programme sur une ou plusieurs années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 définition de la nature et de l’importance des prestations à effectuer et dont l’exécution se réalise à travers des marchés d’application. 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    </a:t>
            </a:r>
          </a:p>
        </p:txBody>
      </p:sp>
      <p:sp>
        <p:nvSpPr>
          <p:cNvPr id="182275" name="WordArt 3"/>
          <p:cNvSpPr>
            <a:spLocks noChangeArrowheads="1" noChangeShapeType="1" noTextEdit="1"/>
          </p:cNvSpPr>
          <p:nvPr/>
        </p:nvSpPr>
        <p:spPr bwMode="auto">
          <a:xfrm>
            <a:off x="1895475" y="1716088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nature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ltGray">
          <a:xfrm>
            <a:off x="1120775" y="2728913"/>
            <a:ext cx="7848600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sur dépenses contrôlées: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-remboursement intégral des dépenses réelles et contrôlées de l’entrepreneur pour l’exécution du travail déterminé. 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-( main d’œuvre, matériaux,matières consommables, location de matériel de transport etc….).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Plus une majoration, tenant compte des frais généraux et bénéfices.</a:t>
            </a:r>
          </a:p>
        </p:txBody>
      </p:sp>
      <p:sp>
        <p:nvSpPr>
          <p:cNvPr id="183299" name="WordArt 3"/>
          <p:cNvSpPr>
            <a:spLocks noChangeArrowheads="1" noChangeShapeType="1" noTextEdit="1"/>
          </p:cNvSpPr>
          <p:nvPr/>
        </p:nvSpPr>
        <p:spPr bwMode="auto">
          <a:xfrm>
            <a:off x="1895475" y="1716088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nature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ltGray">
          <a:xfrm>
            <a:off x="1120775" y="3406775"/>
            <a:ext cx="7848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de travaux: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Contrat dont les prestations portent sur la réalisation d’un ouvrage ou d’une partie d’ouvrage – travaux neufs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          - reprise d’ouvrage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          - grosse réparation ou réhabilitation 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   </a:t>
            </a:r>
          </a:p>
        </p:txBody>
      </p:sp>
      <p:sp>
        <p:nvSpPr>
          <p:cNvPr id="184323" name="WordArt 3"/>
          <p:cNvSpPr>
            <a:spLocks noChangeArrowheads="1" noChangeShapeType="1" noTextEdit="1"/>
          </p:cNvSpPr>
          <p:nvPr/>
        </p:nvSpPr>
        <p:spPr bwMode="auto">
          <a:xfrm>
            <a:off x="1895475" y="1716088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objet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ltGray">
          <a:xfrm>
            <a:off x="1120775" y="3406775"/>
            <a:ext cx="7848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de fournitures: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Contrat portant sur l’acquisition de biens mobiliers</a:t>
            </a:r>
          </a:p>
        </p:txBody>
      </p:sp>
      <p:sp>
        <p:nvSpPr>
          <p:cNvPr id="185347" name="WordArt 3"/>
          <p:cNvSpPr>
            <a:spLocks noChangeArrowheads="1" noChangeShapeType="1" noTextEdit="1"/>
          </p:cNvSpPr>
          <p:nvPr/>
        </p:nvSpPr>
        <p:spPr bwMode="auto">
          <a:xfrm>
            <a:off x="1895475" y="1716088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objet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ltGray">
          <a:xfrm>
            <a:off x="1120775" y="2540000"/>
            <a:ext cx="78486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de services: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contrat portant sur des prestations mobilières, matérielles et intellectuelles: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-matérielles =réparation, entretien courant des mobiliers (équipement, nettoyage….), l’enlèvement des ordures ménagères etc….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-intellectuelles= appel à des connaissances particulières (consultance,expertise, mémoire etc….) dif. Marchés d’études.</a:t>
            </a:r>
          </a:p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endParaRPr lang="fr-FR" altLang="ar-SA" sz="2400" b="1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6371" name="WordArt 3"/>
          <p:cNvSpPr>
            <a:spLocks noChangeArrowheads="1" noChangeShapeType="1" noTextEdit="1"/>
          </p:cNvSpPr>
          <p:nvPr/>
        </p:nvSpPr>
        <p:spPr bwMode="auto">
          <a:xfrm>
            <a:off x="1895475" y="1716088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objet  </a:t>
            </a:r>
          </a:p>
        </p:txBody>
      </p:sp>
      <p:sp>
        <p:nvSpPr>
          <p:cNvPr id="186372" name="Line 4"/>
          <p:cNvSpPr>
            <a:spLocks noChangeShapeType="1"/>
          </p:cNvSpPr>
          <p:nvPr/>
        </p:nvSpPr>
        <p:spPr bwMode="auto">
          <a:xfrm flipH="1">
            <a:off x="2786063" y="6858000"/>
            <a:ext cx="101600" cy="44291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0" tIns="0" rIns="0" bIns="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ltGray">
          <a:xfrm>
            <a:off x="1120775" y="2540000"/>
            <a:ext cx="7848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d’études: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contrat portant sur des études de nature mobilière:-à caractère économique,financier,sociologique, juridique…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          -porter sur des biens à destination immobilière ( études géotechniques, de conception, multi-réseaux etc….) </a:t>
            </a:r>
          </a:p>
        </p:txBody>
      </p:sp>
      <p:sp>
        <p:nvSpPr>
          <p:cNvPr id="187395" name="WordArt 3"/>
          <p:cNvSpPr>
            <a:spLocks noChangeArrowheads="1" noChangeShapeType="1" noTextEdit="1"/>
          </p:cNvSpPr>
          <p:nvPr/>
        </p:nvSpPr>
        <p:spPr bwMode="auto">
          <a:xfrm>
            <a:off x="1895475" y="1716088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objet  </a:t>
            </a:r>
          </a:p>
        </p:txBody>
      </p:sp>
      <p:sp>
        <p:nvSpPr>
          <p:cNvPr id="187396" name="Line 4"/>
          <p:cNvSpPr>
            <a:spLocks noChangeShapeType="1"/>
          </p:cNvSpPr>
          <p:nvPr/>
        </p:nvSpPr>
        <p:spPr bwMode="auto">
          <a:xfrm flipH="1">
            <a:off x="2786063" y="6858000"/>
            <a:ext cx="101600" cy="44291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0" tIns="0" rIns="0" bIns="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ltGray">
          <a:xfrm>
            <a:off x="0" y="1731963"/>
            <a:ext cx="91440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marché de maîtrise d’oeuvre: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contrat portant sur des études de conception et de détails pour la réalisation de bâtiments, ainsi que l’assistance à maître d’ouvrage et l’exécution de toute autre prestation autre que celle financière nécessaire à la bonne exécution du projet.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-les études: esquisse, APD,Dossier d’exécution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DCE –missions B et C, mise au point du marché  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- autres prestations: demande P.C,instruire les réclamations,assister le M.O clauses financières du contrat(actualisation, révisions, pénalités de retard, I.M)    </a:t>
            </a:r>
          </a:p>
        </p:txBody>
      </p:sp>
      <p:sp>
        <p:nvSpPr>
          <p:cNvPr id="188419" name="WordArt 3"/>
          <p:cNvSpPr>
            <a:spLocks noChangeArrowheads="1" noChangeShapeType="1" noTextEdit="1"/>
          </p:cNvSpPr>
          <p:nvPr/>
        </p:nvSpPr>
        <p:spPr bwMode="auto">
          <a:xfrm>
            <a:off x="1895475" y="784225"/>
            <a:ext cx="5838825" cy="536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marchés par objet  </a:t>
            </a:r>
          </a:p>
        </p:txBody>
      </p:sp>
      <p:sp>
        <p:nvSpPr>
          <p:cNvPr id="188420" name="Line 4"/>
          <p:cNvSpPr>
            <a:spLocks noChangeShapeType="1"/>
          </p:cNvSpPr>
          <p:nvPr/>
        </p:nvSpPr>
        <p:spPr bwMode="auto">
          <a:xfrm flipH="1">
            <a:off x="2786063" y="6858000"/>
            <a:ext cx="101600" cy="44291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0" tIns="0" rIns="0" bIns="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528</Words>
  <Application>Microsoft Office PowerPoint</Application>
  <PresentationFormat>Affichage à l'écran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toshiba</cp:lastModifiedBy>
  <cp:revision>2</cp:revision>
  <dcterms:created xsi:type="dcterms:W3CDTF">2015-09-17T14:44:32Z</dcterms:created>
  <dcterms:modified xsi:type="dcterms:W3CDTF">2015-09-17T14:49:34Z</dcterms:modified>
</cp:coreProperties>
</file>