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E324473-9968-4D38-AB76-B28E33BC08B0}" type="datetimeFigureOut">
              <a:rPr lang="fr-FR" smtClean="0"/>
              <a:t>22/02/2023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1697089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24473-9968-4D38-AB76-B28E33BC08B0}" type="datetimeFigureOut">
              <a:rPr lang="fr-FR" smtClean="0"/>
              <a:t>22/02/2023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2453006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24473-9968-4D38-AB76-B28E33BC08B0}" type="datetimeFigureOut">
              <a:rPr lang="fr-FR" smtClean="0"/>
              <a:t>22/02/2023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4272543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24473-9968-4D38-AB76-B28E33BC08B0}" type="datetimeFigureOut">
              <a:rPr lang="fr-FR" smtClean="0"/>
              <a:t>22/02/2023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2443059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E324473-9968-4D38-AB76-B28E33BC08B0}" type="datetimeFigureOut">
              <a:rPr lang="fr-FR" smtClean="0"/>
              <a:t>22/02/2023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1721131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E324473-9968-4D38-AB76-B28E33BC08B0}" type="datetimeFigureOut">
              <a:rPr lang="fr-FR" smtClean="0"/>
              <a:t>22/02/2023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1509353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E324473-9968-4D38-AB76-B28E33BC08B0}" type="datetimeFigureOut">
              <a:rPr lang="fr-FR" smtClean="0"/>
              <a:t>22/02/2023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2585277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E324473-9968-4D38-AB76-B28E33BC08B0}" type="datetimeFigureOut">
              <a:rPr lang="fr-FR" smtClean="0"/>
              <a:t>22/02/2023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428099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E324473-9968-4D38-AB76-B28E33BC08B0}" type="datetimeFigureOut">
              <a:rPr lang="fr-FR" smtClean="0"/>
              <a:t>22/02/2023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578512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E324473-9968-4D38-AB76-B28E33BC08B0}" type="datetimeFigureOut">
              <a:rPr lang="fr-FR" smtClean="0"/>
              <a:t>22/02/2023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3878830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E324473-9968-4D38-AB76-B28E33BC08B0}" type="datetimeFigureOut">
              <a:rPr lang="fr-FR" smtClean="0"/>
              <a:t>22/02/2023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567DFB-551D-4726-85AF-D69D3960F4DE}" type="slidenum">
              <a:rPr lang="fr-FR" smtClean="0"/>
              <a:t>‹N°›</a:t>
            </a:fld>
            <a:endParaRPr lang="fr-FR"/>
          </a:p>
        </p:txBody>
      </p:sp>
    </p:spTree>
    <p:extLst>
      <p:ext uri="{BB962C8B-B14F-4D97-AF65-F5344CB8AC3E}">
        <p14:creationId xmlns:p14="http://schemas.microsoft.com/office/powerpoint/2010/main" val="1495464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24473-9968-4D38-AB76-B28E33BC08B0}" type="datetimeFigureOut">
              <a:rPr lang="fr-FR" smtClean="0"/>
              <a:t>22/02/2023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567DFB-551D-4726-85AF-D69D3960F4DE}" type="slidenum">
              <a:rPr lang="fr-FR" smtClean="0"/>
              <a:t>‹N°›</a:t>
            </a:fld>
            <a:endParaRPr lang="fr-FR"/>
          </a:p>
        </p:txBody>
      </p:sp>
    </p:spTree>
    <p:extLst>
      <p:ext uri="{BB962C8B-B14F-4D97-AF65-F5344CB8AC3E}">
        <p14:creationId xmlns:p14="http://schemas.microsoft.com/office/powerpoint/2010/main" val="2409669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cribbr.fr/relecture-correction/memoire-francais/" TargetMode="External"/><Relationship Id="rId2" Type="http://schemas.openxmlformats.org/officeDocument/2006/relationships/hyperlink" Target="https://www.scribbr.fr/relecture-correction/these-de-doctora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methodorecherche.com/trouver-un-bon-sujet-de-recherche/#Quest-ce_quun_sujet_de_recherch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ethodorecherche.com/glossary/popul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cribbr.fr/category/these-doctorat/" TargetMode="External"/><Relationship Id="rId2" Type="http://schemas.openxmlformats.org/officeDocument/2006/relationships/hyperlink" Target="https://www.scribbr.fr/category/memoire/" TargetMode="External"/><Relationship Id="rId1" Type="http://schemas.openxmlformats.org/officeDocument/2006/relationships/slideLayout" Target="../slideLayouts/slideLayout2.xml"/><Relationship Id="rId4" Type="http://schemas.openxmlformats.org/officeDocument/2006/relationships/hyperlink" Target="https://www.scribbr.fr/category/rapport-de-stage/"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51720" y="2276872"/>
            <a:ext cx="4572000" cy="2062103"/>
          </a:xfrm>
          <a:prstGeom prst="rect">
            <a:avLst/>
          </a:prstGeom>
        </p:spPr>
        <p:txBody>
          <a:bodyPr>
            <a:spAutoFit/>
          </a:bodyPr>
          <a:lstStyle/>
          <a:p>
            <a:pPr algn="ctr"/>
            <a:r>
              <a:rPr lang="fr-FR" sz="3200" dirty="0" smtClean="0">
                <a:latin typeface="Arial" panose="020B0604020202020204" pitchFamily="34" charset="0"/>
                <a:cs typeface="Arial" panose="020B0604020202020204" pitchFamily="34" charset="0"/>
              </a:rPr>
              <a:t>Chapitre 1 : Comment élaborer une problématique et un plan de travail ?</a:t>
            </a:r>
            <a:endParaRPr lang="fr-F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7866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700808"/>
            <a:ext cx="8496944" cy="646331"/>
          </a:xfrm>
          <a:prstGeom prst="rect">
            <a:avLst/>
          </a:prstGeom>
        </p:spPr>
        <p:txBody>
          <a:bodyPr wrap="square">
            <a:spAutoFit/>
          </a:bodyPr>
          <a:lstStyle/>
          <a:p>
            <a:pPr algn="just"/>
            <a:r>
              <a:rPr lang="fr-FR" dirty="0" smtClean="0"/>
              <a:t>« Mettez ça en annexe » une phrase souvent prononcée par les superviseurs quand votre </a:t>
            </a:r>
            <a:r>
              <a:rPr lang="fr-FR" dirty="0" smtClean="0">
                <a:hlinkClick r:id="rId2" tooltip="Relecture et correction complète de votre thèse de doctorat"/>
              </a:rPr>
              <a:t>thèse</a:t>
            </a:r>
            <a:r>
              <a:rPr lang="fr-FR" dirty="0" smtClean="0"/>
              <a:t> ou </a:t>
            </a:r>
            <a:r>
              <a:rPr lang="fr-FR" dirty="0" smtClean="0">
                <a:hlinkClick r:id="rId3" tooltip="Relecture et correction de votre mémoire"/>
              </a:rPr>
              <a:t>mémoire</a:t>
            </a:r>
            <a:r>
              <a:rPr lang="fr-FR" dirty="0" smtClean="0"/>
              <a:t> est trop long.</a:t>
            </a:r>
            <a:endParaRPr lang="fr-FR" dirty="0"/>
          </a:p>
        </p:txBody>
      </p:sp>
      <p:sp>
        <p:nvSpPr>
          <p:cNvPr id="5" name="Rectangle 4"/>
          <p:cNvSpPr/>
          <p:nvPr/>
        </p:nvSpPr>
        <p:spPr>
          <a:xfrm>
            <a:off x="1187624" y="692696"/>
            <a:ext cx="5400600" cy="523220"/>
          </a:xfrm>
          <a:prstGeom prst="rect">
            <a:avLst/>
          </a:prstGeom>
        </p:spPr>
        <p:txBody>
          <a:bodyPr wrap="square">
            <a:spAutoFit/>
          </a:bodyPr>
          <a:lstStyle/>
          <a:p>
            <a:r>
              <a:rPr lang="fr-FR" sz="2800" dirty="0" smtClean="0"/>
              <a:t>Constituer des annexes</a:t>
            </a:r>
            <a:endParaRPr lang="fr-FR" sz="2800" dirty="0"/>
          </a:p>
        </p:txBody>
      </p:sp>
      <p:sp>
        <p:nvSpPr>
          <p:cNvPr id="6" name="Rectangle 5"/>
          <p:cNvSpPr/>
          <p:nvPr/>
        </p:nvSpPr>
        <p:spPr>
          <a:xfrm>
            <a:off x="251520" y="2551837"/>
            <a:ext cx="8712968" cy="1200329"/>
          </a:xfrm>
          <a:prstGeom prst="rect">
            <a:avLst/>
          </a:prstGeom>
        </p:spPr>
        <p:txBody>
          <a:bodyPr wrap="square">
            <a:spAutoFit/>
          </a:bodyPr>
          <a:lstStyle/>
          <a:p>
            <a:r>
              <a:rPr lang="fr-FR" b="1" dirty="0"/>
              <a:t>La fonction des annexes dans un mémoire</a:t>
            </a:r>
          </a:p>
          <a:p>
            <a:pPr algn="just"/>
            <a:r>
              <a:rPr lang="fr-FR" dirty="0"/>
              <a:t>Le cœur de votre mémoire doit être clair et concis pour être compréhensible. Bien souvent vous avez des informations supplémentaires à donner aux lecteurs pour qu’ils comprennent mieux certains éléments</a:t>
            </a:r>
            <a:r>
              <a:rPr lang="fr-FR" dirty="0" smtClean="0"/>
              <a:t>.</a:t>
            </a:r>
            <a:r>
              <a:rPr lang="fr-FR" dirty="0"/>
              <a:t> Toutes ces informations en plus constituent vos annexes.</a:t>
            </a:r>
          </a:p>
        </p:txBody>
      </p:sp>
      <p:sp>
        <p:nvSpPr>
          <p:cNvPr id="7" name="Rectangle 6"/>
          <p:cNvSpPr/>
          <p:nvPr/>
        </p:nvSpPr>
        <p:spPr>
          <a:xfrm>
            <a:off x="251520" y="4005064"/>
            <a:ext cx="8568952" cy="1477328"/>
          </a:xfrm>
          <a:prstGeom prst="rect">
            <a:avLst/>
          </a:prstGeom>
        </p:spPr>
        <p:txBody>
          <a:bodyPr wrap="square">
            <a:spAutoFit/>
          </a:bodyPr>
          <a:lstStyle/>
          <a:p>
            <a:r>
              <a:rPr lang="fr-FR" b="1" dirty="0"/>
              <a:t>Que doivent contenir les annexes d’un mémoire ?</a:t>
            </a:r>
          </a:p>
          <a:p>
            <a:pPr algn="just"/>
            <a:r>
              <a:rPr lang="fr-FR" dirty="0"/>
              <a:t>Les annexes doivent contenir des données qui sont utiles, mais peuvent rendre le mémoire trop long ou couper sa fluidité. On ne peut pas non plus supprimer ces informations, car elles permettent aux lecteurs de vérifier si vos recherches ont été rigoureuses et sont basées sur des faits solides.</a:t>
            </a:r>
          </a:p>
        </p:txBody>
      </p:sp>
    </p:spTree>
    <p:extLst>
      <p:ext uri="{BB962C8B-B14F-4D97-AF65-F5344CB8AC3E}">
        <p14:creationId xmlns:p14="http://schemas.microsoft.com/office/powerpoint/2010/main" val="2163424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836712"/>
            <a:ext cx="1058560" cy="369332"/>
          </a:xfrm>
          <a:prstGeom prst="rect">
            <a:avLst/>
          </a:prstGeom>
        </p:spPr>
        <p:txBody>
          <a:bodyPr wrap="none">
            <a:spAutoFit/>
          </a:bodyPr>
          <a:lstStyle/>
          <a:p>
            <a:r>
              <a:rPr lang="fr-FR" b="1" dirty="0"/>
              <a:t>Résultats</a:t>
            </a:r>
            <a:endParaRPr lang="fr-FR" dirty="0"/>
          </a:p>
        </p:txBody>
      </p:sp>
      <p:sp>
        <p:nvSpPr>
          <p:cNvPr id="5" name="Rectangle 4"/>
          <p:cNvSpPr/>
          <p:nvPr/>
        </p:nvSpPr>
        <p:spPr>
          <a:xfrm>
            <a:off x="251520" y="1412776"/>
            <a:ext cx="5976664" cy="369332"/>
          </a:xfrm>
          <a:prstGeom prst="rect">
            <a:avLst/>
          </a:prstGeom>
        </p:spPr>
        <p:txBody>
          <a:bodyPr wrap="square">
            <a:spAutoFit/>
          </a:bodyPr>
          <a:lstStyle/>
          <a:p>
            <a:r>
              <a:rPr lang="fr-FR" b="1" dirty="0"/>
              <a:t>Entretiens et élaboration de vos questionnaires</a:t>
            </a:r>
            <a:endParaRPr lang="fr-FR" dirty="0"/>
          </a:p>
        </p:txBody>
      </p:sp>
      <p:sp>
        <p:nvSpPr>
          <p:cNvPr id="6" name="Rectangle 5"/>
          <p:cNvSpPr/>
          <p:nvPr/>
        </p:nvSpPr>
        <p:spPr>
          <a:xfrm>
            <a:off x="319779" y="2060848"/>
            <a:ext cx="2268634" cy="369332"/>
          </a:xfrm>
          <a:prstGeom prst="rect">
            <a:avLst/>
          </a:prstGeom>
        </p:spPr>
        <p:txBody>
          <a:bodyPr wrap="none">
            <a:spAutoFit/>
          </a:bodyPr>
          <a:lstStyle/>
          <a:p>
            <a:r>
              <a:rPr lang="fr-FR" b="1" dirty="0"/>
              <a:t>Tableaux, illustrations</a:t>
            </a:r>
            <a:endParaRPr lang="fr-FR" dirty="0"/>
          </a:p>
        </p:txBody>
      </p:sp>
      <p:sp>
        <p:nvSpPr>
          <p:cNvPr id="7" name="Rectangle 6"/>
          <p:cNvSpPr/>
          <p:nvPr/>
        </p:nvSpPr>
        <p:spPr>
          <a:xfrm>
            <a:off x="319779" y="2489630"/>
            <a:ext cx="6264696" cy="369332"/>
          </a:xfrm>
          <a:prstGeom prst="rect">
            <a:avLst/>
          </a:prstGeom>
        </p:spPr>
        <p:txBody>
          <a:bodyPr wrap="square">
            <a:spAutoFit/>
          </a:bodyPr>
          <a:lstStyle/>
          <a:p>
            <a:r>
              <a:rPr lang="fr-FR" b="1" dirty="0"/>
              <a:t>Listes de symboles, définitions ou abréviations</a:t>
            </a:r>
            <a:endParaRPr lang="fr-FR" dirty="0"/>
          </a:p>
        </p:txBody>
      </p:sp>
    </p:spTree>
    <p:extLst>
      <p:ext uri="{BB962C8B-B14F-4D97-AF65-F5344CB8AC3E}">
        <p14:creationId xmlns:p14="http://schemas.microsoft.com/office/powerpoint/2010/main" val="548842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Choisir un sujet de recherche motivant </a:t>
            </a:r>
            <a:endParaRPr lang="fr-FR" dirty="0"/>
          </a:p>
        </p:txBody>
      </p:sp>
      <p:sp>
        <p:nvSpPr>
          <p:cNvPr id="3" name="Espace réservé du contenu 2"/>
          <p:cNvSpPr>
            <a:spLocks noGrp="1"/>
          </p:cNvSpPr>
          <p:nvPr>
            <p:ph idx="1"/>
          </p:nvPr>
        </p:nvSpPr>
        <p:spPr/>
        <p:txBody>
          <a:bodyPr>
            <a:normAutofit fontScale="25000" lnSpcReduction="20000"/>
          </a:bodyPr>
          <a:lstStyle/>
          <a:p>
            <a:pPr marL="0" indent="0">
              <a:buNone/>
            </a:pPr>
            <a:r>
              <a:rPr lang="fr-FR" dirty="0" smtClean="0">
                <a:latin typeface="Tahoma" panose="020B0604030504040204" pitchFamily="34" charset="0"/>
                <a:ea typeface="Tahoma" panose="020B0604030504040204" pitchFamily="34" charset="0"/>
                <a:cs typeface="Tahoma" panose="020B0604030504040204" pitchFamily="34" charset="0"/>
              </a:rPr>
              <a:t/>
            </a:r>
            <a:br>
              <a:rPr lang="fr-FR" dirty="0" smtClean="0">
                <a:latin typeface="Tahoma" panose="020B0604030504040204" pitchFamily="34" charset="0"/>
                <a:ea typeface="Tahoma" panose="020B0604030504040204" pitchFamily="34" charset="0"/>
                <a:cs typeface="Tahoma" panose="020B0604030504040204" pitchFamily="34" charset="0"/>
              </a:rPr>
            </a:br>
            <a:r>
              <a:rPr lang="fr-FR" sz="8000" dirty="0" smtClean="0">
                <a:latin typeface="Arial" panose="020B0604020202020204" pitchFamily="34" charset="0"/>
                <a:ea typeface="Tahoma" panose="020B0604030504040204" pitchFamily="34" charset="0"/>
                <a:cs typeface="Arial" panose="020B0604020202020204" pitchFamily="34" charset="0"/>
                <a:hlinkClick r:id="rId2" tooltip="Qu’est-ce qu’un sujet de recherche ?"/>
              </a:rPr>
              <a:t>Qu’est-ce qu’un sujet de recherche ?</a:t>
            </a:r>
            <a:endParaRPr lang="fr-FR" sz="8000" dirty="0" smtClean="0">
              <a:latin typeface="Arial" panose="020B0604020202020204" pitchFamily="34" charset="0"/>
              <a:ea typeface="Tahoma" panose="020B0604030504040204" pitchFamily="34" charset="0"/>
              <a:cs typeface="Arial" panose="020B0604020202020204" pitchFamily="34" charset="0"/>
            </a:endParaRPr>
          </a:p>
          <a:p>
            <a:pPr marL="0" indent="0" algn="just">
              <a:buNone/>
            </a:pPr>
            <a:r>
              <a:rPr lang="fr-FR" sz="8000" dirty="0">
                <a:latin typeface="Arial" panose="020B0604020202020204" pitchFamily="34" charset="0"/>
                <a:cs typeface="Arial" panose="020B0604020202020204" pitchFamily="34" charset="0"/>
              </a:rPr>
              <a:t>Un sujet de recherche découle et est en lien avec un ou plusieurs thèmes (thématiques) à partir desquels et autour desquels, vous allez développer une pensée</a:t>
            </a:r>
            <a:r>
              <a:rPr lang="fr-FR" sz="8000" dirty="0" smtClean="0">
                <a:latin typeface="Arial" panose="020B0604020202020204" pitchFamily="34" charset="0"/>
                <a:cs typeface="Arial" panose="020B0604020202020204" pitchFamily="34" charset="0"/>
              </a:rPr>
              <a:t>. </a:t>
            </a:r>
            <a:r>
              <a:rPr lang="fr-FR" sz="8000" dirty="0">
                <a:latin typeface="Arial" panose="020B0604020202020204" pitchFamily="34" charset="0"/>
                <a:cs typeface="Arial" panose="020B0604020202020204" pitchFamily="34" charset="0"/>
              </a:rPr>
              <a:t>le sujet choisi devra être en lien direct avec votre discipline et en accord avec votre directeur de mémoire ou de thèse</a:t>
            </a:r>
            <a:r>
              <a:rPr lang="fr-FR" sz="8000" dirty="0" smtClean="0">
                <a:latin typeface="Arial" panose="020B0604020202020204" pitchFamily="34" charset="0"/>
                <a:cs typeface="Arial" panose="020B0604020202020204" pitchFamily="34" charset="0"/>
              </a:rPr>
              <a:t>.</a:t>
            </a:r>
          </a:p>
          <a:p>
            <a:pPr marL="0" indent="0" algn="just">
              <a:buNone/>
            </a:pPr>
            <a:endParaRPr lang="fr-FR" sz="8000" dirty="0" smtClean="0">
              <a:latin typeface="Arial" panose="020B0604020202020204" pitchFamily="34" charset="0"/>
              <a:cs typeface="Arial" panose="020B0604020202020204" pitchFamily="34" charset="0"/>
            </a:endParaRPr>
          </a:p>
          <a:p>
            <a:pPr marL="0" indent="0" algn="just">
              <a:buNone/>
            </a:pPr>
            <a:r>
              <a:rPr lang="fr-FR" sz="8000" dirty="0" smtClean="0">
                <a:latin typeface="Arial" panose="020B0604020202020204" pitchFamily="34" charset="0"/>
                <a:cs typeface="Arial" panose="020B0604020202020204" pitchFamily="34" charset="0"/>
              </a:rPr>
              <a:t>Exemple de sujet de recherche  </a:t>
            </a:r>
          </a:p>
          <a:p>
            <a:pPr marL="0" indent="0" algn="just">
              <a:buNone/>
            </a:pPr>
            <a:r>
              <a:rPr lang="fr-FR" sz="8000" i="1" dirty="0">
                <a:latin typeface="Arial" panose="020B0604020202020204" pitchFamily="34" charset="0"/>
                <a:cs typeface="Arial" panose="020B0604020202020204" pitchFamily="34" charset="0"/>
              </a:rPr>
              <a:t>Exemples de sujets en psychologie </a:t>
            </a:r>
            <a:r>
              <a:rPr lang="fr-FR" sz="8000" i="1" dirty="0" smtClean="0">
                <a:latin typeface="Arial" panose="020B0604020202020204" pitchFamily="34" charset="0"/>
                <a:cs typeface="Arial" panose="020B0604020202020204" pitchFamily="34" charset="0"/>
              </a:rPr>
              <a:t>:</a:t>
            </a:r>
          </a:p>
          <a:p>
            <a:pPr marL="0" indent="0" algn="just">
              <a:buNone/>
            </a:pPr>
            <a:r>
              <a:rPr lang="fr-FR" sz="8000" dirty="0">
                <a:latin typeface="Arial" panose="020B0604020202020204" pitchFamily="34" charset="0"/>
                <a:cs typeface="Arial" panose="020B0604020202020204" pitchFamily="34" charset="0"/>
              </a:rPr>
              <a:t>Compétences communicatives et théorie de l’esprit chez les enfants </a:t>
            </a:r>
            <a:r>
              <a:rPr lang="fr-FR" sz="8000" dirty="0" smtClean="0">
                <a:latin typeface="Arial" panose="020B0604020202020204" pitchFamily="34" charset="0"/>
                <a:cs typeface="Arial" panose="020B0604020202020204" pitchFamily="34" charset="0"/>
              </a:rPr>
              <a:t>autistes</a:t>
            </a:r>
          </a:p>
          <a:p>
            <a:pPr marL="0" indent="0" algn="just">
              <a:buNone/>
            </a:pPr>
            <a:endParaRPr lang="fr-FR" sz="8000" dirty="0" smtClean="0">
              <a:latin typeface="Arial" panose="020B0604020202020204" pitchFamily="34" charset="0"/>
              <a:cs typeface="Arial" panose="020B0604020202020204" pitchFamily="34" charset="0"/>
            </a:endParaRPr>
          </a:p>
          <a:p>
            <a:pPr marL="0" indent="0" algn="just">
              <a:buNone/>
            </a:pPr>
            <a:r>
              <a:rPr lang="fr-FR" sz="8000" i="1" dirty="0">
                <a:latin typeface="Arial" panose="020B0604020202020204" pitchFamily="34" charset="0"/>
                <a:cs typeface="Arial" panose="020B0604020202020204" pitchFamily="34" charset="0"/>
              </a:rPr>
              <a:t>Exemples de sujets en médecine </a:t>
            </a:r>
            <a:r>
              <a:rPr lang="fr-FR" sz="8000" i="1" dirty="0" smtClean="0">
                <a:latin typeface="Arial" panose="020B0604020202020204" pitchFamily="34" charset="0"/>
                <a:cs typeface="Arial" panose="020B0604020202020204" pitchFamily="34" charset="0"/>
              </a:rPr>
              <a:t>:</a:t>
            </a:r>
          </a:p>
          <a:p>
            <a:pPr marL="0" indent="0" algn="just">
              <a:buNone/>
            </a:pPr>
            <a:r>
              <a:rPr lang="fr-FR" sz="8000" dirty="0" smtClean="0">
                <a:latin typeface="Arial" panose="020B0604020202020204" pitchFamily="34" charset="0"/>
                <a:cs typeface="Arial" panose="020B0604020202020204" pitchFamily="34" charset="0"/>
              </a:rPr>
              <a:t>Maladie d’Alzheimer : dépistage en médecine générale ambulatoire</a:t>
            </a:r>
          </a:p>
          <a:p>
            <a:pPr marL="0" indent="0" algn="just">
              <a:buNone/>
            </a:pPr>
            <a:r>
              <a:rPr lang="fr-FR" sz="8000" i="1" dirty="0" smtClean="0">
                <a:latin typeface="Arial" panose="020B0604020202020204" pitchFamily="34" charset="0"/>
                <a:cs typeface="Arial" panose="020B0604020202020204" pitchFamily="34" charset="0"/>
              </a:rPr>
              <a:t>Exemples de sujets en  informatique ?</a:t>
            </a:r>
          </a:p>
          <a:p>
            <a:pPr marL="0" indent="0" algn="just">
              <a:buNone/>
            </a:pPr>
            <a:endParaRPr lang="fr-FR" sz="3800" dirty="0">
              <a:latin typeface="Arial" panose="020B0604020202020204" pitchFamily="34" charset="0"/>
              <a:cs typeface="Arial" panose="020B0604020202020204" pitchFamily="34" charset="0"/>
            </a:endParaRPr>
          </a:p>
          <a:p>
            <a:pPr marL="0" indent="0" algn="just">
              <a:buNone/>
            </a:pPr>
            <a:endParaRPr lang="fr-FR" sz="3800" dirty="0" smtClean="0">
              <a:latin typeface="Arial" panose="020B0604020202020204" pitchFamily="34" charset="0"/>
              <a:cs typeface="Arial" panose="020B0604020202020204" pitchFamily="34" charset="0"/>
            </a:endParaRPr>
          </a:p>
          <a:p>
            <a:pPr marL="0" indent="0" algn="just">
              <a:buNone/>
            </a:pPr>
            <a:r>
              <a:rPr lang="fr-FR" dirty="0" smtClean="0">
                <a:latin typeface="Tahoma" panose="020B0604030504040204" pitchFamily="34" charset="0"/>
                <a:ea typeface="Tahoma" panose="020B0604030504040204" pitchFamily="34" charset="0"/>
                <a:cs typeface="Tahoma" panose="020B0604030504040204" pitchFamily="34" charset="0"/>
              </a:rPr>
              <a:t/>
            </a:r>
            <a:br>
              <a:rPr lang="fr-FR" dirty="0" smtClean="0">
                <a:latin typeface="Tahoma" panose="020B0604030504040204" pitchFamily="34" charset="0"/>
                <a:ea typeface="Tahoma" panose="020B0604030504040204" pitchFamily="34" charset="0"/>
                <a:cs typeface="Tahoma" panose="020B0604030504040204" pitchFamily="34" charset="0"/>
              </a:rPr>
            </a:br>
            <a:endParaRPr lang="fr-FR" dirty="0"/>
          </a:p>
        </p:txBody>
      </p:sp>
    </p:spTree>
    <p:extLst>
      <p:ext uri="{BB962C8B-B14F-4D97-AF65-F5344CB8AC3E}">
        <p14:creationId xmlns:p14="http://schemas.microsoft.com/office/powerpoint/2010/main" val="2149596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504" y="548680"/>
            <a:ext cx="9036496" cy="1077218"/>
          </a:xfrm>
          <a:prstGeom prst="rect">
            <a:avLst/>
          </a:prstGeom>
        </p:spPr>
        <p:txBody>
          <a:bodyPr wrap="square">
            <a:spAutoFit/>
          </a:bodyPr>
          <a:lstStyle/>
          <a:p>
            <a:pPr fontAlgn="base"/>
            <a:r>
              <a:rPr lang="fr-FR" sz="3200" b="1" dirty="0">
                <a:latin typeface="Arial" panose="020B0604020202020204" pitchFamily="34" charset="0"/>
                <a:cs typeface="Arial" panose="020B0604020202020204" pitchFamily="34" charset="0"/>
              </a:rPr>
              <a:t>Les 5 points </a:t>
            </a:r>
            <a:r>
              <a:rPr lang="fr-FR" sz="3200" b="1" dirty="0" smtClean="0">
                <a:latin typeface="Arial" panose="020B0604020202020204" pitchFamily="34" charset="0"/>
                <a:cs typeface="Arial" panose="020B0604020202020204" pitchFamily="34" charset="0"/>
              </a:rPr>
              <a:t> indispensables </a:t>
            </a:r>
            <a:r>
              <a:rPr lang="fr-FR" sz="3200" b="1" dirty="0">
                <a:latin typeface="Arial" panose="020B0604020202020204" pitchFamily="34" charset="0"/>
                <a:cs typeface="Arial" panose="020B0604020202020204" pitchFamily="34" charset="0"/>
              </a:rPr>
              <a:t>pour trouver un bon sujet de recherche</a:t>
            </a:r>
          </a:p>
        </p:txBody>
      </p:sp>
      <p:sp>
        <p:nvSpPr>
          <p:cNvPr id="7" name="Rectangle 6"/>
          <p:cNvSpPr/>
          <p:nvPr/>
        </p:nvSpPr>
        <p:spPr>
          <a:xfrm>
            <a:off x="395536" y="1988840"/>
            <a:ext cx="8136904" cy="369332"/>
          </a:xfrm>
          <a:prstGeom prst="rect">
            <a:avLst/>
          </a:prstGeom>
        </p:spPr>
        <p:txBody>
          <a:bodyPr wrap="square">
            <a:spAutoFit/>
          </a:bodyPr>
          <a:lstStyle/>
          <a:p>
            <a:pPr fontAlgn="base"/>
            <a:r>
              <a:rPr lang="fr-FR" b="1" dirty="0"/>
              <a:t>1 – Un bon sujet de recherche doit être intéressant, voire passionnant</a:t>
            </a:r>
          </a:p>
        </p:txBody>
      </p:sp>
      <p:sp>
        <p:nvSpPr>
          <p:cNvPr id="8" name="Rectangle 7"/>
          <p:cNvSpPr/>
          <p:nvPr/>
        </p:nvSpPr>
        <p:spPr>
          <a:xfrm>
            <a:off x="395536" y="2360726"/>
            <a:ext cx="8136904" cy="923330"/>
          </a:xfrm>
          <a:prstGeom prst="rect">
            <a:avLst/>
          </a:prstGeom>
        </p:spPr>
        <p:txBody>
          <a:bodyPr wrap="square">
            <a:spAutoFit/>
          </a:bodyPr>
          <a:lstStyle/>
          <a:p>
            <a:pPr algn="just"/>
            <a:r>
              <a:rPr lang="fr-FR" dirty="0"/>
              <a:t>Il est fondamental de traiter un sujet qui vous intéresse fortement, voire qui vous passionne, sinon vous n’aurez ni l’envie ni la motivation pour mener à bien votre recherche jusqu’au bout.</a:t>
            </a:r>
          </a:p>
        </p:txBody>
      </p:sp>
      <p:sp>
        <p:nvSpPr>
          <p:cNvPr id="9" name="Rectangle 8"/>
          <p:cNvSpPr/>
          <p:nvPr/>
        </p:nvSpPr>
        <p:spPr>
          <a:xfrm>
            <a:off x="400116" y="3284056"/>
            <a:ext cx="7052204" cy="369332"/>
          </a:xfrm>
          <a:prstGeom prst="rect">
            <a:avLst/>
          </a:prstGeom>
        </p:spPr>
        <p:txBody>
          <a:bodyPr wrap="square">
            <a:spAutoFit/>
          </a:bodyPr>
          <a:lstStyle/>
          <a:p>
            <a:pPr fontAlgn="base"/>
            <a:r>
              <a:rPr lang="fr-FR" b="1" dirty="0"/>
              <a:t>2 – Un bon sujet de recherche ne doit pas être trop personnel</a:t>
            </a:r>
          </a:p>
        </p:txBody>
      </p:sp>
      <p:sp>
        <p:nvSpPr>
          <p:cNvPr id="10" name="Rectangle 9"/>
          <p:cNvSpPr/>
          <p:nvPr/>
        </p:nvSpPr>
        <p:spPr>
          <a:xfrm>
            <a:off x="611560" y="3653388"/>
            <a:ext cx="8136904" cy="1477328"/>
          </a:xfrm>
          <a:prstGeom prst="rect">
            <a:avLst/>
          </a:prstGeom>
        </p:spPr>
        <p:txBody>
          <a:bodyPr wrap="square">
            <a:spAutoFit/>
          </a:bodyPr>
          <a:lstStyle/>
          <a:p>
            <a:pPr algn="just" fontAlgn="base"/>
            <a:r>
              <a:rPr lang="fr-FR" dirty="0" smtClean="0"/>
              <a:t> </a:t>
            </a:r>
            <a:r>
              <a:rPr lang="fr-FR" dirty="0"/>
              <a:t>exemple : une mère qui a repris ses études et ayant un enfant autiste peut vouloir traiter de l’autisme dans son mémoire ou dans sa thèse.</a:t>
            </a:r>
          </a:p>
          <a:p>
            <a:pPr algn="just" fontAlgn="base"/>
            <a:r>
              <a:rPr lang="fr-FR" dirty="0"/>
              <a:t>Je déconseille fortement de traiter un sujet trop personnel, car faire une recherche nécessite d’avoir un certain détachement par rapport à son objet de recherche pour plus d’objectivité.</a:t>
            </a:r>
          </a:p>
        </p:txBody>
      </p:sp>
    </p:spTree>
    <p:extLst>
      <p:ext uri="{BB962C8B-B14F-4D97-AF65-F5344CB8AC3E}">
        <p14:creationId xmlns:p14="http://schemas.microsoft.com/office/powerpoint/2010/main" val="2643249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764704"/>
            <a:ext cx="7920880" cy="646331"/>
          </a:xfrm>
          <a:prstGeom prst="rect">
            <a:avLst/>
          </a:prstGeom>
        </p:spPr>
        <p:txBody>
          <a:bodyPr wrap="square">
            <a:spAutoFit/>
          </a:bodyPr>
          <a:lstStyle/>
          <a:p>
            <a:pPr fontAlgn="base"/>
            <a:r>
              <a:rPr lang="fr-FR" b="1" dirty="0"/>
              <a:t>3 – Un bon sujet de recherche doit avoir de la valeur au-delà du mémoire ou de la thèse</a:t>
            </a:r>
          </a:p>
        </p:txBody>
      </p:sp>
      <p:sp>
        <p:nvSpPr>
          <p:cNvPr id="5" name="Rectangle 4"/>
          <p:cNvSpPr/>
          <p:nvPr/>
        </p:nvSpPr>
        <p:spPr>
          <a:xfrm>
            <a:off x="359532" y="1628800"/>
            <a:ext cx="8424936" cy="923330"/>
          </a:xfrm>
          <a:prstGeom prst="rect">
            <a:avLst/>
          </a:prstGeom>
        </p:spPr>
        <p:txBody>
          <a:bodyPr wrap="square">
            <a:spAutoFit/>
          </a:bodyPr>
          <a:lstStyle/>
          <a:p>
            <a:pPr algn="just"/>
            <a:r>
              <a:rPr lang="fr-FR" dirty="0"/>
              <a:t>Idéalement, il faudrait que votre sujet de mémoire (ou votre thèse) serve votre parcours académique, prenne sens dans le cadre de votre lieu de stage mais aussi qu’il soit en lien avec votre projet professionnel.</a:t>
            </a:r>
          </a:p>
        </p:txBody>
      </p:sp>
      <p:sp>
        <p:nvSpPr>
          <p:cNvPr id="6" name="Rectangle 5"/>
          <p:cNvSpPr/>
          <p:nvPr/>
        </p:nvSpPr>
        <p:spPr>
          <a:xfrm>
            <a:off x="611560" y="3105835"/>
            <a:ext cx="6246440" cy="369332"/>
          </a:xfrm>
          <a:prstGeom prst="rect">
            <a:avLst/>
          </a:prstGeom>
        </p:spPr>
        <p:txBody>
          <a:bodyPr wrap="square">
            <a:spAutoFit/>
          </a:bodyPr>
          <a:lstStyle/>
          <a:p>
            <a:pPr fontAlgn="base"/>
            <a:r>
              <a:rPr lang="fr-FR" b="1" dirty="0"/>
              <a:t>4 – Un bon sujet de recherche est un sujet original</a:t>
            </a:r>
          </a:p>
        </p:txBody>
      </p:sp>
      <p:sp>
        <p:nvSpPr>
          <p:cNvPr id="7" name="Rectangle 6"/>
          <p:cNvSpPr/>
          <p:nvPr/>
        </p:nvSpPr>
        <p:spPr>
          <a:xfrm>
            <a:off x="467544" y="3475167"/>
            <a:ext cx="8424936" cy="1200329"/>
          </a:xfrm>
          <a:prstGeom prst="rect">
            <a:avLst/>
          </a:prstGeom>
        </p:spPr>
        <p:txBody>
          <a:bodyPr wrap="square">
            <a:spAutoFit/>
          </a:bodyPr>
          <a:lstStyle/>
          <a:p>
            <a:pPr algn="just"/>
            <a:r>
              <a:rPr lang="fr-FR" dirty="0"/>
              <a:t>Tout d’abord, on peut supposer qu’un sujet original est un sujet qui n’a jamais été traité. En tout cas, c’est la réponse la plus commune apportée par divers </a:t>
            </a:r>
            <a:r>
              <a:rPr lang="fr-FR" dirty="0" smtClean="0"/>
              <a:t>chercheurs!</a:t>
            </a:r>
          </a:p>
          <a:p>
            <a:pPr algn="just"/>
            <a:r>
              <a:rPr lang="fr-FR" dirty="0"/>
              <a:t>Comment faire une contribution originale si vous ne connaissez pas l’état des connaissances actuelles à travers la littérature existante ? C’est impossible !</a:t>
            </a:r>
          </a:p>
        </p:txBody>
      </p:sp>
      <p:sp>
        <p:nvSpPr>
          <p:cNvPr id="8" name="Rectangle 7"/>
          <p:cNvSpPr/>
          <p:nvPr/>
        </p:nvSpPr>
        <p:spPr>
          <a:xfrm>
            <a:off x="611560" y="4941168"/>
            <a:ext cx="8280920" cy="369332"/>
          </a:xfrm>
          <a:prstGeom prst="rect">
            <a:avLst/>
          </a:prstGeom>
        </p:spPr>
        <p:txBody>
          <a:bodyPr wrap="square">
            <a:spAutoFit/>
          </a:bodyPr>
          <a:lstStyle/>
          <a:p>
            <a:pPr fontAlgn="base"/>
            <a:r>
              <a:rPr lang="fr-FR" b="1" dirty="0"/>
              <a:t>5 – Un bon sujet de mémoire ou de thèse doit être réaliste et réalisable</a:t>
            </a:r>
          </a:p>
        </p:txBody>
      </p:sp>
      <p:sp>
        <p:nvSpPr>
          <p:cNvPr id="9" name="Rectangle 8"/>
          <p:cNvSpPr/>
          <p:nvPr/>
        </p:nvSpPr>
        <p:spPr>
          <a:xfrm>
            <a:off x="827584" y="5589240"/>
            <a:ext cx="7344816" cy="369332"/>
          </a:xfrm>
          <a:prstGeom prst="rect">
            <a:avLst/>
          </a:prstGeom>
        </p:spPr>
        <p:txBody>
          <a:bodyPr wrap="square">
            <a:spAutoFit/>
          </a:bodyPr>
          <a:lstStyle/>
          <a:p>
            <a:r>
              <a:rPr lang="fr-FR" dirty="0"/>
              <a:t>Il est question ici de ce que l’on nomme </a:t>
            </a:r>
            <a:r>
              <a:rPr lang="fr-FR" b="1" dirty="0"/>
              <a:t>la faisabilité d’une recherche</a:t>
            </a:r>
            <a:r>
              <a:rPr lang="fr-FR" dirty="0"/>
              <a:t>.</a:t>
            </a:r>
          </a:p>
        </p:txBody>
      </p:sp>
      <p:sp>
        <p:nvSpPr>
          <p:cNvPr id="10" name="Rectangle 9"/>
          <p:cNvSpPr/>
          <p:nvPr/>
        </p:nvSpPr>
        <p:spPr>
          <a:xfrm>
            <a:off x="827584" y="5974843"/>
            <a:ext cx="7344816" cy="369332"/>
          </a:xfrm>
          <a:prstGeom prst="rect">
            <a:avLst/>
          </a:prstGeom>
        </p:spPr>
        <p:txBody>
          <a:bodyPr wrap="square">
            <a:spAutoFit/>
          </a:bodyPr>
          <a:lstStyle/>
          <a:p>
            <a:r>
              <a:rPr lang="fr-FR" dirty="0"/>
              <a:t> Il faut donc </a:t>
            </a:r>
            <a:r>
              <a:rPr lang="fr-FR" b="1" dirty="0"/>
              <a:t>trouver un sujet qui soit traitable dans le temps imparti</a:t>
            </a:r>
            <a:r>
              <a:rPr lang="fr-FR" dirty="0"/>
              <a:t>.</a:t>
            </a:r>
          </a:p>
        </p:txBody>
      </p:sp>
    </p:spTree>
    <p:extLst>
      <p:ext uri="{BB962C8B-B14F-4D97-AF65-F5344CB8AC3E}">
        <p14:creationId xmlns:p14="http://schemas.microsoft.com/office/powerpoint/2010/main" val="38581647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6448" y="548680"/>
            <a:ext cx="9001000" cy="1200329"/>
          </a:xfrm>
          <a:prstGeom prst="rect">
            <a:avLst/>
          </a:prstGeom>
        </p:spPr>
        <p:txBody>
          <a:bodyPr wrap="square">
            <a:spAutoFit/>
          </a:bodyPr>
          <a:lstStyle/>
          <a:p>
            <a:pPr algn="just"/>
            <a:r>
              <a:rPr lang="fr-FR" dirty="0"/>
              <a:t>Sur le plan intellectuel : aborder certains sujets demande des connaissances importantes et/ou des méthodes qu’il faut maîtriser. Vous devez </a:t>
            </a:r>
            <a:r>
              <a:rPr lang="fr-FR" b="1" dirty="0"/>
              <a:t>vous interroger pour savoir si vous possédez un savoir et un savoir-faire suffisant</a:t>
            </a:r>
            <a:r>
              <a:rPr lang="fr-FR" dirty="0"/>
              <a:t> (ou si vous pourrez l’acquérir au cours de votre recherche) et si vous pourrez bénéficier de l’aide de votre directeur de mémoire ou de thèse.</a:t>
            </a:r>
          </a:p>
        </p:txBody>
      </p:sp>
      <p:sp>
        <p:nvSpPr>
          <p:cNvPr id="5" name="Rectangle 4"/>
          <p:cNvSpPr/>
          <p:nvPr/>
        </p:nvSpPr>
        <p:spPr>
          <a:xfrm>
            <a:off x="146448" y="2551837"/>
            <a:ext cx="8602016" cy="923330"/>
          </a:xfrm>
          <a:prstGeom prst="rect">
            <a:avLst/>
          </a:prstGeom>
        </p:spPr>
        <p:txBody>
          <a:bodyPr wrap="square">
            <a:spAutoFit/>
          </a:bodyPr>
          <a:lstStyle/>
          <a:p>
            <a:pPr algn="just"/>
            <a:r>
              <a:rPr lang="fr-FR" dirty="0"/>
              <a:t>Sur le plan des ressources documentaires : </a:t>
            </a:r>
            <a:r>
              <a:rPr lang="fr-FR" b="1" dirty="0"/>
              <a:t>il est nécessaire qu’une littérature scientifique préexiste à laquelle vous pourrez vous référer, et qu’il existe des experts du sujet traité, que vous pourriez interroger lors d’entretiens exploratoires.</a:t>
            </a:r>
            <a:endParaRPr lang="fr-FR" dirty="0"/>
          </a:p>
        </p:txBody>
      </p:sp>
      <p:sp>
        <p:nvSpPr>
          <p:cNvPr id="6" name="Rectangle 5"/>
          <p:cNvSpPr/>
          <p:nvPr/>
        </p:nvSpPr>
        <p:spPr>
          <a:xfrm>
            <a:off x="323528" y="4221088"/>
            <a:ext cx="8424936" cy="923330"/>
          </a:xfrm>
          <a:prstGeom prst="rect">
            <a:avLst/>
          </a:prstGeom>
        </p:spPr>
        <p:txBody>
          <a:bodyPr wrap="square">
            <a:spAutoFit/>
          </a:bodyPr>
          <a:lstStyle/>
          <a:p>
            <a:pPr algn="just"/>
            <a:r>
              <a:rPr lang="fr-FR" dirty="0"/>
              <a:t>Enfin, sur le plan des ressources humaines, matérielles et financières : il faut que la </a:t>
            </a:r>
            <a:r>
              <a:rPr lang="fr-FR" b="1" dirty="0"/>
              <a:t>recherche soit éthique et déontologique</a:t>
            </a:r>
            <a:r>
              <a:rPr lang="fr-FR" dirty="0"/>
              <a:t>. Il est donc conseillé de se renseigner sur les autorisations nécessaires et les </a:t>
            </a:r>
            <a:r>
              <a:rPr lang="fr-FR" b="1" dirty="0"/>
              <a:t>conditions d’accès à la population d’étude</a:t>
            </a:r>
            <a:r>
              <a:rPr lang="fr-FR" dirty="0"/>
              <a:t>.</a:t>
            </a:r>
          </a:p>
        </p:txBody>
      </p:sp>
    </p:spTree>
    <p:extLst>
      <p:ext uri="{BB962C8B-B14F-4D97-AF65-F5344CB8AC3E}">
        <p14:creationId xmlns:p14="http://schemas.microsoft.com/office/powerpoint/2010/main" val="389661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1028343"/>
            <a:ext cx="8136904" cy="3785652"/>
          </a:xfrm>
          <a:prstGeom prst="rect">
            <a:avLst/>
          </a:prstGeom>
        </p:spPr>
        <p:txBody>
          <a:bodyPr wrap="square">
            <a:spAutoFit/>
          </a:bodyPr>
          <a:lstStyle/>
          <a:p>
            <a:pPr fontAlgn="base"/>
            <a:r>
              <a:rPr lang="fr-FR" sz="2000" dirty="0"/>
              <a:t>En résumé, les questions essentielles à vous poser sont :</a:t>
            </a:r>
          </a:p>
          <a:p>
            <a:pPr marL="285750" indent="-285750" fontAlgn="base">
              <a:buFont typeface="Wingdings" panose="05000000000000000000" pitchFamily="2" charset="2"/>
              <a:buChar char="§"/>
            </a:pPr>
            <a:r>
              <a:rPr lang="fr-FR" sz="2000" dirty="0"/>
              <a:t>Aurez-vous le temps imparti pour traiter ce sujet ?</a:t>
            </a:r>
          </a:p>
          <a:p>
            <a:pPr marL="285750" indent="-285750" fontAlgn="base">
              <a:buFont typeface="Wingdings" panose="05000000000000000000" pitchFamily="2" charset="2"/>
              <a:buChar char="§"/>
            </a:pPr>
            <a:r>
              <a:rPr lang="fr-FR" sz="2000" dirty="0"/>
              <a:t>Votre sujet de recherche n’est-il pas trop ambitieux ?</a:t>
            </a:r>
          </a:p>
          <a:p>
            <a:pPr marL="285750" indent="-285750" fontAlgn="base">
              <a:buFont typeface="Wingdings" panose="05000000000000000000" pitchFamily="2" charset="2"/>
              <a:buChar char="§"/>
            </a:pPr>
            <a:r>
              <a:rPr lang="fr-FR" sz="2000" dirty="0"/>
              <a:t>Possédez-vous les compétences nécessaires et/ou devrez-vous vous former pour pouvoir réaliser votre étude et aurez-vous le temps et les moyens de le faire ?</a:t>
            </a:r>
          </a:p>
          <a:p>
            <a:pPr marL="285750" indent="-285750" fontAlgn="base">
              <a:buFont typeface="Wingdings" panose="05000000000000000000" pitchFamily="2" charset="2"/>
              <a:buChar char="§"/>
            </a:pPr>
            <a:r>
              <a:rPr lang="fr-FR" sz="2000" dirty="0"/>
              <a:t>Avez-vous accès à une littérature scientifique suffisante pour traiter ce sujet ?</a:t>
            </a:r>
          </a:p>
          <a:p>
            <a:pPr marL="285750" indent="-285750" fontAlgn="base">
              <a:buFont typeface="Wingdings" panose="05000000000000000000" pitchFamily="2" charset="2"/>
              <a:buChar char="§"/>
            </a:pPr>
            <a:r>
              <a:rPr lang="fr-FR" sz="2000" dirty="0"/>
              <a:t>Aurez-vous accès à la </a:t>
            </a:r>
            <a:r>
              <a:rPr lang="fr-FR" sz="2000" dirty="0">
                <a:hlinkClick r:id="rId2" tooltip="population"/>
              </a:rPr>
              <a:t>population</a:t>
            </a:r>
            <a:r>
              <a:rPr lang="fr-FR" sz="2000" dirty="0"/>
              <a:t> d’étude et aurez-vous un échantillon suffisamment important pour votre recherche ?</a:t>
            </a:r>
          </a:p>
          <a:p>
            <a:pPr marL="285750" indent="-285750" fontAlgn="base">
              <a:buFont typeface="Wingdings" panose="05000000000000000000" pitchFamily="2" charset="2"/>
              <a:buChar char="§"/>
            </a:pPr>
            <a:r>
              <a:rPr lang="fr-FR" sz="2000" dirty="0"/>
              <a:t>Disposerez-vous de moyens financiers suffisants pour mener votre recherche ?</a:t>
            </a:r>
          </a:p>
        </p:txBody>
      </p:sp>
    </p:spTree>
    <p:extLst>
      <p:ext uri="{BB962C8B-B14F-4D97-AF65-F5344CB8AC3E}">
        <p14:creationId xmlns:p14="http://schemas.microsoft.com/office/powerpoint/2010/main" val="629234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5912" y="476672"/>
            <a:ext cx="7264480" cy="523220"/>
          </a:xfrm>
          <a:prstGeom prst="rect">
            <a:avLst/>
          </a:prstGeom>
        </p:spPr>
        <p:txBody>
          <a:bodyPr wrap="square">
            <a:spAutoFit/>
          </a:bodyPr>
          <a:lstStyle/>
          <a:p>
            <a:r>
              <a:rPr lang="fr-FR" sz="2800" dirty="0" smtClean="0"/>
              <a:t>Cerner une problématique adéquate </a:t>
            </a:r>
            <a:endParaRPr lang="fr-FR" sz="2800" dirty="0"/>
          </a:p>
        </p:txBody>
      </p:sp>
      <p:sp>
        <p:nvSpPr>
          <p:cNvPr id="5" name="Rectangle 4"/>
          <p:cNvSpPr/>
          <p:nvPr/>
        </p:nvSpPr>
        <p:spPr>
          <a:xfrm>
            <a:off x="251520" y="1412776"/>
            <a:ext cx="8496944" cy="646331"/>
          </a:xfrm>
          <a:prstGeom prst="rect">
            <a:avLst/>
          </a:prstGeom>
        </p:spPr>
        <p:txBody>
          <a:bodyPr wrap="square">
            <a:spAutoFit/>
          </a:bodyPr>
          <a:lstStyle/>
          <a:p>
            <a:pPr algn="just"/>
            <a:r>
              <a:rPr lang="fr-FR" dirty="0"/>
              <a:t>Une problématique est  l’ « </a:t>
            </a:r>
            <a:r>
              <a:rPr lang="fr-FR" b="1" dirty="0"/>
              <a:t>ensemble des questions, des problèmes concernant un domaine de connaissances ou qui sont posés par une situation</a:t>
            </a:r>
            <a:r>
              <a:rPr lang="fr-FR" dirty="0"/>
              <a:t>. »</a:t>
            </a:r>
          </a:p>
        </p:txBody>
      </p:sp>
      <p:sp>
        <p:nvSpPr>
          <p:cNvPr id="6" name="Rectangle 5"/>
          <p:cNvSpPr/>
          <p:nvPr/>
        </p:nvSpPr>
        <p:spPr>
          <a:xfrm>
            <a:off x="395536" y="2551837"/>
            <a:ext cx="8352928" cy="1754326"/>
          </a:xfrm>
          <a:prstGeom prst="rect">
            <a:avLst/>
          </a:prstGeom>
        </p:spPr>
        <p:txBody>
          <a:bodyPr wrap="square">
            <a:spAutoFit/>
          </a:bodyPr>
          <a:lstStyle/>
          <a:p>
            <a:pPr marL="285750" indent="-285750" algn="just">
              <a:buFont typeface="Wingdings" panose="05000000000000000000" pitchFamily="2" charset="2"/>
              <a:buChar char="§"/>
            </a:pPr>
            <a:r>
              <a:rPr lang="fr-FR" dirty="0"/>
              <a:t>Une bonne problématique doit être </a:t>
            </a:r>
            <a:r>
              <a:rPr lang="fr-FR" b="1" dirty="0"/>
              <a:t>simple, précise, concise et cohérente</a:t>
            </a:r>
            <a:r>
              <a:rPr lang="fr-FR" dirty="0"/>
              <a:t>. Il ne s’agit pas de faire une phrase de dix lignes. Les concepts doivent être clairement posés dans la problématique mais seront définis dans l’introduction</a:t>
            </a:r>
            <a:r>
              <a:rPr lang="fr-FR" dirty="0" smtClean="0"/>
              <a:t>.</a:t>
            </a:r>
          </a:p>
          <a:p>
            <a:pPr marL="285750" indent="-285750" algn="just">
              <a:buFont typeface="Wingdings" panose="05000000000000000000" pitchFamily="2" charset="2"/>
              <a:buChar char="§"/>
            </a:pPr>
            <a:r>
              <a:rPr lang="fr-FR" dirty="0"/>
              <a:t>Une bonne problématique doit être </a:t>
            </a:r>
            <a:r>
              <a:rPr lang="fr-FR" b="1" dirty="0"/>
              <a:t>originale sans être insolvable</a:t>
            </a:r>
            <a:r>
              <a:rPr lang="fr-FR" dirty="0"/>
              <a:t>. En effet, il faut trouver le juste milieu entre banalité, généralité et innovation, originalité.</a:t>
            </a:r>
          </a:p>
          <a:p>
            <a:pPr algn="just"/>
            <a:endParaRPr lang="fr-FR" dirty="0"/>
          </a:p>
        </p:txBody>
      </p:sp>
      <p:sp>
        <p:nvSpPr>
          <p:cNvPr id="7" name="Rectangle 6"/>
          <p:cNvSpPr/>
          <p:nvPr/>
        </p:nvSpPr>
        <p:spPr>
          <a:xfrm>
            <a:off x="755576" y="4306163"/>
            <a:ext cx="7992888" cy="1477328"/>
          </a:xfrm>
          <a:prstGeom prst="rect">
            <a:avLst/>
          </a:prstGeom>
        </p:spPr>
        <p:txBody>
          <a:bodyPr wrap="square">
            <a:spAutoFit/>
          </a:bodyPr>
          <a:lstStyle/>
          <a:p>
            <a:pPr algn="just"/>
            <a:r>
              <a:rPr lang="fr-FR" dirty="0"/>
              <a:t>Une problématique trop banale sera sanctionnée car vous n’apporterez rien au progrès de la discipline. Par ailleurs si le sujet est trop général, vous serez confrontés à une masse d’informations impossible à traiter.</a:t>
            </a:r>
          </a:p>
          <a:p>
            <a:pPr algn="just"/>
            <a:r>
              <a:rPr lang="fr-FR" dirty="0"/>
              <a:t>De même si la problématique est trop originale, vous manquerez de matière pour traiter votre sujet.</a:t>
            </a:r>
          </a:p>
        </p:txBody>
      </p:sp>
    </p:spTree>
    <p:extLst>
      <p:ext uri="{BB962C8B-B14F-4D97-AF65-F5344CB8AC3E}">
        <p14:creationId xmlns:p14="http://schemas.microsoft.com/office/powerpoint/2010/main" val="1425981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692696"/>
            <a:ext cx="7272808" cy="523220"/>
          </a:xfrm>
          <a:prstGeom prst="rect">
            <a:avLst/>
          </a:prstGeom>
        </p:spPr>
        <p:txBody>
          <a:bodyPr wrap="square">
            <a:spAutoFit/>
          </a:bodyPr>
          <a:lstStyle/>
          <a:p>
            <a:r>
              <a:rPr lang="fr-FR" sz="2800" dirty="0" smtClean="0"/>
              <a:t>Préparer un plan de rédaction </a:t>
            </a:r>
            <a:endParaRPr lang="fr-FR" sz="2800" dirty="0"/>
          </a:p>
        </p:txBody>
      </p:sp>
      <p:sp>
        <p:nvSpPr>
          <p:cNvPr id="5" name="Rectangle 4"/>
          <p:cNvSpPr/>
          <p:nvPr/>
        </p:nvSpPr>
        <p:spPr>
          <a:xfrm>
            <a:off x="467544" y="1484784"/>
            <a:ext cx="8352928" cy="1477328"/>
          </a:xfrm>
          <a:prstGeom prst="rect">
            <a:avLst/>
          </a:prstGeom>
        </p:spPr>
        <p:txBody>
          <a:bodyPr wrap="square">
            <a:spAutoFit/>
          </a:bodyPr>
          <a:lstStyle/>
          <a:p>
            <a:pPr algn="just"/>
            <a:r>
              <a:rPr lang="fr-FR" dirty="0"/>
              <a:t>chaque plan est spécifique au sujet choisi. Le plan est fondamental, il est le squelette de votre mémoire et reflète l’organisation de votre réflexion</a:t>
            </a:r>
            <a:r>
              <a:rPr lang="fr-FR" dirty="0" smtClean="0"/>
              <a:t>.</a:t>
            </a:r>
          </a:p>
          <a:p>
            <a:pPr marL="285750" indent="-285750" algn="just">
              <a:buFont typeface="Wingdings" panose="05000000000000000000" pitchFamily="2" charset="2"/>
              <a:buChar char="§"/>
            </a:pPr>
            <a:r>
              <a:rPr lang="fr-FR" b="1" dirty="0"/>
              <a:t>logique et </a:t>
            </a:r>
            <a:r>
              <a:rPr lang="fr-FR" b="1" dirty="0" smtClean="0"/>
              <a:t>cohérent</a:t>
            </a:r>
          </a:p>
          <a:p>
            <a:pPr marL="285750" indent="-285750" algn="just">
              <a:buFont typeface="Wingdings" panose="05000000000000000000" pitchFamily="2" charset="2"/>
              <a:buChar char="§"/>
            </a:pPr>
            <a:r>
              <a:rPr lang="fr-FR" b="1" dirty="0"/>
              <a:t>simple à comprendre</a:t>
            </a:r>
            <a:r>
              <a:rPr lang="fr-FR" dirty="0"/>
              <a:t> </a:t>
            </a:r>
            <a:endParaRPr lang="fr-FR" dirty="0" smtClean="0"/>
          </a:p>
          <a:p>
            <a:pPr marL="285750" indent="-285750" algn="just">
              <a:buFont typeface="Wingdings" panose="05000000000000000000" pitchFamily="2" charset="2"/>
              <a:buChar char="§"/>
            </a:pPr>
            <a:r>
              <a:rPr lang="fr-FR" b="1" dirty="0"/>
              <a:t>équilibré</a:t>
            </a:r>
            <a:r>
              <a:rPr lang="fr-FR" dirty="0"/>
              <a:t> </a:t>
            </a:r>
          </a:p>
        </p:txBody>
      </p:sp>
      <p:sp>
        <p:nvSpPr>
          <p:cNvPr id="6" name="Rectangle 5"/>
          <p:cNvSpPr/>
          <p:nvPr/>
        </p:nvSpPr>
        <p:spPr>
          <a:xfrm>
            <a:off x="197768" y="5912405"/>
            <a:ext cx="8892480" cy="646331"/>
          </a:xfrm>
          <a:prstGeom prst="rect">
            <a:avLst/>
          </a:prstGeom>
        </p:spPr>
        <p:txBody>
          <a:bodyPr wrap="square">
            <a:spAutoFit/>
          </a:bodyPr>
          <a:lstStyle/>
          <a:p>
            <a:r>
              <a:rPr lang="fr-FR" dirty="0" smtClean="0"/>
              <a:t>https://www.scriptor.fr/boite-outils/formaliser/comment-elaborer-une-problematique-pertinente</a:t>
            </a:r>
            <a:endParaRPr lang="fr-FR" dirty="0"/>
          </a:p>
        </p:txBody>
      </p:sp>
      <p:sp>
        <p:nvSpPr>
          <p:cNvPr id="7" name="Rectangle 6"/>
          <p:cNvSpPr/>
          <p:nvPr/>
        </p:nvSpPr>
        <p:spPr>
          <a:xfrm>
            <a:off x="467544" y="3288268"/>
            <a:ext cx="7560840" cy="523220"/>
          </a:xfrm>
          <a:prstGeom prst="rect">
            <a:avLst/>
          </a:prstGeom>
        </p:spPr>
        <p:txBody>
          <a:bodyPr wrap="square">
            <a:spAutoFit/>
          </a:bodyPr>
          <a:lstStyle/>
          <a:p>
            <a:r>
              <a:rPr lang="fr-FR" sz="2800" dirty="0"/>
              <a:t>Rédiger une table des matières </a:t>
            </a:r>
          </a:p>
        </p:txBody>
      </p:sp>
      <p:sp>
        <p:nvSpPr>
          <p:cNvPr id="8" name="Rectangle 7"/>
          <p:cNvSpPr/>
          <p:nvPr/>
        </p:nvSpPr>
        <p:spPr>
          <a:xfrm>
            <a:off x="467544" y="3907350"/>
            <a:ext cx="8208912" cy="1477328"/>
          </a:xfrm>
          <a:prstGeom prst="rect">
            <a:avLst/>
          </a:prstGeom>
        </p:spPr>
        <p:txBody>
          <a:bodyPr wrap="square">
            <a:spAutoFit/>
          </a:bodyPr>
          <a:lstStyle/>
          <a:p>
            <a:pPr algn="just"/>
            <a:r>
              <a:rPr lang="fr-FR" dirty="0"/>
              <a:t>Une table des matières est une liste de parties et de sous-parties composant un document. Elle indique les pages correspondant aux parties présentées.</a:t>
            </a:r>
          </a:p>
          <a:p>
            <a:pPr algn="just"/>
            <a:r>
              <a:rPr lang="fr-FR" dirty="0"/>
              <a:t>La table des matières se situe en début ou en fin de document. En raison de l’influence de la culture anglo-saxonne, elle est fréquemment positionnée en début de document dans les écrits académiques (</a:t>
            </a:r>
            <a:r>
              <a:rPr lang="fr-FR" dirty="0">
                <a:hlinkClick r:id="rId2"/>
              </a:rPr>
              <a:t>mémoires</a:t>
            </a:r>
            <a:r>
              <a:rPr lang="fr-FR" dirty="0"/>
              <a:t>, </a:t>
            </a:r>
            <a:r>
              <a:rPr lang="fr-FR" dirty="0">
                <a:hlinkClick r:id="rId3"/>
              </a:rPr>
              <a:t>thèses</a:t>
            </a:r>
            <a:r>
              <a:rPr lang="fr-FR" dirty="0"/>
              <a:t>, </a:t>
            </a:r>
            <a:r>
              <a:rPr lang="fr-FR" dirty="0">
                <a:hlinkClick r:id="rId4"/>
              </a:rPr>
              <a:t>rapports de stage</a:t>
            </a:r>
            <a:r>
              <a:rPr lang="fr-FR" dirty="0"/>
              <a:t>, etc.).</a:t>
            </a:r>
          </a:p>
        </p:txBody>
      </p:sp>
    </p:spTree>
    <p:extLst>
      <p:ext uri="{BB962C8B-B14F-4D97-AF65-F5344CB8AC3E}">
        <p14:creationId xmlns:p14="http://schemas.microsoft.com/office/powerpoint/2010/main" val="2870455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127270"/>
            <a:ext cx="8352928"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05912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649</Words>
  <Application>Microsoft Office PowerPoint</Application>
  <PresentationFormat>Affichage à l'écran (4:3)</PresentationFormat>
  <Paragraphs>64</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Présentation PowerPoint</vt:lpstr>
      <vt:lpstr>Choisir un sujet de recherche motivant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firass2021</dc:creator>
  <cp:lastModifiedBy>firass2021</cp:lastModifiedBy>
  <cp:revision>18</cp:revision>
  <dcterms:created xsi:type="dcterms:W3CDTF">2023-02-07T18:41:31Z</dcterms:created>
  <dcterms:modified xsi:type="dcterms:W3CDTF">2023-02-22T07:49:45Z</dcterms:modified>
</cp:coreProperties>
</file>