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20"/>
  </p:notesMasterIdLst>
  <p:sldIdLst>
    <p:sldId id="259" r:id="rId2"/>
    <p:sldId id="258" r:id="rId3"/>
    <p:sldId id="298" r:id="rId4"/>
    <p:sldId id="297" r:id="rId5"/>
    <p:sldId id="299" r:id="rId6"/>
    <p:sldId id="300" r:id="rId7"/>
    <p:sldId id="302" r:id="rId8"/>
    <p:sldId id="303" r:id="rId9"/>
    <p:sldId id="304" r:id="rId10"/>
    <p:sldId id="305" r:id="rId11"/>
    <p:sldId id="306" r:id="rId12"/>
    <p:sldId id="307" r:id="rId13"/>
    <p:sldId id="310" r:id="rId14"/>
    <p:sldId id="311" r:id="rId15"/>
    <p:sldId id="308" r:id="rId16"/>
    <p:sldId id="309" r:id="rId17"/>
    <p:sldId id="312" r:id="rId18"/>
    <p:sldId id="275" r:id="rId19"/>
  </p:sldIdLst>
  <p:sldSz cx="9144000" cy="6858000" type="screen4x3"/>
  <p:notesSz cx="9945688" cy="6858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7" autoAdjust="0"/>
    <p:restoredTop sz="94624" autoAdjust="0"/>
  </p:normalViewPr>
  <p:slideViewPr>
    <p:cSldViewPr>
      <p:cViewPr varScale="1">
        <p:scale>
          <a:sx n="65" d="100"/>
          <a:sy n="65" d="100"/>
        </p:scale>
        <p:origin x="145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35890" y="0"/>
            <a:ext cx="4309798" cy="3429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2303" y="0"/>
            <a:ext cx="4309798" cy="342900"/>
          </a:xfrm>
          <a:prstGeom prst="rect">
            <a:avLst/>
          </a:prstGeom>
        </p:spPr>
        <p:txBody>
          <a:bodyPr vert="horz" lIns="91440" tIns="45720" rIns="91440" bIns="45720" rtlCol="1"/>
          <a:lstStyle>
            <a:lvl1pPr algn="l">
              <a:defRPr sz="1200"/>
            </a:lvl1pPr>
          </a:lstStyle>
          <a:p>
            <a:fld id="{943F833A-A41C-4ADB-B437-FA7335DFF598}" type="datetimeFigureOut">
              <a:rPr lang="ar-SA" smtClean="0"/>
              <a:pPr/>
              <a:t>09/06/1442</a:t>
            </a:fld>
            <a:endParaRPr lang="ar-SA"/>
          </a:p>
        </p:txBody>
      </p:sp>
      <p:sp>
        <p:nvSpPr>
          <p:cNvPr id="4" name="Slide Image Placeholder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94569" y="3257550"/>
            <a:ext cx="7956550" cy="30861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635890" y="6513910"/>
            <a:ext cx="4309798" cy="3429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2303" y="6513910"/>
            <a:ext cx="4309798" cy="342900"/>
          </a:xfrm>
          <a:prstGeom prst="rect">
            <a:avLst/>
          </a:prstGeom>
        </p:spPr>
        <p:txBody>
          <a:bodyPr vert="horz" lIns="91440" tIns="45720" rIns="91440" bIns="45720" rtlCol="1" anchor="b"/>
          <a:lstStyle>
            <a:lvl1pPr algn="l">
              <a:defRPr sz="1200"/>
            </a:lvl1pPr>
          </a:lstStyle>
          <a:p>
            <a:fld id="{2E2342FB-EEDC-4836-80AE-9478FDE595DC}"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7D1F9FBB-6ADD-43A6-8884-CAFB59EF932E}" type="datetime1">
              <a:rPr lang="fr-FR" smtClean="0"/>
              <a:t>22/01/2021</a:t>
            </a:fld>
            <a:endParaRPr lang="ar-SA"/>
          </a:p>
        </p:txBody>
      </p:sp>
      <p:sp>
        <p:nvSpPr>
          <p:cNvPr id="17" name="Footer Placeholder 16"/>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B8B482-E394-4827-8F49-B1866B7E4CCC}" type="datetime1">
              <a:rPr lang="fr-FR" smtClean="0"/>
              <a:t>22/01/2021</a:t>
            </a:fld>
            <a:endParaRPr lang="ar-SA"/>
          </a:p>
        </p:txBody>
      </p:sp>
      <p:sp>
        <p:nvSpPr>
          <p:cNvPr id="5" name="Footer Placeholder 4"/>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762DD8-F978-4639-8E43-52FD145584AD}" type="datetime1">
              <a:rPr lang="fr-FR" smtClean="0"/>
              <a:t>22/01/2021</a:t>
            </a:fld>
            <a:endParaRPr lang="ar-SA"/>
          </a:p>
        </p:txBody>
      </p:sp>
      <p:sp>
        <p:nvSpPr>
          <p:cNvPr id="5" name="Footer Placeholder 4"/>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E4A6F8E7-841F-4DD3-97BE-F0C2F3A88017}" type="datetime1">
              <a:rPr lang="fr-FR" smtClean="0"/>
              <a:t>22/01/2021</a:t>
            </a:fld>
            <a:endParaRPr lang="ar-SA"/>
          </a:p>
        </p:txBody>
      </p:sp>
      <p:sp>
        <p:nvSpPr>
          <p:cNvPr id="5" name="Footer Placeholder 4"/>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4" name="Date Placeholder 3"/>
          <p:cNvSpPr>
            <a:spLocks noGrp="1"/>
          </p:cNvSpPr>
          <p:nvPr>
            <p:ph type="dt" sz="half" idx="10"/>
          </p:nvPr>
        </p:nvSpPr>
        <p:spPr/>
        <p:txBody>
          <a:bodyPr/>
          <a:lstStyle/>
          <a:p>
            <a:fld id="{9ACA3541-C7AD-49E8-BC93-027220C2512E}" type="datetime1">
              <a:rPr lang="fr-FR" smtClean="0"/>
              <a:t>22/01/2021</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AA6FE97-4D4B-4391-B905-E2DF558A7935}" type="datetime1">
              <a:rPr lang="fr-FR" smtClean="0"/>
              <a:t>22/01/2021</a:t>
            </a:fld>
            <a:endParaRPr lang="ar-SA"/>
          </a:p>
        </p:txBody>
      </p:sp>
      <p:sp>
        <p:nvSpPr>
          <p:cNvPr id="6" name="Footer Placeholder 5"/>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33707F9-52F6-4D9B-BA48-852AEE2279B5}" type="datetime1">
              <a:rPr lang="fr-FR" smtClean="0"/>
              <a:t>22/01/2021</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2  قسم المالية والمحاسبة : مالية المؤسسة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DDC5FCE-05E6-4A04-A841-D405B71D41AE}" type="datetime1">
              <a:rPr lang="fr-FR" smtClean="0"/>
              <a:t>22/01/2021</a:t>
            </a:fld>
            <a:endParaRPr lang="ar-SA"/>
          </a:p>
        </p:txBody>
      </p:sp>
      <p:sp>
        <p:nvSpPr>
          <p:cNvPr id="4" name="Footer Placeholder 3"/>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3103415-CAA8-42A8-A999-7EA38B0557EE}" type="datetime1">
              <a:rPr lang="fr-FR" smtClean="0"/>
              <a:t>22/01/2021</a:t>
            </a:fld>
            <a:endParaRPr lang="ar-SA"/>
          </a:p>
        </p:txBody>
      </p:sp>
      <p:sp>
        <p:nvSpPr>
          <p:cNvPr id="3" name="Footer Placeholder 2"/>
          <p:cNvSpPr>
            <a:spLocks noGrp="1"/>
          </p:cNvSpPr>
          <p:nvPr>
            <p:ph type="ftr" sz="quarter" idx="11"/>
          </p:nvPr>
        </p:nvSpPr>
        <p:spPr/>
        <p:txBody>
          <a:bodyPr/>
          <a:lstStyle/>
          <a:p>
            <a:r>
              <a:rPr lang="ar-SA"/>
              <a:t>سنة 2  قسم المالية والمحاسبة : مالية المؤسسة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6C53C62-AFE2-41D0-8316-56E821811F10}" type="datetime1">
              <a:rPr lang="fr-FR" smtClean="0"/>
              <a:t>22/01/2021</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2  قسم المالية والمحاسبة : مالية المؤسسة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A4F08C6-C4A9-4880-9FD2-6CB149659C3F}" type="datetime1">
              <a:rPr lang="fr-FR" smtClean="0"/>
              <a:t>22/01/2021</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2  قسم المالية والمحاسبة : مالية المؤسسة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93A514-550C-4545-9347-8DFF5CF93381}" type="datetime1">
              <a:rPr lang="fr-FR" smtClean="0"/>
              <a:t>22/01/2021</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2  قسم المالية والمحاسبة : مالية المؤسسة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472A2B5C-A042-49AC-82CF-FD17BFDD292F}"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التدفقات النقدية</a:t>
            </a:r>
            <a:r>
              <a:rPr lang="ar-SA" sz="2400" b="0" dirty="0">
                <a:solidFill>
                  <a:schemeClr val="tx1"/>
                </a:solidFill>
              </a:rPr>
              <a:t> </a:t>
            </a:r>
          </a:p>
          <a:p>
            <a:pPr marL="452438" algn="just">
              <a:tabLst>
                <a:tab pos="1254125" algn="l"/>
              </a:tabLst>
            </a:pPr>
            <a:r>
              <a:rPr lang="ar-SA" sz="2400" b="0" dirty="0">
                <a:solidFill>
                  <a:schemeClr val="tx1"/>
                </a:solidFill>
              </a:rPr>
              <a:t> تتمثل التدفقات النقدية حسب النظام المحاسبي المالي (</a:t>
            </a:r>
            <a:r>
              <a:rPr lang="fr-FR" b="0" dirty="0">
                <a:solidFill>
                  <a:schemeClr val="tx1"/>
                </a:solidFill>
              </a:rPr>
              <a:t>SCF</a:t>
            </a:r>
            <a:r>
              <a:rPr lang="ar-SA" sz="2400" b="0" dirty="0">
                <a:solidFill>
                  <a:schemeClr val="tx1"/>
                </a:solidFill>
              </a:rPr>
              <a:t>) من خلال ما يسمى بجدول سيولة الخزينة (الطريقة المباشرة وغير المباشرة). </a:t>
            </a:r>
            <a:r>
              <a:rPr lang="ar-SA" sz="2000" dirty="0">
                <a:solidFill>
                  <a:schemeClr val="tx1"/>
                </a:solidFill>
              </a:rPr>
              <a:t>ارجع إلى الجريدة الرسمية العدد </a:t>
            </a:r>
            <a:r>
              <a:rPr lang="en-US" sz="2000" dirty="0">
                <a:solidFill>
                  <a:schemeClr val="tx1"/>
                </a:solidFill>
              </a:rPr>
              <a:t>19</a:t>
            </a:r>
            <a:r>
              <a:rPr lang="ar-SA" sz="2000" dirty="0">
                <a:solidFill>
                  <a:schemeClr val="tx1"/>
                </a:solidFill>
              </a:rPr>
              <a:t> الصادرة بتاريخ </a:t>
            </a:r>
            <a:r>
              <a:rPr lang="en-US" sz="2000" dirty="0">
                <a:solidFill>
                  <a:schemeClr val="tx1"/>
                </a:solidFill>
              </a:rPr>
              <a:t> 2009/3/25</a:t>
            </a:r>
            <a:r>
              <a:rPr lang="ar-SA" sz="2400" b="0" dirty="0">
                <a:solidFill>
                  <a:schemeClr val="tx1"/>
                </a:solidFill>
              </a:rPr>
              <a:t>. </a:t>
            </a:r>
            <a:r>
              <a:rPr lang="ar-SA" sz="1800" dirty="0">
                <a:solidFill>
                  <a:schemeClr val="tx1"/>
                </a:solidFill>
              </a:rPr>
              <a:t>(ص ص </a:t>
            </a:r>
            <a:r>
              <a:rPr lang="en-US" sz="1800" dirty="0">
                <a:solidFill>
                  <a:schemeClr val="tx1"/>
                </a:solidFill>
              </a:rPr>
              <a:t>36-35-26</a:t>
            </a:r>
            <a:r>
              <a:rPr lang="ar-SA" sz="1800" dirty="0">
                <a:solidFill>
                  <a:schemeClr val="tx1"/>
                </a:solidFill>
              </a:rPr>
              <a:t>). </a:t>
            </a:r>
          </a:p>
          <a:p>
            <a:pPr marL="452438" algn="just">
              <a:tabLst>
                <a:tab pos="1254125" algn="l"/>
              </a:tabLst>
            </a:pPr>
            <a:r>
              <a:rPr lang="ar-SA" sz="2400" b="0" dirty="0">
                <a:solidFill>
                  <a:schemeClr val="tx1"/>
                </a:solidFill>
              </a:rPr>
              <a:t>فالهدف من جدول سيولة الخزينة هو إعطاء مستعملي الكشوف المالية أساسا لتقييم مدى قدرة الكيان على توليد الأموال ونظائرها وكذلك المعلومات بشأن استخدام هذه السيولة المالية.</a:t>
            </a:r>
          </a:p>
          <a:p>
            <a:pPr marL="452438" algn="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F3B067A4-9C47-4120-B3AB-35C537112714}"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التدفقات النقدية</a:t>
            </a:r>
            <a:r>
              <a:rPr lang="ar-SA" sz="2400" b="0" dirty="0">
                <a:solidFill>
                  <a:schemeClr val="tx1"/>
                </a:solidFill>
              </a:rPr>
              <a:t> </a:t>
            </a:r>
          </a:p>
          <a:p>
            <a:pPr marL="452438" algn="just">
              <a:tabLst>
                <a:tab pos="1254125" algn="l"/>
              </a:tabLst>
            </a:pPr>
            <a:r>
              <a:rPr lang="ar-SA" sz="2400" b="0" dirty="0">
                <a:solidFill>
                  <a:schemeClr val="tx1"/>
                </a:solidFill>
              </a:rPr>
              <a:t> يقدم جدول سيولة الخزينة مداخيل ومخارج الموجودات المالية الحاصلة أثناء السنة المالية حسب منشئها (مصدرها) : </a:t>
            </a:r>
          </a:p>
          <a:p>
            <a:pPr marL="452438" algn="just">
              <a:buFontTx/>
              <a:buChar char="-"/>
              <a:tabLst>
                <a:tab pos="1254125" algn="l"/>
              </a:tabLst>
            </a:pPr>
            <a:r>
              <a:rPr lang="ar-SA" sz="2400" b="0" dirty="0">
                <a:solidFill>
                  <a:schemeClr val="tx1"/>
                </a:solidFill>
              </a:rPr>
              <a:t>التدفقات التي تولدها الأنشطة العملياتية</a:t>
            </a:r>
          </a:p>
          <a:p>
            <a:pPr marL="452438" algn="just">
              <a:buFontTx/>
              <a:buChar char="-"/>
              <a:tabLst>
                <a:tab pos="1254125" algn="l"/>
              </a:tabLst>
            </a:pPr>
            <a:r>
              <a:rPr lang="ar-SA" sz="2400" b="0" dirty="0">
                <a:solidFill>
                  <a:schemeClr val="tx1"/>
                </a:solidFill>
              </a:rPr>
              <a:t> التدفقات المالية التي تولدها أنشطة الاستثمار(سحب أموال؛ تدفق نقدي صادر، أو تحصيل أموال؛ تدفق نقدي وارد).</a:t>
            </a:r>
          </a:p>
          <a:p>
            <a:pPr marL="452438" algn="just">
              <a:buFontTx/>
              <a:buChar char="-"/>
              <a:tabLst>
                <a:tab pos="1254125" algn="l"/>
              </a:tabLst>
            </a:pPr>
            <a:r>
              <a:rPr lang="ar-SA" sz="2400" b="0" dirty="0">
                <a:solidFill>
                  <a:schemeClr val="tx1"/>
                </a:solidFill>
              </a:rPr>
              <a:t> التدفقات الناشئة عن أنشطة تمويل(تغيير حجم وبنية الأموال الخاصة، أو القروض).</a:t>
            </a:r>
          </a:p>
          <a:p>
            <a:pPr marL="452438" algn="just">
              <a:buFontTx/>
              <a:buChar char="-"/>
              <a:tabLst>
                <a:tab pos="1254125" algn="l"/>
              </a:tabLst>
            </a:pPr>
            <a:r>
              <a:rPr lang="ar-SA" sz="2400" b="0" dirty="0">
                <a:solidFill>
                  <a:schemeClr val="tx1"/>
                </a:solidFill>
              </a:rPr>
              <a:t> تدفقات أموال متأتية من فوائد وحصص أسهم، تقدم كلا على حدة وترتب بصورة دائمة من سنة مالية إلى أخرى في الأنشطة العملياتية للاستثمار أو التمويل. </a:t>
            </a:r>
          </a:p>
          <a:p>
            <a:pPr marL="452438" algn="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A6724060-480B-4842-AD1F-7BF811009CDA}"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11</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التدفقات النقدية</a:t>
            </a:r>
            <a:r>
              <a:rPr lang="ar-SA" sz="2400" b="0" dirty="0">
                <a:solidFill>
                  <a:schemeClr val="tx1"/>
                </a:solidFill>
              </a:rPr>
              <a:t> </a:t>
            </a:r>
          </a:p>
          <a:p>
            <a:pPr marL="452438" algn="just">
              <a:buFont typeface="Wingdings" pitchFamily="2" charset="2"/>
              <a:buChar char="q"/>
              <a:tabLst>
                <a:tab pos="1254125" algn="l"/>
              </a:tabLst>
            </a:pPr>
            <a:r>
              <a:rPr lang="ar-SA" sz="2400" b="0" dirty="0">
                <a:solidFill>
                  <a:schemeClr val="tx1"/>
                </a:solidFill>
              </a:rPr>
              <a:t> </a:t>
            </a:r>
            <a:r>
              <a:rPr lang="ar-SA" sz="2400" dirty="0">
                <a:solidFill>
                  <a:schemeClr val="tx1"/>
                </a:solidFill>
              </a:rPr>
              <a:t>الطريقة المباشرة: </a:t>
            </a:r>
            <a:r>
              <a:rPr lang="ar-SA" sz="2400" b="0" dirty="0">
                <a:solidFill>
                  <a:schemeClr val="tx1"/>
                </a:solidFill>
              </a:rPr>
              <a:t>يتم تحديد الفصول الرئيسية لدخول وخروج الأموال الإجمالية (الزبائن، الموردون، الضرائب،..)، قصد إبراز تدفق مالي صافي. ويتم تقريب التدفق المالي الصافي إلى النتيجة قبل ضريبة الفترة المقصودة.</a:t>
            </a:r>
          </a:p>
          <a:p>
            <a:pPr marL="452438" algn="just">
              <a:buFont typeface="Wingdings" pitchFamily="2" charset="2"/>
              <a:buChar char="q"/>
              <a:tabLst>
                <a:tab pos="1254125" algn="l"/>
              </a:tabLst>
            </a:pPr>
            <a:r>
              <a:rPr lang="ar-SA" sz="2400" b="0" dirty="0">
                <a:solidFill>
                  <a:schemeClr val="tx1"/>
                </a:solidFill>
              </a:rPr>
              <a:t> </a:t>
            </a:r>
            <a:r>
              <a:rPr lang="ar-SA" sz="2400" dirty="0">
                <a:solidFill>
                  <a:schemeClr val="tx1"/>
                </a:solidFill>
              </a:rPr>
              <a:t>الطريقة غير المباشرة: </a:t>
            </a:r>
            <a:r>
              <a:rPr lang="ar-SA" sz="2400" b="0" dirty="0">
                <a:solidFill>
                  <a:schemeClr val="tx1"/>
                </a:solidFill>
              </a:rPr>
              <a:t>تتمثل في تصحيح النتيجة للسنة المالية مع الأخذ بعين الاعتبار مايلي:</a:t>
            </a:r>
          </a:p>
          <a:p>
            <a:pPr marL="1366838" lvl="2" algn="just">
              <a:buFont typeface="Wingdings" pitchFamily="2" charset="2"/>
              <a:buChar char="ü"/>
              <a:tabLst>
                <a:tab pos="1254125" algn="l"/>
              </a:tabLst>
            </a:pPr>
            <a:r>
              <a:rPr lang="ar-SA" sz="2800" dirty="0">
                <a:solidFill>
                  <a:schemeClr val="tx1"/>
                </a:solidFill>
              </a:rPr>
              <a:t> </a:t>
            </a:r>
            <a:r>
              <a:rPr lang="ar-SA" sz="2400" dirty="0">
                <a:solidFill>
                  <a:schemeClr val="tx1"/>
                </a:solidFill>
              </a:rPr>
              <a:t>آثار المعاملات دون التأثير في الخزينة (</a:t>
            </a:r>
            <a:r>
              <a:rPr lang="ar-SA" sz="1800" b="1" dirty="0">
                <a:solidFill>
                  <a:schemeClr val="tx1"/>
                </a:solidFill>
              </a:rPr>
              <a:t>اهتلاكات، الزبائن، المخزونات</a:t>
            </a:r>
            <a:r>
              <a:rPr lang="ar-SA" sz="2400" dirty="0">
                <a:solidFill>
                  <a:schemeClr val="tx1"/>
                </a:solidFill>
              </a:rPr>
              <a:t>)</a:t>
            </a:r>
          </a:p>
          <a:p>
            <a:pPr marL="1366838" lvl="2" algn="just">
              <a:buFont typeface="Wingdings" pitchFamily="2" charset="2"/>
              <a:buChar char="ü"/>
              <a:tabLst>
                <a:tab pos="1254125" algn="l"/>
              </a:tabLst>
            </a:pPr>
            <a:r>
              <a:rPr lang="ar-SA" sz="2400" b="0" dirty="0">
                <a:solidFill>
                  <a:schemeClr val="tx1"/>
                </a:solidFill>
              </a:rPr>
              <a:t> التفاوتات أو التسويات (</a:t>
            </a:r>
            <a:r>
              <a:rPr lang="ar-SA" sz="1800" b="1" dirty="0">
                <a:solidFill>
                  <a:schemeClr val="tx1"/>
                </a:solidFill>
              </a:rPr>
              <a:t>ضرائب مؤجلة</a:t>
            </a:r>
            <a:r>
              <a:rPr lang="ar-SA" sz="2400" b="0" dirty="0">
                <a:solidFill>
                  <a:schemeClr val="tx1"/>
                </a:solidFill>
              </a:rPr>
              <a:t>)</a:t>
            </a:r>
          </a:p>
          <a:p>
            <a:pPr marL="1366838" lvl="2" algn="just">
              <a:buFont typeface="Wingdings" pitchFamily="2" charset="2"/>
              <a:buChar char="ü"/>
              <a:tabLst>
                <a:tab pos="1254125" algn="l"/>
              </a:tabLst>
            </a:pPr>
            <a:r>
              <a:rPr lang="ar-SA" sz="2400" dirty="0">
                <a:solidFill>
                  <a:schemeClr val="tx1"/>
                </a:solidFill>
              </a:rPr>
              <a:t> التدفقات المالية المرتبطة بأنشطة الاستثمار أوالتمويل (قيمة التنازل الزائدة أو الناقصة )، مع ضرورة تقديم  التدفقات كلا على حدى.</a:t>
            </a: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0BEF8B87-E0AE-41BC-931C-2E8F09730E8C}"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التدفقات النقدية</a:t>
            </a:r>
            <a:r>
              <a:rPr lang="ar-SA" sz="2400" b="0" dirty="0">
                <a:solidFill>
                  <a:schemeClr val="tx1"/>
                </a:solidFill>
              </a:rPr>
              <a:t> </a:t>
            </a:r>
          </a:p>
          <a:p>
            <a:pPr marL="452438" algn="just">
              <a:buFont typeface="Wingdings" pitchFamily="2" charset="2"/>
              <a:buChar char="q"/>
              <a:tabLst>
                <a:tab pos="1254125" algn="l"/>
              </a:tabLst>
            </a:pPr>
            <a:r>
              <a:rPr lang="ar-SA" sz="2400" b="0" dirty="0">
                <a:solidFill>
                  <a:schemeClr val="tx1"/>
                </a:solidFill>
              </a:rPr>
              <a:t> </a:t>
            </a:r>
            <a:r>
              <a:rPr lang="ar-SA" sz="2400" dirty="0">
                <a:solidFill>
                  <a:schemeClr val="tx1"/>
                </a:solidFill>
              </a:rPr>
              <a:t>الطريقة المباشرة (جدول سيولة الخزينة):</a:t>
            </a:r>
          </a:p>
          <a:p>
            <a:pPr marL="1366838" lvl="2" algn="just">
              <a:buFont typeface="Wingdings" pitchFamily="2" charset="2"/>
              <a:buChar char="q"/>
              <a:tabLst>
                <a:tab pos="1254125" algn="l"/>
              </a:tabLst>
            </a:pPr>
            <a:r>
              <a:rPr lang="ar-SA" sz="2400" b="0" dirty="0">
                <a:solidFill>
                  <a:schemeClr val="tx1"/>
                </a:solidFill>
              </a:rPr>
              <a:t> تدفقات أموال الخزينة المتأتية من الأنشطة العملياتية – تلك المرتبطة بعناصر غير عادية = صافي ت أ خ المتأتية من الأنشطة العملياتية. (أ)</a:t>
            </a:r>
          </a:p>
          <a:p>
            <a:pPr marL="1366838" lvl="2" algn="just">
              <a:buFont typeface="Wingdings" pitchFamily="2" charset="2"/>
              <a:buChar char="q"/>
              <a:tabLst>
                <a:tab pos="1254125" algn="l"/>
              </a:tabLst>
            </a:pPr>
            <a:r>
              <a:rPr lang="ar-SA" sz="2400" dirty="0">
                <a:solidFill>
                  <a:schemeClr val="tx1"/>
                </a:solidFill>
              </a:rPr>
              <a:t> صافي ت أ خ المتأتية من أنشطة الاستثمار. (ب)</a:t>
            </a:r>
          </a:p>
          <a:p>
            <a:pPr marL="1366838" lvl="2" algn="just">
              <a:buFont typeface="Wingdings" pitchFamily="2" charset="2"/>
              <a:buChar char="q"/>
              <a:tabLst>
                <a:tab pos="1254125" algn="l"/>
              </a:tabLst>
            </a:pPr>
            <a:r>
              <a:rPr lang="ar-SA" sz="2400" b="0" dirty="0">
                <a:solidFill>
                  <a:schemeClr val="tx1"/>
                </a:solidFill>
              </a:rPr>
              <a:t> صافي ت أ خ المتأتية من أنشطة التمويل . (ج)</a:t>
            </a:r>
          </a:p>
          <a:p>
            <a:pPr marL="1366838" lvl="2" algn="just">
              <a:buFont typeface="Wingdings" pitchFamily="2" charset="2"/>
              <a:buChar char="q"/>
              <a:tabLst>
                <a:tab pos="1254125" algn="l"/>
              </a:tabLst>
            </a:pPr>
            <a:r>
              <a:rPr lang="ar-SA" sz="2400" dirty="0">
                <a:solidFill>
                  <a:schemeClr val="tx1"/>
                </a:solidFill>
              </a:rPr>
              <a:t> تغير أموال الخزينة في الفترة (ن)، والفترة (ن-</a:t>
            </a:r>
            <a:r>
              <a:rPr lang="en-US" sz="2400" dirty="0">
                <a:solidFill>
                  <a:schemeClr val="tx1"/>
                </a:solidFill>
              </a:rPr>
              <a:t>1</a:t>
            </a:r>
            <a:r>
              <a:rPr lang="ar-SA" sz="2400" dirty="0">
                <a:solidFill>
                  <a:schemeClr val="tx1"/>
                </a:solidFill>
              </a:rPr>
              <a:t>) من خلال جمع كل من أ، ب، ج</a:t>
            </a:r>
          </a:p>
          <a:p>
            <a:pPr marL="1366838" lvl="2" algn="just">
              <a:buFont typeface="Wingdings" pitchFamily="2" charset="2"/>
              <a:buChar char="q"/>
              <a:tabLst>
                <a:tab pos="1254125" algn="l"/>
              </a:tabLst>
            </a:pPr>
            <a:r>
              <a:rPr lang="ar-SA" sz="2400" b="0" dirty="0">
                <a:solidFill>
                  <a:schemeClr val="tx1"/>
                </a:solidFill>
              </a:rPr>
              <a:t> يتم مقاربة محصلة صافي التغير في تدفقات أموال الخزينة مع النتيجة المحاسبية في نهاية الفترة. </a:t>
            </a:r>
            <a:endParaRPr lang="ar-SA" sz="2800" b="0" dirty="0">
              <a:solidFill>
                <a:schemeClr val="tx1"/>
              </a:solidFill>
            </a:endParaRPr>
          </a:p>
          <a:p>
            <a:pPr marL="452438"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8E685C58-3EA2-48E7-8C03-1E425D632833}"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التدفقات النقدية</a:t>
            </a:r>
            <a:r>
              <a:rPr lang="ar-SA" sz="2400" b="0" dirty="0">
                <a:solidFill>
                  <a:schemeClr val="tx1"/>
                </a:solidFill>
              </a:rPr>
              <a:t> </a:t>
            </a:r>
          </a:p>
          <a:p>
            <a:pPr marL="452438" algn="just">
              <a:buFont typeface="Wingdings" pitchFamily="2" charset="2"/>
              <a:buChar char="q"/>
              <a:tabLst>
                <a:tab pos="1254125" algn="l"/>
              </a:tabLst>
            </a:pPr>
            <a:r>
              <a:rPr lang="ar-SA" sz="2400" b="0" dirty="0">
                <a:solidFill>
                  <a:schemeClr val="tx1"/>
                </a:solidFill>
              </a:rPr>
              <a:t> </a:t>
            </a:r>
            <a:r>
              <a:rPr lang="ar-SA" sz="2400" dirty="0">
                <a:solidFill>
                  <a:schemeClr val="tx1"/>
                </a:solidFill>
              </a:rPr>
              <a:t>الطريقة غير المباشرة (جدول سيولة الخزينة): </a:t>
            </a:r>
            <a:r>
              <a:rPr lang="ar-SA" sz="2400" b="0" dirty="0">
                <a:solidFill>
                  <a:schemeClr val="tx1"/>
                </a:solidFill>
              </a:rPr>
              <a:t>يختلف محتوى عناصر تدفقات أموال الخزينة في الطريقة المباشرة عن الطريقة غير المباشرة، لكن تبقى محصلة تغير أموال الخزينة مبنية على نفس الأسس مقسمة بذلك إلى ت أخ متأتية من الأنشطة العملياتية، وت أ خ متأنية من عمليا الاستثمار، وت أ خ متأتية من عمليات التمويل. تستخدم الطريقة غبر المباشرة من أجل التحقق من صحة النتائج المتوصل إليها في الطريقة المباشر ومقارنة كل ذلك بالنتيجة المحاسبية. (</a:t>
            </a:r>
            <a:r>
              <a:rPr lang="ar-SA" sz="2400" dirty="0">
                <a:solidFill>
                  <a:schemeClr val="tx1"/>
                </a:solidFill>
              </a:rPr>
              <a:t>أنظر إلى الصفحة </a:t>
            </a:r>
            <a:r>
              <a:rPr lang="en-US" sz="2000" dirty="0">
                <a:solidFill>
                  <a:schemeClr val="tx1"/>
                </a:solidFill>
              </a:rPr>
              <a:t>36</a:t>
            </a:r>
            <a:r>
              <a:rPr lang="ar-SA" sz="2000" dirty="0">
                <a:solidFill>
                  <a:schemeClr val="tx1"/>
                </a:solidFill>
              </a:rPr>
              <a:t> </a:t>
            </a:r>
            <a:r>
              <a:rPr lang="ar-SA" sz="2400" dirty="0">
                <a:solidFill>
                  <a:schemeClr val="tx1"/>
                </a:solidFill>
              </a:rPr>
              <a:t>من الجريدة الرسمية العدد </a:t>
            </a:r>
            <a:r>
              <a:rPr lang="en-US" sz="2000" dirty="0">
                <a:solidFill>
                  <a:schemeClr val="tx1"/>
                </a:solidFill>
              </a:rPr>
              <a:t>19</a:t>
            </a:r>
            <a:r>
              <a:rPr lang="ar-SA" sz="2400" b="0" dirty="0">
                <a:solidFill>
                  <a:schemeClr val="tx1"/>
                </a:solidFill>
              </a:rPr>
              <a:t>)</a:t>
            </a:r>
          </a:p>
          <a:p>
            <a:pPr marL="1366838" lvl="2"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36C77F2E-15DA-4D3E-AD36-4E5A13E44D58}"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تحليل البيانات المالية</a:t>
            </a:r>
            <a:endParaRPr lang="ar-SA" sz="2400" b="0" dirty="0">
              <a:solidFill>
                <a:schemeClr val="tx1"/>
              </a:solidFill>
            </a:endParaRPr>
          </a:p>
          <a:p>
            <a:pPr marL="452438" algn="just">
              <a:buFont typeface="Wingdings" pitchFamily="2" charset="2"/>
              <a:buChar char="q"/>
              <a:tabLst>
                <a:tab pos="1254125" algn="l"/>
              </a:tabLst>
            </a:pPr>
            <a:r>
              <a:rPr lang="ar-SA" sz="2400" b="0" dirty="0">
                <a:solidFill>
                  <a:schemeClr val="tx1"/>
                </a:solidFill>
              </a:rPr>
              <a:t> يتم تحليل البيانات المالية من خلال دراسة المعطيات والمعلومات المحاسبية عبر أدوات مالية تستخدم في التشخيص المالي للمؤسسة. وتندرج هذه الأدوات في ما يعرف في الأدبيات المالية بالمقاربة الساكنة (</a:t>
            </a:r>
            <a:r>
              <a:rPr lang="en-US" sz="1800" b="0" dirty="0">
                <a:solidFill>
                  <a:schemeClr val="tx1"/>
                </a:solidFill>
              </a:rPr>
              <a:t>Statique</a:t>
            </a:r>
            <a:r>
              <a:rPr lang="ar-SA" sz="2400" b="0" dirty="0">
                <a:solidFill>
                  <a:schemeClr val="tx1"/>
                </a:solidFill>
              </a:rPr>
              <a:t>) ، والمقاربة الديناميكية (</a:t>
            </a:r>
            <a:r>
              <a:rPr lang="en-US" sz="1800" b="0" dirty="0">
                <a:solidFill>
                  <a:schemeClr val="tx1"/>
                </a:solidFill>
              </a:rPr>
              <a:t>Dynamique</a:t>
            </a:r>
            <a:r>
              <a:rPr lang="ar-SA" sz="2400" b="0" dirty="0">
                <a:solidFill>
                  <a:schemeClr val="tx1"/>
                </a:solidFill>
              </a:rPr>
              <a:t>). </a:t>
            </a:r>
          </a:p>
          <a:p>
            <a:pPr marL="452438" algn="just">
              <a:buFont typeface="Wingdings" pitchFamily="2" charset="2"/>
              <a:buChar char="q"/>
              <a:tabLst>
                <a:tab pos="1254125" algn="l"/>
              </a:tabLst>
            </a:pPr>
            <a:r>
              <a:rPr lang="ar-SA" sz="2400" b="0" dirty="0">
                <a:solidFill>
                  <a:schemeClr val="tx1"/>
                </a:solidFill>
              </a:rPr>
              <a:t> تساعد عملية تحليل البيانات المالية متخدذ القرارات المالية (المدير المالي) الحكم على السياسات المالية المتبعة ومدى كفاءتها في تحقيق الأداءات المالية المستهدفة, وبالتالي القدرة على تصحيح الأخطاء ورسم السياسات وتصميم الخطط المالية بما يتناسب وأهداف واستراتيجية المؤسسة.</a:t>
            </a: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705599E4-F1B1-49B6-894D-AB1E9F05B623}"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تحليل البيانات المالية</a:t>
            </a:r>
            <a:endParaRPr lang="ar-SA" sz="2400" b="0" dirty="0">
              <a:solidFill>
                <a:schemeClr val="tx1"/>
              </a:solidFill>
            </a:endParaRPr>
          </a:p>
          <a:p>
            <a:pPr marL="452438" algn="just">
              <a:buFont typeface="Wingdings" pitchFamily="2" charset="2"/>
              <a:buChar char="q"/>
              <a:tabLst>
                <a:tab pos="1254125" algn="l"/>
              </a:tabLst>
            </a:pPr>
            <a:r>
              <a:rPr lang="ar-SA" sz="2400" b="0" dirty="0">
                <a:solidFill>
                  <a:schemeClr val="tx1"/>
                </a:solidFill>
              </a:rPr>
              <a:t> يتم تحليل البيانات المالية من خلال دراسة المعطيات والمعلومات المحاسبية عبر أدوات مالية تستخدم في التشخيص المالي للمؤسسة. وتندرج هذه الأدوات في ما يعرف في الأدبيات المالية بالمقاربة الساكنة (</a:t>
            </a:r>
            <a:r>
              <a:rPr lang="en-US" sz="1800" b="0" dirty="0">
                <a:solidFill>
                  <a:schemeClr val="tx1"/>
                </a:solidFill>
              </a:rPr>
              <a:t>Statique</a:t>
            </a:r>
            <a:r>
              <a:rPr lang="ar-SA" sz="2400" b="0" dirty="0">
                <a:solidFill>
                  <a:schemeClr val="tx1"/>
                </a:solidFill>
              </a:rPr>
              <a:t>) ، والمقاربة الديناميكية (</a:t>
            </a:r>
            <a:r>
              <a:rPr lang="en-US" sz="1800" b="0" dirty="0">
                <a:solidFill>
                  <a:schemeClr val="tx1"/>
                </a:solidFill>
              </a:rPr>
              <a:t>Dynamique</a:t>
            </a:r>
            <a:r>
              <a:rPr lang="ar-SA" sz="2400" b="0" dirty="0">
                <a:solidFill>
                  <a:schemeClr val="tx1"/>
                </a:solidFill>
              </a:rPr>
              <a:t>). </a:t>
            </a:r>
          </a:p>
          <a:p>
            <a:pPr marL="452438" algn="just">
              <a:buFont typeface="Wingdings" pitchFamily="2" charset="2"/>
              <a:buChar char="q"/>
              <a:tabLst>
                <a:tab pos="1254125" algn="l"/>
              </a:tabLst>
            </a:pPr>
            <a:r>
              <a:rPr lang="ar-SA" sz="2400" b="0" dirty="0">
                <a:solidFill>
                  <a:schemeClr val="tx1"/>
                </a:solidFill>
              </a:rPr>
              <a:t> تساعد عملية تحليل البيانات المالية متخدذ القرارات المالية (المدير المالي) الحكم على السياسات المالية المتبعة ومدى كفاءتها في تحقيق الأداءات المالية المستهدفة, وبالتالي القدرة على تصحيح الأخطاء ورسم السياسات وتصميم الخطط المالية بما يتناسب وأهداف واستراتيجية المؤسسة.</a:t>
            </a: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D961A2CA-2244-401D-9F1B-B937888732B2}"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تحليل البيانات المالية</a:t>
            </a:r>
            <a:endParaRPr lang="ar-SA" sz="2400" b="0" dirty="0">
              <a:solidFill>
                <a:schemeClr val="tx1"/>
              </a:solidFill>
            </a:endParaRPr>
          </a:p>
          <a:p>
            <a:pPr marL="452438" algn="just">
              <a:buFont typeface="Wingdings" pitchFamily="2" charset="2"/>
              <a:buChar char="q"/>
              <a:tabLst>
                <a:tab pos="1254125" algn="l"/>
              </a:tabLst>
            </a:pPr>
            <a:r>
              <a:rPr lang="ar-SA" sz="2400" b="0" dirty="0">
                <a:solidFill>
                  <a:schemeClr val="tx1"/>
                </a:solidFill>
              </a:rPr>
              <a:t> الدراسة المقارنة للقوائم المالية.</a:t>
            </a:r>
          </a:p>
          <a:p>
            <a:pPr marL="1366838" lvl="2" algn="just">
              <a:buFont typeface="Wingdings" pitchFamily="2" charset="2"/>
              <a:buChar char="ü"/>
              <a:tabLst>
                <a:tab pos="1254125" algn="l"/>
              </a:tabLst>
            </a:pPr>
            <a:r>
              <a:rPr lang="ar-SA" sz="2800" dirty="0">
                <a:solidFill>
                  <a:schemeClr val="tx1"/>
                </a:solidFill>
              </a:rPr>
              <a:t> </a:t>
            </a:r>
            <a:r>
              <a:rPr lang="ar-SA" sz="2200" dirty="0">
                <a:solidFill>
                  <a:schemeClr val="tx1"/>
                </a:solidFill>
              </a:rPr>
              <a:t>التحليل الأفقي</a:t>
            </a:r>
          </a:p>
          <a:p>
            <a:pPr marL="1366838" lvl="2" algn="just">
              <a:buFont typeface="Wingdings" pitchFamily="2" charset="2"/>
              <a:buChar char="ü"/>
              <a:tabLst>
                <a:tab pos="1254125" algn="l"/>
              </a:tabLst>
            </a:pPr>
            <a:r>
              <a:rPr lang="ar-SA" sz="2800" b="0" dirty="0">
                <a:solidFill>
                  <a:schemeClr val="tx1"/>
                </a:solidFill>
              </a:rPr>
              <a:t> </a:t>
            </a:r>
            <a:r>
              <a:rPr lang="ar-SA" sz="2200" b="0" dirty="0">
                <a:solidFill>
                  <a:schemeClr val="tx1"/>
                </a:solidFill>
              </a:rPr>
              <a:t>التحليل العمودي</a:t>
            </a:r>
          </a:p>
          <a:p>
            <a:pPr marL="452438" algn="just">
              <a:buFont typeface="Wingdings" pitchFamily="2" charset="2"/>
              <a:buChar char="q"/>
              <a:tabLst>
                <a:tab pos="1254125" algn="l"/>
              </a:tabLst>
            </a:pPr>
            <a:r>
              <a:rPr lang="ar-SA" sz="2400" b="0" dirty="0">
                <a:solidFill>
                  <a:schemeClr val="tx1"/>
                </a:solidFill>
              </a:rPr>
              <a:t> قائمة الأموال (التدفقات النقدية).</a:t>
            </a:r>
          </a:p>
          <a:p>
            <a:pPr marL="1366838" lvl="2" algn="just">
              <a:buFont typeface="Wingdings" pitchFamily="2" charset="2"/>
              <a:buChar char="v"/>
              <a:tabLst>
                <a:tab pos="1254125" algn="l"/>
              </a:tabLst>
            </a:pPr>
            <a:r>
              <a:rPr lang="ar-SA" sz="2800" dirty="0">
                <a:solidFill>
                  <a:schemeClr val="tx1"/>
                </a:solidFill>
              </a:rPr>
              <a:t> </a:t>
            </a:r>
            <a:r>
              <a:rPr lang="ar-SA" sz="2200" dirty="0">
                <a:solidFill>
                  <a:schemeClr val="tx1"/>
                </a:solidFill>
              </a:rPr>
              <a:t>التدفقات النقدية الاستثمارية</a:t>
            </a:r>
          </a:p>
          <a:p>
            <a:pPr marL="1366838" lvl="2" algn="just">
              <a:buFont typeface="Wingdings" pitchFamily="2" charset="2"/>
              <a:buChar char="v"/>
              <a:tabLst>
                <a:tab pos="1254125" algn="l"/>
              </a:tabLst>
            </a:pPr>
            <a:r>
              <a:rPr lang="ar-SA" sz="2800" b="0" dirty="0">
                <a:solidFill>
                  <a:schemeClr val="tx1"/>
                </a:solidFill>
              </a:rPr>
              <a:t> </a:t>
            </a:r>
            <a:r>
              <a:rPr lang="ar-SA" sz="2200" dirty="0">
                <a:solidFill>
                  <a:schemeClr val="tx1"/>
                </a:solidFill>
              </a:rPr>
              <a:t>التدفقات النقدية الاستغلالية (التشغيلية)</a:t>
            </a:r>
          </a:p>
          <a:p>
            <a:pPr marL="1366838" lvl="2" algn="just">
              <a:buFont typeface="Wingdings" pitchFamily="2" charset="2"/>
              <a:buChar char="v"/>
              <a:tabLst>
                <a:tab pos="1254125" algn="l"/>
              </a:tabLst>
            </a:pPr>
            <a:r>
              <a:rPr lang="ar-SA" sz="2800" b="0" dirty="0">
                <a:solidFill>
                  <a:schemeClr val="tx1"/>
                </a:solidFill>
              </a:rPr>
              <a:t> </a:t>
            </a:r>
            <a:r>
              <a:rPr lang="ar-SA" sz="2200" dirty="0">
                <a:solidFill>
                  <a:schemeClr val="tx1"/>
                </a:solidFill>
              </a:rPr>
              <a:t>التدفقات النقدية المالية</a:t>
            </a:r>
            <a:endParaRPr lang="ar-SA" sz="2200" b="0" dirty="0">
              <a:solidFill>
                <a:schemeClr val="tx1"/>
              </a:solidFill>
            </a:endParaRPr>
          </a:p>
          <a:p>
            <a:pPr marL="452438" algn="just">
              <a:buFont typeface="Wingdings" pitchFamily="2" charset="2"/>
              <a:buChar char="q"/>
              <a:tabLst>
                <a:tab pos="1254125" algn="l"/>
              </a:tabLst>
            </a:pPr>
            <a:r>
              <a:rPr lang="ar-SA" sz="2400" b="0" dirty="0">
                <a:solidFill>
                  <a:schemeClr val="tx1"/>
                </a:solidFill>
              </a:rPr>
              <a:t> النسب المالية. (سيتم تناول هذا العنصر بالتفصيل في الفصل الثالث)</a:t>
            </a: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5F7EE5CF-22B0-4C40-8CEB-9B5EE71DCEFB}"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DZ" sz="4000">
                <a:solidFill>
                  <a:srgbClr val="FF0000"/>
                </a:solidFill>
              </a:rPr>
              <a:t>انتهـــــــــى</a:t>
            </a:r>
          </a:p>
          <a:p>
            <a:r>
              <a:rPr lang="ar-SA" sz="4000" dirty="0">
                <a:solidFill>
                  <a:srgbClr val="FF0000"/>
                </a:solidFill>
              </a:rPr>
              <a:t>شكرا لكم على حسن الإصغاء و المتابعة</a:t>
            </a:r>
          </a:p>
        </p:txBody>
      </p:sp>
      <p:sp>
        <p:nvSpPr>
          <p:cNvPr id="3" name="Date Placeholder 2"/>
          <p:cNvSpPr>
            <a:spLocks noGrp="1"/>
          </p:cNvSpPr>
          <p:nvPr>
            <p:ph type="dt" sz="half" idx="10"/>
          </p:nvPr>
        </p:nvSpPr>
        <p:spPr/>
        <p:txBody>
          <a:bodyPr/>
          <a:lstStyle/>
          <a:p>
            <a:fld id="{150186D5-DFB7-453E-9C40-9E506B78B981}" type="datetime1">
              <a:rPr lang="fr-FR" smtClean="0"/>
              <a:t>22/01/2021</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18</a:t>
            </a:fld>
            <a:endParaRPr lang="ar-SA"/>
          </a:p>
        </p:txBody>
      </p:sp>
      <p:sp>
        <p:nvSpPr>
          <p:cNvPr id="5" name="Footer Placeholder 4"/>
          <p:cNvSpPr>
            <a:spLocks noGrp="1"/>
          </p:cNvSpPr>
          <p:nvPr>
            <p:ph type="ftr" sz="quarter" idx="11"/>
          </p:nvPr>
        </p:nvSpPr>
        <p:spPr/>
        <p:txBody>
          <a:bodyPr/>
          <a:lstStyle/>
          <a:p>
            <a:r>
              <a:rPr lang="ar-SA"/>
              <a:t>سنة 2  قسم المالية والمحاسبة : مالية المؤسسة                       أ. د بوداح عبدالجليل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r>
              <a:rPr lang="ar-SA" sz="3600" dirty="0">
                <a:solidFill>
                  <a:schemeClr val="tx1"/>
                </a:solidFill>
              </a:rPr>
              <a:t>سنة </a:t>
            </a:r>
            <a:r>
              <a:rPr lang="ar-DZ" sz="3600" dirty="0">
                <a:solidFill>
                  <a:schemeClr val="tx1"/>
                </a:solidFill>
              </a:rPr>
              <a:t>ثانية</a:t>
            </a:r>
            <a:r>
              <a:rPr lang="ar-SA" sz="3600" dirty="0">
                <a:solidFill>
                  <a:schemeClr val="tx1"/>
                </a:solidFill>
              </a:rPr>
              <a:t> </a:t>
            </a:r>
          </a:p>
          <a:p>
            <a:pPr algn="ctr"/>
            <a:r>
              <a:rPr lang="ar-SA" sz="2800" dirty="0">
                <a:solidFill>
                  <a:schemeClr val="tx1"/>
                </a:solidFill>
              </a:rPr>
              <a:t>مقياس: </a:t>
            </a:r>
            <a:r>
              <a:rPr lang="ar-DZ" sz="2800" dirty="0">
                <a:solidFill>
                  <a:schemeClr val="tx1"/>
                </a:solidFill>
              </a:rPr>
              <a:t>مالية المؤسسة</a:t>
            </a:r>
            <a:endParaRPr lang="ar-SA" sz="280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37CABE5E-6D71-4027-A574-2F325E20F0E6}"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buFont typeface="Wingdings" pitchFamily="2" charset="2"/>
              <a:buChar char="Ø"/>
              <a:tabLst>
                <a:tab pos="1254125" algn="l"/>
              </a:tabLst>
            </a:pPr>
            <a:r>
              <a:rPr lang="ar-SA" sz="2000" dirty="0">
                <a:solidFill>
                  <a:schemeClr val="tx1"/>
                </a:solidFill>
              </a:rPr>
              <a:t>	</a:t>
            </a:r>
            <a:r>
              <a:rPr lang="ar-SA" sz="2400" dirty="0">
                <a:solidFill>
                  <a:schemeClr val="tx1"/>
                </a:solidFill>
              </a:rPr>
              <a:t>جدول الميزانية</a:t>
            </a:r>
          </a:p>
          <a:p>
            <a:pPr marL="900113" algn="r">
              <a:buFont typeface="Wingdings" pitchFamily="2" charset="2"/>
              <a:buChar char="Ø"/>
              <a:tabLst>
                <a:tab pos="1254125" algn="l"/>
              </a:tabLst>
            </a:pPr>
            <a:r>
              <a:rPr lang="ar-SA" sz="2400" dirty="0">
                <a:solidFill>
                  <a:schemeClr val="tx1"/>
                </a:solidFill>
              </a:rPr>
              <a:t> قائمة الدخل</a:t>
            </a:r>
          </a:p>
          <a:p>
            <a:pPr marL="900113" algn="r">
              <a:buFont typeface="Wingdings" pitchFamily="2" charset="2"/>
              <a:buChar char="Ø"/>
              <a:tabLst>
                <a:tab pos="1254125" algn="l"/>
              </a:tabLst>
            </a:pPr>
            <a:r>
              <a:rPr lang="ar-SA" sz="2400" dirty="0">
                <a:solidFill>
                  <a:schemeClr val="tx1"/>
                </a:solidFill>
              </a:rPr>
              <a:t> قائمة التدفقات النقدية</a:t>
            </a:r>
          </a:p>
          <a:p>
            <a:pPr marL="900113" algn="r">
              <a:buFont typeface="Wingdings" pitchFamily="2" charset="2"/>
              <a:buChar char="Ø"/>
              <a:tabLst>
                <a:tab pos="1254125" algn="l"/>
              </a:tabLst>
            </a:pPr>
            <a:r>
              <a:rPr lang="ar-SA" sz="2400" dirty="0">
                <a:solidFill>
                  <a:schemeClr val="tx1"/>
                </a:solidFill>
              </a:rPr>
              <a:t> تحليل البيانات المالية</a:t>
            </a:r>
          </a:p>
          <a:p>
            <a:pPr algn="r"/>
            <a:endParaRPr lang="ar-SA" sz="2800" dirty="0">
              <a:solidFill>
                <a:schemeClr val="tx1"/>
              </a:solidFill>
            </a:endParaRPr>
          </a:p>
        </p:txBody>
      </p:sp>
      <p:sp>
        <p:nvSpPr>
          <p:cNvPr id="2" name="Title 1"/>
          <p:cNvSpPr>
            <a:spLocks noGrp="1"/>
          </p:cNvSpPr>
          <p:nvPr>
            <p:ph type="ctrTitle"/>
          </p:nvPr>
        </p:nvSpPr>
        <p:spPr>
          <a:xfrm>
            <a:off x="539552" y="332656"/>
            <a:ext cx="8280920"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2800" b="1" dirty="0"/>
          </a:p>
        </p:txBody>
      </p:sp>
      <p:sp>
        <p:nvSpPr>
          <p:cNvPr id="4" name="Date Placeholder 3"/>
          <p:cNvSpPr>
            <a:spLocks noGrp="1"/>
          </p:cNvSpPr>
          <p:nvPr>
            <p:ph type="dt" sz="half" idx="10"/>
          </p:nvPr>
        </p:nvSpPr>
        <p:spPr/>
        <p:txBody>
          <a:bodyPr/>
          <a:lstStyle/>
          <a:p>
            <a:fld id="{B75A6AF7-B62B-441A-8CA9-1A122ECD2C73}"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مقدمة</a:t>
            </a:r>
          </a:p>
          <a:p>
            <a:pPr marL="361950" algn="just">
              <a:tabLst>
                <a:tab pos="1254125" algn="l"/>
              </a:tabLst>
            </a:pPr>
            <a:r>
              <a:rPr lang="ar-SA" sz="2400" b="0" dirty="0">
                <a:solidFill>
                  <a:schemeClr val="tx1"/>
                </a:solidFill>
              </a:rPr>
              <a:t> تتطلب عملية تحليل القوائم المالي والتدفقات النقدية القيام أولا بمعرفة مضمون الميزانية المحاسبية اختصارا ومن بعدها معرفة محتوى الميزانية المالية. أيضا من القوائم الأساسية التي تكون محل اهتمام مايسمى بقائمة الدخل التي سيتم تناولها ضمن العنصر المالي. من جهة أخرى، تعبر قائمة التدفقات النقدية عن المقاربة الجديدة والحديثة التي أصبحت تستخدم كأساس لتحليل الوضعية المالية للمؤسسة.</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6C82A0EB-1A1A-4FDC-9723-C4D60CBCD2D7}"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جدول الميزانية</a:t>
            </a:r>
          </a:p>
          <a:p>
            <a:pPr marL="361950" algn="just">
              <a:tabLst>
                <a:tab pos="1254125" algn="l"/>
              </a:tabLst>
            </a:pPr>
            <a:r>
              <a:rPr lang="ar-SA" sz="2400" b="0" dirty="0">
                <a:solidFill>
                  <a:schemeClr val="tx1"/>
                </a:solidFill>
              </a:rPr>
              <a:t> تتطلب يعبر جدول الميزانية عن ورقة مالية يلخص من خلالها نشاط المؤسسة الذي يبرز في شكل أصول وخصوم. فالمخططات المحاسبية والمالية التي تصدر بموجب قوانين ومراسيم توضح بشكل تفصيلي وموجز الكيفية التي يتم بها إعداد جدول الميزانية. فمن منظور النظام المحاسبي المالي الجزائري (</a:t>
            </a:r>
            <a:r>
              <a:rPr lang="en-US" sz="2400" b="0" dirty="0">
                <a:solidFill>
                  <a:schemeClr val="tx1"/>
                </a:solidFill>
              </a:rPr>
              <a:t>SCF</a:t>
            </a:r>
            <a:r>
              <a:rPr lang="ar-SA" sz="2400" b="0" dirty="0">
                <a:solidFill>
                  <a:schemeClr val="tx1"/>
                </a:solidFill>
              </a:rPr>
              <a:t>) تقسم الميزانية المحاسبية، التي تعتبر أساس تكوين الميزانية المالية، إلى أصول وخصوم.</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73162E57-59B2-4B0E-B5F1-10B0F02F39E1}"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جدول الميزانية</a:t>
            </a:r>
          </a:p>
          <a:p>
            <a:pPr marL="361950" algn="just">
              <a:buFont typeface="Wingdings" pitchFamily="2" charset="2"/>
              <a:buChar char="§"/>
              <a:tabLst>
                <a:tab pos="1254125" algn="l"/>
              </a:tabLst>
            </a:pPr>
            <a:r>
              <a:rPr lang="ar-SA" sz="2400" b="0" dirty="0">
                <a:solidFill>
                  <a:schemeClr val="tx1"/>
                </a:solidFill>
              </a:rPr>
              <a:t> </a:t>
            </a:r>
            <a:r>
              <a:rPr lang="ar-SA" sz="2400" dirty="0">
                <a:solidFill>
                  <a:schemeClr val="tx1"/>
                </a:solidFill>
              </a:rPr>
              <a:t>الأصول:</a:t>
            </a:r>
            <a:r>
              <a:rPr lang="ar-SA" sz="2400" b="0" dirty="0">
                <a:solidFill>
                  <a:schemeClr val="tx1"/>
                </a:solidFill>
              </a:rPr>
              <a:t> تتكون حسب (</a:t>
            </a:r>
            <a:r>
              <a:rPr lang="en-US" sz="2400" b="0" dirty="0">
                <a:solidFill>
                  <a:schemeClr val="tx1"/>
                </a:solidFill>
              </a:rPr>
              <a:t>SCF</a:t>
            </a:r>
            <a:r>
              <a:rPr lang="ar-SA" sz="2400" b="0" dirty="0">
                <a:solidFill>
                  <a:schemeClr val="tx1"/>
                </a:solidFill>
              </a:rPr>
              <a:t>) من العناصر التالية:</a:t>
            </a:r>
          </a:p>
          <a:p>
            <a:pPr marL="361950" algn="just">
              <a:buFontTx/>
              <a:buChar char="-"/>
              <a:tabLst>
                <a:tab pos="1254125" algn="l"/>
              </a:tabLst>
            </a:pPr>
            <a:r>
              <a:rPr lang="ar-SA" sz="2400" b="0" dirty="0">
                <a:solidFill>
                  <a:schemeClr val="tx1"/>
                </a:solidFill>
              </a:rPr>
              <a:t>التثبيتات المادية، - التثبيتات العينية، - الاهتلاكات، - المساهمات، الأصول المالية ، - المخزونات، - أصول الضريبة، - الزبائن والمدينين الآخرين، - خزينة الأموال الإيجابية. </a:t>
            </a:r>
          </a:p>
          <a:p>
            <a:pPr marL="361950" algn="just">
              <a:buFont typeface="Wingdings" pitchFamily="2" charset="2"/>
              <a:buChar char="§"/>
              <a:tabLst>
                <a:tab pos="1254125" algn="l"/>
              </a:tabLst>
            </a:pPr>
            <a:r>
              <a:rPr lang="ar-SA" sz="2400" b="0" dirty="0">
                <a:solidFill>
                  <a:schemeClr val="tx1"/>
                </a:solidFill>
              </a:rPr>
              <a:t> ا</a:t>
            </a:r>
            <a:r>
              <a:rPr lang="ar-SA" sz="2400" dirty="0">
                <a:solidFill>
                  <a:schemeClr val="tx1"/>
                </a:solidFill>
              </a:rPr>
              <a:t>لخصوم </a:t>
            </a:r>
            <a:r>
              <a:rPr lang="ar-SA" sz="2400" b="0" dirty="0">
                <a:solidFill>
                  <a:schemeClr val="tx1"/>
                </a:solidFill>
              </a:rPr>
              <a:t>: رؤوس الأموال، - الخصوم غير الجارية التي تتضمن فائدة، - الموردون والدائنون الآخرون، - خصوم الضريبة، - المرصودات للأعباء وللخصومالمماثلة (منتوجات مثبتة مسبقة)، - خزينة الأموال السلبية</a:t>
            </a:r>
          </a:p>
          <a:p>
            <a:pPr marL="361950" algn="just">
              <a:tabLst>
                <a:tab pos="1254125" algn="l"/>
              </a:tabLst>
            </a:pPr>
            <a:r>
              <a:rPr lang="ar-SA" sz="2400" dirty="0">
                <a:solidFill>
                  <a:schemeClr val="tx1"/>
                </a:solidFill>
              </a:rPr>
              <a:t>ارجع إلى الجريدة الرسمية العدد </a:t>
            </a:r>
            <a:r>
              <a:rPr lang="en-US" sz="2400" dirty="0">
                <a:solidFill>
                  <a:schemeClr val="tx1"/>
                </a:solidFill>
              </a:rPr>
              <a:t>19</a:t>
            </a:r>
            <a:r>
              <a:rPr lang="ar-SA" sz="2400" dirty="0">
                <a:solidFill>
                  <a:schemeClr val="tx1"/>
                </a:solidFill>
              </a:rPr>
              <a:t> الصادرة بتاريخ </a:t>
            </a:r>
            <a:r>
              <a:rPr lang="en-US" sz="2400" dirty="0">
                <a:solidFill>
                  <a:schemeClr val="tx1"/>
                </a:solidFill>
              </a:rPr>
              <a:t> 2009/3/25</a:t>
            </a:r>
            <a:r>
              <a:rPr lang="ar-SA" sz="2400" b="0" dirty="0">
                <a:solidFill>
                  <a:schemeClr val="tx1"/>
                </a:solidFill>
              </a:rPr>
              <a:t>. </a:t>
            </a:r>
            <a:r>
              <a:rPr lang="ar-SA" sz="1800" dirty="0">
                <a:solidFill>
                  <a:schemeClr val="tx1"/>
                </a:solidFill>
              </a:rPr>
              <a:t>(ص ص </a:t>
            </a:r>
            <a:r>
              <a:rPr lang="en-US" sz="1800" dirty="0">
                <a:solidFill>
                  <a:schemeClr val="tx1"/>
                </a:solidFill>
              </a:rPr>
              <a:t>24-23</a:t>
            </a:r>
            <a:r>
              <a:rPr lang="ar-SA" sz="1800" dirty="0">
                <a:solidFill>
                  <a:schemeClr val="tx1"/>
                </a:solidFill>
              </a:rPr>
              <a:t>)، (ص ص </a:t>
            </a:r>
            <a:r>
              <a:rPr lang="en-US" sz="1800" dirty="0">
                <a:solidFill>
                  <a:schemeClr val="tx1"/>
                </a:solidFill>
              </a:rPr>
              <a:t>33-32</a:t>
            </a:r>
            <a:r>
              <a:rPr lang="ar-SA" sz="1800" dirty="0">
                <a:solidFill>
                  <a:schemeClr val="tx1"/>
                </a:solidFill>
              </a:rPr>
              <a:t>).</a:t>
            </a: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DZ" sz="3200" b="1" dirty="0">
                <a:solidFill>
                  <a:schemeClr val="tx1"/>
                </a:solidFill>
              </a:rPr>
              <a:t> : 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01D512BE-4F80-4520-A0E7-8F4B7C73D48C}"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916832"/>
            <a:ext cx="8712968" cy="4392488"/>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الدخل(حساب النتائج)</a:t>
            </a:r>
          </a:p>
          <a:p>
            <a:pPr marL="361950" algn="just">
              <a:tabLst>
                <a:tab pos="1254125" algn="l"/>
              </a:tabLst>
            </a:pPr>
            <a:r>
              <a:rPr lang="ar-SA" sz="2400" b="0" dirty="0">
                <a:solidFill>
                  <a:schemeClr val="tx1"/>
                </a:solidFill>
              </a:rPr>
              <a:t> تتطلب يعبر جدول الميزانية عن ورقة مالية يلخص من خلالها نشاط المؤسسة الذي يبرز في شكل أصول وخصوم. فالمخططات المحاسبية والمالية التي تصدر بموجب قوانين ومراسيم توضح بشكل تفصيلي وموجز الكيفية التي يتم بها إعداد جدول الميزانية. فمن منظور النظام المحاسبي المالي الجزائري (</a:t>
            </a:r>
            <a:r>
              <a:rPr lang="en-US" sz="1800" b="0" dirty="0">
                <a:solidFill>
                  <a:schemeClr val="tx1"/>
                </a:solidFill>
              </a:rPr>
              <a:t>SCF</a:t>
            </a:r>
            <a:r>
              <a:rPr lang="ar-SA" sz="2400" b="0" dirty="0">
                <a:solidFill>
                  <a:schemeClr val="tx1"/>
                </a:solidFill>
              </a:rPr>
              <a:t>) تقسم الميزانية المحاسبية، التي تعتبر أساس تكوين الميزانية المالية، إلى أصول وخصوم.</a:t>
            </a:r>
          </a:p>
          <a:p>
            <a:pPr marL="361950" algn="just">
              <a:tabLst>
                <a:tab pos="1254125" algn="l"/>
              </a:tabLst>
            </a:pPr>
            <a:r>
              <a:rPr lang="ar-SA" sz="2400" dirty="0">
                <a:solidFill>
                  <a:schemeClr val="tx1"/>
                </a:solidFill>
              </a:rPr>
              <a:t>ارجع إلى الجريدة الرسمية العدد </a:t>
            </a:r>
            <a:r>
              <a:rPr lang="en-US" sz="2400" dirty="0">
                <a:solidFill>
                  <a:schemeClr val="tx1"/>
                </a:solidFill>
              </a:rPr>
              <a:t>19</a:t>
            </a:r>
            <a:r>
              <a:rPr lang="ar-SA" sz="2400" dirty="0">
                <a:solidFill>
                  <a:schemeClr val="tx1"/>
                </a:solidFill>
              </a:rPr>
              <a:t> الصادرة بتاريخ </a:t>
            </a:r>
            <a:r>
              <a:rPr lang="en-US" sz="2400" dirty="0">
                <a:solidFill>
                  <a:schemeClr val="tx1"/>
                </a:solidFill>
              </a:rPr>
              <a:t> 2009/3/25</a:t>
            </a:r>
            <a:r>
              <a:rPr lang="ar-SA" sz="2400" b="0" dirty="0">
                <a:solidFill>
                  <a:schemeClr val="tx1"/>
                </a:solidFill>
              </a:rPr>
              <a:t>. </a:t>
            </a:r>
            <a:r>
              <a:rPr lang="ar-SA" sz="1800" dirty="0">
                <a:solidFill>
                  <a:schemeClr val="tx1"/>
                </a:solidFill>
              </a:rPr>
              <a:t>(ص ص </a:t>
            </a:r>
            <a:r>
              <a:rPr lang="en-US" sz="1800" dirty="0">
                <a:solidFill>
                  <a:schemeClr val="tx1"/>
                </a:solidFill>
              </a:rPr>
              <a:t>25-24</a:t>
            </a:r>
            <a:r>
              <a:rPr lang="ar-SA" sz="1800" dirty="0">
                <a:solidFill>
                  <a:schemeClr val="tx1"/>
                </a:solidFill>
              </a:rPr>
              <a:t>)، (ص ص </a:t>
            </a:r>
            <a:r>
              <a:rPr lang="en-US" sz="1800" dirty="0">
                <a:solidFill>
                  <a:schemeClr val="tx1"/>
                </a:solidFill>
              </a:rPr>
              <a:t>34-31-30</a:t>
            </a:r>
            <a:r>
              <a:rPr lang="ar-SA" sz="1800" dirty="0">
                <a:solidFill>
                  <a:schemeClr val="tx1"/>
                </a:solidFill>
              </a:rPr>
              <a:t>).</a:t>
            </a:r>
            <a:endParaRPr lang="ar-SA" sz="2400" dirty="0">
              <a:solidFill>
                <a:schemeClr val="tx1"/>
              </a:solidFill>
            </a:endParaRPr>
          </a:p>
          <a:p>
            <a:pPr marL="361950" algn="just">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3EFC1D37-1EFA-45BE-9849-73DA22B4C7DB}"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564904"/>
            <a:ext cx="8712968" cy="3744416"/>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الدخل(حساب النتائج)</a:t>
            </a:r>
          </a:p>
          <a:p>
            <a:pPr marL="361950" algn="just">
              <a:tabLst>
                <a:tab pos="1254125" algn="l"/>
              </a:tabLst>
            </a:pPr>
            <a:r>
              <a:rPr lang="ar-SA" sz="2400" b="0" dirty="0">
                <a:solidFill>
                  <a:schemeClr val="tx1"/>
                </a:solidFill>
              </a:rPr>
              <a:t> حساب النتائج هو بيان ملخص للمنتوجات المنجزة من الكيان خلال السنة المالية، ولا يأخذ في الحسبان تاريخ التحصيل أو تاريخ السداد ويبرز بالتمييز النتيجة الصافية للسنة المالية الربح/أو الخسارة.</a:t>
            </a:r>
          </a:p>
          <a:p>
            <a:pPr marL="361950" algn="just">
              <a:tabLst>
                <a:tab pos="1254125" algn="l"/>
              </a:tabLst>
            </a:pPr>
            <a:r>
              <a:rPr lang="ar-SA" sz="2400" b="0" dirty="0">
                <a:solidFill>
                  <a:schemeClr val="tx1"/>
                </a:solidFill>
              </a:rPr>
              <a:t>أما بخصوص المعلومات الدنيا المقدمة في حساب النتائج هي: </a:t>
            </a:r>
          </a:p>
          <a:p>
            <a:pPr marL="361950" algn="just">
              <a:buFontTx/>
              <a:buChar char="-"/>
              <a:tabLst>
                <a:tab pos="1254125" algn="l"/>
              </a:tabLst>
            </a:pPr>
            <a:r>
              <a:rPr lang="ar-SA" sz="2400" b="0" dirty="0">
                <a:solidFill>
                  <a:schemeClr val="tx1"/>
                </a:solidFill>
              </a:rPr>
              <a:t>تحليل الأعباء حسب طبيعتها</a:t>
            </a:r>
            <a:r>
              <a:rPr lang="ar-DZ" sz="2400" b="0" dirty="0">
                <a:solidFill>
                  <a:schemeClr val="tx1"/>
                </a:solidFill>
              </a:rPr>
              <a:t> </a:t>
            </a:r>
            <a:r>
              <a:rPr lang="ar-SA" sz="2400" b="0" dirty="0">
                <a:solidFill>
                  <a:schemeClr val="tx1"/>
                </a:solidFill>
              </a:rPr>
              <a:t>الذي يسمح بتحديد مجاميع التسيية الرئيسية الآتية: الهامش الإجمالي، القيمة المضافة، الفائض الإجمالي عن الاستغلال.</a:t>
            </a: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55B30014-4030-4E52-8CC0-0AB79EA266B9}"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dirty="0">
                <a:solidFill>
                  <a:schemeClr val="tx1"/>
                </a:solidFill>
              </a:rPr>
              <a:t>قائمة الدخل(حساب النتائج)</a:t>
            </a:r>
          </a:p>
          <a:p>
            <a:pPr marL="361950" algn="just">
              <a:spcBef>
                <a:spcPts val="0"/>
              </a:spcBef>
              <a:tabLst>
                <a:tab pos="1254125" algn="l"/>
              </a:tabLst>
            </a:pPr>
            <a:r>
              <a:rPr lang="ar-SA" sz="2400" b="0" dirty="0">
                <a:solidFill>
                  <a:schemeClr val="tx1"/>
                </a:solidFill>
              </a:rPr>
              <a:t>- منتجات الأنشطة العادية.</a:t>
            </a:r>
          </a:p>
          <a:p>
            <a:pPr marL="361950" algn="just">
              <a:spcBef>
                <a:spcPts val="0"/>
              </a:spcBef>
              <a:buFontTx/>
              <a:buChar char="-"/>
              <a:tabLst>
                <a:tab pos="1254125" algn="l"/>
              </a:tabLst>
            </a:pPr>
            <a:r>
              <a:rPr lang="ar-SA" sz="2400" b="0" dirty="0">
                <a:solidFill>
                  <a:schemeClr val="tx1"/>
                </a:solidFill>
              </a:rPr>
              <a:t>المنتوجات المالية والأعباء المالية</a:t>
            </a:r>
          </a:p>
          <a:p>
            <a:pPr marL="361950" algn="just">
              <a:spcBef>
                <a:spcPts val="0"/>
              </a:spcBef>
              <a:buFontTx/>
              <a:buChar char="-"/>
              <a:tabLst>
                <a:tab pos="1254125" algn="l"/>
              </a:tabLst>
            </a:pPr>
            <a:r>
              <a:rPr lang="ar-SA" sz="2400" b="0" dirty="0">
                <a:solidFill>
                  <a:schemeClr val="tx1"/>
                </a:solidFill>
              </a:rPr>
              <a:t>أعباء المستخدمين</a:t>
            </a:r>
          </a:p>
          <a:p>
            <a:pPr marL="361950" algn="just">
              <a:spcBef>
                <a:spcPts val="0"/>
              </a:spcBef>
              <a:buFontTx/>
              <a:buChar char="-"/>
              <a:tabLst>
                <a:tab pos="1254125" algn="l"/>
              </a:tabLst>
            </a:pPr>
            <a:r>
              <a:rPr lang="ar-SA" sz="2400" b="0" dirty="0">
                <a:solidFill>
                  <a:schemeClr val="tx1"/>
                </a:solidFill>
              </a:rPr>
              <a:t> الضرائب والرسوم والتسديدات المماثلة</a:t>
            </a:r>
          </a:p>
          <a:p>
            <a:pPr marL="361950" algn="just">
              <a:spcBef>
                <a:spcPts val="0"/>
              </a:spcBef>
              <a:buFontTx/>
              <a:buChar char="-"/>
              <a:tabLst>
                <a:tab pos="1254125" algn="l"/>
              </a:tabLst>
            </a:pPr>
            <a:r>
              <a:rPr lang="ar-SA" sz="2400" b="0" dirty="0">
                <a:solidFill>
                  <a:schemeClr val="tx1"/>
                </a:solidFill>
              </a:rPr>
              <a:t> المخصصات للاهتلاكات ولخسائر القيمة التي تخص التثبيتات العينية</a:t>
            </a:r>
          </a:p>
          <a:p>
            <a:pPr marL="361950" algn="just">
              <a:spcBef>
                <a:spcPts val="0"/>
              </a:spcBef>
              <a:buFontTx/>
              <a:buChar char="-"/>
              <a:tabLst>
                <a:tab pos="1254125" algn="l"/>
              </a:tabLst>
            </a:pPr>
            <a:r>
              <a:rPr lang="ar-SA" sz="2400" b="0" dirty="0">
                <a:solidFill>
                  <a:schemeClr val="tx1"/>
                </a:solidFill>
              </a:rPr>
              <a:t> المخصصات للاهتلاكات ولخسائر القيمة التي تخص التثبيتات المعنوية.</a:t>
            </a:r>
          </a:p>
          <a:p>
            <a:pPr marL="361950" algn="just">
              <a:spcBef>
                <a:spcPts val="0"/>
              </a:spcBef>
              <a:buFontTx/>
              <a:buChar char="-"/>
              <a:tabLst>
                <a:tab pos="1254125" algn="l"/>
              </a:tabLst>
            </a:pPr>
            <a:r>
              <a:rPr lang="ar-SA" sz="2400" b="0" dirty="0">
                <a:solidFill>
                  <a:schemeClr val="tx1"/>
                </a:solidFill>
              </a:rPr>
              <a:t> نتيجة الأنشطة العادية</a:t>
            </a:r>
          </a:p>
          <a:p>
            <a:pPr marL="361950" algn="just">
              <a:spcBef>
                <a:spcPts val="0"/>
              </a:spcBef>
              <a:buFontTx/>
              <a:buChar char="-"/>
              <a:tabLst>
                <a:tab pos="1254125" algn="l"/>
              </a:tabLst>
            </a:pPr>
            <a:r>
              <a:rPr lang="ar-SA" sz="2400" b="0" dirty="0">
                <a:solidFill>
                  <a:schemeClr val="tx1"/>
                </a:solidFill>
              </a:rPr>
              <a:t> العناصر غير العادية (منتجات وأعباء)، -النتيجة الصافية للفترة قبل التوزيع، النتيجة الصافية لكل سهم من الأسهم بالنسبة إلى شركات المساهمة.</a:t>
            </a: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C3DCD7B1-A804-4DA8-B70F-C5271DB0D7C9}" type="datetime1">
              <a:rPr lang="fr-FR" smtClean="0"/>
              <a:t>22/01/2021</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2  قسم المالية والمحاسبة : مالية المؤسسة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21631</TotalTime>
  <Words>1613</Words>
  <Application>Microsoft Office PowerPoint</Application>
  <PresentationFormat>On-screen Show (4:3)</PresentationFormat>
  <Paragraphs>160</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Adobe Caslon Pro</vt:lpstr>
      <vt:lpstr>Calibri</vt:lpstr>
      <vt:lpstr>Georgia</vt:lpstr>
      <vt:lpstr>Wingdings</vt:lpstr>
      <vt:lpstr>Wingdings 2</vt:lpstr>
      <vt:lpstr>Civic</vt:lpstr>
      <vt:lpstr>PowerPoint Presentation</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العلوم المالية والمحاسبة     </vt:lpstr>
      <vt:lpstr>الفصل 2: دراسة القوائم المالية</vt:lpstr>
      <vt:lpstr>الفصل 2: دراسة القوائم المالية</vt:lpstr>
      <vt:lpstr>الفصل 2: دراسة القوائم المالية</vt:lpstr>
      <vt:lpstr>الفصل 2 :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pc</cp:lastModifiedBy>
  <cp:revision>66</cp:revision>
  <cp:lastPrinted>2021-01-16T19:34:12Z</cp:lastPrinted>
  <dcterms:created xsi:type="dcterms:W3CDTF">2013-04-10T19:40:44Z</dcterms:created>
  <dcterms:modified xsi:type="dcterms:W3CDTF">2021-01-22T16:17:43Z</dcterms:modified>
</cp:coreProperties>
</file>