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31"/>
  </p:notesMasterIdLst>
  <p:sldIdLst>
    <p:sldId id="257" r:id="rId2"/>
    <p:sldId id="258" r:id="rId3"/>
    <p:sldId id="271"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94" r:id="rId22"/>
    <p:sldId id="298" r:id="rId23"/>
    <p:sldId id="299" r:id="rId24"/>
    <p:sldId id="300" r:id="rId25"/>
    <p:sldId id="301" r:id="rId26"/>
    <p:sldId id="302" r:id="rId27"/>
    <p:sldId id="303" r:id="rId28"/>
    <p:sldId id="304" r:id="rId29"/>
    <p:sldId id="268" r:id="rId30"/>
  </p:sldIdLst>
  <p:sldSz cx="9144000" cy="6858000" type="screen4x3"/>
  <p:notesSz cx="9945688" cy="6858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191" autoAdjust="0"/>
    <p:restoredTop sz="86918" autoAdjust="0"/>
  </p:normalViewPr>
  <p:slideViewPr>
    <p:cSldViewPr>
      <p:cViewPr varScale="1">
        <p:scale>
          <a:sx n="59" d="100"/>
          <a:sy n="59" d="100"/>
        </p:scale>
        <p:origin x="142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635890" y="0"/>
            <a:ext cx="4309798" cy="3429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2303" y="0"/>
            <a:ext cx="4309798" cy="342900"/>
          </a:xfrm>
          <a:prstGeom prst="rect">
            <a:avLst/>
          </a:prstGeom>
        </p:spPr>
        <p:txBody>
          <a:bodyPr vert="horz" lIns="91440" tIns="45720" rIns="91440" bIns="45720" rtlCol="1"/>
          <a:lstStyle>
            <a:lvl1pPr algn="l">
              <a:defRPr sz="1200"/>
            </a:lvl1pPr>
          </a:lstStyle>
          <a:p>
            <a:fld id="{2B578600-89C8-4BA5-9B1F-8056F7760045}" type="datetimeFigureOut">
              <a:rPr lang="ar-SA" smtClean="0"/>
              <a:pPr/>
              <a:t>23/05/1442</a:t>
            </a:fld>
            <a:endParaRPr lang="ar-SA"/>
          </a:p>
        </p:txBody>
      </p:sp>
      <p:sp>
        <p:nvSpPr>
          <p:cNvPr id="4" name="Slide Image Placeholder 3"/>
          <p:cNvSpPr>
            <a:spLocks noGrp="1" noRot="1" noChangeAspect="1"/>
          </p:cNvSpPr>
          <p:nvPr>
            <p:ph type="sldImg" idx="2"/>
          </p:nvPr>
        </p:nvSpPr>
        <p:spPr>
          <a:xfrm>
            <a:off x="3257550" y="514350"/>
            <a:ext cx="3430588" cy="257175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994569" y="3257550"/>
            <a:ext cx="7956550" cy="30861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5635890" y="6513910"/>
            <a:ext cx="4309798" cy="3429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2303" y="6513910"/>
            <a:ext cx="4309798" cy="342900"/>
          </a:xfrm>
          <a:prstGeom prst="rect">
            <a:avLst/>
          </a:prstGeom>
        </p:spPr>
        <p:txBody>
          <a:bodyPr vert="horz" lIns="91440" tIns="45720" rIns="91440" bIns="45720" rtlCol="1" anchor="b"/>
          <a:lstStyle>
            <a:lvl1pPr algn="l">
              <a:defRPr sz="1200"/>
            </a:lvl1pPr>
          </a:lstStyle>
          <a:p>
            <a:fld id="{CA4601B0-0020-457F-9E07-545E22396BA0}"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CA4601B0-0020-457F-9E07-545E22396BA0}" type="slidenum">
              <a:rPr lang="ar-SA" smtClean="0"/>
              <a:pPr/>
              <a:t>2</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44213AF-26F6-41FA-8D85-E2C5388D6E58}" type="datetimeFigureOut">
              <a:rPr lang="en-US" smtClean="0"/>
              <a:pPr/>
              <a:t>1/6/2021</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pPr/>
              <a:t>‹#›</a:t>
            </a:fld>
            <a:endParaRPr lang="ar-SA"/>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pPr/>
              <a:t>1/6/2021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pPr/>
              <a:t>1/6/2021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pPr/>
              <a:t>1/6/2021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pPr/>
              <a:t>1/6/2021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44213AF-26F6-41FA-8D85-E2C5388D6E58}" type="datetimeFigureOut">
              <a:rPr lang="en-US" smtClean="0"/>
              <a:pPr/>
              <a:t>1/6/2021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44213AF-26F6-41FA-8D85-E2C5388D6E58}" type="datetimeFigureOut">
              <a:rPr lang="en-US" smtClean="0"/>
              <a:pPr/>
              <a:t>1/6/2021</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44213AF-26F6-41FA-8D85-E2C5388D6E58}" type="datetimeFigureOut">
              <a:rPr lang="en-US" smtClean="0"/>
              <a:pPr/>
              <a:t>1/6/2021</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4213AF-26F6-41FA-8D85-E2C5388D6E58}" type="datetimeFigureOut">
              <a:rPr lang="en-US" smtClean="0"/>
              <a:pPr/>
              <a:t>1/6/2021</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44213AF-26F6-41FA-8D85-E2C5388D6E58}" type="datetimeFigureOut">
              <a:rPr lang="en-US" smtClean="0"/>
              <a:pPr/>
              <a:t>1/6/2021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44213AF-26F6-41FA-8D85-E2C5388D6E58}" type="datetimeFigureOut">
              <a:rPr lang="en-US" smtClean="0"/>
              <a:pPr/>
              <a:t>1/6/2021</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pPr/>
              <a:t>‹#›</a:t>
            </a:fld>
            <a:endParaRPr lang="ar-S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4213AF-26F6-41FA-8D85-E2C5388D6E58}" type="datetimeFigureOut">
              <a:rPr lang="en-US" smtClean="0"/>
              <a:pPr/>
              <a:t>1/6/2021</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p:txBody>
          <a:bodyPr/>
          <a:lstStyle/>
          <a:p>
            <a:pPr eaLnBrk="1" hangingPunct="1"/>
            <a:endParaRPr lang="ar-SA">
              <a:solidFill>
                <a:srgbClr val="376092"/>
              </a:solidFill>
              <a:cs typeface="Arial" pitchFamily="34" charset="0"/>
            </a:endParaRPr>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a:cs typeface="+mn-cs"/>
            </a:endParaRPr>
          </a:p>
        </p:txBody>
      </p:sp>
      <p:sp>
        <p:nvSpPr>
          <p:cNvPr id="5124" name="Slide Number Placeholder 3"/>
          <p:cNvSpPr>
            <a:spLocks noGrp="1"/>
          </p:cNvSpPr>
          <p:nvPr>
            <p:ph type="sldNum" sz="quarter" idx="12"/>
          </p:nvPr>
        </p:nvSpPr>
        <p:spPr bwMode="auto">
          <a:noFill/>
          <a:ln>
            <a:miter lim="800000"/>
            <a:headEnd/>
            <a:tailEnd/>
          </a:ln>
        </p:spPr>
        <p:txBody>
          <a:bodyPr/>
          <a:lstStyle/>
          <a:p>
            <a:fld id="{C1303157-A074-42CC-B63F-E2C55E7C2BE6}" type="slidenum">
              <a:rPr lang="ar-SA" smtClean="0">
                <a:cs typeface="Arial" pitchFamily="34" charset="0"/>
              </a:rPr>
              <a:pPr/>
              <a:t>1</a:t>
            </a:fld>
            <a:endParaRPr lang="en-US">
              <a:cs typeface="Arial" pitchFamily="34" charset="0"/>
            </a:endParaRPr>
          </a:p>
        </p:txBody>
      </p:sp>
      <p:sp>
        <p:nvSpPr>
          <p:cNvPr id="5" name="Rectangle 4"/>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fontAlgn="auto">
              <a:spcBef>
                <a:spcPts val="0"/>
              </a:spcBef>
              <a:spcAft>
                <a:spcPts val="0"/>
              </a:spcAft>
              <a:defRPr/>
            </a:pPr>
            <a:endParaRPr lang="en-US"/>
          </a:p>
        </p:txBody>
      </p:sp>
      <p:sp>
        <p:nvSpPr>
          <p:cNvPr id="6" name="Rectangle 5"/>
          <p:cNvSpPr/>
          <p:nvPr/>
        </p:nvSpPr>
        <p:spPr>
          <a:xfrm>
            <a:off x="0" y="0"/>
            <a:ext cx="9144000" cy="13528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fontAlgn="auto">
              <a:spcBef>
                <a:spcPts val="0"/>
              </a:spcBef>
              <a:spcAft>
                <a:spcPts val="0"/>
              </a:spcAft>
              <a:defRPr/>
            </a:pPr>
            <a:endParaRPr lang="en-US"/>
          </a:p>
        </p:txBody>
      </p:sp>
      <p:sp>
        <p:nvSpPr>
          <p:cNvPr id="5127" name="Subtitle 2"/>
          <p:cNvSpPr txBox="1">
            <a:spLocks/>
          </p:cNvSpPr>
          <p:nvPr/>
        </p:nvSpPr>
        <p:spPr bwMode="auto">
          <a:xfrm>
            <a:off x="1331640" y="4648200"/>
            <a:ext cx="7501701" cy="1359959"/>
          </a:xfrm>
          <a:prstGeom prst="rect">
            <a:avLst/>
          </a:prstGeom>
          <a:noFill/>
          <a:ln w="9525">
            <a:noFill/>
            <a:miter lim="800000"/>
            <a:headEnd/>
            <a:tailEnd/>
          </a:ln>
        </p:spPr>
        <p:txBody>
          <a:bodyPr/>
          <a:lstStyle/>
          <a:p>
            <a:pPr algn="ctr">
              <a:buFont typeface="Arial" pitchFamily="34" charset="0"/>
              <a:buNone/>
            </a:pPr>
            <a:r>
              <a:rPr lang="ar-SA" sz="2400" b="1" dirty="0">
                <a:ln w="12700">
                  <a:solidFill>
                    <a:schemeClr val="tx2">
                      <a:satMod val="155000"/>
                    </a:schemeClr>
                  </a:solidFill>
                  <a:prstDash val="solid"/>
                </a:ln>
                <a:effectLst>
                  <a:outerShdw blurRad="41275" dist="20320" dir="1800000" algn="tl" rotWithShape="0">
                    <a:srgbClr val="000000">
                      <a:alpha val="40000"/>
                    </a:srgbClr>
                  </a:outerShdw>
                </a:effectLst>
                <a:latin typeface="Calibri" pitchFamily="34" charset="0"/>
              </a:rPr>
              <a:t>قسم العلوم المالية والمحاسبة</a:t>
            </a:r>
          </a:p>
          <a:p>
            <a:pPr algn="ctr">
              <a:buFont typeface="Arial" pitchFamily="34" charset="0"/>
              <a:buNone/>
            </a:pPr>
            <a:r>
              <a:rPr lang="ar-SA" sz="2400" b="1" dirty="0">
                <a:ln w="12700">
                  <a:solidFill>
                    <a:schemeClr val="tx2">
                      <a:satMod val="155000"/>
                    </a:schemeClr>
                  </a:solidFill>
                  <a:prstDash val="solid"/>
                </a:ln>
                <a:effectLst>
                  <a:outerShdw blurRad="41275" dist="20320" dir="1800000" algn="tl" rotWithShape="0">
                    <a:srgbClr val="000000">
                      <a:alpha val="40000"/>
                    </a:srgbClr>
                  </a:outerShdw>
                </a:effectLst>
                <a:latin typeface="Calibri" pitchFamily="34" charset="0"/>
              </a:rPr>
              <a:t>كلية العلوم الاقتصادية التسيير</a:t>
            </a:r>
            <a:r>
              <a:rPr lang="ar-DZ" sz="2400" b="1" dirty="0">
                <a:ln w="12700">
                  <a:solidFill>
                    <a:schemeClr val="tx2">
                      <a:satMod val="155000"/>
                    </a:schemeClr>
                  </a:solidFill>
                  <a:prstDash val="solid"/>
                </a:ln>
                <a:effectLst>
                  <a:outerShdw blurRad="41275" dist="20320" dir="1800000" algn="tl" rotWithShape="0">
                    <a:srgbClr val="000000">
                      <a:alpha val="40000"/>
                    </a:srgbClr>
                  </a:outerShdw>
                </a:effectLst>
                <a:latin typeface="Calibri" pitchFamily="34" charset="0"/>
              </a:rPr>
              <a:t>والعلوم </a:t>
            </a:r>
            <a:r>
              <a:rPr lang="ar-SA" sz="2400" b="1" dirty="0">
                <a:ln w="12700">
                  <a:solidFill>
                    <a:schemeClr val="tx2">
                      <a:satMod val="155000"/>
                    </a:schemeClr>
                  </a:solidFill>
                  <a:prstDash val="solid"/>
                </a:ln>
                <a:effectLst>
                  <a:outerShdw blurRad="41275" dist="20320" dir="1800000" algn="tl" rotWithShape="0">
                    <a:srgbClr val="000000">
                      <a:alpha val="40000"/>
                    </a:srgbClr>
                  </a:outerShdw>
                </a:effectLst>
                <a:latin typeface="Calibri" pitchFamily="34" charset="0"/>
              </a:rPr>
              <a:t>التجار</a:t>
            </a:r>
            <a:r>
              <a:rPr lang="ar-DZ" sz="2400" b="1" dirty="0">
                <a:ln w="12700">
                  <a:solidFill>
                    <a:schemeClr val="tx2">
                      <a:satMod val="155000"/>
                    </a:schemeClr>
                  </a:solidFill>
                  <a:prstDash val="solid"/>
                </a:ln>
                <a:effectLst>
                  <a:outerShdw blurRad="41275" dist="20320" dir="1800000" algn="tl" rotWithShape="0">
                    <a:srgbClr val="000000">
                      <a:alpha val="40000"/>
                    </a:srgbClr>
                  </a:outerShdw>
                </a:effectLst>
                <a:latin typeface="Calibri" pitchFamily="34" charset="0"/>
              </a:rPr>
              <a:t>ي</a:t>
            </a:r>
            <a:r>
              <a:rPr lang="ar-SA" sz="2400" b="1" dirty="0">
                <a:ln w="12700">
                  <a:solidFill>
                    <a:schemeClr val="tx2">
                      <a:satMod val="155000"/>
                    </a:schemeClr>
                  </a:solidFill>
                  <a:prstDash val="solid"/>
                </a:ln>
                <a:effectLst>
                  <a:outerShdw blurRad="41275" dist="20320" dir="1800000" algn="tl" rotWithShape="0">
                    <a:srgbClr val="000000">
                      <a:alpha val="40000"/>
                    </a:srgbClr>
                  </a:outerShdw>
                </a:effectLst>
                <a:latin typeface="Calibri" pitchFamily="34" charset="0"/>
              </a:rPr>
              <a:t>ة</a:t>
            </a:r>
          </a:p>
          <a:p>
            <a:pPr algn="ctr">
              <a:buFont typeface="Arial" pitchFamily="34" charset="0"/>
              <a:buNone/>
            </a:pPr>
            <a:r>
              <a:rPr lang="ar-SA" sz="2400" b="1" dirty="0">
                <a:ln w="12700">
                  <a:solidFill>
                    <a:schemeClr val="tx2">
                      <a:satMod val="155000"/>
                    </a:schemeClr>
                  </a:solidFill>
                  <a:prstDash val="solid"/>
                </a:ln>
                <a:effectLst>
                  <a:outerShdw blurRad="41275" dist="20320" dir="1800000" algn="tl" rotWithShape="0">
                    <a:srgbClr val="000000">
                      <a:alpha val="40000"/>
                    </a:srgbClr>
                  </a:outerShdw>
                </a:effectLst>
                <a:latin typeface="Calibri" pitchFamily="34" charset="0"/>
              </a:rPr>
              <a:t>جامعة أم البواقي – العربي بن مهيدي</a:t>
            </a:r>
            <a:endParaRPr lang="en-US" sz="2400" b="1" dirty="0">
              <a:ln w="12700">
                <a:solidFill>
                  <a:schemeClr val="tx2">
                    <a:satMod val="155000"/>
                  </a:schemeClr>
                </a:solidFill>
                <a:prstDash val="solid"/>
              </a:ln>
              <a:effectLst>
                <a:outerShdw blurRad="41275" dist="20320" dir="1800000" algn="tl" rotWithShape="0">
                  <a:srgbClr val="000000">
                    <a:alpha val="40000"/>
                  </a:srgbClr>
                </a:outerShdw>
              </a:effectLst>
              <a:latin typeface="Calibri" pitchFamily="34" charset="0"/>
            </a:endParaRPr>
          </a:p>
          <a:p>
            <a:pPr algn="ctr">
              <a:spcBef>
                <a:spcPct val="20000"/>
              </a:spcBef>
              <a:buFont typeface="Arial" pitchFamily="34" charset="0"/>
              <a:buNone/>
            </a:pPr>
            <a:r>
              <a:rPr lang="en-US" sz="2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rPr>
              <a:t>    </a:t>
            </a:r>
          </a:p>
          <a:p>
            <a:pPr algn="ctr">
              <a:spcBef>
                <a:spcPct val="20000"/>
              </a:spcBef>
              <a:buFont typeface="Arial" pitchFamily="34" charset="0"/>
              <a:buNone/>
            </a:pPr>
            <a:endParaRPr lang="en-US" sz="2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endParaRPr>
          </a:p>
          <a:p>
            <a:pPr algn="ctr">
              <a:spcBef>
                <a:spcPct val="20000"/>
              </a:spcBef>
              <a:buFont typeface="Arial" pitchFamily="34" charset="0"/>
              <a:buNone/>
            </a:pPr>
            <a:endParaRPr lang="en-US" sz="2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endParaRPr>
          </a:p>
        </p:txBody>
      </p:sp>
      <p:sp>
        <p:nvSpPr>
          <p:cNvPr id="11" name="Freeform 10"/>
          <p:cNvSpPr/>
          <p:nvPr/>
        </p:nvSpPr>
        <p:spPr>
          <a:xfrm>
            <a:off x="2" y="2667000"/>
            <a:ext cx="5622681" cy="2095509"/>
          </a:xfrm>
          <a:custGeom>
            <a:avLst/>
            <a:gdLst>
              <a:gd name="connsiteX0" fmla="*/ 0 w 6814457"/>
              <a:gd name="connsiteY0" fmla="*/ 723900 h 1447800"/>
              <a:gd name="connsiteX1" fmla="*/ 212026 w 6814457"/>
              <a:gd name="connsiteY1" fmla="*/ 212025 h 1447800"/>
              <a:gd name="connsiteX2" fmla="*/ 723901 w 6814457"/>
              <a:gd name="connsiteY2" fmla="*/ 0 h 1447800"/>
              <a:gd name="connsiteX3" fmla="*/ 6090557 w 6814457"/>
              <a:gd name="connsiteY3" fmla="*/ 0 h 1447800"/>
              <a:gd name="connsiteX4" fmla="*/ 6602432 w 6814457"/>
              <a:gd name="connsiteY4" fmla="*/ 212026 h 1447800"/>
              <a:gd name="connsiteX5" fmla="*/ 6814457 w 6814457"/>
              <a:gd name="connsiteY5" fmla="*/ 723901 h 1447800"/>
              <a:gd name="connsiteX6" fmla="*/ 6814457 w 6814457"/>
              <a:gd name="connsiteY6" fmla="*/ 723900 h 1447800"/>
              <a:gd name="connsiteX7" fmla="*/ 6602431 w 6814457"/>
              <a:gd name="connsiteY7" fmla="*/ 1235775 h 1447800"/>
              <a:gd name="connsiteX8" fmla="*/ 6090556 w 6814457"/>
              <a:gd name="connsiteY8" fmla="*/ 1447800 h 1447800"/>
              <a:gd name="connsiteX9" fmla="*/ 723900 w 6814457"/>
              <a:gd name="connsiteY9" fmla="*/ 1447800 h 1447800"/>
              <a:gd name="connsiteX10" fmla="*/ 212025 w 6814457"/>
              <a:gd name="connsiteY10" fmla="*/ 1235774 h 1447800"/>
              <a:gd name="connsiteX11" fmla="*/ 0 w 6814457"/>
              <a:gd name="connsiteY11" fmla="*/ 723899 h 1447800"/>
              <a:gd name="connsiteX12" fmla="*/ 0 w 6814457"/>
              <a:gd name="connsiteY12" fmla="*/ 723900 h 1447800"/>
              <a:gd name="connsiteX0" fmla="*/ 291192 w 7105649"/>
              <a:gd name="connsiteY0" fmla="*/ 723900 h 1447800"/>
              <a:gd name="connsiteX1" fmla="*/ 1015093 w 7105649"/>
              <a:gd name="connsiteY1" fmla="*/ 0 h 1447800"/>
              <a:gd name="connsiteX2" fmla="*/ 6381749 w 7105649"/>
              <a:gd name="connsiteY2" fmla="*/ 0 h 1447800"/>
              <a:gd name="connsiteX3" fmla="*/ 6893624 w 7105649"/>
              <a:gd name="connsiteY3" fmla="*/ 212026 h 1447800"/>
              <a:gd name="connsiteX4" fmla="*/ 7105649 w 7105649"/>
              <a:gd name="connsiteY4" fmla="*/ 723901 h 1447800"/>
              <a:gd name="connsiteX5" fmla="*/ 7105649 w 7105649"/>
              <a:gd name="connsiteY5" fmla="*/ 723900 h 1447800"/>
              <a:gd name="connsiteX6" fmla="*/ 6893623 w 7105649"/>
              <a:gd name="connsiteY6" fmla="*/ 1235775 h 1447800"/>
              <a:gd name="connsiteX7" fmla="*/ 6381748 w 7105649"/>
              <a:gd name="connsiteY7" fmla="*/ 1447800 h 1447800"/>
              <a:gd name="connsiteX8" fmla="*/ 1015092 w 7105649"/>
              <a:gd name="connsiteY8" fmla="*/ 1447800 h 1447800"/>
              <a:gd name="connsiteX9" fmla="*/ 503217 w 7105649"/>
              <a:gd name="connsiteY9" fmla="*/ 1235774 h 1447800"/>
              <a:gd name="connsiteX10" fmla="*/ 291192 w 7105649"/>
              <a:gd name="connsiteY10" fmla="*/ 723899 h 1447800"/>
              <a:gd name="connsiteX11" fmla="*/ 291192 w 7105649"/>
              <a:gd name="connsiteY11" fmla="*/ 723900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212025 w 6814457"/>
              <a:gd name="connsiteY9" fmla="*/ 1235774 h 1447800"/>
              <a:gd name="connsiteX10" fmla="*/ 0 w 6814457"/>
              <a:gd name="connsiteY10" fmla="*/ 723899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303465 w 6814457"/>
              <a:gd name="connsiteY9" fmla="*/ 1327214 h 1447800"/>
              <a:gd name="connsiteX0" fmla="*/ 420436 w 6510992"/>
              <a:gd name="connsiteY0" fmla="*/ 0 h 1447800"/>
              <a:gd name="connsiteX1" fmla="*/ 5787092 w 6510992"/>
              <a:gd name="connsiteY1" fmla="*/ 0 h 1447800"/>
              <a:gd name="connsiteX2" fmla="*/ 6298967 w 6510992"/>
              <a:gd name="connsiteY2" fmla="*/ 212026 h 1447800"/>
              <a:gd name="connsiteX3" fmla="*/ 6510992 w 6510992"/>
              <a:gd name="connsiteY3" fmla="*/ 723901 h 1447800"/>
              <a:gd name="connsiteX4" fmla="*/ 6510992 w 6510992"/>
              <a:gd name="connsiteY4" fmla="*/ 723900 h 1447800"/>
              <a:gd name="connsiteX5" fmla="*/ 6298966 w 6510992"/>
              <a:gd name="connsiteY5" fmla="*/ 1235775 h 1447800"/>
              <a:gd name="connsiteX6" fmla="*/ 5787091 w 6510992"/>
              <a:gd name="connsiteY6" fmla="*/ 1447800 h 1447800"/>
              <a:gd name="connsiteX7" fmla="*/ 420435 w 6510992"/>
              <a:gd name="connsiteY7" fmla="*/ 1447800 h 1447800"/>
              <a:gd name="connsiteX8" fmla="*/ 0 w 6510992"/>
              <a:gd name="connsiteY8" fmla="*/ 1327214 h 1447800"/>
              <a:gd name="connsiteX0" fmla="*/ 1 w 6090557"/>
              <a:gd name="connsiteY0" fmla="*/ 0 h 1447800"/>
              <a:gd name="connsiteX1" fmla="*/ 5366657 w 6090557"/>
              <a:gd name="connsiteY1" fmla="*/ 0 h 1447800"/>
              <a:gd name="connsiteX2" fmla="*/ 5878532 w 6090557"/>
              <a:gd name="connsiteY2" fmla="*/ 212026 h 1447800"/>
              <a:gd name="connsiteX3" fmla="*/ 6090557 w 6090557"/>
              <a:gd name="connsiteY3" fmla="*/ 723901 h 1447800"/>
              <a:gd name="connsiteX4" fmla="*/ 6090557 w 6090557"/>
              <a:gd name="connsiteY4" fmla="*/ 723900 h 1447800"/>
              <a:gd name="connsiteX5" fmla="*/ 5878531 w 6090557"/>
              <a:gd name="connsiteY5" fmla="*/ 1235775 h 1447800"/>
              <a:gd name="connsiteX6" fmla="*/ 5366656 w 6090557"/>
              <a:gd name="connsiteY6" fmla="*/ 1447800 h 1447800"/>
              <a:gd name="connsiteX7" fmla="*/ 0 w 6090557"/>
              <a:gd name="connsiteY7"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0557" h="1447800">
                <a:moveTo>
                  <a:pt x="1" y="0"/>
                </a:moveTo>
                <a:lnTo>
                  <a:pt x="5366657" y="0"/>
                </a:lnTo>
                <a:cubicBezTo>
                  <a:pt x="5558647" y="0"/>
                  <a:pt x="5742774" y="76268"/>
                  <a:pt x="5878532" y="212026"/>
                </a:cubicBezTo>
                <a:cubicBezTo>
                  <a:pt x="6014289" y="347784"/>
                  <a:pt x="6090557" y="531911"/>
                  <a:pt x="6090557" y="723901"/>
                </a:cubicBezTo>
                <a:lnTo>
                  <a:pt x="6090557" y="723900"/>
                </a:lnTo>
                <a:cubicBezTo>
                  <a:pt x="6090557" y="915890"/>
                  <a:pt x="6014289" y="1100017"/>
                  <a:pt x="5878531" y="1235775"/>
                </a:cubicBezTo>
                <a:cubicBezTo>
                  <a:pt x="5742773" y="1371533"/>
                  <a:pt x="5558646" y="1447800"/>
                  <a:pt x="5366656" y="1447800"/>
                </a:cubicBezTo>
                <a:lnTo>
                  <a:pt x="0" y="1447800"/>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30" name="Title 1"/>
          <p:cNvSpPr txBox="1">
            <a:spLocks/>
          </p:cNvSpPr>
          <p:nvPr/>
        </p:nvSpPr>
        <p:spPr bwMode="auto">
          <a:xfrm>
            <a:off x="422033" y="2666995"/>
            <a:ext cx="5622681" cy="1698109"/>
          </a:xfrm>
          <a:prstGeom prst="rect">
            <a:avLst/>
          </a:prstGeom>
          <a:noFill/>
          <a:ln w="38100">
            <a:solidFill>
              <a:schemeClr val="tx1"/>
            </a:solidFill>
            <a:miter lim="800000"/>
            <a:headEnd/>
            <a:tailEnd/>
          </a:ln>
        </p:spPr>
        <p:txBody>
          <a:bodyPr anchor="t"/>
          <a:lstStyle/>
          <a:p>
            <a:pPr algn="r">
              <a:lnSpc>
                <a:spcPct val="80000"/>
              </a:lnSpc>
            </a:pPr>
            <a:r>
              <a:rPr lang="ar-DZ" sz="2800" b="1" dirty="0">
                <a:solidFill>
                  <a:srgbClr val="7F7F7F"/>
                </a:solidFill>
                <a:latin typeface="Calibri" panose="020F0502020204030204" pitchFamily="34" charset="0"/>
                <a:cs typeface="Calibri" panose="020F0502020204030204" pitchFamily="34" charset="0"/>
              </a:rPr>
              <a:t>مالية المؤسسة</a:t>
            </a:r>
            <a:endParaRPr lang="ar-SA" sz="2800" b="1" dirty="0">
              <a:solidFill>
                <a:srgbClr val="7F7F7F"/>
              </a:solidFill>
              <a:latin typeface="Calibri" panose="020F0502020204030204" pitchFamily="34" charset="0"/>
              <a:cs typeface="Calibri" panose="020F0502020204030204" pitchFamily="34" charset="0"/>
            </a:endParaRPr>
          </a:p>
          <a:p>
            <a:pPr algn="r">
              <a:lnSpc>
                <a:spcPct val="80000"/>
              </a:lnSpc>
            </a:pPr>
            <a:r>
              <a:rPr lang="ar-SA" sz="2800" b="1" dirty="0">
                <a:solidFill>
                  <a:srgbClr val="7F7F7F"/>
                </a:solidFill>
                <a:latin typeface="Calibri" panose="020F0502020204030204" pitchFamily="34" charset="0"/>
                <a:cs typeface="Calibri" panose="020F0502020204030204" pitchFamily="34" charset="0"/>
              </a:rPr>
              <a:t>سنة </a:t>
            </a:r>
            <a:r>
              <a:rPr lang="ar-DZ" sz="2800" b="1" dirty="0">
                <a:solidFill>
                  <a:srgbClr val="7F7F7F"/>
                </a:solidFill>
                <a:latin typeface="Calibri" panose="020F0502020204030204" pitchFamily="34" charset="0"/>
                <a:cs typeface="Calibri" panose="020F0502020204030204" pitchFamily="34" charset="0"/>
              </a:rPr>
              <a:t>ثانية</a:t>
            </a:r>
            <a:r>
              <a:rPr lang="ar-SA" sz="2800" b="1" dirty="0">
                <a:solidFill>
                  <a:srgbClr val="7F7F7F"/>
                </a:solidFill>
                <a:latin typeface="Calibri" panose="020F0502020204030204" pitchFamily="34" charset="0"/>
                <a:cs typeface="Calibri" panose="020F0502020204030204" pitchFamily="34" charset="0"/>
              </a:rPr>
              <a:t> : محاسبة </a:t>
            </a:r>
            <a:r>
              <a:rPr lang="ar-DZ" sz="2800" b="1" dirty="0">
                <a:solidFill>
                  <a:srgbClr val="7F7F7F"/>
                </a:solidFill>
                <a:latin typeface="Calibri" panose="020F0502020204030204" pitchFamily="34" charset="0"/>
                <a:cs typeface="Calibri" panose="020F0502020204030204" pitchFamily="34" charset="0"/>
              </a:rPr>
              <a:t>ومالية</a:t>
            </a:r>
            <a:endParaRPr lang="en-US" sz="2800" b="1" dirty="0">
              <a:solidFill>
                <a:srgbClr val="7F7F7F"/>
              </a:solidFill>
              <a:latin typeface="Calibri" panose="020F0502020204030204" pitchFamily="34" charset="0"/>
              <a:cs typeface="Calibri" panose="020F0502020204030204" pitchFamily="34" charset="0"/>
            </a:endParaRPr>
          </a:p>
          <a:p>
            <a:pPr>
              <a:lnSpc>
                <a:spcPct val="80000"/>
              </a:lnSpc>
            </a:pPr>
            <a:r>
              <a:rPr lang="ar-DZ" sz="2800" b="1">
                <a:solidFill>
                  <a:srgbClr val="7F7F7F"/>
                </a:solidFill>
                <a:latin typeface="Calibri" panose="020F0502020204030204" pitchFamily="34" charset="0"/>
                <a:cs typeface="Calibri" panose="020F0502020204030204" pitchFamily="34" charset="0"/>
              </a:rPr>
              <a:t> 2021/2020</a:t>
            </a:r>
            <a:endParaRPr lang="en-US" sz="2800" b="1" dirty="0">
              <a:solidFill>
                <a:srgbClr val="7F7F7F"/>
              </a:solidFill>
              <a:latin typeface="Calibri" panose="020F0502020204030204" pitchFamily="34" charset="0"/>
              <a:cs typeface="Calibri" panose="020F0502020204030204" pitchFamily="34" charset="0"/>
            </a:endParaRPr>
          </a:p>
          <a:p>
            <a:pPr>
              <a:lnSpc>
                <a:spcPct val="80000"/>
              </a:lnSpc>
            </a:pPr>
            <a:r>
              <a:rPr lang="ar-SA" sz="2800" b="1" dirty="0">
                <a:latin typeface="Calibri" panose="020F0502020204030204" pitchFamily="34" charset="0"/>
                <a:cs typeface="Calibri" panose="020F0502020204030204" pitchFamily="34" charset="0"/>
              </a:rPr>
              <a:t>أ.د بوداح عبدالجليل</a:t>
            </a:r>
            <a:endParaRPr lang="en-US" sz="4000" b="1" dirty="0">
              <a:latin typeface="Calibri" panose="020F0502020204030204" pitchFamily="34" charset="0"/>
              <a:cs typeface="Calibri" panose="020F0502020204030204" pitchFamily="34" charset="0"/>
            </a:endParaRPr>
          </a:p>
          <a:p>
            <a:endParaRPr lang="en-US" sz="2000" dirty="0">
              <a:latin typeface="Arial Black" pitchFamily="34" charset="0"/>
            </a:endParaRPr>
          </a:p>
        </p:txBody>
      </p:sp>
      <p:sp>
        <p:nvSpPr>
          <p:cNvPr id="5131" name="Slide Number Placeholder 10"/>
          <p:cNvSpPr txBox="1">
            <a:spLocks/>
          </p:cNvSpPr>
          <p:nvPr/>
        </p:nvSpPr>
        <p:spPr bwMode="auto">
          <a:xfrm>
            <a:off x="351692" y="6405564"/>
            <a:ext cx="2133600" cy="365125"/>
          </a:xfrm>
          <a:prstGeom prst="rect">
            <a:avLst/>
          </a:prstGeom>
          <a:noFill/>
          <a:ln w="9525">
            <a:noFill/>
            <a:miter lim="800000"/>
            <a:headEnd/>
            <a:tailEnd/>
          </a:ln>
        </p:spPr>
        <p:txBody>
          <a:bodyPr anchor="ctr"/>
          <a:lstStyle/>
          <a:p>
            <a:pPr algn="r"/>
            <a:fld id="{91E687D7-3F6F-4CF1-B67A-0064119F7BC2}" type="slidenum">
              <a:rPr lang="ar-SA" sz="1200">
                <a:solidFill>
                  <a:schemeClr val="bg1"/>
                </a:solidFill>
                <a:latin typeface="Calibri" pitchFamily="34" charset="0"/>
              </a:rPr>
              <a:pPr algn="r"/>
              <a:t>1</a:t>
            </a:fld>
            <a:endParaRPr lang="en-US" sz="1200">
              <a:solidFill>
                <a:schemeClr val="bg1"/>
              </a:solidFill>
              <a:latin typeface="Calibri" pitchFamily="34" charset="0"/>
            </a:endParaRPr>
          </a:p>
        </p:txBody>
      </p:sp>
      <p:pic>
        <p:nvPicPr>
          <p:cNvPr id="15" name="Picture 14" descr="University d'Oum El Bouaghi"/>
          <p:cNvPicPr/>
          <p:nvPr/>
        </p:nvPicPr>
        <p:blipFill>
          <a:blip r:embed="rId2" cstate="print"/>
          <a:srcRect/>
          <a:stretch>
            <a:fillRect/>
          </a:stretch>
        </p:blipFill>
        <p:spPr bwMode="auto">
          <a:xfrm>
            <a:off x="6308480" y="1599212"/>
            <a:ext cx="2835519" cy="1698109"/>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Placeholder 5"/>
          <p:cNvSpPr>
            <a:spLocks noGrp="1"/>
          </p:cNvSpPr>
          <p:nvPr>
            <p:ph idx="1"/>
          </p:nvPr>
        </p:nvSpPr>
        <p:spPr>
          <a:xfrm>
            <a:off x="357158" y="1268760"/>
            <a:ext cx="8329642" cy="4660570"/>
          </a:xfrm>
        </p:spPr>
        <p:style>
          <a:lnRef idx="2">
            <a:schemeClr val="accent1"/>
          </a:lnRef>
          <a:fillRef idx="1">
            <a:schemeClr val="lt1"/>
          </a:fillRef>
          <a:effectRef idx="0">
            <a:schemeClr val="accent1"/>
          </a:effectRef>
          <a:fontRef idx="minor">
            <a:schemeClr val="dk1"/>
          </a:fontRef>
        </p:style>
        <p:txBody>
          <a:bodyPr anchor="t">
            <a:noAutofit/>
          </a:bodyPr>
          <a:lstStyle/>
          <a:p>
            <a:pPr algn="justLow"/>
            <a:endParaRPr lang="ar-SA" sz="2000" b="1" dirty="0"/>
          </a:p>
          <a:p>
            <a:pPr algn="justLow"/>
            <a:r>
              <a:rPr lang="ar-SA" sz="2400" b="1" dirty="0"/>
              <a:t>مثال  : </a:t>
            </a:r>
            <a:r>
              <a:rPr lang="ar-SA" sz="2000" b="1" dirty="0"/>
              <a:t>يمثل الجدول التالي الميزانية العمومية لشركة جنين في نهاية عام </a:t>
            </a:r>
            <a:r>
              <a:rPr lang="en-US" sz="2000" b="1" dirty="0"/>
              <a:t>2015</a:t>
            </a:r>
            <a:endParaRPr lang="ar-SA" sz="2000" b="1" dirty="0"/>
          </a:p>
          <a:p>
            <a:pPr algn="justLow"/>
            <a:endParaRPr lang="ar-SA" sz="2000" b="1" dirty="0"/>
          </a:p>
          <a:p>
            <a:pPr algn="justLow"/>
            <a:endParaRPr lang="ar-SA" sz="2000" b="1" dirty="0"/>
          </a:p>
          <a:p>
            <a:pPr algn="justLow"/>
            <a:endParaRPr lang="en-US" sz="2000" b="1" dirty="0">
              <a:cs typeface="Arial" pitchFamily="34" charset="0"/>
            </a:endParaRPr>
          </a:p>
        </p:txBody>
      </p:sp>
      <p:sp>
        <p:nvSpPr>
          <p:cNvPr id="7172" name="Slide Number Placeholder 3"/>
          <p:cNvSpPr>
            <a:spLocks noGrp="1"/>
          </p:cNvSpPr>
          <p:nvPr>
            <p:ph type="sldNum" sz="quarter" idx="12"/>
          </p:nvPr>
        </p:nvSpPr>
        <p:spPr bwMode="auto">
          <a:noFill/>
          <a:ln>
            <a:miter lim="800000"/>
            <a:headEnd/>
            <a:tailEnd/>
          </a:ln>
        </p:spPr>
        <p:txBody>
          <a:bodyPr/>
          <a:lstStyle/>
          <a:p>
            <a:fld id="{D0DADA15-66D2-49B4-BB39-6A6D46EA6F4B}" type="slidenum">
              <a:rPr lang="ar-SA" smtClean="0">
                <a:cs typeface="Arial" pitchFamily="34" charset="0"/>
              </a:rPr>
              <a:pPr/>
              <a:t>10</a:t>
            </a:fld>
            <a:endParaRPr lang="en-US">
              <a:cs typeface="Arial" pitchFamily="34" charset="0"/>
            </a:endParaRPr>
          </a:p>
        </p:txBody>
      </p:sp>
      <p:sp>
        <p:nvSpPr>
          <p:cNvPr id="7" name="Title 6"/>
          <p:cNvSpPr>
            <a:spLocks noGrp="1"/>
          </p:cNvSpPr>
          <p:nvPr>
            <p:ph type="title"/>
          </p:nvPr>
        </p:nvSpPr>
        <p:spPr>
          <a:xfrm>
            <a:off x="457200" y="274638"/>
            <a:ext cx="8229600" cy="850106"/>
          </a:xfrm>
        </p:spPr>
        <p:txBody>
          <a:bodyPr/>
          <a:lstStyle/>
          <a:p>
            <a:pPr algn="ctr" rtl="0">
              <a:defRPr/>
            </a:pPr>
            <a:r>
              <a:rPr lang="ar-SA" sz="3600" dirty="0"/>
              <a:t> الفصل </a:t>
            </a:r>
            <a:r>
              <a:rPr lang="ar-DZ" sz="3600" dirty="0"/>
              <a:t>الثالث القسم الثاني</a:t>
            </a:r>
            <a:r>
              <a:rPr lang="ar-SA" sz="3600" dirty="0"/>
              <a:t>: التخطيط المالي</a:t>
            </a:r>
            <a:endParaRPr lang="en-US" sz="3600" b="1" dirty="0"/>
          </a:p>
        </p:txBody>
      </p:sp>
      <p:sp>
        <p:nvSpPr>
          <p:cNvPr id="7173" name="TextBox 4"/>
          <p:cNvSpPr txBox="1">
            <a:spLocks noChangeArrowheads="1"/>
          </p:cNvSpPr>
          <p:nvPr/>
        </p:nvSpPr>
        <p:spPr bwMode="auto">
          <a:xfrm>
            <a:off x="2843808" y="6225315"/>
            <a:ext cx="3500462" cy="632685"/>
          </a:xfrm>
          <a:prstGeom prst="rect">
            <a:avLst/>
          </a:prstGeom>
          <a:noFill/>
          <a:ln w="9525">
            <a:noFill/>
            <a:miter lim="800000"/>
            <a:headEnd/>
            <a:tailEnd/>
          </a:ln>
        </p:spPr>
        <p:txBody>
          <a:bodyPr wrap="square" lIns="77925" tIns="38963" rIns="77925" bIns="38963">
            <a:spAutoFit/>
          </a:bodyPr>
          <a:lstStyle/>
          <a:p>
            <a:pPr algn="ctr"/>
            <a:r>
              <a:rPr lang="en-US" b="1" dirty="0">
                <a:latin typeface="Calibri" pitchFamily="34" charset="0"/>
                <a:cs typeface="Times New Roman" pitchFamily="18" charset="0"/>
              </a:rPr>
              <a:t>Prof. Abdeldjelil BOUDAH </a:t>
            </a:r>
            <a:endParaRPr lang="en-US" b="1" dirty="0">
              <a:latin typeface="Calibri" pitchFamily="34" charset="0"/>
            </a:endParaRPr>
          </a:p>
          <a:p>
            <a:pPr algn="r" rtl="1"/>
            <a:endParaRPr lang="en-US" dirty="0"/>
          </a:p>
        </p:txBody>
      </p:sp>
      <p:graphicFrame>
        <p:nvGraphicFramePr>
          <p:cNvPr id="6" name="جدول 5"/>
          <p:cNvGraphicFramePr>
            <a:graphicFrameLocks noGrp="1"/>
          </p:cNvGraphicFramePr>
          <p:nvPr/>
        </p:nvGraphicFramePr>
        <p:xfrm>
          <a:off x="467544" y="2132856"/>
          <a:ext cx="8145644" cy="3390443"/>
        </p:xfrm>
        <a:graphic>
          <a:graphicData uri="http://schemas.openxmlformats.org/drawingml/2006/table">
            <a:tbl>
              <a:tblPr rtl="1" firstRow="1" bandRow="1">
                <a:tableStyleId>{5C22544A-7EE6-4342-B048-85BDC9FD1C3A}</a:tableStyleId>
              </a:tblPr>
              <a:tblGrid>
                <a:gridCol w="2799378">
                  <a:extLst>
                    <a:ext uri="{9D8B030D-6E8A-4147-A177-3AD203B41FA5}">
                      <a16:colId xmlns:a16="http://schemas.microsoft.com/office/drawing/2014/main" val="20000"/>
                    </a:ext>
                  </a:extLst>
                </a:gridCol>
                <a:gridCol w="1273444">
                  <a:extLst>
                    <a:ext uri="{9D8B030D-6E8A-4147-A177-3AD203B41FA5}">
                      <a16:colId xmlns:a16="http://schemas.microsoft.com/office/drawing/2014/main" val="20001"/>
                    </a:ext>
                  </a:extLst>
                </a:gridCol>
                <a:gridCol w="2633474">
                  <a:extLst>
                    <a:ext uri="{9D8B030D-6E8A-4147-A177-3AD203B41FA5}">
                      <a16:colId xmlns:a16="http://schemas.microsoft.com/office/drawing/2014/main" val="20002"/>
                    </a:ext>
                  </a:extLst>
                </a:gridCol>
                <a:gridCol w="1439348">
                  <a:extLst>
                    <a:ext uri="{9D8B030D-6E8A-4147-A177-3AD203B41FA5}">
                      <a16:colId xmlns:a16="http://schemas.microsoft.com/office/drawing/2014/main" val="20003"/>
                    </a:ext>
                  </a:extLst>
                </a:gridCol>
              </a:tblGrid>
              <a:tr h="392909">
                <a:tc>
                  <a:txBody>
                    <a:bodyPr/>
                    <a:lstStyle/>
                    <a:p>
                      <a:pPr algn="ctr" rtl="1"/>
                      <a:r>
                        <a:rPr lang="ar-SA" dirty="0"/>
                        <a:t>الأصول </a:t>
                      </a:r>
                    </a:p>
                  </a:txBody>
                  <a:tcPr anchor="ctr"/>
                </a:tc>
                <a:tc>
                  <a:txBody>
                    <a:bodyPr/>
                    <a:lstStyle/>
                    <a:p>
                      <a:pPr algn="ctr" rtl="1"/>
                      <a:r>
                        <a:rPr lang="ar-SA" dirty="0"/>
                        <a:t>القيمة دج</a:t>
                      </a:r>
                    </a:p>
                  </a:txBody>
                  <a:tcPr anchor="ctr"/>
                </a:tc>
                <a:tc>
                  <a:txBody>
                    <a:bodyPr/>
                    <a:lstStyle/>
                    <a:p>
                      <a:pPr algn="ctr" rtl="1"/>
                      <a:r>
                        <a:rPr lang="ar-SA" dirty="0"/>
                        <a:t>الخصوم</a:t>
                      </a:r>
                    </a:p>
                  </a:txBody>
                  <a:tcPr anchor="ctr"/>
                </a:tc>
                <a:tc>
                  <a:txBody>
                    <a:bodyPr/>
                    <a:lstStyle/>
                    <a:p>
                      <a:pPr algn="ctr" rtl="1"/>
                      <a:r>
                        <a:rPr lang="ar-SA" dirty="0"/>
                        <a:t>القيمة</a:t>
                      </a:r>
                      <a:r>
                        <a:rPr lang="en-US" dirty="0"/>
                        <a:t>  </a:t>
                      </a:r>
                      <a:r>
                        <a:rPr lang="ar-SA" baseline="0" dirty="0"/>
                        <a:t> دج</a:t>
                      </a:r>
                      <a:endParaRPr lang="ar-SA" dirty="0"/>
                    </a:p>
                  </a:txBody>
                  <a:tcPr anchor="ctr"/>
                </a:tc>
                <a:extLst>
                  <a:ext uri="{0D108BD9-81ED-4DB2-BD59-A6C34878D82A}">
                    <a16:rowId xmlns:a16="http://schemas.microsoft.com/office/drawing/2014/main" val="10000"/>
                  </a:ext>
                </a:extLst>
              </a:tr>
              <a:tr h="392909">
                <a:tc>
                  <a:txBody>
                    <a:bodyPr/>
                    <a:lstStyle/>
                    <a:p>
                      <a:pPr rtl="1"/>
                      <a:r>
                        <a:rPr lang="ar-SA" dirty="0"/>
                        <a:t>النقدية</a:t>
                      </a:r>
                    </a:p>
                  </a:txBody>
                  <a:tcPr anchor="ctr"/>
                </a:tc>
                <a:tc>
                  <a:txBody>
                    <a:bodyPr/>
                    <a:lstStyle/>
                    <a:p>
                      <a:pPr algn="ctr" rtl="1"/>
                      <a:r>
                        <a:rPr lang="en-US" dirty="0"/>
                        <a:t>50000</a:t>
                      </a:r>
                      <a:endParaRPr lang="ar-SA" dirty="0"/>
                    </a:p>
                  </a:txBody>
                  <a:tcPr anchor="ctr"/>
                </a:tc>
                <a:tc>
                  <a:txBody>
                    <a:bodyPr/>
                    <a:lstStyle/>
                    <a:p>
                      <a:pPr rtl="1"/>
                      <a:r>
                        <a:rPr lang="ar-SA" dirty="0"/>
                        <a:t>ذمم دائنة</a:t>
                      </a:r>
                    </a:p>
                  </a:txBody>
                  <a:tcPr anchor="ctr"/>
                </a:tc>
                <a:tc>
                  <a:txBody>
                    <a:bodyPr/>
                    <a:lstStyle/>
                    <a:p>
                      <a:pPr algn="ctr" rtl="1"/>
                      <a:r>
                        <a:rPr lang="en-US" dirty="0"/>
                        <a:t>150000</a:t>
                      </a:r>
                      <a:endParaRPr lang="ar-SA" dirty="0"/>
                    </a:p>
                  </a:txBody>
                  <a:tcPr anchor="ctr"/>
                </a:tc>
                <a:extLst>
                  <a:ext uri="{0D108BD9-81ED-4DB2-BD59-A6C34878D82A}">
                    <a16:rowId xmlns:a16="http://schemas.microsoft.com/office/drawing/2014/main" val="10001"/>
                  </a:ext>
                </a:extLst>
              </a:tr>
              <a:tr h="392909">
                <a:tc>
                  <a:txBody>
                    <a:bodyPr/>
                    <a:lstStyle/>
                    <a:p>
                      <a:pPr rtl="1"/>
                      <a:r>
                        <a:rPr lang="ar-SA" dirty="0"/>
                        <a:t>ذمم مدينة</a:t>
                      </a:r>
                    </a:p>
                  </a:txBody>
                  <a:tcPr anchor="ctr"/>
                </a:tc>
                <a:tc>
                  <a:txBody>
                    <a:bodyPr/>
                    <a:lstStyle/>
                    <a:p>
                      <a:pPr algn="ctr" rtl="1"/>
                      <a:r>
                        <a:rPr lang="en-US" dirty="0"/>
                        <a:t>150000</a:t>
                      </a:r>
                      <a:endParaRPr lang="ar-SA" dirty="0"/>
                    </a:p>
                  </a:txBody>
                  <a:tcPr anchor="ctr"/>
                </a:tc>
                <a:tc>
                  <a:txBody>
                    <a:bodyPr/>
                    <a:lstStyle/>
                    <a:p>
                      <a:pPr rtl="1"/>
                      <a:r>
                        <a:rPr lang="ar-SA" dirty="0"/>
                        <a:t>متأخرات</a:t>
                      </a:r>
                    </a:p>
                  </a:txBody>
                  <a:tcPr anchor="ctr"/>
                </a:tc>
                <a:tc>
                  <a:txBody>
                    <a:bodyPr/>
                    <a:lstStyle/>
                    <a:p>
                      <a:pPr algn="ctr" rtl="1"/>
                      <a:r>
                        <a:rPr lang="en-US" dirty="0"/>
                        <a:t>50000</a:t>
                      </a:r>
                      <a:endParaRPr lang="ar-SA" dirty="0"/>
                    </a:p>
                  </a:txBody>
                  <a:tcPr anchor="ctr"/>
                </a:tc>
                <a:extLst>
                  <a:ext uri="{0D108BD9-81ED-4DB2-BD59-A6C34878D82A}">
                    <a16:rowId xmlns:a16="http://schemas.microsoft.com/office/drawing/2014/main" val="10002"/>
                  </a:ext>
                </a:extLst>
              </a:tr>
              <a:tr h="392909">
                <a:tc>
                  <a:txBody>
                    <a:bodyPr/>
                    <a:lstStyle/>
                    <a:p>
                      <a:pPr rtl="1"/>
                      <a:r>
                        <a:rPr lang="ar-SA" dirty="0"/>
                        <a:t>مخزون</a:t>
                      </a:r>
                    </a:p>
                  </a:txBody>
                  <a:tcPr anchor="ctr"/>
                </a:tc>
                <a:tc>
                  <a:txBody>
                    <a:bodyPr/>
                    <a:lstStyle/>
                    <a:p>
                      <a:pPr algn="ctr" rtl="1"/>
                      <a:r>
                        <a:rPr lang="en-US" dirty="0"/>
                        <a:t>200000</a:t>
                      </a:r>
                      <a:endParaRPr lang="ar-SA" dirty="0"/>
                    </a:p>
                  </a:txBody>
                  <a:tcPr anchor="ctr"/>
                </a:tc>
                <a:tc>
                  <a:txBody>
                    <a:bodyPr/>
                    <a:lstStyle/>
                    <a:p>
                      <a:pPr rtl="1"/>
                      <a:r>
                        <a:rPr lang="ar-SA" dirty="0"/>
                        <a:t>مجموع الخصوم المتداولة</a:t>
                      </a:r>
                    </a:p>
                  </a:txBody>
                  <a:tcPr anchor="ctr"/>
                </a:tc>
                <a:tc>
                  <a:txBody>
                    <a:bodyPr/>
                    <a:lstStyle/>
                    <a:p>
                      <a:pPr algn="ctr" rtl="1"/>
                      <a:r>
                        <a:rPr lang="en-US" dirty="0"/>
                        <a:t>200000</a:t>
                      </a:r>
                      <a:endParaRPr lang="ar-SA" dirty="0"/>
                    </a:p>
                  </a:txBody>
                  <a:tcPr anchor="ctr"/>
                </a:tc>
                <a:extLst>
                  <a:ext uri="{0D108BD9-81ED-4DB2-BD59-A6C34878D82A}">
                    <a16:rowId xmlns:a16="http://schemas.microsoft.com/office/drawing/2014/main" val="10003"/>
                  </a:ext>
                </a:extLst>
              </a:tr>
              <a:tr h="392909">
                <a:tc>
                  <a:txBody>
                    <a:bodyPr/>
                    <a:lstStyle/>
                    <a:p>
                      <a:pPr rtl="1"/>
                      <a:r>
                        <a:rPr lang="ar-SA" dirty="0"/>
                        <a:t>مجموع الأصول المتداولة</a:t>
                      </a:r>
                    </a:p>
                  </a:txBody>
                  <a:tcPr anchor="ctr"/>
                </a:tc>
                <a:tc>
                  <a:txBody>
                    <a:bodyPr/>
                    <a:lstStyle/>
                    <a:p>
                      <a:pPr algn="ctr" rtl="1"/>
                      <a:r>
                        <a:rPr lang="en-US" dirty="0"/>
                        <a:t>400000</a:t>
                      </a:r>
                      <a:endParaRPr lang="ar-SA" dirty="0"/>
                    </a:p>
                  </a:txBody>
                  <a:tcPr anchor="ctr"/>
                </a:tc>
                <a:tc>
                  <a:txBody>
                    <a:bodyPr/>
                    <a:lstStyle/>
                    <a:p>
                      <a:pPr rtl="1"/>
                      <a:r>
                        <a:rPr lang="ar-SA" dirty="0"/>
                        <a:t>ديون طويلة </a:t>
                      </a:r>
                    </a:p>
                  </a:txBody>
                  <a:tcPr anchor="ctr"/>
                </a:tc>
                <a:tc>
                  <a:txBody>
                    <a:bodyPr/>
                    <a:lstStyle/>
                    <a:p>
                      <a:pPr algn="ctr" rtl="1"/>
                      <a:r>
                        <a:rPr lang="en-US" dirty="0"/>
                        <a:t>200000</a:t>
                      </a:r>
                      <a:endParaRPr lang="ar-SA" dirty="0"/>
                    </a:p>
                  </a:txBody>
                  <a:tcPr anchor="ctr"/>
                </a:tc>
                <a:extLst>
                  <a:ext uri="{0D108BD9-81ED-4DB2-BD59-A6C34878D82A}">
                    <a16:rowId xmlns:a16="http://schemas.microsoft.com/office/drawing/2014/main" val="10004"/>
                  </a:ext>
                </a:extLst>
              </a:tr>
              <a:tr h="392909">
                <a:tc>
                  <a:txBody>
                    <a:bodyPr/>
                    <a:lstStyle/>
                    <a:p>
                      <a:pPr rtl="1"/>
                      <a:r>
                        <a:rPr lang="ar-SA" dirty="0"/>
                        <a:t>صافي الأصول الثابتة</a:t>
                      </a:r>
                    </a:p>
                  </a:txBody>
                  <a:tcPr anchor="ctr"/>
                </a:tc>
                <a:tc>
                  <a:txBody>
                    <a:bodyPr/>
                    <a:lstStyle/>
                    <a:p>
                      <a:pPr algn="ctr" rtl="1"/>
                      <a:r>
                        <a:rPr lang="en-US" dirty="0"/>
                        <a:t>400000</a:t>
                      </a:r>
                      <a:endParaRPr lang="ar-SA" dirty="0"/>
                    </a:p>
                  </a:txBody>
                  <a:tcPr anchor="ctr"/>
                </a:tc>
                <a:tc>
                  <a:txBody>
                    <a:bodyPr/>
                    <a:lstStyle/>
                    <a:p>
                      <a:pPr rtl="1"/>
                      <a:r>
                        <a:rPr lang="ar-SA" dirty="0"/>
                        <a:t>أسهم عادية</a:t>
                      </a:r>
                    </a:p>
                  </a:txBody>
                  <a:tcPr anchor="ctr"/>
                </a:tc>
                <a:tc>
                  <a:txBody>
                    <a:bodyPr/>
                    <a:lstStyle/>
                    <a:p>
                      <a:pPr algn="ctr" rtl="1"/>
                      <a:r>
                        <a:rPr lang="en-US" dirty="0"/>
                        <a:t>250000</a:t>
                      </a:r>
                      <a:endParaRPr lang="ar-SA" dirty="0"/>
                    </a:p>
                  </a:txBody>
                  <a:tcPr anchor="ctr"/>
                </a:tc>
                <a:extLst>
                  <a:ext uri="{0D108BD9-81ED-4DB2-BD59-A6C34878D82A}">
                    <a16:rowId xmlns:a16="http://schemas.microsoft.com/office/drawing/2014/main" val="10005"/>
                  </a:ext>
                </a:extLst>
              </a:tr>
              <a:tr h="392909">
                <a:tc gridSpan="2">
                  <a:txBody>
                    <a:bodyPr/>
                    <a:lstStyle/>
                    <a:p>
                      <a:pPr rtl="1"/>
                      <a:endParaRPr lang="ar-SA" dirty="0"/>
                    </a:p>
                  </a:txBody>
                  <a:tcPr anchor="ctr"/>
                </a:tc>
                <a:tc hMerge="1">
                  <a:txBody>
                    <a:bodyPr/>
                    <a:lstStyle/>
                    <a:p>
                      <a:pPr algn="ctr" rtl="1"/>
                      <a:endParaRPr lang="ar-SA" dirty="0"/>
                    </a:p>
                  </a:txBody>
                  <a:tcPr anchor="ctr"/>
                </a:tc>
                <a:tc>
                  <a:txBody>
                    <a:bodyPr/>
                    <a:lstStyle/>
                    <a:p>
                      <a:pPr rtl="1"/>
                      <a:r>
                        <a:rPr lang="ar-SA" dirty="0"/>
                        <a:t>أرباح محتجزة</a:t>
                      </a:r>
                    </a:p>
                  </a:txBody>
                  <a:tcPr anchor="ctr"/>
                </a:tc>
                <a:tc>
                  <a:txBody>
                    <a:bodyPr/>
                    <a:lstStyle/>
                    <a:p>
                      <a:pPr algn="ctr" rtl="1"/>
                      <a:r>
                        <a:rPr lang="en-US" dirty="0"/>
                        <a:t>150000</a:t>
                      </a:r>
                      <a:endParaRPr lang="ar-SA" dirty="0"/>
                    </a:p>
                  </a:txBody>
                  <a:tcPr anchor="ctr"/>
                </a:tc>
                <a:extLst>
                  <a:ext uri="{0D108BD9-81ED-4DB2-BD59-A6C34878D82A}">
                    <a16:rowId xmlns:a16="http://schemas.microsoft.com/office/drawing/2014/main" val="10006"/>
                  </a:ext>
                </a:extLst>
              </a:tr>
              <a:tr h="392909">
                <a:tc>
                  <a:txBody>
                    <a:bodyPr/>
                    <a:lstStyle/>
                    <a:p>
                      <a:pPr rtl="1"/>
                      <a:r>
                        <a:rPr lang="ar-SA" b="1" dirty="0"/>
                        <a:t>مجموع الأصول</a:t>
                      </a:r>
                    </a:p>
                  </a:txBody>
                  <a:tcPr anchor="ctr"/>
                </a:tc>
                <a:tc>
                  <a:txBody>
                    <a:bodyPr/>
                    <a:lstStyle/>
                    <a:p>
                      <a:pPr algn="ctr" rtl="1"/>
                      <a:r>
                        <a:rPr lang="en-US" b="1" dirty="0"/>
                        <a:t>800000</a:t>
                      </a:r>
                      <a:endParaRPr lang="ar-SA" b="1" dirty="0"/>
                    </a:p>
                  </a:txBody>
                  <a:tcPr anchor="ctr"/>
                </a:tc>
                <a:tc>
                  <a:txBody>
                    <a:bodyPr/>
                    <a:lstStyle/>
                    <a:p>
                      <a:pPr rtl="1"/>
                      <a:r>
                        <a:rPr lang="ar-SA" b="1" dirty="0"/>
                        <a:t>مجموع الخصوم  </a:t>
                      </a:r>
                      <a:r>
                        <a:rPr lang="ar-SA" b="1" dirty="0" err="1"/>
                        <a:t>و</a:t>
                      </a:r>
                      <a:r>
                        <a:rPr lang="ar-SA" b="1" dirty="0"/>
                        <a:t> حقوق الملكية</a:t>
                      </a:r>
                    </a:p>
                  </a:txBody>
                  <a:tcPr anchor="ctr"/>
                </a:tc>
                <a:tc>
                  <a:txBody>
                    <a:bodyPr/>
                    <a:lstStyle/>
                    <a:p>
                      <a:pPr algn="ctr" rtl="1"/>
                      <a:r>
                        <a:rPr lang="en-US" b="1" dirty="0"/>
                        <a:t>800000</a:t>
                      </a:r>
                      <a:endParaRPr lang="ar-SA" b="1" dirty="0"/>
                    </a:p>
                  </a:txBody>
                  <a:tcPr anchor="ctr"/>
                </a:tc>
                <a:extLst>
                  <a:ext uri="{0D108BD9-81ED-4DB2-BD59-A6C34878D82A}">
                    <a16:rowId xmlns:a16="http://schemas.microsoft.com/office/drawing/2014/main" val="1000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Placeholder 5"/>
          <p:cNvSpPr>
            <a:spLocks noGrp="1"/>
          </p:cNvSpPr>
          <p:nvPr>
            <p:ph idx="1"/>
          </p:nvPr>
        </p:nvSpPr>
        <p:spPr>
          <a:xfrm>
            <a:off x="323528" y="1268760"/>
            <a:ext cx="8329642" cy="4400566"/>
          </a:xfrm>
        </p:spPr>
        <p:style>
          <a:lnRef idx="2">
            <a:schemeClr val="accent1"/>
          </a:lnRef>
          <a:fillRef idx="1">
            <a:schemeClr val="lt1"/>
          </a:fillRef>
          <a:effectRef idx="0">
            <a:schemeClr val="accent1"/>
          </a:effectRef>
          <a:fontRef idx="minor">
            <a:schemeClr val="dk1"/>
          </a:fontRef>
        </p:style>
        <p:txBody>
          <a:bodyPr anchor="t">
            <a:noAutofit/>
          </a:bodyPr>
          <a:lstStyle/>
          <a:p>
            <a:pPr marL="0" indent="0" algn="justLow"/>
            <a:r>
              <a:rPr lang="ar-SA" sz="2400" b="1" dirty="0">
                <a:cs typeface="Arial" pitchFamily="34" charset="0"/>
              </a:rPr>
              <a:t>مثال: (تابع)</a:t>
            </a:r>
          </a:p>
          <a:p>
            <a:pPr marL="0" indent="0" algn="justLow"/>
            <a:r>
              <a:rPr lang="ar-SA" sz="2000" b="1" dirty="0">
                <a:cs typeface="Arial" pitchFamily="34" charset="0"/>
              </a:rPr>
              <a:t>بلغت مبيعات الشركة خلال عام </a:t>
            </a:r>
            <a:r>
              <a:rPr lang="en-US" sz="2000" b="1" dirty="0">
                <a:cs typeface="Arial" pitchFamily="34" charset="0"/>
              </a:rPr>
              <a:t>2015</a:t>
            </a:r>
            <a:r>
              <a:rPr lang="ar-SA" sz="2000" b="1" dirty="0">
                <a:cs typeface="Arial" pitchFamily="34" charset="0"/>
              </a:rPr>
              <a:t>مليون دج، و حققت أرباحا صافية مقدارها</a:t>
            </a:r>
            <a:r>
              <a:rPr lang="en-US" sz="2000" b="1" dirty="0">
                <a:cs typeface="Arial" pitchFamily="34" charset="0"/>
              </a:rPr>
              <a:t>8 </a:t>
            </a:r>
            <a:r>
              <a:rPr lang="ar-SA" sz="2000" b="1" dirty="0">
                <a:cs typeface="Arial" pitchFamily="34" charset="0"/>
              </a:rPr>
              <a:t> % على المبيعات ، يتوقع لها أن تتحقق بنفس النسبة في عام </a:t>
            </a:r>
            <a:r>
              <a:rPr lang="en-US" sz="2000" b="1" dirty="0">
                <a:cs typeface="Arial" pitchFamily="34" charset="0"/>
              </a:rPr>
              <a:t>2016</a:t>
            </a:r>
            <a:r>
              <a:rPr lang="ar-SA" sz="2000" b="1" dirty="0">
                <a:cs typeface="Arial" pitchFamily="34" charset="0"/>
              </a:rPr>
              <a:t>. و تتبع المنشأة سياسة توزيع الأرباح على المساهمين  بنسبة </a:t>
            </a:r>
            <a:r>
              <a:rPr lang="en-US" sz="2000" b="1" dirty="0">
                <a:cs typeface="Arial" pitchFamily="34" charset="0"/>
              </a:rPr>
              <a:t>50</a:t>
            </a:r>
            <a:r>
              <a:rPr lang="ar-SA" sz="2000" b="1" dirty="0">
                <a:cs typeface="Arial" pitchFamily="34" charset="0"/>
              </a:rPr>
              <a:t>% ، مع توقع في زيادة المبيعات من عام </a:t>
            </a:r>
            <a:r>
              <a:rPr lang="en-US" sz="2000" b="1" dirty="0">
                <a:cs typeface="Arial" pitchFamily="34" charset="0"/>
              </a:rPr>
              <a:t>2010</a:t>
            </a:r>
            <a:r>
              <a:rPr lang="ar-SA" sz="2000" b="1" dirty="0">
                <a:cs typeface="Arial" pitchFamily="34" charset="0"/>
              </a:rPr>
              <a:t> تصل إلى </a:t>
            </a:r>
            <a:r>
              <a:rPr lang="en-US" sz="2000" b="1" dirty="0">
                <a:cs typeface="Arial" pitchFamily="34" charset="0"/>
              </a:rPr>
              <a:t>15</a:t>
            </a:r>
            <a:r>
              <a:rPr lang="ar-SA" sz="2000" b="1" dirty="0">
                <a:cs typeface="Arial" pitchFamily="34" charset="0"/>
              </a:rPr>
              <a:t>% مقارنة بمبيعات </a:t>
            </a:r>
            <a:r>
              <a:rPr lang="en-US" sz="2000" b="1" dirty="0">
                <a:cs typeface="Arial" pitchFamily="34" charset="0"/>
              </a:rPr>
              <a:t>2015</a:t>
            </a:r>
            <a:r>
              <a:rPr lang="ar-SA" sz="2000" b="1" dirty="0">
                <a:cs typeface="Arial" pitchFamily="34" charset="0"/>
              </a:rPr>
              <a:t>. تعمل الشركة حاليا بكامل طاقتها الإنتاجية.</a:t>
            </a:r>
          </a:p>
          <a:p>
            <a:pPr marL="0" indent="0" algn="justLow"/>
            <a:r>
              <a:rPr lang="ar-SA" sz="2000" b="1" dirty="0">
                <a:solidFill>
                  <a:srgbClr val="FF0000"/>
                </a:solidFill>
                <a:cs typeface="Arial" pitchFamily="34" charset="0"/>
              </a:rPr>
              <a:t>المطلوب : تحديد كل من الاحتياجات المالية الكلية </a:t>
            </a:r>
            <a:r>
              <a:rPr lang="ar-SA" sz="2000" b="1" dirty="0" err="1">
                <a:solidFill>
                  <a:srgbClr val="FF0000"/>
                </a:solidFill>
                <a:cs typeface="Arial" pitchFamily="34" charset="0"/>
              </a:rPr>
              <a:t>و</a:t>
            </a:r>
            <a:r>
              <a:rPr lang="ar-SA" sz="2000" b="1" dirty="0">
                <a:solidFill>
                  <a:srgbClr val="FF0000"/>
                </a:solidFill>
                <a:cs typeface="Arial" pitchFamily="34" charset="0"/>
              </a:rPr>
              <a:t> الخارجية للشركة.</a:t>
            </a:r>
          </a:p>
          <a:p>
            <a:pPr marL="0" indent="0" algn="justLow"/>
            <a:r>
              <a:rPr lang="ar-SA" sz="2000" b="1" dirty="0">
                <a:cs typeface="Arial" pitchFamily="34" charset="0"/>
              </a:rPr>
              <a:t>الحل: </a:t>
            </a:r>
          </a:p>
          <a:p>
            <a:pPr marL="0" indent="0" algn="justLow"/>
            <a:r>
              <a:rPr lang="ar-SA" sz="2000" b="1" u="sng" dirty="0">
                <a:cs typeface="Arial" pitchFamily="34" charset="0"/>
              </a:rPr>
              <a:t>الخطوة الأولى: تحديد عناصر بنود الميزانية الخاضعة للتغير بتغير المبيعات</a:t>
            </a:r>
          </a:p>
          <a:p>
            <a:pPr marL="0" indent="0" algn="justLow">
              <a:buFontTx/>
              <a:buChar char="-"/>
            </a:pPr>
            <a:r>
              <a:rPr lang="ar-SA" sz="2000" b="1" dirty="0">
                <a:cs typeface="Arial" pitchFamily="34" charset="0"/>
              </a:rPr>
              <a:t> تتغير بنود الأصول </a:t>
            </a:r>
            <a:r>
              <a:rPr lang="ar-SA" sz="2000" b="1" dirty="0" err="1">
                <a:cs typeface="Arial" pitchFamily="34" charset="0"/>
              </a:rPr>
              <a:t>و</a:t>
            </a:r>
            <a:r>
              <a:rPr lang="ar-SA" sz="2000" b="1" dirty="0">
                <a:cs typeface="Arial" pitchFamily="34" charset="0"/>
              </a:rPr>
              <a:t> الخصوم المتداولة بشكل مباشر مع تغير المبيعات.</a:t>
            </a:r>
          </a:p>
          <a:p>
            <a:pPr marL="0" indent="0" algn="justLow">
              <a:buFontTx/>
              <a:buChar char="-"/>
            </a:pPr>
            <a:r>
              <a:rPr lang="ar-SA" sz="2000" b="1" dirty="0">
                <a:cs typeface="Arial" pitchFamily="34" charset="0"/>
              </a:rPr>
              <a:t>لا يمكن الزيادة في المبيعات إلا من خلال مقابلتها بالزيادة في الاستثمار في الأصول الثابتة ، على اعتبار أن الشركة تعمل بكامل طاقتها الإنتاجية.</a:t>
            </a:r>
          </a:p>
          <a:p>
            <a:pPr marL="0" indent="0" algn="justLow">
              <a:buFontTx/>
              <a:buChar char="-"/>
            </a:pPr>
            <a:r>
              <a:rPr lang="ar-SA" sz="2000" b="1" dirty="0">
                <a:cs typeface="Arial" pitchFamily="34" charset="0"/>
              </a:rPr>
              <a:t> تمثل الديون الطويلة </a:t>
            </a:r>
            <a:r>
              <a:rPr lang="ar-SA" sz="2000" b="1" dirty="0" err="1">
                <a:cs typeface="Arial" pitchFamily="34" charset="0"/>
              </a:rPr>
              <a:t>و</a:t>
            </a:r>
            <a:r>
              <a:rPr lang="ar-SA" sz="2000" b="1" dirty="0">
                <a:cs typeface="Arial" pitchFamily="34" charset="0"/>
              </a:rPr>
              <a:t> الأسهم والأرباح المحتجزة بنود الميزانية التي لا تتغير مباشرة مع المبيعات.</a:t>
            </a:r>
          </a:p>
          <a:p>
            <a:pPr marL="0" indent="0" algn="justLow">
              <a:buNone/>
            </a:pPr>
            <a:endParaRPr lang="ar-SA" sz="2000" b="1" dirty="0">
              <a:cs typeface="Arial" pitchFamily="34" charset="0"/>
            </a:endParaRPr>
          </a:p>
          <a:p>
            <a:pPr marL="0" indent="0" algn="justLow">
              <a:buFontTx/>
              <a:buChar char="-"/>
            </a:pPr>
            <a:endParaRPr lang="en-US" sz="2000" b="1" dirty="0">
              <a:cs typeface="Arial" pitchFamily="34" charset="0"/>
            </a:endParaRPr>
          </a:p>
        </p:txBody>
      </p:sp>
      <p:sp>
        <p:nvSpPr>
          <p:cNvPr id="7172" name="Slide Number Placeholder 3"/>
          <p:cNvSpPr>
            <a:spLocks noGrp="1"/>
          </p:cNvSpPr>
          <p:nvPr>
            <p:ph type="sldNum" sz="quarter" idx="12"/>
          </p:nvPr>
        </p:nvSpPr>
        <p:spPr bwMode="auto">
          <a:noFill/>
          <a:ln>
            <a:miter lim="800000"/>
            <a:headEnd/>
            <a:tailEnd/>
          </a:ln>
        </p:spPr>
        <p:txBody>
          <a:bodyPr/>
          <a:lstStyle/>
          <a:p>
            <a:fld id="{D0DADA15-66D2-49B4-BB39-6A6D46EA6F4B}" type="slidenum">
              <a:rPr lang="ar-SA" smtClean="0">
                <a:cs typeface="Arial" pitchFamily="34" charset="0"/>
              </a:rPr>
              <a:pPr/>
              <a:t>11</a:t>
            </a:fld>
            <a:endParaRPr lang="en-US">
              <a:cs typeface="Arial" pitchFamily="34" charset="0"/>
            </a:endParaRPr>
          </a:p>
        </p:txBody>
      </p:sp>
      <p:sp>
        <p:nvSpPr>
          <p:cNvPr id="7" name="Title 6"/>
          <p:cNvSpPr>
            <a:spLocks noGrp="1"/>
          </p:cNvSpPr>
          <p:nvPr>
            <p:ph type="title"/>
          </p:nvPr>
        </p:nvSpPr>
        <p:spPr>
          <a:xfrm>
            <a:off x="457200" y="274638"/>
            <a:ext cx="8229600" cy="850106"/>
          </a:xfrm>
        </p:spPr>
        <p:txBody>
          <a:bodyPr/>
          <a:lstStyle/>
          <a:p>
            <a:pPr algn="ctr" rtl="0">
              <a:defRPr/>
            </a:pPr>
            <a:r>
              <a:rPr lang="ar-SA" sz="3600" dirty="0"/>
              <a:t> الفصل </a:t>
            </a:r>
            <a:r>
              <a:rPr lang="ar-DZ" sz="3600" dirty="0"/>
              <a:t>الثالث القسم الثاني</a:t>
            </a:r>
            <a:r>
              <a:rPr lang="ar-SA" sz="3600" dirty="0"/>
              <a:t>: التخطيط المالي</a:t>
            </a:r>
            <a:endParaRPr lang="en-US" sz="3600" b="1" dirty="0"/>
          </a:p>
        </p:txBody>
      </p:sp>
      <p:sp>
        <p:nvSpPr>
          <p:cNvPr id="7173" name="TextBox 4"/>
          <p:cNvSpPr txBox="1">
            <a:spLocks noChangeArrowheads="1"/>
          </p:cNvSpPr>
          <p:nvPr/>
        </p:nvSpPr>
        <p:spPr bwMode="auto">
          <a:xfrm>
            <a:off x="2843808" y="5949280"/>
            <a:ext cx="3500462" cy="632685"/>
          </a:xfrm>
          <a:prstGeom prst="rect">
            <a:avLst/>
          </a:prstGeom>
          <a:noFill/>
          <a:ln w="9525">
            <a:noFill/>
            <a:miter lim="800000"/>
            <a:headEnd/>
            <a:tailEnd/>
          </a:ln>
        </p:spPr>
        <p:txBody>
          <a:bodyPr wrap="square" lIns="77925" tIns="38963" rIns="77925" bIns="38963">
            <a:spAutoFit/>
          </a:bodyPr>
          <a:lstStyle/>
          <a:p>
            <a:pPr algn="ctr"/>
            <a:r>
              <a:rPr lang="en-US" b="1" dirty="0">
                <a:latin typeface="Calibri" pitchFamily="34" charset="0"/>
                <a:cs typeface="Times New Roman" pitchFamily="18" charset="0"/>
              </a:rPr>
              <a:t>Prof. Abdeldjelil BOUDAH </a:t>
            </a:r>
            <a:endParaRPr lang="en-US" b="1" dirty="0">
              <a:latin typeface="Calibri" pitchFamily="34" charset="0"/>
            </a:endParaRPr>
          </a:p>
          <a:p>
            <a:pPr algn="r" rtl="1"/>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Placeholder 5"/>
          <p:cNvSpPr>
            <a:spLocks noGrp="1"/>
          </p:cNvSpPr>
          <p:nvPr>
            <p:ph idx="1"/>
          </p:nvPr>
        </p:nvSpPr>
        <p:spPr>
          <a:xfrm>
            <a:off x="357158" y="1600202"/>
            <a:ext cx="8329642" cy="4349078"/>
          </a:xfrm>
        </p:spPr>
        <p:style>
          <a:lnRef idx="2">
            <a:schemeClr val="accent1"/>
          </a:lnRef>
          <a:fillRef idx="1">
            <a:schemeClr val="lt1"/>
          </a:fillRef>
          <a:effectRef idx="0">
            <a:schemeClr val="accent1"/>
          </a:effectRef>
          <a:fontRef idx="minor">
            <a:schemeClr val="dk1"/>
          </a:fontRef>
        </p:style>
        <p:txBody>
          <a:bodyPr anchor="t">
            <a:noAutofit/>
          </a:bodyPr>
          <a:lstStyle/>
          <a:p>
            <a:pPr marL="0" indent="0" algn="justLow"/>
            <a:r>
              <a:rPr lang="ar-SA" sz="2000" b="1" u="sng" dirty="0">
                <a:cs typeface="Arial" pitchFamily="34" charset="0"/>
              </a:rPr>
              <a:t>الخطوة الثانية: يتم حساب نسب بنود الميزانية من الأصول و الخصوم التي تتغير كنسبة من مبيعات </a:t>
            </a:r>
            <a:r>
              <a:rPr lang="en-US" sz="2000" b="1" u="sng" dirty="0">
                <a:cs typeface="Arial" pitchFamily="34" charset="0"/>
              </a:rPr>
              <a:t>2015</a:t>
            </a:r>
            <a:r>
              <a:rPr lang="ar-SA" sz="2000" b="1" u="sng" dirty="0">
                <a:cs typeface="Arial" pitchFamily="34" charset="0"/>
              </a:rPr>
              <a:t>التي تبلغ </a:t>
            </a:r>
            <a:r>
              <a:rPr lang="en-US" sz="2000" b="1" u="sng" dirty="0">
                <a:cs typeface="Arial" pitchFamily="34" charset="0"/>
              </a:rPr>
              <a:t>1</a:t>
            </a:r>
            <a:r>
              <a:rPr lang="ar-SA" sz="2000" b="1" u="sng" dirty="0">
                <a:cs typeface="Arial" pitchFamily="34" charset="0"/>
              </a:rPr>
              <a:t> مليون دج مثل ما هو موضح بالجدول أدناه، </a:t>
            </a:r>
          </a:p>
          <a:p>
            <a:pPr marL="0" indent="0" algn="justLow"/>
            <a:endParaRPr lang="ar-SA" sz="2000" b="1" dirty="0">
              <a:cs typeface="Arial" pitchFamily="34" charset="0"/>
            </a:endParaRPr>
          </a:p>
          <a:p>
            <a:pPr marL="0" indent="0" algn="justLow"/>
            <a:endParaRPr lang="ar-SA" sz="2000" b="1" dirty="0">
              <a:cs typeface="Arial" pitchFamily="34" charset="0"/>
            </a:endParaRPr>
          </a:p>
          <a:p>
            <a:pPr marL="0" indent="0" algn="justLow"/>
            <a:endParaRPr lang="ar-SA" sz="2000" b="1" dirty="0">
              <a:cs typeface="Arial" pitchFamily="34" charset="0"/>
            </a:endParaRPr>
          </a:p>
          <a:p>
            <a:pPr marL="0" indent="0" algn="justLow"/>
            <a:endParaRPr lang="ar-SA" sz="2000" b="1" dirty="0">
              <a:cs typeface="Arial" pitchFamily="34" charset="0"/>
            </a:endParaRPr>
          </a:p>
          <a:p>
            <a:pPr marL="0" indent="0" algn="justLow"/>
            <a:endParaRPr lang="ar-SA" sz="2000" b="1" dirty="0">
              <a:cs typeface="Arial" pitchFamily="34" charset="0"/>
            </a:endParaRPr>
          </a:p>
          <a:p>
            <a:pPr marL="0" indent="0" algn="justLow"/>
            <a:endParaRPr lang="ar-SA" sz="2000" b="1" dirty="0">
              <a:cs typeface="Arial" pitchFamily="34" charset="0"/>
            </a:endParaRPr>
          </a:p>
          <a:p>
            <a:pPr marL="0" indent="0" algn="justLow"/>
            <a:endParaRPr lang="ar-SA" sz="2000" b="1" dirty="0">
              <a:cs typeface="Arial" pitchFamily="34" charset="0"/>
            </a:endParaRPr>
          </a:p>
          <a:p>
            <a:pPr marL="0" indent="0" algn="justLow"/>
            <a:endParaRPr lang="ar-SA" sz="2000" b="1" dirty="0">
              <a:cs typeface="Arial" pitchFamily="34" charset="0"/>
            </a:endParaRPr>
          </a:p>
          <a:p>
            <a:pPr marL="0" indent="0" algn="justLow"/>
            <a:r>
              <a:rPr lang="ar-SA" sz="1800" b="1" dirty="0">
                <a:cs typeface="Arial" pitchFamily="34" charset="0"/>
              </a:rPr>
              <a:t>أي زيادة في المبيعات بمعدل واحد دج تصاحبها زيادة في الأصول المستثمرة بمقدار </a:t>
            </a:r>
            <a:r>
              <a:rPr lang="en-US" sz="1800" b="1" dirty="0">
                <a:cs typeface="Arial" pitchFamily="34" charset="0"/>
              </a:rPr>
              <a:t>0.80</a:t>
            </a:r>
            <a:r>
              <a:rPr lang="ar-SA" sz="1800" b="1" dirty="0">
                <a:cs typeface="Arial" pitchFamily="34" charset="0"/>
              </a:rPr>
              <a:t> دج     ولكن بنسب متفاوتة، و أيضا زيادة في الخصوم تبلغ </a:t>
            </a:r>
            <a:r>
              <a:rPr lang="en-US" sz="1800" b="1" dirty="0">
                <a:cs typeface="Arial" pitchFamily="34" charset="0"/>
              </a:rPr>
              <a:t>20</a:t>
            </a:r>
            <a:r>
              <a:rPr lang="ar-SA" sz="1800" b="1" dirty="0">
                <a:cs typeface="Arial" pitchFamily="34" charset="0"/>
              </a:rPr>
              <a:t>% ، وهذه الزيادة تمثل تمويلا تلقائيأ.</a:t>
            </a:r>
          </a:p>
          <a:p>
            <a:pPr marL="0" indent="0" algn="justLow"/>
            <a:endParaRPr lang="ar-SA" sz="2000" b="1" dirty="0">
              <a:cs typeface="Arial" pitchFamily="34" charset="0"/>
            </a:endParaRPr>
          </a:p>
          <a:p>
            <a:pPr marL="0" indent="0" algn="justLow"/>
            <a:endParaRPr lang="ar-SA" sz="2000" b="1" dirty="0">
              <a:cs typeface="Arial" pitchFamily="34" charset="0"/>
            </a:endParaRPr>
          </a:p>
          <a:p>
            <a:pPr marL="0" indent="0" algn="justLow">
              <a:buFontTx/>
              <a:buChar char="-"/>
            </a:pPr>
            <a:endParaRPr lang="en-US" sz="2000" b="1" dirty="0">
              <a:cs typeface="Arial" pitchFamily="34" charset="0"/>
            </a:endParaRPr>
          </a:p>
        </p:txBody>
      </p:sp>
      <p:sp>
        <p:nvSpPr>
          <p:cNvPr id="7172" name="Slide Number Placeholder 3"/>
          <p:cNvSpPr>
            <a:spLocks noGrp="1"/>
          </p:cNvSpPr>
          <p:nvPr>
            <p:ph type="sldNum" sz="quarter" idx="12"/>
          </p:nvPr>
        </p:nvSpPr>
        <p:spPr bwMode="auto">
          <a:noFill/>
          <a:ln>
            <a:miter lim="800000"/>
            <a:headEnd/>
            <a:tailEnd/>
          </a:ln>
        </p:spPr>
        <p:txBody>
          <a:bodyPr/>
          <a:lstStyle/>
          <a:p>
            <a:fld id="{D0DADA15-66D2-49B4-BB39-6A6D46EA6F4B}" type="slidenum">
              <a:rPr lang="ar-SA" smtClean="0">
                <a:cs typeface="Arial" pitchFamily="34" charset="0"/>
              </a:rPr>
              <a:pPr/>
              <a:t>12</a:t>
            </a:fld>
            <a:endParaRPr lang="en-US">
              <a:cs typeface="Arial" pitchFamily="34" charset="0"/>
            </a:endParaRPr>
          </a:p>
        </p:txBody>
      </p:sp>
      <p:sp>
        <p:nvSpPr>
          <p:cNvPr id="7" name="Title 6"/>
          <p:cNvSpPr>
            <a:spLocks noGrp="1"/>
          </p:cNvSpPr>
          <p:nvPr>
            <p:ph type="title"/>
          </p:nvPr>
        </p:nvSpPr>
        <p:spPr/>
        <p:txBody>
          <a:bodyPr/>
          <a:lstStyle/>
          <a:p>
            <a:pPr algn="ctr" rtl="0">
              <a:defRPr/>
            </a:pPr>
            <a:r>
              <a:rPr lang="ar-SA" sz="3600" dirty="0"/>
              <a:t> الفصل </a:t>
            </a:r>
            <a:r>
              <a:rPr lang="ar-DZ" sz="3600" dirty="0"/>
              <a:t>الثالث القسم الثاني</a:t>
            </a:r>
            <a:r>
              <a:rPr lang="ar-SA" sz="3600" dirty="0"/>
              <a:t>: التخطيط المالي</a:t>
            </a:r>
            <a:endParaRPr lang="en-US" sz="3600" b="1" dirty="0"/>
          </a:p>
        </p:txBody>
      </p:sp>
      <p:sp>
        <p:nvSpPr>
          <p:cNvPr id="7173" name="TextBox 4"/>
          <p:cNvSpPr txBox="1">
            <a:spLocks noChangeArrowheads="1"/>
          </p:cNvSpPr>
          <p:nvPr/>
        </p:nvSpPr>
        <p:spPr bwMode="auto">
          <a:xfrm>
            <a:off x="2857488" y="6286522"/>
            <a:ext cx="3500462" cy="632685"/>
          </a:xfrm>
          <a:prstGeom prst="rect">
            <a:avLst/>
          </a:prstGeom>
          <a:noFill/>
          <a:ln w="9525">
            <a:noFill/>
            <a:miter lim="800000"/>
            <a:headEnd/>
            <a:tailEnd/>
          </a:ln>
        </p:spPr>
        <p:txBody>
          <a:bodyPr wrap="square" lIns="77925" tIns="38963" rIns="77925" bIns="38963">
            <a:spAutoFit/>
          </a:bodyPr>
          <a:lstStyle/>
          <a:p>
            <a:pPr algn="ctr"/>
            <a:r>
              <a:rPr lang="en-US" b="1" dirty="0">
                <a:latin typeface="Calibri" pitchFamily="34" charset="0"/>
                <a:cs typeface="Times New Roman" pitchFamily="18" charset="0"/>
              </a:rPr>
              <a:t>Prof. Abdeldjelil BOUDAH </a:t>
            </a:r>
            <a:endParaRPr lang="en-US" b="1" dirty="0">
              <a:latin typeface="Calibri" pitchFamily="34" charset="0"/>
            </a:endParaRPr>
          </a:p>
          <a:p>
            <a:pPr algn="r" rtl="1"/>
            <a:endParaRPr lang="en-US" dirty="0"/>
          </a:p>
        </p:txBody>
      </p:sp>
      <p:graphicFrame>
        <p:nvGraphicFramePr>
          <p:cNvPr id="6" name="جدول 5"/>
          <p:cNvGraphicFramePr>
            <a:graphicFrameLocks noGrp="1"/>
          </p:cNvGraphicFramePr>
          <p:nvPr/>
        </p:nvGraphicFramePr>
        <p:xfrm>
          <a:off x="611560" y="2348880"/>
          <a:ext cx="7960965" cy="2736305"/>
        </p:xfrm>
        <a:graphic>
          <a:graphicData uri="http://schemas.openxmlformats.org/drawingml/2006/table">
            <a:tbl>
              <a:tblPr rtl="1" firstRow="1" bandRow="1">
                <a:tableStyleId>{5C22544A-7EE6-4342-B048-85BDC9FD1C3A}</a:tableStyleId>
              </a:tblPr>
              <a:tblGrid>
                <a:gridCol w="1415453">
                  <a:extLst>
                    <a:ext uri="{9D8B030D-6E8A-4147-A177-3AD203B41FA5}">
                      <a16:colId xmlns:a16="http://schemas.microsoft.com/office/drawing/2014/main" val="20000"/>
                    </a:ext>
                  </a:extLst>
                </a:gridCol>
                <a:gridCol w="2577779">
                  <a:extLst>
                    <a:ext uri="{9D8B030D-6E8A-4147-A177-3AD203B41FA5}">
                      <a16:colId xmlns:a16="http://schemas.microsoft.com/office/drawing/2014/main" val="20001"/>
                    </a:ext>
                  </a:extLst>
                </a:gridCol>
                <a:gridCol w="1414927">
                  <a:extLst>
                    <a:ext uri="{9D8B030D-6E8A-4147-A177-3AD203B41FA5}">
                      <a16:colId xmlns:a16="http://schemas.microsoft.com/office/drawing/2014/main" val="20002"/>
                    </a:ext>
                  </a:extLst>
                </a:gridCol>
                <a:gridCol w="2552806">
                  <a:extLst>
                    <a:ext uri="{9D8B030D-6E8A-4147-A177-3AD203B41FA5}">
                      <a16:colId xmlns:a16="http://schemas.microsoft.com/office/drawing/2014/main" val="20003"/>
                    </a:ext>
                  </a:extLst>
                </a:gridCol>
              </a:tblGrid>
              <a:tr h="414809">
                <a:tc>
                  <a:txBody>
                    <a:bodyPr/>
                    <a:lstStyle/>
                    <a:p>
                      <a:pPr algn="ctr" rtl="1"/>
                      <a:r>
                        <a:rPr lang="ar-SA" b="1" dirty="0"/>
                        <a:t>الأصول</a:t>
                      </a:r>
                    </a:p>
                  </a:txBody>
                  <a:tcPr anchor="ctr"/>
                </a:tc>
                <a:tc>
                  <a:txBody>
                    <a:bodyPr/>
                    <a:lstStyle/>
                    <a:p>
                      <a:pPr algn="ctr" rtl="1"/>
                      <a:r>
                        <a:rPr lang="ar-SA" b="1" dirty="0"/>
                        <a:t>النسبة %</a:t>
                      </a:r>
                    </a:p>
                  </a:txBody>
                  <a:tcPr anchor="ctr"/>
                </a:tc>
                <a:tc>
                  <a:txBody>
                    <a:bodyPr/>
                    <a:lstStyle/>
                    <a:p>
                      <a:pPr algn="ctr" rtl="1"/>
                      <a:r>
                        <a:rPr lang="ar-SA" b="1" dirty="0"/>
                        <a:t>الخصوم</a:t>
                      </a:r>
                    </a:p>
                  </a:txBody>
                  <a:tcPr anchor="ctr"/>
                </a:tc>
                <a:tc>
                  <a:txBody>
                    <a:bodyPr/>
                    <a:lstStyle/>
                    <a:p>
                      <a:pPr algn="ctr" rtl="1"/>
                      <a:r>
                        <a:rPr lang="ar-SA" b="1" dirty="0"/>
                        <a:t>النسبة %</a:t>
                      </a:r>
                    </a:p>
                  </a:txBody>
                  <a:tcPr anchor="ctr"/>
                </a:tc>
                <a:extLst>
                  <a:ext uri="{0D108BD9-81ED-4DB2-BD59-A6C34878D82A}">
                    <a16:rowId xmlns:a16="http://schemas.microsoft.com/office/drawing/2014/main" val="10000"/>
                  </a:ext>
                </a:extLst>
              </a:tr>
              <a:tr h="662260">
                <a:tc>
                  <a:txBody>
                    <a:bodyPr/>
                    <a:lstStyle/>
                    <a:p>
                      <a:pPr algn="r" rtl="1"/>
                      <a:r>
                        <a:rPr lang="ar-SA" dirty="0"/>
                        <a:t>النقدية</a:t>
                      </a:r>
                    </a:p>
                  </a:txBody>
                  <a:tcPr anchor="ctr"/>
                </a:tc>
                <a:tc>
                  <a:txBody>
                    <a:bodyPr/>
                    <a:lstStyle/>
                    <a:p>
                      <a:pPr algn="ctr" rtl="1"/>
                      <a:r>
                        <a:rPr lang="en-US" dirty="0"/>
                        <a:t>%</a:t>
                      </a:r>
                      <a:r>
                        <a:rPr lang="en-US" baseline="0" dirty="0"/>
                        <a:t> 5 =(1000000/50000)</a:t>
                      </a:r>
                      <a:endParaRPr lang="ar-SA" dirty="0"/>
                    </a:p>
                  </a:txBody>
                  <a:tcPr anchor="ctr"/>
                </a:tc>
                <a:tc>
                  <a:txBody>
                    <a:bodyPr/>
                    <a:lstStyle/>
                    <a:p>
                      <a:pPr algn="r" rtl="1"/>
                      <a:r>
                        <a:rPr lang="ar-SA" dirty="0"/>
                        <a:t>ذمم دائنة</a:t>
                      </a:r>
                    </a:p>
                  </a:txBody>
                  <a:tcPr anchor="ctr"/>
                </a:tc>
                <a:tc>
                  <a:txBody>
                    <a:bodyPr/>
                    <a:lstStyle/>
                    <a:p>
                      <a:pPr algn="ctr" rtl="1"/>
                      <a:r>
                        <a:rPr lang="en-US" dirty="0"/>
                        <a:t>% 15 (1000000/150000)</a:t>
                      </a:r>
                      <a:endParaRPr lang="ar-SA" dirty="0"/>
                    </a:p>
                  </a:txBody>
                  <a:tcPr anchor="ctr"/>
                </a:tc>
                <a:extLst>
                  <a:ext uri="{0D108BD9-81ED-4DB2-BD59-A6C34878D82A}">
                    <a16:rowId xmlns:a16="http://schemas.microsoft.com/office/drawing/2014/main" val="10001"/>
                  </a:ext>
                </a:extLst>
              </a:tr>
              <a:tr h="414809">
                <a:tc>
                  <a:txBody>
                    <a:bodyPr/>
                    <a:lstStyle/>
                    <a:p>
                      <a:pPr algn="r" rtl="1"/>
                      <a:r>
                        <a:rPr lang="ar-SA" dirty="0"/>
                        <a:t>ذمم</a:t>
                      </a:r>
                      <a:r>
                        <a:rPr lang="ar-SA" baseline="0" dirty="0"/>
                        <a:t> مدينة</a:t>
                      </a:r>
                      <a:endParaRPr lang="ar-SA" dirty="0"/>
                    </a:p>
                  </a:txBody>
                  <a:tcPr anchor="ctr"/>
                </a:tc>
                <a:tc>
                  <a:txBody>
                    <a:bodyPr/>
                    <a:lstStyle/>
                    <a:p>
                      <a:pPr algn="ctr" rtl="1"/>
                      <a:r>
                        <a:rPr lang="en-US" dirty="0"/>
                        <a:t>%</a:t>
                      </a:r>
                      <a:r>
                        <a:rPr lang="en-US" baseline="0" dirty="0"/>
                        <a:t> 15</a:t>
                      </a:r>
                      <a:endParaRPr lang="ar-SA" dirty="0"/>
                    </a:p>
                  </a:txBody>
                  <a:tcPr anchor="ctr"/>
                </a:tc>
                <a:tc>
                  <a:txBody>
                    <a:bodyPr/>
                    <a:lstStyle/>
                    <a:p>
                      <a:pPr algn="r" rtl="1"/>
                      <a:r>
                        <a:rPr lang="ar-SA" dirty="0"/>
                        <a:t>متأخرات</a:t>
                      </a:r>
                    </a:p>
                  </a:txBody>
                  <a:tcPr anchor="ctr"/>
                </a:tc>
                <a:tc>
                  <a:txBody>
                    <a:bodyPr/>
                    <a:lstStyle/>
                    <a:p>
                      <a:pPr algn="ctr" rtl="1"/>
                      <a:r>
                        <a:rPr lang="en-US" dirty="0"/>
                        <a:t>% 5</a:t>
                      </a:r>
                      <a:endParaRPr lang="ar-SA" dirty="0"/>
                    </a:p>
                  </a:txBody>
                  <a:tcPr anchor="ctr"/>
                </a:tc>
                <a:extLst>
                  <a:ext uri="{0D108BD9-81ED-4DB2-BD59-A6C34878D82A}">
                    <a16:rowId xmlns:a16="http://schemas.microsoft.com/office/drawing/2014/main" val="10002"/>
                  </a:ext>
                </a:extLst>
              </a:tr>
              <a:tr h="414809">
                <a:tc>
                  <a:txBody>
                    <a:bodyPr/>
                    <a:lstStyle/>
                    <a:p>
                      <a:pPr algn="r" rtl="1"/>
                      <a:r>
                        <a:rPr lang="ar-SA" dirty="0"/>
                        <a:t>مخزون</a:t>
                      </a:r>
                    </a:p>
                  </a:txBody>
                  <a:tcPr anchor="ctr"/>
                </a:tc>
                <a:tc>
                  <a:txBody>
                    <a:bodyPr/>
                    <a:lstStyle/>
                    <a:p>
                      <a:pPr algn="ctr" rtl="1"/>
                      <a:r>
                        <a:rPr lang="en-US" dirty="0"/>
                        <a:t>% 20</a:t>
                      </a:r>
                      <a:endParaRPr lang="ar-SA" dirty="0"/>
                    </a:p>
                  </a:txBody>
                  <a:tcPr anchor="ctr"/>
                </a:tc>
                <a:tc rowSpan="2" gridSpan="2">
                  <a:txBody>
                    <a:bodyPr/>
                    <a:lstStyle/>
                    <a:p>
                      <a:pPr algn="r" rtl="1"/>
                      <a:endParaRPr lang="ar-SA" dirty="0"/>
                    </a:p>
                  </a:txBody>
                  <a:tcPr anchor="ctr"/>
                </a:tc>
                <a:tc rowSpan="2" hMerge="1">
                  <a:txBody>
                    <a:bodyPr/>
                    <a:lstStyle/>
                    <a:p>
                      <a:pPr algn="ctr" rtl="1"/>
                      <a:endParaRPr lang="ar-SA" dirty="0"/>
                    </a:p>
                  </a:txBody>
                  <a:tcPr anchor="ctr"/>
                </a:tc>
                <a:extLst>
                  <a:ext uri="{0D108BD9-81ED-4DB2-BD59-A6C34878D82A}">
                    <a16:rowId xmlns:a16="http://schemas.microsoft.com/office/drawing/2014/main" val="10003"/>
                  </a:ext>
                </a:extLst>
              </a:tr>
              <a:tr h="414809">
                <a:tc>
                  <a:txBody>
                    <a:bodyPr/>
                    <a:lstStyle/>
                    <a:p>
                      <a:pPr algn="r" rtl="1"/>
                      <a:r>
                        <a:rPr lang="ar-SA" dirty="0"/>
                        <a:t>أصول ثابتة</a:t>
                      </a:r>
                    </a:p>
                  </a:txBody>
                  <a:tcPr anchor="ctr"/>
                </a:tc>
                <a:tc>
                  <a:txBody>
                    <a:bodyPr/>
                    <a:lstStyle/>
                    <a:p>
                      <a:pPr algn="ctr" rtl="1"/>
                      <a:r>
                        <a:rPr lang="en-US" dirty="0"/>
                        <a:t>% 40</a:t>
                      </a:r>
                      <a:endParaRPr lang="ar-SA" dirty="0"/>
                    </a:p>
                  </a:txBody>
                  <a:tcPr anchor="ctr"/>
                </a:tc>
                <a:tc gridSpan="2" vMerge="1">
                  <a:txBody>
                    <a:bodyPr/>
                    <a:lstStyle/>
                    <a:p>
                      <a:pPr algn="r" rtl="1"/>
                      <a:endParaRPr lang="ar-SA" dirty="0"/>
                    </a:p>
                  </a:txBody>
                  <a:tcPr anchor="ctr"/>
                </a:tc>
                <a:tc hMerge="1" vMerge="1">
                  <a:txBody>
                    <a:bodyPr/>
                    <a:lstStyle/>
                    <a:p>
                      <a:pPr algn="ctr" rtl="1"/>
                      <a:endParaRPr lang="ar-SA" dirty="0"/>
                    </a:p>
                  </a:txBody>
                  <a:tcPr anchor="ctr"/>
                </a:tc>
                <a:extLst>
                  <a:ext uri="{0D108BD9-81ED-4DB2-BD59-A6C34878D82A}">
                    <a16:rowId xmlns:a16="http://schemas.microsoft.com/office/drawing/2014/main" val="10004"/>
                  </a:ext>
                </a:extLst>
              </a:tr>
              <a:tr h="414809">
                <a:tc>
                  <a:txBody>
                    <a:bodyPr/>
                    <a:lstStyle/>
                    <a:p>
                      <a:pPr algn="r" rtl="1"/>
                      <a:r>
                        <a:rPr lang="ar-SA" b="1" dirty="0"/>
                        <a:t>المجموع</a:t>
                      </a:r>
                    </a:p>
                  </a:txBody>
                  <a:tcPr anchor="ctr"/>
                </a:tc>
                <a:tc>
                  <a:txBody>
                    <a:bodyPr/>
                    <a:lstStyle/>
                    <a:p>
                      <a:pPr algn="ctr" rtl="1"/>
                      <a:r>
                        <a:rPr lang="en-US" b="1" dirty="0"/>
                        <a:t>% 80</a:t>
                      </a:r>
                      <a:endParaRPr lang="ar-SA" b="1" dirty="0"/>
                    </a:p>
                  </a:txBody>
                  <a:tcPr anchor="ctr"/>
                </a:tc>
                <a:tc>
                  <a:txBody>
                    <a:bodyPr/>
                    <a:lstStyle/>
                    <a:p>
                      <a:pPr algn="r" rtl="1"/>
                      <a:r>
                        <a:rPr lang="ar-SA" b="1" dirty="0"/>
                        <a:t>المجموع</a:t>
                      </a:r>
                    </a:p>
                  </a:txBody>
                  <a:tcPr anchor="ctr"/>
                </a:tc>
                <a:tc>
                  <a:txBody>
                    <a:bodyPr/>
                    <a:lstStyle/>
                    <a:p>
                      <a:pPr algn="ctr" rtl="1"/>
                      <a:r>
                        <a:rPr lang="en-US" b="1" dirty="0"/>
                        <a:t>% 20</a:t>
                      </a:r>
                      <a:endParaRPr lang="ar-SA" b="1" dirty="0"/>
                    </a:p>
                  </a:txBody>
                  <a:tcPr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Placeholder 5"/>
          <p:cNvSpPr>
            <a:spLocks noGrp="1"/>
          </p:cNvSpPr>
          <p:nvPr>
            <p:ph idx="1"/>
          </p:nvPr>
        </p:nvSpPr>
        <p:spPr>
          <a:xfrm>
            <a:off x="357158" y="1600202"/>
            <a:ext cx="8329642" cy="4400566"/>
          </a:xfrm>
        </p:spPr>
        <p:style>
          <a:lnRef idx="2">
            <a:schemeClr val="accent1"/>
          </a:lnRef>
          <a:fillRef idx="1">
            <a:schemeClr val="lt1"/>
          </a:fillRef>
          <a:effectRef idx="0">
            <a:schemeClr val="accent1"/>
          </a:effectRef>
          <a:fontRef idx="minor">
            <a:schemeClr val="dk1"/>
          </a:fontRef>
        </p:style>
        <p:txBody>
          <a:bodyPr anchor="t">
            <a:noAutofit/>
          </a:bodyPr>
          <a:lstStyle/>
          <a:p>
            <a:pPr marL="0" indent="0" algn="justLow"/>
            <a:r>
              <a:rPr lang="ar-SA" sz="2000" b="1" u="sng" dirty="0">
                <a:cs typeface="Arial" pitchFamily="34" charset="0"/>
              </a:rPr>
              <a:t>الخطوة الثالثة: تحديد قيمة كل بند من بنود قائمة الميزانية العمومية المتوقعة في عام </a:t>
            </a:r>
            <a:r>
              <a:rPr lang="en-US" sz="2000" b="1" u="sng" dirty="0">
                <a:cs typeface="Arial" pitchFamily="34" charset="0"/>
              </a:rPr>
              <a:t>2016</a:t>
            </a:r>
            <a:endParaRPr lang="ar-SA" sz="2000" b="1" u="sng" dirty="0">
              <a:cs typeface="Arial" pitchFamily="34" charset="0"/>
            </a:endParaRPr>
          </a:p>
          <a:p>
            <a:pPr marL="0" indent="0" algn="justLow">
              <a:buFontTx/>
              <a:buChar char="-"/>
            </a:pPr>
            <a:r>
              <a:rPr lang="ar-SA" sz="2000" b="1" dirty="0">
                <a:cs typeface="Arial" pitchFamily="34" charset="0"/>
              </a:rPr>
              <a:t> بالنسبة للبنود التي تتغير، يتم ضرب نسبة كل بند في مبيعات </a:t>
            </a:r>
            <a:r>
              <a:rPr lang="en-US" sz="2000" b="1" dirty="0">
                <a:cs typeface="Arial" pitchFamily="34" charset="0"/>
              </a:rPr>
              <a:t>2016</a:t>
            </a:r>
            <a:r>
              <a:rPr lang="ar-SA" sz="2000" b="1" dirty="0">
                <a:cs typeface="Arial" pitchFamily="34" charset="0"/>
              </a:rPr>
              <a:t>.</a:t>
            </a:r>
          </a:p>
          <a:p>
            <a:pPr marL="0" indent="0" algn="justLow">
              <a:buFontTx/>
              <a:buChar char="-"/>
            </a:pPr>
            <a:r>
              <a:rPr lang="ar-SA" sz="2000" b="1" dirty="0">
                <a:cs typeface="Arial" pitchFamily="34" charset="0"/>
              </a:rPr>
              <a:t>إدراج البنود التي لا تتغير بنفس القيم التي ظهرت بها عام </a:t>
            </a:r>
            <a:r>
              <a:rPr lang="en-US" sz="2000" b="1" dirty="0">
                <a:cs typeface="Arial" pitchFamily="34" charset="0"/>
              </a:rPr>
              <a:t>2015</a:t>
            </a:r>
            <a:r>
              <a:rPr lang="ar-SA" sz="2000" b="1" dirty="0">
                <a:cs typeface="Arial" pitchFamily="34" charset="0"/>
              </a:rPr>
              <a:t>.</a:t>
            </a:r>
          </a:p>
          <a:p>
            <a:pPr marL="0" indent="0" algn="justLow">
              <a:buFontTx/>
              <a:buChar char="-"/>
            </a:pPr>
            <a:r>
              <a:rPr lang="ar-SA" sz="2000" b="1" dirty="0">
                <a:cs typeface="Arial" pitchFamily="34" charset="0"/>
              </a:rPr>
              <a:t> يتم تحديد الأرباح المحتجزة على النحو التالي:</a:t>
            </a:r>
          </a:p>
          <a:p>
            <a:pPr marL="1249363" indent="0" algn="justLow">
              <a:buFont typeface="Wingdings" pitchFamily="2" charset="2"/>
              <a:buChar char="ü"/>
            </a:pPr>
            <a:r>
              <a:rPr lang="ar-SA" sz="2000" b="1" dirty="0">
                <a:cs typeface="Arial" pitchFamily="34" charset="0"/>
              </a:rPr>
              <a:t> مبيعات </a:t>
            </a:r>
            <a:r>
              <a:rPr lang="en-US" sz="2000" b="1" dirty="0">
                <a:cs typeface="Arial" pitchFamily="34" charset="0"/>
              </a:rPr>
              <a:t>2016</a:t>
            </a:r>
            <a:r>
              <a:rPr lang="ar-SA" sz="2000" b="1" dirty="0">
                <a:cs typeface="Arial" pitchFamily="34" charset="0"/>
              </a:rPr>
              <a:t>تساوي </a:t>
            </a:r>
            <a:r>
              <a:rPr lang="en-US" sz="2000" b="1" dirty="0">
                <a:cs typeface="Arial" pitchFamily="34" charset="0"/>
              </a:rPr>
              <a:t>1150000=(0.15+1)1000000</a:t>
            </a:r>
            <a:r>
              <a:rPr lang="ar-SA" sz="2000" b="1" dirty="0">
                <a:cs typeface="Arial" pitchFamily="34" charset="0"/>
              </a:rPr>
              <a:t> دج</a:t>
            </a:r>
          </a:p>
          <a:p>
            <a:pPr marL="1249363" indent="0" algn="justLow">
              <a:buFont typeface="Wingdings" pitchFamily="2" charset="2"/>
              <a:buChar char="ü"/>
            </a:pPr>
            <a:r>
              <a:rPr lang="ar-SA" sz="2000" b="1" dirty="0">
                <a:cs typeface="Arial" pitchFamily="34" charset="0"/>
              </a:rPr>
              <a:t> أرباح </a:t>
            </a:r>
            <a:r>
              <a:rPr lang="en-US" sz="2000" b="1" dirty="0">
                <a:cs typeface="Arial" pitchFamily="34" charset="0"/>
              </a:rPr>
              <a:t>2016</a:t>
            </a:r>
            <a:r>
              <a:rPr lang="ar-SA" sz="2000" b="1" dirty="0">
                <a:cs typeface="Arial" pitchFamily="34" charset="0"/>
              </a:rPr>
              <a:t>تساوي  </a:t>
            </a:r>
            <a:r>
              <a:rPr lang="en-US" sz="2000" b="1" dirty="0">
                <a:cs typeface="Arial" pitchFamily="34" charset="0"/>
              </a:rPr>
              <a:t>1150000</a:t>
            </a:r>
            <a:r>
              <a:rPr lang="ar-SA" sz="2000" b="1" dirty="0">
                <a:cs typeface="Arial" pitchFamily="34" charset="0"/>
              </a:rPr>
              <a:t>× </a:t>
            </a:r>
            <a:r>
              <a:rPr lang="en-US" sz="2000" b="1" dirty="0">
                <a:cs typeface="Arial" pitchFamily="34" charset="0"/>
              </a:rPr>
              <a:t>0.08</a:t>
            </a:r>
            <a:r>
              <a:rPr lang="ar-SA" sz="2000" b="1" dirty="0">
                <a:cs typeface="Arial" pitchFamily="34" charset="0"/>
              </a:rPr>
              <a:t>= </a:t>
            </a:r>
            <a:r>
              <a:rPr lang="en-US" sz="2000" b="1" dirty="0">
                <a:cs typeface="Arial" pitchFamily="34" charset="0"/>
              </a:rPr>
              <a:t>92000</a:t>
            </a:r>
            <a:r>
              <a:rPr lang="ar-SA" sz="2000" b="1" dirty="0">
                <a:cs typeface="Arial" pitchFamily="34" charset="0"/>
              </a:rPr>
              <a:t> دج</a:t>
            </a:r>
          </a:p>
          <a:p>
            <a:pPr marL="1249363" indent="0" algn="justLow">
              <a:buFont typeface="Wingdings" pitchFamily="2" charset="2"/>
              <a:buChar char="ü"/>
            </a:pPr>
            <a:r>
              <a:rPr lang="ar-SA" sz="2000" b="1" dirty="0">
                <a:cs typeface="Arial" pitchFamily="34" charset="0"/>
              </a:rPr>
              <a:t> الأرباح الموزعة لـ </a:t>
            </a:r>
            <a:r>
              <a:rPr lang="en-US" sz="2000" b="1" dirty="0">
                <a:cs typeface="Arial" pitchFamily="34" charset="0"/>
              </a:rPr>
              <a:t>2016</a:t>
            </a:r>
            <a:r>
              <a:rPr lang="ar-SA" sz="2000" b="1" dirty="0">
                <a:cs typeface="Arial" pitchFamily="34" charset="0"/>
              </a:rPr>
              <a:t>تساوي </a:t>
            </a:r>
            <a:r>
              <a:rPr lang="en-US" sz="2000" b="1" dirty="0">
                <a:cs typeface="Arial" pitchFamily="34" charset="0"/>
              </a:rPr>
              <a:t>0.50</a:t>
            </a:r>
            <a:r>
              <a:rPr lang="ar-SA" sz="2000" b="1" dirty="0">
                <a:cs typeface="Arial" pitchFamily="34" charset="0"/>
              </a:rPr>
              <a:t>× </a:t>
            </a:r>
            <a:r>
              <a:rPr lang="en-US" sz="2000" b="1" dirty="0">
                <a:cs typeface="Arial" pitchFamily="34" charset="0"/>
              </a:rPr>
              <a:t>92000</a:t>
            </a:r>
            <a:r>
              <a:rPr lang="ar-SA" sz="2000" b="1" dirty="0">
                <a:cs typeface="Arial" pitchFamily="34" charset="0"/>
              </a:rPr>
              <a:t>= </a:t>
            </a:r>
            <a:r>
              <a:rPr lang="en-US" sz="2000" b="1" dirty="0">
                <a:cs typeface="Arial" pitchFamily="34" charset="0"/>
              </a:rPr>
              <a:t>46000</a:t>
            </a:r>
            <a:r>
              <a:rPr lang="ar-SA" sz="2000" b="1" dirty="0">
                <a:cs typeface="Arial" pitchFamily="34" charset="0"/>
              </a:rPr>
              <a:t> دج</a:t>
            </a:r>
          </a:p>
          <a:p>
            <a:pPr marL="1249363" indent="0" algn="justLow">
              <a:buFont typeface="Wingdings" pitchFamily="2" charset="2"/>
              <a:buChar char="ü"/>
            </a:pPr>
            <a:r>
              <a:rPr lang="ar-SA" sz="2000" b="1" dirty="0">
                <a:cs typeface="Arial" pitchFamily="34" charset="0"/>
              </a:rPr>
              <a:t> الأرباح المحتجزة تساوي </a:t>
            </a:r>
            <a:r>
              <a:rPr lang="en-US" sz="2000" b="1" dirty="0">
                <a:cs typeface="Arial" pitchFamily="34" charset="0"/>
              </a:rPr>
              <a:t>0.50</a:t>
            </a:r>
            <a:r>
              <a:rPr lang="ar-SA" sz="2000" b="1" dirty="0">
                <a:cs typeface="Arial" pitchFamily="34" charset="0"/>
              </a:rPr>
              <a:t>× </a:t>
            </a:r>
            <a:r>
              <a:rPr lang="en-US" sz="2000" b="1" dirty="0">
                <a:cs typeface="Arial" pitchFamily="34" charset="0"/>
              </a:rPr>
              <a:t>92000</a:t>
            </a:r>
            <a:r>
              <a:rPr lang="ar-SA" sz="2000" b="1" dirty="0">
                <a:cs typeface="Arial" pitchFamily="34" charset="0"/>
              </a:rPr>
              <a:t>= </a:t>
            </a:r>
            <a:r>
              <a:rPr lang="en-US" sz="2000" b="1" dirty="0">
                <a:cs typeface="Arial" pitchFamily="34" charset="0"/>
              </a:rPr>
              <a:t>46000</a:t>
            </a:r>
            <a:r>
              <a:rPr lang="ar-SA" sz="2000" b="1" dirty="0">
                <a:cs typeface="Arial" pitchFamily="34" charset="0"/>
              </a:rPr>
              <a:t> دج</a:t>
            </a:r>
          </a:p>
          <a:p>
            <a:pPr marL="0" indent="0" algn="justLow"/>
            <a:endParaRPr lang="ar-SA" sz="2000" b="1" dirty="0">
              <a:cs typeface="Arial" pitchFamily="34" charset="0"/>
            </a:endParaRPr>
          </a:p>
          <a:p>
            <a:pPr marL="0" indent="0" algn="justLow">
              <a:buFontTx/>
              <a:buChar char="-"/>
            </a:pPr>
            <a:r>
              <a:rPr lang="ar-SA" sz="2000" b="1" dirty="0">
                <a:cs typeface="Arial" pitchFamily="34" charset="0"/>
              </a:rPr>
              <a:t>و من الجدول أدناه الخاص بالميزانية التقديرية للشركة من عام </a:t>
            </a:r>
            <a:r>
              <a:rPr lang="en-US" sz="2000" b="1" dirty="0">
                <a:cs typeface="Arial" pitchFamily="34" charset="0"/>
              </a:rPr>
              <a:t>2016</a:t>
            </a:r>
            <a:r>
              <a:rPr lang="ar-SA" sz="2000" b="1" dirty="0">
                <a:cs typeface="Arial" pitchFamily="34" charset="0"/>
              </a:rPr>
              <a:t>يتضح أن مجموع الأصول يفوق مجموع الخصوم و حقوق الملكية بمبلغ </a:t>
            </a:r>
            <a:r>
              <a:rPr lang="en-US" sz="2000" b="1" dirty="0">
                <a:cs typeface="Arial" pitchFamily="34" charset="0"/>
              </a:rPr>
              <a:t>44000</a:t>
            </a:r>
            <a:r>
              <a:rPr lang="ar-SA" sz="2000" b="1" dirty="0">
                <a:cs typeface="Arial" pitchFamily="34" charset="0"/>
              </a:rPr>
              <a:t> دج، و هذا ما يمثل العجز الذي يجب على المنشأة تأمينه من مصادر داخلية أو خارجية.</a:t>
            </a:r>
            <a:endParaRPr lang="en-US" sz="2000" b="1" dirty="0">
              <a:cs typeface="Arial" pitchFamily="34" charset="0"/>
            </a:endParaRPr>
          </a:p>
        </p:txBody>
      </p:sp>
      <p:sp>
        <p:nvSpPr>
          <p:cNvPr id="7172" name="Slide Number Placeholder 3"/>
          <p:cNvSpPr>
            <a:spLocks noGrp="1"/>
          </p:cNvSpPr>
          <p:nvPr>
            <p:ph type="sldNum" sz="quarter" idx="12"/>
          </p:nvPr>
        </p:nvSpPr>
        <p:spPr bwMode="auto">
          <a:noFill/>
          <a:ln>
            <a:miter lim="800000"/>
            <a:headEnd/>
            <a:tailEnd/>
          </a:ln>
        </p:spPr>
        <p:txBody>
          <a:bodyPr/>
          <a:lstStyle/>
          <a:p>
            <a:fld id="{D0DADA15-66D2-49B4-BB39-6A6D46EA6F4B}" type="slidenum">
              <a:rPr lang="ar-SA" smtClean="0">
                <a:cs typeface="Arial" pitchFamily="34" charset="0"/>
              </a:rPr>
              <a:pPr/>
              <a:t>13</a:t>
            </a:fld>
            <a:endParaRPr lang="en-US">
              <a:cs typeface="Arial" pitchFamily="34" charset="0"/>
            </a:endParaRPr>
          </a:p>
        </p:txBody>
      </p:sp>
      <p:sp>
        <p:nvSpPr>
          <p:cNvPr id="7" name="Title 6"/>
          <p:cNvSpPr>
            <a:spLocks noGrp="1"/>
          </p:cNvSpPr>
          <p:nvPr>
            <p:ph type="title"/>
          </p:nvPr>
        </p:nvSpPr>
        <p:spPr/>
        <p:txBody>
          <a:bodyPr/>
          <a:lstStyle/>
          <a:p>
            <a:pPr algn="ctr" rtl="0">
              <a:defRPr/>
            </a:pPr>
            <a:r>
              <a:rPr lang="ar-SA" sz="3600" dirty="0"/>
              <a:t> الفصل </a:t>
            </a:r>
            <a:r>
              <a:rPr lang="ar-DZ" sz="3600" dirty="0"/>
              <a:t>الثالث القسم الثاني</a:t>
            </a:r>
            <a:r>
              <a:rPr lang="ar-SA" sz="3600" dirty="0"/>
              <a:t>: التخطيط المالي</a:t>
            </a:r>
            <a:endParaRPr lang="en-US" sz="3600" b="1" dirty="0"/>
          </a:p>
        </p:txBody>
      </p:sp>
      <p:sp>
        <p:nvSpPr>
          <p:cNvPr id="7173" name="TextBox 4"/>
          <p:cNvSpPr txBox="1">
            <a:spLocks noChangeArrowheads="1"/>
          </p:cNvSpPr>
          <p:nvPr/>
        </p:nvSpPr>
        <p:spPr bwMode="auto">
          <a:xfrm>
            <a:off x="2857488" y="6286522"/>
            <a:ext cx="3500462" cy="632685"/>
          </a:xfrm>
          <a:prstGeom prst="rect">
            <a:avLst/>
          </a:prstGeom>
          <a:noFill/>
          <a:ln w="9525">
            <a:noFill/>
            <a:miter lim="800000"/>
            <a:headEnd/>
            <a:tailEnd/>
          </a:ln>
        </p:spPr>
        <p:txBody>
          <a:bodyPr wrap="square" lIns="77925" tIns="38963" rIns="77925" bIns="38963">
            <a:spAutoFit/>
          </a:bodyPr>
          <a:lstStyle/>
          <a:p>
            <a:pPr algn="ctr"/>
            <a:r>
              <a:rPr lang="en-US" b="1" dirty="0">
                <a:latin typeface="Calibri" pitchFamily="34" charset="0"/>
                <a:cs typeface="Times New Roman" pitchFamily="18" charset="0"/>
              </a:rPr>
              <a:t>Prof. Abdeldjelil BOUDAH </a:t>
            </a:r>
            <a:endParaRPr lang="en-US" b="1" dirty="0">
              <a:latin typeface="Calibri" pitchFamily="34" charset="0"/>
            </a:endParaRPr>
          </a:p>
          <a:p>
            <a:pPr algn="r" rtl="1"/>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Placeholder 5"/>
          <p:cNvSpPr>
            <a:spLocks noGrp="1"/>
          </p:cNvSpPr>
          <p:nvPr>
            <p:ph idx="1"/>
          </p:nvPr>
        </p:nvSpPr>
        <p:spPr>
          <a:xfrm>
            <a:off x="323528" y="980728"/>
            <a:ext cx="8401650" cy="5112568"/>
          </a:xfrm>
        </p:spPr>
        <p:style>
          <a:lnRef idx="2">
            <a:schemeClr val="accent1"/>
          </a:lnRef>
          <a:fillRef idx="1">
            <a:schemeClr val="lt1"/>
          </a:fillRef>
          <a:effectRef idx="0">
            <a:schemeClr val="accent1"/>
          </a:effectRef>
          <a:fontRef idx="minor">
            <a:schemeClr val="dk1"/>
          </a:fontRef>
        </p:style>
        <p:txBody>
          <a:bodyPr anchor="t">
            <a:noAutofit/>
          </a:bodyPr>
          <a:lstStyle/>
          <a:p>
            <a:pPr marL="0" indent="0" algn="justLow"/>
            <a:r>
              <a:rPr lang="ar-SA" sz="2000" b="1" dirty="0">
                <a:cs typeface="Arial" pitchFamily="34" charset="0"/>
              </a:rPr>
              <a:t>الميزانية التقديرية لشركة جنين للعام </a:t>
            </a:r>
            <a:r>
              <a:rPr lang="en-US" sz="2000" b="1" dirty="0">
                <a:cs typeface="Arial" pitchFamily="34" charset="0"/>
              </a:rPr>
              <a:t>2016</a:t>
            </a:r>
            <a:r>
              <a:rPr lang="ar-SA" sz="2000" b="1" dirty="0">
                <a:cs typeface="Arial" pitchFamily="34" charset="0"/>
              </a:rPr>
              <a:t>م</a:t>
            </a:r>
          </a:p>
          <a:p>
            <a:pPr marL="0" indent="0" algn="justLow"/>
            <a:endParaRPr lang="ar-SA" sz="2000" b="1" dirty="0">
              <a:cs typeface="Arial" pitchFamily="34" charset="0"/>
            </a:endParaRPr>
          </a:p>
          <a:p>
            <a:pPr marL="0" indent="0" algn="justLow"/>
            <a:endParaRPr lang="en-US" sz="2000" b="1" dirty="0">
              <a:cs typeface="Arial" pitchFamily="34" charset="0"/>
            </a:endParaRPr>
          </a:p>
        </p:txBody>
      </p:sp>
      <p:sp>
        <p:nvSpPr>
          <p:cNvPr id="7172" name="Slide Number Placeholder 3"/>
          <p:cNvSpPr>
            <a:spLocks noGrp="1"/>
          </p:cNvSpPr>
          <p:nvPr>
            <p:ph type="sldNum" sz="quarter" idx="12"/>
          </p:nvPr>
        </p:nvSpPr>
        <p:spPr bwMode="auto">
          <a:noFill/>
          <a:ln>
            <a:miter lim="800000"/>
            <a:headEnd/>
            <a:tailEnd/>
          </a:ln>
        </p:spPr>
        <p:txBody>
          <a:bodyPr/>
          <a:lstStyle/>
          <a:p>
            <a:fld id="{D0DADA15-66D2-49B4-BB39-6A6D46EA6F4B}" type="slidenum">
              <a:rPr lang="ar-SA" smtClean="0">
                <a:cs typeface="Arial" pitchFamily="34" charset="0"/>
              </a:rPr>
              <a:pPr/>
              <a:t>14</a:t>
            </a:fld>
            <a:endParaRPr lang="en-US">
              <a:cs typeface="Arial" pitchFamily="34" charset="0"/>
            </a:endParaRPr>
          </a:p>
        </p:txBody>
      </p:sp>
      <p:sp>
        <p:nvSpPr>
          <p:cNvPr id="7" name="Title 6"/>
          <p:cNvSpPr>
            <a:spLocks noGrp="1"/>
          </p:cNvSpPr>
          <p:nvPr>
            <p:ph type="title"/>
          </p:nvPr>
        </p:nvSpPr>
        <p:spPr>
          <a:xfrm>
            <a:off x="457200" y="274638"/>
            <a:ext cx="8229600" cy="562074"/>
          </a:xfrm>
        </p:spPr>
        <p:txBody>
          <a:bodyPr>
            <a:normAutofit fontScale="90000"/>
          </a:bodyPr>
          <a:lstStyle/>
          <a:p>
            <a:pPr algn="ctr" rtl="0">
              <a:defRPr/>
            </a:pPr>
            <a:r>
              <a:rPr lang="ar-SA" sz="3600" dirty="0"/>
              <a:t> الفصل </a:t>
            </a:r>
            <a:r>
              <a:rPr lang="ar-DZ" sz="3600" dirty="0"/>
              <a:t>الثالث القسم الثاني</a:t>
            </a:r>
            <a:r>
              <a:rPr lang="ar-SA" sz="3600" dirty="0"/>
              <a:t>: التخطيط المالي</a:t>
            </a:r>
            <a:endParaRPr lang="en-US" sz="3600" b="1" dirty="0"/>
          </a:p>
        </p:txBody>
      </p:sp>
      <p:sp>
        <p:nvSpPr>
          <p:cNvPr id="7173" name="TextBox 4"/>
          <p:cNvSpPr txBox="1">
            <a:spLocks noChangeArrowheads="1"/>
          </p:cNvSpPr>
          <p:nvPr/>
        </p:nvSpPr>
        <p:spPr bwMode="auto">
          <a:xfrm>
            <a:off x="2857488" y="6286522"/>
            <a:ext cx="3500462" cy="632685"/>
          </a:xfrm>
          <a:prstGeom prst="rect">
            <a:avLst/>
          </a:prstGeom>
          <a:noFill/>
          <a:ln w="9525">
            <a:noFill/>
            <a:miter lim="800000"/>
            <a:headEnd/>
            <a:tailEnd/>
          </a:ln>
        </p:spPr>
        <p:txBody>
          <a:bodyPr wrap="square" lIns="77925" tIns="38963" rIns="77925" bIns="38963">
            <a:spAutoFit/>
          </a:bodyPr>
          <a:lstStyle/>
          <a:p>
            <a:pPr algn="ctr"/>
            <a:r>
              <a:rPr lang="en-US" b="1" dirty="0">
                <a:latin typeface="Calibri" pitchFamily="34" charset="0"/>
                <a:cs typeface="Times New Roman" pitchFamily="18" charset="0"/>
              </a:rPr>
              <a:t>Prof.  Abdeldjelil BOUDAH </a:t>
            </a:r>
            <a:endParaRPr lang="en-US" b="1" dirty="0">
              <a:latin typeface="Calibri" pitchFamily="34" charset="0"/>
            </a:endParaRPr>
          </a:p>
          <a:p>
            <a:pPr algn="r" rtl="1"/>
            <a:endParaRPr lang="en-US" dirty="0"/>
          </a:p>
        </p:txBody>
      </p:sp>
      <p:graphicFrame>
        <p:nvGraphicFramePr>
          <p:cNvPr id="6" name="جدول 5"/>
          <p:cNvGraphicFramePr>
            <a:graphicFrameLocks noGrp="1"/>
          </p:cNvGraphicFramePr>
          <p:nvPr/>
        </p:nvGraphicFramePr>
        <p:xfrm>
          <a:off x="827584" y="1340768"/>
          <a:ext cx="7786172" cy="4465288"/>
        </p:xfrm>
        <a:graphic>
          <a:graphicData uri="http://schemas.openxmlformats.org/drawingml/2006/table">
            <a:tbl>
              <a:tblPr rtl="1" firstRow="1" bandRow="1">
                <a:tableStyleId>{5C22544A-7EE6-4342-B048-85BDC9FD1C3A}</a:tableStyleId>
              </a:tblPr>
              <a:tblGrid>
                <a:gridCol w="2488761">
                  <a:extLst>
                    <a:ext uri="{9D8B030D-6E8A-4147-A177-3AD203B41FA5}">
                      <a16:colId xmlns:a16="http://schemas.microsoft.com/office/drawing/2014/main" val="20000"/>
                    </a:ext>
                  </a:extLst>
                </a:gridCol>
                <a:gridCol w="1404325">
                  <a:extLst>
                    <a:ext uri="{9D8B030D-6E8A-4147-A177-3AD203B41FA5}">
                      <a16:colId xmlns:a16="http://schemas.microsoft.com/office/drawing/2014/main" val="20001"/>
                    </a:ext>
                  </a:extLst>
                </a:gridCol>
                <a:gridCol w="2474551">
                  <a:extLst>
                    <a:ext uri="{9D8B030D-6E8A-4147-A177-3AD203B41FA5}">
                      <a16:colId xmlns:a16="http://schemas.microsoft.com/office/drawing/2014/main" val="20002"/>
                    </a:ext>
                  </a:extLst>
                </a:gridCol>
                <a:gridCol w="1418535">
                  <a:extLst>
                    <a:ext uri="{9D8B030D-6E8A-4147-A177-3AD203B41FA5}">
                      <a16:colId xmlns:a16="http://schemas.microsoft.com/office/drawing/2014/main" val="20003"/>
                    </a:ext>
                  </a:extLst>
                </a:gridCol>
              </a:tblGrid>
              <a:tr h="320036">
                <a:tc>
                  <a:txBody>
                    <a:bodyPr/>
                    <a:lstStyle/>
                    <a:p>
                      <a:pPr algn="ctr" rtl="1"/>
                      <a:r>
                        <a:rPr lang="ar-SA" dirty="0"/>
                        <a:t>الأصول </a:t>
                      </a:r>
                    </a:p>
                  </a:txBody>
                  <a:tcPr anchor="ctr"/>
                </a:tc>
                <a:tc>
                  <a:txBody>
                    <a:bodyPr/>
                    <a:lstStyle/>
                    <a:p>
                      <a:pPr algn="ctr" rtl="1"/>
                      <a:r>
                        <a:rPr lang="ar-SA" dirty="0"/>
                        <a:t>القيمة دج</a:t>
                      </a:r>
                    </a:p>
                  </a:txBody>
                  <a:tcPr anchor="ctr"/>
                </a:tc>
                <a:tc>
                  <a:txBody>
                    <a:bodyPr/>
                    <a:lstStyle/>
                    <a:p>
                      <a:pPr algn="ctr" rtl="1"/>
                      <a:r>
                        <a:rPr lang="ar-SA" dirty="0"/>
                        <a:t>الخصوم</a:t>
                      </a:r>
                    </a:p>
                  </a:txBody>
                  <a:tcPr anchor="ctr"/>
                </a:tc>
                <a:tc>
                  <a:txBody>
                    <a:bodyPr/>
                    <a:lstStyle/>
                    <a:p>
                      <a:pPr algn="ctr" rtl="1"/>
                      <a:r>
                        <a:rPr lang="ar-SA" dirty="0"/>
                        <a:t>القيمة دج</a:t>
                      </a:r>
                    </a:p>
                  </a:txBody>
                  <a:tcPr anchor="ctr"/>
                </a:tc>
                <a:extLst>
                  <a:ext uri="{0D108BD9-81ED-4DB2-BD59-A6C34878D82A}">
                    <a16:rowId xmlns:a16="http://schemas.microsoft.com/office/drawing/2014/main" val="10000"/>
                  </a:ext>
                </a:extLst>
              </a:tr>
              <a:tr h="560062">
                <a:tc>
                  <a:txBody>
                    <a:bodyPr/>
                    <a:lstStyle/>
                    <a:p>
                      <a:pPr algn="r" rtl="1"/>
                      <a:r>
                        <a:rPr lang="ar-SA" sz="1600" dirty="0"/>
                        <a:t>النقدية  </a:t>
                      </a:r>
                      <a:r>
                        <a:rPr lang="en-US" sz="1600" dirty="0"/>
                        <a:t>0.05</a:t>
                      </a:r>
                      <a:r>
                        <a:rPr lang="ar-SA" sz="1600" baseline="0" dirty="0"/>
                        <a:t>× </a:t>
                      </a:r>
                      <a:r>
                        <a:rPr lang="en-US" sz="1600" baseline="0" dirty="0"/>
                        <a:t>1150000</a:t>
                      </a:r>
                      <a:endParaRPr lang="ar-SA" sz="1600" dirty="0"/>
                    </a:p>
                  </a:txBody>
                  <a:tcPr anchor="ctr"/>
                </a:tc>
                <a:tc>
                  <a:txBody>
                    <a:bodyPr/>
                    <a:lstStyle/>
                    <a:p>
                      <a:pPr algn="ctr" rtl="1"/>
                      <a:r>
                        <a:rPr lang="en-US" sz="1600" dirty="0"/>
                        <a:t>57500</a:t>
                      </a:r>
                      <a:endParaRPr lang="ar-SA" sz="1600" dirty="0"/>
                    </a:p>
                  </a:txBody>
                  <a:tcPr anchor="ctr"/>
                </a:tc>
                <a:tc>
                  <a:txBody>
                    <a:bodyPr/>
                    <a:lstStyle/>
                    <a:p>
                      <a:pPr rtl="1"/>
                      <a:r>
                        <a:rPr lang="ar-SA" sz="1600" dirty="0"/>
                        <a:t>ذمم دائنة   </a:t>
                      </a:r>
                      <a:r>
                        <a:rPr lang="en-US" sz="1600" dirty="0"/>
                        <a:t>0.15</a:t>
                      </a:r>
                      <a:r>
                        <a:rPr lang="ar-SA" sz="1600" baseline="0" dirty="0"/>
                        <a:t>× </a:t>
                      </a:r>
                      <a:r>
                        <a:rPr lang="en-US" sz="1600" baseline="0" dirty="0"/>
                        <a:t>1150000</a:t>
                      </a:r>
                      <a:endParaRPr lang="ar-SA" sz="1600" dirty="0"/>
                    </a:p>
                  </a:txBody>
                  <a:tcPr anchor="ctr"/>
                </a:tc>
                <a:tc>
                  <a:txBody>
                    <a:bodyPr/>
                    <a:lstStyle/>
                    <a:p>
                      <a:pPr algn="ctr" rtl="1"/>
                      <a:r>
                        <a:rPr lang="en-US" sz="1600" dirty="0"/>
                        <a:t>172500</a:t>
                      </a:r>
                      <a:endParaRPr lang="ar-SA" sz="1600" dirty="0"/>
                    </a:p>
                  </a:txBody>
                  <a:tcPr anchor="ctr"/>
                </a:tc>
                <a:extLst>
                  <a:ext uri="{0D108BD9-81ED-4DB2-BD59-A6C34878D82A}">
                    <a16:rowId xmlns:a16="http://schemas.microsoft.com/office/drawing/2014/main" val="10001"/>
                  </a:ext>
                </a:extLst>
              </a:tr>
              <a:tr h="560062">
                <a:tc>
                  <a:txBody>
                    <a:bodyPr/>
                    <a:lstStyle/>
                    <a:p>
                      <a:pPr algn="r" rtl="1"/>
                      <a:r>
                        <a:rPr lang="ar-SA" sz="1600" dirty="0"/>
                        <a:t>ذمم مدينة</a:t>
                      </a:r>
                      <a:r>
                        <a:rPr lang="en-US" sz="1600" dirty="0"/>
                        <a:t> </a:t>
                      </a:r>
                      <a:r>
                        <a:rPr lang="ar-SA" sz="1600" dirty="0"/>
                        <a:t> </a:t>
                      </a:r>
                      <a:r>
                        <a:rPr lang="en-US" sz="1600" dirty="0"/>
                        <a:t>0.15</a:t>
                      </a:r>
                      <a:r>
                        <a:rPr lang="ar-SA" sz="1600" baseline="0" dirty="0"/>
                        <a:t>× </a:t>
                      </a:r>
                      <a:r>
                        <a:rPr lang="en-US" sz="1600" baseline="0" dirty="0"/>
                        <a:t>1150000</a:t>
                      </a:r>
                      <a:endParaRPr lang="ar-SA" sz="1600" dirty="0"/>
                    </a:p>
                  </a:txBody>
                  <a:tcPr anchor="ctr"/>
                </a:tc>
                <a:tc>
                  <a:txBody>
                    <a:bodyPr/>
                    <a:lstStyle/>
                    <a:p>
                      <a:pPr algn="ctr" rtl="1"/>
                      <a:r>
                        <a:rPr lang="en-US" sz="1600" dirty="0"/>
                        <a:t>172500</a:t>
                      </a:r>
                      <a:endParaRPr lang="ar-SA" sz="1600" dirty="0"/>
                    </a:p>
                  </a:txBody>
                  <a:tcPr anchor="ctr"/>
                </a:tc>
                <a:tc>
                  <a:txBody>
                    <a:bodyPr/>
                    <a:lstStyle/>
                    <a:p>
                      <a:pPr rtl="1"/>
                      <a:r>
                        <a:rPr lang="ar-SA" sz="1600" dirty="0"/>
                        <a:t>متأخرات   </a:t>
                      </a:r>
                      <a:r>
                        <a:rPr lang="en-US" sz="1600" dirty="0"/>
                        <a:t>0.05</a:t>
                      </a:r>
                      <a:r>
                        <a:rPr lang="ar-SA" sz="1600" baseline="0" dirty="0"/>
                        <a:t>× </a:t>
                      </a:r>
                      <a:r>
                        <a:rPr lang="en-US" sz="1600" baseline="0" dirty="0"/>
                        <a:t>1150000</a:t>
                      </a:r>
                      <a:endParaRPr lang="ar-SA" sz="1600" dirty="0"/>
                    </a:p>
                  </a:txBody>
                  <a:tcPr anchor="ctr"/>
                </a:tc>
                <a:tc>
                  <a:txBody>
                    <a:bodyPr/>
                    <a:lstStyle/>
                    <a:p>
                      <a:pPr algn="ctr" rtl="1"/>
                      <a:r>
                        <a:rPr lang="en-US" sz="1600" dirty="0"/>
                        <a:t>57500</a:t>
                      </a:r>
                      <a:endParaRPr lang="ar-SA" sz="1600" dirty="0"/>
                    </a:p>
                  </a:txBody>
                  <a:tcPr anchor="ctr"/>
                </a:tc>
                <a:extLst>
                  <a:ext uri="{0D108BD9-81ED-4DB2-BD59-A6C34878D82A}">
                    <a16:rowId xmlns:a16="http://schemas.microsoft.com/office/drawing/2014/main" val="10002"/>
                  </a:ext>
                </a:extLst>
              </a:tr>
              <a:tr h="560062">
                <a:tc>
                  <a:txBody>
                    <a:bodyPr/>
                    <a:lstStyle/>
                    <a:p>
                      <a:pPr rtl="1"/>
                      <a:r>
                        <a:rPr lang="ar-SA" sz="1600" dirty="0"/>
                        <a:t>مخزون  </a:t>
                      </a:r>
                      <a:r>
                        <a:rPr lang="en-US" sz="1600" dirty="0"/>
                        <a:t>0.20</a:t>
                      </a:r>
                      <a:r>
                        <a:rPr lang="ar-SA" sz="1600" baseline="0" dirty="0"/>
                        <a:t>× </a:t>
                      </a:r>
                      <a:r>
                        <a:rPr lang="en-US" sz="1600" baseline="0" dirty="0"/>
                        <a:t>1150000</a:t>
                      </a:r>
                      <a:endParaRPr lang="ar-SA" sz="1600" dirty="0"/>
                    </a:p>
                  </a:txBody>
                  <a:tcPr anchor="ctr"/>
                </a:tc>
                <a:tc>
                  <a:txBody>
                    <a:bodyPr/>
                    <a:lstStyle/>
                    <a:p>
                      <a:pPr algn="ctr" rtl="1"/>
                      <a:r>
                        <a:rPr lang="en-US" sz="1600" dirty="0"/>
                        <a:t>230000</a:t>
                      </a:r>
                      <a:endParaRPr lang="ar-SA" sz="1600" dirty="0"/>
                    </a:p>
                  </a:txBody>
                  <a:tcPr anchor="ctr"/>
                </a:tc>
                <a:tc>
                  <a:txBody>
                    <a:bodyPr/>
                    <a:lstStyle/>
                    <a:p>
                      <a:pPr rtl="1"/>
                      <a:r>
                        <a:rPr lang="ar-SA" sz="1600" b="1" dirty="0"/>
                        <a:t>مجموع الخصوم المتداولة</a:t>
                      </a:r>
                    </a:p>
                  </a:txBody>
                  <a:tcPr anchor="ctr"/>
                </a:tc>
                <a:tc>
                  <a:txBody>
                    <a:bodyPr/>
                    <a:lstStyle/>
                    <a:p>
                      <a:pPr algn="ctr" rtl="1"/>
                      <a:r>
                        <a:rPr lang="en-US" sz="1600" b="1" dirty="0"/>
                        <a:t>230000</a:t>
                      </a:r>
                      <a:endParaRPr lang="ar-SA" sz="1600" b="1" dirty="0"/>
                    </a:p>
                  </a:txBody>
                  <a:tcPr anchor="ctr"/>
                </a:tc>
                <a:extLst>
                  <a:ext uri="{0D108BD9-81ED-4DB2-BD59-A6C34878D82A}">
                    <a16:rowId xmlns:a16="http://schemas.microsoft.com/office/drawing/2014/main" val="10003"/>
                  </a:ext>
                </a:extLst>
              </a:tr>
              <a:tr h="320036">
                <a:tc>
                  <a:txBody>
                    <a:bodyPr/>
                    <a:lstStyle/>
                    <a:p>
                      <a:pPr rtl="1"/>
                      <a:r>
                        <a:rPr lang="ar-SA" sz="1600" b="1" dirty="0"/>
                        <a:t>مجموع الأصول المتداولة</a:t>
                      </a:r>
                    </a:p>
                  </a:txBody>
                  <a:tcPr anchor="ctr"/>
                </a:tc>
                <a:tc>
                  <a:txBody>
                    <a:bodyPr/>
                    <a:lstStyle/>
                    <a:p>
                      <a:pPr algn="ctr" rtl="1"/>
                      <a:r>
                        <a:rPr lang="en-US" sz="1600" b="1" dirty="0"/>
                        <a:t>460000</a:t>
                      </a:r>
                      <a:endParaRPr lang="ar-SA" sz="1600" b="1" dirty="0"/>
                    </a:p>
                  </a:txBody>
                  <a:tcPr anchor="ctr"/>
                </a:tc>
                <a:tc>
                  <a:txBody>
                    <a:bodyPr/>
                    <a:lstStyle/>
                    <a:p>
                      <a:pPr rtl="1"/>
                      <a:r>
                        <a:rPr lang="ar-SA" sz="1600" dirty="0"/>
                        <a:t>ديون طويلة </a:t>
                      </a:r>
                    </a:p>
                  </a:txBody>
                  <a:tcPr anchor="ctr"/>
                </a:tc>
                <a:tc>
                  <a:txBody>
                    <a:bodyPr/>
                    <a:lstStyle/>
                    <a:p>
                      <a:pPr algn="ctr" rtl="1"/>
                      <a:r>
                        <a:rPr lang="en-US" sz="1600" dirty="0"/>
                        <a:t>200000</a:t>
                      </a:r>
                      <a:endParaRPr lang="ar-SA" sz="1600" dirty="0"/>
                    </a:p>
                  </a:txBody>
                  <a:tcPr anchor="ctr"/>
                </a:tc>
                <a:extLst>
                  <a:ext uri="{0D108BD9-81ED-4DB2-BD59-A6C34878D82A}">
                    <a16:rowId xmlns:a16="http://schemas.microsoft.com/office/drawing/2014/main" val="10004"/>
                  </a:ext>
                </a:extLst>
              </a:tr>
              <a:tr h="560062">
                <a:tc>
                  <a:txBody>
                    <a:bodyPr/>
                    <a:lstStyle/>
                    <a:p>
                      <a:pPr rtl="1"/>
                      <a:r>
                        <a:rPr lang="ar-SA" sz="1600" dirty="0"/>
                        <a:t>صافي الأصول الثابتة   </a:t>
                      </a:r>
                      <a:r>
                        <a:rPr lang="en-US" sz="1600" dirty="0"/>
                        <a:t>0.40</a:t>
                      </a:r>
                      <a:r>
                        <a:rPr lang="ar-SA" sz="1600" baseline="0" dirty="0"/>
                        <a:t>× </a:t>
                      </a:r>
                      <a:r>
                        <a:rPr lang="en-US" sz="1600" baseline="0" dirty="0"/>
                        <a:t>1150000</a:t>
                      </a:r>
                      <a:endParaRPr lang="ar-SA" sz="1600" dirty="0"/>
                    </a:p>
                  </a:txBody>
                  <a:tcPr anchor="ctr"/>
                </a:tc>
                <a:tc>
                  <a:txBody>
                    <a:bodyPr/>
                    <a:lstStyle/>
                    <a:p>
                      <a:pPr algn="ctr" rtl="1"/>
                      <a:r>
                        <a:rPr lang="en-US" sz="1600" dirty="0"/>
                        <a:t>460000</a:t>
                      </a:r>
                      <a:endParaRPr lang="ar-SA" sz="1600" dirty="0"/>
                    </a:p>
                  </a:txBody>
                  <a:tcPr anchor="ctr"/>
                </a:tc>
                <a:tc>
                  <a:txBody>
                    <a:bodyPr/>
                    <a:lstStyle/>
                    <a:p>
                      <a:pPr rtl="1"/>
                      <a:r>
                        <a:rPr lang="ar-SA" sz="1600" dirty="0"/>
                        <a:t>أسهم عادية</a:t>
                      </a:r>
                    </a:p>
                  </a:txBody>
                  <a:tcPr anchor="ctr"/>
                </a:tc>
                <a:tc>
                  <a:txBody>
                    <a:bodyPr/>
                    <a:lstStyle/>
                    <a:p>
                      <a:pPr algn="ctr" rtl="1"/>
                      <a:r>
                        <a:rPr lang="en-US" sz="1600" dirty="0"/>
                        <a:t>250000</a:t>
                      </a:r>
                      <a:endParaRPr lang="ar-SA" sz="1600" dirty="0"/>
                    </a:p>
                  </a:txBody>
                  <a:tcPr anchor="ctr"/>
                </a:tc>
                <a:extLst>
                  <a:ext uri="{0D108BD9-81ED-4DB2-BD59-A6C34878D82A}">
                    <a16:rowId xmlns:a16="http://schemas.microsoft.com/office/drawing/2014/main" val="10005"/>
                  </a:ext>
                </a:extLst>
              </a:tr>
              <a:tr h="560062">
                <a:tc gridSpan="2">
                  <a:txBody>
                    <a:bodyPr/>
                    <a:lstStyle/>
                    <a:p>
                      <a:pPr rtl="1"/>
                      <a:endParaRPr lang="ar-SA" sz="1600" dirty="0"/>
                    </a:p>
                  </a:txBody>
                  <a:tcPr anchor="ctr"/>
                </a:tc>
                <a:tc hMerge="1">
                  <a:txBody>
                    <a:bodyPr/>
                    <a:lstStyle/>
                    <a:p>
                      <a:pPr rtl="1"/>
                      <a:endParaRPr lang="ar-SA"/>
                    </a:p>
                  </a:txBody>
                  <a:tcPr/>
                </a:tc>
                <a:tc>
                  <a:txBody>
                    <a:bodyPr/>
                    <a:lstStyle/>
                    <a:p>
                      <a:pPr algn="r" rtl="1"/>
                      <a:r>
                        <a:rPr lang="ar-SA" sz="1600" dirty="0"/>
                        <a:t>أرباح محتجزة </a:t>
                      </a:r>
                      <a:r>
                        <a:rPr lang="en-US" sz="1600" baseline="0" dirty="0"/>
                        <a:t>150000</a:t>
                      </a:r>
                      <a:r>
                        <a:rPr lang="ar-SA" sz="1600" dirty="0"/>
                        <a:t>+ </a:t>
                      </a:r>
                      <a:r>
                        <a:rPr lang="en-US" sz="1600" dirty="0"/>
                        <a:t>46000</a:t>
                      </a:r>
                      <a:endParaRPr lang="ar-SA" sz="1600" dirty="0"/>
                    </a:p>
                  </a:txBody>
                  <a:tcPr anchor="ctr"/>
                </a:tc>
                <a:tc>
                  <a:txBody>
                    <a:bodyPr/>
                    <a:lstStyle/>
                    <a:p>
                      <a:pPr algn="ctr" rtl="1"/>
                      <a:r>
                        <a:rPr lang="en-US" sz="1600" dirty="0"/>
                        <a:t>196000</a:t>
                      </a:r>
                      <a:endParaRPr lang="ar-SA" sz="1600" dirty="0"/>
                    </a:p>
                  </a:txBody>
                  <a:tcPr anchor="ctr"/>
                </a:tc>
                <a:extLst>
                  <a:ext uri="{0D108BD9-81ED-4DB2-BD59-A6C34878D82A}">
                    <a16:rowId xmlns:a16="http://schemas.microsoft.com/office/drawing/2014/main" val="10006"/>
                  </a:ext>
                </a:extLst>
              </a:tr>
              <a:tr h="560062">
                <a:tc>
                  <a:txBody>
                    <a:bodyPr/>
                    <a:lstStyle/>
                    <a:p>
                      <a:pPr rtl="1"/>
                      <a:r>
                        <a:rPr lang="ar-SA" sz="1600" b="1" dirty="0"/>
                        <a:t>مجموع الأصول</a:t>
                      </a:r>
                    </a:p>
                  </a:txBody>
                  <a:tcPr anchor="ctr"/>
                </a:tc>
                <a:tc>
                  <a:txBody>
                    <a:bodyPr/>
                    <a:lstStyle/>
                    <a:p>
                      <a:pPr algn="ctr" rtl="1"/>
                      <a:r>
                        <a:rPr lang="en-US" sz="1600" b="1" dirty="0"/>
                        <a:t>920000</a:t>
                      </a:r>
                      <a:endParaRPr lang="ar-SA" sz="1600" b="1" dirty="0"/>
                    </a:p>
                  </a:txBody>
                  <a:tcPr anchor="ctr"/>
                </a:tc>
                <a:tc>
                  <a:txBody>
                    <a:bodyPr/>
                    <a:lstStyle/>
                    <a:p>
                      <a:pPr rtl="1"/>
                      <a:r>
                        <a:rPr lang="ar-SA" sz="1600" b="1" dirty="0"/>
                        <a:t>مجموع الخصوم  </a:t>
                      </a:r>
                      <a:r>
                        <a:rPr lang="ar-SA" sz="1600" b="1" dirty="0" err="1"/>
                        <a:t>و</a:t>
                      </a:r>
                      <a:r>
                        <a:rPr lang="ar-SA" sz="1600" b="1" dirty="0"/>
                        <a:t> حقوق الملكية</a:t>
                      </a:r>
                    </a:p>
                  </a:txBody>
                  <a:tcPr anchor="ctr"/>
                </a:tc>
                <a:tc>
                  <a:txBody>
                    <a:bodyPr/>
                    <a:lstStyle/>
                    <a:p>
                      <a:pPr algn="ctr" rtl="1"/>
                      <a:r>
                        <a:rPr lang="en-US" sz="1600" b="1" dirty="0"/>
                        <a:t>876000</a:t>
                      </a:r>
                      <a:endParaRPr lang="ar-SA" sz="1600" b="1" dirty="0"/>
                    </a:p>
                  </a:txBody>
                  <a:tcPr anchor="ctr"/>
                </a:tc>
                <a:extLst>
                  <a:ext uri="{0D108BD9-81ED-4DB2-BD59-A6C34878D82A}">
                    <a16:rowId xmlns:a16="http://schemas.microsoft.com/office/drawing/2014/main" val="10007"/>
                  </a:ext>
                </a:extLst>
              </a:tr>
              <a:tr h="320036">
                <a:tc>
                  <a:txBody>
                    <a:bodyPr/>
                    <a:lstStyle/>
                    <a:p>
                      <a:pPr algn="r" rtl="1"/>
                      <a:r>
                        <a:rPr lang="ar-SA" b="1" dirty="0"/>
                        <a:t>الاحتياجات المالية</a:t>
                      </a:r>
                    </a:p>
                  </a:txBody>
                  <a:tcPr anchor="ctr"/>
                </a:tc>
                <a:tc>
                  <a:txBody>
                    <a:bodyPr/>
                    <a:lstStyle/>
                    <a:p>
                      <a:pPr algn="ctr" rtl="1"/>
                      <a:r>
                        <a:rPr lang="en-US" b="1" dirty="0"/>
                        <a:t>44000</a:t>
                      </a:r>
                      <a:endParaRPr lang="ar-SA" b="1" dirty="0"/>
                    </a:p>
                  </a:txBody>
                  <a:tcPr anchor="ctr"/>
                </a:tc>
                <a:tc>
                  <a:txBody>
                    <a:bodyPr/>
                    <a:lstStyle/>
                    <a:p>
                      <a:pPr algn="ctr" rtl="1"/>
                      <a:endParaRPr lang="ar-SA" b="1" dirty="0"/>
                    </a:p>
                  </a:txBody>
                  <a:tcPr anchor="ctr"/>
                </a:tc>
                <a:tc>
                  <a:txBody>
                    <a:bodyPr/>
                    <a:lstStyle/>
                    <a:p>
                      <a:pPr algn="ctr" rtl="1"/>
                      <a:endParaRPr lang="ar-SA" b="1" dirty="0"/>
                    </a:p>
                  </a:txBody>
                  <a:tcPr anchor="ctr"/>
                </a:tc>
                <a:extLst>
                  <a:ext uri="{0D108BD9-81ED-4DB2-BD59-A6C34878D82A}">
                    <a16:rowId xmlns:a16="http://schemas.microsoft.com/office/drawing/2014/main" val="10008"/>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Placeholder 5"/>
          <p:cNvSpPr>
            <a:spLocks noGrp="1"/>
          </p:cNvSpPr>
          <p:nvPr>
            <p:ph idx="1"/>
          </p:nvPr>
        </p:nvSpPr>
        <p:spPr>
          <a:xfrm>
            <a:off x="395536" y="764704"/>
            <a:ext cx="8352928" cy="5328592"/>
          </a:xfrm>
        </p:spPr>
        <p:style>
          <a:lnRef idx="2">
            <a:schemeClr val="accent1"/>
          </a:lnRef>
          <a:fillRef idx="1">
            <a:schemeClr val="lt1"/>
          </a:fillRef>
          <a:effectRef idx="0">
            <a:schemeClr val="accent1"/>
          </a:effectRef>
          <a:fontRef idx="minor">
            <a:schemeClr val="dk1"/>
          </a:fontRef>
        </p:style>
        <p:txBody>
          <a:bodyPr anchor="t">
            <a:noAutofit/>
          </a:bodyPr>
          <a:lstStyle/>
          <a:p>
            <a:pPr marL="0" indent="0" algn="justLow"/>
            <a:r>
              <a:rPr lang="ar-SA" sz="2000" b="1" dirty="0">
                <a:cs typeface="Arial" pitchFamily="34" charset="0"/>
              </a:rPr>
              <a:t>و إذا اكتفت المنشأة بتوزيع </a:t>
            </a:r>
            <a:r>
              <a:rPr lang="en-US" sz="2000" b="1" dirty="0">
                <a:cs typeface="Arial" pitchFamily="34" charset="0"/>
              </a:rPr>
              <a:t>2000</a:t>
            </a:r>
            <a:r>
              <a:rPr lang="ar-SA" sz="2000" b="1" dirty="0">
                <a:cs typeface="Arial" pitchFamily="34" charset="0"/>
              </a:rPr>
              <a:t>دج فقط ، فسيتم تغطية العجز و تصبح المنشأة ليست بحاجة إلى تمويل إضافي، و بالتالي تصبح قيمة الأرباح المحتجزة تساوي </a:t>
            </a:r>
            <a:r>
              <a:rPr lang="en-US" sz="2000" b="1" dirty="0">
                <a:cs typeface="Arial" pitchFamily="34" charset="0"/>
              </a:rPr>
              <a:t>90000</a:t>
            </a:r>
            <a:r>
              <a:rPr lang="ar-SA" sz="2000" b="1" dirty="0">
                <a:cs typeface="Arial" pitchFamily="34" charset="0"/>
              </a:rPr>
              <a:t> دج بدلا من </a:t>
            </a:r>
            <a:r>
              <a:rPr lang="en-US" sz="2000" b="1" dirty="0">
                <a:cs typeface="Arial" pitchFamily="34" charset="0"/>
              </a:rPr>
              <a:t>46000</a:t>
            </a:r>
            <a:r>
              <a:rPr lang="ar-SA" sz="2000" b="1" dirty="0">
                <a:cs typeface="Arial" pitchFamily="34" charset="0"/>
              </a:rPr>
              <a:t> دج.</a:t>
            </a:r>
          </a:p>
          <a:p>
            <a:pPr marL="0" indent="0" algn="justLow"/>
            <a:endParaRPr lang="en-US" sz="2000" b="1" dirty="0">
              <a:cs typeface="Arial" pitchFamily="34" charset="0"/>
            </a:endParaRPr>
          </a:p>
        </p:txBody>
      </p:sp>
      <p:sp>
        <p:nvSpPr>
          <p:cNvPr id="7172" name="Slide Number Placeholder 3"/>
          <p:cNvSpPr>
            <a:spLocks noGrp="1"/>
          </p:cNvSpPr>
          <p:nvPr>
            <p:ph type="sldNum" sz="quarter" idx="12"/>
          </p:nvPr>
        </p:nvSpPr>
        <p:spPr bwMode="auto">
          <a:noFill/>
          <a:ln>
            <a:miter lim="800000"/>
            <a:headEnd/>
            <a:tailEnd/>
          </a:ln>
        </p:spPr>
        <p:txBody>
          <a:bodyPr/>
          <a:lstStyle/>
          <a:p>
            <a:fld id="{D0DADA15-66D2-49B4-BB39-6A6D46EA6F4B}" type="slidenum">
              <a:rPr lang="ar-SA" smtClean="0">
                <a:cs typeface="Arial" pitchFamily="34" charset="0"/>
              </a:rPr>
              <a:pPr/>
              <a:t>15</a:t>
            </a:fld>
            <a:endParaRPr lang="en-US">
              <a:cs typeface="Arial" pitchFamily="34" charset="0"/>
            </a:endParaRPr>
          </a:p>
        </p:txBody>
      </p:sp>
      <p:sp>
        <p:nvSpPr>
          <p:cNvPr id="7" name="Title 6"/>
          <p:cNvSpPr>
            <a:spLocks noGrp="1"/>
          </p:cNvSpPr>
          <p:nvPr>
            <p:ph type="title"/>
          </p:nvPr>
        </p:nvSpPr>
        <p:spPr>
          <a:xfrm>
            <a:off x="457200" y="274638"/>
            <a:ext cx="8229600" cy="490066"/>
          </a:xfrm>
        </p:spPr>
        <p:txBody>
          <a:bodyPr>
            <a:normAutofit fontScale="90000"/>
          </a:bodyPr>
          <a:lstStyle/>
          <a:p>
            <a:pPr algn="ctr" rtl="0" eaLnBrk="1" hangingPunct="1">
              <a:defRPr/>
            </a:pPr>
            <a:r>
              <a:rPr lang="ar-SA" sz="3600" dirty="0"/>
              <a:t> </a:t>
            </a:r>
            <a:r>
              <a:rPr lang="ar-SA" sz="3600" b="1" dirty="0"/>
              <a:t>الفصل الرابع: التخطيط المالي</a:t>
            </a:r>
            <a:endParaRPr lang="en-US" sz="3600" b="1" dirty="0"/>
          </a:p>
        </p:txBody>
      </p:sp>
      <p:sp>
        <p:nvSpPr>
          <p:cNvPr id="7173" name="TextBox 4"/>
          <p:cNvSpPr txBox="1">
            <a:spLocks noChangeArrowheads="1"/>
          </p:cNvSpPr>
          <p:nvPr/>
        </p:nvSpPr>
        <p:spPr bwMode="auto">
          <a:xfrm>
            <a:off x="2857488" y="6286522"/>
            <a:ext cx="3500462" cy="632685"/>
          </a:xfrm>
          <a:prstGeom prst="rect">
            <a:avLst/>
          </a:prstGeom>
          <a:noFill/>
          <a:ln w="9525">
            <a:noFill/>
            <a:miter lim="800000"/>
            <a:headEnd/>
            <a:tailEnd/>
          </a:ln>
        </p:spPr>
        <p:txBody>
          <a:bodyPr wrap="square" lIns="77925" tIns="38963" rIns="77925" bIns="38963">
            <a:spAutoFit/>
          </a:bodyPr>
          <a:lstStyle/>
          <a:p>
            <a:pPr algn="ctr"/>
            <a:r>
              <a:rPr lang="en-US" b="1" dirty="0">
                <a:latin typeface="Calibri" pitchFamily="34" charset="0"/>
                <a:cs typeface="Times New Roman" pitchFamily="18" charset="0"/>
              </a:rPr>
              <a:t>Prof. Abdeldjelil BOUDAH </a:t>
            </a:r>
            <a:endParaRPr lang="en-US" b="1" dirty="0">
              <a:latin typeface="Calibri" pitchFamily="34" charset="0"/>
            </a:endParaRPr>
          </a:p>
          <a:p>
            <a:pPr algn="r" rtl="1"/>
            <a:endParaRPr lang="en-US" dirty="0"/>
          </a:p>
        </p:txBody>
      </p:sp>
      <p:graphicFrame>
        <p:nvGraphicFramePr>
          <p:cNvPr id="6" name="جدول 5"/>
          <p:cNvGraphicFramePr>
            <a:graphicFrameLocks noGrp="1"/>
          </p:cNvGraphicFramePr>
          <p:nvPr/>
        </p:nvGraphicFramePr>
        <p:xfrm>
          <a:off x="467544" y="1556793"/>
          <a:ext cx="8208912" cy="4374416"/>
        </p:xfrm>
        <a:graphic>
          <a:graphicData uri="http://schemas.openxmlformats.org/drawingml/2006/table">
            <a:tbl>
              <a:tblPr rtl="1" firstRow="1" bandRow="1">
                <a:tableStyleId>{5C22544A-7EE6-4342-B048-85BDC9FD1C3A}</a:tableStyleId>
              </a:tblPr>
              <a:tblGrid>
                <a:gridCol w="2052228">
                  <a:extLst>
                    <a:ext uri="{9D8B030D-6E8A-4147-A177-3AD203B41FA5}">
                      <a16:colId xmlns:a16="http://schemas.microsoft.com/office/drawing/2014/main" val="20000"/>
                    </a:ext>
                  </a:extLst>
                </a:gridCol>
                <a:gridCol w="287942">
                  <a:extLst>
                    <a:ext uri="{9D8B030D-6E8A-4147-A177-3AD203B41FA5}">
                      <a16:colId xmlns:a16="http://schemas.microsoft.com/office/drawing/2014/main" val="20001"/>
                    </a:ext>
                  </a:extLst>
                </a:gridCol>
                <a:gridCol w="1151653">
                  <a:extLst>
                    <a:ext uri="{9D8B030D-6E8A-4147-A177-3AD203B41FA5}">
                      <a16:colId xmlns:a16="http://schemas.microsoft.com/office/drawing/2014/main" val="20002"/>
                    </a:ext>
                  </a:extLst>
                </a:gridCol>
                <a:gridCol w="3394908">
                  <a:extLst>
                    <a:ext uri="{9D8B030D-6E8A-4147-A177-3AD203B41FA5}">
                      <a16:colId xmlns:a16="http://schemas.microsoft.com/office/drawing/2014/main" val="20003"/>
                    </a:ext>
                  </a:extLst>
                </a:gridCol>
                <a:gridCol w="1322181">
                  <a:extLst>
                    <a:ext uri="{9D8B030D-6E8A-4147-A177-3AD203B41FA5}">
                      <a16:colId xmlns:a16="http://schemas.microsoft.com/office/drawing/2014/main" val="20004"/>
                    </a:ext>
                  </a:extLst>
                </a:gridCol>
              </a:tblGrid>
              <a:tr h="345703">
                <a:tc gridSpan="2">
                  <a:txBody>
                    <a:bodyPr/>
                    <a:lstStyle/>
                    <a:p>
                      <a:pPr algn="ctr" rtl="1"/>
                      <a:r>
                        <a:rPr lang="ar-SA" dirty="0"/>
                        <a:t>الأصول </a:t>
                      </a:r>
                    </a:p>
                  </a:txBody>
                  <a:tcPr anchor="ctr"/>
                </a:tc>
                <a:tc hMerge="1">
                  <a:txBody>
                    <a:bodyPr/>
                    <a:lstStyle/>
                    <a:p>
                      <a:pPr algn="ctr" rtl="1"/>
                      <a:endParaRPr lang="ar-SA" dirty="0"/>
                    </a:p>
                  </a:txBody>
                  <a:tcPr anchor="ctr"/>
                </a:tc>
                <a:tc>
                  <a:txBody>
                    <a:bodyPr/>
                    <a:lstStyle/>
                    <a:p>
                      <a:pPr algn="ctr" rtl="1"/>
                      <a:r>
                        <a:rPr lang="ar-SA" dirty="0"/>
                        <a:t>القيمة دج</a:t>
                      </a:r>
                    </a:p>
                  </a:txBody>
                  <a:tcPr anchor="ctr"/>
                </a:tc>
                <a:tc>
                  <a:txBody>
                    <a:bodyPr/>
                    <a:lstStyle/>
                    <a:p>
                      <a:pPr algn="ctr" rtl="1"/>
                      <a:r>
                        <a:rPr lang="ar-SA" dirty="0"/>
                        <a:t>الخصوم</a:t>
                      </a:r>
                    </a:p>
                  </a:txBody>
                  <a:tcPr anchor="ctr"/>
                </a:tc>
                <a:tc>
                  <a:txBody>
                    <a:bodyPr/>
                    <a:lstStyle/>
                    <a:p>
                      <a:pPr algn="ctr" rtl="1"/>
                      <a:r>
                        <a:rPr lang="ar-SA" dirty="0"/>
                        <a:t>القيمة دج</a:t>
                      </a:r>
                    </a:p>
                  </a:txBody>
                  <a:tcPr anchor="ctr"/>
                </a:tc>
                <a:extLst>
                  <a:ext uri="{0D108BD9-81ED-4DB2-BD59-A6C34878D82A}">
                    <a16:rowId xmlns:a16="http://schemas.microsoft.com/office/drawing/2014/main" val="10000"/>
                  </a:ext>
                </a:extLst>
              </a:tr>
              <a:tr h="565307">
                <a:tc gridSpan="2">
                  <a:txBody>
                    <a:bodyPr/>
                    <a:lstStyle/>
                    <a:p>
                      <a:pPr algn="r" rtl="1"/>
                      <a:r>
                        <a:rPr lang="ar-SA" dirty="0"/>
                        <a:t>النقدية  </a:t>
                      </a:r>
                      <a:r>
                        <a:rPr lang="en-US" dirty="0"/>
                        <a:t>0.05</a:t>
                      </a:r>
                      <a:r>
                        <a:rPr lang="ar-SA" baseline="0" dirty="0"/>
                        <a:t>× </a:t>
                      </a:r>
                      <a:r>
                        <a:rPr lang="en-US" baseline="0" dirty="0"/>
                        <a:t>1150000</a:t>
                      </a:r>
                      <a:endParaRPr lang="ar-SA" dirty="0"/>
                    </a:p>
                  </a:txBody>
                  <a:tcPr anchor="ctr"/>
                </a:tc>
                <a:tc hMerge="1">
                  <a:txBody>
                    <a:bodyPr/>
                    <a:lstStyle/>
                    <a:p>
                      <a:pPr algn="ctr" rtl="1"/>
                      <a:endParaRPr lang="ar-SA" dirty="0"/>
                    </a:p>
                  </a:txBody>
                  <a:tcPr anchor="ctr"/>
                </a:tc>
                <a:tc>
                  <a:txBody>
                    <a:bodyPr/>
                    <a:lstStyle/>
                    <a:p>
                      <a:pPr algn="ctr" rtl="1"/>
                      <a:r>
                        <a:rPr lang="en-US" dirty="0"/>
                        <a:t>57500</a:t>
                      </a:r>
                      <a:endParaRPr lang="ar-SA" dirty="0"/>
                    </a:p>
                  </a:txBody>
                  <a:tcPr anchor="ctr"/>
                </a:tc>
                <a:tc>
                  <a:txBody>
                    <a:bodyPr/>
                    <a:lstStyle/>
                    <a:p>
                      <a:pPr rtl="1"/>
                      <a:r>
                        <a:rPr lang="ar-SA" dirty="0"/>
                        <a:t>ذمم مدينة   </a:t>
                      </a:r>
                      <a:r>
                        <a:rPr lang="en-US" dirty="0"/>
                        <a:t>0.15</a:t>
                      </a:r>
                      <a:r>
                        <a:rPr lang="ar-SA" baseline="0" dirty="0"/>
                        <a:t>× </a:t>
                      </a:r>
                      <a:r>
                        <a:rPr lang="en-US" baseline="0" dirty="0"/>
                        <a:t>1150000</a:t>
                      </a:r>
                      <a:endParaRPr lang="ar-SA" dirty="0"/>
                    </a:p>
                  </a:txBody>
                  <a:tcPr anchor="ctr"/>
                </a:tc>
                <a:tc>
                  <a:txBody>
                    <a:bodyPr/>
                    <a:lstStyle/>
                    <a:p>
                      <a:pPr algn="ctr" rtl="1"/>
                      <a:r>
                        <a:rPr lang="en-US" dirty="0"/>
                        <a:t>172500</a:t>
                      </a:r>
                      <a:endParaRPr lang="ar-SA" dirty="0"/>
                    </a:p>
                  </a:txBody>
                  <a:tcPr anchor="ctr"/>
                </a:tc>
                <a:extLst>
                  <a:ext uri="{0D108BD9-81ED-4DB2-BD59-A6C34878D82A}">
                    <a16:rowId xmlns:a16="http://schemas.microsoft.com/office/drawing/2014/main" val="10001"/>
                  </a:ext>
                </a:extLst>
              </a:tr>
              <a:tr h="565307">
                <a:tc gridSpan="2">
                  <a:txBody>
                    <a:bodyPr/>
                    <a:lstStyle/>
                    <a:p>
                      <a:pPr algn="r" rtl="1"/>
                      <a:r>
                        <a:rPr lang="ar-SA" dirty="0"/>
                        <a:t>ذمم مدينة</a:t>
                      </a:r>
                      <a:r>
                        <a:rPr lang="en-US" dirty="0"/>
                        <a:t> </a:t>
                      </a:r>
                      <a:r>
                        <a:rPr lang="ar-SA" dirty="0"/>
                        <a:t> </a:t>
                      </a:r>
                      <a:r>
                        <a:rPr lang="en-US" dirty="0"/>
                        <a:t>0.15</a:t>
                      </a:r>
                      <a:r>
                        <a:rPr lang="ar-SA" baseline="0" dirty="0"/>
                        <a:t>× </a:t>
                      </a:r>
                      <a:r>
                        <a:rPr lang="en-US" baseline="0" dirty="0"/>
                        <a:t>1150000</a:t>
                      </a:r>
                      <a:endParaRPr lang="ar-SA" dirty="0"/>
                    </a:p>
                  </a:txBody>
                  <a:tcPr anchor="ctr"/>
                </a:tc>
                <a:tc hMerge="1">
                  <a:txBody>
                    <a:bodyPr/>
                    <a:lstStyle/>
                    <a:p>
                      <a:pPr algn="ctr" rtl="1"/>
                      <a:endParaRPr lang="ar-SA" dirty="0"/>
                    </a:p>
                  </a:txBody>
                  <a:tcPr anchor="ctr"/>
                </a:tc>
                <a:tc>
                  <a:txBody>
                    <a:bodyPr/>
                    <a:lstStyle/>
                    <a:p>
                      <a:pPr algn="ctr" rtl="1"/>
                      <a:r>
                        <a:rPr lang="en-US" dirty="0"/>
                        <a:t>172500</a:t>
                      </a:r>
                      <a:endParaRPr lang="ar-SA" dirty="0"/>
                    </a:p>
                  </a:txBody>
                  <a:tcPr anchor="ctr"/>
                </a:tc>
                <a:tc>
                  <a:txBody>
                    <a:bodyPr/>
                    <a:lstStyle/>
                    <a:p>
                      <a:pPr rtl="1"/>
                      <a:r>
                        <a:rPr lang="ar-SA" dirty="0"/>
                        <a:t>متأخرات   </a:t>
                      </a:r>
                      <a:r>
                        <a:rPr lang="en-US" dirty="0"/>
                        <a:t>0.05</a:t>
                      </a:r>
                      <a:r>
                        <a:rPr lang="ar-SA" baseline="0" dirty="0"/>
                        <a:t>× </a:t>
                      </a:r>
                      <a:r>
                        <a:rPr lang="en-US" baseline="0" dirty="0"/>
                        <a:t>1150000</a:t>
                      </a:r>
                      <a:endParaRPr lang="ar-SA" dirty="0"/>
                    </a:p>
                  </a:txBody>
                  <a:tcPr anchor="ctr"/>
                </a:tc>
                <a:tc>
                  <a:txBody>
                    <a:bodyPr/>
                    <a:lstStyle/>
                    <a:p>
                      <a:pPr algn="ctr" rtl="1"/>
                      <a:r>
                        <a:rPr lang="en-US" dirty="0"/>
                        <a:t>57500</a:t>
                      </a:r>
                      <a:endParaRPr lang="ar-SA" dirty="0"/>
                    </a:p>
                  </a:txBody>
                  <a:tcPr anchor="ctr"/>
                </a:tc>
                <a:extLst>
                  <a:ext uri="{0D108BD9-81ED-4DB2-BD59-A6C34878D82A}">
                    <a16:rowId xmlns:a16="http://schemas.microsoft.com/office/drawing/2014/main" val="10002"/>
                  </a:ext>
                </a:extLst>
              </a:tr>
              <a:tr h="565307">
                <a:tc gridSpan="2">
                  <a:txBody>
                    <a:bodyPr/>
                    <a:lstStyle/>
                    <a:p>
                      <a:pPr rtl="1"/>
                      <a:r>
                        <a:rPr lang="ar-SA" dirty="0"/>
                        <a:t>مخزون  </a:t>
                      </a:r>
                      <a:r>
                        <a:rPr lang="en-US" dirty="0"/>
                        <a:t>0.20</a:t>
                      </a:r>
                      <a:r>
                        <a:rPr lang="ar-SA" baseline="0" dirty="0"/>
                        <a:t>× </a:t>
                      </a:r>
                      <a:r>
                        <a:rPr lang="en-US" baseline="0" dirty="0"/>
                        <a:t>1150000</a:t>
                      </a:r>
                      <a:endParaRPr lang="ar-SA" dirty="0"/>
                    </a:p>
                  </a:txBody>
                  <a:tcPr anchor="ctr"/>
                </a:tc>
                <a:tc hMerge="1">
                  <a:txBody>
                    <a:bodyPr/>
                    <a:lstStyle/>
                    <a:p>
                      <a:pPr algn="ctr" rtl="1"/>
                      <a:endParaRPr lang="ar-SA" dirty="0"/>
                    </a:p>
                  </a:txBody>
                  <a:tcPr anchor="ctr"/>
                </a:tc>
                <a:tc>
                  <a:txBody>
                    <a:bodyPr/>
                    <a:lstStyle/>
                    <a:p>
                      <a:pPr algn="ctr" rtl="1"/>
                      <a:r>
                        <a:rPr lang="en-US" dirty="0"/>
                        <a:t>230000</a:t>
                      </a:r>
                      <a:endParaRPr lang="ar-SA" dirty="0"/>
                    </a:p>
                  </a:txBody>
                  <a:tcPr anchor="ctr"/>
                </a:tc>
                <a:tc>
                  <a:txBody>
                    <a:bodyPr/>
                    <a:lstStyle/>
                    <a:p>
                      <a:pPr rtl="1"/>
                      <a:r>
                        <a:rPr lang="ar-SA" b="1" dirty="0"/>
                        <a:t>مجموع الخصوم المتداولة</a:t>
                      </a:r>
                    </a:p>
                  </a:txBody>
                  <a:tcPr anchor="ctr"/>
                </a:tc>
                <a:tc>
                  <a:txBody>
                    <a:bodyPr/>
                    <a:lstStyle/>
                    <a:p>
                      <a:pPr algn="ctr" rtl="1"/>
                      <a:r>
                        <a:rPr lang="en-US" b="1" dirty="0"/>
                        <a:t>230000</a:t>
                      </a:r>
                      <a:endParaRPr lang="ar-SA" b="1" dirty="0"/>
                    </a:p>
                  </a:txBody>
                  <a:tcPr anchor="ctr"/>
                </a:tc>
                <a:extLst>
                  <a:ext uri="{0D108BD9-81ED-4DB2-BD59-A6C34878D82A}">
                    <a16:rowId xmlns:a16="http://schemas.microsoft.com/office/drawing/2014/main" val="10003"/>
                  </a:ext>
                </a:extLst>
              </a:tr>
              <a:tr h="345703">
                <a:tc gridSpan="2">
                  <a:txBody>
                    <a:bodyPr/>
                    <a:lstStyle/>
                    <a:p>
                      <a:pPr rtl="1"/>
                      <a:r>
                        <a:rPr lang="ar-SA" b="1" dirty="0"/>
                        <a:t>مجموع الأصول المتداولة</a:t>
                      </a:r>
                    </a:p>
                  </a:txBody>
                  <a:tcPr anchor="ctr"/>
                </a:tc>
                <a:tc hMerge="1">
                  <a:txBody>
                    <a:bodyPr/>
                    <a:lstStyle/>
                    <a:p>
                      <a:pPr algn="ctr" rtl="1"/>
                      <a:endParaRPr lang="ar-SA" b="1" dirty="0"/>
                    </a:p>
                  </a:txBody>
                  <a:tcPr anchor="ctr"/>
                </a:tc>
                <a:tc>
                  <a:txBody>
                    <a:bodyPr/>
                    <a:lstStyle/>
                    <a:p>
                      <a:pPr algn="ctr" rtl="1"/>
                      <a:r>
                        <a:rPr lang="en-US" b="1" dirty="0"/>
                        <a:t>460000</a:t>
                      </a:r>
                      <a:endParaRPr lang="ar-SA" b="1" dirty="0"/>
                    </a:p>
                  </a:txBody>
                  <a:tcPr anchor="ctr"/>
                </a:tc>
                <a:tc>
                  <a:txBody>
                    <a:bodyPr/>
                    <a:lstStyle/>
                    <a:p>
                      <a:pPr rtl="1"/>
                      <a:r>
                        <a:rPr lang="ar-SA" dirty="0"/>
                        <a:t>ديون طويلة </a:t>
                      </a:r>
                    </a:p>
                  </a:txBody>
                  <a:tcPr anchor="ctr"/>
                </a:tc>
                <a:tc>
                  <a:txBody>
                    <a:bodyPr/>
                    <a:lstStyle/>
                    <a:p>
                      <a:pPr algn="ctr" rtl="1"/>
                      <a:r>
                        <a:rPr lang="en-US" dirty="0"/>
                        <a:t>200000</a:t>
                      </a:r>
                      <a:endParaRPr lang="ar-SA" dirty="0"/>
                    </a:p>
                  </a:txBody>
                  <a:tcPr anchor="ctr"/>
                </a:tc>
                <a:extLst>
                  <a:ext uri="{0D108BD9-81ED-4DB2-BD59-A6C34878D82A}">
                    <a16:rowId xmlns:a16="http://schemas.microsoft.com/office/drawing/2014/main" val="10004"/>
                  </a:ext>
                </a:extLst>
              </a:tr>
              <a:tr h="565307">
                <a:tc gridSpan="2">
                  <a:txBody>
                    <a:bodyPr/>
                    <a:lstStyle/>
                    <a:p>
                      <a:pPr rtl="1"/>
                      <a:r>
                        <a:rPr lang="ar-SA" dirty="0"/>
                        <a:t>صافي الأصول الثابتة   </a:t>
                      </a:r>
                      <a:r>
                        <a:rPr lang="en-US" dirty="0"/>
                        <a:t>0.40</a:t>
                      </a:r>
                      <a:r>
                        <a:rPr lang="ar-SA" baseline="0" dirty="0"/>
                        <a:t>× </a:t>
                      </a:r>
                      <a:r>
                        <a:rPr lang="en-US" baseline="0" dirty="0"/>
                        <a:t>1150000</a:t>
                      </a:r>
                      <a:endParaRPr lang="ar-SA" dirty="0"/>
                    </a:p>
                  </a:txBody>
                  <a:tcPr anchor="ctr"/>
                </a:tc>
                <a:tc hMerge="1">
                  <a:txBody>
                    <a:bodyPr/>
                    <a:lstStyle/>
                    <a:p>
                      <a:pPr algn="ctr" rtl="1"/>
                      <a:endParaRPr lang="ar-SA" dirty="0"/>
                    </a:p>
                  </a:txBody>
                  <a:tcPr anchor="ctr"/>
                </a:tc>
                <a:tc>
                  <a:txBody>
                    <a:bodyPr/>
                    <a:lstStyle/>
                    <a:p>
                      <a:pPr algn="ctr" rtl="1"/>
                      <a:r>
                        <a:rPr lang="en-US" dirty="0"/>
                        <a:t>460000</a:t>
                      </a:r>
                      <a:endParaRPr lang="ar-SA" dirty="0"/>
                    </a:p>
                  </a:txBody>
                  <a:tcPr anchor="ctr"/>
                </a:tc>
                <a:tc>
                  <a:txBody>
                    <a:bodyPr/>
                    <a:lstStyle/>
                    <a:p>
                      <a:pPr rtl="1"/>
                      <a:r>
                        <a:rPr lang="ar-SA" dirty="0"/>
                        <a:t>أسهم عادية</a:t>
                      </a:r>
                    </a:p>
                  </a:txBody>
                  <a:tcPr anchor="ctr"/>
                </a:tc>
                <a:tc>
                  <a:txBody>
                    <a:bodyPr/>
                    <a:lstStyle/>
                    <a:p>
                      <a:pPr algn="ctr" rtl="1"/>
                      <a:r>
                        <a:rPr lang="en-US" dirty="0"/>
                        <a:t>250000</a:t>
                      </a:r>
                      <a:endParaRPr lang="ar-SA" dirty="0"/>
                    </a:p>
                  </a:txBody>
                  <a:tcPr anchor="ctr"/>
                </a:tc>
                <a:extLst>
                  <a:ext uri="{0D108BD9-81ED-4DB2-BD59-A6C34878D82A}">
                    <a16:rowId xmlns:a16="http://schemas.microsoft.com/office/drawing/2014/main" val="10005"/>
                  </a:ext>
                </a:extLst>
              </a:tr>
              <a:tr h="565307">
                <a:tc gridSpan="3">
                  <a:txBody>
                    <a:bodyPr/>
                    <a:lstStyle/>
                    <a:p>
                      <a:pPr rtl="1"/>
                      <a:endParaRPr lang="ar-SA" dirty="0"/>
                    </a:p>
                  </a:txBody>
                  <a:tcPr anchor="ctr"/>
                </a:tc>
                <a:tc hMerge="1">
                  <a:txBody>
                    <a:bodyPr/>
                    <a:lstStyle/>
                    <a:p>
                      <a:pPr rtl="1"/>
                      <a:endParaRPr lang="ar-SA"/>
                    </a:p>
                  </a:txBody>
                  <a:tcPr/>
                </a:tc>
                <a:tc hMerge="1">
                  <a:txBody>
                    <a:bodyPr/>
                    <a:lstStyle/>
                    <a:p>
                      <a:pPr rtl="1"/>
                      <a:endParaRPr lang="ar-SA"/>
                    </a:p>
                  </a:txBody>
                  <a:tcPr/>
                </a:tc>
                <a:tc>
                  <a:txBody>
                    <a:bodyPr/>
                    <a:lstStyle/>
                    <a:p>
                      <a:pPr algn="r" rtl="1"/>
                      <a:r>
                        <a:rPr lang="ar-SA" dirty="0"/>
                        <a:t>أرباح محتجزة </a:t>
                      </a:r>
                      <a:r>
                        <a:rPr lang="en-US" baseline="0" dirty="0"/>
                        <a:t>150000</a:t>
                      </a:r>
                      <a:r>
                        <a:rPr lang="ar-SA" dirty="0"/>
                        <a:t>+( </a:t>
                      </a:r>
                      <a:r>
                        <a:rPr lang="en-US" dirty="0"/>
                        <a:t>46000 </a:t>
                      </a:r>
                      <a:r>
                        <a:rPr lang="ar-SA" dirty="0"/>
                        <a:t> + </a:t>
                      </a:r>
                      <a:r>
                        <a:rPr lang="en-US" dirty="0">
                          <a:solidFill>
                            <a:srgbClr val="FF0000"/>
                          </a:solidFill>
                        </a:rPr>
                        <a:t>44000</a:t>
                      </a:r>
                      <a:r>
                        <a:rPr lang="ar-SA" dirty="0">
                          <a:solidFill>
                            <a:srgbClr val="FF0000"/>
                          </a:solidFill>
                        </a:rPr>
                        <a:t>)</a:t>
                      </a:r>
                    </a:p>
                  </a:txBody>
                  <a:tcPr anchor="ctr"/>
                </a:tc>
                <a:tc>
                  <a:txBody>
                    <a:bodyPr/>
                    <a:lstStyle/>
                    <a:p>
                      <a:pPr algn="ctr" rtl="1"/>
                      <a:r>
                        <a:rPr lang="en-US" dirty="0">
                          <a:solidFill>
                            <a:srgbClr val="FF0000"/>
                          </a:solidFill>
                        </a:rPr>
                        <a:t>240000</a:t>
                      </a:r>
                      <a:endParaRPr lang="ar-SA" dirty="0">
                        <a:solidFill>
                          <a:srgbClr val="FF0000"/>
                        </a:solidFill>
                      </a:endParaRPr>
                    </a:p>
                  </a:txBody>
                  <a:tcPr anchor="ctr"/>
                </a:tc>
                <a:extLst>
                  <a:ext uri="{0D108BD9-81ED-4DB2-BD59-A6C34878D82A}">
                    <a16:rowId xmlns:a16="http://schemas.microsoft.com/office/drawing/2014/main" val="10006"/>
                  </a:ext>
                </a:extLst>
              </a:tr>
              <a:tr h="442496">
                <a:tc>
                  <a:txBody>
                    <a:bodyPr/>
                    <a:lstStyle/>
                    <a:p>
                      <a:pPr rtl="1"/>
                      <a:r>
                        <a:rPr lang="ar-SA" b="1" dirty="0"/>
                        <a:t>مجموع الأصول</a:t>
                      </a:r>
                    </a:p>
                  </a:txBody>
                  <a:tcPr anchor="ctr"/>
                </a:tc>
                <a:tc gridSpan="2">
                  <a:txBody>
                    <a:bodyPr/>
                    <a:lstStyle/>
                    <a:p>
                      <a:pPr algn="ctr" rtl="1"/>
                      <a:r>
                        <a:rPr lang="en-US" b="1" dirty="0"/>
                        <a:t>920000</a:t>
                      </a:r>
                      <a:endParaRPr lang="ar-SA" b="1" dirty="0"/>
                    </a:p>
                  </a:txBody>
                  <a:tcPr anchor="ctr"/>
                </a:tc>
                <a:tc hMerge="1">
                  <a:txBody>
                    <a:bodyPr/>
                    <a:lstStyle/>
                    <a:p>
                      <a:pPr rtl="1"/>
                      <a:endParaRPr lang="ar-SA"/>
                    </a:p>
                  </a:txBody>
                  <a:tcPr/>
                </a:tc>
                <a:tc>
                  <a:txBody>
                    <a:bodyPr/>
                    <a:lstStyle/>
                    <a:p>
                      <a:pPr rtl="1"/>
                      <a:r>
                        <a:rPr lang="ar-SA" b="1" dirty="0"/>
                        <a:t>مجموع الخصوم  </a:t>
                      </a:r>
                      <a:r>
                        <a:rPr lang="ar-SA" b="1" dirty="0" err="1"/>
                        <a:t>و</a:t>
                      </a:r>
                      <a:r>
                        <a:rPr lang="ar-SA" b="1" dirty="0"/>
                        <a:t> حقوق الملكية</a:t>
                      </a:r>
                    </a:p>
                  </a:txBody>
                  <a:tcPr anchor="ctr"/>
                </a:tc>
                <a:tc>
                  <a:txBody>
                    <a:bodyPr/>
                    <a:lstStyle/>
                    <a:p>
                      <a:pPr algn="ctr" rtl="1"/>
                      <a:r>
                        <a:rPr lang="en-US" b="1" dirty="0">
                          <a:solidFill>
                            <a:srgbClr val="FF0000"/>
                          </a:solidFill>
                        </a:rPr>
                        <a:t>920000</a:t>
                      </a:r>
                      <a:endParaRPr lang="ar-SA" b="1" dirty="0">
                        <a:solidFill>
                          <a:srgbClr val="FF0000"/>
                        </a:solidFill>
                      </a:endParaRPr>
                    </a:p>
                  </a:txBody>
                  <a:tcPr anchor="ctr"/>
                </a:tc>
                <a:extLst>
                  <a:ext uri="{0D108BD9-81ED-4DB2-BD59-A6C34878D82A}">
                    <a16:rowId xmlns:a16="http://schemas.microsoft.com/office/drawing/2014/main" val="10007"/>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Placeholder 5"/>
          <p:cNvSpPr>
            <a:spLocks noGrp="1"/>
          </p:cNvSpPr>
          <p:nvPr>
            <p:ph idx="1"/>
          </p:nvPr>
        </p:nvSpPr>
        <p:spPr>
          <a:xfrm>
            <a:off x="251520" y="908720"/>
            <a:ext cx="8712968" cy="5184576"/>
          </a:xfrm>
        </p:spPr>
        <p:style>
          <a:lnRef idx="2">
            <a:schemeClr val="accent1"/>
          </a:lnRef>
          <a:fillRef idx="1">
            <a:schemeClr val="lt1"/>
          </a:fillRef>
          <a:effectRef idx="0">
            <a:schemeClr val="accent1"/>
          </a:effectRef>
          <a:fontRef idx="minor">
            <a:schemeClr val="dk1"/>
          </a:fontRef>
        </p:style>
        <p:txBody>
          <a:bodyPr anchor="t">
            <a:noAutofit/>
          </a:bodyPr>
          <a:lstStyle/>
          <a:p>
            <a:pPr marL="0" indent="0" algn="justLow"/>
            <a:r>
              <a:rPr lang="ar-SA" sz="2000" b="1" dirty="0">
                <a:cs typeface="Arial" pitchFamily="34" charset="0"/>
              </a:rPr>
              <a:t>أما إذا قررت المنشأة عدم المساس بالأرباح الموزعة ، </a:t>
            </a:r>
            <a:r>
              <a:rPr lang="ar-SA" sz="2000" b="1" dirty="0" err="1">
                <a:cs typeface="Arial" pitchFamily="34" charset="0"/>
              </a:rPr>
              <a:t>و</a:t>
            </a:r>
            <a:r>
              <a:rPr lang="ar-SA" sz="2000" b="1" dirty="0">
                <a:cs typeface="Arial" pitchFamily="34" charset="0"/>
              </a:rPr>
              <a:t> اللجوء في تسديد العجز بإصدار أسهم عادية إضافية بقيمة العجز المقدر </a:t>
            </a:r>
            <a:r>
              <a:rPr lang="ar-SA" sz="2000" b="1" dirty="0" err="1">
                <a:cs typeface="Arial" pitchFamily="34" charset="0"/>
              </a:rPr>
              <a:t>بـ</a:t>
            </a:r>
            <a:r>
              <a:rPr lang="ar-SA" sz="2000" b="1" dirty="0">
                <a:cs typeface="Arial" pitchFamily="34" charset="0"/>
              </a:rPr>
              <a:t> </a:t>
            </a:r>
            <a:r>
              <a:rPr lang="en-US" sz="2000" b="1" dirty="0">
                <a:cs typeface="Arial" pitchFamily="34" charset="0"/>
              </a:rPr>
              <a:t>44000</a:t>
            </a:r>
            <a:r>
              <a:rPr lang="ar-SA" sz="2000" b="1" dirty="0">
                <a:cs typeface="Arial" pitchFamily="34" charset="0"/>
              </a:rPr>
              <a:t> دج لتأخذ الميزانية التقديرية الشكل التالي:</a:t>
            </a:r>
          </a:p>
          <a:p>
            <a:pPr marL="0" indent="0" algn="justLow"/>
            <a:endParaRPr lang="ar-SA" sz="2000" b="1" dirty="0">
              <a:cs typeface="Arial" pitchFamily="34" charset="0"/>
            </a:endParaRPr>
          </a:p>
          <a:p>
            <a:pPr marL="0" indent="0" algn="justLow">
              <a:buFontTx/>
              <a:buChar char="-"/>
            </a:pPr>
            <a:endParaRPr lang="en-US" sz="2000" b="1" dirty="0">
              <a:cs typeface="Arial" pitchFamily="34" charset="0"/>
            </a:endParaRPr>
          </a:p>
        </p:txBody>
      </p:sp>
      <p:sp>
        <p:nvSpPr>
          <p:cNvPr id="7172" name="Slide Number Placeholder 3"/>
          <p:cNvSpPr>
            <a:spLocks noGrp="1"/>
          </p:cNvSpPr>
          <p:nvPr>
            <p:ph type="sldNum" sz="quarter" idx="12"/>
          </p:nvPr>
        </p:nvSpPr>
        <p:spPr bwMode="auto">
          <a:noFill/>
          <a:ln>
            <a:miter lim="800000"/>
            <a:headEnd/>
            <a:tailEnd/>
          </a:ln>
        </p:spPr>
        <p:txBody>
          <a:bodyPr/>
          <a:lstStyle/>
          <a:p>
            <a:fld id="{D0DADA15-66D2-49B4-BB39-6A6D46EA6F4B}" type="slidenum">
              <a:rPr lang="ar-SA" smtClean="0">
                <a:cs typeface="Arial" pitchFamily="34" charset="0"/>
              </a:rPr>
              <a:pPr/>
              <a:t>16</a:t>
            </a:fld>
            <a:endParaRPr lang="en-US">
              <a:cs typeface="Arial" pitchFamily="34" charset="0"/>
            </a:endParaRPr>
          </a:p>
        </p:txBody>
      </p:sp>
      <p:sp>
        <p:nvSpPr>
          <p:cNvPr id="7" name="Title 6"/>
          <p:cNvSpPr>
            <a:spLocks noGrp="1"/>
          </p:cNvSpPr>
          <p:nvPr>
            <p:ph type="title"/>
          </p:nvPr>
        </p:nvSpPr>
        <p:spPr>
          <a:xfrm>
            <a:off x="457200" y="274638"/>
            <a:ext cx="8229600" cy="490066"/>
          </a:xfrm>
        </p:spPr>
        <p:txBody>
          <a:bodyPr>
            <a:normAutofit fontScale="90000"/>
          </a:bodyPr>
          <a:lstStyle/>
          <a:p>
            <a:pPr algn="ctr" rtl="0">
              <a:defRPr/>
            </a:pPr>
            <a:r>
              <a:rPr lang="ar-SA" sz="3600" dirty="0"/>
              <a:t> الفصل </a:t>
            </a:r>
            <a:r>
              <a:rPr lang="ar-DZ" sz="3600" dirty="0"/>
              <a:t>الثالث القسم الثاني</a:t>
            </a:r>
            <a:r>
              <a:rPr lang="ar-SA" sz="3600" dirty="0"/>
              <a:t>: التخطيط المالي</a:t>
            </a:r>
            <a:endParaRPr lang="en-US" sz="3600" b="1" dirty="0"/>
          </a:p>
        </p:txBody>
      </p:sp>
      <p:sp>
        <p:nvSpPr>
          <p:cNvPr id="7173" name="TextBox 4"/>
          <p:cNvSpPr txBox="1">
            <a:spLocks noChangeArrowheads="1"/>
          </p:cNvSpPr>
          <p:nvPr/>
        </p:nvSpPr>
        <p:spPr bwMode="auto">
          <a:xfrm>
            <a:off x="2857488" y="6286522"/>
            <a:ext cx="3500462" cy="632685"/>
          </a:xfrm>
          <a:prstGeom prst="rect">
            <a:avLst/>
          </a:prstGeom>
          <a:noFill/>
          <a:ln w="9525">
            <a:noFill/>
            <a:miter lim="800000"/>
            <a:headEnd/>
            <a:tailEnd/>
          </a:ln>
        </p:spPr>
        <p:txBody>
          <a:bodyPr wrap="square" lIns="77925" tIns="38963" rIns="77925" bIns="38963">
            <a:spAutoFit/>
          </a:bodyPr>
          <a:lstStyle/>
          <a:p>
            <a:pPr algn="ctr"/>
            <a:r>
              <a:rPr lang="en-US" b="1" dirty="0">
                <a:latin typeface="Calibri" pitchFamily="34" charset="0"/>
                <a:cs typeface="Times New Roman" pitchFamily="18" charset="0"/>
              </a:rPr>
              <a:t>Prof. Abdeldjelil BOUDAH </a:t>
            </a:r>
            <a:endParaRPr lang="en-US" b="1" dirty="0">
              <a:latin typeface="Calibri" pitchFamily="34" charset="0"/>
            </a:endParaRPr>
          </a:p>
          <a:p>
            <a:pPr algn="r" rtl="1"/>
            <a:endParaRPr lang="en-US" dirty="0"/>
          </a:p>
        </p:txBody>
      </p:sp>
      <p:graphicFrame>
        <p:nvGraphicFramePr>
          <p:cNvPr id="6" name="جدول 5"/>
          <p:cNvGraphicFramePr>
            <a:graphicFrameLocks noGrp="1"/>
          </p:cNvGraphicFramePr>
          <p:nvPr/>
        </p:nvGraphicFramePr>
        <p:xfrm>
          <a:off x="467544" y="1628800"/>
          <a:ext cx="8352928" cy="4203396"/>
        </p:xfrm>
        <a:graphic>
          <a:graphicData uri="http://schemas.openxmlformats.org/drawingml/2006/table">
            <a:tbl>
              <a:tblPr rtl="1" firstRow="1" bandRow="1">
                <a:tableStyleId>{5C22544A-7EE6-4342-B048-85BDC9FD1C3A}</a:tableStyleId>
              </a:tblPr>
              <a:tblGrid>
                <a:gridCol w="2088232">
                  <a:extLst>
                    <a:ext uri="{9D8B030D-6E8A-4147-A177-3AD203B41FA5}">
                      <a16:colId xmlns:a16="http://schemas.microsoft.com/office/drawing/2014/main" val="20000"/>
                    </a:ext>
                  </a:extLst>
                </a:gridCol>
                <a:gridCol w="1474704">
                  <a:extLst>
                    <a:ext uri="{9D8B030D-6E8A-4147-A177-3AD203B41FA5}">
                      <a16:colId xmlns:a16="http://schemas.microsoft.com/office/drawing/2014/main" val="20001"/>
                    </a:ext>
                  </a:extLst>
                </a:gridCol>
                <a:gridCol w="3171604">
                  <a:extLst>
                    <a:ext uri="{9D8B030D-6E8A-4147-A177-3AD203B41FA5}">
                      <a16:colId xmlns:a16="http://schemas.microsoft.com/office/drawing/2014/main" val="20002"/>
                    </a:ext>
                  </a:extLst>
                </a:gridCol>
                <a:gridCol w="1618388">
                  <a:extLst>
                    <a:ext uri="{9D8B030D-6E8A-4147-A177-3AD203B41FA5}">
                      <a16:colId xmlns:a16="http://schemas.microsoft.com/office/drawing/2014/main" val="20003"/>
                    </a:ext>
                  </a:extLst>
                </a:gridCol>
              </a:tblGrid>
              <a:tr h="410769">
                <a:tc>
                  <a:txBody>
                    <a:bodyPr/>
                    <a:lstStyle/>
                    <a:p>
                      <a:pPr algn="ctr" rtl="1"/>
                      <a:r>
                        <a:rPr lang="ar-SA" dirty="0">
                          <a:solidFill>
                            <a:schemeClr val="tx1"/>
                          </a:solidFill>
                        </a:rPr>
                        <a:t>الأصول </a:t>
                      </a:r>
                    </a:p>
                  </a:txBody>
                  <a:tcPr anchor="ctr">
                    <a:solidFill>
                      <a:schemeClr val="bg2"/>
                    </a:solidFill>
                  </a:tcPr>
                </a:tc>
                <a:tc>
                  <a:txBody>
                    <a:bodyPr/>
                    <a:lstStyle/>
                    <a:p>
                      <a:pPr algn="ctr" rtl="1"/>
                      <a:r>
                        <a:rPr lang="ar-SA" dirty="0">
                          <a:solidFill>
                            <a:schemeClr val="tx1"/>
                          </a:solidFill>
                        </a:rPr>
                        <a:t>القيمة دج</a:t>
                      </a:r>
                    </a:p>
                  </a:txBody>
                  <a:tcPr anchor="ctr">
                    <a:solidFill>
                      <a:schemeClr val="bg2"/>
                    </a:solidFill>
                  </a:tcPr>
                </a:tc>
                <a:tc>
                  <a:txBody>
                    <a:bodyPr/>
                    <a:lstStyle/>
                    <a:p>
                      <a:pPr algn="ctr" rtl="1"/>
                      <a:r>
                        <a:rPr lang="ar-SA" dirty="0">
                          <a:solidFill>
                            <a:schemeClr val="tx1"/>
                          </a:solidFill>
                        </a:rPr>
                        <a:t>الخصوم</a:t>
                      </a:r>
                    </a:p>
                  </a:txBody>
                  <a:tcPr anchor="ctr">
                    <a:solidFill>
                      <a:schemeClr val="bg2"/>
                    </a:solidFill>
                  </a:tcPr>
                </a:tc>
                <a:tc>
                  <a:txBody>
                    <a:bodyPr/>
                    <a:lstStyle/>
                    <a:p>
                      <a:pPr algn="ctr" rtl="1"/>
                      <a:r>
                        <a:rPr lang="ar-SA" dirty="0">
                          <a:solidFill>
                            <a:schemeClr val="tx1"/>
                          </a:solidFill>
                        </a:rPr>
                        <a:t>القيمة دج</a:t>
                      </a:r>
                    </a:p>
                  </a:txBody>
                  <a:tcPr anchor="ctr">
                    <a:solidFill>
                      <a:schemeClr val="bg2"/>
                    </a:solidFill>
                  </a:tcPr>
                </a:tc>
                <a:extLst>
                  <a:ext uri="{0D108BD9-81ED-4DB2-BD59-A6C34878D82A}">
                    <a16:rowId xmlns:a16="http://schemas.microsoft.com/office/drawing/2014/main" val="10000"/>
                  </a:ext>
                </a:extLst>
              </a:tr>
              <a:tr h="410769">
                <a:tc>
                  <a:txBody>
                    <a:bodyPr/>
                    <a:lstStyle/>
                    <a:p>
                      <a:pPr algn="r" rtl="1"/>
                      <a:r>
                        <a:rPr lang="ar-SA" dirty="0"/>
                        <a:t>النقدية  </a:t>
                      </a:r>
                      <a:r>
                        <a:rPr lang="en-US" dirty="0"/>
                        <a:t>0.05</a:t>
                      </a:r>
                      <a:r>
                        <a:rPr lang="ar-SA" baseline="0" dirty="0"/>
                        <a:t>× </a:t>
                      </a:r>
                      <a:r>
                        <a:rPr lang="en-US" baseline="0" dirty="0"/>
                        <a:t>1150000</a:t>
                      </a:r>
                      <a:endParaRPr lang="ar-SA" dirty="0"/>
                    </a:p>
                  </a:txBody>
                  <a:tcPr anchor="ctr"/>
                </a:tc>
                <a:tc>
                  <a:txBody>
                    <a:bodyPr/>
                    <a:lstStyle/>
                    <a:p>
                      <a:pPr algn="ctr" rtl="1"/>
                      <a:r>
                        <a:rPr lang="en-US" dirty="0"/>
                        <a:t>57500</a:t>
                      </a:r>
                      <a:endParaRPr lang="ar-SA" dirty="0"/>
                    </a:p>
                  </a:txBody>
                  <a:tcPr anchor="ctr"/>
                </a:tc>
                <a:tc>
                  <a:txBody>
                    <a:bodyPr/>
                    <a:lstStyle/>
                    <a:p>
                      <a:pPr rtl="1"/>
                      <a:r>
                        <a:rPr lang="ar-SA" dirty="0"/>
                        <a:t>ذمم مدينة   </a:t>
                      </a:r>
                      <a:r>
                        <a:rPr lang="en-US" dirty="0"/>
                        <a:t>0.15</a:t>
                      </a:r>
                      <a:r>
                        <a:rPr lang="ar-SA" baseline="0" dirty="0"/>
                        <a:t>× </a:t>
                      </a:r>
                      <a:r>
                        <a:rPr lang="en-US" baseline="0" dirty="0"/>
                        <a:t>1150000</a:t>
                      </a:r>
                      <a:endParaRPr lang="ar-SA" dirty="0"/>
                    </a:p>
                  </a:txBody>
                  <a:tcPr anchor="ctr"/>
                </a:tc>
                <a:tc>
                  <a:txBody>
                    <a:bodyPr/>
                    <a:lstStyle/>
                    <a:p>
                      <a:pPr algn="ctr" rtl="1"/>
                      <a:r>
                        <a:rPr lang="en-US" dirty="0"/>
                        <a:t>172500</a:t>
                      </a:r>
                      <a:endParaRPr lang="ar-SA" dirty="0"/>
                    </a:p>
                  </a:txBody>
                  <a:tcPr anchor="ctr"/>
                </a:tc>
                <a:extLst>
                  <a:ext uri="{0D108BD9-81ED-4DB2-BD59-A6C34878D82A}">
                    <a16:rowId xmlns:a16="http://schemas.microsoft.com/office/drawing/2014/main" val="10001"/>
                  </a:ext>
                </a:extLst>
              </a:tr>
              <a:tr h="410769">
                <a:tc>
                  <a:txBody>
                    <a:bodyPr/>
                    <a:lstStyle/>
                    <a:p>
                      <a:pPr algn="r" rtl="1"/>
                      <a:r>
                        <a:rPr lang="ar-SA" dirty="0"/>
                        <a:t>ذمم مدينة</a:t>
                      </a:r>
                      <a:r>
                        <a:rPr lang="en-US" dirty="0"/>
                        <a:t> </a:t>
                      </a:r>
                      <a:r>
                        <a:rPr lang="ar-SA" dirty="0"/>
                        <a:t> </a:t>
                      </a:r>
                      <a:r>
                        <a:rPr lang="en-US" dirty="0"/>
                        <a:t>0.15</a:t>
                      </a:r>
                      <a:r>
                        <a:rPr lang="ar-SA" baseline="0" dirty="0"/>
                        <a:t>× </a:t>
                      </a:r>
                      <a:r>
                        <a:rPr lang="en-US" baseline="0" dirty="0"/>
                        <a:t>1150000</a:t>
                      </a:r>
                      <a:endParaRPr lang="ar-SA" dirty="0"/>
                    </a:p>
                  </a:txBody>
                  <a:tcPr anchor="ctr"/>
                </a:tc>
                <a:tc>
                  <a:txBody>
                    <a:bodyPr/>
                    <a:lstStyle/>
                    <a:p>
                      <a:pPr algn="ctr" rtl="1"/>
                      <a:r>
                        <a:rPr lang="en-US" dirty="0"/>
                        <a:t>172500</a:t>
                      </a:r>
                      <a:endParaRPr lang="ar-SA" dirty="0"/>
                    </a:p>
                  </a:txBody>
                  <a:tcPr anchor="ctr"/>
                </a:tc>
                <a:tc>
                  <a:txBody>
                    <a:bodyPr/>
                    <a:lstStyle/>
                    <a:p>
                      <a:pPr rtl="1"/>
                      <a:r>
                        <a:rPr lang="ar-SA" dirty="0"/>
                        <a:t>متأخرات   </a:t>
                      </a:r>
                      <a:r>
                        <a:rPr lang="en-US" dirty="0"/>
                        <a:t>0.05</a:t>
                      </a:r>
                      <a:r>
                        <a:rPr lang="ar-SA" baseline="0" dirty="0"/>
                        <a:t>× </a:t>
                      </a:r>
                      <a:r>
                        <a:rPr lang="en-US" baseline="0" dirty="0"/>
                        <a:t>1150000</a:t>
                      </a:r>
                      <a:endParaRPr lang="ar-SA" dirty="0"/>
                    </a:p>
                  </a:txBody>
                  <a:tcPr anchor="ctr"/>
                </a:tc>
                <a:tc>
                  <a:txBody>
                    <a:bodyPr/>
                    <a:lstStyle/>
                    <a:p>
                      <a:pPr algn="ctr" rtl="1"/>
                      <a:r>
                        <a:rPr lang="en-US" dirty="0"/>
                        <a:t>57500</a:t>
                      </a:r>
                      <a:endParaRPr lang="ar-SA" dirty="0"/>
                    </a:p>
                  </a:txBody>
                  <a:tcPr anchor="ctr"/>
                </a:tc>
                <a:extLst>
                  <a:ext uri="{0D108BD9-81ED-4DB2-BD59-A6C34878D82A}">
                    <a16:rowId xmlns:a16="http://schemas.microsoft.com/office/drawing/2014/main" val="10002"/>
                  </a:ext>
                </a:extLst>
              </a:tr>
              <a:tr h="410769">
                <a:tc>
                  <a:txBody>
                    <a:bodyPr/>
                    <a:lstStyle/>
                    <a:p>
                      <a:pPr rtl="1"/>
                      <a:r>
                        <a:rPr lang="ar-SA" dirty="0"/>
                        <a:t>مخزون  </a:t>
                      </a:r>
                      <a:r>
                        <a:rPr lang="en-US" dirty="0"/>
                        <a:t>0.20</a:t>
                      </a:r>
                      <a:r>
                        <a:rPr lang="ar-SA" baseline="0" dirty="0"/>
                        <a:t>× </a:t>
                      </a:r>
                      <a:r>
                        <a:rPr lang="en-US" baseline="0" dirty="0"/>
                        <a:t>1150000</a:t>
                      </a:r>
                      <a:endParaRPr lang="ar-SA" dirty="0"/>
                    </a:p>
                  </a:txBody>
                  <a:tcPr anchor="ctr"/>
                </a:tc>
                <a:tc>
                  <a:txBody>
                    <a:bodyPr/>
                    <a:lstStyle/>
                    <a:p>
                      <a:pPr algn="ctr" rtl="1"/>
                      <a:r>
                        <a:rPr lang="en-US" dirty="0"/>
                        <a:t>230000</a:t>
                      </a:r>
                      <a:endParaRPr lang="ar-SA" dirty="0"/>
                    </a:p>
                  </a:txBody>
                  <a:tcPr anchor="ctr"/>
                </a:tc>
                <a:tc>
                  <a:txBody>
                    <a:bodyPr/>
                    <a:lstStyle/>
                    <a:p>
                      <a:pPr rtl="1"/>
                      <a:r>
                        <a:rPr lang="ar-SA" b="1" dirty="0"/>
                        <a:t>مجموع الخصوم المتداولة</a:t>
                      </a:r>
                    </a:p>
                  </a:txBody>
                  <a:tcPr anchor="ctr"/>
                </a:tc>
                <a:tc>
                  <a:txBody>
                    <a:bodyPr/>
                    <a:lstStyle/>
                    <a:p>
                      <a:pPr algn="ctr" rtl="1"/>
                      <a:r>
                        <a:rPr lang="en-US" b="1" dirty="0"/>
                        <a:t>230000</a:t>
                      </a:r>
                      <a:endParaRPr lang="ar-SA" b="1" dirty="0"/>
                    </a:p>
                  </a:txBody>
                  <a:tcPr anchor="ctr"/>
                </a:tc>
                <a:extLst>
                  <a:ext uri="{0D108BD9-81ED-4DB2-BD59-A6C34878D82A}">
                    <a16:rowId xmlns:a16="http://schemas.microsoft.com/office/drawing/2014/main" val="10003"/>
                  </a:ext>
                </a:extLst>
              </a:tr>
              <a:tr h="410769">
                <a:tc>
                  <a:txBody>
                    <a:bodyPr/>
                    <a:lstStyle/>
                    <a:p>
                      <a:pPr rtl="1"/>
                      <a:r>
                        <a:rPr lang="ar-SA" b="1" dirty="0"/>
                        <a:t>مجموع الأصول المتداولة</a:t>
                      </a:r>
                    </a:p>
                  </a:txBody>
                  <a:tcPr anchor="ctr"/>
                </a:tc>
                <a:tc>
                  <a:txBody>
                    <a:bodyPr/>
                    <a:lstStyle/>
                    <a:p>
                      <a:pPr algn="ctr" rtl="1"/>
                      <a:r>
                        <a:rPr lang="en-US" b="1" dirty="0"/>
                        <a:t>460000</a:t>
                      </a:r>
                      <a:endParaRPr lang="ar-SA" b="1" dirty="0"/>
                    </a:p>
                  </a:txBody>
                  <a:tcPr anchor="ctr"/>
                </a:tc>
                <a:tc>
                  <a:txBody>
                    <a:bodyPr/>
                    <a:lstStyle/>
                    <a:p>
                      <a:pPr rtl="1"/>
                      <a:r>
                        <a:rPr lang="ar-SA" dirty="0"/>
                        <a:t>ديون طويلة </a:t>
                      </a:r>
                    </a:p>
                  </a:txBody>
                  <a:tcPr anchor="ctr"/>
                </a:tc>
                <a:tc>
                  <a:txBody>
                    <a:bodyPr/>
                    <a:lstStyle/>
                    <a:p>
                      <a:pPr algn="ctr" rtl="1"/>
                      <a:r>
                        <a:rPr lang="en-US" dirty="0"/>
                        <a:t>200000</a:t>
                      </a:r>
                      <a:endParaRPr lang="ar-SA" dirty="0"/>
                    </a:p>
                  </a:txBody>
                  <a:tcPr anchor="ctr"/>
                </a:tc>
                <a:extLst>
                  <a:ext uri="{0D108BD9-81ED-4DB2-BD59-A6C34878D82A}">
                    <a16:rowId xmlns:a16="http://schemas.microsoft.com/office/drawing/2014/main" val="10004"/>
                  </a:ext>
                </a:extLst>
              </a:tr>
              <a:tr h="410769">
                <a:tc>
                  <a:txBody>
                    <a:bodyPr/>
                    <a:lstStyle/>
                    <a:p>
                      <a:pPr rtl="1"/>
                      <a:r>
                        <a:rPr lang="ar-SA" dirty="0"/>
                        <a:t>صافي الأصول الثابتة   </a:t>
                      </a:r>
                      <a:r>
                        <a:rPr lang="en-US" dirty="0"/>
                        <a:t>0.40</a:t>
                      </a:r>
                      <a:r>
                        <a:rPr lang="ar-SA" baseline="0" dirty="0"/>
                        <a:t>× </a:t>
                      </a:r>
                      <a:r>
                        <a:rPr lang="en-US" baseline="0" dirty="0"/>
                        <a:t>1150000</a:t>
                      </a:r>
                      <a:endParaRPr lang="ar-SA" dirty="0"/>
                    </a:p>
                  </a:txBody>
                  <a:tcPr anchor="ctr"/>
                </a:tc>
                <a:tc>
                  <a:txBody>
                    <a:bodyPr/>
                    <a:lstStyle/>
                    <a:p>
                      <a:pPr algn="ctr" rtl="1"/>
                      <a:r>
                        <a:rPr lang="en-US" dirty="0"/>
                        <a:t>460000</a:t>
                      </a:r>
                      <a:endParaRPr lang="ar-SA" dirty="0"/>
                    </a:p>
                  </a:txBody>
                  <a:tcPr anchor="ctr"/>
                </a:tc>
                <a:tc>
                  <a:txBody>
                    <a:bodyPr/>
                    <a:lstStyle/>
                    <a:p>
                      <a:pPr algn="r" rtl="1"/>
                      <a:r>
                        <a:rPr lang="ar-SA" dirty="0"/>
                        <a:t>أسهم عادية </a:t>
                      </a:r>
                      <a:r>
                        <a:rPr lang="en-US" dirty="0"/>
                        <a:t>250000</a:t>
                      </a:r>
                      <a:r>
                        <a:rPr lang="ar-SA" dirty="0"/>
                        <a:t> + </a:t>
                      </a:r>
                      <a:r>
                        <a:rPr lang="en-US" sz="2000" b="1" dirty="0">
                          <a:solidFill>
                            <a:srgbClr val="FF0000"/>
                          </a:solidFill>
                        </a:rPr>
                        <a:t>44000</a:t>
                      </a:r>
                      <a:endParaRPr lang="ar-SA" b="1" dirty="0">
                        <a:solidFill>
                          <a:srgbClr val="FF0000"/>
                        </a:solidFill>
                      </a:endParaRPr>
                    </a:p>
                  </a:txBody>
                  <a:tcPr anchor="ctr"/>
                </a:tc>
                <a:tc>
                  <a:txBody>
                    <a:bodyPr/>
                    <a:lstStyle/>
                    <a:p>
                      <a:pPr algn="ctr" rtl="1"/>
                      <a:r>
                        <a:rPr lang="en-US" sz="2000" b="1" dirty="0">
                          <a:solidFill>
                            <a:srgbClr val="FF0000"/>
                          </a:solidFill>
                        </a:rPr>
                        <a:t>294000</a:t>
                      </a:r>
                      <a:endParaRPr lang="ar-SA" b="1" dirty="0">
                        <a:solidFill>
                          <a:srgbClr val="FF0000"/>
                        </a:solidFill>
                      </a:endParaRPr>
                    </a:p>
                  </a:txBody>
                  <a:tcPr anchor="ctr"/>
                </a:tc>
                <a:extLst>
                  <a:ext uri="{0D108BD9-81ED-4DB2-BD59-A6C34878D82A}">
                    <a16:rowId xmlns:a16="http://schemas.microsoft.com/office/drawing/2014/main" val="10005"/>
                  </a:ext>
                </a:extLst>
              </a:tr>
              <a:tr h="410769">
                <a:tc gridSpan="2">
                  <a:txBody>
                    <a:bodyPr/>
                    <a:lstStyle/>
                    <a:p>
                      <a:pPr rtl="1"/>
                      <a:endParaRPr lang="ar-SA" dirty="0"/>
                    </a:p>
                  </a:txBody>
                  <a:tcPr anchor="ctr"/>
                </a:tc>
                <a:tc hMerge="1">
                  <a:txBody>
                    <a:bodyPr/>
                    <a:lstStyle/>
                    <a:p>
                      <a:pPr rtl="1"/>
                      <a:endParaRPr lang="ar-SA"/>
                    </a:p>
                  </a:txBody>
                  <a:tcPr/>
                </a:tc>
                <a:tc>
                  <a:txBody>
                    <a:bodyPr/>
                    <a:lstStyle/>
                    <a:p>
                      <a:pPr algn="r" rtl="1"/>
                      <a:r>
                        <a:rPr lang="ar-SA" dirty="0"/>
                        <a:t>أرباح محتجزة </a:t>
                      </a:r>
                      <a:r>
                        <a:rPr lang="en-US" baseline="0" dirty="0"/>
                        <a:t>150000</a:t>
                      </a:r>
                      <a:r>
                        <a:rPr lang="ar-SA" dirty="0"/>
                        <a:t>+ </a:t>
                      </a:r>
                      <a:r>
                        <a:rPr lang="en-US" dirty="0"/>
                        <a:t>46000</a:t>
                      </a:r>
                      <a:endParaRPr lang="ar-SA" dirty="0"/>
                    </a:p>
                  </a:txBody>
                  <a:tcPr anchor="ctr"/>
                </a:tc>
                <a:tc>
                  <a:txBody>
                    <a:bodyPr/>
                    <a:lstStyle/>
                    <a:p>
                      <a:pPr algn="ctr" rtl="1"/>
                      <a:r>
                        <a:rPr lang="en-US" dirty="0"/>
                        <a:t>196000</a:t>
                      </a:r>
                      <a:endParaRPr lang="ar-SA" dirty="0"/>
                    </a:p>
                  </a:txBody>
                  <a:tcPr anchor="ctr"/>
                </a:tc>
                <a:extLst>
                  <a:ext uri="{0D108BD9-81ED-4DB2-BD59-A6C34878D82A}">
                    <a16:rowId xmlns:a16="http://schemas.microsoft.com/office/drawing/2014/main" val="10006"/>
                  </a:ext>
                </a:extLst>
              </a:tr>
              <a:tr h="410769">
                <a:tc>
                  <a:txBody>
                    <a:bodyPr/>
                    <a:lstStyle/>
                    <a:p>
                      <a:pPr rtl="1"/>
                      <a:r>
                        <a:rPr lang="ar-SA" b="1" dirty="0"/>
                        <a:t>مجموع الأصول</a:t>
                      </a:r>
                    </a:p>
                  </a:txBody>
                  <a:tcPr anchor="ctr"/>
                </a:tc>
                <a:tc>
                  <a:txBody>
                    <a:bodyPr/>
                    <a:lstStyle/>
                    <a:p>
                      <a:pPr algn="ctr" rtl="1"/>
                      <a:r>
                        <a:rPr lang="en-US" b="1" dirty="0"/>
                        <a:t>920000</a:t>
                      </a:r>
                      <a:endParaRPr lang="ar-SA" b="1" dirty="0"/>
                    </a:p>
                  </a:txBody>
                  <a:tcPr anchor="ctr"/>
                </a:tc>
                <a:tc>
                  <a:txBody>
                    <a:bodyPr/>
                    <a:lstStyle/>
                    <a:p>
                      <a:pPr rtl="1"/>
                      <a:r>
                        <a:rPr lang="ar-SA" b="1" dirty="0"/>
                        <a:t>مجموع الخصوم  </a:t>
                      </a:r>
                      <a:r>
                        <a:rPr lang="ar-SA" b="1" dirty="0" err="1"/>
                        <a:t>و</a:t>
                      </a:r>
                      <a:r>
                        <a:rPr lang="ar-SA" b="1" dirty="0"/>
                        <a:t> حقوق الملكية</a:t>
                      </a:r>
                    </a:p>
                  </a:txBody>
                  <a:tcPr anchor="ctr"/>
                </a:tc>
                <a:tc>
                  <a:txBody>
                    <a:bodyPr/>
                    <a:lstStyle/>
                    <a:p>
                      <a:pPr algn="ctr" rtl="1"/>
                      <a:r>
                        <a:rPr lang="en-US" sz="2000" b="1" dirty="0">
                          <a:solidFill>
                            <a:srgbClr val="FF0000"/>
                          </a:solidFill>
                        </a:rPr>
                        <a:t>920000</a:t>
                      </a:r>
                      <a:endParaRPr lang="ar-SA" b="1" dirty="0">
                        <a:solidFill>
                          <a:srgbClr val="FF0000"/>
                        </a:solidFill>
                      </a:endParaRPr>
                    </a:p>
                  </a:txBody>
                  <a:tcPr anchor="ctr"/>
                </a:tc>
                <a:extLst>
                  <a:ext uri="{0D108BD9-81ED-4DB2-BD59-A6C34878D82A}">
                    <a16:rowId xmlns:a16="http://schemas.microsoft.com/office/drawing/2014/main" val="10007"/>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Placeholder 5"/>
          <p:cNvSpPr>
            <a:spLocks noGrp="1"/>
          </p:cNvSpPr>
          <p:nvPr>
            <p:ph idx="1"/>
          </p:nvPr>
        </p:nvSpPr>
        <p:spPr>
          <a:xfrm>
            <a:off x="395536" y="1124744"/>
            <a:ext cx="8329642" cy="4824536"/>
          </a:xfrm>
        </p:spPr>
        <p:style>
          <a:lnRef idx="2">
            <a:schemeClr val="accent1"/>
          </a:lnRef>
          <a:fillRef idx="1">
            <a:schemeClr val="lt1"/>
          </a:fillRef>
          <a:effectRef idx="0">
            <a:schemeClr val="accent1"/>
          </a:effectRef>
          <a:fontRef idx="minor">
            <a:schemeClr val="dk1"/>
          </a:fontRef>
        </p:style>
        <p:txBody>
          <a:bodyPr anchor="t">
            <a:noAutofit/>
          </a:bodyPr>
          <a:lstStyle/>
          <a:p>
            <a:pPr marL="0" indent="0" algn="justLow"/>
            <a:r>
              <a:rPr lang="ar-SA" sz="2000" b="1" dirty="0">
                <a:cs typeface="Arial" pitchFamily="34" charset="0"/>
              </a:rPr>
              <a:t>و يمكن تطبيق المعادلة التالية لتحديد الاحتياجات المالية الكلية للشركة، آخذين في الحسبان أن جزء من الاستثمار المطلوب في الأصول يمكن تغطيته من الخصوم التي تتغير مباشرة مع المبيعات لأنها تمثل تمويلا تلقائيا.</a:t>
            </a:r>
          </a:p>
          <a:p>
            <a:pPr marL="0" indent="0" algn="justLow"/>
            <a:endParaRPr lang="ar-SA" sz="2000" b="1" dirty="0">
              <a:cs typeface="Arial" pitchFamily="34" charset="0"/>
            </a:endParaRPr>
          </a:p>
          <a:p>
            <a:pPr marL="0" indent="0" algn="justLow"/>
            <a:endParaRPr lang="ar-SA" sz="2000" b="1" dirty="0">
              <a:cs typeface="Arial" pitchFamily="34" charset="0"/>
            </a:endParaRPr>
          </a:p>
          <a:p>
            <a:pPr marL="0" indent="0" algn="justLow"/>
            <a:r>
              <a:rPr lang="ar-SA" sz="2000" b="1" dirty="0">
                <a:cs typeface="Arial" pitchFamily="34" charset="0"/>
              </a:rPr>
              <a:t>حيث أن :</a:t>
            </a:r>
            <a:r>
              <a:rPr lang="en-US" sz="2000" b="1" dirty="0">
                <a:cs typeface="Arial" pitchFamily="34" charset="0"/>
              </a:rPr>
              <a:t>F   </a:t>
            </a:r>
            <a:r>
              <a:rPr lang="ar-SA" sz="2000" b="1" dirty="0">
                <a:cs typeface="Arial" pitchFamily="34" charset="0"/>
              </a:rPr>
              <a:t> = الاحتياجات المالية الكلية</a:t>
            </a:r>
          </a:p>
          <a:p>
            <a:pPr marL="0" indent="0" algn="justLow"/>
            <a:r>
              <a:rPr lang="ar-SA" sz="2000" b="1" dirty="0">
                <a:cs typeface="Arial" pitchFamily="34" charset="0"/>
              </a:rPr>
              <a:t>           	    = مجموع نسب الأصول التي تتغير مباشرة مع المبيعات</a:t>
            </a:r>
          </a:p>
          <a:p>
            <a:pPr marL="0" indent="0" algn="justLow"/>
            <a:r>
              <a:rPr lang="ar-SA" sz="2000" b="1" dirty="0">
                <a:cs typeface="Arial" pitchFamily="34" charset="0"/>
              </a:rPr>
              <a:t>	        = مجموع نسب الخصوم التي تتغير مباشرة مع المبيعات</a:t>
            </a:r>
          </a:p>
          <a:p>
            <a:pPr marL="0" indent="0" algn="justLow"/>
            <a:r>
              <a:rPr lang="ar-SA" sz="2000" b="1" dirty="0">
                <a:cs typeface="Arial" pitchFamily="34" charset="0"/>
              </a:rPr>
              <a:t>	        = حجم التغير في المبيعات</a:t>
            </a:r>
          </a:p>
          <a:p>
            <a:pPr marL="0" indent="0" algn="justLow"/>
            <a:r>
              <a:rPr lang="ar-SA" sz="2000" b="1" dirty="0">
                <a:cs typeface="Arial" pitchFamily="34" charset="0"/>
              </a:rPr>
              <a:t>و لحساب الاحتياجات المالية الكلية للشركة لابد من حساب حجم التغير في المبيعات       وهو حسب المثال السابق يساوي </a:t>
            </a:r>
            <a:r>
              <a:rPr lang="en-US" sz="2000" b="1" dirty="0">
                <a:cs typeface="Arial" pitchFamily="34" charset="0"/>
              </a:rPr>
              <a:t>15</a:t>
            </a:r>
            <a:r>
              <a:rPr lang="ar-SA" sz="2000" b="1" dirty="0">
                <a:cs typeface="Arial" pitchFamily="34" charset="0"/>
              </a:rPr>
              <a:t>% ×</a:t>
            </a:r>
            <a:r>
              <a:rPr lang="en-US" sz="2000" b="1" dirty="0">
                <a:cs typeface="Arial" pitchFamily="34" charset="0"/>
              </a:rPr>
              <a:t>1000.000 </a:t>
            </a:r>
            <a:r>
              <a:rPr lang="ar-SA" sz="2000" b="1" dirty="0">
                <a:cs typeface="Arial" pitchFamily="34" charset="0"/>
              </a:rPr>
              <a:t>= </a:t>
            </a:r>
            <a:r>
              <a:rPr lang="en-US" sz="2000" b="1" dirty="0">
                <a:cs typeface="Arial" pitchFamily="34" charset="0"/>
              </a:rPr>
              <a:t>150.000</a:t>
            </a:r>
            <a:r>
              <a:rPr lang="ar-SA" sz="2000" b="1" dirty="0">
                <a:cs typeface="Arial" pitchFamily="34" charset="0"/>
              </a:rPr>
              <a:t>دج. و بتطبيق المعادلة أعلاه نجد أن الاحتياجات المالية تساوي </a:t>
            </a:r>
          </a:p>
          <a:p>
            <a:pPr marL="0" indent="0" algn="justLow">
              <a:buNone/>
            </a:pPr>
            <a:endParaRPr lang="en-US" sz="2000" b="1" dirty="0">
              <a:cs typeface="Arial" pitchFamily="34" charset="0"/>
            </a:endParaRPr>
          </a:p>
        </p:txBody>
      </p:sp>
      <p:sp>
        <p:nvSpPr>
          <p:cNvPr id="7172" name="Slide Number Placeholder 3"/>
          <p:cNvSpPr>
            <a:spLocks noGrp="1"/>
          </p:cNvSpPr>
          <p:nvPr>
            <p:ph type="sldNum" sz="quarter" idx="12"/>
          </p:nvPr>
        </p:nvSpPr>
        <p:spPr bwMode="auto">
          <a:noFill/>
          <a:ln>
            <a:miter lim="800000"/>
            <a:headEnd/>
            <a:tailEnd/>
          </a:ln>
        </p:spPr>
        <p:txBody>
          <a:bodyPr/>
          <a:lstStyle/>
          <a:p>
            <a:fld id="{D0DADA15-66D2-49B4-BB39-6A6D46EA6F4B}" type="slidenum">
              <a:rPr lang="ar-SA" smtClean="0">
                <a:cs typeface="Arial" pitchFamily="34" charset="0"/>
              </a:rPr>
              <a:pPr/>
              <a:t>17</a:t>
            </a:fld>
            <a:endParaRPr lang="en-US">
              <a:cs typeface="Arial" pitchFamily="34" charset="0"/>
            </a:endParaRPr>
          </a:p>
        </p:txBody>
      </p:sp>
      <p:sp>
        <p:nvSpPr>
          <p:cNvPr id="7" name="Title 6"/>
          <p:cNvSpPr>
            <a:spLocks noGrp="1"/>
          </p:cNvSpPr>
          <p:nvPr>
            <p:ph type="title"/>
          </p:nvPr>
        </p:nvSpPr>
        <p:spPr>
          <a:xfrm>
            <a:off x="457200" y="274638"/>
            <a:ext cx="8229600" cy="850106"/>
          </a:xfrm>
        </p:spPr>
        <p:txBody>
          <a:bodyPr/>
          <a:lstStyle/>
          <a:p>
            <a:pPr algn="ctr" rtl="0">
              <a:defRPr/>
            </a:pPr>
            <a:r>
              <a:rPr lang="ar-SA" sz="3600" dirty="0"/>
              <a:t> الفصل </a:t>
            </a:r>
            <a:r>
              <a:rPr lang="ar-DZ" sz="3600" dirty="0"/>
              <a:t>الثالث القسم الثاني</a:t>
            </a:r>
            <a:r>
              <a:rPr lang="ar-SA" sz="3600" dirty="0"/>
              <a:t>: التخطيط المالي</a:t>
            </a:r>
            <a:endParaRPr lang="en-US" sz="3600" b="1" dirty="0"/>
          </a:p>
        </p:txBody>
      </p:sp>
      <p:sp>
        <p:nvSpPr>
          <p:cNvPr id="7173" name="TextBox 4"/>
          <p:cNvSpPr txBox="1">
            <a:spLocks noChangeArrowheads="1"/>
          </p:cNvSpPr>
          <p:nvPr/>
        </p:nvSpPr>
        <p:spPr bwMode="auto">
          <a:xfrm>
            <a:off x="2857488" y="6286522"/>
            <a:ext cx="3500462" cy="632685"/>
          </a:xfrm>
          <a:prstGeom prst="rect">
            <a:avLst/>
          </a:prstGeom>
          <a:noFill/>
          <a:ln w="9525">
            <a:noFill/>
            <a:miter lim="800000"/>
            <a:headEnd/>
            <a:tailEnd/>
          </a:ln>
        </p:spPr>
        <p:txBody>
          <a:bodyPr wrap="square" lIns="77925" tIns="38963" rIns="77925" bIns="38963">
            <a:spAutoFit/>
          </a:bodyPr>
          <a:lstStyle/>
          <a:p>
            <a:pPr algn="ctr"/>
            <a:r>
              <a:rPr lang="en-US" b="1" dirty="0">
                <a:latin typeface="Calibri" pitchFamily="34" charset="0"/>
                <a:cs typeface="Times New Roman" pitchFamily="18" charset="0"/>
              </a:rPr>
              <a:t>Prof. Abdeldjelil BOUDAH </a:t>
            </a:r>
            <a:endParaRPr lang="en-US" b="1" dirty="0">
              <a:latin typeface="Calibri" pitchFamily="34" charset="0"/>
            </a:endParaRPr>
          </a:p>
          <a:p>
            <a:pPr algn="r" rtl="1"/>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19672" y="1916832"/>
            <a:ext cx="3492000" cy="691487"/>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452320" y="3212976"/>
            <a:ext cx="928694" cy="4572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380312" y="3573016"/>
            <a:ext cx="1000132" cy="45720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031"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7812360" y="3933056"/>
            <a:ext cx="268138" cy="324000"/>
          </a:xfrm>
          <a:prstGeom prst="rect">
            <a:avLst/>
          </a:prstGeom>
          <a:noFill/>
        </p:spPr>
      </p:pic>
      <p:pic>
        <p:nvPicPr>
          <p:cNvPr id="14"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475656" y="4293096"/>
            <a:ext cx="268138" cy="324000"/>
          </a:xfrm>
          <a:prstGeom prst="rect">
            <a:avLst/>
          </a:prstGeom>
          <a:noFill/>
        </p:spPr>
      </p:pic>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033" name="Picture 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827584" y="5229200"/>
            <a:ext cx="6367893" cy="472299"/>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Placeholder 5"/>
          <p:cNvSpPr>
            <a:spLocks noGrp="1"/>
          </p:cNvSpPr>
          <p:nvPr>
            <p:ph idx="1"/>
          </p:nvPr>
        </p:nvSpPr>
        <p:spPr>
          <a:xfrm>
            <a:off x="357158" y="1600202"/>
            <a:ext cx="8329642" cy="4186252"/>
          </a:xfrm>
        </p:spPr>
        <p:style>
          <a:lnRef idx="2">
            <a:schemeClr val="accent1"/>
          </a:lnRef>
          <a:fillRef idx="1">
            <a:schemeClr val="lt1"/>
          </a:fillRef>
          <a:effectRef idx="0">
            <a:schemeClr val="accent1"/>
          </a:effectRef>
          <a:fontRef idx="minor">
            <a:schemeClr val="dk1"/>
          </a:fontRef>
        </p:style>
        <p:txBody>
          <a:bodyPr anchor="t">
            <a:noAutofit/>
          </a:bodyPr>
          <a:lstStyle/>
          <a:p>
            <a:pPr marL="0" indent="0" algn="justLow"/>
            <a:r>
              <a:rPr lang="ar-SA" sz="2400" b="1" dirty="0">
                <a:solidFill>
                  <a:srgbClr val="00B0F0"/>
                </a:solidFill>
                <a:cs typeface="Arial" pitchFamily="34" charset="0"/>
              </a:rPr>
              <a:t>تحديد الاحتياجات المالية الخارجية</a:t>
            </a:r>
          </a:p>
          <a:p>
            <a:pPr marL="0" indent="0" algn="justLow"/>
            <a:r>
              <a:rPr lang="ar-SA" sz="2000" b="1" dirty="0">
                <a:cs typeface="Arial" pitchFamily="34" charset="0"/>
              </a:rPr>
              <a:t>يمكن تحديد الاحتياجات المالية الخارجية لشركة جنين آخذين في الحسبان إلى أن جزأ من التمويل المطلوب يمكن الحصول عليه من الأرباح المحتجزة.</a:t>
            </a:r>
          </a:p>
          <a:p>
            <a:pPr marL="0" indent="0" algn="justLow"/>
            <a:endParaRPr lang="ar-SA" sz="2000" b="1" dirty="0">
              <a:cs typeface="Arial" pitchFamily="34" charset="0"/>
            </a:endParaRPr>
          </a:p>
          <a:p>
            <a:pPr marL="0" indent="0" algn="justLow"/>
            <a:endParaRPr lang="ar-SA" sz="2000" b="1" dirty="0">
              <a:cs typeface="Arial" pitchFamily="34" charset="0"/>
            </a:endParaRPr>
          </a:p>
          <a:p>
            <a:pPr marL="0" indent="0" algn="justLow"/>
            <a:endParaRPr lang="ar-SA" sz="2000" b="1" dirty="0">
              <a:cs typeface="Arial" pitchFamily="34" charset="0"/>
            </a:endParaRPr>
          </a:p>
          <a:p>
            <a:pPr marL="0" indent="0" algn="justLow"/>
            <a:r>
              <a:rPr lang="ar-SA" sz="2000" b="1" dirty="0">
                <a:cs typeface="Arial" pitchFamily="34" charset="0"/>
              </a:rPr>
              <a:t>و بالتالي فإن الاحتياجات المالية الخارجية = </a:t>
            </a:r>
            <a:r>
              <a:rPr lang="en-US" sz="2000" b="1" dirty="0">
                <a:cs typeface="Arial" pitchFamily="34" charset="0"/>
              </a:rPr>
              <a:t>90000</a:t>
            </a:r>
            <a:r>
              <a:rPr lang="ar-SA" sz="2000" b="1" dirty="0">
                <a:cs typeface="Arial" pitchFamily="34" charset="0"/>
              </a:rPr>
              <a:t>– </a:t>
            </a:r>
            <a:r>
              <a:rPr lang="en-US" sz="2000" b="1" dirty="0">
                <a:cs typeface="Arial" pitchFamily="34" charset="0"/>
              </a:rPr>
              <a:t>46000</a:t>
            </a:r>
            <a:r>
              <a:rPr lang="ar-SA" sz="2000" b="1" dirty="0">
                <a:cs typeface="Arial" pitchFamily="34" charset="0"/>
              </a:rPr>
              <a:t>= </a:t>
            </a:r>
            <a:r>
              <a:rPr lang="en-US" sz="2000" b="1" dirty="0">
                <a:cs typeface="Arial" pitchFamily="34" charset="0"/>
              </a:rPr>
              <a:t>44000</a:t>
            </a:r>
            <a:r>
              <a:rPr lang="ar-SA" sz="2000" b="1" dirty="0">
                <a:cs typeface="Arial" pitchFamily="34" charset="0"/>
              </a:rPr>
              <a:t>دج</a:t>
            </a:r>
          </a:p>
          <a:p>
            <a:pPr marL="0" indent="0" algn="justLow"/>
            <a:r>
              <a:rPr lang="ar-SA" sz="2000" b="1" dirty="0">
                <a:cs typeface="Arial" pitchFamily="34" charset="0"/>
              </a:rPr>
              <a:t>و يمكن حساب الاحتياجات المالية الخارجية من خلال تطبيق المعادلة التالية :</a:t>
            </a:r>
          </a:p>
          <a:p>
            <a:pPr marL="0" indent="0" algn="justLow"/>
            <a:endParaRPr lang="ar-SA" sz="2000" b="1" dirty="0">
              <a:cs typeface="Arial" pitchFamily="34" charset="0"/>
            </a:endParaRPr>
          </a:p>
          <a:p>
            <a:pPr marL="0" indent="0" algn="justLow"/>
            <a:endParaRPr lang="ar-SA" sz="2000" b="1" dirty="0">
              <a:cs typeface="Arial" pitchFamily="34" charset="0"/>
            </a:endParaRPr>
          </a:p>
          <a:p>
            <a:pPr marL="0" indent="0" algn="justLow"/>
            <a:r>
              <a:rPr lang="ar-SA" sz="2000" b="1" dirty="0">
                <a:cs typeface="Arial" pitchFamily="34" charset="0"/>
              </a:rPr>
              <a:t>حيث أن : </a:t>
            </a:r>
            <a:endParaRPr lang="en-US" sz="2000" b="1" dirty="0">
              <a:cs typeface="Arial" pitchFamily="34" charset="0"/>
            </a:endParaRPr>
          </a:p>
        </p:txBody>
      </p:sp>
      <p:sp>
        <p:nvSpPr>
          <p:cNvPr id="7172" name="Slide Number Placeholder 3"/>
          <p:cNvSpPr>
            <a:spLocks noGrp="1"/>
          </p:cNvSpPr>
          <p:nvPr>
            <p:ph type="sldNum" sz="quarter" idx="12"/>
          </p:nvPr>
        </p:nvSpPr>
        <p:spPr bwMode="auto">
          <a:noFill/>
          <a:ln>
            <a:miter lim="800000"/>
            <a:headEnd/>
            <a:tailEnd/>
          </a:ln>
        </p:spPr>
        <p:txBody>
          <a:bodyPr/>
          <a:lstStyle/>
          <a:p>
            <a:fld id="{D0DADA15-66D2-49B4-BB39-6A6D46EA6F4B}" type="slidenum">
              <a:rPr lang="ar-SA" smtClean="0">
                <a:cs typeface="Arial" pitchFamily="34" charset="0"/>
              </a:rPr>
              <a:pPr/>
              <a:t>18</a:t>
            </a:fld>
            <a:endParaRPr lang="en-US">
              <a:cs typeface="Arial" pitchFamily="34" charset="0"/>
            </a:endParaRPr>
          </a:p>
        </p:txBody>
      </p:sp>
      <p:sp>
        <p:nvSpPr>
          <p:cNvPr id="7" name="Title 6"/>
          <p:cNvSpPr>
            <a:spLocks noGrp="1"/>
          </p:cNvSpPr>
          <p:nvPr>
            <p:ph type="title"/>
          </p:nvPr>
        </p:nvSpPr>
        <p:spPr/>
        <p:txBody>
          <a:bodyPr/>
          <a:lstStyle/>
          <a:p>
            <a:pPr algn="ctr" rtl="0">
              <a:defRPr/>
            </a:pPr>
            <a:r>
              <a:rPr lang="ar-SA" sz="3600" dirty="0"/>
              <a:t> الفصل </a:t>
            </a:r>
            <a:r>
              <a:rPr lang="ar-DZ" sz="3600" dirty="0"/>
              <a:t>الثالث القسم الثاني</a:t>
            </a:r>
            <a:r>
              <a:rPr lang="ar-SA" sz="3600" dirty="0"/>
              <a:t>: التخطيط المالي</a:t>
            </a:r>
            <a:endParaRPr lang="en-US" sz="3600" b="1" dirty="0"/>
          </a:p>
        </p:txBody>
      </p:sp>
      <p:sp>
        <p:nvSpPr>
          <p:cNvPr id="7173" name="TextBox 4"/>
          <p:cNvSpPr txBox="1">
            <a:spLocks noChangeArrowheads="1"/>
          </p:cNvSpPr>
          <p:nvPr/>
        </p:nvSpPr>
        <p:spPr bwMode="auto">
          <a:xfrm>
            <a:off x="2771800" y="5949280"/>
            <a:ext cx="3500462" cy="632685"/>
          </a:xfrm>
          <a:prstGeom prst="rect">
            <a:avLst/>
          </a:prstGeom>
          <a:noFill/>
          <a:ln w="9525">
            <a:noFill/>
            <a:miter lim="800000"/>
            <a:headEnd/>
            <a:tailEnd/>
          </a:ln>
        </p:spPr>
        <p:txBody>
          <a:bodyPr wrap="square" lIns="77925" tIns="38963" rIns="77925" bIns="38963">
            <a:spAutoFit/>
          </a:bodyPr>
          <a:lstStyle/>
          <a:p>
            <a:pPr algn="ctr"/>
            <a:r>
              <a:rPr lang="en-US" b="1" dirty="0">
                <a:latin typeface="Calibri" pitchFamily="34" charset="0"/>
                <a:cs typeface="Times New Roman" pitchFamily="18" charset="0"/>
              </a:rPr>
              <a:t>Prof. Abdeldjelil BOUDAH </a:t>
            </a:r>
            <a:endParaRPr lang="en-US" b="1" dirty="0">
              <a:latin typeface="Calibri" pitchFamily="34" charset="0"/>
            </a:endParaRPr>
          </a:p>
          <a:p>
            <a:pPr algn="r" rtl="1"/>
            <a:endParaRPr lang="en-US" dirty="0"/>
          </a:p>
        </p:txBody>
      </p:sp>
      <p:sp>
        <p:nvSpPr>
          <p:cNvPr id="6" name="مستطيل 5"/>
          <p:cNvSpPr/>
          <p:nvPr/>
        </p:nvSpPr>
        <p:spPr>
          <a:xfrm>
            <a:off x="500034" y="2857496"/>
            <a:ext cx="8001056"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a:cs typeface="Arial" pitchFamily="34" charset="0"/>
              </a:rPr>
              <a:t>الاحتياجات المالية الخارجية = الاحتياجات المالية الكلية – الأرباح المحتجزة</a:t>
            </a:r>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3174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071670" y="4572008"/>
            <a:ext cx="4924294" cy="551369"/>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Placeholder 5"/>
          <p:cNvSpPr>
            <a:spLocks noGrp="1"/>
          </p:cNvSpPr>
          <p:nvPr>
            <p:ph idx="1"/>
          </p:nvPr>
        </p:nvSpPr>
        <p:spPr>
          <a:xfrm>
            <a:off x="357158" y="1600202"/>
            <a:ext cx="8329642" cy="4329128"/>
          </a:xfrm>
        </p:spPr>
        <p:style>
          <a:lnRef idx="2">
            <a:schemeClr val="accent1"/>
          </a:lnRef>
          <a:fillRef idx="1">
            <a:schemeClr val="lt1"/>
          </a:fillRef>
          <a:effectRef idx="0">
            <a:schemeClr val="accent1"/>
          </a:effectRef>
          <a:fontRef idx="minor">
            <a:schemeClr val="dk1"/>
          </a:fontRef>
        </p:style>
        <p:txBody>
          <a:bodyPr anchor="t">
            <a:noAutofit/>
          </a:bodyPr>
          <a:lstStyle/>
          <a:p>
            <a:pPr algn="justLow"/>
            <a:endParaRPr lang="ar-SA" sz="2000" b="1" dirty="0">
              <a:cs typeface="Arial" pitchFamily="34" charset="0"/>
            </a:endParaRPr>
          </a:p>
          <a:p>
            <a:pPr marL="292100" indent="-17463" algn="justLow"/>
            <a:r>
              <a:rPr lang="en-US" sz="2400" b="1" dirty="0">
                <a:cs typeface="Arial" pitchFamily="34" charset="0"/>
              </a:rPr>
              <a:t>EFN</a:t>
            </a:r>
            <a:r>
              <a:rPr lang="ar-SA" sz="2400" b="1" dirty="0">
                <a:cs typeface="Arial" pitchFamily="34" charset="0"/>
              </a:rPr>
              <a:t>= الاحتياجات المالية الخارجية</a:t>
            </a:r>
          </a:p>
          <a:p>
            <a:pPr marL="292100" indent="-17463" algn="justLow"/>
            <a:r>
              <a:rPr lang="en-US" sz="2400" b="1" dirty="0">
                <a:cs typeface="Arial" pitchFamily="34" charset="0"/>
              </a:rPr>
              <a:t>F</a:t>
            </a:r>
            <a:r>
              <a:rPr lang="ar-SA" sz="2400" b="1" dirty="0">
                <a:cs typeface="Arial" pitchFamily="34" charset="0"/>
              </a:rPr>
              <a:t>= الاحتياجات المالية الكلية</a:t>
            </a:r>
          </a:p>
          <a:p>
            <a:pPr marL="292100" indent="-17463" algn="justLow"/>
            <a:r>
              <a:rPr lang="en-US" sz="2400" b="1" dirty="0">
                <a:cs typeface="Arial" pitchFamily="34" charset="0"/>
              </a:rPr>
              <a:t>M</a:t>
            </a:r>
            <a:r>
              <a:rPr lang="ar-SA" sz="2400" b="1" dirty="0">
                <a:cs typeface="Arial" pitchFamily="34" charset="0"/>
              </a:rPr>
              <a:t>= هامش صافي الربح</a:t>
            </a:r>
          </a:p>
          <a:p>
            <a:pPr marL="292100" indent="-17463" algn="justLow"/>
            <a:r>
              <a:rPr lang="en-US" sz="2400" b="1" dirty="0">
                <a:cs typeface="Arial" pitchFamily="34" charset="0"/>
              </a:rPr>
              <a:t>Re%</a:t>
            </a:r>
            <a:r>
              <a:rPr lang="ar-SA" sz="2400" b="1" dirty="0">
                <a:cs typeface="Arial" pitchFamily="34" charset="0"/>
              </a:rPr>
              <a:t>= معدل الأرباح المحتجزة</a:t>
            </a:r>
          </a:p>
          <a:p>
            <a:pPr marL="292100" indent="-17463" algn="justLow"/>
            <a:r>
              <a:rPr lang="en-US" sz="2400" b="1" dirty="0">
                <a:cs typeface="Arial" pitchFamily="34" charset="0"/>
              </a:rPr>
              <a:t>ES</a:t>
            </a:r>
            <a:r>
              <a:rPr lang="ar-SA" sz="2400" b="1" dirty="0">
                <a:cs typeface="Arial" pitchFamily="34" charset="0"/>
              </a:rPr>
              <a:t>= المبيعات المتوقعة</a:t>
            </a:r>
          </a:p>
          <a:p>
            <a:pPr algn="justLow"/>
            <a:endParaRPr lang="ar-SA" sz="2000" b="1" dirty="0">
              <a:cs typeface="Arial" pitchFamily="34" charset="0"/>
            </a:endParaRPr>
          </a:p>
          <a:p>
            <a:pPr algn="justLow"/>
            <a:r>
              <a:rPr lang="ar-SA" sz="2000" b="1" dirty="0">
                <a:cs typeface="Arial" pitchFamily="34" charset="0"/>
              </a:rPr>
              <a:t> و باستخدام البيانات الواردة في المثال نجد أن الاحتياجات الخارجية تساوي:</a:t>
            </a:r>
          </a:p>
          <a:p>
            <a:pPr algn="ctr" rtl="0"/>
            <a:r>
              <a:rPr lang="en-US" sz="2800" b="1" dirty="0">
                <a:cs typeface="Arial" pitchFamily="34" charset="0"/>
              </a:rPr>
              <a:t>EFN=90000 - {0.08 </a:t>
            </a:r>
            <a:r>
              <a:rPr lang="ar-SA" sz="2800" b="1" dirty="0">
                <a:cs typeface="Arial" pitchFamily="34" charset="0"/>
              </a:rPr>
              <a:t>×</a:t>
            </a:r>
            <a:r>
              <a:rPr lang="en-US" sz="2800" b="1" dirty="0">
                <a:cs typeface="Arial" pitchFamily="34" charset="0"/>
              </a:rPr>
              <a:t> 0.50 </a:t>
            </a:r>
            <a:r>
              <a:rPr lang="ar-SA" sz="2800" b="1" dirty="0">
                <a:cs typeface="Arial" pitchFamily="34" charset="0"/>
              </a:rPr>
              <a:t>×</a:t>
            </a:r>
            <a:r>
              <a:rPr lang="en-US" sz="2800" b="1" dirty="0">
                <a:cs typeface="Arial" pitchFamily="34" charset="0"/>
              </a:rPr>
              <a:t>1150000} = 44000 DA</a:t>
            </a:r>
          </a:p>
        </p:txBody>
      </p:sp>
      <p:sp>
        <p:nvSpPr>
          <p:cNvPr id="7172" name="Slide Number Placeholder 3"/>
          <p:cNvSpPr>
            <a:spLocks noGrp="1"/>
          </p:cNvSpPr>
          <p:nvPr>
            <p:ph type="sldNum" sz="quarter" idx="12"/>
          </p:nvPr>
        </p:nvSpPr>
        <p:spPr bwMode="auto">
          <a:noFill/>
          <a:ln>
            <a:miter lim="800000"/>
            <a:headEnd/>
            <a:tailEnd/>
          </a:ln>
        </p:spPr>
        <p:txBody>
          <a:bodyPr/>
          <a:lstStyle/>
          <a:p>
            <a:fld id="{D0DADA15-66D2-49B4-BB39-6A6D46EA6F4B}" type="slidenum">
              <a:rPr lang="ar-SA" smtClean="0">
                <a:cs typeface="Arial" pitchFamily="34" charset="0"/>
              </a:rPr>
              <a:pPr/>
              <a:t>19</a:t>
            </a:fld>
            <a:endParaRPr lang="en-US">
              <a:cs typeface="Arial" pitchFamily="34" charset="0"/>
            </a:endParaRPr>
          </a:p>
        </p:txBody>
      </p:sp>
      <p:sp>
        <p:nvSpPr>
          <p:cNvPr id="7" name="Title 6"/>
          <p:cNvSpPr>
            <a:spLocks noGrp="1"/>
          </p:cNvSpPr>
          <p:nvPr>
            <p:ph type="title"/>
          </p:nvPr>
        </p:nvSpPr>
        <p:spPr/>
        <p:txBody>
          <a:bodyPr/>
          <a:lstStyle/>
          <a:p>
            <a:pPr algn="ctr" rtl="0">
              <a:defRPr/>
            </a:pPr>
            <a:r>
              <a:rPr lang="ar-SA" sz="3600" dirty="0"/>
              <a:t> الفصل </a:t>
            </a:r>
            <a:r>
              <a:rPr lang="ar-DZ" sz="3600" dirty="0"/>
              <a:t>الثالث القسم الثاني</a:t>
            </a:r>
            <a:r>
              <a:rPr lang="ar-SA" sz="3600" dirty="0"/>
              <a:t>: التخطيط المالي</a:t>
            </a:r>
            <a:endParaRPr lang="en-US" sz="3600" b="1" dirty="0"/>
          </a:p>
        </p:txBody>
      </p:sp>
      <p:sp>
        <p:nvSpPr>
          <p:cNvPr id="7173" name="TextBox 4"/>
          <p:cNvSpPr txBox="1">
            <a:spLocks noChangeArrowheads="1"/>
          </p:cNvSpPr>
          <p:nvPr/>
        </p:nvSpPr>
        <p:spPr bwMode="auto">
          <a:xfrm>
            <a:off x="2843808" y="6021288"/>
            <a:ext cx="3500462" cy="632685"/>
          </a:xfrm>
          <a:prstGeom prst="rect">
            <a:avLst/>
          </a:prstGeom>
          <a:noFill/>
          <a:ln w="9525">
            <a:noFill/>
            <a:miter lim="800000"/>
            <a:headEnd/>
            <a:tailEnd/>
          </a:ln>
        </p:spPr>
        <p:txBody>
          <a:bodyPr wrap="square" lIns="77925" tIns="38963" rIns="77925" bIns="38963">
            <a:spAutoFit/>
          </a:bodyPr>
          <a:lstStyle/>
          <a:p>
            <a:pPr algn="ctr"/>
            <a:r>
              <a:rPr lang="en-US" b="1" dirty="0">
                <a:latin typeface="Calibri" pitchFamily="34" charset="0"/>
                <a:cs typeface="Times New Roman" pitchFamily="18" charset="0"/>
              </a:rPr>
              <a:t>Prof. Abdeldjelil BOUDAH </a:t>
            </a:r>
            <a:endParaRPr lang="en-US" b="1" dirty="0">
              <a:latin typeface="Calibri" pitchFamily="34" charset="0"/>
            </a:endParaRPr>
          </a:p>
          <a:p>
            <a:pPr algn="r" rt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p:cNvSpPr>
            <a:spLocks noGrp="1"/>
          </p:cNvSpPr>
          <p:nvPr>
            <p:ph type="ctrTitle"/>
          </p:nvPr>
        </p:nvSpPr>
        <p:spPr>
          <a:xfrm>
            <a:off x="571472" y="2190741"/>
            <a:ext cx="7772400" cy="1452573"/>
          </a:xfrm>
        </p:spPr>
        <p:txBody>
          <a:bodyPr anchor="ctr">
            <a:noAutofit/>
          </a:bodyPr>
          <a:lstStyle/>
          <a:p>
            <a:pPr algn="ctr">
              <a:defRPr/>
            </a:pPr>
            <a:r>
              <a:rPr lang="ar-SA" sz="4400" b="1" dirty="0"/>
              <a:t>الفصل </a:t>
            </a:r>
            <a:r>
              <a:rPr lang="ar-DZ" sz="4400" b="1" dirty="0"/>
              <a:t>الثالث القسم الثاني</a:t>
            </a:r>
            <a:r>
              <a:rPr lang="en-US" sz="4400" b="1" dirty="0"/>
              <a:t>:</a:t>
            </a:r>
            <a:r>
              <a:rPr lang="en-US" sz="4000" b="1" spc="-150" dirty="0">
                <a:solidFill>
                  <a:schemeClr val="tx1"/>
                </a:solidFill>
              </a:rPr>
              <a:t> </a:t>
            </a:r>
            <a:r>
              <a:rPr lang="ar-DZ" sz="4000" b="1" spc="-150" dirty="0">
                <a:solidFill>
                  <a:schemeClr val="tx1"/>
                </a:solidFill>
              </a:rPr>
              <a:t> </a:t>
            </a:r>
            <a:r>
              <a:rPr lang="ar-SA" sz="4000" b="1" spc="-150" dirty="0">
                <a:solidFill>
                  <a:schemeClr val="tx1"/>
                </a:solidFill>
              </a:rPr>
              <a:t>التخطـيط المالي </a:t>
            </a:r>
            <a:endParaRPr lang="en-US" sz="4000" dirty="0"/>
          </a:p>
        </p:txBody>
      </p:sp>
      <p:sp>
        <p:nvSpPr>
          <p:cNvPr id="6148" name="TextBox 4"/>
          <p:cNvSpPr txBox="1">
            <a:spLocks noChangeArrowheads="1"/>
          </p:cNvSpPr>
          <p:nvPr/>
        </p:nvSpPr>
        <p:spPr bwMode="auto">
          <a:xfrm>
            <a:off x="2483768" y="6154271"/>
            <a:ext cx="3516923" cy="448019"/>
          </a:xfrm>
          <a:prstGeom prst="rect">
            <a:avLst/>
          </a:prstGeom>
          <a:noFill/>
          <a:ln w="9525">
            <a:noFill/>
            <a:miter lim="800000"/>
            <a:headEnd/>
            <a:tailEnd/>
          </a:ln>
        </p:spPr>
        <p:txBody>
          <a:bodyPr wrap="square" lIns="77925" tIns="38963" rIns="77925" bIns="38963" anchor="b">
            <a:spAutoFit/>
          </a:bodyPr>
          <a:lstStyle/>
          <a:p>
            <a:pPr algn="ctr" rtl="1"/>
            <a:r>
              <a:rPr lang="en-US" sz="2400" b="1" dirty="0">
                <a:latin typeface="Calibri" pitchFamily="34" charset="0"/>
                <a:cs typeface="Times New Roman" pitchFamily="18" charset="0"/>
              </a:rPr>
              <a:t>Prof. Abdeldjelil  BOUDAH</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Placeholder 5"/>
          <p:cNvSpPr>
            <a:spLocks noGrp="1"/>
          </p:cNvSpPr>
          <p:nvPr>
            <p:ph idx="1"/>
          </p:nvPr>
        </p:nvSpPr>
        <p:spPr>
          <a:xfrm>
            <a:off x="395536" y="908720"/>
            <a:ext cx="8568952" cy="5256584"/>
          </a:xfrm>
        </p:spPr>
        <p:style>
          <a:lnRef idx="2">
            <a:schemeClr val="accent1"/>
          </a:lnRef>
          <a:fillRef idx="1">
            <a:schemeClr val="lt1"/>
          </a:fillRef>
          <a:effectRef idx="0">
            <a:schemeClr val="accent1"/>
          </a:effectRef>
          <a:fontRef idx="minor">
            <a:schemeClr val="dk1"/>
          </a:fontRef>
        </p:style>
        <p:txBody>
          <a:bodyPr anchor="t">
            <a:noAutofit/>
          </a:bodyPr>
          <a:lstStyle/>
          <a:p>
            <a:pPr marL="0" indent="0" algn="justLow"/>
            <a:r>
              <a:rPr lang="ar-SA" sz="2000" b="1" dirty="0">
                <a:cs typeface="Arial" pitchFamily="34" charset="0"/>
              </a:rPr>
              <a:t> مثال :بافتراض نفس المعطيات للمثال الوارد أعلاه، مع الاختلاف فقط في انخفاض المبيعات المتوقعة إلى </a:t>
            </a:r>
            <a:r>
              <a:rPr lang="en-US" sz="2000" b="1" dirty="0">
                <a:cs typeface="Arial" pitchFamily="34" charset="0"/>
              </a:rPr>
              <a:t>850000</a:t>
            </a:r>
            <a:r>
              <a:rPr lang="ar-SA" sz="2000" b="1" dirty="0">
                <a:cs typeface="Arial" pitchFamily="34" charset="0"/>
              </a:rPr>
              <a:t> دج لسنة </a:t>
            </a:r>
            <a:r>
              <a:rPr lang="en-US" sz="2000" b="1" dirty="0">
                <a:cs typeface="Arial" pitchFamily="34" charset="0"/>
              </a:rPr>
              <a:t>2016</a:t>
            </a:r>
            <a:r>
              <a:rPr lang="ar-SA" sz="2000" b="1" dirty="0">
                <a:cs typeface="Arial" pitchFamily="34" charset="0"/>
              </a:rPr>
              <a:t>. و منه تصبح الميزانية العمومية المتوقعة للشركة على النحو التالي:</a:t>
            </a:r>
          </a:p>
          <a:p>
            <a:pPr marL="0" indent="0" algn="justLow"/>
            <a:endParaRPr lang="en-US" sz="2000" b="1" dirty="0">
              <a:cs typeface="Arial" pitchFamily="34" charset="0"/>
            </a:endParaRPr>
          </a:p>
        </p:txBody>
      </p:sp>
      <p:sp>
        <p:nvSpPr>
          <p:cNvPr id="7172" name="Slide Number Placeholder 3"/>
          <p:cNvSpPr>
            <a:spLocks noGrp="1"/>
          </p:cNvSpPr>
          <p:nvPr>
            <p:ph type="sldNum" sz="quarter" idx="12"/>
          </p:nvPr>
        </p:nvSpPr>
        <p:spPr bwMode="auto">
          <a:noFill/>
          <a:ln>
            <a:miter lim="800000"/>
            <a:headEnd/>
            <a:tailEnd/>
          </a:ln>
        </p:spPr>
        <p:txBody>
          <a:bodyPr/>
          <a:lstStyle/>
          <a:p>
            <a:fld id="{D0DADA15-66D2-49B4-BB39-6A6D46EA6F4B}" type="slidenum">
              <a:rPr lang="ar-SA" smtClean="0">
                <a:cs typeface="Arial" pitchFamily="34" charset="0"/>
              </a:rPr>
              <a:pPr/>
              <a:t>20</a:t>
            </a:fld>
            <a:endParaRPr lang="en-US">
              <a:cs typeface="Arial" pitchFamily="34" charset="0"/>
            </a:endParaRPr>
          </a:p>
        </p:txBody>
      </p:sp>
      <p:sp>
        <p:nvSpPr>
          <p:cNvPr id="7" name="Title 6"/>
          <p:cNvSpPr>
            <a:spLocks noGrp="1"/>
          </p:cNvSpPr>
          <p:nvPr>
            <p:ph type="title"/>
          </p:nvPr>
        </p:nvSpPr>
        <p:spPr>
          <a:xfrm>
            <a:off x="539552" y="274638"/>
            <a:ext cx="8147248" cy="490066"/>
          </a:xfrm>
        </p:spPr>
        <p:txBody>
          <a:bodyPr>
            <a:normAutofit fontScale="90000"/>
          </a:bodyPr>
          <a:lstStyle/>
          <a:p>
            <a:pPr algn="ctr" rtl="0">
              <a:defRPr/>
            </a:pPr>
            <a:r>
              <a:rPr lang="ar-SA" sz="3600" dirty="0"/>
              <a:t> الفصل </a:t>
            </a:r>
            <a:r>
              <a:rPr lang="ar-DZ" sz="3600" dirty="0"/>
              <a:t>الثالث القسم الثاني</a:t>
            </a:r>
            <a:r>
              <a:rPr lang="ar-SA" sz="3600" dirty="0"/>
              <a:t>: التخطيط المالي</a:t>
            </a:r>
            <a:endParaRPr lang="en-US" sz="3600" b="1" dirty="0"/>
          </a:p>
        </p:txBody>
      </p:sp>
      <p:sp>
        <p:nvSpPr>
          <p:cNvPr id="7173" name="TextBox 4"/>
          <p:cNvSpPr txBox="1">
            <a:spLocks noChangeArrowheads="1"/>
          </p:cNvSpPr>
          <p:nvPr/>
        </p:nvSpPr>
        <p:spPr bwMode="auto">
          <a:xfrm>
            <a:off x="2857488" y="6286522"/>
            <a:ext cx="3500462" cy="632685"/>
          </a:xfrm>
          <a:prstGeom prst="rect">
            <a:avLst/>
          </a:prstGeom>
          <a:noFill/>
          <a:ln w="9525">
            <a:noFill/>
            <a:miter lim="800000"/>
            <a:headEnd/>
            <a:tailEnd/>
          </a:ln>
        </p:spPr>
        <p:txBody>
          <a:bodyPr wrap="square" lIns="77925" tIns="38963" rIns="77925" bIns="38963">
            <a:spAutoFit/>
          </a:bodyPr>
          <a:lstStyle/>
          <a:p>
            <a:pPr algn="ctr"/>
            <a:r>
              <a:rPr lang="en-US" b="1" dirty="0">
                <a:latin typeface="Calibri" pitchFamily="34" charset="0"/>
                <a:cs typeface="Times New Roman" pitchFamily="18" charset="0"/>
              </a:rPr>
              <a:t>Prof. Abdeldjelil BOUDAH </a:t>
            </a:r>
            <a:endParaRPr lang="en-US" b="1" dirty="0">
              <a:latin typeface="Calibri" pitchFamily="34" charset="0"/>
            </a:endParaRPr>
          </a:p>
          <a:p>
            <a:pPr algn="r" rtl="1"/>
            <a:endParaRPr lang="en-US" dirty="0"/>
          </a:p>
        </p:txBody>
      </p:sp>
      <p:graphicFrame>
        <p:nvGraphicFramePr>
          <p:cNvPr id="6" name="جدول 5"/>
          <p:cNvGraphicFramePr>
            <a:graphicFrameLocks noGrp="1"/>
          </p:cNvGraphicFramePr>
          <p:nvPr/>
        </p:nvGraphicFramePr>
        <p:xfrm>
          <a:off x="467544" y="1700808"/>
          <a:ext cx="8215372" cy="4297680"/>
        </p:xfrm>
        <a:graphic>
          <a:graphicData uri="http://schemas.openxmlformats.org/drawingml/2006/table">
            <a:tbl>
              <a:tblPr rtl="1" firstRow="1" bandRow="1">
                <a:tableStyleId>{5C22544A-7EE6-4342-B048-85BDC9FD1C3A}</a:tableStyleId>
              </a:tblPr>
              <a:tblGrid>
                <a:gridCol w="2777530">
                  <a:extLst>
                    <a:ext uri="{9D8B030D-6E8A-4147-A177-3AD203B41FA5}">
                      <a16:colId xmlns:a16="http://schemas.microsoft.com/office/drawing/2014/main" val="20000"/>
                    </a:ext>
                  </a:extLst>
                </a:gridCol>
                <a:gridCol w="1330156">
                  <a:extLst>
                    <a:ext uri="{9D8B030D-6E8A-4147-A177-3AD203B41FA5}">
                      <a16:colId xmlns:a16="http://schemas.microsoft.com/office/drawing/2014/main" val="20001"/>
                    </a:ext>
                  </a:extLst>
                </a:gridCol>
                <a:gridCol w="2351230">
                  <a:extLst>
                    <a:ext uri="{9D8B030D-6E8A-4147-A177-3AD203B41FA5}">
                      <a16:colId xmlns:a16="http://schemas.microsoft.com/office/drawing/2014/main" val="20002"/>
                    </a:ext>
                  </a:extLst>
                </a:gridCol>
                <a:gridCol w="1756456">
                  <a:extLst>
                    <a:ext uri="{9D8B030D-6E8A-4147-A177-3AD203B41FA5}">
                      <a16:colId xmlns:a16="http://schemas.microsoft.com/office/drawing/2014/main" val="20003"/>
                    </a:ext>
                  </a:extLst>
                </a:gridCol>
              </a:tblGrid>
              <a:tr h="357284">
                <a:tc>
                  <a:txBody>
                    <a:bodyPr/>
                    <a:lstStyle/>
                    <a:p>
                      <a:pPr algn="ctr" rtl="1"/>
                      <a:r>
                        <a:rPr lang="ar-SA" dirty="0"/>
                        <a:t>الأصول </a:t>
                      </a:r>
                    </a:p>
                  </a:txBody>
                  <a:tcPr anchor="ctr"/>
                </a:tc>
                <a:tc>
                  <a:txBody>
                    <a:bodyPr/>
                    <a:lstStyle/>
                    <a:p>
                      <a:pPr algn="ctr" rtl="1"/>
                      <a:r>
                        <a:rPr lang="ar-SA" dirty="0"/>
                        <a:t>القيمة</a:t>
                      </a:r>
                      <a:r>
                        <a:rPr lang="en-US" dirty="0"/>
                        <a:t> </a:t>
                      </a:r>
                      <a:r>
                        <a:rPr lang="ar-SA" dirty="0"/>
                        <a:t> دج</a:t>
                      </a:r>
                    </a:p>
                  </a:txBody>
                  <a:tcPr anchor="ctr"/>
                </a:tc>
                <a:tc>
                  <a:txBody>
                    <a:bodyPr/>
                    <a:lstStyle/>
                    <a:p>
                      <a:pPr algn="ctr" rtl="1"/>
                      <a:r>
                        <a:rPr lang="ar-SA" dirty="0"/>
                        <a:t>الخصوم</a:t>
                      </a:r>
                    </a:p>
                  </a:txBody>
                  <a:tcPr anchor="ctr"/>
                </a:tc>
                <a:tc>
                  <a:txBody>
                    <a:bodyPr/>
                    <a:lstStyle/>
                    <a:p>
                      <a:pPr algn="ctr" rtl="1"/>
                      <a:r>
                        <a:rPr lang="ar-SA" dirty="0"/>
                        <a:t>القيمة دج</a:t>
                      </a:r>
                    </a:p>
                  </a:txBody>
                  <a:tcPr anchor="ctr"/>
                </a:tc>
                <a:extLst>
                  <a:ext uri="{0D108BD9-81ED-4DB2-BD59-A6C34878D82A}">
                    <a16:rowId xmlns:a16="http://schemas.microsoft.com/office/drawing/2014/main" val="10000"/>
                  </a:ext>
                </a:extLst>
              </a:tr>
              <a:tr h="528585">
                <a:tc>
                  <a:txBody>
                    <a:bodyPr/>
                    <a:lstStyle/>
                    <a:p>
                      <a:pPr algn="r" rtl="1"/>
                      <a:r>
                        <a:rPr lang="ar-SA" dirty="0"/>
                        <a:t>النقدية  </a:t>
                      </a:r>
                      <a:r>
                        <a:rPr lang="en-US" dirty="0"/>
                        <a:t>0.05</a:t>
                      </a:r>
                      <a:r>
                        <a:rPr lang="ar-SA" baseline="0" dirty="0"/>
                        <a:t>× </a:t>
                      </a:r>
                      <a:r>
                        <a:rPr lang="en-US" baseline="0" dirty="0"/>
                        <a:t>850000</a:t>
                      </a:r>
                      <a:endParaRPr lang="ar-SA" dirty="0"/>
                    </a:p>
                  </a:txBody>
                  <a:tcPr anchor="ctr"/>
                </a:tc>
                <a:tc>
                  <a:txBody>
                    <a:bodyPr/>
                    <a:lstStyle/>
                    <a:p>
                      <a:pPr algn="ctr" rtl="1"/>
                      <a:r>
                        <a:rPr lang="en-US" dirty="0"/>
                        <a:t>42500</a:t>
                      </a:r>
                      <a:endParaRPr lang="ar-SA" dirty="0"/>
                    </a:p>
                  </a:txBody>
                  <a:tcPr anchor="ctr"/>
                </a:tc>
                <a:tc>
                  <a:txBody>
                    <a:bodyPr/>
                    <a:lstStyle/>
                    <a:p>
                      <a:pPr rtl="1"/>
                      <a:r>
                        <a:rPr lang="ar-SA" dirty="0"/>
                        <a:t>ذمم دائنة   </a:t>
                      </a:r>
                      <a:r>
                        <a:rPr lang="en-US" dirty="0"/>
                        <a:t>0.15</a:t>
                      </a:r>
                      <a:r>
                        <a:rPr lang="ar-SA" baseline="0" dirty="0"/>
                        <a:t>× </a:t>
                      </a:r>
                      <a:r>
                        <a:rPr lang="en-US" baseline="0" dirty="0"/>
                        <a:t>850000</a:t>
                      </a:r>
                      <a:endParaRPr lang="ar-SA" dirty="0"/>
                    </a:p>
                  </a:txBody>
                  <a:tcPr anchor="ctr"/>
                </a:tc>
                <a:tc>
                  <a:txBody>
                    <a:bodyPr/>
                    <a:lstStyle/>
                    <a:p>
                      <a:pPr algn="ctr" rtl="1"/>
                      <a:r>
                        <a:rPr lang="en-US" dirty="0"/>
                        <a:t>127500</a:t>
                      </a:r>
                      <a:endParaRPr lang="ar-SA" dirty="0"/>
                    </a:p>
                  </a:txBody>
                  <a:tcPr anchor="ctr"/>
                </a:tc>
                <a:extLst>
                  <a:ext uri="{0D108BD9-81ED-4DB2-BD59-A6C34878D82A}">
                    <a16:rowId xmlns:a16="http://schemas.microsoft.com/office/drawing/2014/main" val="10001"/>
                  </a:ext>
                </a:extLst>
              </a:tr>
              <a:tr h="528585">
                <a:tc>
                  <a:txBody>
                    <a:bodyPr/>
                    <a:lstStyle/>
                    <a:p>
                      <a:pPr algn="r" rtl="1"/>
                      <a:r>
                        <a:rPr lang="ar-SA" dirty="0"/>
                        <a:t>ذمم مدينة</a:t>
                      </a:r>
                      <a:r>
                        <a:rPr lang="en-US" dirty="0"/>
                        <a:t> </a:t>
                      </a:r>
                      <a:r>
                        <a:rPr lang="ar-SA" dirty="0"/>
                        <a:t> </a:t>
                      </a:r>
                      <a:r>
                        <a:rPr lang="en-US" dirty="0"/>
                        <a:t>0.15</a:t>
                      </a:r>
                      <a:r>
                        <a:rPr lang="ar-SA" baseline="0" dirty="0"/>
                        <a:t>× </a:t>
                      </a:r>
                      <a:r>
                        <a:rPr lang="en-US" baseline="0" dirty="0"/>
                        <a:t>850000</a:t>
                      </a:r>
                      <a:endParaRPr lang="ar-SA" dirty="0"/>
                    </a:p>
                  </a:txBody>
                  <a:tcPr anchor="ctr"/>
                </a:tc>
                <a:tc>
                  <a:txBody>
                    <a:bodyPr/>
                    <a:lstStyle/>
                    <a:p>
                      <a:pPr algn="ctr" rtl="1"/>
                      <a:r>
                        <a:rPr lang="en-US" dirty="0"/>
                        <a:t>127500</a:t>
                      </a:r>
                      <a:endParaRPr lang="ar-SA" dirty="0"/>
                    </a:p>
                  </a:txBody>
                  <a:tcPr anchor="ctr"/>
                </a:tc>
                <a:tc>
                  <a:txBody>
                    <a:bodyPr/>
                    <a:lstStyle/>
                    <a:p>
                      <a:pPr rtl="1"/>
                      <a:r>
                        <a:rPr lang="ar-SA" dirty="0"/>
                        <a:t>متأخرات   </a:t>
                      </a:r>
                      <a:r>
                        <a:rPr lang="en-US" dirty="0"/>
                        <a:t>0.05</a:t>
                      </a:r>
                      <a:r>
                        <a:rPr lang="ar-SA" baseline="0" dirty="0"/>
                        <a:t>× </a:t>
                      </a:r>
                      <a:r>
                        <a:rPr lang="en-US" baseline="0" dirty="0"/>
                        <a:t>850000</a:t>
                      </a:r>
                      <a:endParaRPr lang="ar-SA" dirty="0"/>
                    </a:p>
                  </a:txBody>
                  <a:tcPr anchor="ctr"/>
                </a:tc>
                <a:tc>
                  <a:txBody>
                    <a:bodyPr/>
                    <a:lstStyle/>
                    <a:p>
                      <a:pPr algn="ctr" rtl="1"/>
                      <a:r>
                        <a:rPr lang="en-US" dirty="0"/>
                        <a:t>42500</a:t>
                      </a:r>
                      <a:endParaRPr lang="ar-SA" dirty="0"/>
                    </a:p>
                  </a:txBody>
                  <a:tcPr anchor="ctr"/>
                </a:tc>
                <a:extLst>
                  <a:ext uri="{0D108BD9-81ED-4DB2-BD59-A6C34878D82A}">
                    <a16:rowId xmlns:a16="http://schemas.microsoft.com/office/drawing/2014/main" val="10002"/>
                  </a:ext>
                </a:extLst>
              </a:tr>
              <a:tr h="357284">
                <a:tc>
                  <a:txBody>
                    <a:bodyPr/>
                    <a:lstStyle/>
                    <a:p>
                      <a:pPr rtl="1"/>
                      <a:r>
                        <a:rPr lang="ar-SA" dirty="0"/>
                        <a:t>مخزون  </a:t>
                      </a:r>
                      <a:r>
                        <a:rPr lang="en-US" dirty="0"/>
                        <a:t>0.20</a:t>
                      </a:r>
                      <a:r>
                        <a:rPr lang="ar-SA" baseline="0" dirty="0"/>
                        <a:t>× </a:t>
                      </a:r>
                      <a:r>
                        <a:rPr lang="en-US" baseline="0" dirty="0"/>
                        <a:t>850000</a:t>
                      </a:r>
                      <a:endParaRPr lang="ar-SA" dirty="0"/>
                    </a:p>
                  </a:txBody>
                  <a:tcPr anchor="ctr"/>
                </a:tc>
                <a:tc>
                  <a:txBody>
                    <a:bodyPr/>
                    <a:lstStyle/>
                    <a:p>
                      <a:pPr algn="ctr" rtl="1"/>
                      <a:r>
                        <a:rPr lang="en-US" dirty="0"/>
                        <a:t>170000</a:t>
                      </a:r>
                      <a:endParaRPr lang="ar-SA" dirty="0"/>
                    </a:p>
                  </a:txBody>
                  <a:tcPr anchor="ctr"/>
                </a:tc>
                <a:tc>
                  <a:txBody>
                    <a:bodyPr/>
                    <a:lstStyle/>
                    <a:p>
                      <a:pPr rtl="1"/>
                      <a:r>
                        <a:rPr lang="ar-SA" b="1" dirty="0"/>
                        <a:t>مجموع الخصوم المتداولة</a:t>
                      </a:r>
                    </a:p>
                  </a:txBody>
                  <a:tcPr anchor="ctr"/>
                </a:tc>
                <a:tc>
                  <a:txBody>
                    <a:bodyPr/>
                    <a:lstStyle/>
                    <a:p>
                      <a:pPr algn="ctr" rtl="1"/>
                      <a:r>
                        <a:rPr lang="en-US" b="1" dirty="0"/>
                        <a:t>170000</a:t>
                      </a:r>
                      <a:endParaRPr lang="ar-SA" b="1" dirty="0"/>
                    </a:p>
                  </a:txBody>
                  <a:tcPr anchor="ctr"/>
                </a:tc>
                <a:extLst>
                  <a:ext uri="{0D108BD9-81ED-4DB2-BD59-A6C34878D82A}">
                    <a16:rowId xmlns:a16="http://schemas.microsoft.com/office/drawing/2014/main" val="10003"/>
                  </a:ext>
                </a:extLst>
              </a:tr>
              <a:tr h="357284">
                <a:tc>
                  <a:txBody>
                    <a:bodyPr/>
                    <a:lstStyle/>
                    <a:p>
                      <a:pPr rtl="1"/>
                      <a:r>
                        <a:rPr lang="ar-SA" b="1" dirty="0"/>
                        <a:t>مجموع الأصول المتداولة</a:t>
                      </a:r>
                    </a:p>
                  </a:txBody>
                  <a:tcPr anchor="ctr"/>
                </a:tc>
                <a:tc>
                  <a:txBody>
                    <a:bodyPr/>
                    <a:lstStyle/>
                    <a:p>
                      <a:pPr algn="ctr" rtl="1"/>
                      <a:r>
                        <a:rPr lang="en-US" b="1" dirty="0"/>
                        <a:t>340000</a:t>
                      </a:r>
                      <a:endParaRPr lang="ar-SA" b="1" dirty="0"/>
                    </a:p>
                  </a:txBody>
                  <a:tcPr anchor="ctr"/>
                </a:tc>
                <a:tc>
                  <a:txBody>
                    <a:bodyPr/>
                    <a:lstStyle/>
                    <a:p>
                      <a:pPr rtl="1"/>
                      <a:r>
                        <a:rPr lang="ar-SA" dirty="0"/>
                        <a:t>ديون طويلة </a:t>
                      </a:r>
                    </a:p>
                  </a:txBody>
                  <a:tcPr anchor="ctr"/>
                </a:tc>
                <a:tc>
                  <a:txBody>
                    <a:bodyPr/>
                    <a:lstStyle/>
                    <a:p>
                      <a:pPr algn="ctr" rtl="1"/>
                      <a:r>
                        <a:rPr lang="en-US" dirty="0"/>
                        <a:t>200000</a:t>
                      </a:r>
                      <a:endParaRPr lang="ar-SA" dirty="0"/>
                    </a:p>
                  </a:txBody>
                  <a:tcPr anchor="ctr"/>
                </a:tc>
                <a:extLst>
                  <a:ext uri="{0D108BD9-81ED-4DB2-BD59-A6C34878D82A}">
                    <a16:rowId xmlns:a16="http://schemas.microsoft.com/office/drawing/2014/main" val="10004"/>
                  </a:ext>
                </a:extLst>
              </a:tr>
              <a:tr h="528585">
                <a:tc>
                  <a:txBody>
                    <a:bodyPr/>
                    <a:lstStyle/>
                    <a:p>
                      <a:pPr rtl="1"/>
                      <a:r>
                        <a:rPr lang="ar-SA" dirty="0"/>
                        <a:t>صافي الأصول الثابتة   </a:t>
                      </a:r>
                      <a:r>
                        <a:rPr lang="en-US" dirty="0"/>
                        <a:t>0.40</a:t>
                      </a:r>
                      <a:r>
                        <a:rPr lang="ar-SA" baseline="0" dirty="0"/>
                        <a:t>× </a:t>
                      </a:r>
                      <a:r>
                        <a:rPr lang="en-US" baseline="0" dirty="0"/>
                        <a:t>850000</a:t>
                      </a:r>
                      <a:endParaRPr lang="ar-SA" dirty="0"/>
                    </a:p>
                  </a:txBody>
                  <a:tcPr anchor="ctr"/>
                </a:tc>
                <a:tc>
                  <a:txBody>
                    <a:bodyPr/>
                    <a:lstStyle/>
                    <a:p>
                      <a:pPr algn="ctr" rtl="1"/>
                      <a:r>
                        <a:rPr lang="en-US" dirty="0"/>
                        <a:t>340000</a:t>
                      </a:r>
                      <a:endParaRPr lang="ar-SA" dirty="0"/>
                    </a:p>
                  </a:txBody>
                  <a:tcPr anchor="ctr"/>
                </a:tc>
                <a:tc>
                  <a:txBody>
                    <a:bodyPr/>
                    <a:lstStyle/>
                    <a:p>
                      <a:pPr algn="r" rtl="1"/>
                      <a:r>
                        <a:rPr lang="ar-SA" dirty="0"/>
                        <a:t>أسهم عادية</a:t>
                      </a:r>
                      <a:endParaRPr lang="ar-SA" dirty="0">
                        <a:solidFill>
                          <a:srgbClr val="FF0000"/>
                        </a:solidFill>
                      </a:endParaRPr>
                    </a:p>
                  </a:txBody>
                  <a:tcPr anchor="ctr"/>
                </a:tc>
                <a:tc>
                  <a:txBody>
                    <a:bodyPr/>
                    <a:lstStyle/>
                    <a:p>
                      <a:pPr algn="ctr" rtl="1"/>
                      <a:r>
                        <a:rPr lang="en-US" dirty="0">
                          <a:solidFill>
                            <a:schemeClr val="tx1"/>
                          </a:solidFill>
                        </a:rPr>
                        <a:t>250000</a:t>
                      </a:r>
                      <a:endParaRPr lang="ar-SA" dirty="0">
                        <a:solidFill>
                          <a:schemeClr val="tx1"/>
                        </a:solidFill>
                      </a:endParaRPr>
                    </a:p>
                  </a:txBody>
                  <a:tcPr anchor="ctr"/>
                </a:tc>
                <a:extLst>
                  <a:ext uri="{0D108BD9-81ED-4DB2-BD59-A6C34878D82A}">
                    <a16:rowId xmlns:a16="http://schemas.microsoft.com/office/drawing/2014/main" val="10005"/>
                  </a:ext>
                </a:extLst>
              </a:tr>
              <a:tr h="528585">
                <a:tc gridSpan="2">
                  <a:txBody>
                    <a:bodyPr/>
                    <a:lstStyle/>
                    <a:p>
                      <a:pPr rtl="1"/>
                      <a:endParaRPr lang="ar-SA" dirty="0"/>
                    </a:p>
                  </a:txBody>
                  <a:tcPr anchor="ctr"/>
                </a:tc>
                <a:tc hMerge="1">
                  <a:txBody>
                    <a:bodyPr/>
                    <a:lstStyle/>
                    <a:p>
                      <a:pPr rtl="1"/>
                      <a:endParaRPr lang="ar-SA"/>
                    </a:p>
                  </a:txBody>
                  <a:tcPr/>
                </a:tc>
                <a:tc>
                  <a:txBody>
                    <a:bodyPr/>
                    <a:lstStyle/>
                    <a:p>
                      <a:pPr algn="r" rtl="1"/>
                      <a:r>
                        <a:rPr lang="ar-SA" dirty="0"/>
                        <a:t>أرباح محتجزة </a:t>
                      </a:r>
                      <a:r>
                        <a:rPr lang="en-US" baseline="0" dirty="0"/>
                        <a:t>150000</a:t>
                      </a:r>
                      <a:r>
                        <a:rPr lang="ar-SA" dirty="0"/>
                        <a:t>+ </a:t>
                      </a:r>
                      <a:r>
                        <a:rPr lang="en-US" dirty="0"/>
                        <a:t>34000</a:t>
                      </a:r>
                      <a:endParaRPr lang="ar-SA" dirty="0"/>
                    </a:p>
                  </a:txBody>
                  <a:tcPr anchor="ctr"/>
                </a:tc>
                <a:tc>
                  <a:txBody>
                    <a:bodyPr/>
                    <a:lstStyle/>
                    <a:p>
                      <a:pPr algn="ctr" rtl="1"/>
                      <a:r>
                        <a:rPr lang="en-US" dirty="0"/>
                        <a:t>184000</a:t>
                      </a:r>
                      <a:endParaRPr lang="ar-SA" dirty="0"/>
                    </a:p>
                  </a:txBody>
                  <a:tcPr anchor="ctr"/>
                </a:tc>
                <a:extLst>
                  <a:ext uri="{0D108BD9-81ED-4DB2-BD59-A6C34878D82A}">
                    <a16:rowId xmlns:a16="http://schemas.microsoft.com/office/drawing/2014/main" val="10006"/>
                  </a:ext>
                </a:extLst>
              </a:tr>
              <a:tr h="528585">
                <a:tc>
                  <a:txBody>
                    <a:bodyPr/>
                    <a:lstStyle/>
                    <a:p>
                      <a:pPr rtl="1"/>
                      <a:r>
                        <a:rPr lang="ar-SA" b="1" dirty="0"/>
                        <a:t>مجموع الأصول</a:t>
                      </a:r>
                    </a:p>
                  </a:txBody>
                  <a:tcPr anchor="ctr"/>
                </a:tc>
                <a:tc>
                  <a:txBody>
                    <a:bodyPr/>
                    <a:lstStyle/>
                    <a:p>
                      <a:pPr algn="ctr" rtl="1"/>
                      <a:r>
                        <a:rPr lang="en-US" b="1" dirty="0">
                          <a:solidFill>
                            <a:srgbClr val="FF0000"/>
                          </a:solidFill>
                        </a:rPr>
                        <a:t>680000</a:t>
                      </a:r>
                      <a:endParaRPr lang="ar-SA" b="1" dirty="0">
                        <a:solidFill>
                          <a:srgbClr val="FF0000"/>
                        </a:solidFill>
                      </a:endParaRPr>
                    </a:p>
                  </a:txBody>
                  <a:tcPr anchor="ctr"/>
                </a:tc>
                <a:tc>
                  <a:txBody>
                    <a:bodyPr/>
                    <a:lstStyle/>
                    <a:p>
                      <a:pPr rtl="1"/>
                      <a:r>
                        <a:rPr lang="ar-SA" b="1" dirty="0"/>
                        <a:t>مجموع الخصوم  </a:t>
                      </a:r>
                      <a:r>
                        <a:rPr lang="ar-SA" b="1" dirty="0" err="1"/>
                        <a:t>و</a:t>
                      </a:r>
                      <a:r>
                        <a:rPr lang="ar-SA" b="1" dirty="0"/>
                        <a:t> حقوق الملكية</a:t>
                      </a:r>
                    </a:p>
                  </a:txBody>
                  <a:tcPr anchor="ctr"/>
                </a:tc>
                <a:tc>
                  <a:txBody>
                    <a:bodyPr/>
                    <a:lstStyle/>
                    <a:p>
                      <a:pPr algn="ctr" rtl="1"/>
                      <a:r>
                        <a:rPr lang="en-US" b="1" dirty="0">
                          <a:solidFill>
                            <a:srgbClr val="FF0000"/>
                          </a:solidFill>
                        </a:rPr>
                        <a:t>804000</a:t>
                      </a:r>
                      <a:endParaRPr lang="ar-SA" b="1" dirty="0">
                        <a:solidFill>
                          <a:srgbClr val="FF0000"/>
                        </a:solidFill>
                      </a:endParaRPr>
                    </a:p>
                  </a:txBody>
                  <a:tcPr anchor="ctr"/>
                </a:tc>
                <a:extLst>
                  <a:ext uri="{0D108BD9-81ED-4DB2-BD59-A6C34878D82A}">
                    <a16:rowId xmlns:a16="http://schemas.microsoft.com/office/drawing/2014/main" val="10007"/>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Placeholder 5"/>
          <p:cNvSpPr>
            <a:spLocks noGrp="1"/>
          </p:cNvSpPr>
          <p:nvPr>
            <p:ph idx="1"/>
          </p:nvPr>
        </p:nvSpPr>
        <p:spPr>
          <a:xfrm>
            <a:off x="357158" y="1600202"/>
            <a:ext cx="8329642" cy="4186252"/>
          </a:xfrm>
        </p:spPr>
        <p:style>
          <a:lnRef idx="2">
            <a:schemeClr val="accent1"/>
          </a:lnRef>
          <a:fillRef idx="1">
            <a:schemeClr val="lt1"/>
          </a:fillRef>
          <a:effectRef idx="0">
            <a:schemeClr val="accent1"/>
          </a:effectRef>
          <a:fontRef idx="minor">
            <a:schemeClr val="dk1"/>
          </a:fontRef>
        </p:style>
        <p:txBody>
          <a:bodyPr anchor="t">
            <a:noAutofit/>
          </a:bodyPr>
          <a:lstStyle/>
          <a:p>
            <a:pPr marL="0" indent="0" algn="justLow"/>
            <a:endParaRPr lang="ar-SA" sz="2000" b="1" dirty="0">
              <a:cs typeface="Arial" pitchFamily="34" charset="0"/>
            </a:endParaRPr>
          </a:p>
          <a:p>
            <a:pPr marL="457200" indent="-457200" algn="justLow"/>
            <a:r>
              <a:rPr lang="ar-SA" sz="2400" b="1" dirty="0">
                <a:cs typeface="Arial" pitchFamily="34" charset="0"/>
              </a:rPr>
              <a:t>حساب الأرباح المحتجزة: </a:t>
            </a:r>
          </a:p>
          <a:p>
            <a:pPr marL="457200" indent="-457200" algn="justLow">
              <a:buFont typeface="Wingdings" pitchFamily="2" charset="2"/>
              <a:buChar char="q"/>
            </a:pPr>
            <a:r>
              <a:rPr lang="ar-SA" sz="2000" b="1" dirty="0">
                <a:cs typeface="Arial" pitchFamily="34" charset="0"/>
              </a:rPr>
              <a:t>يتم حساب الأرباح المحتجزة عن طريق ضرب هامش الربح في مجموع مبيعات سنوات التخطيط مضروبة في معدل احتجاز الأرباح وفق ما تحدده المعادلة الآتية:</a:t>
            </a:r>
          </a:p>
          <a:p>
            <a:pPr marL="0" indent="0" algn="justLow" defTabSz="441325"/>
            <a:endParaRPr lang="ar-SA" sz="2000" b="1" dirty="0">
              <a:cs typeface="Arial" pitchFamily="34" charset="0"/>
            </a:endParaRPr>
          </a:p>
          <a:p>
            <a:pPr marL="0" indent="0" algn="justLow"/>
            <a:endParaRPr lang="ar-SA" sz="2000" b="1" dirty="0">
              <a:cs typeface="Arial" pitchFamily="34" charset="0"/>
            </a:endParaRPr>
          </a:p>
          <a:p>
            <a:pPr marL="0" indent="0" algn="justLow"/>
            <a:r>
              <a:rPr lang="ar-SA" sz="2000" b="1" dirty="0">
                <a:cs typeface="Arial" pitchFamily="34" charset="0"/>
              </a:rPr>
              <a:t>		</a:t>
            </a:r>
          </a:p>
          <a:p>
            <a:pPr marL="0" indent="0" algn="justLow"/>
            <a:r>
              <a:rPr lang="ar-SA" sz="2000" b="1" dirty="0">
                <a:cs typeface="Arial" pitchFamily="34" charset="0"/>
              </a:rPr>
              <a:t>حيث أن : </a:t>
            </a:r>
            <a:r>
              <a:rPr lang="en-US" sz="2000" b="1" dirty="0">
                <a:cs typeface="Arial" pitchFamily="34" charset="0"/>
              </a:rPr>
              <a:t>Re</a:t>
            </a:r>
            <a:r>
              <a:rPr lang="ar-SA" sz="2000" b="1" dirty="0">
                <a:cs typeface="Arial" pitchFamily="34" charset="0"/>
              </a:rPr>
              <a:t>= الأرباح المحتجزة</a:t>
            </a:r>
          </a:p>
          <a:p>
            <a:pPr marL="0" indent="0" algn="justLow"/>
            <a:r>
              <a:rPr lang="ar-SA" sz="2000" b="1" dirty="0">
                <a:cs typeface="Arial" pitchFamily="34" charset="0"/>
              </a:rPr>
              <a:t>	</a:t>
            </a:r>
            <a:r>
              <a:rPr lang="en-US" sz="2000" b="1" dirty="0">
                <a:cs typeface="Arial" pitchFamily="34" charset="0"/>
              </a:rPr>
              <a:t>M</a:t>
            </a:r>
            <a:r>
              <a:rPr lang="ar-SA" sz="2000" b="1" dirty="0">
                <a:cs typeface="Arial" pitchFamily="34" charset="0"/>
              </a:rPr>
              <a:t>= هامش صافي الربح</a:t>
            </a:r>
          </a:p>
          <a:p>
            <a:pPr marL="0" indent="0" algn="justLow"/>
            <a:r>
              <a:rPr lang="ar-SA" sz="2000" b="1" dirty="0">
                <a:cs typeface="Arial" pitchFamily="34" charset="0"/>
              </a:rPr>
              <a:t>	</a:t>
            </a:r>
            <a:r>
              <a:rPr lang="en-US" sz="2000" b="1" dirty="0">
                <a:cs typeface="Arial" pitchFamily="34" charset="0"/>
              </a:rPr>
              <a:t>ES</a:t>
            </a:r>
            <a:r>
              <a:rPr lang="ar-SA" sz="2000" b="1" dirty="0">
                <a:cs typeface="Arial" pitchFamily="34" charset="0"/>
              </a:rPr>
              <a:t>= المبيعات المتوقعة خلال فترة التخطيط المالي الممتدة من </a:t>
            </a:r>
            <a:r>
              <a:rPr lang="en-US" sz="2000" b="1" dirty="0">
                <a:cs typeface="Arial" pitchFamily="34" charset="0"/>
              </a:rPr>
              <a:t>1</a:t>
            </a:r>
            <a:r>
              <a:rPr lang="ar-SA" sz="2000" b="1" dirty="0">
                <a:cs typeface="Arial" pitchFamily="34" charset="0"/>
              </a:rPr>
              <a:t>إلى </a:t>
            </a:r>
            <a:r>
              <a:rPr lang="en-US" sz="2000" b="1" dirty="0">
                <a:cs typeface="Arial" pitchFamily="34" charset="0"/>
              </a:rPr>
              <a:t>n</a:t>
            </a:r>
            <a:endParaRPr lang="ar-SA" sz="2000" b="1" dirty="0">
              <a:cs typeface="Arial" pitchFamily="34" charset="0"/>
            </a:endParaRPr>
          </a:p>
          <a:p>
            <a:pPr marL="0" indent="0" algn="justLow"/>
            <a:r>
              <a:rPr lang="ar-SA" sz="2000" b="1" dirty="0">
                <a:cs typeface="Arial" pitchFamily="34" charset="0"/>
              </a:rPr>
              <a:t>	</a:t>
            </a:r>
            <a:r>
              <a:rPr lang="en-US" sz="2000" b="1" dirty="0">
                <a:cs typeface="Arial" pitchFamily="34" charset="0"/>
              </a:rPr>
              <a:t>%Re</a:t>
            </a:r>
            <a:r>
              <a:rPr lang="ar-SA" sz="2000" b="1" dirty="0">
                <a:cs typeface="Arial" pitchFamily="34" charset="0"/>
              </a:rPr>
              <a:t>= معدل احتجاز الأرباح</a:t>
            </a:r>
          </a:p>
          <a:p>
            <a:pPr marL="0" indent="0" algn="justLow"/>
            <a:endParaRPr lang="ar-SA" sz="2000" b="1" dirty="0">
              <a:cs typeface="Arial" pitchFamily="34" charset="0"/>
            </a:endParaRPr>
          </a:p>
          <a:p>
            <a:pPr marL="0" indent="0" algn="justLow"/>
            <a:endParaRPr lang="ar-SA" sz="2000" b="1" dirty="0">
              <a:cs typeface="Arial" pitchFamily="34" charset="0"/>
            </a:endParaRPr>
          </a:p>
          <a:p>
            <a:pPr marL="0" indent="0" algn="justLow"/>
            <a:endParaRPr lang="ar-SA" sz="2000" b="1" dirty="0">
              <a:cs typeface="Arial" pitchFamily="34" charset="0"/>
            </a:endParaRPr>
          </a:p>
        </p:txBody>
      </p:sp>
      <p:sp>
        <p:nvSpPr>
          <p:cNvPr id="7172" name="Slide Number Placeholder 3"/>
          <p:cNvSpPr>
            <a:spLocks noGrp="1"/>
          </p:cNvSpPr>
          <p:nvPr>
            <p:ph type="sldNum" sz="quarter" idx="12"/>
          </p:nvPr>
        </p:nvSpPr>
        <p:spPr bwMode="auto">
          <a:noFill/>
          <a:ln>
            <a:miter lim="800000"/>
            <a:headEnd/>
            <a:tailEnd/>
          </a:ln>
        </p:spPr>
        <p:txBody>
          <a:bodyPr/>
          <a:lstStyle/>
          <a:p>
            <a:fld id="{D0DADA15-66D2-49B4-BB39-6A6D46EA6F4B}" type="slidenum">
              <a:rPr lang="ar-SA" smtClean="0">
                <a:cs typeface="Arial" pitchFamily="34" charset="0"/>
              </a:rPr>
              <a:pPr/>
              <a:t>21</a:t>
            </a:fld>
            <a:endParaRPr lang="en-US">
              <a:cs typeface="Arial" pitchFamily="34" charset="0"/>
            </a:endParaRPr>
          </a:p>
        </p:txBody>
      </p:sp>
      <p:sp>
        <p:nvSpPr>
          <p:cNvPr id="7" name="Title 6"/>
          <p:cNvSpPr>
            <a:spLocks noGrp="1"/>
          </p:cNvSpPr>
          <p:nvPr>
            <p:ph type="title"/>
          </p:nvPr>
        </p:nvSpPr>
        <p:spPr/>
        <p:txBody>
          <a:bodyPr/>
          <a:lstStyle/>
          <a:p>
            <a:pPr algn="ctr" rtl="0">
              <a:defRPr/>
            </a:pPr>
            <a:r>
              <a:rPr lang="ar-SA" sz="3600" dirty="0"/>
              <a:t> الفصل </a:t>
            </a:r>
            <a:r>
              <a:rPr lang="ar-DZ" sz="3600" dirty="0"/>
              <a:t>الثالث القسم الثاني</a:t>
            </a:r>
            <a:r>
              <a:rPr lang="ar-SA" sz="3600" dirty="0"/>
              <a:t>: التخطيط المالي</a:t>
            </a:r>
            <a:endParaRPr lang="en-US" sz="3600" b="1" dirty="0"/>
          </a:p>
        </p:txBody>
      </p:sp>
      <p:sp>
        <p:nvSpPr>
          <p:cNvPr id="7173" name="TextBox 4"/>
          <p:cNvSpPr txBox="1">
            <a:spLocks noChangeArrowheads="1"/>
          </p:cNvSpPr>
          <p:nvPr/>
        </p:nvSpPr>
        <p:spPr bwMode="auto">
          <a:xfrm>
            <a:off x="2771800" y="5949280"/>
            <a:ext cx="3500462" cy="632685"/>
          </a:xfrm>
          <a:prstGeom prst="rect">
            <a:avLst/>
          </a:prstGeom>
          <a:noFill/>
          <a:ln w="9525">
            <a:noFill/>
            <a:miter lim="800000"/>
            <a:headEnd/>
            <a:tailEnd/>
          </a:ln>
        </p:spPr>
        <p:txBody>
          <a:bodyPr wrap="square" lIns="77925" tIns="38963" rIns="77925" bIns="38963">
            <a:spAutoFit/>
          </a:bodyPr>
          <a:lstStyle/>
          <a:p>
            <a:pPr algn="ctr"/>
            <a:r>
              <a:rPr lang="en-US" b="1" dirty="0">
                <a:latin typeface="Calibri" pitchFamily="34" charset="0"/>
                <a:cs typeface="Times New Roman" pitchFamily="18" charset="0"/>
              </a:rPr>
              <a:t>Prof. Abdeldjelil BOUDAH </a:t>
            </a:r>
            <a:endParaRPr lang="en-US" b="1" dirty="0">
              <a:latin typeface="Calibri" pitchFamily="34" charset="0"/>
            </a:endParaRPr>
          </a:p>
          <a:p>
            <a:pPr algn="r" rtl="1"/>
            <a:endParaRPr lang="en-US"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4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5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5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5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78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78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89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89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89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99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3993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000232" y="3286124"/>
            <a:ext cx="5143536" cy="962025"/>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Placeholder 5"/>
          <p:cNvSpPr>
            <a:spLocks noGrp="1"/>
          </p:cNvSpPr>
          <p:nvPr>
            <p:ph idx="1"/>
          </p:nvPr>
        </p:nvSpPr>
        <p:spPr>
          <a:xfrm>
            <a:off x="357158" y="1600202"/>
            <a:ext cx="8329642" cy="3971938"/>
          </a:xfrm>
        </p:spPr>
        <p:style>
          <a:lnRef idx="2">
            <a:schemeClr val="accent1"/>
          </a:lnRef>
          <a:fillRef idx="1">
            <a:schemeClr val="lt1"/>
          </a:fillRef>
          <a:effectRef idx="0">
            <a:schemeClr val="accent1"/>
          </a:effectRef>
          <a:fontRef idx="minor">
            <a:schemeClr val="dk1"/>
          </a:fontRef>
        </p:style>
        <p:txBody>
          <a:bodyPr anchor="t">
            <a:noAutofit/>
          </a:bodyPr>
          <a:lstStyle/>
          <a:p>
            <a:pPr marL="457200" indent="-457200" algn="justLow"/>
            <a:r>
              <a:rPr lang="ar-SA" sz="2800" b="1" dirty="0">
                <a:cs typeface="Arial" pitchFamily="34" charset="0"/>
              </a:rPr>
              <a:t>مثال</a:t>
            </a:r>
            <a:r>
              <a:rPr lang="en-US" sz="2400" b="1" dirty="0">
                <a:cs typeface="Arial" pitchFamily="34" charset="0"/>
              </a:rPr>
              <a:t> </a:t>
            </a:r>
            <a:r>
              <a:rPr lang="ar-SA" sz="2400" b="1" dirty="0">
                <a:cs typeface="Arial" pitchFamily="34" charset="0"/>
              </a:rPr>
              <a:t>: كيفية إعداد الميزانية العمومية التقديرية</a:t>
            </a:r>
          </a:p>
          <a:p>
            <a:pPr marL="0" indent="0" algn="justLow"/>
            <a:r>
              <a:rPr lang="ar-SA" sz="2000" b="1" dirty="0">
                <a:cs typeface="Arial" pitchFamily="34" charset="0"/>
              </a:rPr>
              <a:t>يوضح الجدول أدناه الميزانية العمومية للشركة الوطنية في </a:t>
            </a:r>
            <a:r>
              <a:rPr lang="en-US" sz="2000" b="1" dirty="0">
                <a:cs typeface="Arial" pitchFamily="34" charset="0"/>
              </a:rPr>
              <a:t>2016/12/31</a:t>
            </a:r>
            <a:r>
              <a:rPr lang="ar-SA" sz="2000" b="1" dirty="0">
                <a:cs typeface="Arial" pitchFamily="34" charset="0"/>
              </a:rPr>
              <a:t> م ، و بلغت مبيعات المنشأة لهذا العام مليون ريال ، و يتوقع لها أن تصل إلى </a:t>
            </a:r>
            <a:r>
              <a:rPr lang="en-US" sz="2000" b="1" dirty="0">
                <a:cs typeface="Arial" pitchFamily="34" charset="0"/>
              </a:rPr>
              <a:t>1.500.000</a:t>
            </a:r>
            <a:r>
              <a:rPr lang="ar-SA" sz="2000" b="1" dirty="0">
                <a:cs typeface="Arial" pitchFamily="34" charset="0"/>
              </a:rPr>
              <a:t> دج من عام </a:t>
            </a:r>
            <a:r>
              <a:rPr lang="en-US" sz="2000" b="1" dirty="0">
                <a:cs typeface="Arial" pitchFamily="34" charset="0"/>
              </a:rPr>
              <a:t>2016</a:t>
            </a:r>
            <a:r>
              <a:rPr lang="ar-SA" sz="2000" b="1" dirty="0">
                <a:cs typeface="Arial" pitchFamily="34" charset="0"/>
              </a:rPr>
              <a:t>م .</a:t>
            </a:r>
          </a:p>
          <a:p>
            <a:pPr marL="0" indent="0" algn="justLow"/>
            <a:r>
              <a:rPr lang="ar-SA" sz="2000" b="1" dirty="0">
                <a:cs typeface="Arial" pitchFamily="34" charset="0"/>
              </a:rPr>
              <a:t>تعمل المنشأة حاليا بكامل طاقتها الإنتاجية الأمر الذي يحتم عليها الاستثمار في العمليات الإنتاجية من أجل مقابلة الزيادة في المبيعات، ويتوقع أن يكون معدل هامش الربح الصافي على المبيعات </a:t>
            </a:r>
            <a:r>
              <a:rPr lang="en-US" sz="2000" b="1" dirty="0">
                <a:cs typeface="Arial" pitchFamily="34" charset="0"/>
              </a:rPr>
              <a:t>5</a:t>
            </a:r>
            <a:r>
              <a:rPr lang="ar-SA" sz="2000" b="1" dirty="0">
                <a:cs typeface="Arial" pitchFamily="34" charset="0"/>
              </a:rPr>
              <a:t> %،  </a:t>
            </a:r>
            <a:r>
              <a:rPr lang="ar-SA" sz="2000" b="1" dirty="0" err="1">
                <a:cs typeface="Arial" pitchFamily="34" charset="0"/>
              </a:rPr>
              <a:t>و</a:t>
            </a:r>
            <a:r>
              <a:rPr lang="ar-SA" sz="2000" b="1" dirty="0">
                <a:cs typeface="Arial" pitchFamily="34" charset="0"/>
              </a:rPr>
              <a:t> تتبع المنشأة سياسة توزيع </a:t>
            </a:r>
            <a:r>
              <a:rPr lang="en-US" sz="2000" b="1" dirty="0">
                <a:cs typeface="Arial" pitchFamily="34" charset="0"/>
              </a:rPr>
              <a:t>50</a:t>
            </a:r>
            <a:r>
              <a:rPr lang="ar-SA" sz="2000" b="1" dirty="0">
                <a:cs typeface="Arial" pitchFamily="34" charset="0"/>
              </a:rPr>
              <a:t>% من الأرباح على المساهمين. و فيما يتعلق بالسياسة التمويلية فإن نسبة التمويل بالدين تمثل </a:t>
            </a:r>
            <a:r>
              <a:rPr lang="en-US" sz="2000" b="1" dirty="0">
                <a:cs typeface="Arial" pitchFamily="34" charset="0"/>
              </a:rPr>
              <a:t>50</a:t>
            </a:r>
            <a:r>
              <a:rPr lang="ar-SA" sz="2000" b="1" dirty="0">
                <a:cs typeface="Arial" pitchFamily="34" charset="0"/>
              </a:rPr>
              <a:t> % من الاحتياجات المالية الخارجية ، وأن </a:t>
            </a:r>
            <a:r>
              <a:rPr lang="en-US" sz="2000" b="1" dirty="0">
                <a:cs typeface="Arial" pitchFamily="34" charset="0"/>
              </a:rPr>
              <a:t>80</a:t>
            </a:r>
            <a:r>
              <a:rPr lang="ar-SA" sz="2000" b="1" dirty="0">
                <a:cs typeface="Arial" pitchFamily="34" charset="0"/>
              </a:rPr>
              <a:t>% من الديون يتم الحصول عليها من الديون قصيرة الأجل ، والباقي عن طريق إصدار سندات دين طويلة الأجل.</a:t>
            </a:r>
          </a:p>
          <a:p>
            <a:pPr marL="0" indent="0" algn="justLow"/>
            <a:r>
              <a:rPr lang="ar-SA" sz="2400" b="1" dirty="0">
                <a:cs typeface="Arial" pitchFamily="34" charset="0"/>
              </a:rPr>
              <a:t>المطلوب : حساب الاحتياجات المالية الكلية والخارجية، ومن ثم إعداد الميزانية العمومية التقديرية للشركة للعام </a:t>
            </a:r>
            <a:r>
              <a:rPr lang="en-US" sz="2400" b="1" dirty="0">
                <a:cs typeface="Arial" pitchFamily="34" charset="0"/>
              </a:rPr>
              <a:t>2016</a:t>
            </a:r>
            <a:r>
              <a:rPr lang="ar-SA" sz="2400" b="1" dirty="0">
                <a:cs typeface="Arial" pitchFamily="34" charset="0"/>
              </a:rPr>
              <a:t>م.</a:t>
            </a:r>
          </a:p>
        </p:txBody>
      </p:sp>
      <p:sp>
        <p:nvSpPr>
          <p:cNvPr id="7172" name="Slide Number Placeholder 3"/>
          <p:cNvSpPr>
            <a:spLocks noGrp="1"/>
          </p:cNvSpPr>
          <p:nvPr>
            <p:ph type="sldNum" sz="quarter" idx="12"/>
          </p:nvPr>
        </p:nvSpPr>
        <p:spPr bwMode="auto">
          <a:noFill/>
          <a:ln>
            <a:miter lim="800000"/>
            <a:headEnd/>
            <a:tailEnd/>
          </a:ln>
        </p:spPr>
        <p:txBody>
          <a:bodyPr/>
          <a:lstStyle/>
          <a:p>
            <a:fld id="{D0DADA15-66D2-49B4-BB39-6A6D46EA6F4B}" type="slidenum">
              <a:rPr lang="ar-SA" smtClean="0">
                <a:cs typeface="Arial" pitchFamily="34" charset="0"/>
              </a:rPr>
              <a:pPr/>
              <a:t>22</a:t>
            </a:fld>
            <a:endParaRPr lang="en-US">
              <a:cs typeface="Arial" pitchFamily="34" charset="0"/>
            </a:endParaRPr>
          </a:p>
        </p:txBody>
      </p:sp>
      <p:sp>
        <p:nvSpPr>
          <p:cNvPr id="7" name="Title 6"/>
          <p:cNvSpPr>
            <a:spLocks noGrp="1"/>
          </p:cNvSpPr>
          <p:nvPr>
            <p:ph type="title"/>
          </p:nvPr>
        </p:nvSpPr>
        <p:spPr/>
        <p:txBody>
          <a:bodyPr/>
          <a:lstStyle/>
          <a:p>
            <a:pPr algn="ctr" rtl="0">
              <a:defRPr/>
            </a:pPr>
            <a:r>
              <a:rPr lang="ar-SA" sz="3600" dirty="0"/>
              <a:t> الفصل </a:t>
            </a:r>
            <a:r>
              <a:rPr lang="ar-DZ" sz="3600" dirty="0"/>
              <a:t>الثالث القسم الثاني</a:t>
            </a:r>
            <a:r>
              <a:rPr lang="ar-SA" sz="3600" dirty="0"/>
              <a:t>: التخطيط المالي</a:t>
            </a:r>
            <a:endParaRPr lang="en-US" sz="3600" b="1" dirty="0"/>
          </a:p>
        </p:txBody>
      </p:sp>
      <p:sp>
        <p:nvSpPr>
          <p:cNvPr id="7173" name="TextBox 4"/>
          <p:cNvSpPr txBox="1">
            <a:spLocks noChangeArrowheads="1"/>
          </p:cNvSpPr>
          <p:nvPr/>
        </p:nvSpPr>
        <p:spPr bwMode="auto">
          <a:xfrm>
            <a:off x="2771800" y="5877272"/>
            <a:ext cx="3500462" cy="632685"/>
          </a:xfrm>
          <a:prstGeom prst="rect">
            <a:avLst/>
          </a:prstGeom>
          <a:noFill/>
          <a:ln w="9525">
            <a:noFill/>
            <a:miter lim="800000"/>
            <a:headEnd/>
            <a:tailEnd/>
          </a:ln>
        </p:spPr>
        <p:txBody>
          <a:bodyPr wrap="square" lIns="77925" tIns="38963" rIns="77925" bIns="38963">
            <a:spAutoFit/>
          </a:bodyPr>
          <a:lstStyle/>
          <a:p>
            <a:pPr algn="ctr"/>
            <a:r>
              <a:rPr lang="en-US" b="1" dirty="0">
                <a:latin typeface="Calibri" pitchFamily="34" charset="0"/>
                <a:cs typeface="Times New Roman" pitchFamily="18" charset="0"/>
              </a:rPr>
              <a:t>Prof. Abdeldjelil BOUDAH </a:t>
            </a:r>
            <a:endParaRPr lang="en-US" b="1" dirty="0">
              <a:latin typeface="Calibri" pitchFamily="34" charset="0"/>
            </a:endParaRPr>
          </a:p>
          <a:p>
            <a:pPr algn="r" rtl="1"/>
            <a:endParaRPr lang="en-US"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4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5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5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5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78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78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89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89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89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99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409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41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Placeholder 5"/>
          <p:cNvSpPr>
            <a:spLocks noGrp="1"/>
          </p:cNvSpPr>
          <p:nvPr>
            <p:ph idx="1"/>
          </p:nvPr>
        </p:nvSpPr>
        <p:spPr>
          <a:xfrm>
            <a:off x="251520" y="908720"/>
            <a:ext cx="8401650" cy="5040560"/>
          </a:xfrm>
        </p:spPr>
        <p:style>
          <a:lnRef idx="2">
            <a:schemeClr val="accent1"/>
          </a:lnRef>
          <a:fillRef idx="1">
            <a:schemeClr val="lt1"/>
          </a:fillRef>
          <a:effectRef idx="0">
            <a:schemeClr val="accent1"/>
          </a:effectRef>
          <a:fontRef idx="minor">
            <a:schemeClr val="dk1"/>
          </a:fontRef>
        </p:style>
        <p:txBody>
          <a:bodyPr anchor="t">
            <a:noAutofit/>
          </a:bodyPr>
          <a:lstStyle/>
          <a:p>
            <a:pPr marL="457200" indent="-457200" algn="justLow"/>
            <a:r>
              <a:rPr lang="ar-SA" sz="2800" b="1" dirty="0">
                <a:cs typeface="Arial" pitchFamily="34" charset="0"/>
              </a:rPr>
              <a:t>مثال</a:t>
            </a:r>
            <a:r>
              <a:rPr lang="en-US" sz="2400" b="1" dirty="0">
                <a:cs typeface="Arial" pitchFamily="34" charset="0"/>
              </a:rPr>
              <a:t> </a:t>
            </a:r>
            <a:r>
              <a:rPr lang="ar-SA" sz="2400" b="1" dirty="0">
                <a:cs typeface="Arial" pitchFamily="34" charset="0"/>
              </a:rPr>
              <a:t>: كيفية إعداد الميزانية العمومية التقديرية</a:t>
            </a:r>
          </a:p>
          <a:p>
            <a:pPr marL="457200" indent="-457200" algn="ctr"/>
            <a:r>
              <a:rPr lang="ar-SA" sz="2000" b="1" dirty="0">
                <a:cs typeface="Arial" pitchFamily="34" charset="0"/>
              </a:rPr>
              <a:t>الميزانية العمومية للشركة الوطنية في </a:t>
            </a:r>
            <a:r>
              <a:rPr lang="en-US" sz="2000" b="1" dirty="0">
                <a:cs typeface="Arial" pitchFamily="34" charset="0"/>
              </a:rPr>
              <a:t>2015/12/31</a:t>
            </a:r>
            <a:r>
              <a:rPr lang="ar-SA" sz="2000" b="1" dirty="0">
                <a:cs typeface="Arial" pitchFamily="34" charset="0"/>
              </a:rPr>
              <a:t>م</a:t>
            </a:r>
          </a:p>
          <a:p>
            <a:pPr marL="457200" indent="-457200" algn="justLow"/>
            <a:endParaRPr lang="ar-SA" sz="2400" b="1" dirty="0">
              <a:cs typeface="Arial" pitchFamily="34" charset="0"/>
            </a:endParaRPr>
          </a:p>
        </p:txBody>
      </p:sp>
      <p:sp>
        <p:nvSpPr>
          <p:cNvPr id="7172" name="Slide Number Placeholder 3"/>
          <p:cNvSpPr>
            <a:spLocks noGrp="1"/>
          </p:cNvSpPr>
          <p:nvPr>
            <p:ph type="sldNum" sz="quarter" idx="12"/>
          </p:nvPr>
        </p:nvSpPr>
        <p:spPr bwMode="auto">
          <a:noFill/>
          <a:ln>
            <a:miter lim="800000"/>
            <a:headEnd/>
            <a:tailEnd/>
          </a:ln>
        </p:spPr>
        <p:txBody>
          <a:bodyPr/>
          <a:lstStyle/>
          <a:p>
            <a:fld id="{D0DADA15-66D2-49B4-BB39-6A6D46EA6F4B}" type="slidenum">
              <a:rPr lang="ar-SA" smtClean="0">
                <a:cs typeface="Arial" pitchFamily="34" charset="0"/>
              </a:rPr>
              <a:pPr/>
              <a:t>23</a:t>
            </a:fld>
            <a:endParaRPr lang="en-US">
              <a:cs typeface="Arial" pitchFamily="34" charset="0"/>
            </a:endParaRPr>
          </a:p>
        </p:txBody>
      </p:sp>
      <p:sp>
        <p:nvSpPr>
          <p:cNvPr id="7" name="Title 6"/>
          <p:cNvSpPr>
            <a:spLocks noGrp="1"/>
          </p:cNvSpPr>
          <p:nvPr>
            <p:ph type="title"/>
          </p:nvPr>
        </p:nvSpPr>
        <p:spPr>
          <a:xfrm>
            <a:off x="457200" y="274638"/>
            <a:ext cx="8229600" cy="706090"/>
          </a:xfrm>
        </p:spPr>
        <p:txBody>
          <a:bodyPr/>
          <a:lstStyle/>
          <a:p>
            <a:pPr algn="ctr" rtl="0">
              <a:defRPr/>
            </a:pPr>
            <a:r>
              <a:rPr lang="ar-SA" sz="3600" dirty="0"/>
              <a:t> الفصل </a:t>
            </a:r>
            <a:r>
              <a:rPr lang="ar-DZ" sz="3600" dirty="0"/>
              <a:t>الثالث القسم الثاني</a:t>
            </a:r>
            <a:r>
              <a:rPr lang="ar-SA" sz="3600" dirty="0"/>
              <a:t>: التخطيط المالي</a:t>
            </a:r>
            <a:endParaRPr lang="en-US" sz="3600" b="1" dirty="0"/>
          </a:p>
        </p:txBody>
      </p:sp>
      <p:sp>
        <p:nvSpPr>
          <p:cNvPr id="7173" name="TextBox 4"/>
          <p:cNvSpPr txBox="1">
            <a:spLocks noChangeArrowheads="1"/>
          </p:cNvSpPr>
          <p:nvPr/>
        </p:nvSpPr>
        <p:spPr bwMode="auto">
          <a:xfrm>
            <a:off x="2843808" y="6225315"/>
            <a:ext cx="3500462" cy="632685"/>
          </a:xfrm>
          <a:prstGeom prst="rect">
            <a:avLst/>
          </a:prstGeom>
          <a:noFill/>
          <a:ln w="9525">
            <a:noFill/>
            <a:miter lim="800000"/>
            <a:headEnd/>
            <a:tailEnd/>
          </a:ln>
        </p:spPr>
        <p:txBody>
          <a:bodyPr wrap="square" lIns="77925" tIns="38963" rIns="77925" bIns="38963">
            <a:spAutoFit/>
          </a:bodyPr>
          <a:lstStyle/>
          <a:p>
            <a:pPr algn="ctr"/>
            <a:r>
              <a:rPr lang="en-US" b="1" dirty="0">
                <a:latin typeface="Calibri" pitchFamily="34" charset="0"/>
                <a:cs typeface="Times New Roman" pitchFamily="18" charset="0"/>
              </a:rPr>
              <a:t>Prof. Abdeldjelil BOUDAH </a:t>
            </a:r>
            <a:endParaRPr lang="en-US" b="1" dirty="0">
              <a:latin typeface="Calibri" pitchFamily="34" charset="0"/>
            </a:endParaRPr>
          </a:p>
          <a:p>
            <a:pPr algn="r" rtl="1"/>
            <a:endParaRPr lang="en-US"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4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5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5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5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78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78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89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89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89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99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409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41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22" name="جدول 21"/>
          <p:cNvGraphicFramePr>
            <a:graphicFrameLocks noGrp="1"/>
          </p:cNvGraphicFramePr>
          <p:nvPr/>
        </p:nvGraphicFramePr>
        <p:xfrm>
          <a:off x="395536" y="1844824"/>
          <a:ext cx="8145072" cy="3888432"/>
        </p:xfrm>
        <a:graphic>
          <a:graphicData uri="http://schemas.openxmlformats.org/drawingml/2006/table">
            <a:tbl>
              <a:tblPr rtl="1" firstRow="1" bandRow="1">
                <a:tableStyleId>{5C22544A-7EE6-4342-B048-85BDC9FD1C3A}</a:tableStyleId>
              </a:tblPr>
              <a:tblGrid>
                <a:gridCol w="1807462">
                  <a:extLst>
                    <a:ext uri="{9D8B030D-6E8A-4147-A177-3AD203B41FA5}">
                      <a16:colId xmlns:a16="http://schemas.microsoft.com/office/drawing/2014/main" val="20000"/>
                    </a:ext>
                  </a:extLst>
                </a:gridCol>
                <a:gridCol w="1502938">
                  <a:extLst>
                    <a:ext uri="{9D8B030D-6E8A-4147-A177-3AD203B41FA5}">
                      <a16:colId xmlns:a16="http://schemas.microsoft.com/office/drawing/2014/main" val="20001"/>
                    </a:ext>
                  </a:extLst>
                </a:gridCol>
                <a:gridCol w="3408277">
                  <a:extLst>
                    <a:ext uri="{9D8B030D-6E8A-4147-A177-3AD203B41FA5}">
                      <a16:colId xmlns:a16="http://schemas.microsoft.com/office/drawing/2014/main" val="20002"/>
                    </a:ext>
                  </a:extLst>
                </a:gridCol>
                <a:gridCol w="1426395">
                  <a:extLst>
                    <a:ext uri="{9D8B030D-6E8A-4147-A177-3AD203B41FA5}">
                      <a16:colId xmlns:a16="http://schemas.microsoft.com/office/drawing/2014/main" val="20003"/>
                    </a:ext>
                  </a:extLst>
                </a:gridCol>
              </a:tblGrid>
              <a:tr h="615474">
                <a:tc>
                  <a:txBody>
                    <a:bodyPr/>
                    <a:lstStyle/>
                    <a:p>
                      <a:pPr algn="ctr" rtl="1"/>
                      <a:r>
                        <a:rPr lang="ar-SA" sz="2800" dirty="0"/>
                        <a:t>الأصول </a:t>
                      </a:r>
                    </a:p>
                  </a:txBody>
                  <a:tcPr anchor="ctr"/>
                </a:tc>
                <a:tc>
                  <a:txBody>
                    <a:bodyPr/>
                    <a:lstStyle/>
                    <a:p>
                      <a:pPr algn="ctr" rtl="1"/>
                      <a:r>
                        <a:rPr lang="ar-SA" sz="2800" dirty="0"/>
                        <a:t>القيمة</a:t>
                      </a:r>
                      <a:r>
                        <a:rPr lang="en-US" sz="2800" dirty="0"/>
                        <a:t> </a:t>
                      </a:r>
                      <a:r>
                        <a:rPr lang="ar-SA" sz="2800" dirty="0"/>
                        <a:t> دج</a:t>
                      </a:r>
                    </a:p>
                  </a:txBody>
                  <a:tcPr anchor="ctr"/>
                </a:tc>
                <a:tc>
                  <a:txBody>
                    <a:bodyPr/>
                    <a:lstStyle/>
                    <a:p>
                      <a:pPr algn="ctr" rtl="1"/>
                      <a:r>
                        <a:rPr lang="ar-SA" sz="2800" dirty="0"/>
                        <a:t>الخصوم </a:t>
                      </a:r>
                    </a:p>
                  </a:txBody>
                  <a:tcPr anchor="ctr"/>
                </a:tc>
                <a:tc>
                  <a:txBody>
                    <a:bodyPr/>
                    <a:lstStyle/>
                    <a:p>
                      <a:pPr algn="ctr" rtl="1"/>
                      <a:r>
                        <a:rPr lang="ar-SA" sz="2800" dirty="0"/>
                        <a:t>القيمة دج</a:t>
                      </a:r>
                    </a:p>
                  </a:txBody>
                  <a:tcPr anchor="ctr"/>
                </a:tc>
                <a:extLst>
                  <a:ext uri="{0D108BD9-81ED-4DB2-BD59-A6C34878D82A}">
                    <a16:rowId xmlns:a16="http://schemas.microsoft.com/office/drawing/2014/main" val="10000"/>
                  </a:ext>
                </a:extLst>
              </a:tr>
              <a:tr h="545493">
                <a:tc>
                  <a:txBody>
                    <a:bodyPr/>
                    <a:lstStyle/>
                    <a:p>
                      <a:pPr algn="r" rtl="1"/>
                      <a:r>
                        <a:rPr lang="ar-SA" sz="2400" dirty="0"/>
                        <a:t>نقدية</a:t>
                      </a:r>
                    </a:p>
                  </a:txBody>
                  <a:tcPr anchor="ctr"/>
                </a:tc>
                <a:tc>
                  <a:txBody>
                    <a:bodyPr/>
                    <a:lstStyle/>
                    <a:p>
                      <a:pPr algn="ctr" rtl="0"/>
                      <a:r>
                        <a:rPr lang="en-US" sz="2400" dirty="0"/>
                        <a:t>20000</a:t>
                      </a:r>
                      <a:endParaRPr lang="ar-SA" sz="2400" dirty="0"/>
                    </a:p>
                  </a:txBody>
                  <a:tcPr anchor="ctr"/>
                </a:tc>
                <a:tc>
                  <a:txBody>
                    <a:bodyPr/>
                    <a:lstStyle/>
                    <a:p>
                      <a:pPr algn="r" rtl="1"/>
                      <a:r>
                        <a:rPr lang="ar-SA" sz="2400" dirty="0"/>
                        <a:t>ذمم دائنة</a:t>
                      </a:r>
                    </a:p>
                  </a:txBody>
                  <a:tcPr anchor="ctr"/>
                </a:tc>
                <a:tc>
                  <a:txBody>
                    <a:bodyPr/>
                    <a:lstStyle/>
                    <a:p>
                      <a:pPr algn="ctr" rtl="1"/>
                      <a:r>
                        <a:rPr lang="en-US" sz="2400" dirty="0"/>
                        <a:t>120000</a:t>
                      </a:r>
                      <a:endParaRPr lang="ar-SA" sz="2400" dirty="0"/>
                    </a:p>
                  </a:txBody>
                  <a:tcPr anchor="ctr"/>
                </a:tc>
                <a:extLst>
                  <a:ext uri="{0D108BD9-81ED-4DB2-BD59-A6C34878D82A}">
                    <a16:rowId xmlns:a16="http://schemas.microsoft.com/office/drawing/2014/main" val="10001"/>
                  </a:ext>
                </a:extLst>
              </a:tr>
              <a:tr h="545493">
                <a:tc>
                  <a:txBody>
                    <a:bodyPr/>
                    <a:lstStyle/>
                    <a:p>
                      <a:pPr algn="r" rtl="1"/>
                      <a:r>
                        <a:rPr lang="ar-SA" sz="2400" dirty="0"/>
                        <a:t>ذمم مدينة</a:t>
                      </a:r>
                    </a:p>
                  </a:txBody>
                  <a:tcPr anchor="ctr"/>
                </a:tc>
                <a:tc>
                  <a:txBody>
                    <a:bodyPr/>
                    <a:lstStyle/>
                    <a:p>
                      <a:pPr algn="ctr" rtl="0"/>
                      <a:r>
                        <a:rPr lang="en-US" sz="2400" dirty="0"/>
                        <a:t>180000</a:t>
                      </a:r>
                      <a:endParaRPr lang="ar-SA" sz="2400" dirty="0"/>
                    </a:p>
                  </a:txBody>
                  <a:tcPr anchor="ctr"/>
                </a:tc>
                <a:tc>
                  <a:txBody>
                    <a:bodyPr/>
                    <a:lstStyle/>
                    <a:p>
                      <a:pPr algn="r" rtl="1"/>
                      <a:r>
                        <a:rPr lang="ar-SA" sz="2400" dirty="0"/>
                        <a:t>متأخرات</a:t>
                      </a:r>
                    </a:p>
                  </a:txBody>
                  <a:tcPr anchor="ctr"/>
                </a:tc>
                <a:tc>
                  <a:txBody>
                    <a:bodyPr/>
                    <a:lstStyle/>
                    <a:p>
                      <a:pPr algn="ctr" rtl="1"/>
                      <a:r>
                        <a:rPr lang="en-US" sz="2400" dirty="0"/>
                        <a:t>100000</a:t>
                      </a:r>
                      <a:endParaRPr lang="ar-SA" sz="2400" dirty="0"/>
                    </a:p>
                  </a:txBody>
                  <a:tcPr anchor="ctr"/>
                </a:tc>
                <a:extLst>
                  <a:ext uri="{0D108BD9-81ED-4DB2-BD59-A6C34878D82A}">
                    <a16:rowId xmlns:a16="http://schemas.microsoft.com/office/drawing/2014/main" val="10002"/>
                  </a:ext>
                </a:extLst>
              </a:tr>
              <a:tr h="545493">
                <a:tc>
                  <a:txBody>
                    <a:bodyPr/>
                    <a:lstStyle/>
                    <a:p>
                      <a:pPr algn="r" rtl="1"/>
                      <a:r>
                        <a:rPr lang="ar-SA" sz="2400" dirty="0"/>
                        <a:t>مخزون</a:t>
                      </a:r>
                    </a:p>
                  </a:txBody>
                  <a:tcPr anchor="ctr"/>
                </a:tc>
                <a:tc>
                  <a:txBody>
                    <a:bodyPr/>
                    <a:lstStyle/>
                    <a:p>
                      <a:pPr algn="ctr" rtl="0"/>
                      <a:r>
                        <a:rPr lang="en-US" sz="2400" dirty="0"/>
                        <a:t>200000</a:t>
                      </a:r>
                      <a:endParaRPr lang="ar-SA" sz="2400" dirty="0"/>
                    </a:p>
                  </a:txBody>
                  <a:tcPr anchor="ctr"/>
                </a:tc>
                <a:tc>
                  <a:txBody>
                    <a:bodyPr/>
                    <a:lstStyle/>
                    <a:p>
                      <a:pPr algn="r" rtl="1"/>
                      <a:r>
                        <a:rPr lang="ar-SA" sz="2400" dirty="0"/>
                        <a:t>قروض طويلة الأجل</a:t>
                      </a:r>
                    </a:p>
                  </a:txBody>
                  <a:tcPr anchor="ctr"/>
                </a:tc>
                <a:tc>
                  <a:txBody>
                    <a:bodyPr/>
                    <a:lstStyle/>
                    <a:p>
                      <a:pPr algn="ctr" rtl="1"/>
                      <a:r>
                        <a:rPr lang="en-US" sz="2400" dirty="0"/>
                        <a:t>180000</a:t>
                      </a:r>
                      <a:endParaRPr lang="ar-SA" sz="2400" dirty="0"/>
                    </a:p>
                  </a:txBody>
                  <a:tcPr anchor="ctr"/>
                </a:tc>
                <a:extLst>
                  <a:ext uri="{0D108BD9-81ED-4DB2-BD59-A6C34878D82A}">
                    <a16:rowId xmlns:a16="http://schemas.microsoft.com/office/drawing/2014/main" val="10003"/>
                  </a:ext>
                </a:extLst>
              </a:tr>
              <a:tr h="545493">
                <a:tc>
                  <a:txBody>
                    <a:bodyPr/>
                    <a:lstStyle/>
                    <a:p>
                      <a:pPr algn="r" rtl="1"/>
                      <a:r>
                        <a:rPr lang="ar-SA" sz="2400" dirty="0"/>
                        <a:t>الأصول الثابتة</a:t>
                      </a:r>
                    </a:p>
                  </a:txBody>
                  <a:tcPr anchor="ctr"/>
                </a:tc>
                <a:tc>
                  <a:txBody>
                    <a:bodyPr/>
                    <a:lstStyle/>
                    <a:p>
                      <a:pPr algn="ctr" rtl="0"/>
                      <a:r>
                        <a:rPr lang="en-US" sz="2400" dirty="0"/>
                        <a:t>400000</a:t>
                      </a:r>
                      <a:endParaRPr lang="ar-SA" sz="2400" dirty="0"/>
                    </a:p>
                  </a:txBody>
                  <a:tcPr anchor="ctr"/>
                </a:tc>
                <a:tc>
                  <a:txBody>
                    <a:bodyPr/>
                    <a:lstStyle/>
                    <a:p>
                      <a:pPr algn="r" rtl="1"/>
                      <a:r>
                        <a:rPr lang="ar-SA" sz="2400" dirty="0"/>
                        <a:t>أسهم عادية</a:t>
                      </a:r>
                    </a:p>
                  </a:txBody>
                  <a:tcPr anchor="ctr"/>
                </a:tc>
                <a:tc>
                  <a:txBody>
                    <a:bodyPr/>
                    <a:lstStyle/>
                    <a:p>
                      <a:pPr algn="ctr" rtl="1"/>
                      <a:r>
                        <a:rPr lang="en-US" sz="2400" dirty="0"/>
                        <a:t>200000</a:t>
                      </a:r>
                      <a:endParaRPr lang="ar-SA" sz="2400" dirty="0"/>
                    </a:p>
                  </a:txBody>
                  <a:tcPr anchor="ctr"/>
                </a:tc>
                <a:extLst>
                  <a:ext uri="{0D108BD9-81ED-4DB2-BD59-A6C34878D82A}">
                    <a16:rowId xmlns:a16="http://schemas.microsoft.com/office/drawing/2014/main" val="10004"/>
                  </a:ext>
                </a:extLst>
              </a:tr>
              <a:tr h="545493">
                <a:tc>
                  <a:txBody>
                    <a:bodyPr/>
                    <a:lstStyle/>
                    <a:p>
                      <a:pPr algn="r" rtl="1"/>
                      <a:endParaRPr lang="ar-SA" sz="2400" dirty="0"/>
                    </a:p>
                  </a:txBody>
                  <a:tcPr anchor="ctr"/>
                </a:tc>
                <a:tc>
                  <a:txBody>
                    <a:bodyPr/>
                    <a:lstStyle/>
                    <a:p>
                      <a:pPr algn="ctr" rtl="0"/>
                      <a:endParaRPr lang="ar-SA" sz="2400" dirty="0"/>
                    </a:p>
                  </a:txBody>
                  <a:tcPr anchor="ctr"/>
                </a:tc>
                <a:tc>
                  <a:txBody>
                    <a:bodyPr/>
                    <a:lstStyle/>
                    <a:p>
                      <a:pPr algn="r" rtl="1"/>
                      <a:r>
                        <a:rPr lang="ar-SA" sz="2400" dirty="0"/>
                        <a:t>أرباح محتجزة</a:t>
                      </a:r>
                    </a:p>
                  </a:txBody>
                  <a:tcPr anchor="ctr"/>
                </a:tc>
                <a:tc>
                  <a:txBody>
                    <a:bodyPr/>
                    <a:lstStyle/>
                    <a:p>
                      <a:pPr algn="ctr" rtl="1"/>
                      <a:r>
                        <a:rPr lang="en-US" sz="2400" dirty="0"/>
                        <a:t>200000</a:t>
                      </a:r>
                      <a:endParaRPr lang="ar-SA" sz="2400" dirty="0"/>
                    </a:p>
                  </a:txBody>
                  <a:tcPr anchor="ctr"/>
                </a:tc>
                <a:extLst>
                  <a:ext uri="{0D108BD9-81ED-4DB2-BD59-A6C34878D82A}">
                    <a16:rowId xmlns:a16="http://schemas.microsoft.com/office/drawing/2014/main" val="10005"/>
                  </a:ext>
                </a:extLst>
              </a:tr>
              <a:tr h="545493">
                <a:tc>
                  <a:txBody>
                    <a:bodyPr/>
                    <a:lstStyle/>
                    <a:p>
                      <a:pPr algn="r" rtl="1"/>
                      <a:r>
                        <a:rPr lang="ar-SA" sz="2400" dirty="0"/>
                        <a:t>مجموع الأصول</a:t>
                      </a:r>
                    </a:p>
                  </a:txBody>
                  <a:tcPr anchor="ctr"/>
                </a:tc>
                <a:tc>
                  <a:txBody>
                    <a:bodyPr/>
                    <a:lstStyle/>
                    <a:p>
                      <a:pPr algn="ctr" rtl="0"/>
                      <a:r>
                        <a:rPr lang="en-US" sz="2400" b="1" dirty="0"/>
                        <a:t>800000</a:t>
                      </a:r>
                      <a:endParaRPr lang="ar-SA" sz="2400" b="1" dirty="0"/>
                    </a:p>
                  </a:txBody>
                  <a:tcPr anchor="ctr"/>
                </a:tc>
                <a:tc>
                  <a:txBody>
                    <a:bodyPr/>
                    <a:lstStyle/>
                    <a:p>
                      <a:pPr algn="r" rtl="1"/>
                      <a:r>
                        <a:rPr lang="ar-SA" sz="2400" dirty="0"/>
                        <a:t>مجموع الخصوم </a:t>
                      </a:r>
                      <a:r>
                        <a:rPr lang="ar-SA" sz="2400" dirty="0" err="1"/>
                        <a:t>و</a:t>
                      </a:r>
                      <a:r>
                        <a:rPr lang="ar-SA" sz="2400" dirty="0"/>
                        <a:t> حقوق الملكية</a:t>
                      </a:r>
                    </a:p>
                  </a:txBody>
                  <a:tcPr anchor="ctr"/>
                </a:tc>
                <a:tc>
                  <a:txBody>
                    <a:bodyPr/>
                    <a:lstStyle/>
                    <a:p>
                      <a:pPr algn="ctr" rtl="1"/>
                      <a:r>
                        <a:rPr lang="en-US" sz="2400" b="1" i="0" dirty="0"/>
                        <a:t>800000</a:t>
                      </a:r>
                      <a:endParaRPr lang="ar-SA" sz="2400" b="1" i="0" dirty="0"/>
                    </a:p>
                  </a:txBody>
                  <a:tcPr anchor="ctr"/>
                </a:tc>
                <a:extLst>
                  <a:ext uri="{0D108BD9-81ED-4DB2-BD59-A6C34878D82A}">
                    <a16:rowId xmlns:a16="http://schemas.microsoft.com/office/drawing/2014/main" val="10006"/>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Placeholder 5"/>
          <p:cNvSpPr>
            <a:spLocks noGrp="1"/>
          </p:cNvSpPr>
          <p:nvPr>
            <p:ph idx="1"/>
          </p:nvPr>
        </p:nvSpPr>
        <p:spPr>
          <a:xfrm>
            <a:off x="323528" y="1268760"/>
            <a:ext cx="8329642" cy="4320480"/>
          </a:xfrm>
        </p:spPr>
        <p:style>
          <a:lnRef idx="2">
            <a:schemeClr val="accent1"/>
          </a:lnRef>
          <a:fillRef idx="1">
            <a:schemeClr val="lt1"/>
          </a:fillRef>
          <a:effectRef idx="0">
            <a:schemeClr val="accent1"/>
          </a:effectRef>
          <a:fontRef idx="minor">
            <a:schemeClr val="dk1"/>
          </a:fontRef>
        </p:style>
        <p:txBody>
          <a:bodyPr anchor="t">
            <a:noAutofit/>
          </a:bodyPr>
          <a:lstStyle/>
          <a:p>
            <a:pPr marL="457200" indent="-457200" algn="justLow"/>
            <a:r>
              <a:rPr lang="ar-SA" sz="2800" b="1" dirty="0">
                <a:cs typeface="Arial" pitchFamily="34" charset="0"/>
              </a:rPr>
              <a:t>الحل</a:t>
            </a:r>
            <a:r>
              <a:rPr lang="ar-SA" sz="2400" b="1" dirty="0">
                <a:cs typeface="Arial" pitchFamily="34" charset="0"/>
              </a:rPr>
              <a:t>:</a:t>
            </a:r>
          </a:p>
          <a:p>
            <a:pPr marL="365125" indent="-365125" algn="justLow"/>
            <a:r>
              <a:rPr lang="en-US" sz="2000" b="1" dirty="0">
                <a:cs typeface="Arial" pitchFamily="34" charset="0"/>
              </a:rPr>
              <a:t>.1 </a:t>
            </a:r>
            <a:r>
              <a:rPr lang="ar-SA" sz="2000" b="1" dirty="0">
                <a:cs typeface="Arial" pitchFamily="34" charset="0"/>
              </a:rPr>
              <a:t> حساب نسب بنود الميزانية التي تتغير مباشرة مع المبيعات الحالية ، </a:t>
            </a:r>
            <a:r>
              <a:rPr lang="ar-SA" sz="2000" b="1" dirty="0" err="1">
                <a:cs typeface="Arial" pitchFamily="34" charset="0"/>
              </a:rPr>
              <a:t>و</a:t>
            </a:r>
            <a:r>
              <a:rPr lang="ar-SA" sz="2000" b="1" dirty="0">
                <a:cs typeface="Arial" pitchFamily="34" charset="0"/>
              </a:rPr>
              <a:t> هذه موضحة في الجدول أدناه ،</a:t>
            </a:r>
          </a:p>
          <a:p>
            <a:pPr marL="365125" indent="-365125" algn="justLow"/>
            <a:endParaRPr lang="ar-SA" sz="2000" b="1" dirty="0">
              <a:cs typeface="Arial" pitchFamily="34" charset="0"/>
            </a:endParaRPr>
          </a:p>
          <a:p>
            <a:pPr marL="457200" indent="-457200" algn="justLow"/>
            <a:endParaRPr lang="en-US" sz="2400" b="1" dirty="0">
              <a:cs typeface="Arial" pitchFamily="34" charset="0"/>
            </a:endParaRPr>
          </a:p>
          <a:p>
            <a:pPr marL="457200" indent="-457200" algn="justLow"/>
            <a:endParaRPr lang="ar-SA" sz="2400" b="1" dirty="0">
              <a:cs typeface="Arial" pitchFamily="34" charset="0"/>
            </a:endParaRPr>
          </a:p>
        </p:txBody>
      </p:sp>
      <p:sp>
        <p:nvSpPr>
          <p:cNvPr id="7172" name="Slide Number Placeholder 3"/>
          <p:cNvSpPr>
            <a:spLocks noGrp="1"/>
          </p:cNvSpPr>
          <p:nvPr>
            <p:ph type="sldNum" sz="quarter" idx="12"/>
          </p:nvPr>
        </p:nvSpPr>
        <p:spPr bwMode="auto">
          <a:noFill/>
          <a:ln>
            <a:miter lim="800000"/>
            <a:headEnd/>
            <a:tailEnd/>
          </a:ln>
        </p:spPr>
        <p:txBody>
          <a:bodyPr/>
          <a:lstStyle/>
          <a:p>
            <a:fld id="{D0DADA15-66D2-49B4-BB39-6A6D46EA6F4B}" type="slidenum">
              <a:rPr lang="ar-SA" smtClean="0">
                <a:cs typeface="Arial" pitchFamily="34" charset="0"/>
              </a:rPr>
              <a:pPr/>
              <a:t>24</a:t>
            </a:fld>
            <a:endParaRPr lang="en-US">
              <a:cs typeface="Arial" pitchFamily="34" charset="0"/>
            </a:endParaRPr>
          </a:p>
        </p:txBody>
      </p:sp>
      <p:sp>
        <p:nvSpPr>
          <p:cNvPr id="7" name="Title 6"/>
          <p:cNvSpPr>
            <a:spLocks noGrp="1"/>
          </p:cNvSpPr>
          <p:nvPr>
            <p:ph type="title"/>
          </p:nvPr>
        </p:nvSpPr>
        <p:spPr>
          <a:xfrm>
            <a:off x="457200" y="274638"/>
            <a:ext cx="8229600" cy="850106"/>
          </a:xfrm>
        </p:spPr>
        <p:txBody>
          <a:bodyPr/>
          <a:lstStyle/>
          <a:p>
            <a:pPr algn="ctr" rtl="0">
              <a:defRPr/>
            </a:pPr>
            <a:r>
              <a:rPr lang="ar-SA" sz="3600" dirty="0"/>
              <a:t> الفصل </a:t>
            </a:r>
            <a:r>
              <a:rPr lang="ar-DZ" sz="3600" dirty="0"/>
              <a:t>الثالث القسم الثاني</a:t>
            </a:r>
            <a:r>
              <a:rPr lang="ar-SA" sz="3600" dirty="0"/>
              <a:t>: التخطيط المالي</a:t>
            </a:r>
            <a:endParaRPr lang="en-US" sz="3600" b="1" dirty="0"/>
          </a:p>
        </p:txBody>
      </p:sp>
      <p:sp>
        <p:nvSpPr>
          <p:cNvPr id="7173" name="TextBox 4"/>
          <p:cNvSpPr txBox="1">
            <a:spLocks noChangeArrowheads="1"/>
          </p:cNvSpPr>
          <p:nvPr/>
        </p:nvSpPr>
        <p:spPr bwMode="auto">
          <a:xfrm>
            <a:off x="2843808" y="5949280"/>
            <a:ext cx="3500462" cy="632685"/>
          </a:xfrm>
          <a:prstGeom prst="rect">
            <a:avLst/>
          </a:prstGeom>
          <a:noFill/>
          <a:ln w="9525">
            <a:noFill/>
            <a:miter lim="800000"/>
            <a:headEnd/>
            <a:tailEnd/>
          </a:ln>
        </p:spPr>
        <p:txBody>
          <a:bodyPr wrap="square" lIns="77925" tIns="38963" rIns="77925" bIns="38963">
            <a:spAutoFit/>
          </a:bodyPr>
          <a:lstStyle/>
          <a:p>
            <a:pPr algn="ctr"/>
            <a:r>
              <a:rPr lang="en-US" b="1" dirty="0">
                <a:latin typeface="Calibri" pitchFamily="34" charset="0"/>
                <a:cs typeface="Times New Roman" pitchFamily="18" charset="0"/>
              </a:rPr>
              <a:t>Prof. Abdeldjelil BOUDAH </a:t>
            </a:r>
            <a:endParaRPr lang="en-US" b="1" dirty="0">
              <a:latin typeface="Calibri" pitchFamily="34" charset="0"/>
            </a:endParaRPr>
          </a:p>
          <a:p>
            <a:pPr algn="r" rtl="1"/>
            <a:endParaRPr lang="en-US"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4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5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5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5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78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78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89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89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89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99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409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41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22" name="جدول 21"/>
          <p:cNvGraphicFramePr>
            <a:graphicFrameLocks noGrp="1"/>
          </p:cNvGraphicFramePr>
          <p:nvPr/>
        </p:nvGraphicFramePr>
        <p:xfrm>
          <a:off x="467544" y="2564904"/>
          <a:ext cx="8072496" cy="2804160"/>
        </p:xfrm>
        <a:graphic>
          <a:graphicData uri="http://schemas.openxmlformats.org/drawingml/2006/table">
            <a:tbl>
              <a:tblPr rtl="1" firstRow="1" bandRow="1">
                <a:tableStyleId>{5C22544A-7EE6-4342-B048-85BDC9FD1C3A}</a:tableStyleId>
              </a:tblPr>
              <a:tblGrid>
                <a:gridCol w="2018124">
                  <a:extLst>
                    <a:ext uri="{9D8B030D-6E8A-4147-A177-3AD203B41FA5}">
                      <a16:colId xmlns:a16="http://schemas.microsoft.com/office/drawing/2014/main" val="20000"/>
                    </a:ext>
                  </a:extLst>
                </a:gridCol>
                <a:gridCol w="2018124">
                  <a:extLst>
                    <a:ext uri="{9D8B030D-6E8A-4147-A177-3AD203B41FA5}">
                      <a16:colId xmlns:a16="http://schemas.microsoft.com/office/drawing/2014/main" val="20001"/>
                    </a:ext>
                  </a:extLst>
                </a:gridCol>
                <a:gridCol w="2018124">
                  <a:extLst>
                    <a:ext uri="{9D8B030D-6E8A-4147-A177-3AD203B41FA5}">
                      <a16:colId xmlns:a16="http://schemas.microsoft.com/office/drawing/2014/main" val="20002"/>
                    </a:ext>
                  </a:extLst>
                </a:gridCol>
                <a:gridCol w="2018124">
                  <a:extLst>
                    <a:ext uri="{9D8B030D-6E8A-4147-A177-3AD203B41FA5}">
                      <a16:colId xmlns:a16="http://schemas.microsoft.com/office/drawing/2014/main" val="20003"/>
                    </a:ext>
                  </a:extLst>
                </a:gridCol>
              </a:tblGrid>
              <a:tr h="488419">
                <a:tc>
                  <a:txBody>
                    <a:bodyPr/>
                    <a:lstStyle/>
                    <a:p>
                      <a:pPr algn="ctr" rtl="1"/>
                      <a:r>
                        <a:rPr lang="ar-SA" sz="2800" dirty="0"/>
                        <a:t>الأصول </a:t>
                      </a:r>
                    </a:p>
                  </a:txBody>
                  <a:tcPr anchor="ctr"/>
                </a:tc>
                <a:tc>
                  <a:txBody>
                    <a:bodyPr/>
                    <a:lstStyle/>
                    <a:p>
                      <a:pPr algn="ctr" rtl="1"/>
                      <a:r>
                        <a:rPr lang="ar-SA" sz="2800" dirty="0"/>
                        <a:t>النسبة%</a:t>
                      </a:r>
                    </a:p>
                  </a:txBody>
                  <a:tcPr anchor="ctr"/>
                </a:tc>
                <a:tc>
                  <a:txBody>
                    <a:bodyPr/>
                    <a:lstStyle/>
                    <a:p>
                      <a:pPr algn="ctr" rtl="1"/>
                      <a:r>
                        <a:rPr lang="ar-SA" sz="2800" dirty="0"/>
                        <a:t>الخصوم </a:t>
                      </a:r>
                    </a:p>
                  </a:txBody>
                  <a:tcPr anchor="ctr"/>
                </a:tc>
                <a:tc>
                  <a:txBody>
                    <a:bodyPr/>
                    <a:lstStyle/>
                    <a:p>
                      <a:pPr algn="ctr" rtl="1"/>
                      <a:r>
                        <a:rPr lang="ar-SA" sz="2800" dirty="0"/>
                        <a:t>النسبة%</a:t>
                      </a:r>
                    </a:p>
                  </a:txBody>
                  <a:tcPr anchor="ctr"/>
                </a:tc>
                <a:extLst>
                  <a:ext uri="{0D108BD9-81ED-4DB2-BD59-A6C34878D82A}">
                    <a16:rowId xmlns:a16="http://schemas.microsoft.com/office/drawing/2014/main" val="10000"/>
                  </a:ext>
                </a:extLst>
              </a:tr>
              <a:tr h="430958">
                <a:tc>
                  <a:txBody>
                    <a:bodyPr/>
                    <a:lstStyle/>
                    <a:p>
                      <a:pPr algn="r" rtl="1"/>
                      <a:r>
                        <a:rPr lang="ar-SA" sz="2400" dirty="0"/>
                        <a:t>نقدية</a:t>
                      </a:r>
                    </a:p>
                  </a:txBody>
                  <a:tcPr anchor="ctr"/>
                </a:tc>
                <a:tc>
                  <a:txBody>
                    <a:bodyPr/>
                    <a:lstStyle/>
                    <a:p>
                      <a:pPr algn="ctr" rtl="0"/>
                      <a:r>
                        <a:rPr lang="en-US" sz="2400" dirty="0"/>
                        <a:t>2</a:t>
                      </a:r>
                      <a:endParaRPr lang="ar-SA" sz="2400" dirty="0"/>
                    </a:p>
                  </a:txBody>
                  <a:tcPr anchor="ctr"/>
                </a:tc>
                <a:tc>
                  <a:txBody>
                    <a:bodyPr/>
                    <a:lstStyle/>
                    <a:p>
                      <a:pPr algn="r" rtl="1"/>
                      <a:r>
                        <a:rPr lang="ar-SA" sz="2400" dirty="0"/>
                        <a:t>ذمم دائنة</a:t>
                      </a:r>
                    </a:p>
                  </a:txBody>
                  <a:tcPr anchor="ctr"/>
                </a:tc>
                <a:tc>
                  <a:txBody>
                    <a:bodyPr/>
                    <a:lstStyle/>
                    <a:p>
                      <a:pPr algn="ctr" rtl="1"/>
                      <a:r>
                        <a:rPr lang="en-US" sz="2400" dirty="0"/>
                        <a:t>12</a:t>
                      </a:r>
                      <a:endParaRPr lang="ar-SA" sz="2400" dirty="0"/>
                    </a:p>
                  </a:txBody>
                  <a:tcPr anchor="ctr"/>
                </a:tc>
                <a:extLst>
                  <a:ext uri="{0D108BD9-81ED-4DB2-BD59-A6C34878D82A}">
                    <a16:rowId xmlns:a16="http://schemas.microsoft.com/office/drawing/2014/main" val="10001"/>
                  </a:ext>
                </a:extLst>
              </a:tr>
              <a:tr h="430958">
                <a:tc>
                  <a:txBody>
                    <a:bodyPr/>
                    <a:lstStyle/>
                    <a:p>
                      <a:pPr algn="r" rtl="1"/>
                      <a:r>
                        <a:rPr lang="ar-SA" sz="2400" dirty="0"/>
                        <a:t>ذمم مدينة</a:t>
                      </a:r>
                    </a:p>
                  </a:txBody>
                  <a:tcPr anchor="ctr"/>
                </a:tc>
                <a:tc>
                  <a:txBody>
                    <a:bodyPr/>
                    <a:lstStyle/>
                    <a:p>
                      <a:pPr algn="ctr" rtl="0"/>
                      <a:r>
                        <a:rPr lang="en-US" sz="2400" dirty="0"/>
                        <a:t>18</a:t>
                      </a:r>
                      <a:endParaRPr lang="ar-SA" sz="2400" dirty="0"/>
                    </a:p>
                  </a:txBody>
                  <a:tcPr anchor="ctr"/>
                </a:tc>
                <a:tc>
                  <a:txBody>
                    <a:bodyPr/>
                    <a:lstStyle/>
                    <a:p>
                      <a:pPr algn="r" rtl="1"/>
                      <a:r>
                        <a:rPr lang="ar-SA" sz="2400" dirty="0"/>
                        <a:t>متأخرات</a:t>
                      </a:r>
                    </a:p>
                  </a:txBody>
                  <a:tcPr anchor="ctr"/>
                </a:tc>
                <a:tc>
                  <a:txBody>
                    <a:bodyPr/>
                    <a:lstStyle/>
                    <a:p>
                      <a:pPr algn="ctr" rtl="1"/>
                      <a:r>
                        <a:rPr lang="en-US" sz="2400" dirty="0"/>
                        <a:t>10</a:t>
                      </a:r>
                      <a:endParaRPr lang="ar-SA" sz="2400" dirty="0"/>
                    </a:p>
                  </a:txBody>
                  <a:tcPr anchor="ctr"/>
                </a:tc>
                <a:extLst>
                  <a:ext uri="{0D108BD9-81ED-4DB2-BD59-A6C34878D82A}">
                    <a16:rowId xmlns:a16="http://schemas.microsoft.com/office/drawing/2014/main" val="10002"/>
                  </a:ext>
                </a:extLst>
              </a:tr>
              <a:tr h="430958">
                <a:tc>
                  <a:txBody>
                    <a:bodyPr/>
                    <a:lstStyle/>
                    <a:p>
                      <a:pPr algn="r" rtl="1"/>
                      <a:r>
                        <a:rPr lang="ar-SA" sz="2400" dirty="0"/>
                        <a:t>مخزون</a:t>
                      </a:r>
                    </a:p>
                  </a:txBody>
                  <a:tcPr anchor="ctr"/>
                </a:tc>
                <a:tc>
                  <a:txBody>
                    <a:bodyPr/>
                    <a:lstStyle/>
                    <a:p>
                      <a:pPr algn="ctr" rtl="0"/>
                      <a:r>
                        <a:rPr lang="en-US" sz="2400" dirty="0"/>
                        <a:t>20</a:t>
                      </a:r>
                      <a:endParaRPr lang="ar-SA" sz="2400" dirty="0"/>
                    </a:p>
                  </a:txBody>
                  <a:tcPr anchor="ctr"/>
                </a:tc>
                <a:tc>
                  <a:txBody>
                    <a:bodyPr/>
                    <a:lstStyle/>
                    <a:p>
                      <a:pPr rtl="1"/>
                      <a:endParaRPr lang="ar-SA"/>
                    </a:p>
                  </a:txBody>
                  <a:tcPr/>
                </a:tc>
                <a:tc>
                  <a:txBody>
                    <a:bodyPr/>
                    <a:lstStyle/>
                    <a:p>
                      <a:pPr algn="ctr" rtl="1"/>
                      <a:endParaRPr lang="ar-SA" sz="2400" dirty="0"/>
                    </a:p>
                  </a:txBody>
                  <a:tcPr anchor="ctr"/>
                </a:tc>
                <a:extLst>
                  <a:ext uri="{0D108BD9-81ED-4DB2-BD59-A6C34878D82A}">
                    <a16:rowId xmlns:a16="http://schemas.microsoft.com/office/drawing/2014/main" val="10003"/>
                  </a:ext>
                </a:extLst>
              </a:tr>
              <a:tr h="430958">
                <a:tc>
                  <a:txBody>
                    <a:bodyPr/>
                    <a:lstStyle/>
                    <a:p>
                      <a:pPr algn="r" rtl="1"/>
                      <a:r>
                        <a:rPr lang="ar-SA" sz="2400" dirty="0"/>
                        <a:t>الأصول الثابتة</a:t>
                      </a:r>
                    </a:p>
                  </a:txBody>
                  <a:tcPr anchor="ctr"/>
                </a:tc>
                <a:tc>
                  <a:txBody>
                    <a:bodyPr/>
                    <a:lstStyle/>
                    <a:p>
                      <a:pPr algn="ctr" rtl="0"/>
                      <a:r>
                        <a:rPr lang="en-US" sz="2400" dirty="0"/>
                        <a:t>40</a:t>
                      </a:r>
                      <a:endParaRPr lang="ar-SA" sz="2400" dirty="0"/>
                    </a:p>
                  </a:txBody>
                  <a:tcPr anchor="ctr"/>
                </a:tc>
                <a:tc>
                  <a:txBody>
                    <a:bodyPr/>
                    <a:lstStyle/>
                    <a:p>
                      <a:pPr rtl="1"/>
                      <a:endParaRPr lang="ar-SA"/>
                    </a:p>
                  </a:txBody>
                  <a:tcPr/>
                </a:tc>
                <a:tc>
                  <a:txBody>
                    <a:bodyPr/>
                    <a:lstStyle/>
                    <a:p>
                      <a:pPr algn="ctr" rtl="1"/>
                      <a:endParaRPr lang="ar-SA" sz="2400" dirty="0"/>
                    </a:p>
                  </a:txBody>
                  <a:tcPr anchor="ctr"/>
                </a:tc>
                <a:extLst>
                  <a:ext uri="{0D108BD9-81ED-4DB2-BD59-A6C34878D82A}">
                    <a16:rowId xmlns:a16="http://schemas.microsoft.com/office/drawing/2014/main" val="10004"/>
                  </a:ext>
                </a:extLst>
              </a:tr>
              <a:tr h="430958">
                <a:tc>
                  <a:txBody>
                    <a:bodyPr/>
                    <a:lstStyle/>
                    <a:p>
                      <a:pPr algn="r" rtl="1"/>
                      <a:r>
                        <a:rPr lang="ar-SA" sz="2400" dirty="0"/>
                        <a:t>المجموع</a:t>
                      </a:r>
                    </a:p>
                  </a:txBody>
                  <a:tcPr anchor="ctr"/>
                </a:tc>
                <a:tc>
                  <a:txBody>
                    <a:bodyPr/>
                    <a:lstStyle/>
                    <a:p>
                      <a:pPr algn="ctr" rtl="0"/>
                      <a:r>
                        <a:rPr lang="en-US" sz="2400" dirty="0"/>
                        <a:t>80</a:t>
                      </a:r>
                      <a:endParaRPr lang="ar-SA" sz="2400" dirty="0"/>
                    </a:p>
                  </a:txBody>
                  <a:tcPr anchor="ctr"/>
                </a:tc>
                <a:tc>
                  <a:txBody>
                    <a:bodyPr/>
                    <a:lstStyle/>
                    <a:p>
                      <a:pPr rtl="1"/>
                      <a:endParaRPr lang="ar-SA"/>
                    </a:p>
                  </a:txBody>
                  <a:tcPr/>
                </a:tc>
                <a:tc>
                  <a:txBody>
                    <a:bodyPr/>
                    <a:lstStyle/>
                    <a:p>
                      <a:pPr algn="ctr" rtl="1"/>
                      <a:r>
                        <a:rPr lang="en-US" sz="2400" dirty="0"/>
                        <a:t>22</a:t>
                      </a:r>
                      <a:endParaRPr lang="ar-SA" sz="2400" dirty="0"/>
                    </a:p>
                  </a:txBody>
                  <a:tcPr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Placeholder 5"/>
          <p:cNvSpPr>
            <a:spLocks noGrp="1"/>
          </p:cNvSpPr>
          <p:nvPr>
            <p:ph idx="1"/>
          </p:nvPr>
        </p:nvSpPr>
        <p:spPr>
          <a:xfrm>
            <a:off x="323528" y="1412776"/>
            <a:ext cx="8572560" cy="4186252"/>
          </a:xfrm>
        </p:spPr>
        <p:style>
          <a:lnRef idx="2">
            <a:schemeClr val="accent1"/>
          </a:lnRef>
          <a:fillRef idx="1">
            <a:schemeClr val="lt1"/>
          </a:fillRef>
          <a:effectRef idx="0">
            <a:schemeClr val="accent1"/>
          </a:effectRef>
          <a:fontRef idx="minor">
            <a:schemeClr val="dk1"/>
          </a:fontRef>
        </p:style>
        <p:txBody>
          <a:bodyPr anchor="t">
            <a:noAutofit/>
          </a:bodyPr>
          <a:lstStyle/>
          <a:p>
            <a:pPr marL="457200" indent="-457200" algn="justLow"/>
            <a:r>
              <a:rPr lang="ar-SA" sz="2800" b="1" dirty="0">
                <a:cs typeface="Arial" pitchFamily="34" charset="0"/>
              </a:rPr>
              <a:t>الحل</a:t>
            </a:r>
            <a:r>
              <a:rPr lang="ar-SA" sz="2400" b="1" dirty="0">
                <a:cs typeface="Arial" pitchFamily="34" charset="0"/>
              </a:rPr>
              <a:t>:</a:t>
            </a:r>
          </a:p>
          <a:p>
            <a:pPr marL="365125" indent="-365125" algn="justLow"/>
            <a:r>
              <a:rPr lang="en-US" sz="2000" b="1" dirty="0">
                <a:cs typeface="Arial" pitchFamily="34" charset="0"/>
              </a:rPr>
              <a:t>.2 </a:t>
            </a:r>
            <a:r>
              <a:rPr lang="ar-SA" sz="2000" b="1" dirty="0">
                <a:cs typeface="Arial" pitchFamily="34" charset="0"/>
              </a:rPr>
              <a:t> تحديد الحاجيات المالية الكلية باستخدام المعادلة  </a:t>
            </a:r>
          </a:p>
          <a:p>
            <a:pPr marL="441325" indent="-166688" algn="justLow">
              <a:tabLst>
                <a:tab pos="182563" algn="l"/>
              </a:tabLst>
            </a:pPr>
            <a:endParaRPr lang="ar-SA" sz="2000" b="1" dirty="0">
              <a:cs typeface="Arial" pitchFamily="34" charset="0"/>
            </a:endParaRPr>
          </a:p>
          <a:p>
            <a:pPr marL="441325" indent="-166688" algn="justLow">
              <a:tabLst>
                <a:tab pos="182563" algn="l"/>
              </a:tabLst>
            </a:pPr>
            <a:r>
              <a:rPr lang="ar-SA" sz="2000" b="1" dirty="0">
                <a:cs typeface="Arial" pitchFamily="34" charset="0"/>
              </a:rPr>
              <a:t>و منه :</a:t>
            </a:r>
          </a:p>
          <a:p>
            <a:pPr marL="166688" indent="-74613" algn="justLow"/>
            <a:r>
              <a:rPr lang="en-US" sz="2000" b="1" dirty="0">
                <a:cs typeface="Arial" pitchFamily="34" charset="0"/>
              </a:rPr>
              <a:t>.3</a:t>
            </a:r>
            <a:r>
              <a:rPr lang="ar-SA" sz="2000" b="1" dirty="0">
                <a:cs typeface="Arial" pitchFamily="34" charset="0"/>
              </a:rPr>
              <a:t> تحديد الحاجيات المالية الخارجية باستخدام المعادلة </a:t>
            </a:r>
          </a:p>
          <a:p>
            <a:pPr marL="166688" indent="-74613" algn="justLow"/>
            <a:r>
              <a:rPr lang="ar-SA" sz="2000" b="1" dirty="0">
                <a:cs typeface="Arial" pitchFamily="34" charset="0"/>
              </a:rPr>
              <a:t>  </a:t>
            </a:r>
          </a:p>
          <a:p>
            <a:pPr marL="166688" indent="-74613" algn="justLow"/>
            <a:r>
              <a:rPr lang="ar-SA" sz="2000" b="1" dirty="0">
                <a:cs typeface="Arial" pitchFamily="34" charset="0"/>
              </a:rPr>
              <a:t>  و منه :</a:t>
            </a:r>
          </a:p>
          <a:p>
            <a:pPr marL="166688" indent="-74613" algn="justLow"/>
            <a:r>
              <a:rPr lang="ar-SA" sz="2000" b="1" dirty="0">
                <a:cs typeface="Arial" pitchFamily="34" charset="0"/>
              </a:rPr>
              <a:t>و مما سبق يمكن تحديد البعض من قيم عناصر الميزانية انطلاقا من الاحتياجات المالية الخارجية</a:t>
            </a:r>
          </a:p>
          <a:p>
            <a:pPr marL="166688" indent="-74613" algn="justLow"/>
            <a:r>
              <a:rPr lang="ar-SA" sz="2000" b="1" dirty="0">
                <a:cs typeface="Arial" pitchFamily="34" charset="0"/>
              </a:rPr>
              <a:t>الديون : </a:t>
            </a:r>
            <a:r>
              <a:rPr lang="en-US" sz="2000" b="1" dirty="0">
                <a:cs typeface="Arial" pitchFamily="34" charset="0"/>
              </a:rPr>
              <a:t>0.50</a:t>
            </a:r>
            <a:r>
              <a:rPr lang="ar-SA" sz="2000" b="1" dirty="0">
                <a:cs typeface="Arial" pitchFamily="34" charset="0"/>
              </a:rPr>
              <a:t> × </a:t>
            </a:r>
            <a:r>
              <a:rPr lang="en-US" sz="2000" b="1" dirty="0">
                <a:cs typeface="Arial" pitchFamily="34" charset="0"/>
              </a:rPr>
              <a:t>252500</a:t>
            </a:r>
            <a:r>
              <a:rPr lang="ar-SA" sz="2000" b="1" dirty="0">
                <a:cs typeface="Arial" pitchFamily="34" charset="0"/>
              </a:rPr>
              <a:t> = </a:t>
            </a:r>
            <a:r>
              <a:rPr lang="en-US" sz="2000" b="1" dirty="0">
                <a:cs typeface="Arial" pitchFamily="34" charset="0"/>
              </a:rPr>
              <a:t>126250</a:t>
            </a:r>
            <a:r>
              <a:rPr lang="ar-SA" sz="2000" b="1" dirty="0">
                <a:cs typeface="Arial" pitchFamily="34" charset="0"/>
              </a:rPr>
              <a:t> دج منها قروض مصرفية قصيرة الأجل بنسبة </a:t>
            </a:r>
            <a:r>
              <a:rPr lang="en-US" sz="2000" b="1" dirty="0">
                <a:cs typeface="Arial" pitchFamily="34" charset="0"/>
              </a:rPr>
              <a:t>80</a:t>
            </a:r>
            <a:r>
              <a:rPr lang="ar-SA" sz="2000" b="1" dirty="0">
                <a:cs typeface="Arial" pitchFamily="34" charset="0"/>
              </a:rPr>
              <a:t>%، وسندات دين بنسبة </a:t>
            </a:r>
            <a:r>
              <a:rPr lang="en-US" sz="2000" b="1" dirty="0">
                <a:cs typeface="Arial" pitchFamily="34" charset="0"/>
              </a:rPr>
              <a:t>20</a:t>
            </a:r>
            <a:r>
              <a:rPr lang="ar-SA" sz="2000" b="1" dirty="0">
                <a:cs typeface="Arial" pitchFamily="34" charset="0"/>
              </a:rPr>
              <a:t>% </a:t>
            </a:r>
            <a:r>
              <a:rPr lang="ar-SA" sz="2000" b="1" dirty="0" err="1">
                <a:cs typeface="Arial" pitchFamily="34" charset="0"/>
              </a:rPr>
              <a:t>و</a:t>
            </a:r>
            <a:r>
              <a:rPr lang="ar-SA" sz="2000" b="1" dirty="0">
                <a:cs typeface="Arial" pitchFamily="34" charset="0"/>
              </a:rPr>
              <a:t> ذلك على النحو التالي،</a:t>
            </a:r>
          </a:p>
          <a:p>
            <a:pPr marL="166688" indent="-74613" algn="justLow"/>
            <a:endParaRPr lang="ar-SA" sz="2000" b="1" dirty="0">
              <a:cs typeface="Arial" pitchFamily="34" charset="0"/>
            </a:endParaRPr>
          </a:p>
          <a:p>
            <a:pPr marL="166688" indent="-74613" algn="justLow"/>
            <a:endParaRPr lang="ar-SA" sz="2000" b="1" dirty="0">
              <a:cs typeface="Arial" pitchFamily="34" charset="0"/>
            </a:endParaRPr>
          </a:p>
          <a:p>
            <a:pPr marL="365125" indent="-365125" algn="justLow"/>
            <a:endParaRPr lang="ar-SA" sz="2000" b="1" dirty="0">
              <a:cs typeface="Arial" pitchFamily="34" charset="0"/>
            </a:endParaRPr>
          </a:p>
          <a:p>
            <a:pPr marL="457200" indent="-457200" algn="justLow"/>
            <a:endParaRPr lang="en-US" sz="2400" b="1" dirty="0">
              <a:cs typeface="Arial" pitchFamily="34" charset="0"/>
            </a:endParaRPr>
          </a:p>
          <a:p>
            <a:pPr marL="457200" indent="-457200" algn="justLow"/>
            <a:endParaRPr lang="ar-SA" sz="2400" b="1" dirty="0">
              <a:cs typeface="Arial" pitchFamily="34" charset="0"/>
            </a:endParaRPr>
          </a:p>
        </p:txBody>
      </p:sp>
      <p:sp>
        <p:nvSpPr>
          <p:cNvPr id="7172" name="Slide Number Placeholder 3"/>
          <p:cNvSpPr>
            <a:spLocks noGrp="1"/>
          </p:cNvSpPr>
          <p:nvPr>
            <p:ph type="sldNum" sz="quarter" idx="12"/>
          </p:nvPr>
        </p:nvSpPr>
        <p:spPr bwMode="auto">
          <a:noFill/>
          <a:ln>
            <a:miter lim="800000"/>
            <a:headEnd/>
            <a:tailEnd/>
          </a:ln>
        </p:spPr>
        <p:txBody>
          <a:bodyPr/>
          <a:lstStyle/>
          <a:p>
            <a:fld id="{D0DADA15-66D2-49B4-BB39-6A6D46EA6F4B}" type="slidenum">
              <a:rPr lang="ar-SA" smtClean="0">
                <a:cs typeface="Arial" pitchFamily="34" charset="0"/>
              </a:rPr>
              <a:pPr/>
              <a:t>25</a:t>
            </a:fld>
            <a:endParaRPr lang="en-US">
              <a:cs typeface="Arial" pitchFamily="34" charset="0"/>
            </a:endParaRPr>
          </a:p>
        </p:txBody>
      </p:sp>
      <p:sp>
        <p:nvSpPr>
          <p:cNvPr id="7" name="Title 6"/>
          <p:cNvSpPr>
            <a:spLocks noGrp="1"/>
          </p:cNvSpPr>
          <p:nvPr>
            <p:ph type="title"/>
          </p:nvPr>
        </p:nvSpPr>
        <p:spPr>
          <a:xfrm>
            <a:off x="611560" y="274638"/>
            <a:ext cx="8075240" cy="706090"/>
          </a:xfrm>
        </p:spPr>
        <p:txBody>
          <a:bodyPr/>
          <a:lstStyle/>
          <a:p>
            <a:pPr algn="ctr" rtl="0">
              <a:defRPr/>
            </a:pPr>
            <a:r>
              <a:rPr lang="ar-SA" sz="3600" dirty="0"/>
              <a:t> الفصل </a:t>
            </a:r>
            <a:r>
              <a:rPr lang="ar-DZ" sz="3600" dirty="0"/>
              <a:t>الثالث القسم الثاني</a:t>
            </a:r>
            <a:r>
              <a:rPr lang="ar-SA" sz="3600" dirty="0"/>
              <a:t>: التخطيط المالي</a:t>
            </a:r>
            <a:endParaRPr lang="en-US" sz="3600" b="1" dirty="0"/>
          </a:p>
        </p:txBody>
      </p:sp>
      <p:sp>
        <p:nvSpPr>
          <p:cNvPr id="7173" name="TextBox 4"/>
          <p:cNvSpPr txBox="1">
            <a:spLocks noChangeArrowheads="1"/>
          </p:cNvSpPr>
          <p:nvPr/>
        </p:nvSpPr>
        <p:spPr bwMode="auto">
          <a:xfrm>
            <a:off x="2843808" y="5877273"/>
            <a:ext cx="3500462" cy="632685"/>
          </a:xfrm>
          <a:prstGeom prst="rect">
            <a:avLst/>
          </a:prstGeom>
          <a:noFill/>
          <a:ln w="9525">
            <a:noFill/>
            <a:miter lim="800000"/>
            <a:headEnd/>
            <a:tailEnd/>
          </a:ln>
        </p:spPr>
        <p:txBody>
          <a:bodyPr wrap="square" lIns="77925" tIns="38963" rIns="77925" bIns="38963">
            <a:spAutoFit/>
          </a:bodyPr>
          <a:lstStyle/>
          <a:p>
            <a:pPr algn="ctr"/>
            <a:r>
              <a:rPr lang="en-US" b="1" dirty="0">
                <a:latin typeface="Calibri" pitchFamily="34" charset="0"/>
                <a:cs typeface="Times New Roman" pitchFamily="18" charset="0"/>
              </a:rPr>
              <a:t>Prof. Abdeldjelil BOUDAH </a:t>
            </a:r>
            <a:endParaRPr lang="en-US" b="1" dirty="0">
              <a:latin typeface="Calibri" pitchFamily="34" charset="0"/>
            </a:endParaRPr>
          </a:p>
          <a:p>
            <a:pPr algn="r" rtl="1"/>
            <a:endParaRPr lang="en-US"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4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5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5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5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78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78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89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89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89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99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409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41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2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00034" y="1857364"/>
            <a:ext cx="3492000" cy="691487"/>
          </a:xfrm>
          <a:prstGeom prst="rect">
            <a:avLst/>
          </a:prstGeom>
          <a:noFill/>
        </p:spPr>
      </p:pic>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339752" y="2420888"/>
            <a:ext cx="4714908" cy="492602"/>
          </a:xfrm>
          <a:prstGeom prst="rect">
            <a:avLst/>
          </a:prstGeom>
          <a:noFill/>
        </p:spPr>
      </p:pic>
      <p:pic>
        <p:nvPicPr>
          <p:cNvPr id="28"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00034" y="3214686"/>
            <a:ext cx="3357586" cy="428628"/>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029" name="Picture 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259632" y="3645024"/>
            <a:ext cx="5572164" cy="500066"/>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Placeholder 5"/>
          <p:cNvSpPr>
            <a:spLocks noGrp="1"/>
          </p:cNvSpPr>
          <p:nvPr>
            <p:ph idx="1"/>
          </p:nvPr>
        </p:nvSpPr>
        <p:spPr>
          <a:xfrm>
            <a:off x="323528" y="1052736"/>
            <a:ext cx="8572560" cy="5040560"/>
          </a:xfrm>
        </p:spPr>
        <p:style>
          <a:lnRef idx="2">
            <a:schemeClr val="accent1"/>
          </a:lnRef>
          <a:fillRef idx="1">
            <a:schemeClr val="lt1"/>
          </a:fillRef>
          <a:effectRef idx="0">
            <a:schemeClr val="accent1"/>
          </a:effectRef>
          <a:fontRef idx="minor">
            <a:schemeClr val="dk1"/>
          </a:fontRef>
        </p:style>
        <p:txBody>
          <a:bodyPr anchor="t">
            <a:noAutofit/>
          </a:bodyPr>
          <a:lstStyle/>
          <a:p>
            <a:pPr marL="457200" indent="-457200" algn="justLow"/>
            <a:r>
              <a:rPr lang="ar-SA" sz="2800" b="1" dirty="0">
                <a:cs typeface="Arial" pitchFamily="34" charset="0"/>
              </a:rPr>
              <a:t>الحل</a:t>
            </a:r>
            <a:r>
              <a:rPr lang="ar-SA" sz="2400" b="1" dirty="0">
                <a:cs typeface="Arial" pitchFamily="34" charset="0"/>
              </a:rPr>
              <a:t>: (تابع)</a:t>
            </a:r>
          </a:p>
          <a:p>
            <a:pPr marL="457200" indent="-457200" algn="justLow">
              <a:buFont typeface="Wingdings" pitchFamily="2" charset="2"/>
              <a:buChar char="q"/>
            </a:pPr>
            <a:r>
              <a:rPr lang="ar-SA" sz="2000" b="1" dirty="0">
                <a:cs typeface="Arial" pitchFamily="34" charset="0"/>
              </a:rPr>
              <a:t>قروض قصيرة الأجل = </a:t>
            </a:r>
            <a:r>
              <a:rPr lang="en-US" sz="2000" b="1" dirty="0">
                <a:cs typeface="Arial" pitchFamily="34" charset="0"/>
              </a:rPr>
              <a:t>0.8</a:t>
            </a:r>
            <a:r>
              <a:rPr lang="ar-SA" sz="2000" b="1" dirty="0">
                <a:cs typeface="Arial" pitchFamily="34" charset="0"/>
              </a:rPr>
              <a:t> × </a:t>
            </a:r>
            <a:r>
              <a:rPr lang="en-US" sz="2000" b="1" dirty="0">
                <a:cs typeface="Arial" pitchFamily="34" charset="0"/>
              </a:rPr>
              <a:t>126250</a:t>
            </a:r>
            <a:r>
              <a:rPr lang="ar-SA" sz="2000" b="1" dirty="0">
                <a:cs typeface="Arial" pitchFamily="34" charset="0"/>
              </a:rPr>
              <a:t>     = </a:t>
            </a:r>
            <a:r>
              <a:rPr lang="en-US" sz="2000" b="1" dirty="0">
                <a:cs typeface="Arial" pitchFamily="34" charset="0"/>
              </a:rPr>
              <a:t>101000</a:t>
            </a:r>
            <a:r>
              <a:rPr lang="ar-SA" sz="2000" b="1" dirty="0">
                <a:cs typeface="Arial" pitchFamily="34" charset="0"/>
              </a:rPr>
              <a:t> دج</a:t>
            </a:r>
          </a:p>
          <a:p>
            <a:pPr marL="457200" indent="-457200" algn="justLow">
              <a:buFont typeface="Wingdings" pitchFamily="2" charset="2"/>
              <a:buChar char="q"/>
            </a:pPr>
            <a:r>
              <a:rPr lang="ar-SA" sz="2000" b="1" dirty="0">
                <a:cs typeface="Arial" pitchFamily="34" charset="0"/>
              </a:rPr>
              <a:t>سندات دين طويلة الأجل = </a:t>
            </a:r>
            <a:r>
              <a:rPr lang="en-US" sz="2000" b="1" dirty="0">
                <a:cs typeface="Arial" pitchFamily="34" charset="0"/>
              </a:rPr>
              <a:t>0.2</a:t>
            </a:r>
            <a:r>
              <a:rPr lang="ar-SA" sz="2000" b="1" dirty="0">
                <a:cs typeface="Arial" pitchFamily="34" charset="0"/>
              </a:rPr>
              <a:t> × </a:t>
            </a:r>
            <a:r>
              <a:rPr lang="en-US" sz="2000" b="1" dirty="0">
                <a:cs typeface="Arial" pitchFamily="34" charset="0"/>
              </a:rPr>
              <a:t> 126250</a:t>
            </a:r>
            <a:r>
              <a:rPr lang="ar-SA" sz="2000" b="1" dirty="0">
                <a:cs typeface="Arial" pitchFamily="34" charset="0"/>
              </a:rPr>
              <a:t>= </a:t>
            </a:r>
            <a:r>
              <a:rPr lang="en-US" sz="2000" b="1" dirty="0">
                <a:cs typeface="Arial" pitchFamily="34" charset="0"/>
              </a:rPr>
              <a:t>25250</a:t>
            </a:r>
            <a:r>
              <a:rPr lang="ar-SA" sz="2000" b="1" dirty="0">
                <a:cs typeface="Arial" pitchFamily="34" charset="0"/>
              </a:rPr>
              <a:t> دج</a:t>
            </a:r>
          </a:p>
          <a:p>
            <a:pPr marL="457200" indent="-457200" algn="justLow">
              <a:buFont typeface="Wingdings" pitchFamily="2" charset="2"/>
              <a:buChar char="q"/>
            </a:pPr>
            <a:r>
              <a:rPr lang="ar-SA" sz="2000" b="1" dirty="0">
                <a:cs typeface="Arial" pitchFamily="34" charset="0"/>
              </a:rPr>
              <a:t>إصدار أسهم جديدة = </a:t>
            </a:r>
            <a:r>
              <a:rPr lang="en-US" sz="2000" b="1" dirty="0">
                <a:cs typeface="Arial" pitchFamily="34" charset="0"/>
              </a:rPr>
              <a:t>0.5</a:t>
            </a:r>
            <a:r>
              <a:rPr lang="ar-SA" sz="2000" b="1" dirty="0">
                <a:cs typeface="Arial" pitchFamily="34" charset="0"/>
              </a:rPr>
              <a:t> × </a:t>
            </a:r>
            <a:r>
              <a:rPr lang="en-US" sz="2000" b="1" dirty="0">
                <a:cs typeface="Arial" pitchFamily="34" charset="0"/>
              </a:rPr>
              <a:t>252500</a:t>
            </a:r>
            <a:r>
              <a:rPr lang="ar-SA" sz="2000" b="1" dirty="0">
                <a:cs typeface="Arial" pitchFamily="34" charset="0"/>
              </a:rPr>
              <a:t>       = </a:t>
            </a:r>
            <a:r>
              <a:rPr lang="en-US" sz="2000" b="1" dirty="0">
                <a:cs typeface="Arial" pitchFamily="34" charset="0"/>
              </a:rPr>
              <a:t>126250</a:t>
            </a:r>
            <a:r>
              <a:rPr lang="ar-SA" sz="2000" b="1" dirty="0">
                <a:cs typeface="Arial" pitchFamily="34" charset="0"/>
              </a:rPr>
              <a:t> دج</a:t>
            </a:r>
          </a:p>
          <a:p>
            <a:pPr marL="457200" indent="-457200" algn="justLow">
              <a:buFont typeface="Wingdings" pitchFamily="2" charset="2"/>
              <a:buChar char="q"/>
            </a:pPr>
            <a:r>
              <a:rPr lang="ar-SA" sz="2000" b="1" dirty="0">
                <a:cs typeface="Arial" pitchFamily="34" charset="0"/>
              </a:rPr>
              <a:t>المجموع .........................................= </a:t>
            </a:r>
            <a:r>
              <a:rPr lang="en-US" sz="2000" b="1" dirty="0">
                <a:cs typeface="Arial" pitchFamily="34" charset="0"/>
              </a:rPr>
              <a:t>252500</a:t>
            </a:r>
            <a:r>
              <a:rPr lang="ar-SA" sz="2000" b="1" dirty="0">
                <a:cs typeface="Arial" pitchFamily="34" charset="0"/>
              </a:rPr>
              <a:t> دج</a:t>
            </a:r>
          </a:p>
          <a:p>
            <a:pPr marL="457200" indent="-457200" algn="justLow"/>
            <a:endParaRPr lang="ar-SA" sz="2000" b="1" dirty="0">
              <a:cs typeface="Arial" pitchFamily="34" charset="0"/>
            </a:endParaRPr>
          </a:p>
          <a:p>
            <a:pPr marL="274638" indent="-274638" algn="justLow"/>
            <a:r>
              <a:rPr lang="en-US" sz="2000" b="1" dirty="0">
                <a:cs typeface="Arial" pitchFamily="34" charset="0"/>
              </a:rPr>
              <a:t>.4</a:t>
            </a:r>
            <a:r>
              <a:rPr lang="ar-SA" sz="2000" b="1" dirty="0">
                <a:cs typeface="Arial" pitchFamily="34" charset="0"/>
              </a:rPr>
              <a:t> يمكن إعداد الميزانية العمومية لعام </a:t>
            </a:r>
            <a:r>
              <a:rPr lang="en-US" sz="2000" b="1" dirty="0">
                <a:cs typeface="Arial" pitchFamily="34" charset="0"/>
              </a:rPr>
              <a:t>2016</a:t>
            </a:r>
            <a:r>
              <a:rPr lang="ar-SA" sz="2000" b="1" dirty="0">
                <a:cs typeface="Arial" pitchFamily="34" charset="0"/>
              </a:rPr>
              <a:t>م و ذلك بضرب نسبة كل بند من بنود الميزانية التي تتغير مع المبيعات في مبيعات عام  </a:t>
            </a:r>
            <a:r>
              <a:rPr lang="en-US" sz="2000" b="1" dirty="0">
                <a:cs typeface="Arial" pitchFamily="34" charset="0"/>
              </a:rPr>
              <a:t>2016</a:t>
            </a:r>
            <a:r>
              <a:rPr lang="ar-SA" sz="2000" b="1" dirty="0">
                <a:cs typeface="Arial" pitchFamily="34" charset="0"/>
              </a:rPr>
              <a:t>م،  وهي </a:t>
            </a:r>
            <a:r>
              <a:rPr lang="en-US" sz="2000" b="1" dirty="0">
                <a:cs typeface="Arial" pitchFamily="34" charset="0"/>
              </a:rPr>
              <a:t>1500000</a:t>
            </a:r>
            <a:r>
              <a:rPr lang="ar-SA" sz="2000" b="1" dirty="0">
                <a:cs typeface="Arial" pitchFamily="34" charset="0"/>
              </a:rPr>
              <a:t> دج. فعلى سبيل المثال نجد أن النقدية ستكون </a:t>
            </a:r>
            <a:r>
              <a:rPr lang="en-US" sz="2000" b="1" dirty="0">
                <a:cs typeface="Arial" pitchFamily="34" charset="0"/>
              </a:rPr>
              <a:t>0.02</a:t>
            </a:r>
            <a:r>
              <a:rPr lang="ar-SA" sz="2000" b="1" dirty="0">
                <a:cs typeface="Arial" pitchFamily="34" charset="0"/>
              </a:rPr>
              <a:t> × </a:t>
            </a:r>
            <a:r>
              <a:rPr lang="en-US" sz="2000" b="1" dirty="0">
                <a:cs typeface="Arial" pitchFamily="34" charset="0"/>
              </a:rPr>
              <a:t>1500000</a:t>
            </a:r>
            <a:r>
              <a:rPr lang="ar-SA" sz="2000" b="1" dirty="0">
                <a:cs typeface="Arial" pitchFamily="34" charset="0"/>
              </a:rPr>
              <a:t> = </a:t>
            </a:r>
            <a:r>
              <a:rPr lang="en-US" sz="2000" b="1" dirty="0">
                <a:cs typeface="Arial" pitchFamily="34" charset="0"/>
              </a:rPr>
              <a:t>30000</a:t>
            </a:r>
            <a:r>
              <a:rPr lang="ar-SA" sz="2000" b="1" dirty="0">
                <a:cs typeface="Arial" pitchFamily="34" charset="0"/>
              </a:rPr>
              <a:t> دج. و هكذا الحال بالنسبة لباقي بنود الميزانية.</a:t>
            </a:r>
          </a:p>
          <a:p>
            <a:pPr marL="274638" indent="0" algn="justLow"/>
            <a:r>
              <a:rPr lang="ar-SA" sz="2000" b="1" dirty="0">
                <a:cs typeface="Arial" pitchFamily="34" charset="0"/>
              </a:rPr>
              <a:t>و بالنسبة للقروض طويلة الأجل ستبقى كما هي عليه </a:t>
            </a:r>
            <a:r>
              <a:rPr lang="ar-SA" sz="2000" b="1" dirty="0" err="1">
                <a:cs typeface="Arial" pitchFamily="34" charset="0"/>
              </a:rPr>
              <a:t>و</a:t>
            </a:r>
            <a:r>
              <a:rPr lang="ar-SA" sz="2000" b="1" dirty="0">
                <a:cs typeface="Arial" pitchFamily="34" charset="0"/>
              </a:rPr>
              <a:t> سوف يستحدث بندان جديدان هما قروض طويلة الأجل (</a:t>
            </a:r>
            <a:r>
              <a:rPr lang="en-US" sz="2000" b="1" dirty="0">
                <a:cs typeface="Arial" pitchFamily="34" charset="0"/>
              </a:rPr>
              <a:t>101000</a:t>
            </a:r>
            <a:r>
              <a:rPr lang="ar-SA" sz="2000" b="1" dirty="0">
                <a:cs typeface="Arial" pitchFamily="34" charset="0"/>
              </a:rPr>
              <a:t>) دج وسندات دين طويلة الأجل بمبلغ </a:t>
            </a:r>
            <a:r>
              <a:rPr lang="en-US" sz="2000" b="1" dirty="0">
                <a:cs typeface="Arial" pitchFamily="34" charset="0"/>
              </a:rPr>
              <a:t>25250</a:t>
            </a:r>
            <a:r>
              <a:rPr lang="ar-SA" sz="2000" b="1" dirty="0">
                <a:cs typeface="Arial" pitchFamily="34" charset="0"/>
              </a:rPr>
              <a:t> دج. أما الأسهم العادية فستزيد بمبلغ </a:t>
            </a:r>
            <a:r>
              <a:rPr lang="en-US" sz="2000" b="1" dirty="0">
                <a:cs typeface="Arial" pitchFamily="34" charset="0"/>
              </a:rPr>
              <a:t>126250</a:t>
            </a:r>
            <a:r>
              <a:rPr lang="ar-SA" sz="2000" b="1" dirty="0">
                <a:cs typeface="Arial" pitchFamily="34" charset="0"/>
              </a:rPr>
              <a:t>دج، و هي عبارة عن قيمة الإصدارات الجديدة، وستزيد الأرباح المحتجزة بمبلغ </a:t>
            </a:r>
            <a:r>
              <a:rPr lang="en-US" sz="2000" b="1" dirty="0">
                <a:cs typeface="Arial" pitchFamily="34" charset="0"/>
              </a:rPr>
              <a:t>37500 </a:t>
            </a:r>
            <a:r>
              <a:rPr lang="ar-SA" sz="2000" b="1" dirty="0">
                <a:cs typeface="Arial" pitchFamily="34" charset="0"/>
              </a:rPr>
              <a:t> دج. و هذا ما هو موضح أدناه في جدول الميزانية العمومية التقديرية.</a:t>
            </a:r>
          </a:p>
          <a:p>
            <a:pPr marL="166688" indent="-74613" algn="justLow"/>
            <a:endParaRPr lang="ar-SA" sz="2000" b="1" dirty="0">
              <a:cs typeface="Arial" pitchFamily="34" charset="0"/>
            </a:endParaRPr>
          </a:p>
          <a:p>
            <a:pPr marL="365125" indent="-365125" algn="justLow"/>
            <a:endParaRPr lang="ar-SA" sz="2000" b="1" dirty="0">
              <a:cs typeface="Arial" pitchFamily="34" charset="0"/>
            </a:endParaRPr>
          </a:p>
          <a:p>
            <a:pPr marL="457200" indent="-457200" algn="justLow"/>
            <a:endParaRPr lang="en-US" sz="2400" b="1" dirty="0">
              <a:cs typeface="Arial" pitchFamily="34" charset="0"/>
            </a:endParaRPr>
          </a:p>
          <a:p>
            <a:pPr marL="457200" indent="-457200" algn="justLow"/>
            <a:endParaRPr lang="ar-SA" sz="2400" b="1" dirty="0">
              <a:cs typeface="Arial" pitchFamily="34" charset="0"/>
            </a:endParaRPr>
          </a:p>
        </p:txBody>
      </p:sp>
      <p:sp>
        <p:nvSpPr>
          <p:cNvPr id="7172" name="Slide Number Placeholder 3"/>
          <p:cNvSpPr>
            <a:spLocks noGrp="1"/>
          </p:cNvSpPr>
          <p:nvPr>
            <p:ph type="sldNum" sz="quarter" idx="12"/>
          </p:nvPr>
        </p:nvSpPr>
        <p:spPr bwMode="auto">
          <a:noFill/>
          <a:ln>
            <a:miter lim="800000"/>
            <a:headEnd/>
            <a:tailEnd/>
          </a:ln>
        </p:spPr>
        <p:txBody>
          <a:bodyPr/>
          <a:lstStyle/>
          <a:p>
            <a:fld id="{D0DADA15-66D2-49B4-BB39-6A6D46EA6F4B}" type="slidenum">
              <a:rPr lang="ar-SA" smtClean="0">
                <a:cs typeface="Arial" pitchFamily="34" charset="0"/>
              </a:rPr>
              <a:pPr/>
              <a:t>26</a:t>
            </a:fld>
            <a:endParaRPr lang="en-US">
              <a:cs typeface="Arial" pitchFamily="34" charset="0"/>
            </a:endParaRPr>
          </a:p>
        </p:txBody>
      </p:sp>
      <p:sp>
        <p:nvSpPr>
          <p:cNvPr id="7" name="Title 6"/>
          <p:cNvSpPr>
            <a:spLocks noGrp="1"/>
          </p:cNvSpPr>
          <p:nvPr>
            <p:ph type="title"/>
          </p:nvPr>
        </p:nvSpPr>
        <p:spPr>
          <a:xfrm>
            <a:off x="457200" y="274638"/>
            <a:ext cx="8229600" cy="634082"/>
          </a:xfrm>
        </p:spPr>
        <p:txBody>
          <a:bodyPr>
            <a:normAutofit fontScale="90000"/>
          </a:bodyPr>
          <a:lstStyle/>
          <a:p>
            <a:pPr algn="ctr" rtl="0">
              <a:defRPr/>
            </a:pPr>
            <a:r>
              <a:rPr lang="ar-SA" sz="3600" dirty="0"/>
              <a:t> الفصل </a:t>
            </a:r>
            <a:r>
              <a:rPr lang="ar-DZ" sz="3600" dirty="0"/>
              <a:t>الثالث القسم الثاني</a:t>
            </a:r>
            <a:r>
              <a:rPr lang="ar-SA" sz="3600" dirty="0"/>
              <a:t>: التخطيط المالي</a:t>
            </a:r>
            <a:endParaRPr lang="en-US" sz="3600" b="1" dirty="0"/>
          </a:p>
        </p:txBody>
      </p:sp>
      <p:sp>
        <p:nvSpPr>
          <p:cNvPr id="7173" name="TextBox 4"/>
          <p:cNvSpPr txBox="1">
            <a:spLocks noChangeArrowheads="1"/>
          </p:cNvSpPr>
          <p:nvPr/>
        </p:nvSpPr>
        <p:spPr bwMode="auto">
          <a:xfrm>
            <a:off x="2857488" y="6286522"/>
            <a:ext cx="3500462" cy="632685"/>
          </a:xfrm>
          <a:prstGeom prst="rect">
            <a:avLst/>
          </a:prstGeom>
          <a:noFill/>
          <a:ln w="9525">
            <a:noFill/>
            <a:miter lim="800000"/>
            <a:headEnd/>
            <a:tailEnd/>
          </a:ln>
        </p:spPr>
        <p:txBody>
          <a:bodyPr wrap="square" lIns="77925" tIns="38963" rIns="77925" bIns="38963">
            <a:spAutoFit/>
          </a:bodyPr>
          <a:lstStyle/>
          <a:p>
            <a:pPr algn="ctr"/>
            <a:r>
              <a:rPr lang="en-US" b="1" dirty="0">
                <a:latin typeface="Calibri" pitchFamily="34" charset="0"/>
                <a:cs typeface="Times New Roman" pitchFamily="18" charset="0"/>
              </a:rPr>
              <a:t>Prof. Abdeldjelil BOUDAH </a:t>
            </a:r>
            <a:endParaRPr lang="en-US" b="1" dirty="0">
              <a:latin typeface="Calibri" pitchFamily="34" charset="0"/>
            </a:endParaRPr>
          </a:p>
          <a:p>
            <a:pPr algn="r" rtl="1"/>
            <a:endParaRPr lang="en-US"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4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5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5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5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78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78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89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89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89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99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409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41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Placeholder 5"/>
          <p:cNvSpPr>
            <a:spLocks noGrp="1"/>
          </p:cNvSpPr>
          <p:nvPr>
            <p:ph idx="1"/>
          </p:nvPr>
        </p:nvSpPr>
        <p:spPr>
          <a:xfrm>
            <a:off x="0" y="1052736"/>
            <a:ext cx="9144000" cy="5112568"/>
          </a:xfrm>
        </p:spPr>
        <p:style>
          <a:lnRef idx="2">
            <a:schemeClr val="accent1"/>
          </a:lnRef>
          <a:fillRef idx="1">
            <a:schemeClr val="lt1"/>
          </a:fillRef>
          <a:effectRef idx="0">
            <a:schemeClr val="accent1"/>
          </a:effectRef>
          <a:fontRef idx="minor">
            <a:schemeClr val="dk1"/>
          </a:fontRef>
        </p:style>
        <p:txBody>
          <a:bodyPr anchor="t">
            <a:noAutofit/>
          </a:bodyPr>
          <a:lstStyle/>
          <a:p>
            <a:pPr marL="457200" indent="-457200" algn="justLow"/>
            <a:r>
              <a:rPr lang="ar-SA" sz="2800" b="1" dirty="0">
                <a:cs typeface="Arial" pitchFamily="34" charset="0"/>
              </a:rPr>
              <a:t>الحل</a:t>
            </a:r>
            <a:r>
              <a:rPr lang="ar-SA" sz="2400" b="1" dirty="0">
                <a:cs typeface="Arial" pitchFamily="34" charset="0"/>
              </a:rPr>
              <a:t>: (تابع)</a:t>
            </a:r>
          </a:p>
          <a:p>
            <a:pPr marL="365125" indent="-365125" algn="justLow"/>
            <a:endParaRPr lang="ar-SA" sz="2000" b="1" dirty="0">
              <a:cs typeface="Arial" pitchFamily="34" charset="0"/>
            </a:endParaRPr>
          </a:p>
          <a:p>
            <a:pPr marL="457200" indent="-457200" algn="justLow"/>
            <a:endParaRPr lang="en-US" sz="2400" b="1" dirty="0">
              <a:cs typeface="Arial" pitchFamily="34" charset="0"/>
            </a:endParaRPr>
          </a:p>
          <a:p>
            <a:pPr marL="457200" indent="-457200" algn="justLow"/>
            <a:endParaRPr lang="ar-SA" sz="2400" b="1" dirty="0">
              <a:cs typeface="Arial" pitchFamily="34" charset="0"/>
            </a:endParaRPr>
          </a:p>
        </p:txBody>
      </p:sp>
      <p:sp>
        <p:nvSpPr>
          <p:cNvPr id="7172" name="Slide Number Placeholder 3"/>
          <p:cNvSpPr>
            <a:spLocks noGrp="1"/>
          </p:cNvSpPr>
          <p:nvPr>
            <p:ph type="sldNum" sz="quarter" idx="12"/>
          </p:nvPr>
        </p:nvSpPr>
        <p:spPr bwMode="auto">
          <a:noFill/>
          <a:ln>
            <a:miter lim="800000"/>
            <a:headEnd/>
            <a:tailEnd/>
          </a:ln>
        </p:spPr>
        <p:txBody>
          <a:bodyPr/>
          <a:lstStyle/>
          <a:p>
            <a:fld id="{D0DADA15-66D2-49B4-BB39-6A6D46EA6F4B}" type="slidenum">
              <a:rPr lang="ar-SA" smtClean="0">
                <a:cs typeface="Arial" pitchFamily="34" charset="0"/>
              </a:rPr>
              <a:pPr/>
              <a:t>27</a:t>
            </a:fld>
            <a:endParaRPr lang="en-US">
              <a:cs typeface="Arial" pitchFamily="34" charset="0"/>
            </a:endParaRPr>
          </a:p>
        </p:txBody>
      </p:sp>
      <p:sp>
        <p:nvSpPr>
          <p:cNvPr id="7" name="Title 6"/>
          <p:cNvSpPr>
            <a:spLocks noGrp="1"/>
          </p:cNvSpPr>
          <p:nvPr>
            <p:ph type="title"/>
          </p:nvPr>
        </p:nvSpPr>
        <p:spPr>
          <a:xfrm>
            <a:off x="457200" y="274638"/>
            <a:ext cx="8229600" cy="706090"/>
          </a:xfrm>
        </p:spPr>
        <p:txBody>
          <a:bodyPr/>
          <a:lstStyle/>
          <a:p>
            <a:pPr algn="ctr" rtl="0">
              <a:defRPr/>
            </a:pPr>
            <a:r>
              <a:rPr lang="ar-SA" sz="3600" dirty="0"/>
              <a:t> الفصل </a:t>
            </a:r>
            <a:r>
              <a:rPr lang="ar-DZ" sz="3600" dirty="0"/>
              <a:t>الثالث القسم الثاني</a:t>
            </a:r>
            <a:r>
              <a:rPr lang="ar-SA" sz="3600" dirty="0"/>
              <a:t>: التخطيط المالي</a:t>
            </a:r>
            <a:endParaRPr lang="en-US" sz="3600" b="1" dirty="0"/>
          </a:p>
        </p:txBody>
      </p:sp>
      <p:sp>
        <p:nvSpPr>
          <p:cNvPr id="7173" name="TextBox 4"/>
          <p:cNvSpPr txBox="1">
            <a:spLocks noChangeArrowheads="1"/>
          </p:cNvSpPr>
          <p:nvPr/>
        </p:nvSpPr>
        <p:spPr bwMode="auto">
          <a:xfrm>
            <a:off x="2857488" y="6286523"/>
            <a:ext cx="3500462" cy="632685"/>
          </a:xfrm>
          <a:prstGeom prst="rect">
            <a:avLst/>
          </a:prstGeom>
          <a:noFill/>
          <a:ln w="9525">
            <a:noFill/>
            <a:miter lim="800000"/>
            <a:headEnd/>
            <a:tailEnd/>
          </a:ln>
        </p:spPr>
        <p:txBody>
          <a:bodyPr wrap="square" lIns="77925" tIns="38963" rIns="77925" bIns="38963">
            <a:spAutoFit/>
          </a:bodyPr>
          <a:lstStyle/>
          <a:p>
            <a:pPr algn="ctr"/>
            <a:r>
              <a:rPr lang="en-US" b="1" dirty="0">
                <a:latin typeface="Calibri" pitchFamily="34" charset="0"/>
                <a:cs typeface="Times New Roman" pitchFamily="18" charset="0"/>
              </a:rPr>
              <a:t>Prof. Abdeldjelil BOUDAH </a:t>
            </a:r>
            <a:endParaRPr lang="en-US" b="1" dirty="0">
              <a:latin typeface="Calibri" pitchFamily="34" charset="0"/>
            </a:endParaRPr>
          </a:p>
          <a:p>
            <a:pPr algn="r" rtl="1"/>
            <a:endParaRPr lang="en-US"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4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5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5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5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78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78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89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89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89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99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409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41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25" name="جدول 24"/>
          <p:cNvGraphicFramePr>
            <a:graphicFrameLocks noGrp="1"/>
          </p:cNvGraphicFramePr>
          <p:nvPr/>
        </p:nvGraphicFramePr>
        <p:xfrm>
          <a:off x="323528" y="1628800"/>
          <a:ext cx="8501124" cy="4297680"/>
        </p:xfrm>
        <a:graphic>
          <a:graphicData uri="http://schemas.openxmlformats.org/drawingml/2006/table">
            <a:tbl>
              <a:tblPr rtl="1" firstRow="1" bandRow="1">
                <a:tableStyleId>{5C22544A-7EE6-4342-B048-85BDC9FD1C3A}</a:tableStyleId>
              </a:tblPr>
              <a:tblGrid>
                <a:gridCol w="2546076">
                  <a:extLst>
                    <a:ext uri="{9D8B030D-6E8A-4147-A177-3AD203B41FA5}">
                      <a16:colId xmlns:a16="http://schemas.microsoft.com/office/drawing/2014/main" val="20000"/>
                    </a:ext>
                  </a:extLst>
                </a:gridCol>
                <a:gridCol w="1436360">
                  <a:extLst>
                    <a:ext uri="{9D8B030D-6E8A-4147-A177-3AD203B41FA5}">
                      <a16:colId xmlns:a16="http://schemas.microsoft.com/office/drawing/2014/main" val="20001"/>
                    </a:ext>
                  </a:extLst>
                </a:gridCol>
                <a:gridCol w="3135608">
                  <a:extLst>
                    <a:ext uri="{9D8B030D-6E8A-4147-A177-3AD203B41FA5}">
                      <a16:colId xmlns:a16="http://schemas.microsoft.com/office/drawing/2014/main" val="20002"/>
                    </a:ext>
                  </a:extLst>
                </a:gridCol>
                <a:gridCol w="1383080">
                  <a:extLst>
                    <a:ext uri="{9D8B030D-6E8A-4147-A177-3AD203B41FA5}">
                      <a16:colId xmlns:a16="http://schemas.microsoft.com/office/drawing/2014/main" val="20003"/>
                    </a:ext>
                  </a:extLst>
                </a:gridCol>
              </a:tblGrid>
              <a:tr h="423918">
                <a:tc>
                  <a:txBody>
                    <a:bodyPr/>
                    <a:lstStyle/>
                    <a:p>
                      <a:pPr algn="ctr" rtl="1"/>
                      <a:r>
                        <a:rPr lang="ar-SA" sz="2400" dirty="0"/>
                        <a:t>الأصول</a:t>
                      </a:r>
                    </a:p>
                  </a:txBody>
                  <a:tcPr anchor="ctr"/>
                </a:tc>
                <a:tc>
                  <a:txBody>
                    <a:bodyPr/>
                    <a:lstStyle/>
                    <a:p>
                      <a:pPr algn="ctr" rtl="1"/>
                      <a:r>
                        <a:rPr lang="ar-SA" sz="2400" dirty="0"/>
                        <a:t>القيمة دج</a:t>
                      </a:r>
                    </a:p>
                  </a:txBody>
                  <a:tcPr anchor="ctr"/>
                </a:tc>
                <a:tc>
                  <a:txBody>
                    <a:bodyPr/>
                    <a:lstStyle/>
                    <a:p>
                      <a:pPr algn="ctr" rtl="1"/>
                      <a:r>
                        <a:rPr lang="ar-SA" sz="2400" dirty="0"/>
                        <a:t>الخصوم</a:t>
                      </a:r>
                    </a:p>
                  </a:txBody>
                  <a:tcPr anchor="ctr"/>
                </a:tc>
                <a:tc>
                  <a:txBody>
                    <a:bodyPr/>
                    <a:lstStyle/>
                    <a:p>
                      <a:pPr algn="ctr" rtl="1"/>
                      <a:r>
                        <a:rPr lang="ar-SA" sz="2400" dirty="0"/>
                        <a:t>القيمة دج</a:t>
                      </a:r>
                    </a:p>
                  </a:txBody>
                  <a:tcPr anchor="ctr"/>
                </a:tc>
                <a:extLst>
                  <a:ext uri="{0D108BD9-81ED-4DB2-BD59-A6C34878D82A}">
                    <a16:rowId xmlns:a16="http://schemas.microsoft.com/office/drawing/2014/main" val="10000"/>
                  </a:ext>
                </a:extLst>
              </a:tr>
              <a:tr h="423918">
                <a:tc>
                  <a:txBody>
                    <a:bodyPr/>
                    <a:lstStyle/>
                    <a:p>
                      <a:pPr algn="r" rtl="1"/>
                      <a:r>
                        <a:rPr lang="ar-SA" sz="2200" dirty="0"/>
                        <a:t>نقدية</a:t>
                      </a:r>
                    </a:p>
                  </a:txBody>
                  <a:tcPr anchor="ctr"/>
                </a:tc>
                <a:tc>
                  <a:txBody>
                    <a:bodyPr/>
                    <a:lstStyle/>
                    <a:p>
                      <a:pPr algn="ctr" rtl="0"/>
                      <a:r>
                        <a:rPr lang="en-US" sz="2000" dirty="0"/>
                        <a:t>30000</a:t>
                      </a:r>
                      <a:endParaRPr lang="ar-SA" sz="2000" dirty="0"/>
                    </a:p>
                  </a:txBody>
                  <a:tcPr anchor="ctr"/>
                </a:tc>
                <a:tc>
                  <a:txBody>
                    <a:bodyPr/>
                    <a:lstStyle/>
                    <a:p>
                      <a:pPr algn="r" rtl="1"/>
                      <a:r>
                        <a:rPr lang="ar-SA" sz="2200" dirty="0"/>
                        <a:t>ذمم دائنة</a:t>
                      </a:r>
                    </a:p>
                  </a:txBody>
                  <a:tcPr anchor="ctr"/>
                </a:tc>
                <a:tc>
                  <a:txBody>
                    <a:bodyPr/>
                    <a:lstStyle/>
                    <a:p>
                      <a:pPr algn="ctr" rtl="1"/>
                      <a:r>
                        <a:rPr lang="en-US" sz="2000" dirty="0"/>
                        <a:t>180000</a:t>
                      </a:r>
                      <a:endParaRPr lang="ar-SA" sz="2000" dirty="0"/>
                    </a:p>
                  </a:txBody>
                  <a:tcPr anchor="ctr"/>
                </a:tc>
                <a:extLst>
                  <a:ext uri="{0D108BD9-81ED-4DB2-BD59-A6C34878D82A}">
                    <a16:rowId xmlns:a16="http://schemas.microsoft.com/office/drawing/2014/main" val="10001"/>
                  </a:ext>
                </a:extLst>
              </a:tr>
              <a:tr h="423918">
                <a:tc>
                  <a:txBody>
                    <a:bodyPr/>
                    <a:lstStyle/>
                    <a:p>
                      <a:pPr algn="r" rtl="1"/>
                      <a:r>
                        <a:rPr lang="ar-SA" sz="2200" dirty="0"/>
                        <a:t>ذمم مدينة</a:t>
                      </a:r>
                    </a:p>
                  </a:txBody>
                  <a:tcPr anchor="ctr"/>
                </a:tc>
                <a:tc>
                  <a:txBody>
                    <a:bodyPr/>
                    <a:lstStyle/>
                    <a:p>
                      <a:pPr algn="ctr" rtl="0"/>
                      <a:r>
                        <a:rPr lang="en-US" sz="2000" dirty="0"/>
                        <a:t>270000</a:t>
                      </a:r>
                      <a:endParaRPr lang="ar-SA" sz="2000" dirty="0"/>
                    </a:p>
                  </a:txBody>
                  <a:tcPr anchor="ctr"/>
                </a:tc>
                <a:tc>
                  <a:txBody>
                    <a:bodyPr/>
                    <a:lstStyle/>
                    <a:p>
                      <a:pPr algn="r" rtl="1"/>
                      <a:r>
                        <a:rPr lang="ar-SA" sz="2200" dirty="0"/>
                        <a:t>متأخرات</a:t>
                      </a:r>
                    </a:p>
                  </a:txBody>
                  <a:tcPr anchor="ctr"/>
                </a:tc>
                <a:tc>
                  <a:txBody>
                    <a:bodyPr/>
                    <a:lstStyle/>
                    <a:p>
                      <a:pPr algn="ctr" rtl="1"/>
                      <a:r>
                        <a:rPr lang="en-US" sz="2000" dirty="0"/>
                        <a:t>150000</a:t>
                      </a:r>
                      <a:endParaRPr lang="ar-SA" sz="2000" dirty="0"/>
                    </a:p>
                  </a:txBody>
                  <a:tcPr anchor="ctr"/>
                </a:tc>
                <a:extLst>
                  <a:ext uri="{0D108BD9-81ED-4DB2-BD59-A6C34878D82A}">
                    <a16:rowId xmlns:a16="http://schemas.microsoft.com/office/drawing/2014/main" val="10002"/>
                  </a:ext>
                </a:extLst>
              </a:tr>
              <a:tr h="423918">
                <a:tc>
                  <a:txBody>
                    <a:bodyPr/>
                    <a:lstStyle/>
                    <a:p>
                      <a:pPr algn="r" rtl="1"/>
                      <a:r>
                        <a:rPr lang="ar-SA" sz="2200" dirty="0"/>
                        <a:t>مخزون</a:t>
                      </a:r>
                    </a:p>
                  </a:txBody>
                  <a:tcPr anchor="ctr"/>
                </a:tc>
                <a:tc>
                  <a:txBody>
                    <a:bodyPr/>
                    <a:lstStyle/>
                    <a:p>
                      <a:pPr algn="ctr" rtl="0"/>
                      <a:r>
                        <a:rPr lang="en-US" sz="2000" dirty="0"/>
                        <a:t>300000</a:t>
                      </a:r>
                      <a:endParaRPr lang="ar-SA" sz="2000" dirty="0"/>
                    </a:p>
                  </a:txBody>
                  <a:tcPr anchor="ctr"/>
                </a:tc>
                <a:tc>
                  <a:txBody>
                    <a:bodyPr/>
                    <a:lstStyle/>
                    <a:p>
                      <a:pPr algn="r" rtl="1"/>
                      <a:r>
                        <a:rPr lang="ar-SA" sz="2200" dirty="0"/>
                        <a:t>قروض قصيرة الأجل</a:t>
                      </a:r>
                    </a:p>
                  </a:txBody>
                  <a:tcPr anchor="ctr"/>
                </a:tc>
                <a:tc>
                  <a:txBody>
                    <a:bodyPr/>
                    <a:lstStyle/>
                    <a:p>
                      <a:pPr algn="ctr" rtl="1"/>
                      <a:r>
                        <a:rPr lang="en-US" sz="2000" dirty="0"/>
                        <a:t>101000</a:t>
                      </a:r>
                      <a:endParaRPr lang="ar-SA" sz="2000" dirty="0"/>
                    </a:p>
                  </a:txBody>
                  <a:tcPr anchor="ctr"/>
                </a:tc>
                <a:extLst>
                  <a:ext uri="{0D108BD9-81ED-4DB2-BD59-A6C34878D82A}">
                    <a16:rowId xmlns:a16="http://schemas.microsoft.com/office/drawing/2014/main" val="10003"/>
                  </a:ext>
                </a:extLst>
              </a:tr>
              <a:tr h="423918">
                <a:tc>
                  <a:txBody>
                    <a:bodyPr/>
                    <a:lstStyle/>
                    <a:p>
                      <a:pPr algn="r" rtl="1"/>
                      <a:r>
                        <a:rPr lang="ar-SA" sz="2200" dirty="0"/>
                        <a:t>مجموع الأصول المتداولة</a:t>
                      </a:r>
                    </a:p>
                  </a:txBody>
                  <a:tcPr anchor="ctr"/>
                </a:tc>
                <a:tc>
                  <a:txBody>
                    <a:bodyPr/>
                    <a:lstStyle/>
                    <a:p>
                      <a:pPr algn="ctr" rtl="0"/>
                      <a:r>
                        <a:rPr lang="en-US" sz="2000" dirty="0"/>
                        <a:t>600000</a:t>
                      </a:r>
                      <a:endParaRPr lang="ar-SA" sz="2000" dirty="0"/>
                    </a:p>
                  </a:txBody>
                  <a:tcPr anchor="ctr"/>
                </a:tc>
                <a:tc>
                  <a:txBody>
                    <a:bodyPr/>
                    <a:lstStyle/>
                    <a:p>
                      <a:pPr algn="r" rtl="1"/>
                      <a:r>
                        <a:rPr lang="ar-SA" sz="2200" dirty="0"/>
                        <a:t>مج</a:t>
                      </a:r>
                      <a:r>
                        <a:rPr lang="ar-SA" sz="2200" baseline="0" dirty="0"/>
                        <a:t> الخصوم المتداولة</a:t>
                      </a:r>
                      <a:endParaRPr lang="ar-SA" sz="2200" dirty="0"/>
                    </a:p>
                  </a:txBody>
                  <a:tcPr anchor="ctr"/>
                </a:tc>
                <a:tc>
                  <a:txBody>
                    <a:bodyPr/>
                    <a:lstStyle/>
                    <a:p>
                      <a:pPr algn="ctr" rtl="1"/>
                      <a:r>
                        <a:rPr lang="en-US" sz="2000" dirty="0"/>
                        <a:t>431000</a:t>
                      </a:r>
                      <a:endParaRPr lang="ar-SA" sz="2000" dirty="0"/>
                    </a:p>
                  </a:txBody>
                  <a:tcPr anchor="ctr"/>
                </a:tc>
                <a:extLst>
                  <a:ext uri="{0D108BD9-81ED-4DB2-BD59-A6C34878D82A}">
                    <a16:rowId xmlns:a16="http://schemas.microsoft.com/office/drawing/2014/main" val="10004"/>
                  </a:ext>
                </a:extLst>
              </a:tr>
              <a:tr h="296742">
                <a:tc>
                  <a:txBody>
                    <a:bodyPr/>
                    <a:lstStyle/>
                    <a:p>
                      <a:pPr algn="r" rtl="1"/>
                      <a:endParaRPr lang="ar-SA" sz="2200" dirty="0"/>
                    </a:p>
                  </a:txBody>
                  <a:tcPr anchor="ctr"/>
                </a:tc>
                <a:tc>
                  <a:txBody>
                    <a:bodyPr/>
                    <a:lstStyle/>
                    <a:p>
                      <a:pPr algn="ctr" rtl="0"/>
                      <a:endParaRPr lang="ar-SA" sz="2000" dirty="0"/>
                    </a:p>
                  </a:txBody>
                  <a:tcPr anchor="ctr"/>
                </a:tc>
                <a:tc>
                  <a:txBody>
                    <a:bodyPr/>
                    <a:lstStyle/>
                    <a:p>
                      <a:pPr algn="r" rtl="1"/>
                      <a:r>
                        <a:rPr lang="ar-SA" sz="2200" dirty="0"/>
                        <a:t>قروض طويلة الأجل</a:t>
                      </a:r>
                    </a:p>
                  </a:txBody>
                  <a:tcPr anchor="ctr"/>
                </a:tc>
                <a:tc>
                  <a:txBody>
                    <a:bodyPr/>
                    <a:lstStyle/>
                    <a:p>
                      <a:pPr algn="ctr" rtl="1"/>
                      <a:r>
                        <a:rPr lang="en-US" sz="2000" dirty="0"/>
                        <a:t>180000</a:t>
                      </a:r>
                      <a:endParaRPr lang="ar-SA" sz="2000" dirty="0"/>
                    </a:p>
                  </a:txBody>
                  <a:tcPr anchor="ctr"/>
                </a:tc>
                <a:extLst>
                  <a:ext uri="{0D108BD9-81ED-4DB2-BD59-A6C34878D82A}">
                    <a16:rowId xmlns:a16="http://schemas.microsoft.com/office/drawing/2014/main" val="10005"/>
                  </a:ext>
                </a:extLst>
              </a:tr>
              <a:tr h="296742">
                <a:tc>
                  <a:txBody>
                    <a:bodyPr/>
                    <a:lstStyle/>
                    <a:p>
                      <a:pPr algn="r" rtl="1"/>
                      <a:endParaRPr lang="ar-SA" sz="2200" dirty="0"/>
                    </a:p>
                  </a:txBody>
                  <a:tcPr anchor="ctr"/>
                </a:tc>
                <a:tc>
                  <a:txBody>
                    <a:bodyPr/>
                    <a:lstStyle/>
                    <a:p>
                      <a:pPr algn="ctr" rtl="0"/>
                      <a:endParaRPr lang="ar-SA" sz="2000" dirty="0"/>
                    </a:p>
                  </a:txBody>
                  <a:tcPr anchor="ctr"/>
                </a:tc>
                <a:tc>
                  <a:txBody>
                    <a:bodyPr/>
                    <a:lstStyle/>
                    <a:p>
                      <a:pPr algn="r" rtl="1"/>
                      <a:r>
                        <a:rPr lang="ar-SA" sz="2200" dirty="0"/>
                        <a:t>سندات دين</a:t>
                      </a:r>
                    </a:p>
                  </a:txBody>
                  <a:tcPr anchor="ctr"/>
                </a:tc>
                <a:tc>
                  <a:txBody>
                    <a:bodyPr/>
                    <a:lstStyle/>
                    <a:p>
                      <a:pPr algn="ctr" rtl="0"/>
                      <a:r>
                        <a:rPr lang="en-US" sz="2000" dirty="0"/>
                        <a:t>25250</a:t>
                      </a:r>
                      <a:endParaRPr lang="ar-SA" sz="2000" dirty="0"/>
                    </a:p>
                  </a:txBody>
                  <a:tcPr anchor="ctr"/>
                </a:tc>
                <a:extLst>
                  <a:ext uri="{0D108BD9-81ED-4DB2-BD59-A6C34878D82A}">
                    <a16:rowId xmlns:a16="http://schemas.microsoft.com/office/drawing/2014/main" val="10006"/>
                  </a:ext>
                </a:extLst>
              </a:tr>
              <a:tr h="423918">
                <a:tc>
                  <a:txBody>
                    <a:bodyPr/>
                    <a:lstStyle/>
                    <a:p>
                      <a:pPr algn="r" rtl="1"/>
                      <a:r>
                        <a:rPr lang="ar-SA" sz="2200" dirty="0"/>
                        <a:t>الأصول الثابتة</a:t>
                      </a:r>
                    </a:p>
                  </a:txBody>
                  <a:tcPr anchor="ctr"/>
                </a:tc>
                <a:tc>
                  <a:txBody>
                    <a:bodyPr/>
                    <a:lstStyle/>
                    <a:p>
                      <a:pPr algn="ctr" rtl="0"/>
                      <a:r>
                        <a:rPr lang="en-US" sz="2000" dirty="0"/>
                        <a:t>600000</a:t>
                      </a:r>
                      <a:endParaRPr lang="ar-SA" sz="2000" dirty="0"/>
                    </a:p>
                  </a:txBody>
                  <a:tcPr anchor="ctr"/>
                </a:tc>
                <a:tc>
                  <a:txBody>
                    <a:bodyPr/>
                    <a:lstStyle/>
                    <a:p>
                      <a:pPr algn="r" rtl="1"/>
                      <a:r>
                        <a:rPr lang="ar-SA" sz="2200" dirty="0"/>
                        <a:t>أسهم عادية</a:t>
                      </a:r>
                    </a:p>
                  </a:txBody>
                  <a:tcPr anchor="ctr"/>
                </a:tc>
                <a:tc>
                  <a:txBody>
                    <a:bodyPr/>
                    <a:lstStyle/>
                    <a:p>
                      <a:pPr algn="ctr" rtl="0"/>
                      <a:r>
                        <a:rPr lang="en-US" sz="2000" dirty="0"/>
                        <a:t>326250</a:t>
                      </a:r>
                      <a:endParaRPr lang="ar-SA" sz="2000" dirty="0"/>
                    </a:p>
                  </a:txBody>
                  <a:tcPr anchor="ctr"/>
                </a:tc>
                <a:extLst>
                  <a:ext uri="{0D108BD9-81ED-4DB2-BD59-A6C34878D82A}">
                    <a16:rowId xmlns:a16="http://schemas.microsoft.com/office/drawing/2014/main" val="10007"/>
                  </a:ext>
                </a:extLst>
              </a:tr>
              <a:tr h="296742">
                <a:tc>
                  <a:txBody>
                    <a:bodyPr/>
                    <a:lstStyle/>
                    <a:p>
                      <a:pPr algn="r" rtl="1"/>
                      <a:endParaRPr lang="ar-SA" sz="2200" dirty="0"/>
                    </a:p>
                  </a:txBody>
                  <a:tcPr anchor="ctr"/>
                </a:tc>
                <a:tc>
                  <a:txBody>
                    <a:bodyPr/>
                    <a:lstStyle/>
                    <a:p>
                      <a:pPr algn="ctr" rtl="0"/>
                      <a:endParaRPr lang="ar-SA" sz="2000" dirty="0"/>
                    </a:p>
                  </a:txBody>
                  <a:tcPr anchor="ctr"/>
                </a:tc>
                <a:tc>
                  <a:txBody>
                    <a:bodyPr/>
                    <a:lstStyle/>
                    <a:p>
                      <a:pPr algn="r" rtl="1"/>
                      <a:r>
                        <a:rPr lang="ar-SA" sz="2200" dirty="0"/>
                        <a:t>أرباح محتجزة</a:t>
                      </a:r>
                    </a:p>
                  </a:txBody>
                  <a:tcPr anchor="ctr"/>
                </a:tc>
                <a:tc>
                  <a:txBody>
                    <a:bodyPr/>
                    <a:lstStyle/>
                    <a:p>
                      <a:pPr algn="ctr" rtl="0"/>
                      <a:r>
                        <a:rPr lang="en-US" sz="2000" dirty="0"/>
                        <a:t>237500</a:t>
                      </a:r>
                      <a:endParaRPr lang="ar-SA" sz="2000" dirty="0"/>
                    </a:p>
                  </a:txBody>
                  <a:tcPr anchor="ctr"/>
                </a:tc>
                <a:extLst>
                  <a:ext uri="{0D108BD9-81ED-4DB2-BD59-A6C34878D82A}">
                    <a16:rowId xmlns:a16="http://schemas.microsoft.com/office/drawing/2014/main" val="10008"/>
                  </a:ext>
                </a:extLst>
              </a:tr>
              <a:tr h="423918">
                <a:tc>
                  <a:txBody>
                    <a:bodyPr/>
                    <a:lstStyle/>
                    <a:p>
                      <a:pPr algn="r" rtl="1"/>
                      <a:r>
                        <a:rPr lang="ar-SA" sz="2200" b="1" dirty="0"/>
                        <a:t>مجموع الأصول </a:t>
                      </a:r>
                    </a:p>
                  </a:txBody>
                  <a:tcPr anchor="ctr"/>
                </a:tc>
                <a:tc>
                  <a:txBody>
                    <a:bodyPr/>
                    <a:lstStyle/>
                    <a:p>
                      <a:pPr algn="ctr" rtl="0"/>
                      <a:r>
                        <a:rPr lang="en-US" sz="2000" dirty="0"/>
                        <a:t>1200000</a:t>
                      </a:r>
                      <a:endParaRPr lang="ar-SA" sz="2000" dirty="0"/>
                    </a:p>
                  </a:txBody>
                  <a:tcPr anchor="ctr"/>
                </a:tc>
                <a:tc>
                  <a:txBody>
                    <a:bodyPr/>
                    <a:lstStyle/>
                    <a:p>
                      <a:pPr algn="r" rtl="1"/>
                      <a:r>
                        <a:rPr lang="ar-SA" sz="2200" b="1" dirty="0"/>
                        <a:t>مج</a:t>
                      </a:r>
                      <a:r>
                        <a:rPr lang="ar-SA" sz="2200" b="1" baseline="0" dirty="0"/>
                        <a:t> الخصوم </a:t>
                      </a:r>
                      <a:r>
                        <a:rPr lang="ar-SA" sz="2200" b="1" baseline="0" dirty="0" err="1"/>
                        <a:t>و</a:t>
                      </a:r>
                      <a:r>
                        <a:rPr lang="ar-SA" sz="2200" b="1" baseline="0" dirty="0"/>
                        <a:t> حقوق الملكية</a:t>
                      </a:r>
                      <a:endParaRPr lang="ar-SA" sz="2200" b="1" dirty="0"/>
                    </a:p>
                  </a:txBody>
                  <a:tcPr anchor="ctr"/>
                </a:tc>
                <a:tc>
                  <a:txBody>
                    <a:bodyPr/>
                    <a:lstStyle/>
                    <a:p>
                      <a:pPr algn="ctr" rtl="0"/>
                      <a:r>
                        <a:rPr lang="en-US" sz="2000" dirty="0"/>
                        <a:t>1200000</a:t>
                      </a:r>
                      <a:endParaRPr lang="ar-SA" sz="2000" dirty="0"/>
                    </a:p>
                  </a:txBody>
                  <a:tcPr anchor="ctr"/>
                </a:tc>
                <a:extLst>
                  <a:ext uri="{0D108BD9-81ED-4DB2-BD59-A6C34878D82A}">
                    <a16:rowId xmlns:a16="http://schemas.microsoft.com/office/drawing/2014/main" val="10009"/>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Placeholder 5"/>
          <p:cNvSpPr>
            <a:spLocks noGrp="1"/>
          </p:cNvSpPr>
          <p:nvPr>
            <p:ph idx="1"/>
          </p:nvPr>
        </p:nvSpPr>
        <p:spPr>
          <a:xfrm>
            <a:off x="214282" y="1428736"/>
            <a:ext cx="8572560" cy="4572032"/>
          </a:xfrm>
        </p:spPr>
        <p:style>
          <a:lnRef idx="2">
            <a:schemeClr val="accent1"/>
          </a:lnRef>
          <a:fillRef idx="1">
            <a:schemeClr val="lt1"/>
          </a:fillRef>
          <a:effectRef idx="0">
            <a:schemeClr val="accent1"/>
          </a:effectRef>
          <a:fontRef idx="minor">
            <a:schemeClr val="dk1"/>
          </a:fontRef>
        </p:style>
        <p:txBody>
          <a:bodyPr anchor="t">
            <a:noAutofit/>
          </a:bodyPr>
          <a:lstStyle/>
          <a:p>
            <a:pPr marL="457200" indent="-457200" algn="ctr"/>
            <a:r>
              <a:rPr lang="ar-SA" sz="2400" b="1" dirty="0">
                <a:cs typeface="Arial" pitchFamily="34" charset="0"/>
              </a:rPr>
              <a:t>أوجه القصور لطريقة النسب المئوية في التنبؤ بالاحتياجات المالية</a:t>
            </a:r>
          </a:p>
          <a:p>
            <a:pPr marL="457200" indent="-457200" algn="just">
              <a:buFont typeface="Wingdings" pitchFamily="2" charset="2"/>
              <a:buChar char="§"/>
            </a:pPr>
            <a:r>
              <a:rPr lang="ar-SA" sz="2000" b="1" dirty="0">
                <a:cs typeface="Arial" pitchFamily="34" charset="0"/>
              </a:rPr>
              <a:t>لا تصلح للتنبؤ بالاحتياجات المالية في المدى الطويل.</a:t>
            </a:r>
          </a:p>
          <a:p>
            <a:pPr marL="457200" indent="-457200" algn="just">
              <a:buFont typeface="Wingdings" pitchFamily="2" charset="2"/>
              <a:buChar char="§"/>
            </a:pPr>
            <a:r>
              <a:rPr lang="ar-SA" sz="2000" b="1" dirty="0">
                <a:cs typeface="Arial" pitchFamily="34" charset="0"/>
              </a:rPr>
              <a:t>يفترض هذا الأسلوب أن العلاقة بين بنود الأصول و الخصوم التي تتغير مباشرة مع المبيعات تظل نسبتها ثابتة وهذا افتراض غير واقعي؛ لأن المنشآت تتعرض لتغيرات هيكلية تؤدي إلى تعديل نسب البنود مع المبيعات.</a:t>
            </a:r>
          </a:p>
          <a:p>
            <a:pPr marL="457200" indent="-457200" algn="just">
              <a:buFont typeface="Wingdings" pitchFamily="2" charset="2"/>
              <a:buChar char="§"/>
            </a:pPr>
            <a:r>
              <a:rPr lang="ar-SA" sz="2000" b="1" dirty="0">
                <a:cs typeface="Arial" pitchFamily="34" charset="0"/>
              </a:rPr>
              <a:t>في حالة أن المنشأة تعمل بكامل طاقتها فإن التغير في المبيعات يؤدي إلى التغير في الأصول الثابتة بنفس النسبة </a:t>
            </a:r>
            <a:r>
              <a:rPr lang="ar-SA" sz="2000" b="1" dirty="0" err="1">
                <a:cs typeface="Arial" pitchFamily="34" charset="0"/>
              </a:rPr>
              <a:t>و</a:t>
            </a:r>
            <a:r>
              <a:rPr lang="ar-SA" sz="2000" b="1" dirty="0">
                <a:cs typeface="Arial" pitchFamily="34" charset="0"/>
              </a:rPr>
              <a:t> هذا افتراض غير عملي؛ فقد يؤدي التغير في المبيعات إلى التغير في الأصول الثابتة بنسبة قد تقل </a:t>
            </a:r>
            <a:r>
              <a:rPr lang="ar-SA" sz="2000" b="1" dirty="0" err="1">
                <a:cs typeface="Arial" pitchFamily="34" charset="0"/>
              </a:rPr>
              <a:t>و</a:t>
            </a:r>
            <a:r>
              <a:rPr lang="ar-SA" sz="2000" b="1" dirty="0">
                <a:cs typeface="Arial" pitchFamily="34" charset="0"/>
              </a:rPr>
              <a:t> قد تزيد عن نسبة التغير في المبيعات.</a:t>
            </a:r>
          </a:p>
          <a:p>
            <a:pPr marL="457200" indent="-457200" algn="just">
              <a:buFont typeface="Wingdings" pitchFamily="2" charset="2"/>
              <a:buChar char="§"/>
            </a:pPr>
            <a:r>
              <a:rPr lang="ar-SA" sz="2000" b="1" dirty="0">
                <a:cs typeface="Arial" pitchFamily="34" charset="0"/>
              </a:rPr>
              <a:t>لا يمكن تطبيق الأسلوب على البنود التي لا تتغير مباشرة مع المبيعات.</a:t>
            </a:r>
          </a:p>
          <a:p>
            <a:pPr marL="457200" indent="-457200" algn="just">
              <a:buFont typeface="Wingdings" pitchFamily="2" charset="2"/>
              <a:buChar char="§"/>
            </a:pPr>
            <a:r>
              <a:rPr lang="ar-SA" sz="2000" b="1" dirty="0">
                <a:cs typeface="Arial" pitchFamily="34" charset="0"/>
              </a:rPr>
              <a:t>العلاقة بين البنود التي ترتبط مباشرة مع المبيعات قد لا تكون نفسها هي النسب المثلى التي يمكن الاعتماد عليها في المستقبل ؛ لأن المنشأة قد تكون عرضة لبعض المشاكل التي تؤدي إلى تدني أو ارتفاع النسبة.</a:t>
            </a:r>
          </a:p>
          <a:p>
            <a:pPr marL="457200" indent="-457200" algn="justLow"/>
            <a:endParaRPr lang="en-US" sz="2400" b="1" dirty="0">
              <a:cs typeface="Arial" pitchFamily="34" charset="0"/>
            </a:endParaRPr>
          </a:p>
          <a:p>
            <a:pPr marL="457200" indent="-457200" algn="justLow"/>
            <a:endParaRPr lang="ar-SA" sz="2400" b="1" dirty="0">
              <a:cs typeface="Arial" pitchFamily="34" charset="0"/>
            </a:endParaRPr>
          </a:p>
        </p:txBody>
      </p:sp>
      <p:sp>
        <p:nvSpPr>
          <p:cNvPr id="7172" name="Slide Number Placeholder 3"/>
          <p:cNvSpPr>
            <a:spLocks noGrp="1"/>
          </p:cNvSpPr>
          <p:nvPr>
            <p:ph type="sldNum" sz="quarter" idx="12"/>
          </p:nvPr>
        </p:nvSpPr>
        <p:spPr bwMode="auto">
          <a:noFill/>
          <a:ln>
            <a:miter lim="800000"/>
            <a:headEnd/>
            <a:tailEnd/>
          </a:ln>
        </p:spPr>
        <p:txBody>
          <a:bodyPr/>
          <a:lstStyle/>
          <a:p>
            <a:fld id="{D0DADA15-66D2-49B4-BB39-6A6D46EA6F4B}" type="slidenum">
              <a:rPr lang="ar-SA" smtClean="0">
                <a:cs typeface="Arial" pitchFamily="34" charset="0"/>
              </a:rPr>
              <a:pPr/>
              <a:t>28</a:t>
            </a:fld>
            <a:endParaRPr lang="en-US">
              <a:cs typeface="Arial" pitchFamily="34" charset="0"/>
            </a:endParaRPr>
          </a:p>
        </p:txBody>
      </p:sp>
      <p:sp>
        <p:nvSpPr>
          <p:cNvPr id="7" name="Title 6"/>
          <p:cNvSpPr>
            <a:spLocks noGrp="1"/>
          </p:cNvSpPr>
          <p:nvPr>
            <p:ph type="title"/>
          </p:nvPr>
        </p:nvSpPr>
        <p:spPr/>
        <p:txBody>
          <a:bodyPr/>
          <a:lstStyle/>
          <a:p>
            <a:pPr algn="ctr" rtl="0" eaLnBrk="1" hangingPunct="1">
              <a:defRPr/>
            </a:pPr>
            <a:r>
              <a:rPr lang="ar-SA" sz="3600" dirty="0"/>
              <a:t> </a:t>
            </a:r>
            <a:r>
              <a:rPr lang="ar-SA" sz="3600" b="1" dirty="0"/>
              <a:t>الفصل </a:t>
            </a:r>
            <a:r>
              <a:rPr lang="ar-DZ" sz="3600" dirty="0"/>
              <a:t>الثالث القسم الثاني</a:t>
            </a:r>
            <a:r>
              <a:rPr lang="ar-SA" sz="3600" b="1" dirty="0"/>
              <a:t>: التخطيط المالي</a:t>
            </a:r>
            <a:endParaRPr lang="en-US" sz="3600" b="1" dirty="0"/>
          </a:p>
        </p:txBody>
      </p:sp>
      <p:sp>
        <p:nvSpPr>
          <p:cNvPr id="7173" name="TextBox 4"/>
          <p:cNvSpPr txBox="1">
            <a:spLocks noChangeArrowheads="1"/>
          </p:cNvSpPr>
          <p:nvPr/>
        </p:nvSpPr>
        <p:spPr bwMode="auto">
          <a:xfrm>
            <a:off x="2771800" y="6286523"/>
            <a:ext cx="3586150" cy="632685"/>
          </a:xfrm>
          <a:prstGeom prst="rect">
            <a:avLst/>
          </a:prstGeom>
          <a:noFill/>
          <a:ln w="9525">
            <a:noFill/>
            <a:miter lim="800000"/>
            <a:headEnd/>
            <a:tailEnd/>
          </a:ln>
        </p:spPr>
        <p:txBody>
          <a:bodyPr wrap="square" lIns="77925" tIns="38963" rIns="77925" bIns="38963">
            <a:spAutoFit/>
          </a:bodyPr>
          <a:lstStyle/>
          <a:p>
            <a:pPr algn="ctr"/>
            <a:r>
              <a:rPr lang="en-US" b="1" dirty="0">
                <a:latin typeface="Calibri" pitchFamily="34" charset="0"/>
                <a:cs typeface="Times New Roman" pitchFamily="18" charset="0"/>
              </a:rPr>
              <a:t>Prof. Abdeldjelil BOUDAH </a:t>
            </a:r>
            <a:endParaRPr lang="en-US" b="1" dirty="0">
              <a:latin typeface="Calibri" pitchFamily="34" charset="0"/>
            </a:endParaRPr>
          </a:p>
          <a:p>
            <a:pPr algn="r" rtl="1"/>
            <a:endParaRPr lang="en-US"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4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5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5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585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78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78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89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89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89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399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409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41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2"/>
          </p:nvPr>
        </p:nvSpPr>
        <p:spPr bwMode="auto">
          <a:noFill/>
          <a:ln>
            <a:miter lim="800000"/>
            <a:headEnd/>
            <a:tailEnd/>
          </a:ln>
        </p:spPr>
        <p:txBody>
          <a:bodyPr/>
          <a:lstStyle/>
          <a:p>
            <a:fld id="{1C73FC24-B4D5-4BDC-AD3A-5B2D160ABE0D}" type="slidenum">
              <a:rPr lang="ar-SA" smtClean="0">
                <a:cs typeface="Arial" pitchFamily="34" charset="0"/>
              </a:rPr>
              <a:pPr/>
              <a:t>29</a:t>
            </a:fld>
            <a:endParaRPr lang="en-US">
              <a:cs typeface="Arial" pitchFamily="34" charset="0"/>
            </a:endParaRPr>
          </a:p>
        </p:txBody>
      </p:sp>
      <p:sp>
        <p:nvSpPr>
          <p:cNvPr id="5" name="Rectangle 4"/>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87898" tIns="43950" rIns="87898" bIns="43950" anchor="ctr"/>
          <a:lstStyle/>
          <a:p>
            <a:pPr algn="ctr">
              <a:defRPr/>
            </a:pPr>
            <a:endParaRPr lang="en-US" dirty="0"/>
          </a:p>
        </p:txBody>
      </p:sp>
      <p:sp>
        <p:nvSpPr>
          <p:cNvPr id="13317" name="Rectangle 8"/>
          <p:cNvSpPr>
            <a:spLocks noChangeArrowheads="1"/>
          </p:cNvSpPr>
          <p:nvPr/>
        </p:nvSpPr>
        <p:spPr bwMode="auto">
          <a:xfrm>
            <a:off x="2180493" y="3352800"/>
            <a:ext cx="2602523" cy="1017406"/>
          </a:xfrm>
          <a:prstGeom prst="rect">
            <a:avLst/>
          </a:prstGeom>
          <a:noFill/>
          <a:ln w="9525">
            <a:noFill/>
            <a:miter lim="800000"/>
            <a:headEnd/>
            <a:tailEnd/>
          </a:ln>
        </p:spPr>
        <p:txBody>
          <a:bodyPr lIns="77925" tIns="38963" rIns="77925" bIns="38963">
            <a:spAutoFit/>
          </a:bodyPr>
          <a:lstStyle/>
          <a:p>
            <a:r>
              <a:rPr lang="ar-EG" sz="6100" dirty="0">
                <a:solidFill>
                  <a:schemeClr val="bg1"/>
                </a:solidFill>
                <a:latin typeface="Calibri" pitchFamily="34" charset="0"/>
              </a:rPr>
              <a:t>بحمد الله</a:t>
            </a:r>
            <a:endParaRPr lang="en-US" sz="6100" dirty="0">
              <a:solidFill>
                <a:schemeClr val="bg1"/>
              </a:solidFill>
              <a:latin typeface="Calibri" pitchFamily="34" charset="0"/>
            </a:endParaRPr>
          </a:p>
        </p:txBody>
      </p:sp>
      <p:sp>
        <p:nvSpPr>
          <p:cNvPr id="13318" name="Freeform 6"/>
          <p:cNvSpPr>
            <a:spLocks noEditPoints="1"/>
          </p:cNvSpPr>
          <p:nvPr/>
        </p:nvSpPr>
        <p:spPr bwMode="auto">
          <a:xfrm>
            <a:off x="2180493" y="2209802"/>
            <a:ext cx="2482362" cy="1236663"/>
          </a:xfrm>
          <a:custGeom>
            <a:avLst/>
            <a:gdLst>
              <a:gd name="T0" fmla="*/ 2147483647 w 1687"/>
              <a:gd name="T1" fmla="*/ 2147483647 h 775"/>
              <a:gd name="T2" fmla="*/ 2147483647 w 1687"/>
              <a:gd name="T3" fmla="*/ 2147483647 h 775"/>
              <a:gd name="T4" fmla="*/ 2147483647 w 1687"/>
              <a:gd name="T5" fmla="*/ 2147483647 h 775"/>
              <a:gd name="T6" fmla="*/ 2147483647 w 1687"/>
              <a:gd name="T7" fmla="*/ 2147483647 h 775"/>
              <a:gd name="T8" fmla="*/ 2147483647 w 1687"/>
              <a:gd name="T9" fmla="*/ 2147483647 h 775"/>
              <a:gd name="T10" fmla="*/ 2147483647 w 1687"/>
              <a:gd name="T11" fmla="*/ 2147483647 h 775"/>
              <a:gd name="T12" fmla="*/ 2147483647 w 1687"/>
              <a:gd name="T13" fmla="*/ 2147483647 h 775"/>
              <a:gd name="T14" fmla="*/ 2147483647 w 1687"/>
              <a:gd name="T15" fmla="*/ 2147483647 h 775"/>
              <a:gd name="T16" fmla="*/ 2147483647 w 1687"/>
              <a:gd name="T17" fmla="*/ 2147483647 h 775"/>
              <a:gd name="T18" fmla="*/ 2147483647 w 1687"/>
              <a:gd name="T19" fmla="*/ 2147483647 h 775"/>
              <a:gd name="T20" fmla="*/ 2147483647 w 1687"/>
              <a:gd name="T21" fmla="*/ 2147483647 h 775"/>
              <a:gd name="T22" fmla="*/ 0 w 1687"/>
              <a:gd name="T23" fmla="*/ 2147483647 h 775"/>
              <a:gd name="T24" fmla="*/ 2147483647 w 1687"/>
              <a:gd name="T25" fmla="*/ 2147483647 h 775"/>
              <a:gd name="T26" fmla="*/ 2147483647 w 1687"/>
              <a:gd name="T27" fmla="*/ 2147483647 h 775"/>
              <a:gd name="T28" fmla="*/ 2147483647 w 1687"/>
              <a:gd name="T29" fmla="*/ 2147483647 h 775"/>
              <a:gd name="T30" fmla="*/ 2147483647 w 1687"/>
              <a:gd name="T31" fmla="*/ 2147483647 h 775"/>
              <a:gd name="T32" fmla="*/ 2147483647 w 1687"/>
              <a:gd name="T33" fmla="*/ 2147483647 h 775"/>
              <a:gd name="T34" fmla="*/ 2147483647 w 1687"/>
              <a:gd name="T35" fmla="*/ 2147483647 h 775"/>
              <a:gd name="T36" fmla="*/ 2147483647 w 1687"/>
              <a:gd name="T37" fmla="*/ 2147483647 h 775"/>
              <a:gd name="T38" fmla="*/ 2147483647 w 1687"/>
              <a:gd name="T39" fmla="*/ 2147483647 h 775"/>
              <a:gd name="T40" fmla="*/ 2147483647 w 1687"/>
              <a:gd name="T41" fmla="*/ 2147483647 h 775"/>
              <a:gd name="T42" fmla="*/ 2147483647 w 1687"/>
              <a:gd name="T43" fmla="*/ 2147483647 h 775"/>
              <a:gd name="T44" fmla="*/ 2147483647 w 1687"/>
              <a:gd name="T45" fmla="*/ 2147483647 h 775"/>
              <a:gd name="T46" fmla="*/ 2147483647 w 1687"/>
              <a:gd name="T47" fmla="*/ 2147483647 h 775"/>
              <a:gd name="T48" fmla="*/ 2147483647 w 1687"/>
              <a:gd name="T49" fmla="*/ 2147483647 h 775"/>
              <a:gd name="T50" fmla="*/ 2147483647 w 1687"/>
              <a:gd name="T51" fmla="*/ 2147483647 h 775"/>
              <a:gd name="T52" fmla="*/ 2147483647 w 1687"/>
              <a:gd name="T53" fmla="*/ 2147483647 h 775"/>
              <a:gd name="T54" fmla="*/ 2147483647 w 1687"/>
              <a:gd name="T55" fmla="*/ 2147483647 h 775"/>
              <a:gd name="T56" fmla="*/ 2147483647 w 1687"/>
              <a:gd name="T57" fmla="*/ 2147483647 h 775"/>
              <a:gd name="T58" fmla="*/ 2147483647 w 1687"/>
              <a:gd name="T59" fmla="*/ 2147483647 h 775"/>
              <a:gd name="T60" fmla="*/ 2147483647 w 1687"/>
              <a:gd name="T61" fmla="*/ 2147483647 h 775"/>
              <a:gd name="T62" fmla="*/ 2147483647 w 1687"/>
              <a:gd name="T63" fmla="*/ 2147483647 h 775"/>
              <a:gd name="T64" fmla="*/ 2147483647 w 1687"/>
              <a:gd name="T65" fmla="*/ 2147483647 h 775"/>
              <a:gd name="T66" fmla="*/ 2147483647 w 1687"/>
              <a:gd name="T67" fmla="*/ 2147483647 h 775"/>
              <a:gd name="T68" fmla="*/ 2147483647 w 1687"/>
              <a:gd name="T69" fmla="*/ 2147483647 h 775"/>
              <a:gd name="T70" fmla="*/ 2147483647 w 1687"/>
              <a:gd name="T71" fmla="*/ 2147483647 h 775"/>
              <a:gd name="T72" fmla="*/ 2147483647 w 1687"/>
              <a:gd name="T73" fmla="*/ 2147483647 h 775"/>
              <a:gd name="T74" fmla="*/ 2147483647 w 1687"/>
              <a:gd name="T75" fmla="*/ 2147483647 h 775"/>
              <a:gd name="T76" fmla="*/ 2147483647 w 1687"/>
              <a:gd name="T77" fmla="*/ 2147483647 h 775"/>
              <a:gd name="T78" fmla="*/ 2147483647 w 1687"/>
              <a:gd name="T79" fmla="*/ 2147483647 h 775"/>
              <a:gd name="T80" fmla="*/ 2147483647 w 1687"/>
              <a:gd name="T81" fmla="*/ 2147483647 h 775"/>
              <a:gd name="T82" fmla="*/ 2147483647 w 1687"/>
              <a:gd name="T83" fmla="*/ 2147483647 h 775"/>
              <a:gd name="T84" fmla="*/ 2147483647 w 1687"/>
              <a:gd name="T85" fmla="*/ 2147483647 h 775"/>
              <a:gd name="T86" fmla="*/ 2147483647 w 1687"/>
              <a:gd name="T87" fmla="*/ 2147483647 h 775"/>
              <a:gd name="T88" fmla="*/ 2147483647 w 1687"/>
              <a:gd name="T89" fmla="*/ 2147483647 h 775"/>
              <a:gd name="T90" fmla="*/ 2147483647 w 1687"/>
              <a:gd name="T91" fmla="*/ 2147483647 h 775"/>
              <a:gd name="T92" fmla="*/ 2147483647 w 1687"/>
              <a:gd name="T93" fmla="*/ 2147483647 h 775"/>
              <a:gd name="T94" fmla="*/ 2147483647 w 1687"/>
              <a:gd name="T95" fmla="*/ 2147483647 h 775"/>
              <a:gd name="T96" fmla="*/ 2147483647 w 1687"/>
              <a:gd name="T97" fmla="*/ 2147483647 h 775"/>
              <a:gd name="T98" fmla="*/ 2147483647 w 1687"/>
              <a:gd name="T99" fmla="*/ 2147483647 h 775"/>
              <a:gd name="T100" fmla="*/ 2147483647 w 1687"/>
              <a:gd name="T101" fmla="*/ 2147483647 h 775"/>
              <a:gd name="T102" fmla="*/ 2147483647 w 1687"/>
              <a:gd name="T103" fmla="*/ 2147483647 h 775"/>
              <a:gd name="T104" fmla="*/ 2147483647 w 1687"/>
              <a:gd name="T105" fmla="*/ 2147483647 h 775"/>
              <a:gd name="T106" fmla="*/ 2147483647 w 1687"/>
              <a:gd name="T107" fmla="*/ 2147483647 h 775"/>
              <a:gd name="T108" fmla="*/ 2147483647 w 1687"/>
              <a:gd name="T109" fmla="*/ 2147483647 h 775"/>
              <a:gd name="T110" fmla="*/ 2147483647 w 1687"/>
              <a:gd name="T111" fmla="*/ 2147483647 h 775"/>
              <a:gd name="T112" fmla="*/ 2147483647 w 1687"/>
              <a:gd name="T113" fmla="*/ 2147483647 h 775"/>
              <a:gd name="T114" fmla="*/ 2147483647 w 1687"/>
              <a:gd name="T115" fmla="*/ 2147483647 h 775"/>
              <a:gd name="T116" fmla="*/ 2147483647 w 1687"/>
              <a:gd name="T117" fmla="*/ 2147483647 h 775"/>
              <a:gd name="T118" fmla="*/ 2147483647 w 1687"/>
              <a:gd name="T119" fmla="*/ 2147483647 h 775"/>
              <a:gd name="T120" fmla="*/ 2147483647 w 1687"/>
              <a:gd name="T121" fmla="*/ 2147483647 h 775"/>
              <a:gd name="T122" fmla="*/ 2147483647 w 1687"/>
              <a:gd name="T123" fmla="*/ 2147483647 h 77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687"/>
              <a:gd name="T187" fmla="*/ 0 h 775"/>
              <a:gd name="T188" fmla="*/ 1687 w 1687"/>
              <a:gd name="T189" fmla="*/ 775 h 77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687" h="775">
                <a:moveTo>
                  <a:pt x="1374" y="74"/>
                </a:moveTo>
                <a:lnTo>
                  <a:pt x="1308" y="141"/>
                </a:lnTo>
                <a:lnTo>
                  <a:pt x="1248" y="80"/>
                </a:lnTo>
                <a:lnTo>
                  <a:pt x="1177" y="152"/>
                </a:lnTo>
                <a:lnTo>
                  <a:pt x="1100" y="75"/>
                </a:lnTo>
                <a:lnTo>
                  <a:pt x="1169" y="8"/>
                </a:lnTo>
                <a:lnTo>
                  <a:pt x="1229" y="68"/>
                </a:lnTo>
                <a:lnTo>
                  <a:pt x="1298" y="0"/>
                </a:lnTo>
                <a:lnTo>
                  <a:pt x="1374" y="74"/>
                </a:lnTo>
                <a:close/>
                <a:moveTo>
                  <a:pt x="1687" y="612"/>
                </a:moveTo>
                <a:lnTo>
                  <a:pt x="1686" y="635"/>
                </a:lnTo>
                <a:lnTo>
                  <a:pt x="1683" y="657"/>
                </a:lnTo>
                <a:lnTo>
                  <a:pt x="1677" y="678"/>
                </a:lnTo>
                <a:lnTo>
                  <a:pt x="1669" y="698"/>
                </a:lnTo>
                <a:lnTo>
                  <a:pt x="1656" y="723"/>
                </a:lnTo>
                <a:lnTo>
                  <a:pt x="1649" y="731"/>
                </a:lnTo>
                <a:lnTo>
                  <a:pt x="1641" y="739"/>
                </a:lnTo>
                <a:lnTo>
                  <a:pt x="1633" y="745"/>
                </a:lnTo>
                <a:lnTo>
                  <a:pt x="1623" y="750"/>
                </a:lnTo>
                <a:lnTo>
                  <a:pt x="1603" y="753"/>
                </a:lnTo>
                <a:lnTo>
                  <a:pt x="1583" y="751"/>
                </a:lnTo>
                <a:lnTo>
                  <a:pt x="1561" y="743"/>
                </a:lnTo>
                <a:lnTo>
                  <a:pt x="1542" y="731"/>
                </a:lnTo>
                <a:lnTo>
                  <a:pt x="1523" y="715"/>
                </a:lnTo>
                <a:lnTo>
                  <a:pt x="1504" y="695"/>
                </a:lnTo>
                <a:lnTo>
                  <a:pt x="1488" y="672"/>
                </a:lnTo>
                <a:lnTo>
                  <a:pt x="1474" y="646"/>
                </a:lnTo>
                <a:lnTo>
                  <a:pt x="1462" y="619"/>
                </a:lnTo>
                <a:lnTo>
                  <a:pt x="1425" y="640"/>
                </a:lnTo>
                <a:lnTo>
                  <a:pt x="1387" y="660"/>
                </a:lnTo>
                <a:lnTo>
                  <a:pt x="1346" y="678"/>
                </a:lnTo>
                <a:lnTo>
                  <a:pt x="1305" y="694"/>
                </a:lnTo>
                <a:lnTo>
                  <a:pt x="1251" y="710"/>
                </a:lnTo>
                <a:lnTo>
                  <a:pt x="1198" y="722"/>
                </a:lnTo>
                <a:lnTo>
                  <a:pt x="1146" y="729"/>
                </a:lnTo>
                <a:lnTo>
                  <a:pt x="1095" y="731"/>
                </a:lnTo>
                <a:lnTo>
                  <a:pt x="1060" y="728"/>
                </a:lnTo>
                <a:lnTo>
                  <a:pt x="1025" y="719"/>
                </a:lnTo>
                <a:lnTo>
                  <a:pt x="1008" y="711"/>
                </a:lnTo>
                <a:lnTo>
                  <a:pt x="991" y="702"/>
                </a:lnTo>
                <a:lnTo>
                  <a:pt x="974" y="691"/>
                </a:lnTo>
                <a:lnTo>
                  <a:pt x="957" y="678"/>
                </a:lnTo>
                <a:lnTo>
                  <a:pt x="929" y="653"/>
                </a:lnTo>
                <a:lnTo>
                  <a:pt x="908" y="627"/>
                </a:lnTo>
                <a:lnTo>
                  <a:pt x="900" y="615"/>
                </a:lnTo>
                <a:lnTo>
                  <a:pt x="895" y="603"/>
                </a:lnTo>
                <a:lnTo>
                  <a:pt x="889" y="577"/>
                </a:lnTo>
                <a:lnTo>
                  <a:pt x="780" y="628"/>
                </a:lnTo>
                <a:lnTo>
                  <a:pt x="659" y="683"/>
                </a:lnTo>
                <a:lnTo>
                  <a:pt x="603" y="706"/>
                </a:lnTo>
                <a:lnTo>
                  <a:pt x="552" y="724"/>
                </a:lnTo>
                <a:lnTo>
                  <a:pt x="481" y="746"/>
                </a:lnTo>
                <a:lnTo>
                  <a:pt x="415" y="762"/>
                </a:lnTo>
                <a:lnTo>
                  <a:pt x="355" y="772"/>
                </a:lnTo>
                <a:lnTo>
                  <a:pt x="302" y="775"/>
                </a:lnTo>
                <a:lnTo>
                  <a:pt x="268" y="774"/>
                </a:lnTo>
                <a:lnTo>
                  <a:pt x="236" y="772"/>
                </a:lnTo>
                <a:lnTo>
                  <a:pt x="206" y="769"/>
                </a:lnTo>
                <a:lnTo>
                  <a:pt x="178" y="764"/>
                </a:lnTo>
                <a:lnTo>
                  <a:pt x="153" y="758"/>
                </a:lnTo>
                <a:lnTo>
                  <a:pt x="129" y="751"/>
                </a:lnTo>
                <a:lnTo>
                  <a:pt x="107" y="741"/>
                </a:lnTo>
                <a:lnTo>
                  <a:pt x="88" y="731"/>
                </a:lnTo>
                <a:lnTo>
                  <a:pt x="68" y="717"/>
                </a:lnTo>
                <a:lnTo>
                  <a:pt x="50" y="701"/>
                </a:lnTo>
                <a:lnTo>
                  <a:pt x="35" y="681"/>
                </a:lnTo>
                <a:lnTo>
                  <a:pt x="22" y="661"/>
                </a:lnTo>
                <a:lnTo>
                  <a:pt x="12" y="639"/>
                </a:lnTo>
                <a:lnTo>
                  <a:pt x="8" y="626"/>
                </a:lnTo>
                <a:lnTo>
                  <a:pt x="5" y="613"/>
                </a:lnTo>
                <a:lnTo>
                  <a:pt x="1" y="587"/>
                </a:lnTo>
                <a:lnTo>
                  <a:pt x="0" y="558"/>
                </a:lnTo>
                <a:lnTo>
                  <a:pt x="2" y="523"/>
                </a:lnTo>
                <a:lnTo>
                  <a:pt x="6" y="491"/>
                </a:lnTo>
                <a:lnTo>
                  <a:pt x="13" y="459"/>
                </a:lnTo>
                <a:lnTo>
                  <a:pt x="23" y="428"/>
                </a:lnTo>
                <a:lnTo>
                  <a:pt x="34" y="407"/>
                </a:lnTo>
                <a:lnTo>
                  <a:pt x="48" y="381"/>
                </a:lnTo>
                <a:lnTo>
                  <a:pt x="66" y="379"/>
                </a:lnTo>
                <a:lnTo>
                  <a:pt x="52" y="411"/>
                </a:lnTo>
                <a:lnTo>
                  <a:pt x="45" y="432"/>
                </a:lnTo>
                <a:lnTo>
                  <a:pt x="41" y="455"/>
                </a:lnTo>
                <a:lnTo>
                  <a:pt x="38" y="478"/>
                </a:lnTo>
                <a:lnTo>
                  <a:pt x="37" y="502"/>
                </a:lnTo>
                <a:lnTo>
                  <a:pt x="38" y="522"/>
                </a:lnTo>
                <a:lnTo>
                  <a:pt x="42" y="540"/>
                </a:lnTo>
                <a:lnTo>
                  <a:pt x="47" y="557"/>
                </a:lnTo>
                <a:lnTo>
                  <a:pt x="55" y="573"/>
                </a:lnTo>
                <a:lnTo>
                  <a:pt x="66" y="588"/>
                </a:lnTo>
                <a:lnTo>
                  <a:pt x="78" y="603"/>
                </a:lnTo>
                <a:lnTo>
                  <a:pt x="93" y="616"/>
                </a:lnTo>
                <a:lnTo>
                  <a:pt x="110" y="629"/>
                </a:lnTo>
                <a:lnTo>
                  <a:pt x="128" y="641"/>
                </a:lnTo>
                <a:lnTo>
                  <a:pt x="149" y="650"/>
                </a:lnTo>
                <a:lnTo>
                  <a:pt x="171" y="659"/>
                </a:lnTo>
                <a:lnTo>
                  <a:pt x="183" y="662"/>
                </a:lnTo>
                <a:lnTo>
                  <a:pt x="194" y="665"/>
                </a:lnTo>
                <a:lnTo>
                  <a:pt x="220" y="671"/>
                </a:lnTo>
                <a:lnTo>
                  <a:pt x="245" y="675"/>
                </a:lnTo>
                <a:lnTo>
                  <a:pt x="274" y="677"/>
                </a:lnTo>
                <a:lnTo>
                  <a:pt x="304" y="678"/>
                </a:lnTo>
                <a:lnTo>
                  <a:pt x="352" y="676"/>
                </a:lnTo>
                <a:lnTo>
                  <a:pt x="379" y="673"/>
                </a:lnTo>
                <a:lnTo>
                  <a:pt x="405" y="669"/>
                </a:lnTo>
                <a:lnTo>
                  <a:pt x="462" y="657"/>
                </a:lnTo>
                <a:lnTo>
                  <a:pt x="522" y="641"/>
                </a:lnTo>
                <a:lnTo>
                  <a:pt x="571" y="625"/>
                </a:lnTo>
                <a:lnTo>
                  <a:pt x="623" y="606"/>
                </a:lnTo>
                <a:lnTo>
                  <a:pt x="738" y="559"/>
                </a:lnTo>
                <a:lnTo>
                  <a:pt x="923" y="476"/>
                </a:lnTo>
                <a:lnTo>
                  <a:pt x="927" y="494"/>
                </a:lnTo>
                <a:lnTo>
                  <a:pt x="932" y="512"/>
                </a:lnTo>
                <a:lnTo>
                  <a:pt x="940" y="529"/>
                </a:lnTo>
                <a:lnTo>
                  <a:pt x="949" y="545"/>
                </a:lnTo>
                <a:lnTo>
                  <a:pt x="961" y="561"/>
                </a:lnTo>
                <a:lnTo>
                  <a:pt x="975" y="575"/>
                </a:lnTo>
                <a:lnTo>
                  <a:pt x="990" y="588"/>
                </a:lnTo>
                <a:lnTo>
                  <a:pt x="1007" y="600"/>
                </a:lnTo>
                <a:lnTo>
                  <a:pt x="1035" y="617"/>
                </a:lnTo>
                <a:lnTo>
                  <a:pt x="1049" y="624"/>
                </a:lnTo>
                <a:lnTo>
                  <a:pt x="1064" y="629"/>
                </a:lnTo>
                <a:lnTo>
                  <a:pt x="1092" y="637"/>
                </a:lnTo>
                <a:lnTo>
                  <a:pt x="1106" y="639"/>
                </a:lnTo>
                <a:lnTo>
                  <a:pt x="1120" y="639"/>
                </a:lnTo>
                <a:lnTo>
                  <a:pt x="1164" y="638"/>
                </a:lnTo>
                <a:lnTo>
                  <a:pt x="1210" y="631"/>
                </a:lnTo>
                <a:lnTo>
                  <a:pt x="1256" y="622"/>
                </a:lnTo>
                <a:lnTo>
                  <a:pt x="1304" y="608"/>
                </a:lnTo>
                <a:lnTo>
                  <a:pt x="1343" y="593"/>
                </a:lnTo>
                <a:lnTo>
                  <a:pt x="1379" y="578"/>
                </a:lnTo>
                <a:lnTo>
                  <a:pt x="1411" y="561"/>
                </a:lnTo>
                <a:lnTo>
                  <a:pt x="1439" y="543"/>
                </a:lnTo>
                <a:lnTo>
                  <a:pt x="1429" y="509"/>
                </a:lnTo>
                <a:lnTo>
                  <a:pt x="1415" y="445"/>
                </a:lnTo>
                <a:lnTo>
                  <a:pt x="1409" y="413"/>
                </a:lnTo>
                <a:lnTo>
                  <a:pt x="1406" y="365"/>
                </a:lnTo>
                <a:lnTo>
                  <a:pt x="1403" y="317"/>
                </a:lnTo>
                <a:lnTo>
                  <a:pt x="1385" y="251"/>
                </a:lnTo>
                <a:lnTo>
                  <a:pt x="1411" y="149"/>
                </a:lnTo>
                <a:lnTo>
                  <a:pt x="1507" y="340"/>
                </a:lnTo>
                <a:lnTo>
                  <a:pt x="1507" y="365"/>
                </a:lnTo>
                <a:lnTo>
                  <a:pt x="1465" y="336"/>
                </a:lnTo>
                <a:lnTo>
                  <a:pt x="1461" y="341"/>
                </a:lnTo>
                <a:lnTo>
                  <a:pt x="1458" y="347"/>
                </a:lnTo>
                <a:lnTo>
                  <a:pt x="1461" y="381"/>
                </a:lnTo>
                <a:lnTo>
                  <a:pt x="1469" y="424"/>
                </a:lnTo>
                <a:lnTo>
                  <a:pt x="1475" y="451"/>
                </a:lnTo>
                <a:lnTo>
                  <a:pt x="1483" y="475"/>
                </a:lnTo>
                <a:lnTo>
                  <a:pt x="1491" y="495"/>
                </a:lnTo>
                <a:lnTo>
                  <a:pt x="1501" y="511"/>
                </a:lnTo>
                <a:lnTo>
                  <a:pt x="1525" y="498"/>
                </a:lnTo>
                <a:lnTo>
                  <a:pt x="1549" y="490"/>
                </a:lnTo>
                <a:lnTo>
                  <a:pt x="1571" y="483"/>
                </a:lnTo>
                <a:lnTo>
                  <a:pt x="1592" y="481"/>
                </a:lnTo>
                <a:lnTo>
                  <a:pt x="1616" y="484"/>
                </a:lnTo>
                <a:lnTo>
                  <a:pt x="1626" y="488"/>
                </a:lnTo>
                <a:lnTo>
                  <a:pt x="1636" y="494"/>
                </a:lnTo>
                <a:lnTo>
                  <a:pt x="1651" y="506"/>
                </a:lnTo>
                <a:lnTo>
                  <a:pt x="1663" y="518"/>
                </a:lnTo>
                <a:lnTo>
                  <a:pt x="1672" y="532"/>
                </a:lnTo>
                <a:lnTo>
                  <a:pt x="1680" y="548"/>
                </a:lnTo>
                <a:lnTo>
                  <a:pt x="1685" y="576"/>
                </a:lnTo>
                <a:lnTo>
                  <a:pt x="1687" y="612"/>
                </a:lnTo>
                <a:close/>
                <a:moveTo>
                  <a:pt x="553" y="364"/>
                </a:moveTo>
                <a:lnTo>
                  <a:pt x="487" y="431"/>
                </a:lnTo>
                <a:lnTo>
                  <a:pt x="428" y="370"/>
                </a:lnTo>
                <a:lnTo>
                  <a:pt x="356" y="441"/>
                </a:lnTo>
                <a:lnTo>
                  <a:pt x="280" y="365"/>
                </a:lnTo>
                <a:lnTo>
                  <a:pt x="347" y="297"/>
                </a:lnTo>
                <a:lnTo>
                  <a:pt x="409" y="359"/>
                </a:lnTo>
                <a:lnTo>
                  <a:pt x="479" y="289"/>
                </a:lnTo>
                <a:lnTo>
                  <a:pt x="553" y="364"/>
                </a:lnTo>
                <a:close/>
                <a:moveTo>
                  <a:pt x="1636" y="637"/>
                </a:moveTo>
                <a:lnTo>
                  <a:pt x="1622" y="613"/>
                </a:lnTo>
                <a:lnTo>
                  <a:pt x="1605" y="593"/>
                </a:lnTo>
                <a:lnTo>
                  <a:pt x="1597" y="587"/>
                </a:lnTo>
                <a:lnTo>
                  <a:pt x="1589" y="583"/>
                </a:lnTo>
                <a:lnTo>
                  <a:pt x="1577" y="582"/>
                </a:lnTo>
                <a:lnTo>
                  <a:pt x="1561" y="584"/>
                </a:lnTo>
                <a:lnTo>
                  <a:pt x="1543" y="591"/>
                </a:lnTo>
                <a:lnTo>
                  <a:pt x="1536" y="595"/>
                </a:lnTo>
                <a:lnTo>
                  <a:pt x="1556" y="624"/>
                </a:lnTo>
                <a:lnTo>
                  <a:pt x="1568" y="636"/>
                </a:lnTo>
                <a:lnTo>
                  <a:pt x="1580" y="644"/>
                </a:lnTo>
                <a:lnTo>
                  <a:pt x="1590" y="649"/>
                </a:lnTo>
                <a:lnTo>
                  <a:pt x="1601" y="652"/>
                </a:lnTo>
                <a:lnTo>
                  <a:pt x="1611" y="649"/>
                </a:lnTo>
                <a:lnTo>
                  <a:pt x="1625" y="644"/>
                </a:lnTo>
                <a:lnTo>
                  <a:pt x="1636" y="637"/>
                </a:lnTo>
                <a:close/>
                <a:moveTo>
                  <a:pt x="1288" y="458"/>
                </a:moveTo>
                <a:lnTo>
                  <a:pt x="1287" y="475"/>
                </a:lnTo>
                <a:lnTo>
                  <a:pt x="1285" y="489"/>
                </a:lnTo>
                <a:lnTo>
                  <a:pt x="1280" y="500"/>
                </a:lnTo>
                <a:lnTo>
                  <a:pt x="1275" y="509"/>
                </a:lnTo>
                <a:lnTo>
                  <a:pt x="1268" y="516"/>
                </a:lnTo>
                <a:lnTo>
                  <a:pt x="1259" y="522"/>
                </a:lnTo>
                <a:lnTo>
                  <a:pt x="1248" y="525"/>
                </a:lnTo>
                <a:lnTo>
                  <a:pt x="1237" y="526"/>
                </a:lnTo>
                <a:lnTo>
                  <a:pt x="1222" y="523"/>
                </a:lnTo>
                <a:lnTo>
                  <a:pt x="1214" y="518"/>
                </a:lnTo>
                <a:lnTo>
                  <a:pt x="1208" y="513"/>
                </a:lnTo>
                <a:lnTo>
                  <a:pt x="1198" y="499"/>
                </a:lnTo>
                <a:lnTo>
                  <a:pt x="1191" y="483"/>
                </a:lnTo>
                <a:lnTo>
                  <a:pt x="1183" y="505"/>
                </a:lnTo>
                <a:lnTo>
                  <a:pt x="1179" y="513"/>
                </a:lnTo>
                <a:lnTo>
                  <a:pt x="1173" y="523"/>
                </a:lnTo>
                <a:lnTo>
                  <a:pt x="1165" y="529"/>
                </a:lnTo>
                <a:lnTo>
                  <a:pt x="1158" y="534"/>
                </a:lnTo>
                <a:lnTo>
                  <a:pt x="1150" y="538"/>
                </a:lnTo>
                <a:lnTo>
                  <a:pt x="1142" y="539"/>
                </a:lnTo>
                <a:lnTo>
                  <a:pt x="1134" y="538"/>
                </a:lnTo>
                <a:lnTo>
                  <a:pt x="1123" y="534"/>
                </a:lnTo>
                <a:lnTo>
                  <a:pt x="1114" y="529"/>
                </a:lnTo>
                <a:lnTo>
                  <a:pt x="1107" y="522"/>
                </a:lnTo>
                <a:lnTo>
                  <a:pt x="1101" y="513"/>
                </a:lnTo>
                <a:lnTo>
                  <a:pt x="1097" y="504"/>
                </a:lnTo>
                <a:lnTo>
                  <a:pt x="1094" y="492"/>
                </a:lnTo>
                <a:lnTo>
                  <a:pt x="1092" y="466"/>
                </a:lnTo>
                <a:lnTo>
                  <a:pt x="1095" y="430"/>
                </a:lnTo>
                <a:lnTo>
                  <a:pt x="1098" y="407"/>
                </a:lnTo>
                <a:lnTo>
                  <a:pt x="1070" y="439"/>
                </a:lnTo>
                <a:lnTo>
                  <a:pt x="1070" y="427"/>
                </a:lnTo>
                <a:lnTo>
                  <a:pt x="1079" y="408"/>
                </a:lnTo>
                <a:lnTo>
                  <a:pt x="1094" y="387"/>
                </a:lnTo>
                <a:lnTo>
                  <a:pt x="1113" y="373"/>
                </a:lnTo>
                <a:lnTo>
                  <a:pt x="1112" y="399"/>
                </a:lnTo>
                <a:lnTo>
                  <a:pt x="1112" y="424"/>
                </a:lnTo>
                <a:lnTo>
                  <a:pt x="1113" y="455"/>
                </a:lnTo>
                <a:lnTo>
                  <a:pt x="1117" y="476"/>
                </a:lnTo>
                <a:lnTo>
                  <a:pt x="1122" y="483"/>
                </a:lnTo>
                <a:lnTo>
                  <a:pt x="1127" y="490"/>
                </a:lnTo>
                <a:lnTo>
                  <a:pt x="1133" y="493"/>
                </a:lnTo>
                <a:lnTo>
                  <a:pt x="1142" y="494"/>
                </a:lnTo>
                <a:lnTo>
                  <a:pt x="1157" y="490"/>
                </a:lnTo>
                <a:lnTo>
                  <a:pt x="1164" y="485"/>
                </a:lnTo>
                <a:lnTo>
                  <a:pt x="1172" y="480"/>
                </a:lnTo>
                <a:lnTo>
                  <a:pt x="1181" y="467"/>
                </a:lnTo>
                <a:lnTo>
                  <a:pt x="1186" y="455"/>
                </a:lnTo>
                <a:lnTo>
                  <a:pt x="1182" y="433"/>
                </a:lnTo>
                <a:lnTo>
                  <a:pt x="1175" y="403"/>
                </a:lnTo>
                <a:lnTo>
                  <a:pt x="1171" y="387"/>
                </a:lnTo>
                <a:lnTo>
                  <a:pt x="1191" y="359"/>
                </a:lnTo>
                <a:lnTo>
                  <a:pt x="1196" y="376"/>
                </a:lnTo>
                <a:lnTo>
                  <a:pt x="1203" y="399"/>
                </a:lnTo>
                <a:lnTo>
                  <a:pt x="1206" y="425"/>
                </a:lnTo>
                <a:lnTo>
                  <a:pt x="1210" y="448"/>
                </a:lnTo>
                <a:lnTo>
                  <a:pt x="1214" y="464"/>
                </a:lnTo>
                <a:lnTo>
                  <a:pt x="1221" y="473"/>
                </a:lnTo>
                <a:lnTo>
                  <a:pt x="1227" y="480"/>
                </a:lnTo>
                <a:lnTo>
                  <a:pt x="1236" y="483"/>
                </a:lnTo>
                <a:lnTo>
                  <a:pt x="1246" y="484"/>
                </a:lnTo>
                <a:lnTo>
                  <a:pt x="1255" y="483"/>
                </a:lnTo>
                <a:lnTo>
                  <a:pt x="1261" y="479"/>
                </a:lnTo>
                <a:lnTo>
                  <a:pt x="1265" y="473"/>
                </a:lnTo>
                <a:lnTo>
                  <a:pt x="1268" y="464"/>
                </a:lnTo>
                <a:lnTo>
                  <a:pt x="1263" y="444"/>
                </a:lnTo>
                <a:lnTo>
                  <a:pt x="1260" y="431"/>
                </a:lnTo>
                <a:lnTo>
                  <a:pt x="1254" y="415"/>
                </a:lnTo>
                <a:lnTo>
                  <a:pt x="1239" y="384"/>
                </a:lnTo>
                <a:lnTo>
                  <a:pt x="1261" y="353"/>
                </a:lnTo>
                <a:lnTo>
                  <a:pt x="1279" y="401"/>
                </a:lnTo>
                <a:lnTo>
                  <a:pt x="1286" y="429"/>
                </a:lnTo>
                <a:lnTo>
                  <a:pt x="1288" y="458"/>
                </a:lnTo>
                <a:close/>
                <a:moveTo>
                  <a:pt x="846" y="364"/>
                </a:moveTo>
                <a:lnTo>
                  <a:pt x="1275" y="242"/>
                </a:lnTo>
                <a:lnTo>
                  <a:pt x="1222" y="284"/>
                </a:lnTo>
                <a:lnTo>
                  <a:pt x="792" y="406"/>
                </a:lnTo>
                <a:lnTo>
                  <a:pt x="846" y="364"/>
                </a:lnTo>
                <a:close/>
                <a:moveTo>
                  <a:pt x="892" y="106"/>
                </a:moveTo>
                <a:lnTo>
                  <a:pt x="881" y="110"/>
                </a:lnTo>
                <a:lnTo>
                  <a:pt x="875" y="101"/>
                </a:lnTo>
                <a:lnTo>
                  <a:pt x="869" y="95"/>
                </a:lnTo>
                <a:lnTo>
                  <a:pt x="863" y="92"/>
                </a:lnTo>
                <a:lnTo>
                  <a:pt x="859" y="95"/>
                </a:lnTo>
                <a:lnTo>
                  <a:pt x="853" y="100"/>
                </a:lnTo>
                <a:lnTo>
                  <a:pt x="844" y="125"/>
                </a:lnTo>
                <a:lnTo>
                  <a:pt x="834" y="162"/>
                </a:lnTo>
                <a:lnTo>
                  <a:pt x="825" y="205"/>
                </a:lnTo>
                <a:lnTo>
                  <a:pt x="813" y="205"/>
                </a:lnTo>
                <a:lnTo>
                  <a:pt x="805" y="178"/>
                </a:lnTo>
                <a:lnTo>
                  <a:pt x="797" y="156"/>
                </a:lnTo>
                <a:lnTo>
                  <a:pt x="787" y="144"/>
                </a:lnTo>
                <a:lnTo>
                  <a:pt x="780" y="140"/>
                </a:lnTo>
                <a:lnTo>
                  <a:pt x="762" y="140"/>
                </a:lnTo>
                <a:lnTo>
                  <a:pt x="754" y="138"/>
                </a:lnTo>
                <a:lnTo>
                  <a:pt x="748" y="134"/>
                </a:lnTo>
                <a:lnTo>
                  <a:pt x="743" y="128"/>
                </a:lnTo>
                <a:lnTo>
                  <a:pt x="738" y="121"/>
                </a:lnTo>
                <a:lnTo>
                  <a:pt x="736" y="115"/>
                </a:lnTo>
                <a:lnTo>
                  <a:pt x="736" y="106"/>
                </a:lnTo>
                <a:lnTo>
                  <a:pt x="737" y="96"/>
                </a:lnTo>
                <a:lnTo>
                  <a:pt x="741" y="88"/>
                </a:lnTo>
                <a:lnTo>
                  <a:pt x="747" y="84"/>
                </a:lnTo>
                <a:lnTo>
                  <a:pt x="755" y="83"/>
                </a:lnTo>
                <a:lnTo>
                  <a:pt x="769" y="85"/>
                </a:lnTo>
                <a:lnTo>
                  <a:pt x="781" y="94"/>
                </a:lnTo>
                <a:lnTo>
                  <a:pt x="793" y="106"/>
                </a:lnTo>
                <a:lnTo>
                  <a:pt x="802" y="125"/>
                </a:lnTo>
                <a:lnTo>
                  <a:pt x="820" y="165"/>
                </a:lnTo>
                <a:lnTo>
                  <a:pt x="828" y="129"/>
                </a:lnTo>
                <a:lnTo>
                  <a:pt x="834" y="103"/>
                </a:lnTo>
                <a:lnTo>
                  <a:pt x="842" y="83"/>
                </a:lnTo>
                <a:lnTo>
                  <a:pt x="846" y="74"/>
                </a:lnTo>
                <a:lnTo>
                  <a:pt x="850" y="68"/>
                </a:lnTo>
                <a:lnTo>
                  <a:pt x="854" y="63"/>
                </a:lnTo>
                <a:lnTo>
                  <a:pt x="859" y="59"/>
                </a:lnTo>
                <a:lnTo>
                  <a:pt x="867" y="56"/>
                </a:lnTo>
                <a:lnTo>
                  <a:pt x="874" y="57"/>
                </a:lnTo>
                <a:lnTo>
                  <a:pt x="880" y="61"/>
                </a:lnTo>
                <a:lnTo>
                  <a:pt x="893" y="75"/>
                </a:lnTo>
                <a:lnTo>
                  <a:pt x="892" y="106"/>
                </a:lnTo>
                <a:close/>
                <a:moveTo>
                  <a:pt x="500" y="84"/>
                </a:moveTo>
                <a:lnTo>
                  <a:pt x="500" y="92"/>
                </a:lnTo>
                <a:lnTo>
                  <a:pt x="497" y="101"/>
                </a:lnTo>
                <a:lnTo>
                  <a:pt x="487" y="117"/>
                </a:lnTo>
                <a:lnTo>
                  <a:pt x="481" y="123"/>
                </a:lnTo>
                <a:lnTo>
                  <a:pt x="472" y="131"/>
                </a:lnTo>
                <a:lnTo>
                  <a:pt x="450" y="143"/>
                </a:lnTo>
                <a:lnTo>
                  <a:pt x="389" y="167"/>
                </a:lnTo>
                <a:lnTo>
                  <a:pt x="356" y="167"/>
                </a:lnTo>
                <a:lnTo>
                  <a:pt x="398" y="148"/>
                </a:lnTo>
                <a:lnTo>
                  <a:pt x="420" y="136"/>
                </a:lnTo>
                <a:lnTo>
                  <a:pt x="440" y="123"/>
                </a:lnTo>
                <a:lnTo>
                  <a:pt x="471" y="98"/>
                </a:lnTo>
                <a:lnTo>
                  <a:pt x="395" y="98"/>
                </a:lnTo>
                <a:lnTo>
                  <a:pt x="387" y="99"/>
                </a:lnTo>
                <a:lnTo>
                  <a:pt x="370" y="112"/>
                </a:lnTo>
                <a:lnTo>
                  <a:pt x="370" y="91"/>
                </a:lnTo>
                <a:lnTo>
                  <a:pt x="383" y="72"/>
                </a:lnTo>
                <a:lnTo>
                  <a:pt x="393" y="64"/>
                </a:lnTo>
                <a:lnTo>
                  <a:pt x="404" y="62"/>
                </a:lnTo>
                <a:lnTo>
                  <a:pt x="500" y="62"/>
                </a:lnTo>
                <a:lnTo>
                  <a:pt x="502" y="69"/>
                </a:lnTo>
                <a:lnTo>
                  <a:pt x="500" y="84"/>
                </a:lnTo>
                <a:close/>
                <a:moveTo>
                  <a:pt x="117" y="259"/>
                </a:moveTo>
                <a:lnTo>
                  <a:pt x="113" y="276"/>
                </a:lnTo>
                <a:lnTo>
                  <a:pt x="105" y="294"/>
                </a:lnTo>
                <a:lnTo>
                  <a:pt x="96" y="303"/>
                </a:lnTo>
                <a:lnTo>
                  <a:pt x="88" y="310"/>
                </a:lnTo>
                <a:lnTo>
                  <a:pt x="78" y="314"/>
                </a:lnTo>
                <a:lnTo>
                  <a:pt x="68" y="315"/>
                </a:lnTo>
                <a:lnTo>
                  <a:pt x="58" y="314"/>
                </a:lnTo>
                <a:lnTo>
                  <a:pt x="48" y="310"/>
                </a:lnTo>
                <a:lnTo>
                  <a:pt x="41" y="303"/>
                </a:lnTo>
                <a:lnTo>
                  <a:pt x="35" y="294"/>
                </a:lnTo>
                <a:lnTo>
                  <a:pt x="29" y="282"/>
                </a:lnTo>
                <a:lnTo>
                  <a:pt x="25" y="270"/>
                </a:lnTo>
                <a:lnTo>
                  <a:pt x="23" y="259"/>
                </a:lnTo>
                <a:lnTo>
                  <a:pt x="22" y="246"/>
                </a:lnTo>
                <a:lnTo>
                  <a:pt x="23" y="227"/>
                </a:lnTo>
                <a:lnTo>
                  <a:pt x="26" y="205"/>
                </a:lnTo>
                <a:lnTo>
                  <a:pt x="33" y="182"/>
                </a:lnTo>
                <a:lnTo>
                  <a:pt x="40" y="156"/>
                </a:lnTo>
                <a:lnTo>
                  <a:pt x="50" y="131"/>
                </a:lnTo>
                <a:lnTo>
                  <a:pt x="60" y="107"/>
                </a:lnTo>
                <a:lnTo>
                  <a:pt x="71" y="86"/>
                </a:lnTo>
                <a:lnTo>
                  <a:pt x="84" y="67"/>
                </a:lnTo>
                <a:lnTo>
                  <a:pt x="83" y="80"/>
                </a:lnTo>
                <a:lnTo>
                  <a:pt x="79" y="97"/>
                </a:lnTo>
                <a:lnTo>
                  <a:pt x="74" y="117"/>
                </a:lnTo>
                <a:lnTo>
                  <a:pt x="68" y="140"/>
                </a:lnTo>
                <a:lnTo>
                  <a:pt x="55" y="184"/>
                </a:lnTo>
                <a:lnTo>
                  <a:pt x="52" y="202"/>
                </a:lnTo>
                <a:lnTo>
                  <a:pt x="51" y="217"/>
                </a:lnTo>
                <a:lnTo>
                  <a:pt x="53" y="231"/>
                </a:lnTo>
                <a:lnTo>
                  <a:pt x="57" y="245"/>
                </a:lnTo>
                <a:lnTo>
                  <a:pt x="64" y="256"/>
                </a:lnTo>
                <a:lnTo>
                  <a:pt x="70" y="260"/>
                </a:lnTo>
                <a:lnTo>
                  <a:pt x="75" y="261"/>
                </a:lnTo>
                <a:lnTo>
                  <a:pt x="84" y="258"/>
                </a:lnTo>
                <a:lnTo>
                  <a:pt x="91" y="249"/>
                </a:lnTo>
                <a:lnTo>
                  <a:pt x="100" y="234"/>
                </a:lnTo>
                <a:lnTo>
                  <a:pt x="109" y="212"/>
                </a:lnTo>
                <a:lnTo>
                  <a:pt x="112" y="217"/>
                </a:lnTo>
                <a:lnTo>
                  <a:pt x="116" y="225"/>
                </a:lnTo>
                <a:lnTo>
                  <a:pt x="117" y="242"/>
                </a:lnTo>
                <a:lnTo>
                  <a:pt x="117" y="259"/>
                </a:lnTo>
                <a:close/>
              </a:path>
            </a:pathLst>
          </a:custGeom>
          <a:solidFill>
            <a:schemeClr val="bg1"/>
          </a:solidFill>
          <a:ln w="9525">
            <a:noFill/>
            <a:round/>
            <a:headEnd/>
            <a:tailEnd/>
          </a:ln>
        </p:spPr>
        <p:txBody>
          <a:bodyPr lIns="77925" tIns="38963" rIns="77925" bIns="38963"/>
          <a:lstStyle/>
          <a:p>
            <a:endParaRPr lang="ar-SA"/>
          </a:p>
        </p:txBody>
      </p:sp>
      <p:sp>
        <p:nvSpPr>
          <p:cNvPr id="22530" name="AutoShape 2" descr="Résultat de recherche d'images pour &quot;sigle universite OEB Algeria&quot;"/>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SA"/>
          </a:p>
        </p:txBody>
      </p:sp>
      <p:pic>
        <p:nvPicPr>
          <p:cNvPr id="11" name="Picture 10" descr="University d'Oum El Bouaghi"/>
          <p:cNvPicPr/>
          <p:nvPr/>
        </p:nvPicPr>
        <p:blipFill>
          <a:blip r:embed="rId2" cstate="print"/>
          <a:srcRect/>
          <a:stretch>
            <a:fillRect/>
          </a:stretch>
        </p:blipFill>
        <p:spPr bwMode="auto">
          <a:xfrm>
            <a:off x="5148064" y="1916832"/>
            <a:ext cx="3240360" cy="223224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Placeholder 5"/>
          <p:cNvSpPr>
            <a:spLocks noGrp="1"/>
          </p:cNvSpPr>
          <p:nvPr>
            <p:ph idx="1"/>
          </p:nvPr>
        </p:nvSpPr>
        <p:spPr>
          <a:xfrm>
            <a:off x="457200" y="1600202"/>
            <a:ext cx="8229600" cy="4329128"/>
          </a:xfrm>
        </p:spPr>
        <p:style>
          <a:lnRef idx="2">
            <a:schemeClr val="accent1"/>
          </a:lnRef>
          <a:fillRef idx="1">
            <a:schemeClr val="lt1"/>
          </a:fillRef>
          <a:effectRef idx="0">
            <a:schemeClr val="accent1"/>
          </a:effectRef>
          <a:fontRef idx="minor">
            <a:schemeClr val="dk1"/>
          </a:fontRef>
        </p:style>
        <p:txBody>
          <a:bodyPr anchor="t">
            <a:noAutofit/>
          </a:bodyPr>
          <a:lstStyle/>
          <a:p>
            <a:r>
              <a:rPr lang="ar-SA" sz="2400" b="1" dirty="0"/>
              <a:t>الأهداف التعليمية:</a:t>
            </a:r>
          </a:p>
          <a:p>
            <a:pPr algn="justLow">
              <a:buFontTx/>
              <a:buChar char="-"/>
            </a:pPr>
            <a:r>
              <a:rPr lang="ar-SA" sz="2000" b="1" dirty="0"/>
              <a:t>شرح العوامل المؤثرة في أهمية التخطيط المالي، </a:t>
            </a:r>
            <a:r>
              <a:rPr lang="ar-SA" sz="2000" b="1" dirty="0" err="1"/>
              <a:t>و</a:t>
            </a:r>
            <a:r>
              <a:rPr lang="ar-SA" sz="2000" b="1" dirty="0"/>
              <a:t> التنبؤ بالاحتياجات المالية مع استيعاب تداخلات التخطيط المالي.</a:t>
            </a:r>
          </a:p>
          <a:p>
            <a:pPr algn="justLow">
              <a:buFontTx/>
              <a:buChar char="-"/>
            </a:pPr>
            <a:r>
              <a:rPr lang="ar-SA" sz="2000" b="1" dirty="0"/>
              <a:t>تحديد أهم الأساليب المستخدمة في التنبؤ بالاحتياجات المالية، </a:t>
            </a:r>
            <a:r>
              <a:rPr lang="ar-SA" sz="2000" b="1" dirty="0" err="1"/>
              <a:t>و</a:t>
            </a:r>
            <a:r>
              <a:rPr lang="ar-SA" sz="2000" b="1" dirty="0"/>
              <a:t> فهمها، </a:t>
            </a:r>
            <a:r>
              <a:rPr lang="ar-SA" sz="2000" b="1" dirty="0" err="1"/>
              <a:t>و</a:t>
            </a:r>
            <a:r>
              <a:rPr lang="ar-SA" sz="2000" b="1" dirty="0"/>
              <a:t> التعرف على مكونات نموذج التخطيط المالي.</a:t>
            </a:r>
          </a:p>
          <a:p>
            <a:pPr algn="justLow">
              <a:buFontTx/>
              <a:buChar char="-"/>
            </a:pPr>
            <a:r>
              <a:rPr lang="ar-SA" sz="2000" b="1" dirty="0"/>
              <a:t>تطوير خطة مالية باستخدام أسلوب النسب المئوية من المبيعات، </a:t>
            </a:r>
            <a:r>
              <a:rPr lang="ar-SA" sz="2000" b="1" dirty="0" err="1"/>
              <a:t>و</a:t>
            </a:r>
            <a:r>
              <a:rPr lang="ar-SA" sz="2000" b="1" dirty="0"/>
              <a:t> حساب الاحتياجات الكلية     </a:t>
            </a:r>
            <a:r>
              <a:rPr lang="ar-SA" sz="2000" b="1" dirty="0" err="1"/>
              <a:t>و</a:t>
            </a:r>
            <a:r>
              <a:rPr lang="ar-SA" sz="2000" b="1" dirty="0"/>
              <a:t> الخارجية، </a:t>
            </a:r>
            <a:r>
              <a:rPr lang="ar-SA" sz="2000" b="1" dirty="0" err="1"/>
              <a:t>و</a:t>
            </a:r>
            <a:r>
              <a:rPr lang="ar-SA" sz="2000" b="1" dirty="0"/>
              <a:t> من ثم إعداد الميزانية العمومية للفترة القادمة.</a:t>
            </a:r>
          </a:p>
          <a:p>
            <a:pPr marL="292100" indent="-292100" algn="justLow">
              <a:buFontTx/>
              <a:buChar char="-"/>
              <a:tabLst>
                <a:tab pos="8077200" algn="l"/>
              </a:tabLst>
            </a:pPr>
            <a:r>
              <a:rPr lang="ar-SA" sz="2000" b="1" dirty="0"/>
              <a:t>فهم القرارات الأساسية المرتبطة بالتخطيط المالي طويل الأجل.</a:t>
            </a:r>
          </a:p>
          <a:p>
            <a:pPr marL="292100" indent="-292100" algn="justLow">
              <a:buFontTx/>
              <a:buChar char="-"/>
              <a:tabLst>
                <a:tab pos="8077200" algn="l"/>
              </a:tabLst>
            </a:pPr>
            <a:r>
              <a:rPr lang="ar-SA" sz="2000" b="1" dirty="0"/>
              <a:t>استيعاب اثر سياسة رأس هيكل رأس المال </a:t>
            </a:r>
            <a:r>
              <a:rPr lang="ar-SA" sz="2000" b="1" dirty="0" err="1"/>
              <a:t>و</a:t>
            </a:r>
            <a:r>
              <a:rPr lang="ar-SA" sz="2000" b="1" dirty="0"/>
              <a:t> سياسة توزيع الأرباح في قدرة الشركة على النمو.</a:t>
            </a:r>
          </a:p>
          <a:p>
            <a:pPr marL="292100" indent="-292100" algn="justLow">
              <a:buFontTx/>
              <a:buChar char="-"/>
              <a:tabLst>
                <a:tab pos="8077200" algn="l"/>
              </a:tabLst>
            </a:pPr>
            <a:r>
              <a:rPr lang="ar-SA" sz="2000" b="1" dirty="0"/>
              <a:t>فهم أهم العيوب التي يعاني منها أسلوب النسب المئوية من المبيعات عند استخدامه في التنبؤ المالي.</a:t>
            </a:r>
          </a:p>
          <a:p>
            <a:pPr marL="292100" indent="-292100" algn="justLow">
              <a:buFontTx/>
              <a:buChar char="-"/>
              <a:tabLst>
                <a:tab pos="8077200" algn="l"/>
              </a:tabLst>
            </a:pPr>
            <a:r>
              <a:rPr lang="ar-SA" sz="2000" b="1" dirty="0"/>
              <a:t>كيفية استعمال أسلوبي تحليل الانحدار البسيط </a:t>
            </a:r>
            <a:r>
              <a:rPr lang="ar-SA" sz="2000" b="1" dirty="0" err="1"/>
              <a:t>و</a:t>
            </a:r>
            <a:r>
              <a:rPr lang="ar-SA" sz="2000" b="1" dirty="0"/>
              <a:t> المتعدد في التخطيط المالي.</a:t>
            </a:r>
          </a:p>
          <a:p>
            <a:pPr algn="justLow">
              <a:buFontTx/>
              <a:buChar char="-"/>
            </a:pPr>
            <a:endParaRPr lang="ar-SA" sz="2000" b="1" dirty="0"/>
          </a:p>
          <a:p>
            <a:pPr>
              <a:buFontTx/>
              <a:buChar char="-"/>
            </a:pPr>
            <a:endParaRPr lang="en-GB" sz="2000" b="1" dirty="0"/>
          </a:p>
          <a:p>
            <a:pPr algn="l"/>
            <a:r>
              <a:rPr lang="en-US" b="1" dirty="0">
                <a:cs typeface="Arial" pitchFamily="34" charset="0"/>
              </a:rPr>
              <a:t> </a:t>
            </a:r>
          </a:p>
        </p:txBody>
      </p:sp>
      <p:sp>
        <p:nvSpPr>
          <p:cNvPr id="7" name="Title 6"/>
          <p:cNvSpPr>
            <a:spLocks noGrp="1"/>
          </p:cNvSpPr>
          <p:nvPr>
            <p:ph type="title"/>
          </p:nvPr>
        </p:nvSpPr>
        <p:spPr/>
        <p:txBody>
          <a:bodyPr/>
          <a:lstStyle/>
          <a:p>
            <a:pPr algn="ctr" rtl="0" eaLnBrk="1" hangingPunct="1">
              <a:defRPr/>
            </a:pPr>
            <a:r>
              <a:rPr lang="ar-SA" sz="3600" dirty="0"/>
              <a:t> </a:t>
            </a:r>
            <a:r>
              <a:rPr lang="ar-SA" sz="3600" b="1" dirty="0"/>
              <a:t>الفصل </a:t>
            </a:r>
            <a:r>
              <a:rPr lang="ar-DZ" sz="3600" b="1" dirty="0"/>
              <a:t>الثالث القسم الثاني</a:t>
            </a:r>
            <a:r>
              <a:rPr lang="ar-SA" sz="3600" b="1" dirty="0"/>
              <a:t>: التخطيط المالي</a:t>
            </a:r>
            <a:endParaRPr lang="en-US" sz="3600" b="1" dirty="0"/>
          </a:p>
        </p:txBody>
      </p:sp>
      <p:sp>
        <p:nvSpPr>
          <p:cNvPr id="7173" name="TextBox 4"/>
          <p:cNvSpPr txBox="1">
            <a:spLocks noChangeArrowheads="1"/>
          </p:cNvSpPr>
          <p:nvPr/>
        </p:nvSpPr>
        <p:spPr bwMode="auto">
          <a:xfrm>
            <a:off x="2987824" y="6286523"/>
            <a:ext cx="3370126" cy="663462"/>
          </a:xfrm>
          <a:prstGeom prst="rect">
            <a:avLst/>
          </a:prstGeom>
          <a:noFill/>
          <a:ln w="9525">
            <a:noFill/>
            <a:miter lim="800000"/>
            <a:headEnd/>
            <a:tailEnd/>
          </a:ln>
        </p:spPr>
        <p:txBody>
          <a:bodyPr wrap="square" lIns="77925" tIns="38963" rIns="77925" bIns="38963">
            <a:spAutoFit/>
          </a:bodyPr>
          <a:lstStyle/>
          <a:p>
            <a:pPr algn="ctr"/>
            <a:r>
              <a:rPr lang="en-US" sz="2000" b="1" dirty="0">
                <a:cs typeface="Arial" pitchFamily="34" charset="0"/>
              </a:rPr>
              <a:t>Prof. Abdeldjelil BOUDAH</a:t>
            </a:r>
            <a:endParaRPr lang="ar-SA" sz="2000" b="1" dirty="0">
              <a:cs typeface="Arial" pitchFamily="34" charset="0"/>
            </a:endParaRPr>
          </a:p>
          <a:p>
            <a:pPr algn="r" rt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Placeholder 5"/>
          <p:cNvSpPr>
            <a:spLocks noGrp="1"/>
          </p:cNvSpPr>
          <p:nvPr>
            <p:ph idx="1"/>
          </p:nvPr>
        </p:nvSpPr>
        <p:spPr>
          <a:xfrm>
            <a:off x="357158" y="1600202"/>
            <a:ext cx="8329642" cy="4329128"/>
          </a:xfrm>
        </p:spPr>
        <p:style>
          <a:lnRef idx="2">
            <a:schemeClr val="accent1"/>
          </a:lnRef>
          <a:fillRef idx="1">
            <a:schemeClr val="lt1"/>
          </a:fillRef>
          <a:effectRef idx="0">
            <a:schemeClr val="accent1"/>
          </a:effectRef>
          <a:fontRef idx="minor">
            <a:schemeClr val="dk1"/>
          </a:fontRef>
        </p:style>
        <p:txBody>
          <a:bodyPr anchor="t">
            <a:noAutofit/>
          </a:bodyPr>
          <a:lstStyle/>
          <a:p>
            <a:r>
              <a:rPr lang="ar-SA" sz="2400" b="1" dirty="0"/>
              <a:t>مقدمة:</a:t>
            </a:r>
          </a:p>
          <a:p>
            <a:pPr marL="0" indent="0" algn="just"/>
            <a:r>
              <a:rPr lang="ar-SA" sz="2000" b="1" dirty="0"/>
              <a:t>يبدأ التخطيط المالي بتحديد الهدف، ومن ثم التنبؤ بالمتغيرات التي تشكل أساس الخطة المالية.      و من أدوار عملية التخطيط المالي  مايلي:</a:t>
            </a:r>
          </a:p>
          <a:p>
            <a:pPr marL="0" indent="0" algn="just">
              <a:buFontTx/>
              <a:buChar char="-"/>
            </a:pPr>
            <a:r>
              <a:rPr lang="ar-SA" sz="2000" b="1" dirty="0"/>
              <a:t> فحص التداخلات و العلاقات المتشابكة بين قرارات الاستثمار و التمويل، وسياسة توزيع الأرباح،   و إدارة رأس المال العامل.</a:t>
            </a:r>
          </a:p>
          <a:p>
            <a:pPr marL="0" indent="0" algn="just">
              <a:buFontTx/>
              <a:buChar char="-"/>
            </a:pPr>
            <a:r>
              <a:rPr lang="ar-SA" sz="2000" b="1" dirty="0"/>
              <a:t> مساعدة المنشأة في فحص و تقييم الخيارات الاستثمارية المتاحة و ذلك بصورة منتظمة وفي ظل إطار واضح المعالم.</a:t>
            </a:r>
          </a:p>
          <a:p>
            <a:pPr marL="0" indent="0" algn="just">
              <a:buFontTx/>
              <a:buChar char="-"/>
            </a:pPr>
            <a:r>
              <a:rPr lang="ar-SA" sz="2000" b="1" dirty="0"/>
              <a:t> المساعدة على تفادي المفاجآت غير السارة </a:t>
            </a:r>
            <a:r>
              <a:rPr lang="ar-SA" sz="2000" b="1" dirty="0" err="1"/>
              <a:t>و</a:t>
            </a:r>
            <a:r>
              <a:rPr lang="ar-SA" sz="2000" b="1" dirty="0"/>
              <a:t> التحوط لها.</a:t>
            </a:r>
          </a:p>
          <a:p>
            <a:pPr marL="0" indent="0" algn="just">
              <a:buFontTx/>
              <a:buChar char="-"/>
            </a:pPr>
            <a:r>
              <a:rPr lang="ar-SA" sz="2000" b="1" dirty="0"/>
              <a:t> خلق نوع من المرونة والتجانس بين أهداف المنشأة.</a:t>
            </a:r>
          </a:p>
          <a:p>
            <a:pPr marL="0" indent="0" algn="just"/>
            <a:r>
              <a:rPr lang="ar-SA" sz="2000" b="1" dirty="0"/>
              <a:t>ويعتبر أسلوبي النسب المئوية من المبيعات و تحليل الانحدار من النماذج الكمية شائعة الاستعمال المساعدة في تحديد الاحتياجات المالية للمنشأة؛ و التي تتأثر بثلاث عوامل رئيسة هي : الموسمية في المبيعات، و طبيعة دورة النشاط، و معدل النمو لدى المنشأة. </a:t>
            </a:r>
          </a:p>
          <a:p>
            <a:pPr marL="0" indent="0" algn="just">
              <a:buFontTx/>
              <a:buChar char="-"/>
            </a:pPr>
            <a:endParaRPr lang="ar-SA" sz="2000" b="1" dirty="0"/>
          </a:p>
          <a:p>
            <a:pPr algn="justLow">
              <a:buFontTx/>
              <a:buChar char="-"/>
            </a:pPr>
            <a:endParaRPr lang="ar-SA" sz="2000" b="1" dirty="0"/>
          </a:p>
          <a:p>
            <a:pPr>
              <a:buFontTx/>
              <a:buChar char="-"/>
            </a:pPr>
            <a:endParaRPr lang="en-GB" sz="2000" b="1" dirty="0"/>
          </a:p>
          <a:p>
            <a:pPr marL="0" indent="0" algn="l" rtl="0">
              <a:tabLst>
                <a:tab pos="981075" algn="l"/>
              </a:tabLst>
            </a:pPr>
            <a:endParaRPr lang="ar-SA" b="1" dirty="0">
              <a:cs typeface="Arial" pitchFamily="34" charset="0"/>
            </a:endParaRPr>
          </a:p>
          <a:p>
            <a:pPr algn="l"/>
            <a:r>
              <a:rPr lang="en-US" b="1" dirty="0">
                <a:cs typeface="Arial" pitchFamily="34" charset="0"/>
              </a:rPr>
              <a:t> </a:t>
            </a:r>
          </a:p>
        </p:txBody>
      </p:sp>
      <p:sp>
        <p:nvSpPr>
          <p:cNvPr id="7172" name="Slide Number Placeholder 3"/>
          <p:cNvSpPr>
            <a:spLocks noGrp="1"/>
          </p:cNvSpPr>
          <p:nvPr>
            <p:ph type="sldNum" sz="quarter" idx="12"/>
          </p:nvPr>
        </p:nvSpPr>
        <p:spPr bwMode="auto">
          <a:noFill/>
          <a:ln>
            <a:miter lim="800000"/>
            <a:headEnd/>
            <a:tailEnd/>
          </a:ln>
        </p:spPr>
        <p:txBody>
          <a:bodyPr/>
          <a:lstStyle/>
          <a:p>
            <a:fld id="{D0DADA15-66D2-49B4-BB39-6A6D46EA6F4B}" type="slidenum">
              <a:rPr lang="ar-SA" smtClean="0">
                <a:cs typeface="Arial" pitchFamily="34" charset="0"/>
              </a:rPr>
              <a:pPr/>
              <a:t>4</a:t>
            </a:fld>
            <a:endParaRPr lang="en-US">
              <a:cs typeface="Arial" pitchFamily="34" charset="0"/>
            </a:endParaRPr>
          </a:p>
        </p:txBody>
      </p:sp>
      <p:sp>
        <p:nvSpPr>
          <p:cNvPr id="7" name="Title 6"/>
          <p:cNvSpPr>
            <a:spLocks noGrp="1"/>
          </p:cNvSpPr>
          <p:nvPr>
            <p:ph type="title"/>
          </p:nvPr>
        </p:nvSpPr>
        <p:spPr/>
        <p:txBody>
          <a:bodyPr/>
          <a:lstStyle/>
          <a:p>
            <a:pPr algn="ctr" rtl="0">
              <a:defRPr/>
            </a:pPr>
            <a:r>
              <a:rPr lang="ar-SA" sz="3600" dirty="0"/>
              <a:t> الفصل </a:t>
            </a:r>
            <a:r>
              <a:rPr lang="ar-DZ" sz="3600" dirty="0"/>
              <a:t>الثالث القسم الثاني</a:t>
            </a:r>
            <a:r>
              <a:rPr lang="ar-SA" sz="3600" dirty="0"/>
              <a:t>: التخطيط المالي</a:t>
            </a:r>
            <a:endParaRPr lang="en-US" sz="3600" b="1" dirty="0"/>
          </a:p>
        </p:txBody>
      </p:sp>
      <p:sp>
        <p:nvSpPr>
          <p:cNvPr id="7173" name="TextBox 4"/>
          <p:cNvSpPr txBox="1">
            <a:spLocks noChangeArrowheads="1"/>
          </p:cNvSpPr>
          <p:nvPr/>
        </p:nvSpPr>
        <p:spPr bwMode="auto">
          <a:xfrm>
            <a:off x="2843808" y="6225315"/>
            <a:ext cx="3500462" cy="632685"/>
          </a:xfrm>
          <a:prstGeom prst="rect">
            <a:avLst/>
          </a:prstGeom>
          <a:noFill/>
          <a:ln w="9525">
            <a:noFill/>
            <a:miter lim="800000"/>
            <a:headEnd/>
            <a:tailEnd/>
          </a:ln>
        </p:spPr>
        <p:txBody>
          <a:bodyPr wrap="square" lIns="77925" tIns="38963" rIns="77925" bIns="38963">
            <a:spAutoFit/>
          </a:bodyPr>
          <a:lstStyle/>
          <a:p>
            <a:pPr algn="ctr"/>
            <a:r>
              <a:rPr lang="en-US" b="1" dirty="0">
                <a:latin typeface="Calibri" pitchFamily="34" charset="0"/>
                <a:cs typeface="Times New Roman" pitchFamily="18" charset="0"/>
              </a:rPr>
              <a:t>Prof. Abdeldjelil BOUDAH </a:t>
            </a:r>
            <a:endParaRPr lang="en-US" b="1" dirty="0">
              <a:latin typeface="Calibri" pitchFamily="34" charset="0"/>
            </a:endParaRPr>
          </a:p>
          <a:p>
            <a:pPr algn="r" rt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Placeholder 5"/>
          <p:cNvSpPr>
            <a:spLocks noGrp="1"/>
          </p:cNvSpPr>
          <p:nvPr>
            <p:ph idx="1"/>
          </p:nvPr>
        </p:nvSpPr>
        <p:spPr>
          <a:xfrm>
            <a:off x="357158" y="1600202"/>
            <a:ext cx="8329642" cy="4637110"/>
          </a:xfrm>
        </p:spPr>
        <p:style>
          <a:lnRef idx="2">
            <a:schemeClr val="accent1"/>
          </a:lnRef>
          <a:fillRef idx="1">
            <a:schemeClr val="lt1"/>
          </a:fillRef>
          <a:effectRef idx="0">
            <a:schemeClr val="accent1"/>
          </a:effectRef>
          <a:fontRef idx="minor">
            <a:schemeClr val="dk1"/>
          </a:fontRef>
        </p:style>
        <p:txBody>
          <a:bodyPr anchor="t">
            <a:noAutofit/>
          </a:bodyPr>
          <a:lstStyle/>
          <a:p>
            <a:pPr algn="justLow"/>
            <a:r>
              <a:rPr lang="ar-SA" sz="2400" b="1" dirty="0">
                <a:solidFill>
                  <a:schemeClr val="tx1"/>
                </a:solidFill>
              </a:rPr>
              <a:t>أسلوب النسب المئوية من المبيعات: </a:t>
            </a:r>
            <a:r>
              <a:rPr lang="ar-SA" sz="1600" b="1" dirty="0">
                <a:solidFill>
                  <a:schemeClr val="tx1"/>
                </a:solidFill>
              </a:rPr>
              <a:t>(</a:t>
            </a:r>
            <a:r>
              <a:rPr lang="ar-SA" sz="2000" b="1" dirty="0">
                <a:solidFill>
                  <a:schemeClr val="tx1"/>
                </a:solidFill>
              </a:rPr>
              <a:t> </a:t>
            </a:r>
            <a:r>
              <a:rPr lang="en-US" sz="1600" b="1" dirty="0">
                <a:solidFill>
                  <a:schemeClr val="tx1"/>
                </a:solidFill>
              </a:rPr>
              <a:t>The Percentage of Sales Method</a:t>
            </a:r>
            <a:r>
              <a:rPr lang="ar-SA" sz="1600" b="1" dirty="0">
                <a:solidFill>
                  <a:schemeClr val="tx1"/>
                </a:solidFill>
              </a:rPr>
              <a:t> )</a:t>
            </a:r>
            <a:endParaRPr lang="ar-SA" sz="2400" b="1" dirty="0">
              <a:solidFill>
                <a:schemeClr val="tx1"/>
              </a:solidFill>
            </a:endParaRPr>
          </a:p>
          <a:p>
            <a:pPr marL="0" indent="0" algn="justLow"/>
            <a:r>
              <a:rPr lang="ar-SA" sz="2000" b="1" dirty="0"/>
              <a:t>تعتبر المبيعات الأساس الذي تبنى عليه عملية التنبؤ بالاحتياجات المالية خاصة في الأجل القصير، كما ينظر إلى هذا الأسلوب من خلال وجود علاقة قوية بين المبيعات من جهة و بنود الأصول         و الخصوم من جهة أخرى. </a:t>
            </a:r>
          </a:p>
          <a:p>
            <a:pPr marL="0" indent="0" algn="justLow"/>
            <a:r>
              <a:rPr lang="ar-SA" sz="2000" b="1" dirty="0"/>
              <a:t>فزيادة المبيعات، مثلا، يفرض على المنشأة الاحتفاظ بمستوى مرتفع من المخزون، الزيادة في حجم الذمم المدينة، و كذلك الارتفاع في النقدية. من جهة أخرى فإن الزيادة في المبيعات قد لا تؤدي بالضرورة إلى إلى الزيادة في الأصول الثابتة </a:t>
            </a:r>
            <a:r>
              <a:rPr lang="ar-SA" sz="2000" b="1" dirty="0" err="1"/>
              <a:t>و</a:t>
            </a:r>
            <a:r>
              <a:rPr lang="ar-SA" sz="2000" b="1" dirty="0"/>
              <a:t> خاصة في ظل وجود طاقة عاطلة (أو وفرة في الطاقة المتاحة). أما في المدى الطويل، فإن التغير في المبيعات سيؤدي إلى التغير في الأصول الثابتة. </a:t>
            </a:r>
          </a:p>
          <a:p>
            <a:pPr marL="0" indent="0" algn="justLow"/>
            <a:r>
              <a:rPr lang="ar-SA" sz="2000" b="1" dirty="0"/>
              <a:t>كما أن للتغير في المبيعات أثر مباشر على التغير في بنود الخصوم المتداولة، </a:t>
            </a:r>
            <a:r>
              <a:rPr lang="ar-SA" sz="2000" b="1" dirty="0" err="1"/>
              <a:t>و</a:t>
            </a:r>
            <a:r>
              <a:rPr lang="ar-SA" sz="2000" b="1" dirty="0"/>
              <a:t> المثال في ذلك الحسابات الدائنة (شراء المواد عن طريق الائتمان التجاري </a:t>
            </a:r>
            <a:r>
              <a:rPr lang="ar-SA" sz="2000" b="1" dirty="0" err="1"/>
              <a:t>و</a:t>
            </a:r>
            <a:r>
              <a:rPr lang="ar-SA" sz="2000" b="1" dirty="0"/>
              <a:t> المصرفي) </a:t>
            </a:r>
            <a:r>
              <a:rPr lang="ar-SA" sz="2000" b="1" dirty="0" err="1"/>
              <a:t>و</a:t>
            </a:r>
            <a:r>
              <a:rPr lang="ar-SA" sz="2000" b="1" dirty="0"/>
              <a:t> المتأخرات </a:t>
            </a:r>
            <a:r>
              <a:rPr lang="ar-SA" sz="2000" b="1" dirty="0" err="1"/>
              <a:t>و</a:t>
            </a:r>
            <a:r>
              <a:rPr lang="ar-SA" sz="2000" b="1" dirty="0"/>
              <a:t> المستحقات من أجور </a:t>
            </a:r>
            <a:r>
              <a:rPr lang="ar-SA" sz="2000" b="1" dirty="0" err="1"/>
              <a:t>و</a:t>
            </a:r>
            <a:r>
              <a:rPr lang="ar-SA" sz="2000" b="1" dirty="0"/>
              <a:t> ضرائب. و تمثل الخصوم المتداولة مصادر تمويل ذاتية أو تلقائية، بينما تمثل القروض القصيرة و الطويلة و إصدارات الأسهم العادية و الممتازة التمويل الخارجي، وبالتالي فهي لا تتغير مباشرة مع المبيعات. فتغير هذه البنود يعتمد على سياسة المنشأة. </a:t>
            </a:r>
          </a:p>
          <a:p>
            <a:endParaRPr lang="en-GB" sz="2000" b="1" dirty="0"/>
          </a:p>
          <a:p>
            <a:pPr marL="0" indent="0" algn="l" rtl="0">
              <a:tabLst>
                <a:tab pos="981075" algn="l"/>
              </a:tabLst>
            </a:pPr>
            <a:endParaRPr lang="ar-SA" b="1" dirty="0">
              <a:cs typeface="Arial" pitchFamily="34" charset="0"/>
            </a:endParaRPr>
          </a:p>
          <a:p>
            <a:pPr algn="l"/>
            <a:r>
              <a:rPr lang="en-US" b="1" dirty="0">
                <a:cs typeface="Arial" pitchFamily="34" charset="0"/>
              </a:rPr>
              <a:t> </a:t>
            </a:r>
          </a:p>
        </p:txBody>
      </p:sp>
      <p:sp>
        <p:nvSpPr>
          <p:cNvPr id="7172" name="Slide Number Placeholder 3"/>
          <p:cNvSpPr>
            <a:spLocks noGrp="1"/>
          </p:cNvSpPr>
          <p:nvPr>
            <p:ph type="sldNum" sz="quarter" idx="12"/>
          </p:nvPr>
        </p:nvSpPr>
        <p:spPr bwMode="auto">
          <a:noFill/>
          <a:ln>
            <a:miter lim="800000"/>
            <a:headEnd/>
            <a:tailEnd/>
          </a:ln>
        </p:spPr>
        <p:txBody>
          <a:bodyPr/>
          <a:lstStyle/>
          <a:p>
            <a:fld id="{D0DADA15-66D2-49B4-BB39-6A6D46EA6F4B}" type="slidenum">
              <a:rPr lang="ar-SA" smtClean="0">
                <a:cs typeface="Arial" pitchFamily="34" charset="0"/>
              </a:rPr>
              <a:pPr/>
              <a:t>5</a:t>
            </a:fld>
            <a:endParaRPr lang="en-US">
              <a:cs typeface="Arial" pitchFamily="34" charset="0"/>
            </a:endParaRPr>
          </a:p>
        </p:txBody>
      </p:sp>
      <p:sp>
        <p:nvSpPr>
          <p:cNvPr id="7" name="Title 6"/>
          <p:cNvSpPr>
            <a:spLocks noGrp="1"/>
          </p:cNvSpPr>
          <p:nvPr>
            <p:ph type="title"/>
          </p:nvPr>
        </p:nvSpPr>
        <p:spPr/>
        <p:txBody>
          <a:bodyPr/>
          <a:lstStyle/>
          <a:p>
            <a:pPr algn="ctr" rtl="0">
              <a:defRPr/>
            </a:pPr>
            <a:r>
              <a:rPr lang="ar-SA" sz="3600" dirty="0"/>
              <a:t> الفصل </a:t>
            </a:r>
            <a:r>
              <a:rPr lang="ar-DZ" sz="3600" dirty="0"/>
              <a:t>الثالث القسم الثاني</a:t>
            </a:r>
            <a:r>
              <a:rPr lang="ar-SA" sz="3600" dirty="0"/>
              <a:t>: التخطيط المالي</a:t>
            </a:r>
            <a:endParaRPr lang="en-US" sz="3600" b="1" dirty="0"/>
          </a:p>
        </p:txBody>
      </p:sp>
      <p:sp>
        <p:nvSpPr>
          <p:cNvPr id="7173" name="TextBox 4"/>
          <p:cNvSpPr txBox="1">
            <a:spLocks noChangeArrowheads="1"/>
          </p:cNvSpPr>
          <p:nvPr/>
        </p:nvSpPr>
        <p:spPr bwMode="auto">
          <a:xfrm>
            <a:off x="2857488" y="6286522"/>
            <a:ext cx="3500462" cy="632685"/>
          </a:xfrm>
          <a:prstGeom prst="rect">
            <a:avLst/>
          </a:prstGeom>
          <a:noFill/>
          <a:ln w="9525">
            <a:noFill/>
            <a:miter lim="800000"/>
            <a:headEnd/>
            <a:tailEnd/>
          </a:ln>
        </p:spPr>
        <p:txBody>
          <a:bodyPr wrap="square" lIns="77925" tIns="38963" rIns="77925" bIns="38963">
            <a:spAutoFit/>
          </a:bodyPr>
          <a:lstStyle/>
          <a:p>
            <a:pPr algn="ctr"/>
            <a:r>
              <a:rPr lang="en-US" b="1" dirty="0">
                <a:latin typeface="Calibri" pitchFamily="34" charset="0"/>
                <a:cs typeface="Times New Roman" pitchFamily="18" charset="0"/>
              </a:rPr>
              <a:t>Prof. Abdeldjelil BOUDAH </a:t>
            </a:r>
            <a:endParaRPr lang="en-US" b="1" dirty="0">
              <a:latin typeface="Calibri" pitchFamily="34" charset="0"/>
            </a:endParaRPr>
          </a:p>
          <a:p>
            <a:pPr algn="r" rt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Placeholder 5"/>
          <p:cNvSpPr>
            <a:spLocks noGrp="1"/>
          </p:cNvSpPr>
          <p:nvPr>
            <p:ph idx="1"/>
          </p:nvPr>
        </p:nvSpPr>
        <p:spPr>
          <a:xfrm>
            <a:off x="395536" y="1412776"/>
            <a:ext cx="8329642" cy="4680520"/>
          </a:xfrm>
        </p:spPr>
        <p:style>
          <a:lnRef idx="2">
            <a:schemeClr val="accent1"/>
          </a:lnRef>
          <a:fillRef idx="1">
            <a:schemeClr val="lt1"/>
          </a:fillRef>
          <a:effectRef idx="0">
            <a:schemeClr val="accent1"/>
          </a:effectRef>
          <a:fontRef idx="minor">
            <a:schemeClr val="dk1"/>
          </a:fontRef>
        </p:style>
        <p:txBody>
          <a:bodyPr anchor="t">
            <a:noAutofit/>
          </a:bodyPr>
          <a:lstStyle/>
          <a:p>
            <a:pPr algn="justLow"/>
            <a:r>
              <a:rPr lang="ar-SA" sz="2400" b="1" dirty="0">
                <a:solidFill>
                  <a:schemeClr val="tx1"/>
                </a:solidFill>
              </a:rPr>
              <a:t>أسلوب النسب المئوية من المبيعات: </a:t>
            </a:r>
            <a:r>
              <a:rPr lang="ar-SA" sz="1600" b="1" dirty="0">
                <a:solidFill>
                  <a:schemeClr val="tx1"/>
                </a:solidFill>
              </a:rPr>
              <a:t>(</a:t>
            </a:r>
            <a:r>
              <a:rPr lang="ar-SA" sz="2000" b="1" dirty="0">
                <a:solidFill>
                  <a:schemeClr val="tx1"/>
                </a:solidFill>
              </a:rPr>
              <a:t> </a:t>
            </a:r>
            <a:r>
              <a:rPr lang="en-US" sz="1600" b="1" dirty="0">
                <a:solidFill>
                  <a:schemeClr val="tx1"/>
                </a:solidFill>
              </a:rPr>
              <a:t>The Percentage of Sales Method</a:t>
            </a:r>
            <a:r>
              <a:rPr lang="ar-SA" sz="1600" b="1" dirty="0">
                <a:solidFill>
                  <a:schemeClr val="tx1"/>
                </a:solidFill>
              </a:rPr>
              <a:t> )</a:t>
            </a:r>
            <a:endParaRPr lang="ar-SA" sz="2400" b="1" dirty="0">
              <a:solidFill>
                <a:schemeClr val="tx1"/>
              </a:solidFill>
            </a:endParaRPr>
          </a:p>
          <a:p>
            <a:pPr marL="0" indent="0" algn="justLow"/>
            <a:r>
              <a:rPr lang="ar-SA" sz="2000" b="1" dirty="0"/>
              <a:t>أما بالنسبة للأرباح المحتجزة فتمثل مصدرا للتمويل الداخلي يساعد في التقليل من الاعتماد على التمويل الخارجي.</a:t>
            </a:r>
          </a:p>
          <a:p>
            <a:pPr marL="0" indent="0" algn="justLow"/>
            <a:r>
              <a:rPr lang="ar-SA" sz="2000" b="1" dirty="0"/>
              <a:t>فإذا ما كان حال تغير المبيعات نحو الانخفاض، فإن المنشأة عندئذ قد لا تعاني من مشكل تدبير أموال إضافية، بل على العكس من ذلك، قد تستخدمها في في تسديد ما عليها من التزامات أو الرفع من معدل توزيع الأرباح.</a:t>
            </a:r>
          </a:p>
          <a:p>
            <a:pPr marL="0" indent="0" algn="justLow"/>
            <a:r>
              <a:rPr lang="ar-SA" sz="2000" b="1" dirty="0"/>
              <a:t>و يمكن تلخيص أهم خطوات تطبيق أسلوب النسب من المبيعات على النحو التالي :</a:t>
            </a:r>
          </a:p>
          <a:p>
            <a:pPr marL="0" indent="0" algn="justLow"/>
            <a:r>
              <a:rPr lang="en-US" sz="2000" b="1" dirty="0"/>
              <a:t>1</a:t>
            </a:r>
            <a:r>
              <a:rPr lang="ar-SA" sz="2000" b="1" dirty="0"/>
              <a:t>- تحديد بنود الأصول </a:t>
            </a:r>
            <a:r>
              <a:rPr lang="ar-SA" sz="2000" b="1" dirty="0" err="1"/>
              <a:t>و</a:t>
            </a:r>
            <a:r>
              <a:rPr lang="ar-SA" sz="2000" b="1" dirty="0"/>
              <a:t> الخصوم التي تتغير مباشرة مع تغير المبيعات، </a:t>
            </a:r>
            <a:r>
              <a:rPr lang="ar-SA" sz="2000" b="1" dirty="0" err="1"/>
              <a:t>و</a:t>
            </a:r>
            <a:r>
              <a:rPr lang="ar-SA" sz="2000" b="1" dirty="0"/>
              <a:t> تلك التي لا ترتبط بشكل مباشر.</a:t>
            </a:r>
          </a:p>
          <a:p>
            <a:pPr marL="0" indent="0" algn="justLow"/>
            <a:r>
              <a:rPr lang="en-US" sz="2000" b="1" dirty="0"/>
              <a:t>2</a:t>
            </a:r>
            <a:r>
              <a:rPr lang="ar-SA" sz="2000" b="1" dirty="0"/>
              <a:t>- تحديد نسبة كل بند يتغير مباشرة مع المبيعات، </a:t>
            </a:r>
            <a:r>
              <a:rPr lang="ar-SA" sz="2000" b="1" dirty="0" err="1"/>
              <a:t>و</a:t>
            </a:r>
            <a:r>
              <a:rPr lang="ar-SA" sz="2000" b="1" dirty="0"/>
              <a:t> ذلك بقسمة قيمة البند على مبيعات الفترة السابقة.</a:t>
            </a:r>
          </a:p>
          <a:p>
            <a:pPr marL="0" indent="0" algn="justLow"/>
            <a:r>
              <a:rPr lang="en-US" sz="2000" b="1" dirty="0">
                <a:cs typeface="Arial" pitchFamily="34" charset="0"/>
              </a:rPr>
              <a:t> -3</a:t>
            </a:r>
            <a:r>
              <a:rPr lang="ar-SA" sz="2000" b="1" dirty="0">
                <a:cs typeface="Arial" pitchFamily="34" charset="0"/>
              </a:rPr>
              <a:t>التنبؤ </a:t>
            </a:r>
            <a:r>
              <a:rPr lang="ar-SA" sz="2000" b="1" dirty="0" err="1">
                <a:cs typeface="Arial" pitchFamily="34" charset="0"/>
              </a:rPr>
              <a:t>و</a:t>
            </a:r>
            <a:r>
              <a:rPr lang="ar-SA" sz="2000" b="1" dirty="0">
                <a:cs typeface="Arial" pitchFamily="34" charset="0"/>
              </a:rPr>
              <a:t> تحديد المبيعات المتوقعة خلال الفترة القادمة عن أساليب التنبؤ المختلفة </a:t>
            </a:r>
            <a:r>
              <a:rPr lang="ar-SA" sz="2000" b="1" dirty="0" err="1">
                <a:cs typeface="Arial" pitchFamily="34" charset="0"/>
              </a:rPr>
              <a:t>و</a:t>
            </a:r>
            <a:r>
              <a:rPr lang="ar-SA" sz="2000" b="1" dirty="0">
                <a:cs typeface="Arial" pitchFamily="34" charset="0"/>
              </a:rPr>
              <a:t> المناسبة.</a:t>
            </a:r>
            <a:endParaRPr lang="ar-SA" b="1" dirty="0">
              <a:cs typeface="Arial" pitchFamily="34" charset="0"/>
            </a:endParaRPr>
          </a:p>
          <a:p>
            <a:pPr algn="l"/>
            <a:r>
              <a:rPr lang="en-US" b="1" dirty="0">
                <a:cs typeface="Arial" pitchFamily="34" charset="0"/>
              </a:rPr>
              <a:t> </a:t>
            </a:r>
          </a:p>
        </p:txBody>
      </p:sp>
      <p:sp>
        <p:nvSpPr>
          <p:cNvPr id="7172" name="Slide Number Placeholder 3"/>
          <p:cNvSpPr>
            <a:spLocks noGrp="1"/>
          </p:cNvSpPr>
          <p:nvPr>
            <p:ph type="sldNum" sz="quarter" idx="12"/>
          </p:nvPr>
        </p:nvSpPr>
        <p:spPr bwMode="auto">
          <a:noFill/>
          <a:ln>
            <a:miter lim="800000"/>
            <a:headEnd/>
            <a:tailEnd/>
          </a:ln>
        </p:spPr>
        <p:txBody>
          <a:bodyPr/>
          <a:lstStyle/>
          <a:p>
            <a:fld id="{D0DADA15-66D2-49B4-BB39-6A6D46EA6F4B}" type="slidenum">
              <a:rPr lang="ar-SA" smtClean="0">
                <a:cs typeface="Arial" pitchFamily="34" charset="0"/>
              </a:rPr>
              <a:pPr/>
              <a:t>6</a:t>
            </a:fld>
            <a:endParaRPr lang="en-US">
              <a:cs typeface="Arial" pitchFamily="34" charset="0"/>
            </a:endParaRPr>
          </a:p>
        </p:txBody>
      </p:sp>
      <p:sp>
        <p:nvSpPr>
          <p:cNvPr id="7" name="Title 6"/>
          <p:cNvSpPr>
            <a:spLocks noGrp="1"/>
          </p:cNvSpPr>
          <p:nvPr>
            <p:ph type="title"/>
          </p:nvPr>
        </p:nvSpPr>
        <p:spPr>
          <a:xfrm>
            <a:off x="457200" y="274638"/>
            <a:ext cx="8229600" cy="922114"/>
          </a:xfrm>
        </p:spPr>
        <p:txBody>
          <a:bodyPr/>
          <a:lstStyle/>
          <a:p>
            <a:pPr algn="ctr" rtl="0">
              <a:defRPr/>
            </a:pPr>
            <a:r>
              <a:rPr lang="ar-SA" sz="3600" dirty="0"/>
              <a:t> الفصل </a:t>
            </a:r>
            <a:r>
              <a:rPr lang="ar-DZ" sz="3600" dirty="0"/>
              <a:t>الثالث القسم الثاني</a:t>
            </a:r>
            <a:r>
              <a:rPr lang="ar-SA" sz="3600" dirty="0"/>
              <a:t>: التخطيط المالي</a:t>
            </a:r>
            <a:endParaRPr lang="en-US" sz="3600" b="1" dirty="0"/>
          </a:p>
        </p:txBody>
      </p:sp>
      <p:sp>
        <p:nvSpPr>
          <p:cNvPr id="7173" name="TextBox 4"/>
          <p:cNvSpPr txBox="1">
            <a:spLocks noChangeArrowheads="1"/>
          </p:cNvSpPr>
          <p:nvPr/>
        </p:nvSpPr>
        <p:spPr bwMode="auto">
          <a:xfrm>
            <a:off x="2857488" y="6286522"/>
            <a:ext cx="3500462" cy="632685"/>
          </a:xfrm>
          <a:prstGeom prst="rect">
            <a:avLst/>
          </a:prstGeom>
          <a:noFill/>
          <a:ln w="9525">
            <a:noFill/>
            <a:miter lim="800000"/>
            <a:headEnd/>
            <a:tailEnd/>
          </a:ln>
        </p:spPr>
        <p:txBody>
          <a:bodyPr wrap="square" lIns="77925" tIns="38963" rIns="77925" bIns="38963">
            <a:spAutoFit/>
          </a:bodyPr>
          <a:lstStyle/>
          <a:p>
            <a:pPr algn="ctr"/>
            <a:r>
              <a:rPr lang="en-US" b="1" dirty="0">
                <a:latin typeface="Calibri" pitchFamily="34" charset="0"/>
                <a:cs typeface="Times New Roman" pitchFamily="18" charset="0"/>
              </a:rPr>
              <a:t>Prof. Abdeldjelil BOUDAH </a:t>
            </a:r>
            <a:endParaRPr lang="en-US" b="1" dirty="0">
              <a:latin typeface="Calibri" pitchFamily="34" charset="0"/>
            </a:endParaRPr>
          </a:p>
          <a:p>
            <a:pPr algn="r" rt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Placeholder 5"/>
          <p:cNvSpPr>
            <a:spLocks noGrp="1"/>
          </p:cNvSpPr>
          <p:nvPr>
            <p:ph idx="1"/>
          </p:nvPr>
        </p:nvSpPr>
        <p:spPr>
          <a:xfrm>
            <a:off x="285720" y="1268760"/>
            <a:ext cx="8329642" cy="3960440"/>
          </a:xfrm>
        </p:spPr>
        <p:style>
          <a:lnRef idx="2">
            <a:schemeClr val="accent1"/>
          </a:lnRef>
          <a:fillRef idx="1">
            <a:schemeClr val="lt1"/>
          </a:fillRef>
          <a:effectRef idx="0">
            <a:schemeClr val="accent1"/>
          </a:effectRef>
          <a:fontRef idx="minor">
            <a:schemeClr val="dk1"/>
          </a:fontRef>
        </p:style>
        <p:txBody>
          <a:bodyPr anchor="t">
            <a:noAutofit/>
          </a:bodyPr>
          <a:lstStyle/>
          <a:p>
            <a:pPr algn="justLow"/>
            <a:r>
              <a:rPr lang="ar-SA" sz="2000" b="1" dirty="0"/>
              <a:t> </a:t>
            </a:r>
          </a:p>
          <a:p>
            <a:pPr algn="justLow"/>
            <a:r>
              <a:rPr lang="en-US" sz="2000" b="1" dirty="0"/>
              <a:t>4</a:t>
            </a:r>
            <a:r>
              <a:rPr lang="ar-SA" sz="2000" b="1" dirty="0"/>
              <a:t>- تحديد القيمة المتوقعة لكل بند يتغير مباشرة مع المبيعات، </a:t>
            </a:r>
            <a:r>
              <a:rPr lang="ar-SA" sz="2000" b="1" dirty="0" err="1"/>
              <a:t>و</a:t>
            </a:r>
            <a:r>
              <a:rPr lang="ar-SA" sz="2000" b="1" dirty="0"/>
              <a:t> ذلك بضرب النسبة التي يتم الحصول عليها في العنصر </a:t>
            </a:r>
            <a:r>
              <a:rPr lang="en-US" sz="2000" b="1" dirty="0"/>
              <a:t>2</a:t>
            </a:r>
            <a:r>
              <a:rPr lang="ar-SA" sz="2000" b="1" dirty="0"/>
              <a:t> في المبيعات المتوقعة للفترة القادمة المحددة في العنصر </a:t>
            </a:r>
            <a:r>
              <a:rPr lang="en-US" sz="2000" b="1" dirty="0"/>
              <a:t>3</a:t>
            </a:r>
            <a:r>
              <a:rPr lang="ar-SA" sz="2000" b="1" dirty="0"/>
              <a:t> .</a:t>
            </a:r>
          </a:p>
          <a:p>
            <a:pPr algn="justLow"/>
            <a:r>
              <a:rPr lang="en-US" sz="2000" b="1" dirty="0"/>
              <a:t>5</a:t>
            </a:r>
            <a:r>
              <a:rPr lang="ar-SA" sz="2000" b="1" dirty="0"/>
              <a:t>- بالنسبة للبنود التي لا تتغير مباشرة مع المبيعات يتم تحديد قيمتها إما على أنها تظل ثابتة في الفترة القادمة أو يتم تعديلها في حالة توفر معلومات حولها. فإذا كان على المنشأة قرض واجب السداد خلال الفترة القادمة فالمتوقع هو انخفاض قيمة القروض بما يعادل قيمة القرض.</a:t>
            </a:r>
          </a:p>
          <a:p>
            <a:pPr algn="justLow"/>
            <a:r>
              <a:rPr lang="en-US" sz="2000" b="1" dirty="0"/>
              <a:t>6</a:t>
            </a:r>
            <a:r>
              <a:rPr lang="ar-SA" sz="2000" b="1" dirty="0"/>
              <a:t>- فيما يتعلق بالأرباح المحتجزة فإنه بناء على سياسة توزيع الأرباح التي تتبعها المنشأة يمكن تحديد قيمتها خلال الفترة القادمة إذا كان هاش صافي الربح المتوقع تحقيقه معلوما. فإذا كانت المبيعات المتوقعة عبارة عن </a:t>
            </a:r>
            <a:r>
              <a:rPr lang="en-US" sz="2000" b="1" dirty="0"/>
              <a:t>100000</a:t>
            </a:r>
            <a:r>
              <a:rPr lang="ar-SA" sz="2000" b="1" dirty="0"/>
              <a:t> دج، و أن هامش صافي الربح </a:t>
            </a:r>
            <a:r>
              <a:rPr lang="en-US" sz="2000" b="1" dirty="0"/>
              <a:t>8</a:t>
            </a:r>
            <a:r>
              <a:rPr lang="ar-SA" sz="2000" b="1" dirty="0"/>
              <a:t> % ، </a:t>
            </a:r>
            <a:r>
              <a:rPr lang="ar-SA" sz="2000" b="1" dirty="0" err="1"/>
              <a:t>و</a:t>
            </a:r>
            <a:r>
              <a:rPr lang="ar-SA" sz="2000" b="1" dirty="0"/>
              <a:t> معدل توزيع الأرباح </a:t>
            </a:r>
            <a:r>
              <a:rPr lang="en-US" sz="2000" b="1" dirty="0"/>
              <a:t>60</a:t>
            </a:r>
            <a:r>
              <a:rPr lang="ar-SA" sz="2000" b="1" dirty="0"/>
              <a:t> % ، فيمكن تحديد الأرباح المحتجزة خلال الفترة القادمة على النحو التالي:</a:t>
            </a:r>
          </a:p>
          <a:p>
            <a:pPr algn="l">
              <a:buNone/>
            </a:pPr>
            <a:endParaRPr lang="en-US" b="1" dirty="0">
              <a:cs typeface="Arial" pitchFamily="34" charset="0"/>
            </a:endParaRPr>
          </a:p>
        </p:txBody>
      </p:sp>
      <p:sp>
        <p:nvSpPr>
          <p:cNvPr id="7172" name="Slide Number Placeholder 3"/>
          <p:cNvSpPr>
            <a:spLocks noGrp="1"/>
          </p:cNvSpPr>
          <p:nvPr>
            <p:ph type="sldNum" sz="quarter" idx="12"/>
          </p:nvPr>
        </p:nvSpPr>
        <p:spPr bwMode="auto">
          <a:noFill/>
          <a:ln>
            <a:miter lim="800000"/>
            <a:headEnd/>
            <a:tailEnd/>
          </a:ln>
        </p:spPr>
        <p:txBody>
          <a:bodyPr/>
          <a:lstStyle/>
          <a:p>
            <a:fld id="{D0DADA15-66D2-49B4-BB39-6A6D46EA6F4B}" type="slidenum">
              <a:rPr lang="ar-SA" smtClean="0">
                <a:cs typeface="Arial" pitchFamily="34" charset="0"/>
              </a:rPr>
              <a:pPr/>
              <a:t>7</a:t>
            </a:fld>
            <a:endParaRPr lang="en-US">
              <a:cs typeface="Arial" pitchFamily="34" charset="0"/>
            </a:endParaRPr>
          </a:p>
        </p:txBody>
      </p:sp>
      <p:sp>
        <p:nvSpPr>
          <p:cNvPr id="7" name="Title 6"/>
          <p:cNvSpPr>
            <a:spLocks noGrp="1"/>
          </p:cNvSpPr>
          <p:nvPr>
            <p:ph type="title"/>
          </p:nvPr>
        </p:nvSpPr>
        <p:spPr>
          <a:xfrm>
            <a:off x="457200" y="274638"/>
            <a:ext cx="8229600" cy="850106"/>
          </a:xfrm>
        </p:spPr>
        <p:txBody>
          <a:bodyPr/>
          <a:lstStyle/>
          <a:p>
            <a:pPr algn="ctr" rtl="0">
              <a:defRPr/>
            </a:pPr>
            <a:r>
              <a:rPr lang="ar-SA" sz="3600" dirty="0"/>
              <a:t> الفصل </a:t>
            </a:r>
            <a:r>
              <a:rPr lang="ar-DZ" sz="3600" dirty="0"/>
              <a:t>الثالث القسم الثاني</a:t>
            </a:r>
            <a:r>
              <a:rPr lang="ar-SA" sz="3600" dirty="0"/>
              <a:t>: التخطيط المالي</a:t>
            </a:r>
            <a:endParaRPr lang="en-US" sz="3600" b="1" dirty="0"/>
          </a:p>
        </p:txBody>
      </p:sp>
      <p:sp>
        <p:nvSpPr>
          <p:cNvPr id="7173" name="TextBox 4"/>
          <p:cNvSpPr txBox="1">
            <a:spLocks noChangeArrowheads="1"/>
          </p:cNvSpPr>
          <p:nvPr/>
        </p:nvSpPr>
        <p:spPr bwMode="auto">
          <a:xfrm>
            <a:off x="2555776" y="5733256"/>
            <a:ext cx="3500462" cy="632685"/>
          </a:xfrm>
          <a:prstGeom prst="rect">
            <a:avLst/>
          </a:prstGeom>
          <a:noFill/>
          <a:ln w="9525">
            <a:noFill/>
            <a:miter lim="800000"/>
            <a:headEnd/>
            <a:tailEnd/>
          </a:ln>
        </p:spPr>
        <p:txBody>
          <a:bodyPr wrap="square" lIns="77925" tIns="38963" rIns="77925" bIns="38963">
            <a:spAutoFit/>
          </a:bodyPr>
          <a:lstStyle/>
          <a:p>
            <a:pPr algn="ctr"/>
            <a:r>
              <a:rPr lang="en-US" b="1" dirty="0">
                <a:latin typeface="Calibri" pitchFamily="34" charset="0"/>
                <a:cs typeface="Times New Roman" pitchFamily="18" charset="0"/>
              </a:rPr>
              <a:t>Prof. Abdeldjelil BOUDAH </a:t>
            </a:r>
            <a:endParaRPr lang="en-US" b="1" dirty="0">
              <a:latin typeface="Calibri" pitchFamily="34" charset="0"/>
            </a:endParaRPr>
          </a:p>
          <a:p>
            <a:pPr algn="r" rt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Placeholder 5"/>
          <p:cNvSpPr>
            <a:spLocks noGrp="1"/>
          </p:cNvSpPr>
          <p:nvPr>
            <p:ph idx="1"/>
          </p:nvPr>
        </p:nvSpPr>
        <p:spPr>
          <a:xfrm>
            <a:off x="357158" y="1600202"/>
            <a:ext cx="8329642" cy="3989038"/>
          </a:xfrm>
        </p:spPr>
        <p:style>
          <a:lnRef idx="2">
            <a:schemeClr val="accent1"/>
          </a:lnRef>
          <a:fillRef idx="1">
            <a:schemeClr val="lt1"/>
          </a:fillRef>
          <a:effectRef idx="0">
            <a:schemeClr val="accent1"/>
          </a:effectRef>
          <a:fontRef idx="minor">
            <a:schemeClr val="dk1"/>
          </a:fontRef>
        </p:style>
        <p:txBody>
          <a:bodyPr anchor="t">
            <a:noAutofit/>
          </a:bodyPr>
          <a:lstStyle/>
          <a:p>
            <a:pPr algn="justLow"/>
            <a:r>
              <a:rPr lang="ar-SA" sz="2000" b="1" dirty="0"/>
              <a:t>الجدول </a:t>
            </a:r>
          </a:p>
          <a:p>
            <a:pPr algn="justLow"/>
            <a:r>
              <a:rPr lang="ar-SA" sz="2000" b="1" dirty="0"/>
              <a:t> </a:t>
            </a:r>
          </a:p>
          <a:p>
            <a:pPr algn="justLow"/>
            <a:endParaRPr lang="ar-SA" sz="2000" b="1" dirty="0"/>
          </a:p>
          <a:p>
            <a:pPr algn="justLow"/>
            <a:endParaRPr lang="ar-SA" sz="2000" b="1" dirty="0"/>
          </a:p>
          <a:p>
            <a:pPr algn="justLow"/>
            <a:endParaRPr lang="ar-SA" sz="2000" b="1" dirty="0"/>
          </a:p>
          <a:p>
            <a:pPr algn="justLow"/>
            <a:endParaRPr lang="ar-SA" sz="2000" b="1" dirty="0"/>
          </a:p>
          <a:p>
            <a:pPr algn="justLow"/>
            <a:endParaRPr lang="ar-SA" sz="2000" b="1" dirty="0"/>
          </a:p>
          <a:p>
            <a:pPr algn="justLow"/>
            <a:r>
              <a:rPr lang="ar-SA" sz="2000" b="1" dirty="0"/>
              <a:t>وعليه فإن مبلغ </a:t>
            </a:r>
            <a:r>
              <a:rPr lang="en-US" sz="2000" b="1" dirty="0"/>
              <a:t>3200</a:t>
            </a:r>
            <a:r>
              <a:rPr lang="ar-SA" sz="2000" b="1" dirty="0"/>
              <a:t> دج سيضاف إلى الأرباح المحتجزة السابقة.</a:t>
            </a:r>
          </a:p>
          <a:p>
            <a:pPr algn="justLow"/>
            <a:r>
              <a:rPr lang="en-US" sz="2000" b="1" dirty="0">
                <a:cs typeface="Arial" pitchFamily="34" charset="0"/>
              </a:rPr>
              <a:t>7</a:t>
            </a:r>
            <a:r>
              <a:rPr lang="ar-SA" sz="2000" b="1" dirty="0">
                <a:cs typeface="Arial" pitchFamily="34" charset="0"/>
              </a:rPr>
              <a:t>- تحديد الاحتياجات المالية الكلية للمنشأة من خلال مقارنة مجموع الأصول مع مجموع الخصوم على النحو التالي:</a:t>
            </a:r>
            <a:endParaRPr lang="en-US" sz="2000" b="1" dirty="0">
              <a:cs typeface="Arial" pitchFamily="34" charset="0"/>
            </a:endParaRPr>
          </a:p>
        </p:txBody>
      </p:sp>
      <p:sp>
        <p:nvSpPr>
          <p:cNvPr id="7172" name="Slide Number Placeholder 3"/>
          <p:cNvSpPr>
            <a:spLocks noGrp="1"/>
          </p:cNvSpPr>
          <p:nvPr>
            <p:ph type="sldNum" sz="quarter" idx="12"/>
          </p:nvPr>
        </p:nvSpPr>
        <p:spPr bwMode="auto">
          <a:noFill/>
          <a:ln>
            <a:miter lim="800000"/>
            <a:headEnd/>
            <a:tailEnd/>
          </a:ln>
        </p:spPr>
        <p:txBody>
          <a:bodyPr/>
          <a:lstStyle/>
          <a:p>
            <a:fld id="{D0DADA15-66D2-49B4-BB39-6A6D46EA6F4B}" type="slidenum">
              <a:rPr lang="ar-SA" smtClean="0">
                <a:cs typeface="Arial" pitchFamily="34" charset="0"/>
              </a:rPr>
              <a:pPr/>
              <a:t>8</a:t>
            </a:fld>
            <a:endParaRPr lang="en-US">
              <a:cs typeface="Arial" pitchFamily="34" charset="0"/>
            </a:endParaRPr>
          </a:p>
        </p:txBody>
      </p:sp>
      <p:sp>
        <p:nvSpPr>
          <p:cNvPr id="7" name="Title 6"/>
          <p:cNvSpPr>
            <a:spLocks noGrp="1"/>
          </p:cNvSpPr>
          <p:nvPr>
            <p:ph type="title"/>
          </p:nvPr>
        </p:nvSpPr>
        <p:spPr/>
        <p:txBody>
          <a:bodyPr/>
          <a:lstStyle/>
          <a:p>
            <a:pPr algn="ctr" rtl="0">
              <a:defRPr/>
            </a:pPr>
            <a:r>
              <a:rPr lang="ar-SA" sz="3600" dirty="0"/>
              <a:t> الفصل </a:t>
            </a:r>
            <a:r>
              <a:rPr lang="ar-DZ" sz="3600" dirty="0"/>
              <a:t>الثالث القسم الثاني</a:t>
            </a:r>
            <a:r>
              <a:rPr lang="ar-SA" sz="3600" dirty="0"/>
              <a:t>: التخطيط المالي</a:t>
            </a:r>
            <a:endParaRPr lang="en-US" sz="3600" b="1" dirty="0"/>
          </a:p>
        </p:txBody>
      </p:sp>
      <p:sp>
        <p:nvSpPr>
          <p:cNvPr id="7173" name="TextBox 4"/>
          <p:cNvSpPr txBox="1">
            <a:spLocks noChangeArrowheads="1"/>
          </p:cNvSpPr>
          <p:nvPr/>
        </p:nvSpPr>
        <p:spPr bwMode="auto">
          <a:xfrm>
            <a:off x="2843808" y="5877272"/>
            <a:ext cx="3500462" cy="632685"/>
          </a:xfrm>
          <a:prstGeom prst="rect">
            <a:avLst/>
          </a:prstGeom>
          <a:noFill/>
          <a:ln w="9525">
            <a:noFill/>
            <a:miter lim="800000"/>
            <a:headEnd/>
            <a:tailEnd/>
          </a:ln>
        </p:spPr>
        <p:txBody>
          <a:bodyPr wrap="square" lIns="77925" tIns="38963" rIns="77925" bIns="38963">
            <a:spAutoFit/>
          </a:bodyPr>
          <a:lstStyle/>
          <a:p>
            <a:pPr algn="ctr"/>
            <a:r>
              <a:rPr lang="en-US" b="1" dirty="0">
                <a:latin typeface="Calibri" pitchFamily="34" charset="0"/>
                <a:cs typeface="Times New Roman" pitchFamily="18" charset="0"/>
              </a:rPr>
              <a:t>Prof. Abdeldjelil Ferhat  BOUDAH </a:t>
            </a:r>
            <a:endParaRPr lang="en-US" b="1" dirty="0">
              <a:latin typeface="Calibri" pitchFamily="34" charset="0"/>
            </a:endParaRPr>
          </a:p>
          <a:p>
            <a:pPr algn="r" rtl="1"/>
            <a:endParaRPr lang="en-US" dirty="0"/>
          </a:p>
        </p:txBody>
      </p:sp>
      <p:graphicFrame>
        <p:nvGraphicFramePr>
          <p:cNvPr id="6" name="جدول 5"/>
          <p:cNvGraphicFramePr>
            <a:graphicFrameLocks noGrp="1"/>
          </p:cNvGraphicFramePr>
          <p:nvPr/>
        </p:nvGraphicFramePr>
        <p:xfrm>
          <a:off x="428596" y="2143116"/>
          <a:ext cx="8072496" cy="1785952"/>
        </p:xfrm>
        <a:graphic>
          <a:graphicData uri="http://schemas.openxmlformats.org/drawingml/2006/table">
            <a:tbl>
              <a:tblPr rtl="1" firstRow="1" bandRow="1">
                <a:tableStyleId>{5C22544A-7EE6-4342-B048-85BDC9FD1C3A}</a:tableStyleId>
              </a:tblPr>
              <a:tblGrid>
                <a:gridCol w="2690832">
                  <a:extLst>
                    <a:ext uri="{9D8B030D-6E8A-4147-A177-3AD203B41FA5}">
                      <a16:colId xmlns:a16="http://schemas.microsoft.com/office/drawing/2014/main" val="20000"/>
                    </a:ext>
                  </a:extLst>
                </a:gridCol>
                <a:gridCol w="2690832">
                  <a:extLst>
                    <a:ext uri="{9D8B030D-6E8A-4147-A177-3AD203B41FA5}">
                      <a16:colId xmlns:a16="http://schemas.microsoft.com/office/drawing/2014/main" val="20001"/>
                    </a:ext>
                  </a:extLst>
                </a:gridCol>
                <a:gridCol w="2690832">
                  <a:extLst>
                    <a:ext uri="{9D8B030D-6E8A-4147-A177-3AD203B41FA5}">
                      <a16:colId xmlns:a16="http://schemas.microsoft.com/office/drawing/2014/main" val="20002"/>
                    </a:ext>
                  </a:extLst>
                </a:gridCol>
              </a:tblGrid>
              <a:tr h="446488">
                <a:tc>
                  <a:txBody>
                    <a:bodyPr/>
                    <a:lstStyle/>
                    <a:p>
                      <a:pPr algn="r" rtl="1"/>
                      <a:r>
                        <a:rPr lang="ar-SA" sz="2000" dirty="0"/>
                        <a:t>المبيعات المتوقعة</a:t>
                      </a:r>
                    </a:p>
                  </a:txBody>
                  <a:tcPr/>
                </a:tc>
                <a:tc>
                  <a:txBody>
                    <a:bodyPr/>
                    <a:lstStyle/>
                    <a:p>
                      <a:pPr algn="ctr" rtl="0"/>
                      <a:endParaRPr lang="ar-SA" sz="2000" dirty="0"/>
                    </a:p>
                  </a:txBody>
                  <a:tcPr/>
                </a:tc>
                <a:tc>
                  <a:txBody>
                    <a:bodyPr/>
                    <a:lstStyle/>
                    <a:p>
                      <a:pPr algn="ctr" rtl="0"/>
                      <a:r>
                        <a:rPr lang="ar-SA" sz="2000" dirty="0"/>
                        <a:t>دج</a:t>
                      </a:r>
                      <a:r>
                        <a:rPr lang="en-US" sz="2000" dirty="0"/>
                        <a:t>100000</a:t>
                      </a:r>
                      <a:endParaRPr lang="ar-SA" sz="2000" dirty="0"/>
                    </a:p>
                  </a:txBody>
                  <a:tcPr/>
                </a:tc>
                <a:extLst>
                  <a:ext uri="{0D108BD9-81ED-4DB2-BD59-A6C34878D82A}">
                    <a16:rowId xmlns:a16="http://schemas.microsoft.com/office/drawing/2014/main" val="10000"/>
                  </a:ext>
                </a:extLst>
              </a:tr>
              <a:tr h="446488">
                <a:tc>
                  <a:txBody>
                    <a:bodyPr/>
                    <a:lstStyle/>
                    <a:p>
                      <a:pPr algn="r" rtl="1"/>
                      <a:r>
                        <a:rPr lang="ar-SA" sz="2000" dirty="0"/>
                        <a:t>صافي الربح</a:t>
                      </a:r>
                    </a:p>
                  </a:txBody>
                  <a:tcPr/>
                </a:tc>
                <a:tc>
                  <a:txBody>
                    <a:bodyPr/>
                    <a:lstStyle/>
                    <a:p>
                      <a:pPr algn="ctr" rtl="0"/>
                      <a:r>
                        <a:rPr lang="en-US" sz="2000" dirty="0"/>
                        <a:t>100000</a:t>
                      </a:r>
                      <a:r>
                        <a:rPr lang="en-US" sz="2000" baseline="0" dirty="0"/>
                        <a:t> </a:t>
                      </a:r>
                      <a:r>
                        <a:rPr lang="ar-SA" sz="2000" baseline="0" dirty="0"/>
                        <a:t>×</a:t>
                      </a:r>
                      <a:r>
                        <a:rPr lang="en-US" sz="2000" dirty="0"/>
                        <a:t>0.08</a:t>
                      </a:r>
                      <a:endParaRPr lang="ar-SA" sz="2000" dirty="0"/>
                    </a:p>
                  </a:txBody>
                  <a:tcPr/>
                </a:tc>
                <a:tc>
                  <a:txBody>
                    <a:bodyPr/>
                    <a:lstStyle/>
                    <a:p>
                      <a:pPr algn="ctr" rtl="0"/>
                      <a:r>
                        <a:rPr lang="en-US" sz="2000" dirty="0"/>
                        <a:t>8000</a:t>
                      </a:r>
                      <a:endParaRPr lang="ar-SA" sz="2000" dirty="0"/>
                    </a:p>
                  </a:txBody>
                  <a:tcPr/>
                </a:tc>
                <a:extLst>
                  <a:ext uri="{0D108BD9-81ED-4DB2-BD59-A6C34878D82A}">
                    <a16:rowId xmlns:a16="http://schemas.microsoft.com/office/drawing/2014/main" val="10001"/>
                  </a:ext>
                </a:extLst>
              </a:tr>
              <a:tr h="446488">
                <a:tc>
                  <a:txBody>
                    <a:bodyPr/>
                    <a:lstStyle/>
                    <a:p>
                      <a:pPr algn="r" rtl="1"/>
                      <a:r>
                        <a:rPr lang="ar-SA" sz="2000" dirty="0"/>
                        <a:t>الأرباح الموزعة</a:t>
                      </a:r>
                    </a:p>
                  </a:txBody>
                  <a:tcPr/>
                </a:tc>
                <a:tc>
                  <a:txBody>
                    <a:bodyPr/>
                    <a:lstStyle/>
                    <a:p>
                      <a:pPr algn="ctr" rtl="0"/>
                      <a:r>
                        <a:rPr lang="en-US" sz="2000" dirty="0"/>
                        <a:t>8000</a:t>
                      </a:r>
                      <a:r>
                        <a:rPr lang="ar-SA" sz="2000" dirty="0"/>
                        <a:t>×</a:t>
                      </a:r>
                      <a:r>
                        <a:rPr lang="en-US" sz="2000" dirty="0"/>
                        <a:t>0.6</a:t>
                      </a:r>
                      <a:endParaRPr lang="ar-SA" sz="2000" dirty="0"/>
                    </a:p>
                  </a:txBody>
                  <a:tcPr/>
                </a:tc>
                <a:tc>
                  <a:txBody>
                    <a:bodyPr/>
                    <a:lstStyle/>
                    <a:p>
                      <a:pPr algn="ctr" rtl="0"/>
                      <a:r>
                        <a:rPr lang="en-US" sz="2000" dirty="0"/>
                        <a:t>4800</a:t>
                      </a:r>
                      <a:endParaRPr lang="ar-SA" sz="2000" dirty="0"/>
                    </a:p>
                  </a:txBody>
                  <a:tcPr/>
                </a:tc>
                <a:extLst>
                  <a:ext uri="{0D108BD9-81ED-4DB2-BD59-A6C34878D82A}">
                    <a16:rowId xmlns:a16="http://schemas.microsoft.com/office/drawing/2014/main" val="10002"/>
                  </a:ext>
                </a:extLst>
              </a:tr>
              <a:tr h="446488">
                <a:tc>
                  <a:txBody>
                    <a:bodyPr/>
                    <a:lstStyle/>
                    <a:p>
                      <a:pPr algn="r" rtl="1"/>
                      <a:r>
                        <a:rPr lang="ar-SA" sz="2000" dirty="0"/>
                        <a:t>الأرباح المحتجزة</a:t>
                      </a:r>
                    </a:p>
                  </a:txBody>
                  <a:tcPr/>
                </a:tc>
                <a:tc>
                  <a:txBody>
                    <a:bodyPr/>
                    <a:lstStyle/>
                    <a:p>
                      <a:pPr algn="ctr" rtl="0"/>
                      <a:r>
                        <a:rPr lang="en-US" sz="2000" dirty="0"/>
                        <a:t>8000</a:t>
                      </a:r>
                      <a:r>
                        <a:rPr lang="ar-SA" sz="2000" dirty="0"/>
                        <a:t>×</a:t>
                      </a:r>
                      <a:r>
                        <a:rPr lang="en-US" sz="2000" dirty="0"/>
                        <a:t>0.4</a:t>
                      </a:r>
                      <a:endParaRPr lang="ar-SA" sz="2000" dirty="0"/>
                    </a:p>
                  </a:txBody>
                  <a:tcPr/>
                </a:tc>
                <a:tc>
                  <a:txBody>
                    <a:bodyPr/>
                    <a:lstStyle/>
                    <a:p>
                      <a:pPr algn="ctr" rtl="0"/>
                      <a:r>
                        <a:rPr lang="en-US" sz="2000" dirty="0"/>
                        <a:t>3200</a:t>
                      </a:r>
                      <a:endParaRPr lang="ar-SA" sz="2000"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Placeholder 5"/>
          <p:cNvSpPr>
            <a:spLocks noGrp="1"/>
          </p:cNvSpPr>
          <p:nvPr>
            <p:ph idx="1"/>
          </p:nvPr>
        </p:nvSpPr>
        <p:spPr>
          <a:xfrm>
            <a:off x="357158" y="1600202"/>
            <a:ext cx="8329642" cy="3412974"/>
          </a:xfrm>
        </p:spPr>
        <p:style>
          <a:lnRef idx="2">
            <a:schemeClr val="accent1"/>
          </a:lnRef>
          <a:fillRef idx="1">
            <a:schemeClr val="lt1"/>
          </a:fillRef>
          <a:effectRef idx="0">
            <a:schemeClr val="accent1"/>
          </a:effectRef>
          <a:fontRef idx="minor">
            <a:schemeClr val="dk1"/>
          </a:fontRef>
        </p:style>
        <p:txBody>
          <a:bodyPr anchor="t">
            <a:noAutofit/>
          </a:bodyPr>
          <a:lstStyle/>
          <a:p>
            <a:pPr algn="justLow"/>
            <a:endParaRPr lang="ar-SA" sz="2000" b="1" dirty="0"/>
          </a:p>
          <a:p>
            <a:pPr algn="justLow"/>
            <a:r>
              <a:rPr lang="ar-SA" sz="2000" b="1" dirty="0"/>
              <a:t>أ- إذا كان مجموع الأصول يفوق مجموع الخصوم (في حالة زيادة المبيعات المتوقعة)، فإن المنشأة تكون في حاجة إلى تمويل إضافي.</a:t>
            </a:r>
          </a:p>
          <a:p>
            <a:pPr algn="justLow"/>
            <a:r>
              <a:rPr lang="ar-SA" sz="2000" b="1" dirty="0">
                <a:cs typeface="Arial" pitchFamily="34" charset="0"/>
              </a:rPr>
              <a:t>ب- </a:t>
            </a:r>
            <a:r>
              <a:rPr lang="ar-SA" sz="2000" b="1" dirty="0"/>
              <a:t>إذا كان مجموع الخصوم يفوق مجموع الأصول (في حالة انخفاض المبيعات المتوقعة عن المستوى السابق مثلا)، فإن المنشأة يكون لديها فائض في الأموال يمكن الاستفادة منه في تقليل مستوى الديون أو توزيع الأرباح أو تخفيض رأس المال.</a:t>
            </a:r>
          </a:p>
          <a:p>
            <a:pPr algn="justLow"/>
            <a:r>
              <a:rPr lang="ar-SA" sz="2000" b="1" dirty="0" err="1">
                <a:cs typeface="Arial" pitchFamily="34" charset="0"/>
              </a:rPr>
              <a:t>جـ</a:t>
            </a:r>
            <a:r>
              <a:rPr lang="ar-SA" sz="2000" b="1" dirty="0">
                <a:cs typeface="Arial" pitchFamily="34" charset="0"/>
              </a:rPr>
              <a:t> - في حالة تساوي مجموع الأصول مع مجموع الخصوم فإن المنشأة تكون في حال تعادل، أي لا توجد لديها أموال فائضة </a:t>
            </a:r>
            <a:r>
              <a:rPr lang="ar-SA" sz="2000" b="1" dirty="0" err="1">
                <a:cs typeface="Arial" pitchFamily="34" charset="0"/>
              </a:rPr>
              <a:t>و</a:t>
            </a:r>
            <a:r>
              <a:rPr lang="ar-SA" sz="2000" b="1" dirty="0">
                <a:cs typeface="Arial" pitchFamily="34" charset="0"/>
              </a:rPr>
              <a:t> لا تعاني من عجز في التمويل.</a:t>
            </a:r>
            <a:endParaRPr lang="en-US" sz="2000" b="1" dirty="0">
              <a:cs typeface="Arial" pitchFamily="34" charset="0"/>
            </a:endParaRPr>
          </a:p>
        </p:txBody>
      </p:sp>
      <p:sp>
        <p:nvSpPr>
          <p:cNvPr id="7172" name="Slide Number Placeholder 3"/>
          <p:cNvSpPr>
            <a:spLocks noGrp="1"/>
          </p:cNvSpPr>
          <p:nvPr>
            <p:ph type="sldNum" sz="quarter" idx="12"/>
          </p:nvPr>
        </p:nvSpPr>
        <p:spPr bwMode="auto">
          <a:noFill/>
          <a:ln>
            <a:miter lim="800000"/>
            <a:headEnd/>
            <a:tailEnd/>
          </a:ln>
        </p:spPr>
        <p:txBody>
          <a:bodyPr/>
          <a:lstStyle/>
          <a:p>
            <a:fld id="{D0DADA15-66D2-49B4-BB39-6A6D46EA6F4B}" type="slidenum">
              <a:rPr lang="ar-SA" smtClean="0">
                <a:cs typeface="Arial" pitchFamily="34" charset="0"/>
              </a:rPr>
              <a:pPr/>
              <a:t>9</a:t>
            </a:fld>
            <a:endParaRPr lang="en-US">
              <a:cs typeface="Arial" pitchFamily="34" charset="0"/>
            </a:endParaRPr>
          </a:p>
        </p:txBody>
      </p:sp>
      <p:sp>
        <p:nvSpPr>
          <p:cNvPr id="7" name="Title 6"/>
          <p:cNvSpPr>
            <a:spLocks noGrp="1"/>
          </p:cNvSpPr>
          <p:nvPr>
            <p:ph type="title"/>
          </p:nvPr>
        </p:nvSpPr>
        <p:spPr>
          <a:xfrm>
            <a:off x="457200" y="274638"/>
            <a:ext cx="8229600" cy="922114"/>
          </a:xfrm>
        </p:spPr>
        <p:txBody>
          <a:bodyPr/>
          <a:lstStyle/>
          <a:p>
            <a:pPr algn="ctr" rtl="0">
              <a:defRPr/>
            </a:pPr>
            <a:r>
              <a:rPr lang="ar-SA" sz="3600" dirty="0"/>
              <a:t> الفصل </a:t>
            </a:r>
            <a:r>
              <a:rPr lang="ar-DZ" sz="3600" dirty="0"/>
              <a:t>الثالث القسم الثاني</a:t>
            </a:r>
            <a:r>
              <a:rPr lang="ar-SA" sz="3600" dirty="0"/>
              <a:t>: التخطيط المالي</a:t>
            </a:r>
            <a:endParaRPr lang="en-US" sz="3600" b="1" dirty="0"/>
          </a:p>
        </p:txBody>
      </p:sp>
      <p:sp>
        <p:nvSpPr>
          <p:cNvPr id="7173" name="TextBox 4"/>
          <p:cNvSpPr txBox="1">
            <a:spLocks noChangeArrowheads="1"/>
          </p:cNvSpPr>
          <p:nvPr/>
        </p:nvSpPr>
        <p:spPr bwMode="auto">
          <a:xfrm>
            <a:off x="2771800" y="5517232"/>
            <a:ext cx="3500462" cy="632685"/>
          </a:xfrm>
          <a:prstGeom prst="rect">
            <a:avLst/>
          </a:prstGeom>
          <a:noFill/>
          <a:ln w="9525">
            <a:noFill/>
            <a:miter lim="800000"/>
            <a:headEnd/>
            <a:tailEnd/>
          </a:ln>
        </p:spPr>
        <p:txBody>
          <a:bodyPr wrap="square" lIns="77925" tIns="38963" rIns="77925" bIns="38963">
            <a:spAutoFit/>
          </a:bodyPr>
          <a:lstStyle/>
          <a:p>
            <a:pPr algn="ctr"/>
            <a:r>
              <a:rPr lang="en-US" b="1" dirty="0">
                <a:latin typeface="Calibri" pitchFamily="34" charset="0"/>
                <a:cs typeface="Times New Roman" pitchFamily="18" charset="0"/>
              </a:rPr>
              <a:t>Prof. Abdeldjelil BOUDAH </a:t>
            </a:r>
            <a:endParaRPr lang="en-US" b="1" dirty="0">
              <a:latin typeface="Calibri" pitchFamily="34" charset="0"/>
            </a:endParaRPr>
          </a:p>
          <a:p>
            <a:pPr algn="r" rtl="1"/>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14767</TotalTime>
  <Words>3105</Words>
  <Application>Microsoft Office PowerPoint</Application>
  <PresentationFormat>On-screen Show (4:3)</PresentationFormat>
  <Paragraphs>523</Paragraphs>
  <Slides>29</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Arial Black</vt:lpstr>
      <vt:lpstr>Calibri</vt:lpstr>
      <vt:lpstr>Lucida Sans Unicode</vt:lpstr>
      <vt:lpstr>Verdana</vt:lpstr>
      <vt:lpstr>Wingdings</vt:lpstr>
      <vt:lpstr>Wingdings 2</vt:lpstr>
      <vt:lpstr>Wingdings 3</vt:lpstr>
      <vt:lpstr>Concourse</vt:lpstr>
      <vt:lpstr>PowerPoint Presentation</vt:lpstr>
      <vt:lpstr>الفصل الثالث القسم الثاني:  التخطـيط المالي </vt:lpstr>
      <vt:lpstr> الفصل الثالث القسم الثاني: التخطيط المالي</vt:lpstr>
      <vt:lpstr> الفصل الثالث القسم الثاني: التخطيط المالي</vt:lpstr>
      <vt:lpstr> الفصل الثالث القسم الثاني: التخطيط المالي</vt:lpstr>
      <vt:lpstr> الفصل الثالث القسم الثاني: التخطيط المالي</vt:lpstr>
      <vt:lpstr> الفصل الثالث القسم الثاني: التخطيط المالي</vt:lpstr>
      <vt:lpstr> الفصل الثالث القسم الثاني: التخطيط المالي</vt:lpstr>
      <vt:lpstr> الفصل الثالث القسم الثاني: التخطيط المالي</vt:lpstr>
      <vt:lpstr> الفصل الثالث القسم الثاني: التخطيط المالي</vt:lpstr>
      <vt:lpstr> الفصل الثالث القسم الثاني: التخطيط المالي</vt:lpstr>
      <vt:lpstr> الفصل الثالث القسم الثاني: التخطيط المالي</vt:lpstr>
      <vt:lpstr> الفصل الثالث القسم الثاني: التخطيط المالي</vt:lpstr>
      <vt:lpstr> الفصل الثالث القسم الثاني: التخطيط المالي</vt:lpstr>
      <vt:lpstr> الفصل الرابع: التخطيط المالي</vt:lpstr>
      <vt:lpstr> الفصل الثالث القسم الثاني: التخطيط المالي</vt:lpstr>
      <vt:lpstr> الفصل الثالث القسم الثاني: التخطيط المالي</vt:lpstr>
      <vt:lpstr> الفصل الثالث القسم الثاني: التخطيط المالي</vt:lpstr>
      <vt:lpstr> الفصل الثالث القسم الثاني: التخطيط المالي</vt:lpstr>
      <vt:lpstr> الفصل الثالث القسم الثاني: التخطيط المالي</vt:lpstr>
      <vt:lpstr> الفصل الثالث القسم الثاني: التخطيط المالي</vt:lpstr>
      <vt:lpstr> الفصل الثالث القسم الثاني: التخطيط المالي</vt:lpstr>
      <vt:lpstr> الفصل الثالث القسم الثاني: التخطيط المالي</vt:lpstr>
      <vt:lpstr> الفصل الثالث القسم الثاني: التخطيط المالي</vt:lpstr>
      <vt:lpstr> الفصل الثالث القسم الثاني: التخطيط المالي</vt:lpstr>
      <vt:lpstr> الفصل الثالث القسم الثاني: التخطيط المالي</vt:lpstr>
      <vt:lpstr> الفصل الثالث القسم الثاني: التخطيط المالي</vt:lpstr>
      <vt:lpstr> الفصل الثالث القسم الثاني: التخطيط المالي</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seepc</dc:creator>
  <cp:lastModifiedBy>pc</cp:lastModifiedBy>
  <cp:revision>205</cp:revision>
  <cp:lastPrinted>2019-11-03T05:54:41Z</cp:lastPrinted>
  <dcterms:created xsi:type="dcterms:W3CDTF">2010-06-14T19:04:02Z</dcterms:created>
  <dcterms:modified xsi:type="dcterms:W3CDTF">2021-01-06T14:34:18Z</dcterms:modified>
</cp:coreProperties>
</file>