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2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89" r:id="rId23"/>
    <p:sldId id="290" r:id="rId24"/>
    <p:sldId id="291" r:id="rId25"/>
    <p:sldId id="292" r:id="rId26"/>
    <p:sldId id="293" r:id="rId27"/>
    <p:sldId id="294" r:id="rId28"/>
    <p:sldId id="295" r:id="rId29"/>
    <p:sldId id="296" r:id="rId30"/>
    <p:sldId id="297" r:id="rId31"/>
    <p:sldId id="298" r:id="rId32"/>
    <p:sldId id="299" r:id="rId33"/>
    <p:sldId id="300" r:id="rId34"/>
    <p:sldId id="301" r:id="rId35"/>
    <p:sldId id="302" r:id="rId36"/>
    <p:sldId id="303" r:id="rId37"/>
    <p:sldId id="304" r:id="rId38"/>
    <p:sldId id="323" r:id="rId39"/>
    <p:sldId id="305" r:id="rId40"/>
    <p:sldId id="306" r:id="rId41"/>
    <p:sldId id="307" r:id="rId42"/>
    <p:sldId id="308" r:id="rId43"/>
    <p:sldId id="309" r:id="rId44"/>
    <p:sldId id="310" r:id="rId45"/>
    <p:sldId id="311" r:id="rId46"/>
    <p:sldId id="333" r:id="rId47"/>
    <p:sldId id="334" r:id="rId48"/>
    <p:sldId id="335" r:id="rId49"/>
    <p:sldId id="312" r:id="rId50"/>
    <p:sldId id="313" r:id="rId51"/>
    <p:sldId id="314" r:id="rId52"/>
    <p:sldId id="315" r:id="rId53"/>
    <p:sldId id="316" r:id="rId54"/>
    <p:sldId id="317" r:id="rId55"/>
    <p:sldId id="318" r:id="rId56"/>
    <p:sldId id="319" r:id="rId57"/>
    <p:sldId id="324" r:id="rId58"/>
    <p:sldId id="326" r:id="rId59"/>
    <p:sldId id="328" r:id="rId60"/>
    <p:sldId id="329" r:id="rId61"/>
    <p:sldId id="330" r:id="rId62"/>
    <p:sldId id="332" r:id="rId63"/>
    <p:sldId id="331" r:id="rId64"/>
    <p:sldId id="337" r:id="rId65"/>
    <p:sldId id="336" r:id="rId66"/>
    <p:sldId id="338" r:id="rId67"/>
    <p:sldId id="339" r:id="rId68"/>
    <p:sldId id="340" r:id="rId69"/>
    <p:sldId id="320" r:id="rId70"/>
    <p:sldId id="321" r:id="rId71"/>
  </p:sldIdLst>
  <p:sldSz cx="9144000" cy="6858000" type="screen4x3"/>
  <p:notesSz cx="9144000" cy="6858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38006D-A54A-44FD-9393-F58864F163C7}" type="datetimeFigureOut">
              <a:rPr lang="fr-FR" smtClean="0"/>
              <a:t>07/05/2024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22FD7D-1358-4F46-B0CC-62E2CB66D98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8664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2FD7D-1358-4F46-B0CC-62E2CB66D98C}" type="slidenum">
              <a:rPr lang="fr-FR" smtClean="0"/>
              <a:t>62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1824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2FD7D-1358-4F46-B0CC-62E2CB66D98C}" type="slidenum">
              <a:rPr lang="fr-FR" smtClean="0"/>
              <a:t>66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3673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22FD7D-1358-4F46-B0CC-62E2CB66D98C}" type="slidenum">
              <a:rPr lang="fr-FR" smtClean="0"/>
              <a:t>68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69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3BB4F-8B2A-47D8-82E5-7DA21D1E3BCA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4CB30-9A58-4E93-8F6E-B78689DA5ED0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BA276-3D6B-41BF-BE2B-B5E418D773E0}" type="datetime1">
              <a:rPr lang="en-US" smtClean="0"/>
              <a:t>5/7/2024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7512" y="2397255"/>
            <a:ext cx="7804404" cy="2068064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A4765-A47F-4DE1-9988-4C916082D4C2}" type="datetime1">
              <a:rPr lang="en-US" smtClean="0"/>
              <a:t>5/7/2024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97D0C-A244-406D-9BAE-27B96A8B27BF}" type="datetime1">
              <a:rPr lang="en-US" smtClean="0"/>
              <a:t>5/7/2024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71397" y="2848432"/>
            <a:ext cx="6601205" cy="112013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FF00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64235" y="1998345"/>
            <a:ext cx="7618730" cy="2075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21785" y="6290505"/>
            <a:ext cx="2044064" cy="2235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ts val="1635"/>
              </a:lnSpc>
            </a:pPr>
            <a:r>
              <a:rPr dirty="0"/>
              <a:t>Cours</a:t>
            </a:r>
            <a:r>
              <a:rPr spc="-20" dirty="0"/>
              <a:t> </a:t>
            </a:r>
            <a:r>
              <a:rPr dirty="0"/>
              <a:t>TIC</a:t>
            </a:r>
            <a:r>
              <a:rPr spc="310" dirty="0"/>
              <a:t> </a:t>
            </a:r>
            <a:r>
              <a:rPr dirty="0"/>
              <a:t>-</a:t>
            </a:r>
            <a:r>
              <a:rPr spc="315" dirty="0"/>
              <a:t> </a:t>
            </a:r>
            <a:r>
              <a:rPr spc="-20" dirty="0"/>
              <a:t>1ère</a:t>
            </a:r>
            <a:r>
              <a:rPr spc="-35" dirty="0"/>
              <a:t> </a:t>
            </a:r>
            <a:r>
              <a:rPr dirty="0"/>
              <a:t>année</a:t>
            </a:r>
            <a:r>
              <a:rPr spc="-40" dirty="0"/>
              <a:t> </a:t>
            </a:r>
            <a:r>
              <a:rPr spc="-5" dirty="0"/>
              <a:t>MI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531D5-68C6-4273-8FAA-F204C05E6D4C}" type="datetime1">
              <a:rPr lang="en-US" smtClean="0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7.jp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0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1.jp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5.jp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8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3.jp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13" Type="http://schemas.openxmlformats.org/officeDocument/2006/relationships/image" Target="../media/image43.png"/><Relationship Id="rId3" Type="http://schemas.openxmlformats.org/officeDocument/2006/relationships/image" Target="../media/image12.png"/><Relationship Id="rId7" Type="http://schemas.openxmlformats.org/officeDocument/2006/relationships/image" Target="../media/image37.png"/><Relationship Id="rId12" Type="http://schemas.openxmlformats.org/officeDocument/2006/relationships/image" Target="../media/image4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11" Type="http://schemas.openxmlformats.org/officeDocument/2006/relationships/image" Target="../media/image41.png"/><Relationship Id="rId5" Type="http://schemas.openxmlformats.org/officeDocument/2006/relationships/image" Target="../media/image35.png"/><Relationship Id="rId15" Type="http://schemas.openxmlformats.org/officeDocument/2006/relationships/image" Target="../media/image45.png"/><Relationship Id="rId10" Type="http://schemas.openxmlformats.org/officeDocument/2006/relationships/image" Target="../media/image40.png"/><Relationship Id="rId4" Type="http://schemas.openxmlformats.org/officeDocument/2006/relationships/image" Target="../media/image34.png"/><Relationship Id="rId9" Type="http://schemas.openxmlformats.org/officeDocument/2006/relationships/image" Target="../media/image39.png"/><Relationship Id="rId14" Type="http://schemas.openxmlformats.org/officeDocument/2006/relationships/image" Target="../media/image4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7.jp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jp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1719072"/>
            <a:ext cx="7832090" cy="2098675"/>
            <a:chOff x="653795" y="1719072"/>
            <a:chExt cx="7832090" cy="209867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1751076"/>
              <a:ext cx="7804404" cy="206654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1719072"/>
              <a:ext cx="7808976" cy="2071115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686562" y="1753361"/>
            <a:ext cx="7772400" cy="203327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 algn="ctr">
              <a:lnSpc>
                <a:spcPts val="4910"/>
              </a:lnSpc>
            </a:pPr>
            <a:r>
              <a:rPr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Chap</a:t>
            </a:r>
            <a:r>
              <a:rPr lang="en-GB"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ter</a:t>
            </a:r>
            <a:r>
              <a:rPr sz="4400" spc="-17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2</a:t>
            </a:r>
            <a:r>
              <a:rPr sz="4400" spc="-15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:</a:t>
            </a:r>
            <a:endParaRPr sz="4400" dirty="0">
              <a:latin typeface="Times New Roman"/>
              <a:cs typeface="Times New Roman"/>
            </a:endParaRPr>
          </a:p>
          <a:p>
            <a:pPr marL="497840" marR="355600" algn="ctr">
              <a:lnSpc>
                <a:spcPts val="5270"/>
              </a:lnSpc>
              <a:spcBef>
                <a:spcPts val="185"/>
              </a:spcBef>
            </a:pPr>
            <a:r>
              <a:rPr sz="4400" dirty="0">
                <a:latin typeface="Times New Roman"/>
                <a:cs typeface="Times New Roman"/>
              </a:rPr>
              <a:t>Internet</a:t>
            </a:r>
            <a:r>
              <a:rPr sz="4400" spc="-40" dirty="0">
                <a:latin typeface="Times New Roman"/>
                <a:cs typeface="Times New Roman"/>
              </a:rPr>
              <a:t> </a:t>
            </a:r>
            <a:r>
              <a:rPr lang="en-GB" sz="4400" dirty="0" smtClean="0">
                <a:latin typeface="Times New Roman"/>
                <a:cs typeface="Times New Roman"/>
              </a:rPr>
              <a:t>and the</a:t>
            </a:r>
            <a:r>
              <a:rPr sz="4400" spc="-135" dirty="0" smtClean="0">
                <a:latin typeface="Times New Roman"/>
                <a:cs typeface="Times New Roman"/>
              </a:rPr>
              <a:t>Web</a:t>
            </a:r>
            <a:r>
              <a:rPr sz="4400" spc="15" dirty="0" smtClean="0">
                <a:latin typeface="Times New Roman"/>
                <a:cs typeface="Times New Roman"/>
              </a:rPr>
              <a:t> </a:t>
            </a:r>
            <a:r>
              <a:rPr sz="4400" dirty="0">
                <a:latin typeface="Times New Roman"/>
                <a:cs typeface="Times New Roman"/>
              </a:rPr>
              <a:t>:</a:t>
            </a:r>
            <a:r>
              <a:rPr sz="4400" spc="-10" dirty="0">
                <a:latin typeface="Times New Roman"/>
                <a:cs typeface="Times New Roman"/>
              </a:rPr>
              <a:t> </a:t>
            </a:r>
            <a:r>
              <a:rPr sz="4400" spc="-5" dirty="0" err="1">
                <a:latin typeface="Times New Roman"/>
                <a:cs typeface="Times New Roman"/>
              </a:rPr>
              <a:t>Définitions</a:t>
            </a:r>
            <a:r>
              <a:rPr sz="4400" spc="-5" dirty="0">
                <a:latin typeface="Times New Roman"/>
                <a:cs typeface="Times New Roman"/>
              </a:rPr>
              <a:t> </a:t>
            </a:r>
            <a:r>
              <a:rPr sz="4400" spc="-1085" dirty="0">
                <a:latin typeface="Times New Roman"/>
                <a:cs typeface="Times New Roman"/>
              </a:rPr>
              <a:t> </a:t>
            </a:r>
            <a:r>
              <a:rPr lang="en-GB" sz="4400" dirty="0" smtClean="0">
                <a:latin typeface="Times New Roman"/>
                <a:cs typeface="Times New Roman"/>
              </a:rPr>
              <a:t>and </a:t>
            </a:r>
            <a:r>
              <a:rPr sz="4400" spc="-25" dirty="0" smtClean="0">
                <a:latin typeface="Times New Roman"/>
                <a:cs typeface="Times New Roman"/>
              </a:rPr>
              <a:t> </a:t>
            </a:r>
            <a:r>
              <a:rPr lang="en-GB" sz="4400" spc="5" dirty="0" smtClean="0">
                <a:latin typeface="Times New Roman"/>
                <a:cs typeface="Times New Roman"/>
              </a:rPr>
              <a:t>story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</a:t>
            </a:fld>
            <a:endParaRPr lang="fr-F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06695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 algn="ctr">
              <a:lnSpc>
                <a:spcPts val="4015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 </a:t>
            </a:r>
            <a:r>
              <a:rPr sz="3600" spc="-1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 dirty="0">
              <a:latin typeface="Times New Roman"/>
              <a:cs typeface="Times New Roman"/>
            </a:endParaRPr>
          </a:p>
          <a:p>
            <a:pPr marL="5715" algn="ctr">
              <a:lnSpc>
                <a:spcPct val="100000"/>
              </a:lnSpc>
              <a:spcBef>
                <a:spcPts val="35"/>
              </a:spcBef>
            </a:pP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Diff</a:t>
            </a:r>
            <a:r>
              <a:rPr lang="en-GB"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e</a:t>
            </a:r>
            <a:r>
              <a:rPr sz="3600" b="1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rences</a:t>
            </a:r>
            <a:r>
              <a:rPr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b="1" spc="-20" dirty="0" smtClean="0">
                <a:solidFill>
                  <a:srgbClr val="FF9900"/>
                </a:solidFill>
                <a:latin typeface="Times New Roman"/>
                <a:cs typeface="Times New Roman"/>
              </a:rPr>
              <a:t>between</a:t>
            </a:r>
            <a:r>
              <a:rPr sz="3600" b="1" spc="1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b="1" spc="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</a:t>
            </a:r>
            <a:r>
              <a:rPr sz="3600" b="1" spc="-60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10</a:t>
            </a:fld>
            <a:endParaRPr lang="fr-FR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52400" y="2514600"/>
            <a:ext cx="9125832" cy="211918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definition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the Internet as a global information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system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allows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us to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understand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Web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ultimately</a:t>
            </a: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only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one of the applications/uses of the  Internet in the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same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way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electronic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mail (email)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can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), instant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messaging, file </a:t>
            </a:r>
            <a:r>
              <a:rPr kumimoji="0" lang="fr-FR" altLang="fr-FR" sz="28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transfer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1998980"/>
            <a:ext cx="7548880" cy="307327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GB" sz="3200" dirty="0" smtClean="0">
                <a:latin typeface="Times New Roman"/>
                <a:cs typeface="Times New Roman"/>
              </a:rPr>
              <a:t>More precisely the </a:t>
            </a:r>
            <a:r>
              <a:rPr sz="3200" spc="-5" dirty="0" smtClean="0">
                <a:latin typeface="Times New Roman"/>
                <a:cs typeface="Times New Roman"/>
              </a:rPr>
              <a:t> </a:t>
            </a:r>
            <a:r>
              <a:rPr sz="3200" spc="-85" dirty="0">
                <a:latin typeface="Times New Roman"/>
                <a:cs typeface="Times New Roman"/>
              </a:rPr>
              <a:t>Web </a:t>
            </a:r>
            <a:r>
              <a:rPr lang="en-GB" sz="3200" spc="5" dirty="0" smtClean="0">
                <a:latin typeface="Times New Roman"/>
                <a:cs typeface="Times New Roman"/>
              </a:rPr>
              <a:t>is the </a:t>
            </a:r>
            <a:r>
              <a:rPr sz="3200" spc="5" dirty="0" smtClean="0">
                <a:latin typeface="Times New Roman"/>
                <a:cs typeface="Times New Roman"/>
              </a:rPr>
              <a:t>service </a:t>
            </a:r>
            <a:r>
              <a:rPr lang="en-GB" sz="3200" spc="10" dirty="0" smtClean="0">
                <a:latin typeface="Times New Roman"/>
                <a:cs typeface="Times New Roman"/>
              </a:rPr>
              <a:t>that allows us to </a:t>
            </a:r>
            <a:r>
              <a:rPr sz="3200" spc="10" dirty="0" smtClean="0">
                <a:latin typeface="Times New Roman"/>
                <a:cs typeface="Times New Roman"/>
              </a:rPr>
              <a:t>de </a:t>
            </a:r>
            <a:r>
              <a:rPr sz="3200" spc="5" dirty="0" smtClean="0">
                <a:latin typeface="Times New Roman"/>
                <a:cs typeface="Times New Roman"/>
              </a:rPr>
              <a:t>consult </a:t>
            </a:r>
            <a:r>
              <a:rPr sz="3200" dirty="0" err="1" smtClean="0">
                <a:latin typeface="Times New Roman"/>
                <a:cs typeface="Times New Roman"/>
              </a:rPr>
              <a:t>informations</a:t>
            </a:r>
            <a:r>
              <a:rPr sz="3200" dirty="0" smtClean="0">
                <a:latin typeface="Times New Roman"/>
                <a:cs typeface="Times New Roman"/>
              </a:rPr>
              <a:t> </a:t>
            </a:r>
            <a:r>
              <a:rPr lang="en-GB" sz="3200" dirty="0" smtClean="0">
                <a:latin typeface="Times New Roman"/>
                <a:cs typeface="Times New Roman"/>
              </a:rPr>
              <a:t>using </a:t>
            </a:r>
            <a:r>
              <a:rPr sz="3200" dirty="0" smtClean="0">
                <a:latin typeface="Times New Roman"/>
                <a:cs typeface="Times New Roman"/>
              </a:rPr>
              <a:t>Internet </a:t>
            </a:r>
            <a:r>
              <a:rPr lang="en-GB" sz="3200" spc="5" dirty="0" smtClean="0">
                <a:latin typeface="Times New Roman"/>
                <a:cs typeface="Times New Roman"/>
              </a:rPr>
              <a:t>under the </a:t>
            </a:r>
            <a:r>
              <a:rPr sz="3200" spc="-5" dirty="0" smtClean="0">
                <a:latin typeface="Times New Roman"/>
                <a:cs typeface="Times New Roman"/>
              </a:rPr>
              <a:t>form </a:t>
            </a:r>
            <a:r>
              <a:rPr lang="en-GB" sz="3200" spc="5" dirty="0" smtClean="0">
                <a:latin typeface="Times New Roman"/>
                <a:cs typeface="Times New Roman"/>
              </a:rPr>
              <a:t>of</a:t>
            </a:r>
            <a:r>
              <a:rPr sz="3200" spc="5" dirty="0" smtClean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pages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lang="en-GB" sz="3200" spc="5" dirty="0" smtClean="0">
                <a:latin typeface="Times New Roman"/>
                <a:cs typeface="Times New Roman"/>
              </a:rPr>
              <a:t>posted </a:t>
            </a:r>
            <a:r>
              <a:rPr lang="en-GB" sz="3200" spc="5" dirty="0" err="1" smtClean="0">
                <a:latin typeface="Times New Roman"/>
                <a:cs typeface="Times New Roman"/>
              </a:rPr>
              <a:t>onsites</a:t>
            </a:r>
            <a:r>
              <a:rPr lang="en-GB" sz="3200" spc="5" dirty="0" smtClean="0">
                <a:latin typeface="Times New Roman"/>
                <a:cs typeface="Times New Roman"/>
              </a:rPr>
              <a:t> and searchable using  web browser</a:t>
            </a:r>
            <a:endParaRPr sz="3200" dirty="0">
              <a:latin typeface="Times New Roman"/>
              <a:cs typeface="Times New Roman"/>
            </a:endParaRPr>
          </a:p>
          <a:p>
            <a:pPr marL="355600" marR="734060" indent="-343535">
              <a:lnSpc>
                <a:spcPts val="3679"/>
              </a:lnSpc>
              <a:spcBef>
                <a:spcPts val="1050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GB" sz="3200" spc="-10" dirty="0" smtClean="0">
                <a:solidFill>
                  <a:srgbClr val="30926A"/>
                </a:solidFill>
                <a:latin typeface="Times New Roman"/>
                <a:cs typeface="Times New Roman"/>
              </a:rPr>
              <a:t>In summary</a:t>
            </a:r>
            <a:r>
              <a:rPr sz="3200" spc="5" dirty="0" smtClean="0">
                <a:solidFill>
                  <a:srgbClr val="30926A"/>
                </a:solidFill>
                <a:latin typeface="Times New Roman"/>
                <a:cs typeface="Times New Roman"/>
              </a:rPr>
              <a:t>,</a:t>
            </a:r>
            <a:r>
              <a:rPr sz="3200" spc="-100" dirty="0" smtClean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sz="3200" dirty="0">
                <a:solidFill>
                  <a:srgbClr val="30926A"/>
                </a:solidFill>
                <a:latin typeface="Times New Roman"/>
                <a:cs typeface="Times New Roman"/>
              </a:rPr>
              <a:t>Internet</a:t>
            </a:r>
            <a:r>
              <a:rPr sz="3200" spc="-70" dirty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lang="en-GB" sz="3200" spc="5" dirty="0" smtClean="0">
                <a:solidFill>
                  <a:srgbClr val="30926A"/>
                </a:solidFill>
                <a:latin typeface="Times New Roman"/>
                <a:cs typeface="Times New Roman"/>
              </a:rPr>
              <a:t>is the </a:t>
            </a:r>
            <a:r>
              <a:rPr sz="3200" spc="10" dirty="0" smtClean="0">
                <a:solidFill>
                  <a:srgbClr val="30926A"/>
                </a:solidFill>
                <a:latin typeface="Times New Roman"/>
                <a:cs typeface="Times New Roman"/>
              </a:rPr>
              <a:t>structure</a:t>
            </a:r>
            <a:r>
              <a:rPr sz="3200" spc="-50" dirty="0" smtClean="0">
                <a:solidFill>
                  <a:srgbClr val="30926A"/>
                </a:solidFill>
                <a:latin typeface="Times New Roman"/>
                <a:cs typeface="Times New Roman"/>
              </a:rPr>
              <a:t> </a:t>
            </a:r>
            <a:r>
              <a:rPr lang="en-GB" sz="3200" spc="5" dirty="0" smtClean="0">
                <a:solidFill>
                  <a:srgbClr val="30926A"/>
                </a:solidFill>
                <a:latin typeface="Times New Roman"/>
                <a:cs typeface="Times New Roman"/>
              </a:rPr>
              <a:t>and </a:t>
            </a:r>
            <a:r>
              <a:rPr sz="3200" spc="-80" dirty="0" smtClean="0">
                <a:solidFill>
                  <a:srgbClr val="30926A"/>
                </a:solidFill>
                <a:latin typeface="Times New Roman"/>
                <a:cs typeface="Times New Roman"/>
              </a:rPr>
              <a:t>Web </a:t>
            </a:r>
            <a:r>
              <a:rPr lang="en-GB" sz="3200" spc="10" dirty="0" smtClean="0">
                <a:solidFill>
                  <a:srgbClr val="30926A"/>
                </a:solidFill>
                <a:latin typeface="Times New Roman"/>
                <a:cs typeface="Times New Roman"/>
              </a:rPr>
              <a:t>is what </a:t>
            </a:r>
            <a:r>
              <a:rPr sz="3200" spc="10" dirty="0" err="1" smtClean="0">
                <a:solidFill>
                  <a:srgbClr val="30926A"/>
                </a:solidFill>
                <a:latin typeface="Times New Roman"/>
                <a:cs typeface="Times New Roman"/>
              </a:rPr>
              <a:t>circul</a:t>
            </a:r>
            <a:r>
              <a:rPr lang="en-GB" sz="3200" spc="10" dirty="0" err="1" smtClean="0">
                <a:solidFill>
                  <a:srgbClr val="30926A"/>
                </a:solidFill>
                <a:latin typeface="Times New Roman"/>
                <a:cs typeface="Times New Roman"/>
              </a:rPr>
              <a:t>ates</a:t>
            </a:r>
            <a:r>
              <a:rPr lang="en-GB" sz="3200" spc="10" dirty="0" smtClean="0">
                <a:solidFill>
                  <a:srgbClr val="30926A"/>
                </a:solidFill>
                <a:latin typeface="Times New Roman"/>
                <a:cs typeface="Times New Roman"/>
              </a:rPr>
              <a:t> on it</a:t>
            </a:r>
            <a:r>
              <a:rPr sz="3200" spc="10" dirty="0" smtClean="0">
                <a:solidFill>
                  <a:srgbClr val="30926A"/>
                </a:solidFill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06695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 algn="ctr">
              <a:lnSpc>
                <a:spcPts val="4015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</a:t>
            </a:r>
            <a:r>
              <a:rPr sz="3600" spc="-1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 dirty="0">
              <a:latin typeface="Times New Roman"/>
              <a:cs typeface="Times New Roman"/>
            </a:endParaRPr>
          </a:p>
          <a:p>
            <a:pPr marL="5715" algn="ctr">
              <a:lnSpc>
                <a:spcPct val="100000"/>
              </a:lnSpc>
              <a:spcBef>
                <a:spcPts val="35"/>
              </a:spcBef>
            </a:pP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Diff</a:t>
            </a:r>
            <a:r>
              <a:rPr lang="en-GB"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e</a:t>
            </a:r>
            <a:r>
              <a:rPr sz="3600" b="1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rences</a:t>
            </a:r>
            <a:r>
              <a:rPr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b="1" spc="-20" dirty="0" smtClean="0">
                <a:solidFill>
                  <a:srgbClr val="FF9900"/>
                </a:solidFill>
                <a:latin typeface="Times New Roman"/>
                <a:cs typeface="Times New Roman"/>
              </a:rPr>
              <a:t>between</a:t>
            </a:r>
            <a:r>
              <a:rPr sz="3600" b="1" spc="1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b="1" spc="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</a:t>
            </a:r>
            <a:r>
              <a:rPr sz="3600" b="1" spc="-60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11</a:t>
            </a:fld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1397" y="2848432"/>
            <a:ext cx="6601205" cy="50077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905" algn="ctr">
              <a:lnSpc>
                <a:spcPts val="3825"/>
              </a:lnSpc>
              <a:spcBef>
                <a:spcPts val="105"/>
              </a:spcBef>
            </a:pPr>
            <a:r>
              <a:rPr sz="4000" spc="-5" dirty="0" err="1" smtClean="0">
                <a:solidFill>
                  <a:srgbClr val="000000"/>
                </a:solidFill>
              </a:rPr>
              <a:t>Princip</a:t>
            </a:r>
            <a:r>
              <a:rPr lang="en-GB" sz="4000" spc="-5" dirty="0" smtClean="0">
                <a:solidFill>
                  <a:srgbClr val="000000"/>
                </a:solidFill>
              </a:rPr>
              <a:t>l</a:t>
            </a:r>
            <a:r>
              <a:rPr sz="4000" spc="-5" dirty="0" err="1" smtClean="0">
                <a:solidFill>
                  <a:srgbClr val="000000"/>
                </a:solidFill>
              </a:rPr>
              <a:t>es</a:t>
            </a:r>
            <a:r>
              <a:rPr sz="4000" spc="-15" dirty="0" smtClean="0">
                <a:solidFill>
                  <a:srgbClr val="000000"/>
                </a:solidFill>
              </a:rPr>
              <a:t> </a:t>
            </a:r>
            <a:r>
              <a:rPr lang="en-GB" sz="4000" spc="-10" dirty="0" smtClean="0">
                <a:solidFill>
                  <a:srgbClr val="000000"/>
                </a:solidFill>
              </a:rPr>
              <a:t>of </a:t>
            </a:r>
            <a:r>
              <a:rPr sz="4000" spc="-10" dirty="0" smtClean="0">
                <a:solidFill>
                  <a:srgbClr val="000000"/>
                </a:solidFill>
              </a:rPr>
              <a:t>Internet</a:t>
            </a:r>
            <a:endParaRPr sz="4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12</a:t>
            </a:fld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4" y="1897025"/>
            <a:ext cx="5636565" cy="2690480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0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latin typeface="Times New Roman"/>
                <a:cs typeface="Times New Roman"/>
              </a:rPr>
              <a:t>Plan</a:t>
            </a:r>
            <a:r>
              <a:rPr sz="3200" spc="-30" dirty="0">
                <a:latin typeface="Times New Roman"/>
                <a:cs typeface="Times New Roman"/>
              </a:rPr>
              <a:t> </a:t>
            </a:r>
            <a:r>
              <a:rPr sz="3200" spc="5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95"/>
              </a:spcBef>
              <a:buChar char="–"/>
              <a:tabLst>
                <a:tab pos="756920" algn="l"/>
              </a:tabLst>
            </a:pPr>
            <a:r>
              <a:rPr sz="2800" dirty="0" smtClean="0">
                <a:latin typeface="Times New Roman"/>
                <a:cs typeface="Times New Roman"/>
              </a:rPr>
              <a:t>D</a:t>
            </a:r>
            <a:r>
              <a:rPr lang="en-GB" sz="2800" dirty="0" smtClean="0">
                <a:latin typeface="Times New Roman"/>
                <a:cs typeface="Times New Roman"/>
              </a:rPr>
              <a:t>e</a:t>
            </a:r>
            <a:r>
              <a:rPr sz="2800" dirty="0" err="1" smtClean="0">
                <a:latin typeface="Times New Roman"/>
                <a:cs typeface="Times New Roman"/>
              </a:rPr>
              <a:t>finitions</a:t>
            </a:r>
            <a:endParaRPr sz="2800" dirty="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565"/>
              </a:spcBef>
              <a:buChar char="–"/>
              <a:tabLst>
                <a:tab pos="756920" algn="l"/>
              </a:tabLst>
            </a:pPr>
            <a:r>
              <a:rPr sz="2800" spc="-25" dirty="0" smtClean="0">
                <a:latin typeface="Times New Roman"/>
                <a:cs typeface="Times New Roman"/>
              </a:rPr>
              <a:t>A</a:t>
            </a:r>
            <a:r>
              <a:rPr lang="en-GB" sz="2800" spc="-25" dirty="0" smtClean="0">
                <a:latin typeface="Times New Roman"/>
                <a:cs typeface="Times New Roman"/>
              </a:rPr>
              <a:t>d</a:t>
            </a:r>
            <a:r>
              <a:rPr sz="2800" spc="-25" dirty="0" smtClean="0">
                <a:latin typeface="Times New Roman"/>
                <a:cs typeface="Times New Roman"/>
              </a:rPr>
              <a:t>vantages</a:t>
            </a:r>
            <a:r>
              <a:rPr sz="2800" spc="-35" dirty="0" smtClean="0">
                <a:latin typeface="Times New Roman"/>
                <a:cs typeface="Times New Roman"/>
              </a:rPr>
              <a:t> </a:t>
            </a:r>
            <a:r>
              <a:rPr lang="en-GB" sz="2800" spc="-5" dirty="0" smtClean="0">
                <a:latin typeface="Times New Roman"/>
                <a:cs typeface="Times New Roman"/>
              </a:rPr>
              <a:t>of networks</a:t>
            </a:r>
            <a:endParaRPr sz="2800" dirty="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670"/>
              </a:spcBef>
              <a:buChar char="–"/>
              <a:tabLst>
                <a:tab pos="756920" algn="l"/>
              </a:tabLst>
            </a:pPr>
            <a:r>
              <a:rPr sz="2800" spc="-40" dirty="0">
                <a:latin typeface="Times New Roman"/>
                <a:cs typeface="Times New Roman"/>
              </a:rPr>
              <a:t>Types</a:t>
            </a:r>
            <a:r>
              <a:rPr sz="2800" spc="-100" dirty="0">
                <a:latin typeface="Times New Roman"/>
                <a:cs typeface="Times New Roman"/>
              </a:rPr>
              <a:t> </a:t>
            </a:r>
            <a:r>
              <a:rPr lang="en-GB" sz="2800" dirty="0" smtClean="0">
                <a:latin typeface="Times New Roman"/>
                <a:cs typeface="Times New Roman"/>
              </a:rPr>
              <a:t>of networks</a:t>
            </a:r>
            <a:endParaRPr sz="2800" dirty="0">
              <a:latin typeface="Times New Roman"/>
              <a:cs typeface="Times New Roman"/>
            </a:endParaRPr>
          </a:p>
          <a:p>
            <a:pPr marL="756285" lvl="1" indent="-287020">
              <a:lnSpc>
                <a:spcPct val="100000"/>
              </a:lnSpc>
              <a:spcBef>
                <a:spcPts val="785"/>
              </a:spcBef>
              <a:buChar char="–"/>
              <a:tabLst>
                <a:tab pos="756920" algn="l"/>
              </a:tabLst>
            </a:pPr>
            <a:r>
              <a:rPr sz="2800" spc="-20" dirty="0">
                <a:latin typeface="Times New Roman"/>
                <a:cs typeface="Times New Roman"/>
              </a:rPr>
              <a:t>Topologies</a:t>
            </a:r>
            <a:r>
              <a:rPr sz="2800" spc="125" dirty="0">
                <a:latin typeface="Times New Roman"/>
                <a:cs typeface="Times New Roman"/>
              </a:rPr>
              <a:t> </a:t>
            </a:r>
            <a:r>
              <a:rPr lang="en-GB" sz="2800" spc="-5" dirty="0" smtClean="0">
                <a:latin typeface="Times New Roman"/>
                <a:cs typeface="Times New Roman"/>
              </a:rPr>
              <a:t>of networks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53860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190"/>
              </a:lnSpc>
            </a:pP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Introduction</a:t>
            </a:r>
            <a:r>
              <a:rPr sz="4000" spc="-5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000" spc="-5" dirty="0" smtClean="0">
                <a:solidFill>
                  <a:srgbClr val="FF9900"/>
                </a:solidFill>
                <a:latin typeface="Times New Roman"/>
                <a:cs typeface="Times New Roman"/>
              </a:rPr>
              <a:t>computer networks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13</a:t>
            </a:fld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57066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510" rIns="0" bIns="0" rtlCol="0">
            <a:spAutoFit/>
          </a:bodyPr>
          <a:lstStyle/>
          <a:p>
            <a:pPr marL="511175" algn="ctr">
              <a:lnSpc>
                <a:spcPct val="100000"/>
              </a:lnSpc>
              <a:spcBef>
                <a:spcPts val="130"/>
              </a:spcBef>
              <a:tabLst>
                <a:tab pos="2698750" algn="l"/>
                <a:tab pos="4095115" algn="l"/>
                <a:tab pos="5643245" algn="l"/>
              </a:tabLst>
            </a:pPr>
            <a:r>
              <a:rPr lang="en-GB" sz="3600" b="0" spc="-5" dirty="0" smtClean="0">
                <a:solidFill>
                  <a:srgbClr val="000000"/>
                </a:solidFill>
                <a:latin typeface="Times New Roman"/>
                <a:cs typeface="Times New Roman"/>
              </a:rPr>
              <a:t>What is a network</a:t>
            </a:r>
            <a:r>
              <a:rPr sz="3600" b="0" dirty="0">
                <a:solidFill>
                  <a:srgbClr val="000000"/>
                </a:solidFill>
                <a:latin typeface="Times New Roman"/>
                <a:cs typeface="Times New Roman"/>
              </a:rPr>
              <a:t>	?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49935" y="2113337"/>
            <a:ext cx="7367270" cy="2442976"/>
          </a:xfrm>
          <a:prstGeom prst="rect">
            <a:avLst/>
          </a:prstGeom>
        </p:spPr>
        <p:txBody>
          <a:bodyPr vert="horz" wrap="square" lIns="0" tIns="1733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65"/>
              </a:spcBef>
              <a:tabLst>
                <a:tab pos="354965" algn="l"/>
              </a:tabLst>
            </a:pPr>
            <a:r>
              <a:rPr sz="3200" dirty="0">
                <a:latin typeface="Times New Roman"/>
                <a:cs typeface="Times New Roman"/>
              </a:rPr>
              <a:t>-	</a:t>
            </a:r>
            <a:r>
              <a:rPr sz="3200" b="1" dirty="0" smtClean="0">
                <a:latin typeface="Times New Roman"/>
                <a:cs typeface="Times New Roman"/>
              </a:rPr>
              <a:t>D</a:t>
            </a:r>
            <a:r>
              <a:rPr lang="en-GB" sz="3200" b="1" dirty="0" smtClean="0">
                <a:latin typeface="Times New Roman"/>
                <a:cs typeface="Times New Roman"/>
              </a:rPr>
              <a:t>e</a:t>
            </a:r>
            <a:r>
              <a:rPr sz="3200" b="1" dirty="0" err="1" smtClean="0">
                <a:latin typeface="Times New Roman"/>
                <a:cs typeface="Times New Roman"/>
              </a:rPr>
              <a:t>finition</a:t>
            </a:r>
            <a:r>
              <a:rPr sz="3200" b="1" spc="-85" dirty="0" smtClean="0">
                <a:latin typeface="Times New Roman"/>
                <a:cs typeface="Times New Roman"/>
              </a:rPr>
              <a:t> </a:t>
            </a:r>
            <a:r>
              <a:rPr lang="en-GB" sz="3200" b="1" spc="-5" dirty="0" smtClean="0">
                <a:latin typeface="Times New Roman"/>
                <a:cs typeface="Times New Roman"/>
              </a:rPr>
              <a:t>of network</a:t>
            </a:r>
            <a:r>
              <a:rPr sz="3200" b="1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355600" marR="5080">
              <a:lnSpc>
                <a:spcPct val="104200"/>
              </a:lnSpc>
              <a:spcBef>
                <a:spcPts val="825"/>
              </a:spcBef>
              <a:tabLst>
                <a:tab pos="2356485" algn="l"/>
              </a:tabLst>
            </a:pPr>
            <a:r>
              <a:rPr lang="en-GB" sz="2400" spc="-5" dirty="0" smtClean="0">
                <a:latin typeface="Times New Roman"/>
                <a:cs typeface="Times New Roman"/>
              </a:rPr>
              <a:t>A network is a set of interconnected. It allows elements to circulate between each of these objects according to well defined rules.</a:t>
            </a:r>
            <a:endParaRPr sz="24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70"/>
              </a:spcBef>
              <a:tabLst>
                <a:tab pos="309245" algn="l"/>
              </a:tabLst>
            </a:pPr>
            <a:r>
              <a:rPr sz="2800" b="1" spc="-5" dirty="0">
                <a:latin typeface="Times New Roman"/>
                <a:cs typeface="Times New Roman"/>
              </a:rPr>
              <a:t>-	</a:t>
            </a:r>
            <a:r>
              <a:rPr sz="2800" b="1" spc="-5" dirty="0" err="1">
                <a:latin typeface="Times New Roman"/>
                <a:cs typeface="Times New Roman"/>
              </a:rPr>
              <a:t>Exemple</a:t>
            </a:r>
            <a:r>
              <a:rPr sz="2800" b="1" spc="-120" dirty="0">
                <a:latin typeface="Times New Roman"/>
                <a:cs typeface="Times New Roman"/>
              </a:rPr>
              <a:t> </a:t>
            </a:r>
            <a:r>
              <a:rPr lang="en-GB" sz="2800" b="1" spc="5" dirty="0" smtClean="0">
                <a:latin typeface="Times New Roman"/>
                <a:cs typeface="Times New Roman"/>
              </a:rPr>
              <a:t>of networks</a:t>
            </a:r>
            <a:r>
              <a:rPr sz="2800" b="1" spc="-5" dirty="0" smtClean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92835" y="4637774"/>
            <a:ext cx="6930390" cy="147955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00965">
              <a:lnSpc>
                <a:spcPct val="100000"/>
              </a:lnSpc>
              <a:spcBef>
                <a:spcPts val="695"/>
              </a:spcBef>
            </a:pPr>
            <a:r>
              <a:rPr lang="en-GB" sz="2000" dirty="0" smtClean="0">
                <a:latin typeface="Times New Roman"/>
                <a:cs typeface="Times New Roman"/>
              </a:rPr>
              <a:t>Transport network</a:t>
            </a:r>
            <a:r>
              <a:rPr sz="2000" dirty="0" smtClean="0">
                <a:latin typeface="Times New Roman"/>
                <a:cs typeface="Times New Roman"/>
              </a:rPr>
              <a:t>:</a:t>
            </a:r>
            <a:r>
              <a:rPr sz="2000" spc="-65" dirty="0" smtClean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Transport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lang="en-GB" sz="2000" dirty="0" smtClean="0">
                <a:latin typeface="Times New Roman"/>
                <a:cs typeface="Times New Roman"/>
              </a:rPr>
              <a:t>of persons</a:t>
            </a:r>
            <a:r>
              <a:rPr sz="2000" dirty="0" smtClean="0">
                <a:latin typeface="Times New Roman"/>
                <a:cs typeface="Times New Roman"/>
              </a:rPr>
              <a:t>(trains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bus,</a:t>
            </a:r>
            <a:r>
              <a:rPr sz="2000" spc="-45" dirty="0">
                <a:latin typeface="Times New Roman"/>
                <a:cs typeface="Times New Roman"/>
              </a:rPr>
              <a:t> </a:t>
            </a:r>
            <a:r>
              <a:rPr sz="2000" spc="-5" dirty="0">
                <a:latin typeface="Times New Roman"/>
                <a:cs typeface="Times New Roman"/>
              </a:rPr>
              <a:t>taxi)</a:t>
            </a:r>
            <a:endParaRPr sz="2000" dirty="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600"/>
              </a:spcBef>
            </a:pPr>
            <a:r>
              <a:rPr lang="en-GB" sz="2000" spc="-5" dirty="0" smtClean="0">
                <a:latin typeface="Times New Roman"/>
                <a:cs typeface="Times New Roman"/>
              </a:rPr>
              <a:t>Telephone network</a:t>
            </a:r>
            <a:r>
              <a:rPr sz="2000" dirty="0" smtClean="0">
                <a:latin typeface="Times New Roman"/>
                <a:cs typeface="Times New Roman"/>
              </a:rPr>
              <a:t>:</a:t>
            </a:r>
            <a:r>
              <a:rPr sz="2000" spc="-55" dirty="0" smtClean="0">
                <a:latin typeface="Times New Roman"/>
                <a:cs typeface="Times New Roman"/>
              </a:rPr>
              <a:t> </a:t>
            </a:r>
            <a:r>
              <a:rPr sz="2000" spc="-10" dirty="0">
                <a:latin typeface="Times New Roman"/>
                <a:cs typeface="Times New Roman"/>
              </a:rPr>
              <a:t>Transport</a:t>
            </a:r>
            <a:r>
              <a:rPr sz="2000" spc="-65" dirty="0">
                <a:latin typeface="Times New Roman"/>
                <a:cs typeface="Times New Roman"/>
              </a:rPr>
              <a:t> </a:t>
            </a:r>
            <a:r>
              <a:rPr lang="en-GB" sz="2000" dirty="0" smtClean="0">
                <a:latin typeface="Times New Roman"/>
                <a:cs typeface="Times New Roman"/>
              </a:rPr>
              <a:t>of voice from</a:t>
            </a:r>
            <a:r>
              <a:rPr sz="2000" spc="-5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telephone</a:t>
            </a:r>
            <a:r>
              <a:rPr sz="2000" spc="-75" dirty="0" smtClean="0">
                <a:latin typeface="Times New Roman"/>
                <a:cs typeface="Times New Roman"/>
              </a:rPr>
              <a:t> </a:t>
            </a:r>
            <a:r>
              <a:rPr lang="en-GB" sz="2000" dirty="0" smtClean="0">
                <a:latin typeface="Times New Roman"/>
                <a:cs typeface="Times New Roman"/>
              </a:rPr>
              <a:t>to </a:t>
            </a:r>
            <a:r>
              <a:rPr sz="2000" spc="5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téléphone</a:t>
            </a:r>
          </a:p>
          <a:p>
            <a:pPr marL="12700" marR="108585">
              <a:lnSpc>
                <a:spcPct val="102000"/>
              </a:lnSpc>
              <a:spcBef>
                <a:spcPts val="555"/>
              </a:spcBef>
            </a:pPr>
            <a:r>
              <a:rPr lang="en-GB" sz="2000" dirty="0" smtClean="0">
                <a:latin typeface="Times New Roman"/>
                <a:cs typeface="Times New Roman"/>
              </a:rPr>
              <a:t>Computer network</a:t>
            </a:r>
            <a:r>
              <a:rPr sz="2000" dirty="0" smtClean="0">
                <a:latin typeface="Times New Roman"/>
                <a:cs typeface="Times New Roman"/>
              </a:rPr>
              <a:t>:</a:t>
            </a:r>
            <a:r>
              <a:rPr sz="2000" spc="-15" dirty="0" smtClean="0">
                <a:latin typeface="Times New Roman"/>
                <a:cs typeface="Times New Roman"/>
              </a:rPr>
              <a:t> </a:t>
            </a:r>
            <a:r>
              <a:rPr lang="en-GB" sz="2000" spc="-5" dirty="0" smtClean="0">
                <a:latin typeface="Times New Roman"/>
                <a:cs typeface="Times New Roman"/>
              </a:rPr>
              <a:t>set of computers related between </a:t>
            </a:r>
            <a:r>
              <a:rPr lang="en-GB" sz="2000" dirty="0" smtClean="0">
                <a:latin typeface="Times New Roman"/>
                <a:cs typeface="Times New Roman"/>
              </a:rPr>
              <a:t> each others</a:t>
            </a:r>
            <a:r>
              <a:rPr sz="2000" spc="-15" dirty="0" smtClean="0">
                <a:latin typeface="Times New Roman"/>
                <a:cs typeface="Times New Roman"/>
              </a:rPr>
              <a:t> </a:t>
            </a:r>
            <a:r>
              <a:rPr lang="en-GB" sz="2000" spc="5" dirty="0" smtClean="0">
                <a:latin typeface="Times New Roman"/>
                <a:cs typeface="Times New Roman"/>
              </a:rPr>
              <a:t>to exchange digital data </a:t>
            </a:r>
            <a:r>
              <a:rPr sz="2000" dirty="0" smtClean="0">
                <a:latin typeface="Times New Roman"/>
                <a:cs typeface="Times New Roman"/>
              </a:rPr>
              <a:t>(des</a:t>
            </a:r>
            <a:r>
              <a:rPr sz="2000" spc="-45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0 ou</a:t>
            </a:r>
            <a:r>
              <a:rPr sz="2000" spc="-2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des</a:t>
            </a:r>
            <a:r>
              <a:rPr sz="2000" spc="-15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1)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9935" y="4499309"/>
            <a:ext cx="149860" cy="1288415"/>
          </a:xfrm>
          <a:prstGeom prst="rect">
            <a:avLst/>
          </a:prstGeom>
        </p:spPr>
        <p:txBody>
          <a:bodyPr vert="horz" wrap="square" lIns="0" tIns="1066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40"/>
              </a:spcBef>
            </a:pPr>
            <a:r>
              <a:rPr sz="2800" spc="-5" dirty="0">
                <a:latin typeface="Times New Roman"/>
                <a:cs typeface="Times New Roman"/>
              </a:rPr>
              <a:t>•</a:t>
            </a:r>
            <a:endParaRPr sz="2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05"/>
              </a:spcBef>
            </a:pPr>
            <a:r>
              <a:rPr sz="2000" dirty="0">
                <a:latin typeface="Times New Roman"/>
                <a:cs typeface="Times New Roman"/>
              </a:rPr>
              <a:t>•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14</a:t>
            </a:fld>
            <a:endParaRPr lang="fr-FR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 allows elements to circulate between each of these objects according to well-defined rules.</a:t>
            </a: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26206" y="1595853"/>
            <a:ext cx="78962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GB" sz="2400" b="0" u="heavy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 describe a network </a:t>
            </a:r>
            <a:r>
              <a:rPr sz="2400" b="0" u="heavy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</a:t>
            </a:r>
            <a:r>
              <a:rPr sz="2400" b="0" u="heavy" spc="-1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GB" sz="2400" b="0" u="heavy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you have to answer to these questions</a:t>
            </a:r>
            <a:r>
              <a:rPr sz="2400" b="0" u="heavy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46988" y="2347341"/>
            <a:ext cx="6441440" cy="3209212"/>
          </a:xfrm>
          <a:prstGeom prst="rect">
            <a:avLst/>
          </a:prstGeom>
        </p:spPr>
        <p:txBody>
          <a:bodyPr vert="horz" wrap="square" lIns="0" tIns="109855" rIns="0" bIns="0" rtlCol="0">
            <a:spAutoFit/>
          </a:bodyPr>
          <a:lstStyle/>
          <a:p>
            <a:pPr marL="549275" indent="-420370">
              <a:lnSpc>
                <a:spcPct val="100000"/>
              </a:lnSpc>
              <a:spcBef>
                <a:spcPts val="865"/>
              </a:spcBef>
              <a:buChar char="•"/>
              <a:tabLst>
                <a:tab pos="549275" algn="l"/>
                <a:tab pos="549910" algn="l"/>
              </a:tabLst>
            </a:pPr>
            <a:r>
              <a:rPr lang="en-GB" sz="2400" spc="-5" dirty="0" smtClean="0">
                <a:latin typeface="Times New Roman"/>
                <a:cs typeface="Times New Roman"/>
              </a:rPr>
              <a:t>What, who insure the</a:t>
            </a:r>
            <a:r>
              <a:rPr sz="2400" spc="-30" dirty="0" smtClean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transport</a:t>
            </a:r>
            <a:r>
              <a:rPr sz="2400" spc="-4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?</a:t>
            </a:r>
          </a:p>
          <a:p>
            <a:pPr marL="549275" indent="-420370">
              <a:lnSpc>
                <a:spcPct val="100000"/>
              </a:lnSpc>
              <a:spcBef>
                <a:spcPts val="575"/>
              </a:spcBef>
              <a:buChar char="•"/>
              <a:tabLst>
                <a:tab pos="549275" algn="l"/>
                <a:tab pos="549910" algn="l"/>
              </a:tabLst>
            </a:pPr>
            <a:r>
              <a:rPr lang="en-GB" sz="2400" spc="-15" dirty="0" smtClean="0">
                <a:latin typeface="Times New Roman"/>
                <a:cs typeface="Times New Roman"/>
              </a:rPr>
              <a:t>How to transport it</a:t>
            </a:r>
            <a:r>
              <a:rPr sz="2400" dirty="0" smtClean="0">
                <a:latin typeface="Times New Roman"/>
                <a:cs typeface="Times New Roman"/>
              </a:rPr>
              <a:t>?</a:t>
            </a:r>
            <a:endParaRPr sz="2400" dirty="0">
              <a:latin typeface="Times New Roman"/>
              <a:cs typeface="Times New Roman"/>
            </a:endParaRPr>
          </a:p>
          <a:p>
            <a:pPr marL="25400">
              <a:lnSpc>
                <a:spcPct val="100000"/>
              </a:lnSpc>
              <a:spcBef>
                <a:spcPts val="1015"/>
              </a:spcBef>
            </a:pPr>
            <a:r>
              <a:rPr sz="2000" u="heavy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lang="en-GB" sz="2000" u="heavy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2000" u="heavy" spc="-10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mple</a:t>
            </a:r>
            <a:r>
              <a:rPr sz="2000" u="heavy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GB" sz="2000" u="heavy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2000" u="heavy" spc="-5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GB" sz="2000" u="heavy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</a:t>
            </a:r>
            <a:r>
              <a:rPr sz="2000" u="heavy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«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GB" sz="2000" u="heavy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computer network</a:t>
            </a:r>
            <a:r>
              <a:rPr sz="2000" u="heavy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»</a:t>
            </a:r>
            <a:r>
              <a:rPr sz="2000" u="heavy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000" dirty="0">
              <a:latin typeface="Times New Roman"/>
              <a:cs typeface="Times New Roman"/>
            </a:endParaRPr>
          </a:p>
          <a:p>
            <a:pPr marL="177800" indent="-152400">
              <a:lnSpc>
                <a:spcPts val="2350"/>
              </a:lnSpc>
              <a:buChar char="•"/>
              <a:tabLst>
                <a:tab pos="177800" algn="l"/>
              </a:tabLst>
            </a:pPr>
            <a:r>
              <a:rPr lang="en-GB" sz="2000" spc="5" dirty="0" smtClean="0">
                <a:latin typeface="Times New Roman"/>
                <a:cs typeface="Times New Roman"/>
              </a:rPr>
              <a:t>What does the network carry</a:t>
            </a:r>
            <a:r>
              <a:rPr sz="2000" dirty="0" smtClean="0">
                <a:latin typeface="Times New Roman"/>
                <a:cs typeface="Times New Roman"/>
              </a:rPr>
              <a:t>?</a:t>
            </a:r>
            <a:endParaRPr sz="2000" dirty="0">
              <a:latin typeface="Times New Roman"/>
              <a:cs typeface="Times New Roman"/>
            </a:endParaRPr>
          </a:p>
          <a:p>
            <a:pPr marL="1144905" lvl="1" indent="-206375">
              <a:lnSpc>
                <a:spcPts val="2350"/>
              </a:lnSpc>
              <a:buChar char="&gt;"/>
              <a:tabLst>
                <a:tab pos="1145540" algn="l"/>
              </a:tabLst>
            </a:pPr>
            <a:r>
              <a:rPr sz="2000" spc="-5" dirty="0" smtClean="0">
                <a:latin typeface="Times New Roman"/>
                <a:cs typeface="Times New Roman"/>
              </a:rPr>
              <a:t>information's</a:t>
            </a:r>
            <a:r>
              <a:rPr sz="2000" spc="-80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(</a:t>
            </a:r>
            <a:r>
              <a:rPr lang="en-GB" sz="2000" dirty="0" smtClean="0">
                <a:latin typeface="Times New Roman"/>
                <a:cs typeface="Times New Roman"/>
              </a:rPr>
              <a:t>bytes in the </a:t>
            </a:r>
            <a:r>
              <a:rPr sz="2000" spc="-10" dirty="0" smtClean="0">
                <a:latin typeface="Times New Roman"/>
                <a:cs typeface="Times New Roman"/>
              </a:rPr>
              <a:t>form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lang="en-GB" sz="2000" dirty="0" smtClean="0">
                <a:latin typeface="Times New Roman"/>
                <a:cs typeface="Times New Roman"/>
              </a:rPr>
              <a:t>of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fi</a:t>
            </a:r>
            <a:r>
              <a:rPr lang="en-GB" sz="2000" dirty="0" smtClean="0">
                <a:latin typeface="Times New Roman"/>
                <a:cs typeface="Times New Roman"/>
              </a:rPr>
              <a:t>les</a:t>
            </a:r>
            <a:r>
              <a:rPr sz="2000" dirty="0" smtClean="0">
                <a:latin typeface="Times New Roman"/>
                <a:cs typeface="Times New Roman"/>
              </a:rPr>
              <a:t>)</a:t>
            </a:r>
            <a:endParaRPr sz="2000" dirty="0">
              <a:latin typeface="Times New Roman"/>
              <a:cs typeface="Times New Roman"/>
            </a:endParaRPr>
          </a:p>
          <a:p>
            <a:pPr marL="177800" indent="-152400">
              <a:lnSpc>
                <a:spcPct val="100000"/>
              </a:lnSpc>
              <a:buChar char="•"/>
              <a:tabLst>
                <a:tab pos="177800" algn="l"/>
              </a:tabLst>
            </a:pPr>
            <a:r>
              <a:rPr lang="en-GB" sz="2000" dirty="0" smtClean="0">
                <a:latin typeface="Times New Roman"/>
                <a:cs typeface="Times New Roman"/>
              </a:rPr>
              <a:t>Who provides 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dirty="0" smtClean="0">
                <a:latin typeface="Times New Roman"/>
                <a:cs typeface="Times New Roman"/>
              </a:rPr>
              <a:t>transport</a:t>
            </a:r>
            <a:r>
              <a:rPr lang="en-GB" sz="2000" dirty="0" err="1" smtClean="0">
                <a:latin typeface="Times New Roman"/>
                <a:cs typeface="Times New Roman"/>
              </a:rPr>
              <a:t>ation</a:t>
            </a:r>
            <a:r>
              <a:rPr sz="2000" spc="-100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?</a:t>
            </a:r>
          </a:p>
          <a:p>
            <a:pPr marL="1144905" lvl="1" indent="-206375">
              <a:lnSpc>
                <a:spcPct val="100000"/>
              </a:lnSpc>
              <a:spcBef>
                <a:spcPts val="15"/>
              </a:spcBef>
              <a:buChar char="&gt;"/>
              <a:tabLst>
                <a:tab pos="1145540" algn="l"/>
              </a:tabLst>
            </a:pPr>
            <a:r>
              <a:rPr lang="en-GB" sz="2000" spc="5" dirty="0" smtClean="0">
                <a:latin typeface="Times New Roman"/>
                <a:cs typeface="Times New Roman"/>
              </a:rPr>
              <a:t>Physical medium</a:t>
            </a:r>
            <a:r>
              <a:rPr sz="2000" dirty="0" smtClean="0">
                <a:latin typeface="Times New Roman"/>
                <a:cs typeface="Times New Roman"/>
              </a:rPr>
              <a:t>(</a:t>
            </a:r>
            <a:r>
              <a:rPr sz="2000" dirty="0" err="1" smtClean="0">
                <a:latin typeface="Times New Roman"/>
                <a:cs typeface="Times New Roman"/>
              </a:rPr>
              <a:t>cuivre</a:t>
            </a:r>
            <a:r>
              <a:rPr sz="2000" dirty="0">
                <a:latin typeface="Times New Roman"/>
                <a:cs typeface="Times New Roman"/>
              </a:rPr>
              <a:t>,</a:t>
            </a:r>
            <a:r>
              <a:rPr sz="2000" spc="-70" dirty="0">
                <a:latin typeface="Times New Roman"/>
                <a:cs typeface="Times New Roman"/>
              </a:rPr>
              <a:t> </a:t>
            </a:r>
            <a:r>
              <a:rPr sz="2000" spc="5" dirty="0">
                <a:latin typeface="Times New Roman"/>
                <a:cs typeface="Times New Roman"/>
              </a:rPr>
              <a:t>fibre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optique,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onde</a:t>
            </a:r>
            <a:r>
              <a:rPr sz="2000" spc="-60" dirty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radio)</a:t>
            </a:r>
          </a:p>
          <a:p>
            <a:pPr marL="177800" indent="-153035">
              <a:lnSpc>
                <a:spcPct val="100000"/>
              </a:lnSpc>
              <a:buChar char="•"/>
              <a:tabLst>
                <a:tab pos="178435" algn="l"/>
              </a:tabLst>
            </a:pPr>
            <a:r>
              <a:rPr lang="en-GB" sz="2000" spc="-15" dirty="0" smtClean="0">
                <a:latin typeface="Times New Roman"/>
                <a:cs typeface="Times New Roman"/>
              </a:rPr>
              <a:t>How does it transport it</a:t>
            </a:r>
            <a:r>
              <a:rPr sz="2000" spc="-90" dirty="0" smtClean="0">
                <a:latin typeface="Times New Roman"/>
                <a:cs typeface="Times New Roman"/>
              </a:rPr>
              <a:t> </a:t>
            </a:r>
            <a:r>
              <a:rPr sz="2000" dirty="0">
                <a:latin typeface="Times New Roman"/>
                <a:cs typeface="Times New Roman"/>
              </a:rPr>
              <a:t>?</a:t>
            </a:r>
          </a:p>
          <a:p>
            <a:pPr marL="1144905" lvl="1" indent="-206375">
              <a:lnSpc>
                <a:spcPct val="100000"/>
              </a:lnSpc>
              <a:buChar char="&gt;"/>
              <a:tabLst>
                <a:tab pos="1145540" algn="l"/>
              </a:tabLst>
            </a:pPr>
            <a:r>
              <a:rPr lang="en-GB" sz="2000" dirty="0" smtClean="0">
                <a:latin typeface="Times New Roman"/>
                <a:cs typeface="Times New Roman"/>
              </a:rPr>
              <a:t>using</a:t>
            </a:r>
            <a:r>
              <a:rPr sz="2000" spc="-35" dirty="0" smtClean="0">
                <a:latin typeface="Times New Roman"/>
                <a:cs typeface="Times New Roman"/>
              </a:rPr>
              <a:t> </a:t>
            </a:r>
            <a:r>
              <a:rPr sz="2000" dirty="0" err="1">
                <a:latin typeface="Times New Roman"/>
                <a:cs typeface="Times New Roman"/>
              </a:rPr>
              <a:t>protocoles</a:t>
            </a:r>
            <a:r>
              <a:rPr sz="2000" spc="-80" dirty="0">
                <a:latin typeface="Times New Roman"/>
                <a:cs typeface="Times New Roman"/>
              </a:rPr>
              <a:t> </a:t>
            </a:r>
            <a:r>
              <a:rPr lang="en-GB" sz="2000" dirty="0" smtClean="0">
                <a:latin typeface="Times New Roman"/>
                <a:cs typeface="Times New Roman"/>
              </a:rPr>
              <a:t>of </a:t>
            </a:r>
            <a:r>
              <a:rPr sz="2000" spc="-5" dirty="0" smtClean="0">
                <a:latin typeface="Times New Roman"/>
                <a:cs typeface="Times New Roman"/>
              </a:rPr>
              <a:t>communication</a:t>
            </a:r>
            <a:r>
              <a:rPr sz="2000" spc="-5" dirty="0">
                <a:latin typeface="Times New Roman"/>
                <a:cs typeface="Times New Roman"/>
              </a:rPr>
              <a:t>.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15</a:t>
            </a:fld>
            <a:endParaRPr lang="fr-FR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provides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transportation? Physical medium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copper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optical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fiber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radio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wave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 How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transport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?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communication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/>
          <p:nvPr/>
        </p:nvSpPr>
        <p:spPr>
          <a:xfrm>
            <a:off x="764235" y="1998345"/>
            <a:ext cx="6915784" cy="19832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GB" sz="3200" dirty="0" smtClean="0">
                <a:latin typeface="Times New Roman"/>
                <a:cs typeface="Times New Roman"/>
              </a:rPr>
              <a:t>A computer network is a set of equipment's related between each others to share data, resources and exchange information.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16</a:t>
            </a:fld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6186"/>
            <a:ext cx="7559040" cy="4154727"/>
          </a:xfrm>
          <a:prstGeom prst="rect">
            <a:avLst/>
          </a:prstGeom>
        </p:spPr>
        <p:txBody>
          <a:bodyPr vert="horz" wrap="square" lIns="0" tIns="19685" rIns="0" bIns="0" rtlCol="0">
            <a:spAutoFit/>
          </a:bodyPr>
          <a:lstStyle/>
          <a:p>
            <a:pPr marL="332740" marR="103505" indent="-320040">
              <a:lnSpc>
                <a:spcPct val="98600"/>
              </a:lnSpc>
              <a:spcBef>
                <a:spcPts val="15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lang="en-GB" sz="3200" dirty="0" smtClean="0">
                <a:latin typeface="Times New Roman"/>
                <a:cs typeface="Times New Roman"/>
              </a:rPr>
              <a:t>Sharing files</a:t>
            </a:r>
            <a:r>
              <a:rPr sz="3200" dirty="0" smtClean="0">
                <a:latin typeface="Times New Roman"/>
                <a:cs typeface="Times New Roman"/>
              </a:rPr>
              <a:t>: </a:t>
            </a:r>
            <a:r>
              <a:rPr lang="en-GB" sz="3200" dirty="0" smtClean="0">
                <a:latin typeface="Times New Roman"/>
                <a:cs typeface="Times New Roman"/>
              </a:rPr>
              <a:t>data </a:t>
            </a:r>
            <a:r>
              <a:rPr sz="3200" spc="5" dirty="0" err="1" smtClean="0">
                <a:latin typeface="Times New Roman"/>
                <a:cs typeface="Times New Roman"/>
              </a:rPr>
              <a:t>circul</a:t>
            </a:r>
            <a:r>
              <a:rPr lang="en-GB" sz="3200" spc="5" dirty="0" err="1" smtClean="0">
                <a:latin typeface="Times New Roman"/>
                <a:cs typeface="Times New Roman"/>
              </a:rPr>
              <a:t>ates</a:t>
            </a:r>
            <a:r>
              <a:rPr sz="3200" spc="5" dirty="0" smtClean="0">
                <a:latin typeface="Times New Roman"/>
                <a:cs typeface="Times New Roman"/>
              </a:rPr>
              <a:t> </a:t>
            </a:r>
            <a:r>
              <a:rPr lang="en-GB" sz="3200" spc="5" dirty="0" smtClean="0">
                <a:latin typeface="Times New Roman"/>
                <a:cs typeface="Times New Roman"/>
              </a:rPr>
              <a:t>in </a:t>
            </a:r>
            <a:r>
              <a:rPr sz="3200" spc="5" dirty="0" smtClean="0">
                <a:latin typeface="Times New Roman"/>
                <a:cs typeface="Times New Roman"/>
              </a:rPr>
              <a:t>c</a:t>
            </a:r>
            <a:r>
              <a:rPr lang="en-GB" sz="3200" spc="5" dirty="0" smtClean="0">
                <a:latin typeface="Times New Roman"/>
                <a:cs typeface="Times New Roman"/>
              </a:rPr>
              <a:t>a</a:t>
            </a:r>
            <a:r>
              <a:rPr sz="3200" spc="5" dirty="0" err="1" smtClean="0">
                <a:latin typeface="Times New Roman"/>
                <a:cs typeface="Times New Roman"/>
              </a:rPr>
              <a:t>ble</a:t>
            </a:r>
            <a:r>
              <a:rPr lang="en-GB" sz="3200" spc="5" dirty="0" smtClean="0">
                <a:latin typeface="Times New Roman"/>
                <a:cs typeface="Times New Roman"/>
              </a:rPr>
              <a:t>s and not by amovibles supports</a:t>
            </a:r>
            <a:r>
              <a:rPr sz="3200" spc="5" dirty="0" smtClean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et </a:t>
            </a:r>
            <a:r>
              <a:rPr sz="3200" spc="5" dirty="0">
                <a:latin typeface="Times New Roman"/>
                <a:cs typeface="Times New Roman"/>
              </a:rPr>
              <a:t>non par des </a:t>
            </a:r>
            <a:r>
              <a:rPr sz="3200" spc="1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supports</a:t>
            </a:r>
            <a:r>
              <a:rPr sz="3200" spc="-50" dirty="0">
                <a:latin typeface="Times New Roman"/>
                <a:cs typeface="Times New Roman"/>
              </a:rPr>
              <a:t> </a:t>
            </a:r>
            <a:r>
              <a:rPr sz="3200" spc="5" dirty="0" err="1">
                <a:latin typeface="Times New Roman"/>
                <a:cs typeface="Times New Roman"/>
              </a:rPr>
              <a:t>amovibles</a:t>
            </a:r>
            <a:r>
              <a:rPr sz="3200" spc="-65" dirty="0">
                <a:latin typeface="Times New Roman"/>
                <a:cs typeface="Times New Roman"/>
              </a:rPr>
              <a:t> </a:t>
            </a:r>
            <a:r>
              <a:rPr sz="3200" dirty="0" smtClean="0">
                <a:latin typeface="Times New Roman"/>
                <a:cs typeface="Times New Roman"/>
              </a:rPr>
              <a:t>(</a:t>
            </a:r>
            <a:r>
              <a:rPr lang="en-GB" sz="3200" dirty="0" smtClean="0">
                <a:latin typeface="Times New Roman"/>
                <a:cs typeface="Times New Roman"/>
              </a:rPr>
              <a:t>floppy disc</a:t>
            </a:r>
            <a:r>
              <a:rPr sz="3200" dirty="0" smtClean="0">
                <a:latin typeface="Times New Roman"/>
                <a:cs typeface="Times New Roman"/>
              </a:rPr>
              <a:t>,</a:t>
            </a:r>
            <a:r>
              <a:rPr sz="3200" spc="-50" dirty="0" smtClean="0">
                <a:latin typeface="Times New Roman"/>
                <a:cs typeface="Times New Roman"/>
              </a:rPr>
              <a:t> </a:t>
            </a:r>
            <a:r>
              <a:rPr lang="en-GB" sz="3200" dirty="0" smtClean="0">
                <a:latin typeface="Times New Roman"/>
                <a:cs typeface="Times New Roman"/>
              </a:rPr>
              <a:t>keys, </a:t>
            </a:r>
            <a:r>
              <a:rPr sz="3200" dirty="0" smtClean="0">
                <a:latin typeface="Times New Roman"/>
                <a:cs typeface="Times New Roman"/>
              </a:rPr>
              <a:t>USB</a:t>
            </a:r>
            <a:r>
              <a:rPr sz="3200" dirty="0">
                <a:latin typeface="Times New Roman"/>
                <a:cs typeface="Times New Roman"/>
              </a:rPr>
              <a:t>).</a:t>
            </a:r>
          </a:p>
          <a:p>
            <a:pPr marL="332740" marR="5080" indent="-320040">
              <a:lnSpc>
                <a:spcPct val="101299"/>
              </a:lnSpc>
              <a:spcBef>
                <a:spcPts val="695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lang="en-GB" sz="3200" dirty="0" smtClean="0">
                <a:latin typeface="Times New Roman"/>
                <a:cs typeface="Times New Roman"/>
              </a:rPr>
              <a:t>Sharing material resources</a:t>
            </a:r>
            <a:r>
              <a:rPr sz="3200" dirty="0" smtClean="0">
                <a:latin typeface="Times New Roman"/>
                <a:cs typeface="Times New Roman"/>
              </a:rPr>
              <a:t>: </a:t>
            </a:r>
            <a:r>
              <a:rPr sz="3200" spc="5" dirty="0" smtClean="0">
                <a:latin typeface="Times New Roman"/>
                <a:cs typeface="Times New Roman"/>
              </a:rPr>
              <a:t> </a:t>
            </a:r>
            <a:r>
              <a:rPr lang="en-GB" sz="3200" dirty="0" smtClean="0">
                <a:latin typeface="Times New Roman"/>
                <a:cs typeface="Times New Roman"/>
              </a:rPr>
              <a:t>printer</a:t>
            </a:r>
            <a:r>
              <a:rPr sz="3200" dirty="0" smtClean="0">
                <a:latin typeface="Times New Roman"/>
                <a:cs typeface="Times New Roman"/>
              </a:rPr>
              <a:t>,</a:t>
            </a:r>
            <a:r>
              <a:rPr sz="3200" spc="-65" dirty="0" smtClean="0">
                <a:latin typeface="Times New Roman"/>
                <a:cs typeface="Times New Roman"/>
              </a:rPr>
              <a:t> </a:t>
            </a:r>
            <a:r>
              <a:rPr lang="en-GB" sz="3200" dirty="0" smtClean="0">
                <a:latin typeface="Times New Roman"/>
                <a:cs typeface="Times New Roman"/>
              </a:rPr>
              <a:t>CD</a:t>
            </a:r>
            <a:r>
              <a:rPr sz="3200" dirty="0" smtClean="0">
                <a:latin typeface="Times New Roman"/>
                <a:cs typeface="Times New Roman"/>
              </a:rPr>
              <a:t>,</a:t>
            </a:r>
            <a:r>
              <a:rPr sz="3200" spc="-70" dirty="0" smtClean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modem,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lang="en-GB" sz="3200" spc="5" dirty="0" smtClean="0">
                <a:latin typeface="Times New Roman"/>
                <a:cs typeface="Times New Roman"/>
              </a:rPr>
              <a:t>hard disc</a:t>
            </a:r>
            <a:r>
              <a:rPr sz="3200" spc="5" dirty="0" smtClean="0">
                <a:latin typeface="Times New Roman"/>
                <a:cs typeface="Times New Roman"/>
              </a:rPr>
              <a:t>…</a:t>
            </a:r>
            <a:endParaRPr sz="3200" dirty="0">
              <a:latin typeface="Times New Roman"/>
              <a:cs typeface="Times New Roman"/>
            </a:endParaRPr>
          </a:p>
          <a:p>
            <a:pPr marL="332740" marR="133350" indent="-320040">
              <a:lnSpc>
                <a:spcPct val="100000"/>
              </a:lnSpc>
              <a:spcBef>
                <a:spcPts val="900"/>
              </a:spcBef>
              <a:buSzPct val="96875"/>
              <a:buFont typeface="Wingdings"/>
              <a:buChar char=""/>
              <a:tabLst>
                <a:tab pos="337185" algn="l"/>
              </a:tabLst>
            </a:pPr>
            <a:r>
              <a:rPr lang="en-GB" sz="3200" dirty="0" smtClean="0">
                <a:latin typeface="Times New Roman"/>
                <a:cs typeface="Times New Roman"/>
              </a:rPr>
              <a:t>Reduction of costs because of computer hardware sharing</a:t>
            </a:r>
            <a:r>
              <a:rPr sz="3200" dirty="0" smtClean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40005" algn="ctr">
              <a:lnSpc>
                <a:spcPct val="100000"/>
              </a:lnSpc>
              <a:spcBef>
                <a:spcPts val="1630"/>
              </a:spcBef>
            </a:pPr>
            <a:r>
              <a:rPr sz="4400" b="0" spc="-35" dirty="0">
                <a:solidFill>
                  <a:srgbClr val="FF9900"/>
                </a:solidFill>
                <a:latin typeface="Times New Roman"/>
                <a:cs typeface="Times New Roman"/>
              </a:rPr>
              <a:t>Avantages</a:t>
            </a:r>
            <a:r>
              <a:rPr sz="4400" b="0" spc="-10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des</a:t>
            </a:r>
            <a:r>
              <a:rPr sz="4400" b="0" spc="-2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réseaux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17</a:t>
            </a:fld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88614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40005" algn="ctr">
              <a:lnSpc>
                <a:spcPct val="100000"/>
              </a:lnSpc>
              <a:spcBef>
                <a:spcPts val="1630"/>
              </a:spcBef>
            </a:pPr>
            <a:r>
              <a:rPr sz="4400" b="0" spc="-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A</a:t>
            </a:r>
            <a:r>
              <a:rPr lang="en-GB" sz="4400" b="0" spc="-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d</a:t>
            </a:r>
            <a:r>
              <a:rPr sz="4400" b="0" spc="-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vantages</a:t>
            </a:r>
            <a:r>
              <a:rPr sz="4400" b="0" spc="-1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networks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18</a:t>
            </a:fld>
            <a:endParaRPr lang="fr-FR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28600" y="2286000"/>
            <a:ext cx="8770030" cy="158057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Increasing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reliability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improving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performance of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networked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system.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Access to information more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quickly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in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timely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manner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Centralization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data and backups.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8345"/>
            <a:ext cx="6910070" cy="2569934"/>
          </a:xfrm>
          <a:prstGeom prst="rect">
            <a:avLst/>
          </a:prstGeom>
        </p:spPr>
        <p:txBody>
          <a:bodyPr vert="horz" wrap="square" lIns="0" tIns="45720" rIns="0" bIns="0" rtlCol="0">
            <a:spAutoFit/>
          </a:bodyPr>
          <a:lstStyle/>
          <a:p>
            <a:pPr marL="355600" marR="5080" indent="-343535">
              <a:lnSpc>
                <a:spcPts val="3679"/>
              </a:lnSpc>
              <a:spcBef>
                <a:spcPts val="360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GB" sz="3200" dirty="0" smtClean="0">
                <a:latin typeface="Times New Roman"/>
                <a:cs typeface="Times New Roman"/>
              </a:rPr>
              <a:t>There are different</a:t>
            </a:r>
            <a:r>
              <a:rPr sz="3200" spc="-80" dirty="0" smtClean="0">
                <a:latin typeface="Times New Roman"/>
                <a:cs typeface="Times New Roman"/>
              </a:rPr>
              <a:t> </a:t>
            </a:r>
            <a:r>
              <a:rPr sz="3200" spc="5" dirty="0">
                <a:latin typeface="Times New Roman"/>
                <a:cs typeface="Times New Roman"/>
              </a:rPr>
              <a:t>types</a:t>
            </a:r>
            <a:r>
              <a:rPr sz="3200" spc="-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de </a:t>
            </a:r>
            <a:r>
              <a:rPr lang="en-GB" sz="3200" spc="5" dirty="0" smtClean="0">
                <a:latin typeface="Times New Roman"/>
                <a:cs typeface="Times New Roman"/>
              </a:rPr>
              <a:t>of private networks</a:t>
            </a:r>
            <a:r>
              <a:rPr sz="3200" spc="5" dirty="0" smtClean="0">
                <a:latin typeface="Times New Roman"/>
                <a:cs typeface="Times New Roman"/>
              </a:rPr>
              <a:t> </a:t>
            </a:r>
            <a:r>
              <a:rPr sz="3200" spc="-785" dirty="0" smtClean="0">
                <a:latin typeface="Times New Roman"/>
                <a:cs typeface="Times New Roman"/>
              </a:rPr>
              <a:t> </a:t>
            </a:r>
            <a:r>
              <a:rPr lang="en-GB" sz="3200" spc="5" dirty="0" smtClean="0">
                <a:latin typeface="Times New Roman"/>
                <a:cs typeface="Times New Roman"/>
              </a:rPr>
              <a:t>according to</a:t>
            </a:r>
            <a:r>
              <a:rPr sz="3200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760"/>
              </a:spcBef>
              <a:buChar char="–"/>
              <a:tabLst>
                <a:tab pos="844550" algn="l"/>
                <a:tab pos="845185" algn="l"/>
              </a:tabLst>
            </a:pPr>
            <a:r>
              <a:rPr lang="en-GB" sz="2800" spc="-35" dirty="0" smtClean="0">
                <a:latin typeface="Times New Roman"/>
                <a:cs typeface="Times New Roman"/>
              </a:rPr>
              <a:t>size</a:t>
            </a:r>
            <a:r>
              <a:rPr sz="2800" spc="-30" dirty="0" smtClean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(en</a:t>
            </a:r>
            <a:r>
              <a:rPr sz="2800" spc="5" dirty="0">
                <a:latin typeface="Times New Roman"/>
                <a:cs typeface="Times New Roman"/>
              </a:rPr>
              <a:t> </a:t>
            </a:r>
            <a:r>
              <a:rPr sz="2800" spc="-10" dirty="0">
                <a:latin typeface="Times New Roman"/>
                <a:cs typeface="Times New Roman"/>
              </a:rPr>
              <a:t>terme</a:t>
            </a:r>
            <a:r>
              <a:rPr sz="2800" spc="10" dirty="0">
                <a:latin typeface="Times New Roman"/>
                <a:cs typeface="Times New Roman"/>
              </a:rPr>
              <a:t> </a:t>
            </a:r>
            <a:r>
              <a:rPr sz="2800" spc="5" dirty="0">
                <a:latin typeface="Times New Roman"/>
                <a:cs typeface="Times New Roman"/>
              </a:rPr>
              <a:t>de</a:t>
            </a:r>
            <a:r>
              <a:rPr sz="2800" spc="-2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nombre de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machines)</a:t>
            </a:r>
            <a:endParaRPr sz="2800" dirty="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670"/>
              </a:spcBef>
              <a:buChar char="–"/>
              <a:tabLst>
                <a:tab pos="844550" algn="l"/>
                <a:tab pos="845185" algn="l"/>
              </a:tabLst>
            </a:pPr>
            <a:r>
              <a:rPr lang="en-GB" sz="2800" spc="-30" dirty="0" smtClean="0">
                <a:latin typeface="Times New Roman"/>
                <a:cs typeface="Times New Roman"/>
              </a:rPr>
              <a:t>Speed of data transfer</a:t>
            </a:r>
            <a:endParaRPr sz="2800" dirty="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675"/>
              </a:spcBef>
              <a:buChar char="–"/>
              <a:tabLst>
                <a:tab pos="844550" algn="l"/>
                <a:tab pos="845185" algn="l"/>
              </a:tabLst>
            </a:pPr>
            <a:r>
              <a:rPr lang="en-GB" sz="2800" spc="-5" dirty="0" smtClean="0">
                <a:latin typeface="Times New Roman"/>
                <a:cs typeface="Times New Roman"/>
              </a:rPr>
              <a:t>Geographic area.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88614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31115" algn="ctr">
              <a:lnSpc>
                <a:spcPct val="100000"/>
              </a:lnSpc>
              <a:spcBef>
                <a:spcPts val="1630"/>
              </a:spcBef>
            </a:pPr>
            <a:r>
              <a:rPr sz="4400" b="0" spc="-65" dirty="0">
                <a:solidFill>
                  <a:srgbClr val="FF9900"/>
                </a:solidFill>
                <a:latin typeface="Times New Roman"/>
                <a:cs typeface="Times New Roman"/>
              </a:rPr>
              <a:t>Types</a:t>
            </a:r>
            <a:r>
              <a:rPr sz="4400" b="0" spc="-5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networks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19</a:t>
            </a:fld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839332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R="44450" algn="ctr">
              <a:lnSpc>
                <a:spcPct val="100000"/>
              </a:lnSpc>
              <a:spcBef>
                <a:spcPts val="1265"/>
              </a:spcBef>
            </a:pPr>
            <a:r>
              <a:rPr sz="4400" b="0" spc="5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400" b="0" spc="-13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400" b="0" spc="-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b="0" spc="-5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 </a:t>
            </a:r>
            <a:r>
              <a:rPr sz="4400" b="0" spc="-1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</a:t>
            </a:fld>
            <a:endParaRPr lang="fr-FR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61620" y="2533709"/>
            <a:ext cx="8839200" cy="256545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fr-FR" sz="2100" b="1" i="0" u="sng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Definition of internet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600" b="1" i="0" u="sng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Network of networks on a global </a:t>
            </a:r>
            <a:r>
              <a:rPr kumimoji="0" lang="fr-FR" altLang="fr-FR" sz="26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scale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6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which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6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interconnects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large </a:t>
            </a:r>
            <a:r>
              <a:rPr kumimoji="0" lang="fr-FR" altLang="fr-FR" sz="26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number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international, </a:t>
            </a:r>
            <a:r>
              <a:rPr kumimoji="0" lang="fr-FR" altLang="fr-FR" sz="26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regional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local networks, all </a:t>
            </a:r>
            <a:r>
              <a:rPr kumimoji="0" lang="fr-FR" altLang="fr-FR" sz="26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based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 </a:t>
            </a:r>
            <a:r>
              <a:rPr kumimoji="0" lang="fr-FR" altLang="fr-FR" sz="26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common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6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6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namely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TCP/IP (Transmission Control Protocol / Internet Protocol).</a:t>
            </a:r>
            <a:r>
              <a:rPr kumimoji="0" lang="fr-FR" altLang="fr-FR" sz="2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38879"/>
            <a:ext cx="5959475" cy="2051685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695"/>
              </a:spcBef>
              <a:buChar char="•"/>
              <a:tabLst>
                <a:tab pos="356235" algn="l"/>
              </a:tabLst>
            </a:pPr>
            <a:r>
              <a:rPr lang="en-GB" sz="2800" spc="-10" dirty="0" smtClean="0">
                <a:latin typeface="Verdana"/>
                <a:cs typeface="Verdana"/>
              </a:rPr>
              <a:t>Main </a:t>
            </a:r>
            <a:r>
              <a:rPr sz="2800" spc="-30" dirty="0" smtClean="0">
                <a:latin typeface="Verdana"/>
                <a:cs typeface="Verdana"/>
              </a:rPr>
              <a:t> </a:t>
            </a:r>
            <a:r>
              <a:rPr sz="2800" spc="-10" dirty="0">
                <a:latin typeface="Verdana"/>
                <a:cs typeface="Verdana"/>
              </a:rPr>
              <a:t>types</a:t>
            </a:r>
            <a:r>
              <a:rPr sz="2800" spc="-15" dirty="0">
                <a:latin typeface="Verdana"/>
                <a:cs typeface="Verdana"/>
              </a:rPr>
              <a:t> </a:t>
            </a:r>
            <a:r>
              <a:rPr lang="en-GB" sz="2800" spc="-5" dirty="0" smtClean="0">
                <a:latin typeface="Verdana"/>
                <a:cs typeface="Verdana"/>
              </a:rPr>
              <a:t>of networks</a:t>
            </a:r>
            <a:r>
              <a:rPr sz="2800" spc="-5" dirty="0" smtClean="0">
                <a:latin typeface="Verdana"/>
                <a:cs typeface="Verdana"/>
              </a:rPr>
              <a:t>:</a:t>
            </a:r>
            <a:endParaRPr sz="2800" dirty="0">
              <a:latin typeface="Verdana"/>
              <a:cs typeface="Verdana"/>
            </a:endParaRPr>
          </a:p>
          <a:p>
            <a:pPr marL="756285" lvl="1" indent="-287020">
              <a:lnSpc>
                <a:spcPct val="100000"/>
              </a:lnSpc>
              <a:spcBef>
                <a:spcPts val="595"/>
              </a:spcBef>
              <a:buChar char="–"/>
              <a:tabLst>
                <a:tab pos="756920" algn="l"/>
              </a:tabLst>
            </a:pPr>
            <a:r>
              <a:rPr sz="2800" spc="-5" dirty="0">
                <a:latin typeface="Times New Roman"/>
                <a:cs typeface="Times New Roman"/>
              </a:rPr>
              <a:t>Local</a:t>
            </a:r>
            <a:r>
              <a:rPr sz="2800" spc="-1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Area</a:t>
            </a:r>
            <a:r>
              <a:rPr sz="2800" spc="-6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Network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(LAN)</a:t>
            </a:r>
            <a:endParaRPr sz="2800" dirty="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565"/>
              </a:spcBef>
              <a:buChar char="–"/>
              <a:tabLst>
                <a:tab pos="844550" algn="l"/>
                <a:tab pos="845185" algn="l"/>
              </a:tabLst>
            </a:pPr>
            <a:r>
              <a:rPr sz="2800" spc="-5" dirty="0">
                <a:latin typeface="Times New Roman"/>
                <a:cs typeface="Times New Roman"/>
              </a:rPr>
              <a:t>Metr</a:t>
            </a:r>
            <a:r>
              <a:rPr sz="2800" spc="15" dirty="0">
                <a:latin typeface="Times New Roman"/>
                <a:cs typeface="Times New Roman"/>
              </a:rPr>
              <a:t>o</a:t>
            </a:r>
            <a:r>
              <a:rPr sz="2800" dirty="0">
                <a:latin typeface="Times New Roman"/>
                <a:cs typeface="Times New Roman"/>
              </a:rPr>
              <a:t>p</a:t>
            </a:r>
            <a:r>
              <a:rPr sz="2800" spc="10" dirty="0">
                <a:latin typeface="Times New Roman"/>
                <a:cs typeface="Times New Roman"/>
              </a:rPr>
              <a:t>o</a:t>
            </a:r>
            <a:r>
              <a:rPr sz="2800" spc="-5" dirty="0">
                <a:latin typeface="Times New Roman"/>
                <a:cs typeface="Times New Roman"/>
              </a:rPr>
              <a:t>litan</a:t>
            </a:r>
            <a:r>
              <a:rPr sz="2800" spc="-23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Area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Netwo</a:t>
            </a:r>
            <a:r>
              <a:rPr sz="2800" spc="5" dirty="0">
                <a:latin typeface="Times New Roman"/>
                <a:cs typeface="Times New Roman"/>
              </a:rPr>
              <a:t>r</a:t>
            </a:r>
            <a:r>
              <a:rPr sz="2800" spc="-5" dirty="0">
                <a:latin typeface="Times New Roman"/>
                <a:cs typeface="Times New Roman"/>
              </a:rPr>
              <a:t>k</a:t>
            </a:r>
            <a:r>
              <a:rPr sz="2800" spc="2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(MAN)</a:t>
            </a:r>
            <a:endParaRPr sz="2800" dirty="0">
              <a:latin typeface="Times New Roman"/>
              <a:cs typeface="Times New Roman"/>
            </a:endParaRPr>
          </a:p>
          <a:p>
            <a:pPr marL="844550" lvl="1" indent="-375285">
              <a:lnSpc>
                <a:spcPct val="100000"/>
              </a:lnSpc>
              <a:spcBef>
                <a:spcPts val="760"/>
              </a:spcBef>
              <a:buChar char="–"/>
              <a:tabLst>
                <a:tab pos="844550" algn="l"/>
                <a:tab pos="845185" algn="l"/>
              </a:tabLst>
            </a:pPr>
            <a:r>
              <a:rPr sz="2800" spc="-30" dirty="0">
                <a:latin typeface="Times New Roman"/>
                <a:cs typeface="Times New Roman"/>
              </a:rPr>
              <a:t>Wide</a:t>
            </a:r>
            <a:r>
              <a:rPr sz="2800" spc="7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Area </a:t>
            </a:r>
            <a:r>
              <a:rPr sz="2800" dirty="0">
                <a:latin typeface="Times New Roman"/>
                <a:cs typeface="Times New Roman"/>
              </a:rPr>
              <a:t>Network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70" dirty="0">
                <a:latin typeface="Times New Roman"/>
                <a:cs typeface="Times New Roman"/>
              </a:rPr>
              <a:t>(WAN)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88614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R="31115" algn="ctr">
              <a:lnSpc>
                <a:spcPct val="100000"/>
              </a:lnSpc>
              <a:spcBef>
                <a:spcPts val="1630"/>
              </a:spcBef>
            </a:pPr>
            <a:r>
              <a:rPr sz="4400" b="0" spc="-65" dirty="0">
                <a:solidFill>
                  <a:srgbClr val="FF9900"/>
                </a:solidFill>
                <a:latin typeface="Times New Roman"/>
                <a:cs typeface="Times New Roman"/>
              </a:rPr>
              <a:t>Types</a:t>
            </a:r>
            <a:r>
              <a:rPr sz="4400" b="0" spc="-5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networks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20</a:t>
            </a:fld>
            <a:endParaRPr lang="fr-FR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13435" y="2015744"/>
            <a:ext cx="7516165" cy="19543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7040" indent="-384175">
              <a:lnSpc>
                <a:spcPts val="2610"/>
              </a:lnSpc>
              <a:spcBef>
                <a:spcPts val="100"/>
              </a:spcBef>
              <a:buFont typeface="Verdana"/>
              <a:buChar char="•"/>
              <a:tabLst>
                <a:tab pos="447040" algn="l"/>
                <a:tab pos="447675" algn="l"/>
                <a:tab pos="959485" algn="l"/>
                <a:tab pos="2028189" algn="l"/>
                <a:tab pos="3369945" algn="l"/>
                <a:tab pos="3954145" algn="l"/>
              </a:tabLst>
            </a:pPr>
            <a:r>
              <a:rPr lang="en-GB" sz="3600" spc="-7" baseline="1157" dirty="0" smtClean="0">
                <a:latin typeface="Times New Roman"/>
                <a:cs typeface="Times New Roman"/>
              </a:rPr>
              <a:t>this</a:t>
            </a:r>
            <a:r>
              <a:rPr sz="3600" spc="-7" baseline="1157" dirty="0">
                <a:latin typeface="Times New Roman"/>
                <a:cs typeface="Times New Roman"/>
              </a:rPr>
              <a:t>	</a:t>
            </a:r>
            <a:r>
              <a:rPr sz="3600" baseline="1157" dirty="0">
                <a:latin typeface="Times New Roman"/>
                <a:cs typeface="Times New Roman"/>
              </a:rPr>
              <a:t>terme	</a:t>
            </a:r>
            <a:r>
              <a:rPr sz="3600" baseline="1157" dirty="0" smtClean="0">
                <a:latin typeface="Times New Roman"/>
                <a:cs typeface="Times New Roman"/>
              </a:rPr>
              <a:t>d</a:t>
            </a:r>
            <a:r>
              <a:rPr lang="en-GB" sz="3600" baseline="1157" dirty="0" smtClean="0">
                <a:latin typeface="Times New Roman"/>
                <a:cs typeface="Times New Roman"/>
              </a:rPr>
              <a:t>e</a:t>
            </a:r>
            <a:r>
              <a:rPr sz="3600" baseline="1157" dirty="0" err="1" smtClean="0">
                <a:latin typeface="Times New Roman"/>
                <a:cs typeface="Times New Roman"/>
              </a:rPr>
              <a:t>signe</a:t>
            </a:r>
            <a:r>
              <a:rPr sz="3600" baseline="1157" dirty="0">
                <a:latin typeface="Times New Roman"/>
                <a:cs typeface="Times New Roman"/>
              </a:rPr>
              <a:t>	</a:t>
            </a:r>
            <a:r>
              <a:rPr lang="en-GB" sz="3600" baseline="1157" dirty="0" smtClean="0">
                <a:latin typeface="Times New Roman"/>
                <a:cs typeface="Times New Roman"/>
              </a:rPr>
              <a:t>local </a:t>
            </a:r>
            <a:r>
              <a:rPr lang="en-GB" sz="3600" spc="-7" baseline="1157" dirty="0" smtClean="0">
                <a:latin typeface="Times New Roman"/>
                <a:cs typeface="Times New Roman"/>
              </a:rPr>
              <a:t>networks</a:t>
            </a:r>
            <a:r>
              <a:rPr sz="3600" spc="-150" baseline="1157" dirty="0" smtClean="0">
                <a:latin typeface="Verdana"/>
                <a:cs typeface="Verdana"/>
              </a:rPr>
              <a:t> </a:t>
            </a:r>
            <a:r>
              <a:rPr sz="2800" spc="-5" dirty="0" err="1" smtClean="0">
                <a:latin typeface="Times New Roman"/>
                <a:cs typeface="Times New Roman"/>
              </a:rPr>
              <a:t>caract</a:t>
            </a:r>
            <a:r>
              <a:rPr lang="en-GB" sz="2800" spc="-5" dirty="0" smtClean="0">
                <a:latin typeface="Times New Roman"/>
                <a:cs typeface="Times New Roman"/>
              </a:rPr>
              <a:t>e</a:t>
            </a:r>
            <a:r>
              <a:rPr sz="2800" spc="-5" dirty="0" smtClean="0">
                <a:latin typeface="Times New Roman"/>
                <a:cs typeface="Times New Roman"/>
              </a:rPr>
              <a:t>rise</a:t>
            </a:r>
            <a:r>
              <a:rPr lang="en-GB" sz="2800" spc="-5" dirty="0" smtClean="0">
                <a:latin typeface="Times New Roman"/>
                <a:cs typeface="Times New Roman"/>
              </a:rPr>
              <a:t>d</a:t>
            </a:r>
            <a:r>
              <a:rPr sz="2800" spc="-25" dirty="0" smtClean="0">
                <a:latin typeface="Times New Roman"/>
                <a:cs typeface="Times New Roman"/>
              </a:rPr>
              <a:t> </a:t>
            </a:r>
            <a:r>
              <a:rPr lang="en-GB" sz="2800" spc="-5" dirty="0" smtClean="0">
                <a:latin typeface="Times New Roman"/>
                <a:cs typeface="Times New Roman"/>
              </a:rPr>
              <a:t>by</a:t>
            </a:r>
            <a:r>
              <a:rPr sz="2800" dirty="0" smtClean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:</a:t>
            </a:r>
            <a:endParaRPr sz="2800" dirty="0">
              <a:latin typeface="Times New Roman"/>
              <a:cs typeface="Times New Roman"/>
            </a:endParaRPr>
          </a:p>
          <a:p>
            <a:pPr marL="932180" lvl="1" indent="-411480">
              <a:lnSpc>
                <a:spcPct val="100000"/>
              </a:lnSpc>
              <a:spcBef>
                <a:spcPts val="770"/>
              </a:spcBef>
              <a:buSzPct val="116666"/>
              <a:buFont typeface="Verdana"/>
              <a:buChar char="–"/>
              <a:tabLst>
                <a:tab pos="932815" algn="l"/>
              </a:tabLst>
            </a:pPr>
            <a:r>
              <a:rPr lang="en-GB" sz="2400" spc="-5" dirty="0" smtClean="0">
                <a:latin typeface="Times New Roman"/>
                <a:cs typeface="Times New Roman"/>
              </a:rPr>
              <a:t>same</a:t>
            </a:r>
            <a:r>
              <a:rPr sz="2400" spc="-40" dirty="0" smtClean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organisation</a:t>
            </a:r>
            <a:endParaRPr sz="2400" dirty="0">
              <a:latin typeface="Times New Roman"/>
              <a:cs typeface="Times New Roman"/>
            </a:endParaRPr>
          </a:p>
          <a:p>
            <a:pPr marL="895350" lvl="1" indent="-374650">
              <a:lnSpc>
                <a:spcPct val="100000"/>
              </a:lnSpc>
              <a:spcBef>
                <a:spcPts val="545"/>
              </a:spcBef>
              <a:buSzPct val="83333"/>
              <a:buFont typeface="Verdana"/>
              <a:buChar char="–"/>
              <a:tabLst>
                <a:tab pos="895350" algn="l"/>
                <a:tab pos="895985" algn="l"/>
              </a:tabLst>
            </a:pPr>
            <a:r>
              <a:rPr lang="en-GB" sz="2400" dirty="0" smtClean="0">
                <a:latin typeface="Times New Roman"/>
                <a:cs typeface="Times New Roman"/>
              </a:rPr>
              <a:t>Small </a:t>
            </a:r>
            <a:r>
              <a:rPr sz="2400" spc="-5" dirty="0" smtClean="0">
                <a:latin typeface="Times New Roman"/>
                <a:cs typeface="Times New Roman"/>
              </a:rPr>
              <a:t>g</a:t>
            </a:r>
            <a:r>
              <a:rPr lang="fr-FR" sz="2400" spc="-5" dirty="0" smtClean="0">
                <a:latin typeface="Times New Roman"/>
                <a:cs typeface="Times New Roman"/>
              </a:rPr>
              <a:t>e</a:t>
            </a:r>
            <a:r>
              <a:rPr sz="2400" spc="-5" dirty="0" err="1" smtClean="0">
                <a:latin typeface="Times New Roman"/>
                <a:cs typeface="Times New Roman"/>
              </a:rPr>
              <a:t>ographi</a:t>
            </a:r>
            <a:r>
              <a:rPr lang="en-GB" sz="2400" spc="-5" dirty="0" smtClean="0">
                <a:latin typeface="Times New Roman"/>
                <a:cs typeface="Times New Roman"/>
              </a:rPr>
              <a:t>c area</a:t>
            </a:r>
            <a:endParaRPr sz="2400" dirty="0">
              <a:latin typeface="Times New Roman"/>
              <a:cs typeface="Times New Roman"/>
            </a:endParaRPr>
          </a:p>
          <a:p>
            <a:pPr marL="802640" lvl="1" indent="-281940">
              <a:lnSpc>
                <a:spcPct val="100000"/>
              </a:lnSpc>
              <a:spcBef>
                <a:spcPts val="15"/>
              </a:spcBef>
              <a:buSzPct val="83333"/>
              <a:buFont typeface="Verdana"/>
              <a:buChar char="–"/>
              <a:tabLst>
                <a:tab pos="803275" algn="l"/>
              </a:tabLst>
            </a:pPr>
            <a:r>
              <a:rPr lang="en-GB" sz="2400" spc="-5" dirty="0" smtClean="0">
                <a:latin typeface="Times New Roman"/>
                <a:cs typeface="Times New Roman"/>
              </a:rPr>
              <a:t>same</a:t>
            </a:r>
            <a:r>
              <a:rPr sz="2400" spc="-40" dirty="0" smtClean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technolog</a:t>
            </a:r>
            <a:r>
              <a:rPr lang="en-GB" sz="2400" spc="-5" dirty="0" smtClean="0">
                <a:latin typeface="Times New Roman"/>
                <a:cs typeface="Times New Roman"/>
              </a:rPr>
              <a:t>y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235" y="4504182"/>
            <a:ext cx="173037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Font typeface="Verdana"/>
              <a:buChar char="•"/>
              <a:tabLst>
                <a:tab pos="355600" algn="l"/>
                <a:tab pos="356235" algn="l"/>
              </a:tabLst>
            </a:pPr>
            <a:r>
              <a:rPr sz="3600" u="heavy" spc="-7" baseline="1157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lang="en-GB" sz="3600" u="heavy" spc="-7" baseline="1157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3600" u="heavy" spc="-7" baseline="1157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mples</a:t>
            </a:r>
            <a:r>
              <a:rPr sz="3600" u="heavy" spc="-97" baseline="1157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600" u="heavy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3600" baseline="1157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221739" y="4915255"/>
            <a:ext cx="187325" cy="668655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9"/>
              </a:spcBef>
            </a:pPr>
            <a:r>
              <a:rPr sz="2000" dirty="0">
                <a:latin typeface="Verdana"/>
                <a:cs typeface="Verdana"/>
              </a:rPr>
              <a:t>–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2000" dirty="0">
                <a:latin typeface="Verdana"/>
                <a:cs typeface="Verdana"/>
              </a:rPr>
              <a:t>–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96644" y="4864354"/>
            <a:ext cx="4727956" cy="78996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5080" indent="91440">
              <a:lnSpc>
                <a:spcPts val="3020"/>
              </a:lnSpc>
              <a:spcBef>
                <a:spcPts val="60"/>
              </a:spcBef>
            </a:pPr>
            <a:r>
              <a:rPr lang="en-GB" sz="2400" spc="-5" dirty="0" smtClean="0">
                <a:latin typeface="Times New Roman"/>
                <a:cs typeface="Times New Roman"/>
              </a:rPr>
              <a:t>Local network of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10" dirty="0" err="1" smtClean="0">
                <a:latin typeface="Times New Roman"/>
                <a:cs typeface="Times New Roman"/>
              </a:rPr>
              <a:t>famill</a:t>
            </a:r>
            <a:r>
              <a:rPr lang="en-GB" sz="2400" spc="-10" dirty="0" smtClean="0">
                <a:latin typeface="Times New Roman"/>
                <a:cs typeface="Times New Roman"/>
              </a:rPr>
              <a:t>y</a:t>
            </a:r>
            <a:r>
              <a:rPr sz="2400" spc="-10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endParaRPr lang="en-GB" sz="2400" spc="-5" dirty="0" smtClean="0">
              <a:latin typeface="Times New Roman"/>
              <a:cs typeface="Times New Roman"/>
            </a:endParaRPr>
          </a:p>
          <a:p>
            <a:pPr marL="12700" marR="5080" indent="91440">
              <a:lnSpc>
                <a:spcPts val="3020"/>
              </a:lnSpc>
              <a:spcBef>
                <a:spcPts val="60"/>
              </a:spcBef>
            </a:pPr>
            <a:r>
              <a:rPr lang="fr-FR" sz="2400" spc="-5" dirty="0" smtClean="0">
                <a:latin typeface="Times New Roman"/>
                <a:cs typeface="Times New Roman"/>
              </a:rPr>
              <a:t>L</a:t>
            </a:r>
            <a:r>
              <a:rPr sz="2400" spc="-5" dirty="0" err="1" smtClean="0">
                <a:latin typeface="Times New Roman"/>
                <a:cs typeface="Times New Roman"/>
              </a:rPr>
              <a:t>ocal</a:t>
            </a:r>
            <a:r>
              <a:rPr lang="en-GB" sz="2400" spc="-5" dirty="0" smtClean="0">
                <a:latin typeface="Times New Roman"/>
                <a:cs typeface="Times New Roman"/>
              </a:rPr>
              <a:t> network </a:t>
            </a:r>
            <a:r>
              <a:rPr sz="2400" spc="-35" dirty="0" smtClean="0">
                <a:latin typeface="Times New Roman"/>
                <a:cs typeface="Times New Roman"/>
              </a:rPr>
              <a:t> </a:t>
            </a:r>
            <a:r>
              <a:rPr lang="en-GB" sz="2400" spc="-5" dirty="0" smtClean="0">
                <a:latin typeface="Times New Roman"/>
                <a:cs typeface="Times New Roman"/>
              </a:rPr>
              <a:t>of </a:t>
            </a:r>
            <a:r>
              <a:rPr sz="2400" spc="-5" dirty="0" smtClean="0">
                <a:latin typeface="Times New Roman"/>
                <a:cs typeface="Times New Roman"/>
              </a:rPr>
              <a:t>NTIC</a:t>
            </a:r>
            <a:r>
              <a:rPr lang="en-GB" sz="2400" spc="-5" dirty="0" smtClean="0">
                <a:latin typeface="Times New Roman"/>
                <a:cs typeface="Times New Roman"/>
              </a:rPr>
              <a:t> </a:t>
            </a:r>
            <a:r>
              <a:rPr lang="fr-FR" sz="2400" dirty="0" err="1" smtClean="0">
                <a:latin typeface="Times New Roman"/>
                <a:cs typeface="Times New Roman"/>
              </a:rPr>
              <a:t>faculty</a:t>
            </a:r>
            <a:r>
              <a:rPr lang="fr-FR" sz="2400" dirty="0" smtClean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603885">
              <a:lnSpc>
                <a:spcPct val="100000"/>
              </a:lnSpc>
              <a:spcBef>
                <a:spcPts val="1265"/>
              </a:spcBef>
            </a:pPr>
            <a:r>
              <a:rPr sz="4400" dirty="0">
                <a:solidFill>
                  <a:srgbClr val="000000"/>
                </a:solidFill>
              </a:rPr>
              <a:t>Local</a:t>
            </a:r>
            <a:r>
              <a:rPr sz="4400" spc="-275" dirty="0">
                <a:solidFill>
                  <a:srgbClr val="000000"/>
                </a:solidFill>
              </a:rPr>
              <a:t> </a:t>
            </a:r>
            <a:r>
              <a:rPr sz="4400" spc="-25" dirty="0">
                <a:solidFill>
                  <a:srgbClr val="000000"/>
                </a:solidFill>
              </a:rPr>
              <a:t>Area</a:t>
            </a:r>
            <a:r>
              <a:rPr sz="4400" spc="-45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Network</a:t>
            </a:r>
            <a:r>
              <a:rPr sz="4400" spc="-70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(LAN)</a:t>
            </a:r>
            <a:endParaRPr sz="4400"/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21</a:t>
            </a:fld>
            <a:endParaRPr lang="fr-FR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L="603885">
              <a:lnSpc>
                <a:spcPct val="100000"/>
              </a:lnSpc>
              <a:spcBef>
                <a:spcPts val="1265"/>
              </a:spcBef>
            </a:pPr>
            <a:r>
              <a:rPr sz="4400" dirty="0">
                <a:solidFill>
                  <a:srgbClr val="000000"/>
                </a:solidFill>
              </a:rPr>
              <a:t>Local</a:t>
            </a:r>
            <a:r>
              <a:rPr sz="4400" spc="-275" dirty="0">
                <a:solidFill>
                  <a:srgbClr val="000000"/>
                </a:solidFill>
              </a:rPr>
              <a:t> </a:t>
            </a:r>
            <a:r>
              <a:rPr sz="4400" spc="-25" dirty="0">
                <a:solidFill>
                  <a:srgbClr val="000000"/>
                </a:solidFill>
              </a:rPr>
              <a:t>Area</a:t>
            </a:r>
            <a:r>
              <a:rPr sz="4400" spc="-45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Network</a:t>
            </a:r>
            <a:r>
              <a:rPr sz="4400" spc="-70" dirty="0">
                <a:solidFill>
                  <a:srgbClr val="000000"/>
                </a:solidFill>
              </a:rPr>
              <a:t> </a:t>
            </a:r>
            <a:r>
              <a:rPr sz="4400" dirty="0">
                <a:solidFill>
                  <a:srgbClr val="000000"/>
                </a:solidFill>
              </a:rPr>
              <a:t>(LAN)</a:t>
            </a:r>
            <a:endParaRPr sz="4400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22</a:t>
            </a:fld>
            <a:endParaRPr lang="fr-FR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2954" y="2780221"/>
            <a:ext cx="91440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 local network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therefore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network in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form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simpler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656844" y="3816633"/>
            <a:ext cx="5422959" cy="190373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Features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Transmission speed: 10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mbps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1000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mbps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Number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stations: 2 to 1000 machines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Geographical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area: 4m2 to 400m2 (variable)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Topology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Bus, Star, Ring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Technologies: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twisted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pair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cables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WiFi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46125" y="292226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1143000"/>
            </a:xfrm>
            <a:custGeom>
              <a:avLst/>
              <a:gdLst/>
              <a:ahLst/>
              <a:cxnLst/>
              <a:rect l="l" t="t" r="r" b="b"/>
              <a:pathLst>
                <a:path w="7772400" h="1143000">
                  <a:moveTo>
                    <a:pt x="0" y="1143000"/>
                  </a:moveTo>
                  <a:lnTo>
                    <a:pt x="7772400" y="114300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36526" y="1771553"/>
            <a:ext cx="7502525" cy="10130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ts val="264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  <a:tab pos="937894" algn="l"/>
                <a:tab pos="1794510" algn="l"/>
                <a:tab pos="4279265" algn="l"/>
                <a:tab pos="5615305" algn="l"/>
              </a:tabLst>
            </a:pPr>
            <a:r>
              <a:rPr sz="2400" dirty="0">
                <a:latin typeface="Times New Roman"/>
                <a:cs typeface="Times New Roman"/>
              </a:rPr>
              <a:t>Les	M</a:t>
            </a:r>
            <a:r>
              <a:rPr sz="2400" spc="-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	</a:t>
            </a:r>
            <a:r>
              <a:rPr sz="2400" spc="-10" dirty="0">
                <a:latin typeface="Times New Roman"/>
                <a:cs typeface="Times New Roman"/>
              </a:rPr>
              <a:t>(</a:t>
            </a:r>
            <a:r>
              <a:rPr sz="2400" dirty="0">
                <a:latin typeface="Times New Roman"/>
                <a:cs typeface="Times New Roman"/>
              </a:rPr>
              <a:t>Met</a:t>
            </a:r>
            <a:r>
              <a:rPr sz="2400" spc="5" dirty="0">
                <a:latin typeface="Times New Roman"/>
                <a:cs typeface="Times New Roman"/>
              </a:rPr>
              <a:t>r</a:t>
            </a:r>
            <a:r>
              <a:rPr sz="2400" dirty="0">
                <a:latin typeface="Times New Roman"/>
                <a:cs typeface="Times New Roman"/>
              </a:rPr>
              <a:t>op</a:t>
            </a:r>
            <a:r>
              <a:rPr sz="2400" spc="-5" dirty="0">
                <a:latin typeface="Times New Roman"/>
                <a:cs typeface="Times New Roman"/>
              </a:rPr>
              <a:t>o</a:t>
            </a:r>
            <a:r>
              <a:rPr sz="2400" spc="-10" dirty="0">
                <a:latin typeface="Times New Roman"/>
                <a:cs typeface="Times New Roman"/>
              </a:rPr>
              <a:t>lit</a:t>
            </a:r>
            <a:r>
              <a:rPr sz="2400" spc="1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n</a:t>
            </a:r>
            <a:r>
              <a:rPr sz="2400" spc="-385" dirty="0">
                <a:latin typeface="Times New Roman"/>
                <a:cs typeface="Times New Roman"/>
              </a:rPr>
              <a:t> </a:t>
            </a:r>
            <a:r>
              <a:rPr sz="2400" spc="-20" dirty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rea	</a:t>
            </a:r>
            <a:r>
              <a:rPr sz="2400" spc="-10" dirty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e</a:t>
            </a:r>
            <a:r>
              <a:rPr sz="2400" spc="-10" dirty="0">
                <a:latin typeface="Times New Roman"/>
                <a:cs typeface="Times New Roman"/>
              </a:rPr>
              <a:t>tw</a:t>
            </a:r>
            <a:r>
              <a:rPr sz="2400" dirty="0">
                <a:latin typeface="Times New Roman"/>
                <a:cs typeface="Times New Roman"/>
              </a:rPr>
              <a:t>ork)	</a:t>
            </a:r>
            <a:r>
              <a:rPr lang="en-GB" sz="2400" spc="-1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355600">
              <a:lnSpc>
                <a:spcPts val="2640"/>
              </a:lnSpc>
              <a:tabLst>
                <a:tab pos="2332355" algn="l"/>
                <a:tab pos="6584950" algn="l"/>
              </a:tabLst>
            </a:pPr>
            <a:r>
              <a:rPr lang="en-GB" sz="2400" spc="-5" dirty="0" smtClean="0">
                <a:latin typeface="Times New Roman"/>
                <a:cs typeface="Times New Roman"/>
              </a:rPr>
              <a:t>Many </a:t>
            </a:r>
            <a:r>
              <a:rPr sz="2400" spc="390" dirty="0" smtClean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LAN	</a:t>
            </a:r>
            <a:r>
              <a:rPr lang="en-GB" sz="2400" spc="-50" dirty="0" smtClean="0">
                <a:latin typeface="Times New Roman"/>
                <a:cs typeface="Times New Roman"/>
              </a:rPr>
              <a:t>geographically not distant</a:t>
            </a:r>
            <a:r>
              <a:rPr sz="2400" spc="355" dirty="0" smtClean="0">
                <a:latin typeface="Times New Roman"/>
                <a:cs typeface="Times New Roman"/>
              </a:rPr>
              <a:t> </a:t>
            </a:r>
            <a:r>
              <a:rPr lang="en-GB" sz="2400" spc="-5" dirty="0" smtClean="0">
                <a:latin typeface="Times New Roman"/>
                <a:cs typeface="Times New Roman"/>
              </a:rPr>
              <a:t>with important speed</a:t>
            </a:r>
            <a:endParaRPr sz="16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4235" y="2924683"/>
            <a:ext cx="7594600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  <a:tab pos="1045844" algn="l"/>
                <a:tab pos="1967230" algn="l"/>
                <a:tab pos="3225800" algn="l"/>
                <a:tab pos="3721735" algn="l"/>
                <a:tab pos="4685030" algn="l"/>
                <a:tab pos="5945505" algn="l"/>
                <a:tab pos="7293609" algn="l"/>
              </a:tabLst>
            </a:pPr>
            <a:r>
              <a:rPr lang="en-GB" sz="2400" spc="-10" dirty="0" smtClean="0">
                <a:latin typeface="Times New Roman"/>
                <a:cs typeface="Times New Roman"/>
              </a:rPr>
              <a:t>a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sz="2400" spc="-15" dirty="0" smtClean="0">
                <a:latin typeface="Times New Roman"/>
                <a:cs typeface="Times New Roman"/>
              </a:rPr>
              <a:t>M</a:t>
            </a:r>
            <a:r>
              <a:rPr sz="2400" spc="-5" dirty="0" smtClean="0">
                <a:latin typeface="Times New Roman"/>
                <a:cs typeface="Times New Roman"/>
              </a:rPr>
              <a:t>A</a:t>
            </a:r>
            <a:r>
              <a:rPr lang="en-GB" sz="2400" spc="-5" dirty="0" smtClean="0">
                <a:latin typeface="Times New Roman"/>
                <a:cs typeface="Times New Roman"/>
              </a:rPr>
              <a:t>N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lang="en-GB" sz="2400" dirty="0" smtClean="0">
                <a:latin typeface="Times New Roman"/>
                <a:cs typeface="Times New Roman"/>
              </a:rPr>
              <a:t>two distant nodes to communicate as they are from the same LAN</a:t>
            </a:r>
            <a:r>
              <a:rPr sz="2400" dirty="0">
                <a:latin typeface="Times New Roman"/>
                <a:cs typeface="Times New Roman"/>
              </a:rPr>
              <a:t>	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4235" y="4266133"/>
            <a:ext cx="5560365" cy="1064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ts val="2655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</a:tabLst>
            </a:pPr>
            <a:r>
              <a:rPr sz="2400" u="heavy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</a:t>
            </a:r>
            <a:r>
              <a:rPr lang="en-GB" sz="2400" u="heavy" spc="-1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2400" u="heavy" spc="-10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mples</a:t>
            </a:r>
            <a:r>
              <a:rPr sz="2400" u="heavy" spc="-6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828040" lvl="1" indent="-358775">
              <a:lnSpc>
                <a:spcPts val="2630"/>
              </a:lnSpc>
              <a:buChar char="–"/>
              <a:tabLst>
                <a:tab pos="828040" algn="l"/>
                <a:tab pos="828675" algn="l"/>
              </a:tabLst>
            </a:pPr>
            <a:r>
              <a:rPr sz="2400" spc="-5" dirty="0">
                <a:latin typeface="Times New Roman"/>
                <a:cs typeface="Times New Roman"/>
              </a:rPr>
              <a:t>MAN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lang="en-GB" sz="2400" dirty="0" smtClean="0">
                <a:latin typeface="Times New Roman"/>
                <a:cs typeface="Times New Roman"/>
              </a:rPr>
              <a:t>of </a:t>
            </a:r>
            <a:r>
              <a:rPr sz="2400" dirty="0" err="1" smtClean="0">
                <a:latin typeface="Times New Roman"/>
                <a:cs typeface="Times New Roman"/>
              </a:rPr>
              <a:t>Saida</a:t>
            </a:r>
            <a:r>
              <a:rPr lang="en-GB" sz="2400" dirty="0" smtClean="0">
                <a:latin typeface="Times New Roman"/>
                <a:cs typeface="Times New Roman"/>
              </a:rPr>
              <a:t>r </a:t>
            </a:r>
            <a:r>
              <a:rPr lang="en-GB" sz="2400" dirty="0" err="1" smtClean="0">
                <a:latin typeface="Times New Roman"/>
                <a:cs typeface="Times New Roman"/>
              </a:rPr>
              <a:t>egion</a:t>
            </a:r>
            <a:endParaRPr sz="2400" dirty="0">
              <a:latin typeface="Times New Roman"/>
              <a:cs typeface="Times New Roman"/>
            </a:endParaRPr>
          </a:p>
          <a:p>
            <a:pPr marL="899794" lvl="1" indent="-430530">
              <a:lnSpc>
                <a:spcPts val="2855"/>
              </a:lnSpc>
              <a:buChar char="–"/>
              <a:tabLst>
                <a:tab pos="899794" algn="l"/>
                <a:tab pos="900430" algn="l"/>
              </a:tabLst>
            </a:pPr>
            <a:r>
              <a:rPr sz="2400" dirty="0">
                <a:latin typeface="Times New Roman"/>
                <a:cs typeface="Times New Roman"/>
              </a:rPr>
              <a:t>MAN</a:t>
            </a:r>
            <a:r>
              <a:rPr sz="2400" spc="-35" dirty="0">
                <a:latin typeface="Times New Roman"/>
                <a:cs typeface="Times New Roman"/>
              </a:rPr>
              <a:t> </a:t>
            </a:r>
            <a:r>
              <a:rPr lang="en-GB" sz="2400" dirty="0" smtClean="0">
                <a:latin typeface="Times New Roman"/>
                <a:cs typeface="Times New Roman"/>
              </a:rPr>
              <a:t>of </a:t>
            </a:r>
            <a:r>
              <a:rPr sz="2400" spc="-25" dirty="0" smtClean="0">
                <a:latin typeface="Times New Roman"/>
                <a:cs typeface="Times New Roman"/>
              </a:rPr>
              <a:t> </a:t>
            </a:r>
            <a:r>
              <a:rPr sz="2400" spc="-5" dirty="0" err="1" smtClean="0">
                <a:latin typeface="Times New Roman"/>
                <a:cs typeface="Times New Roman"/>
              </a:rPr>
              <a:t>Universit</a:t>
            </a:r>
            <a:r>
              <a:rPr lang="en-GB" sz="2400" spc="-5" dirty="0" err="1" smtClean="0">
                <a:latin typeface="Times New Roman"/>
                <a:cs typeface="Times New Roman"/>
              </a:rPr>
              <a:t>ies</a:t>
            </a:r>
            <a:r>
              <a:rPr lang="en-GB" sz="2400" spc="-5" dirty="0" smtClean="0">
                <a:latin typeface="Times New Roman"/>
                <a:cs typeface="Times New Roman"/>
              </a:rPr>
              <a:t> of </a:t>
            </a:r>
            <a:r>
              <a:rPr sz="2400" dirty="0" err="1" smtClean="0">
                <a:latin typeface="Times New Roman"/>
                <a:cs typeface="Times New Roman"/>
              </a:rPr>
              <a:t>Algeri</a:t>
            </a:r>
            <a:r>
              <a:rPr lang="en-GB" sz="240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1453641" y="478282"/>
            <a:ext cx="6233160" cy="132207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280285" marR="5080" indent="-2268220">
              <a:lnSpc>
                <a:spcPts val="4920"/>
              </a:lnSpc>
              <a:spcBef>
                <a:spcPts val="565"/>
              </a:spcBef>
            </a:pP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Metropo</a:t>
            </a:r>
            <a:r>
              <a:rPr sz="4400" b="0" spc="15" dirty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4400" b="0" spc="1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tan</a:t>
            </a:r>
            <a:r>
              <a:rPr sz="4400" b="0" spc="-2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Area</a:t>
            </a:r>
            <a:r>
              <a:rPr sz="44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Network  (MAN)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23</a:t>
            </a:fld>
            <a:endParaRPr lang="fr-FR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1143000"/>
            </a:xfrm>
            <a:custGeom>
              <a:avLst/>
              <a:gdLst/>
              <a:ahLst/>
              <a:cxnLst/>
              <a:rect l="l" t="t" r="r" b="b"/>
              <a:pathLst>
                <a:path w="7772400" h="1143000">
                  <a:moveTo>
                    <a:pt x="0" y="1143000"/>
                  </a:moveTo>
                  <a:lnTo>
                    <a:pt x="7772400" y="114300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38835" y="1893294"/>
            <a:ext cx="6403340" cy="3282950"/>
          </a:xfrm>
          <a:prstGeom prst="rect">
            <a:avLst/>
          </a:prstGeom>
        </p:spPr>
        <p:txBody>
          <a:bodyPr vert="horz" wrap="square" lIns="0" tIns="11938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40"/>
              </a:spcBef>
            </a:pPr>
            <a:r>
              <a:rPr lang="en-GB" sz="3200" u="heavy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features</a:t>
            </a:r>
            <a:r>
              <a:rPr sz="3200" u="heavy" spc="-8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32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524510" indent="-487045">
              <a:lnSpc>
                <a:spcPct val="100000"/>
              </a:lnSpc>
              <a:spcBef>
                <a:spcPts val="1650"/>
              </a:spcBef>
              <a:buSzPct val="133333"/>
              <a:buFont typeface="Wingdings"/>
              <a:buChar char=""/>
              <a:tabLst>
                <a:tab pos="523875" algn="l"/>
                <a:tab pos="525145" algn="l"/>
                <a:tab pos="1557655" algn="l"/>
                <a:tab pos="1999614" algn="l"/>
                <a:tab pos="3697604" algn="l"/>
                <a:tab pos="4462780" algn="l"/>
                <a:tab pos="5246370" algn="l"/>
                <a:tab pos="5485765" algn="l"/>
              </a:tabLst>
            </a:pPr>
            <a:r>
              <a:rPr lang="en-GB" sz="3600" u="heavy" spc="-37" baseline="1157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speed</a:t>
            </a:r>
            <a:r>
              <a:rPr sz="3600" u="heavy" spc="-3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lang="en-GB" sz="3600" u="heavy" spc="-7" baseline="1157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3600" u="heavy" spc="-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3600" u="heavy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transmission	</a:t>
            </a:r>
            <a:r>
              <a:rPr lang="en-GB" sz="3600" u="heavy" spc="7" baseline="1157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between</a:t>
            </a:r>
            <a:r>
              <a:rPr sz="3600" u="heavy" spc="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r>
              <a:rPr sz="3600" u="heavy" spc="-7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LAN	</a:t>
            </a:r>
            <a:r>
              <a:rPr sz="3600" u="heavy" baseline="115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3600" baseline="1157" dirty="0">
                <a:latin typeface="Times New Roman"/>
                <a:cs typeface="Times New Roman"/>
              </a:rPr>
              <a:t>	&lt;</a:t>
            </a:r>
            <a:r>
              <a:rPr sz="3600" spc="457" baseline="1157" dirty="0">
                <a:latin typeface="Times New Roman"/>
                <a:cs typeface="Times New Roman"/>
              </a:rPr>
              <a:t> </a:t>
            </a:r>
            <a:r>
              <a:rPr sz="3600" baseline="-5787" dirty="0">
                <a:latin typeface="Verdana"/>
                <a:cs typeface="Verdana"/>
              </a:rPr>
              <a:t>100</a:t>
            </a:r>
          </a:p>
          <a:p>
            <a:pPr marL="381000">
              <a:lnSpc>
                <a:spcPct val="100000"/>
              </a:lnSpc>
              <a:spcBef>
                <a:spcPts val="145"/>
              </a:spcBef>
            </a:pPr>
            <a:r>
              <a:rPr sz="2400" spc="-10" dirty="0">
                <a:latin typeface="Times New Roman"/>
                <a:cs typeface="Times New Roman"/>
              </a:rPr>
              <a:t>mbps</a:t>
            </a:r>
            <a:endParaRPr sz="2400" dirty="0">
              <a:latin typeface="Times New Roman"/>
              <a:cs typeface="Times New Roman"/>
            </a:endParaRPr>
          </a:p>
          <a:p>
            <a:pPr marL="588010" lvl="1" indent="-474345">
              <a:lnSpc>
                <a:spcPts val="2495"/>
              </a:lnSpc>
              <a:spcBef>
                <a:spcPts val="985"/>
              </a:spcBef>
              <a:buSzPct val="133333"/>
              <a:buFont typeface="Wingdings"/>
              <a:buChar char=""/>
              <a:tabLst>
                <a:tab pos="588645" algn="l"/>
              </a:tabLst>
            </a:pPr>
            <a:r>
              <a:rPr sz="2400" u="heavy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</a:t>
            </a:r>
            <a:r>
              <a:rPr lang="en-GB" sz="2400" u="heavy" spc="-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u</a:t>
            </a:r>
            <a:r>
              <a:rPr sz="2400" u="heavy" spc="-5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mb</a:t>
            </a:r>
            <a:r>
              <a:rPr lang="en-GB" sz="2400" u="heavy" spc="-5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er</a:t>
            </a:r>
            <a:r>
              <a:rPr sz="2400" u="heavy" spc="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lang="en-GB" sz="2400" u="heavy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</a:t>
            </a:r>
            <a:r>
              <a:rPr sz="2400" u="heavy" spc="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stations</a:t>
            </a:r>
            <a:r>
              <a:rPr sz="2400" u="heavy" spc="-1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1000</a:t>
            </a:r>
            <a:r>
              <a:rPr sz="2400" spc="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machines</a:t>
            </a:r>
            <a:endParaRPr sz="2400" dirty="0">
              <a:latin typeface="Times New Roman"/>
              <a:cs typeface="Times New Roman"/>
            </a:endParaRPr>
          </a:p>
          <a:p>
            <a:pPr marL="361950" indent="-324485">
              <a:lnSpc>
                <a:spcPts val="3454"/>
              </a:lnSpc>
              <a:buSzPct val="133333"/>
              <a:buFont typeface="Wingdings"/>
              <a:buChar char=""/>
              <a:tabLst>
                <a:tab pos="362585" algn="l"/>
              </a:tabLst>
            </a:pPr>
            <a:r>
              <a:rPr lang="fr-FR" sz="2400" u="heavy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</a:t>
            </a:r>
            <a:r>
              <a:rPr sz="2400" u="heavy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éographi</a:t>
            </a:r>
            <a:r>
              <a:rPr lang="en-GB" sz="2400" u="heavy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 area</a:t>
            </a:r>
            <a:r>
              <a:rPr sz="2400" u="heavy" spc="-4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lang="en-GB" sz="2400" dirty="0" smtClean="0">
                <a:latin typeface="Times New Roman"/>
                <a:cs typeface="Times New Roman"/>
              </a:rPr>
              <a:t>to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100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sz="2400" spc="-10" dirty="0">
                <a:latin typeface="Times New Roman"/>
                <a:cs typeface="Times New Roman"/>
              </a:rPr>
              <a:t>km</a:t>
            </a:r>
            <a:r>
              <a:rPr sz="2400" spc="-15" baseline="20833" dirty="0">
                <a:latin typeface="Times New Roman"/>
                <a:cs typeface="Times New Roman"/>
              </a:rPr>
              <a:t>2</a:t>
            </a:r>
            <a:r>
              <a:rPr sz="2400" spc="300" baseline="20833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(variable)</a:t>
            </a:r>
          </a:p>
          <a:p>
            <a:pPr marL="664210" indent="-626745">
              <a:lnSpc>
                <a:spcPct val="100000"/>
              </a:lnSpc>
              <a:spcBef>
                <a:spcPts val="475"/>
              </a:spcBef>
              <a:buSzPct val="133333"/>
              <a:buFont typeface="Wingdings"/>
              <a:buChar char=""/>
              <a:tabLst>
                <a:tab pos="664210" algn="l"/>
                <a:tab pos="664845" algn="l"/>
              </a:tabLst>
            </a:pPr>
            <a:r>
              <a:rPr sz="2400" u="heavy" spc="-20" dirty="0" err="1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Topolog</a:t>
            </a:r>
            <a:r>
              <a:rPr lang="en-GB" sz="2400" u="heavy" spc="-20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y</a:t>
            </a:r>
            <a:r>
              <a:rPr sz="2400" u="heavy" spc="15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Bus,</a:t>
            </a:r>
            <a:r>
              <a:rPr sz="2400" spc="15" dirty="0">
                <a:latin typeface="Times New Roman"/>
                <a:cs typeface="Times New Roman"/>
              </a:rPr>
              <a:t> </a:t>
            </a:r>
            <a:r>
              <a:rPr lang="en-GB" sz="2400" dirty="0" smtClean="0">
                <a:latin typeface="Times New Roman"/>
                <a:cs typeface="Times New Roman"/>
              </a:rPr>
              <a:t>star </a:t>
            </a:r>
            <a:r>
              <a:rPr sz="2400" spc="-25" dirty="0" smtClean="0">
                <a:latin typeface="Times New Roman"/>
                <a:cs typeface="Times New Roman"/>
              </a:rPr>
              <a:t> </a:t>
            </a:r>
            <a:r>
              <a:rPr lang="en-GB" sz="2400" dirty="0" smtClean="0">
                <a:latin typeface="Times New Roman"/>
                <a:cs typeface="Times New Roman"/>
              </a:rPr>
              <a:t>in general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453641" y="478282"/>
            <a:ext cx="6233160" cy="1322070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280285" marR="5080" indent="-2268220">
              <a:lnSpc>
                <a:spcPts val="4920"/>
              </a:lnSpc>
              <a:spcBef>
                <a:spcPts val="565"/>
              </a:spcBef>
            </a:pP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Metropo</a:t>
            </a:r>
            <a:r>
              <a:rPr sz="4400" b="0" spc="15" dirty="0">
                <a:solidFill>
                  <a:srgbClr val="000000"/>
                </a:solidFill>
                <a:latin typeface="Times New Roman"/>
                <a:cs typeface="Times New Roman"/>
              </a:rPr>
              <a:t>l</a:t>
            </a:r>
            <a:r>
              <a:rPr sz="4400" b="0" spc="10" dirty="0">
                <a:solidFill>
                  <a:srgbClr val="000000"/>
                </a:solidFill>
                <a:latin typeface="Times New Roman"/>
                <a:cs typeface="Times New Roman"/>
              </a:rPr>
              <a:t>i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tan</a:t>
            </a:r>
            <a:r>
              <a:rPr sz="4400" b="0" spc="-29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Area</a:t>
            </a:r>
            <a:r>
              <a:rPr sz="4400" b="0" spc="-25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Network  (MAN)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24</a:t>
            </a:fld>
            <a:endParaRPr lang="fr-FR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2009647"/>
            <a:ext cx="634492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998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  <a:tab pos="4669155" algn="l"/>
                <a:tab pos="5856605" algn="l"/>
              </a:tabLst>
            </a:pPr>
            <a:r>
              <a:rPr sz="2400" spc="-5" dirty="0">
                <a:latin typeface="Times New Roman"/>
                <a:cs typeface="Times New Roman"/>
              </a:rPr>
              <a:t>Les</a:t>
            </a:r>
            <a:r>
              <a:rPr sz="2400" spc="20" dirty="0">
                <a:latin typeface="Times New Roman"/>
                <a:cs typeface="Times New Roman"/>
              </a:rPr>
              <a:t> </a:t>
            </a:r>
            <a:r>
              <a:rPr sz="2400" spc="-100" dirty="0">
                <a:latin typeface="Times New Roman"/>
                <a:cs typeface="Times New Roman"/>
              </a:rPr>
              <a:t>WAN</a:t>
            </a:r>
            <a:r>
              <a:rPr sz="2400" spc="120" dirty="0">
                <a:latin typeface="Times New Roman"/>
                <a:cs typeface="Times New Roman"/>
              </a:rPr>
              <a:t> </a:t>
            </a:r>
            <a:r>
              <a:rPr sz="2400" spc="-25" dirty="0">
                <a:latin typeface="Times New Roman"/>
                <a:cs typeface="Times New Roman"/>
              </a:rPr>
              <a:t>(Wide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Area</a:t>
            </a:r>
            <a:r>
              <a:rPr sz="2400" spc="6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Network)</a:t>
            </a:r>
            <a:r>
              <a:rPr sz="2400" spc="70" dirty="0">
                <a:latin typeface="Times New Roman"/>
                <a:cs typeface="Times New Roman"/>
              </a:rPr>
              <a:t> </a:t>
            </a:r>
            <a:r>
              <a:rPr sz="2400" dirty="0" smtClean="0">
                <a:latin typeface="Times New Roman"/>
                <a:cs typeface="Times New Roman"/>
              </a:rPr>
              <a:t>interconnect</a:t>
            </a:r>
            <a:r>
              <a:rPr lang="en-GB" sz="2400" dirty="0" smtClean="0">
                <a:latin typeface="Times New Roman"/>
                <a:cs typeface="Times New Roman"/>
              </a:rPr>
              <a:t>s</a:t>
            </a:r>
            <a:r>
              <a:rPr sz="2400" dirty="0" smtClean="0">
                <a:latin typeface="Verdana"/>
                <a:cs typeface="Verdana"/>
              </a:rPr>
              <a:t> </a:t>
            </a:r>
            <a:r>
              <a:rPr sz="2400" spc="-830" dirty="0" smtClean="0">
                <a:latin typeface="Verdana"/>
                <a:cs typeface="Verdana"/>
              </a:rPr>
              <a:t> </a:t>
            </a:r>
            <a:r>
              <a:rPr lang="en-GB" sz="3600" baseline="2314" dirty="0" smtClean="0">
                <a:latin typeface="Times New Roman"/>
                <a:cs typeface="Times New Roman"/>
              </a:rPr>
              <a:t>many</a:t>
            </a:r>
            <a:r>
              <a:rPr sz="3600" spc="247" baseline="2314" dirty="0" smtClean="0">
                <a:latin typeface="Times New Roman"/>
                <a:cs typeface="Times New Roman"/>
              </a:rPr>
              <a:t> </a:t>
            </a:r>
            <a:r>
              <a:rPr sz="3600" spc="-7" baseline="2314" dirty="0">
                <a:latin typeface="Times New Roman"/>
                <a:cs typeface="Times New Roman"/>
              </a:rPr>
              <a:t>LAN</a:t>
            </a:r>
            <a:r>
              <a:rPr sz="3600" spc="15" baseline="2314" dirty="0">
                <a:latin typeface="Times New Roman"/>
                <a:cs typeface="Times New Roman"/>
              </a:rPr>
              <a:t> </a:t>
            </a:r>
            <a:r>
              <a:rPr lang="en-GB" sz="2400" dirty="0" smtClean="0">
                <a:latin typeface="Times New Roman"/>
                <a:cs typeface="Times New Roman"/>
              </a:rPr>
              <a:t>geographically distant with </a:t>
            </a:r>
            <a:r>
              <a:rPr sz="3600" baseline="-4629" dirty="0" smtClean="0">
                <a:latin typeface="Times New Roman"/>
                <a:cs typeface="Times New Roman"/>
              </a:rPr>
              <a:t> </a:t>
            </a:r>
            <a:r>
              <a:rPr sz="3600" spc="7" baseline="-4629" dirty="0" smtClean="0">
                <a:latin typeface="Times New Roman"/>
                <a:cs typeface="Times New Roman"/>
              </a:rPr>
              <a:t> </a:t>
            </a:r>
            <a:r>
              <a:rPr lang="en-GB" sz="2400" dirty="0" smtClean="0">
                <a:latin typeface="Times New Roman"/>
                <a:cs typeface="Times New Roman"/>
              </a:rPr>
              <a:t>low speed</a:t>
            </a:r>
            <a:r>
              <a:rPr sz="2400" spc="-5" dirty="0" smtClean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18172" y="3302351"/>
            <a:ext cx="7182827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0"/>
              </a:spcBef>
              <a:buChar char="•"/>
              <a:tabLst>
                <a:tab pos="355600" algn="l"/>
                <a:tab pos="356235" algn="l"/>
                <a:tab pos="1129665" algn="l"/>
                <a:tab pos="2560320" algn="l"/>
              </a:tabLst>
            </a:pPr>
            <a:r>
              <a:rPr lang="en-GB" sz="2400" spc="-5" dirty="0" smtClean="0">
                <a:latin typeface="Times New Roman"/>
                <a:cs typeface="Times New Roman"/>
              </a:rPr>
              <a:t>Some devices allows to choose </a:t>
            </a:r>
            <a:r>
              <a:rPr sz="2400" dirty="0">
                <a:latin typeface="Times New Roman"/>
                <a:cs typeface="Times New Roman"/>
              </a:rPr>
              <a:t>	</a:t>
            </a:r>
            <a:r>
              <a:rPr lang="en-GB" sz="2400" dirty="0" smtClean="0">
                <a:latin typeface="Times New Roman"/>
                <a:cs typeface="Times New Roman"/>
              </a:rPr>
              <a:t>the best possible path to direct information the more fast possible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4235" y="4789170"/>
            <a:ext cx="13271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Times New Roman"/>
                <a:cs typeface="Times New Roman"/>
              </a:rPr>
              <a:t>•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221739" y="5152390"/>
            <a:ext cx="459549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457200" algn="l"/>
              </a:tabLst>
            </a:pPr>
            <a:r>
              <a:rPr sz="2400" dirty="0">
                <a:latin typeface="Verdana"/>
                <a:cs typeface="Verdana"/>
              </a:rPr>
              <a:t>–	</a:t>
            </a:r>
            <a:r>
              <a:rPr sz="2400" dirty="0">
                <a:latin typeface="Times New Roman"/>
                <a:cs typeface="Times New Roman"/>
              </a:rPr>
              <a:t>Internet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lang="en-GB" sz="2400" spc="-5" dirty="0" smtClean="0">
                <a:latin typeface="Times New Roman"/>
                <a:cs typeface="Times New Roman"/>
              </a:rPr>
              <a:t>is the </a:t>
            </a:r>
            <a:r>
              <a:rPr sz="2400" spc="-100" dirty="0" smtClean="0">
                <a:latin typeface="Times New Roman"/>
                <a:cs typeface="Times New Roman"/>
              </a:rPr>
              <a:t>WAN</a:t>
            </a:r>
            <a:r>
              <a:rPr sz="2400" spc="5" dirty="0" smtClean="0">
                <a:latin typeface="Times New Roman"/>
                <a:cs typeface="Times New Roman"/>
              </a:rPr>
              <a:t> </a:t>
            </a:r>
            <a:r>
              <a:rPr lang="en-GB" sz="2400" spc="-5" dirty="0" smtClean="0">
                <a:latin typeface="Times New Roman"/>
                <a:cs typeface="Times New Roman"/>
              </a:rPr>
              <a:t>most known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833119">
              <a:lnSpc>
                <a:spcPct val="100000"/>
              </a:lnSpc>
              <a:spcBef>
                <a:spcPts val="1295"/>
              </a:spcBef>
            </a:pPr>
            <a:r>
              <a:rPr sz="4400" b="0" spc="-185" dirty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ide</a:t>
            </a:r>
            <a:r>
              <a:rPr sz="4400" b="0" spc="-2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Area N</a:t>
            </a:r>
            <a:r>
              <a:rPr sz="4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sz="4400" b="0" spc="1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sz="4400" b="0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4400" b="0" spc="-505" dirty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AN)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25</a:t>
            </a:fld>
            <a:endParaRPr lang="fr-FR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26135" y="2010537"/>
            <a:ext cx="7071995" cy="3074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93700" indent="-343535">
              <a:lnSpc>
                <a:spcPct val="100000"/>
              </a:lnSpc>
              <a:spcBef>
                <a:spcPts val="105"/>
              </a:spcBef>
              <a:buFont typeface="Verdana"/>
              <a:buChar char="•"/>
              <a:tabLst>
                <a:tab pos="394335" algn="l"/>
              </a:tabLst>
            </a:pPr>
            <a:r>
              <a:rPr lang="en-GB" sz="4800" u="heavy" baseline="1736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Feature</a:t>
            </a:r>
            <a:r>
              <a:rPr sz="4800" u="heavy" baseline="1736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</a:t>
            </a:r>
            <a:r>
              <a:rPr sz="4800" u="heavy" spc="-120" baseline="1736" dirty="0" smtClean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4800" u="heavy" baseline="1736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4800" baseline="1736" dirty="0">
              <a:latin typeface="Times New Roman"/>
              <a:cs typeface="Times New Roman"/>
            </a:endParaRPr>
          </a:p>
          <a:p>
            <a:pPr marL="481965" indent="-431800">
              <a:lnSpc>
                <a:spcPct val="100000"/>
              </a:lnSpc>
              <a:spcBef>
                <a:spcPts val="2870"/>
              </a:spcBef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Vitesse</a:t>
            </a:r>
            <a:r>
              <a:rPr sz="24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transmission</a:t>
            </a:r>
            <a:r>
              <a:rPr sz="2400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entre</a:t>
            </a:r>
            <a:r>
              <a:rPr sz="2400" u="heavy" spc="-5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stations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endParaRPr sz="2400" dirty="0">
              <a:latin typeface="Times New Roman"/>
              <a:cs typeface="Times New Roman"/>
            </a:endParaRPr>
          </a:p>
          <a:p>
            <a:pPr marL="4624705" indent="-4574540">
              <a:lnSpc>
                <a:spcPct val="100000"/>
              </a:lnSpc>
              <a:spcBef>
                <a:spcPts val="5"/>
              </a:spcBef>
              <a:buSzPct val="83333"/>
              <a:buFont typeface="Verdana"/>
              <a:buChar char="•"/>
              <a:tabLst>
                <a:tab pos="4624705" algn="l"/>
                <a:tab pos="4625340" algn="l"/>
              </a:tabLst>
            </a:pPr>
            <a:r>
              <a:rPr sz="2400" spc="-5" dirty="0">
                <a:latin typeface="Times New Roman"/>
                <a:cs typeface="Times New Roman"/>
              </a:rPr>
              <a:t>56kbps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à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100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Mbps</a:t>
            </a:r>
            <a:endParaRPr sz="2400" dirty="0">
              <a:latin typeface="Times New Roman"/>
              <a:cs typeface="Times New Roman"/>
            </a:endParaRPr>
          </a:p>
          <a:p>
            <a:pPr marL="481965" indent="-431800">
              <a:lnSpc>
                <a:spcPts val="2810"/>
              </a:lnSpc>
              <a:spcBef>
                <a:spcPts val="140"/>
              </a:spcBef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Nombre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de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stations</a:t>
            </a:r>
            <a:r>
              <a:rPr sz="2400" u="heavy" spc="-7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&gt;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1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000 000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machines</a:t>
            </a:r>
            <a:endParaRPr sz="2400" dirty="0">
              <a:latin typeface="Times New Roman"/>
              <a:cs typeface="Times New Roman"/>
            </a:endParaRPr>
          </a:p>
          <a:p>
            <a:pPr marL="481965" indent="-431800">
              <a:lnSpc>
                <a:spcPts val="2810"/>
              </a:lnSpc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Aire</a:t>
            </a:r>
            <a:r>
              <a:rPr sz="2400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géographique</a:t>
            </a:r>
            <a:r>
              <a:rPr sz="2400" u="heavy" spc="-6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45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Toute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surface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de</a:t>
            </a:r>
            <a:r>
              <a:rPr sz="2400" spc="-10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la</a:t>
            </a:r>
            <a:r>
              <a:rPr sz="2400" spc="-50" dirty="0">
                <a:latin typeface="Times New Roman"/>
                <a:cs typeface="Times New Roman"/>
              </a:rPr>
              <a:t> </a:t>
            </a:r>
            <a:r>
              <a:rPr sz="2400" spc="-35" dirty="0">
                <a:latin typeface="Times New Roman"/>
                <a:cs typeface="Times New Roman"/>
              </a:rPr>
              <a:t>Terre</a:t>
            </a:r>
            <a:endParaRPr sz="2400" dirty="0">
              <a:latin typeface="Times New Roman"/>
              <a:cs typeface="Times New Roman"/>
            </a:endParaRPr>
          </a:p>
          <a:p>
            <a:pPr marL="481965" indent="-431800">
              <a:lnSpc>
                <a:spcPct val="100000"/>
              </a:lnSpc>
              <a:spcBef>
                <a:spcPts val="5"/>
              </a:spcBef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2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Topologie</a:t>
            </a: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2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Bus,</a:t>
            </a:r>
            <a:r>
              <a:rPr sz="2400" spc="-1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Etoile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en</a:t>
            </a:r>
            <a:r>
              <a:rPr sz="2400" spc="-25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général</a:t>
            </a:r>
          </a:p>
          <a:p>
            <a:pPr marL="481965" indent="-431800">
              <a:lnSpc>
                <a:spcPct val="100000"/>
              </a:lnSpc>
              <a:buSzPct val="83333"/>
              <a:buFont typeface="Verdana"/>
              <a:buChar char="•"/>
              <a:tabLst>
                <a:tab pos="481965" algn="l"/>
                <a:tab pos="482600" algn="l"/>
              </a:tabLst>
            </a:pPr>
            <a:r>
              <a:rPr sz="2400" u="heavy" spc="-2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Technologie</a:t>
            </a:r>
            <a:r>
              <a:rPr sz="2400" u="heavy" spc="-3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4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:</a:t>
            </a:r>
            <a:r>
              <a:rPr sz="2400" spc="-5" dirty="0">
                <a:latin typeface="Times New Roman"/>
                <a:cs typeface="Times New Roman"/>
              </a:rPr>
              <a:t> Câble téléphonique,</a:t>
            </a:r>
            <a:r>
              <a:rPr sz="2400" spc="-55" dirty="0"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Times New Roman"/>
                <a:cs typeface="Times New Roman"/>
              </a:rPr>
              <a:t>fibre</a:t>
            </a:r>
            <a:r>
              <a:rPr sz="2400" spc="-30" dirty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optique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4465" rIns="0" bIns="0" rtlCol="0">
            <a:spAutoFit/>
          </a:bodyPr>
          <a:lstStyle/>
          <a:p>
            <a:pPr marL="833119">
              <a:lnSpc>
                <a:spcPct val="100000"/>
              </a:lnSpc>
              <a:spcBef>
                <a:spcPts val="1295"/>
              </a:spcBef>
            </a:pPr>
            <a:r>
              <a:rPr sz="4400" b="0" spc="-185" dirty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ide</a:t>
            </a:r>
            <a:r>
              <a:rPr sz="4400" b="0" spc="-254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Area N</a:t>
            </a:r>
            <a:r>
              <a:rPr sz="4400" b="0" spc="-5" dirty="0">
                <a:solidFill>
                  <a:srgbClr val="000000"/>
                </a:solidFill>
                <a:latin typeface="Times New Roman"/>
                <a:cs typeface="Times New Roman"/>
              </a:rPr>
              <a:t>e</a:t>
            </a:r>
            <a:r>
              <a:rPr sz="4400" b="0" spc="10" dirty="0">
                <a:solidFill>
                  <a:srgbClr val="000000"/>
                </a:solidFill>
                <a:latin typeface="Times New Roman"/>
                <a:cs typeface="Times New Roman"/>
              </a:rPr>
              <a:t>t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work</a:t>
            </a:r>
            <a:r>
              <a:rPr sz="4400" b="0" spc="-60" dirty="0">
                <a:solidFill>
                  <a:srgbClr val="0000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(</a:t>
            </a:r>
            <a:r>
              <a:rPr sz="4400" b="0" spc="-505" dirty="0">
                <a:solidFill>
                  <a:srgbClr val="000000"/>
                </a:solidFill>
                <a:latin typeface="Times New Roman"/>
                <a:cs typeface="Times New Roman"/>
              </a:rPr>
              <a:t>W</a:t>
            </a:r>
            <a:r>
              <a:rPr sz="4400" b="0" dirty="0">
                <a:solidFill>
                  <a:srgbClr val="000000"/>
                </a:solidFill>
                <a:latin typeface="Times New Roman"/>
                <a:cs typeface="Times New Roman"/>
              </a:rPr>
              <a:t>AN)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26</a:t>
            </a:fld>
            <a:endParaRPr lang="fr-FR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8016240" cy="1376680"/>
            <a:chOff x="656844" y="580644"/>
            <a:chExt cx="8016240" cy="13766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990332" cy="135026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990332" cy="135178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1998345"/>
            <a:ext cx="7484109" cy="298094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GB" sz="3200" dirty="0" smtClean="0">
                <a:latin typeface="Times New Roman"/>
                <a:cs typeface="Times New Roman"/>
              </a:rPr>
              <a:t>A local network </a:t>
            </a:r>
            <a:r>
              <a:rPr sz="3200" spc="5" dirty="0" smtClean="0">
                <a:latin typeface="Times New Roman"/>
                <a:cs typeface="Times New Roman"/>
              </a:rPr>
              <a:t>interconnect</a:t>
            </a:r>
            <a:r>
              <a:rPr lang="en-GB" sz="3200" spc="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 </a:t>
            </a:r>
            <a:r>
              <a:rPr lang="en-GB" sz="3200" dirty="0" smtClean="0">
                <a:latin typeface="Times New Roman"/>
                <a:cs typeface="Times New Roman"/>
              </a:rPr>
              <a:t>computers or an organisation that generally </a:t>
            </a:r>
            <a:r>
              <a:rPr sz="3200" spc="5" dirty="0" smtClean="0">
                <a:latin typeface="Times New Roman"/>
                <a:cs typeface="Times New Roman"/>
              </a:rPr>
              <a:t>comp</a:t>
            </a:r>
            <a:r>
              <a:rPr lang="en-GB" sz="3200" spc="5" dirty="0" smtClean="0">
                <a:latin typeface="Times New Roman"/>
                <a:cs typeface="Times New Roman"/>
              </a:rPr>
              <a:t>rises</a:t>
            </a:r>
            <a:r>
              <a:rPr sz="3200" spc="5" dirty="0" smtClean="0">
                <a:latin typeface="Times New Roman"/>
                <a:cs typeface="Times New Roman"/>
              </a:rPr>
              <a:t> </a:t>
            </a:r>
            <a:r>
              <a:rPr lang="en-GB" sz="3200" spc="5" dirty="0" smtClean="0">
                <a:latin typeface="Times New Roman"/>
                <a:cs typeface="Times New Roman"/>
              </a:rPr>
              <a:t>many local networks</a:t>
            </a:r>
          </a:p>
          <a:p>
            <a:pPr marL="355600" marR="508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GB" sz="3200" spc="5" dirty="0" smtClean="0">
                <a:latin typeface="Times New Roman"/>
                <a:cs typeface="Times New Roman"/>
              </a:rPr>
              <a:t>It is therefore sometimes essential to link them together. In this case, specific components are required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958455" cy="1256754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Main components of 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27</a:t>
            </a:fld>
            <a:endParaRPr lang="fr-FR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04925"/>
            <a:chOff x="656844" y="580644"/>
            <a:chExt cx="7830820" cy="13049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2786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280160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048380" y="3286852"/>
            <a:ext cx="5591175" cy="28282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007160" y="2309241"/>
            <a:ext cx="6715759" cy="1179810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ct val="100499"/>
              </a:lnSpc>
              <a:spcBef>
                <a:spcPts val="80"/>
              </a:spcBef>
            </a:pPr>
            <a:r>
              <a:rPr lang="en-GB" sz="2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Network card</a:t>
            </a:r>
            <a:r>
              <a:rPr sz="24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: </a:t>
            </a:r>
            <a:r>
              <a:rPr lang="en-GB" sz="2400" b="1" dirty="0" smtClean="0">
                <a:latin typeface="Times New Roman"/>
                <a:cs typeface="Times New Roman"/>
              </a:rPr>
              <a:t>it constitutes the </a:t>
            </a:r>
            <a:r>
              <a:rPr sz="2400" b="1" spc="-5" dirty="0" err="1" smtClean="0">
                <a:latin typeface="Times New Roman"/>
                <a:cs typeface="Times New Roman"/>
              </a:rPr>
              <a:t>physi</a:t>
            </a:r>
            <a:r>
              <a:rPr lang="en-GB" sz="2400" b="1" spc="-5" dirty="0" err="1" smtClean="0">
                <a:latin typeface="Times New Roman"/>
                <a:cs typeface="Times New Roman"/>
              </a:rPr>
              <a:t>cal</a:t>
            </a:r>
            <a:r>
              <a:rPr lang="en-GB" sz="2400" b="1" spc="-5" dirty="0" smtClean="0">
                <a:latin typeface="Times New Roman"/>
                <a:cs typeface="Times New Roman"/>
              </a:rPr>
              <a:t> interface between computer and communication support</a:t>
            </a:r>
            <a:r>
              <a:rPr sz="2400" b="1" dirty="0" smtClean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24841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50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Main </a:t>
            </a:r>
            <a:r>
              <a:rPr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compo</a:t>
            </a:r>
            <a:r>
              <a:rPr lang="en-GB"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nen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ts</a:t>
            </a:r>
            <a:endParaRPr sz="4400" dirty="0">
              <a:latin typeface="Times New Roman"/>
              <a:cs typeface="Times New Roman"/>
            </a:endParaRPr>
          </a:p>
          <a:p>
            <a:pPr algn="ctr">
              <a:lnSpc>
                <a:spcPts val="5185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28</a:t>
            </a:fld>
            <a:endParaRPr lang="fr-FR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76680"/>
            <a:chOff x="656844" y="580644"/>
            <a:chExt cx="7830820" cy="13766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35026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351788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715000" y="3233547"/>
            <a:ext cx="3352800" cy="2609850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998345"/>
            <a:ext cx="4876800" cy="253723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HUB)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3600" dirty="0">
              <a:latin typeface="Times New Roman"/>
              <a:cs typeface="Times New Roman"/>
            </a:endParaRPr>
          </a:p>
          <a:p>
            <a:pPr marL="255270" marR="5080" algn="just">
              <a:lnSpc>
                <a:spcPct val="100000"/>
              </a:lnSpc>
            </a:pPr>
            <a:r>
              <a:rPr lang="en-GB" sz="3200" dirty="0" smtClean="0">
                <a:latin typeface="Times New Roman"/>
                <a:cs typeface="Times New Roman"/>
              </a:rPr>
              <a:t>Is equipment with multi-port</a:t>
            </a:r>
            <a:r>
              <a:rPr sz="3200" dirty="0" smtClean="0">
                <a:latin typeface="Times New Roman"/>
                <a:cs typeface="Times New Roman"/>
              </a:rPr>
              <a:t>. </a:t>
            </a:r>
            <a:r>
              <a:rPr sz="3200" spc="-790" dirty="0" smtClean="0">
                <a:latin typeface="Times New Roman"/>
                <a:cs typeface="Times New Roman"/>
              </a:rPr>
              <a:t> </a:t>
            </a:r>
            <a:r>
              <a:rPr lang="en-GB" sz="3200" dirty="0" smtClean="0">
                <a:latin typeface="Times New Roman"/>
                <a:cs typeface="Times New Roman"/>
              </a:rPr>
              <a:t>It is used to connect several computers together</a:t>
            </a:r>
            <a:r>
              <a:rPr sz="3200" spc="5" dirty="0" smtClean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320165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Principaux</a:t>
            </a:r>
            <a:r>
              <a:rPr sz="4400" spc="-8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composants</a:t>
            </a:r>
            <a:endParaRPr sz="4400" dirty="0">
              <a:latin typeface="Times New Roman"/>
              <a:cs typeface="Times New Roman"/>
            </a:endParaRPr>
          </a:p>
          <a:p>
            <a:pPr algn="ctr">
              <a:lnSpc>
                <a:spcPts val="5160"/>
              </a:lnSpc>
              <a:spcBef>
                <a:spcPts val="325"/>
              </a:spcBef>
            </a:pP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d’interconnexion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29</a:t>
            </a:fld>
            <a:endParaRPr lang="fr-FR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 is used to connect several computers together.</a:t>
            </a:r>
            <a:r>
              <a:rPr kumimoji="0" lang="fr-FR" altLang="fr-FR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839332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160655" rIns="0" bIns="0" rtlCol="0">
            <a:spAutoFit/>
          </a:bodyPr>
          <a:lstStyle/>
          <a:p>
            <a:pPr marR="44450" algn="ctr">
              <a:lnSpc>
                <a:spcPct val="100000"/>
              </a:lnSpc>
              <a:spcBef>
                <a:spcPts val="1265"/>
              </a:spcBef>
            </a:pPr>
            <a:r>
              <a:rPr sz="4400" b="0" spc="5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400" b="0" spc="-13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400" b="0" spc="-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b="0" spc="-5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</a:t>
            </a:r>
            <a:r>
              <a:rPr sz="4400" b="0" spc="-1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</a:t>
            </a:fld>
            <a:endParaRPr lang="fr-FR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" y="2286000"/>
            <a:ext cx="8686800" cy="255006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system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interconnection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machines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which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constitutes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global computer network,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100" dirty="0">
              <a:solidFill>
                <a:srgbClr val="202124"/>
              </a:solidFill>
              <a:latin typeface="inheri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standardized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set of data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transfer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Internet carries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wide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spectrum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information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development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various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applications and services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electronic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mail, instant messaging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andthe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World Wide Web.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04925"/>
            <a:chOff x="656844" y="580644"/>
            <a:chExt cx="7830820" cy="13049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2786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280160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858511" y="2565399"/>
            <a:ext cx="4143628" cy="3184008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435660" y="1998345"/>
            <a:ext cx="4488180" cy="281756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683895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683895" algn="l"/>
                <a:tab pos="684530" algn="l"/>
              </a:tabLst>
            </a:pPr>
            <a:r>
              <a:rPr sz="18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(HUB</a:t>
            </a:r>
            <a:r>
              <a:rPr sz="1800" b="1" spc="-5" dirty="0">
                <a:solidFill>
                  <a:srgbClr val="FF0000"/>
                </a:solidFill>
                <a:latin typeface="Times New Roman"/>
                <a:cs typeface="Times New Roman"/>
              </a:rPr>
              <a:t>)</a:t>
            </a:r>
            <a:endParaRPr sz="1800" dirty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9200"/>
              </a:lnSpc>
              <a:spcBef>
                <a:spcPts val="2575"/>
              </a:spcBef>
            </a:pPr>
            <a:r>
              <a:rPr sz="2400" b="1" spc="-5" dirty="0" err="1" smtClean="0">
                <a:solidFill>
                  <a:srgbClr val="009973"/>
                </a:solidFill>
                <a:latin typeface="Times New Roman"/>
                <a:cs typeface="Times New Roman"/>
              </a:rPr>
              <a:t>Princip</a:t>
            </a:r>
            <a:r>
              <a:rPr lang="en-GB" sz="2400" b="1" spc="-5" dirty="0" smtClean="0">
                <a:solidFill>
                  <a:srgbClr val="009973"/>
                </a:solidFill>
                <a:latin typeface="Times New Roman"/>
                <a:cs typeface="Times New Roman"/>
              </a:rPr>
              <a:t>l</a:t>
            </a:r>
            <a:r>
              <a:rPr sz="2400" b="1" spc="-5" dirty="0" smtClean="0">
                <a:solidFill>
                  <a:srgbClr val="009973"/>
                </a:solidFill>
                <a:latin typeface="Times New Roman"/>
                <a:cs typeface="Times New Roman"/>
              </a:rPr>
              <a:t>e</a:t>
            </a:r>
            <a:r>
              <a:rPr sz="2400" b="1" dirty="0" smtClean="0">
                <a:solidFill>
                  <a:srgbClr val="009973"/>
                </a:solidFill>
                <a:latin typeface="Times New Roman"/>
                <a:cs typeface="Times New Roman"/>
              </a:rPr>
              <a:t> </a:t>
            </a:r>
            <a:r>
              <a:rPr lang="en-GB" sz="2400" b="1" spc="-5" dirty="0" smtClean="0">
                <a:solidFill>
                  <a:srgbClr val="009973"/>
                </a:solidFill>
                <a:latin typeface="Times New Roman"/>
                <a:cs typeface="Times New Roman"/>
              </a:rPr>
              <a:t>of </a:t>
            </a:r>
            <a:r>
              <a:rPr lang="en-GB" sz="2400" b="1" spc="-5" dirty="0" err="1" smtClean="0">
                <a:solidFill>
                  <a:srgbClr val="009973"/>
                </a:solidFill>
                <a:latin typeface="Times New Roman"/>
                <a:cs typeface="Times New Roman"/>
              </a:rPr>
              <a:t>functionning</a:t>
            </a:r>
            <a:r>
              <a:rPr sz="2400" b="1" spc="-5" dirty="0" smtClean="0">
                <a:solidFill>
                  <a:srgbClr val="009973"/>
                </a:solidFill>
                <a:latin typeface="Times New Roman"/>
                <a:cs typeface="Times New Roman"/>
              </a:rPr>
              <a:t>: </a:t>
            </a:r>
            <a:r>
              <a:rPr sz="2400" b="1" spc="-585" dirty="0" smtClean="0">
                <a:solidFill>
                  <a:srgbClr val="009973"/>
                </a:solidFill>
                <a:latin typeface="Times New Roman"/>
                <a:cs typeface="Times New Roman"/>
              </a:rPr>
              <a:t> </a:t>
            </a:r>
            <a:r>
              <a:rPr sz="2400" dirty="0" err="1" smtClean="0">
                <a:latin typeface="Times New Roman"/>
                <a:cs typeface="Times New Roman"/>
              </a:rPr>
              <a:t>dir</a:t>
            </a:r>
            <a:r>
              <a:rPr lang="en-GB" sz="2400" dirty="0" err="1" smtClean="0">
                <a:latin typeface="Times New Roman"/>
                <a:cs typeface="Times New Roman"/>
              </a:rPr>
              <a:t>ect</a:t>
            </a:r>
            <a:r>
              <a:rPr lang="en-GB" sz="2400" dirty="0" smtClean="0">
                <a:latin typeface="Times New Roman"/>
                <a:cs typeface="Times New Roman"/>
              </a:rPr>
              <a:t> the data transmitted by a machine to all other connected equipment</a:t>
            </a:r>
            <a:r>
              <a:rPr sz="2400" dirty="0" smtClean="0">
                <a:latin typeface="Times New Roman"/>
                <a:cs typeface="Times New Roman"/>
              </a:rPr>
              <a:t>.</a:t>
            </a:r>
            <a:r>
              <a:rPr lang="en-GB" sz="2400" dirty="0" smtClean="0">
                <a:latin typeface="Times New Roman"/>
                <a:cs typeface="Times New Roman"/>
              </a:rPr>
              <a:t> So everything that is emitted by one piece of equipment is received by all the others 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24841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50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main</a:t>
            </a:r>
            <a:r>
              <a:rPr sz="4400" spc="-9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compo</a:t>
            </a:r>
            <a:r>
              <a:rPr lang="en-GB"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nents</a:t>
            </a:r>
            <a:endParaRPr sz="4400" dirty="0">
              <a:latin typeface="Times New Roman"/>
              <a:cs typeface="Times New Roman"/>
            </a:endParaRPr>
          </a:p>
          <a:p>
            <a:pPr algn="ctr">
              <a:lnSpc>
                <a:spcPts val="5185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30</a:t>
            </a:fld>
            <a:endParaRPr lang="fr-FR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04925"/>
            <a:chOff x="656844" y="580644"/>
            <a:chExt cx="7830820" cy="130492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278636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280160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53664" y="2785872"/>
            <a:ext cx="3285572" cy="335737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998345"/>
            <a:ext cx="4872990" cy="311508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(</a:t>
            </a:r>
            <a:r>
              <a:rPr sz="3200" b="1" dirty="0">
                <a:solidFill>
                  <a:srgbClr val="FF0000"/>
                </a:solidFill>
                <a:latin typeface="Times New Roman"/>
                <a:cs typeface="Times New Roman"/>
              </a:rPr>
              <a:t>Switch)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2700" dirty="0">
              <a:latin typeface="Times New Roman"/>
              <a:cs typeface="Times New Roman"/>
            </a:endParaRPr>
          </a:p>
          <a:p>
            <a:pPr marL="41275" marR="5080" algn="just">
              <a:lnSpc>
                <a:spcPct val="98700"/>
              </a:lnSpc>
            </a:pPr>
            <a:r>
              <a:rPr lang="en-GB" sz="2400" spc="-5" dirty="0" smtClean="0">
                <a:latin typeface="Times New Roman"/>
                <a:cs typeface="Times New Roman"/>
              </a:rPr>
              <a:t>its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sz="2400" dirty="0" err="1" smtClean="0">
                <a:latin typeface="Times New Roman"/>
                <a:cs typeface="Times New Roman"/>
              </a:rPr>
              <a:t>princip</a:t>
            </a:r>
            <a:r>
              <a:rPr lang="en-GB" sz="2400" dirty="0" smtClean="0">
                <a:latin typeface="Times New Roman"/>
                <a:cs typeface="Times New Roman"/>
              </a:rPr>
              <a:t>l</a:t>
            </a:r>
            <a:r>
              <a:rPr sz="2400" dirty="0" smtClean="0">
                <a:latin typeface="Times New Roman"/>
                <a:cs typeface="Times New Roman"/>
              </a:rPr>
              <a:t>e </a:t>
            </a:r>
            <a:r>
              <a:rPr lang="en-GB" sz="2400" spc="-5" dirty="0" smtClean="0">
                <a:latin typeface="Times New Roman"/>
                <a:cs typeface="Times New Roman"/>
              </a:rPr>
              <a:t>is to direct the data transmitted by a machine to only the equipment for which the data is intended. Devices that do not have the corresponding destination address receive nothing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24841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550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Main </a:t>
            </a:r>
            <a:r>
              <a:rPr sz="4400" spc="-9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compo</a:t>
            </a:r>
            <a:r>
              <a:rPr lang="en-GB"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nen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ts</a:t>
            </a:r>
            <a:endParaRPr sz="4400" dirty="0">
              <a:latin typeface="Times New Roman"/>
              <a:cs typeface="Times New Roman"/>
            </a:endParaRPr>
          </a:p>
          <a:p>
            <a:pPr algn="ctr">
              <a:lnSpc>
                <a:spcPts val="5185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31</a:t>
            </a:fld>
            <a:endParaRPr lang="fr-F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09600" y="400811"/>
            <a:ext cx="7737348" cy="117348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865757" y="257301"/>
            <a:ext cx="5224145" cy="1336675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701675" marR="5080" indent="-689610">
              <a:lnSpc>
                <a:spcPts val="5040"/>
              </a:lnSpc>
              <a:spcBef>
                <a:spcPts val="445"/>
              </a:spcBef>
            </a:pP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Main </a:t>
            </a:r>
            <a:r>
              <a:rPr sz="4400" b="0" spc="-114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compo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ne</a:t>
            </a: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nts</a:t>
            </a:r>
            <a:r>
              <a:rPr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b="0" spc="-1085" dirty="0" smtClean="0">
                <a:solidFill>
                  <a:srgbClr val="FF9900"/>
                </a:solidFill>
              </a:rPr>
              <a:t>of </a:t>
            </a: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07313" y="429005"/>
            <a:ext cx="7737475" cy="1143000"/>
          </a:xfrm>
          <a:custGeom>
            <a:avLst/>
            <a:gdLst/>
            <a:ahLst/>
            <a:cxnLst/>
            <a:rect l="l" t="t" r="r" b="b"/>
            <a:pathLst>
              <a:path w="7737475" h="1143000">
                <a:moveTo>
                  <a:pt x="0" y="1143000"/>
                </a:moveTo>
                <a:lnTo>
                  <a:pt x="7737348" y="1143000"/>
                </a:lnTo>
                <a:lnTo>
                  <a:pt x="7737348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28956">
            <a:solidFill>
              <a:srgbClr val="FFFF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682996" y="2429255"/>
            <a:ext cx="3389376" cy="3389376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611249"/>
            <a:ext cx="4772660" cy="251927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lang="en-GB" sz="3200" b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gateway</a:t>
            </a:r>
            <a:r>
              <a:rPr sz="3200" b="1" spc="-5" dirty="0" smtClean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lang="en-GB" sz="3200" b="1" spc="-5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355600" algn="l"/>
                <a:tab pos="356235" algn="l"/>
              </a:tabLst>
            </a:pPr>
            <a:r>
              <a:rPr lang="en-GB" sz="2600" spc="-5" dirty="0" smtClean="0">
                <a:latin typeface="Times New Roman"/>
                <a:cs typeface="Times New Roman"/>
              </a:rPr>
              <a:t>Is a device intended to connect networks with different architectures or different protocols, such as for example a local network and the internet</a:t>
            </a:r>
            <a:endParaRPr sz="2600" spc="-5" dirty="0" smtClean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32</a:t>
            </a:fld>
            <a:endParaRPr lang="fr-FR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1143000"/>
            </a:xfrm>
            <a:custGeom>
              <a:avLst/>
              <a:gdLst/>
              <a:ahLst/>
              <a:cxnLst/>
              <a:rect l="l" t="t" r="r" b="b"/>
              <a:pathLst>
                <a:path w="7772400" h="1143000">
                  <a:moveTo>
                    <a:pt x="0" y="1143000"/>
                  </a:moveTo>
                  <a:lnTo>
                    <a:pt x="7772400" y="1143000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1143000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764235" y="2063242"/>
            <a:ext cx="7332980" cy="2734723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83845" indent="-271780">
              <a:lnSpc>
                <a:spcPct val="100000"/>
              </a:lnSpc>
              <a:spcBef>
                <a:spcPts val="105"/>
              </a:spcBef>
              <a:buChar char="•"/>
              <a:tabLst>
                <a:tab pos="284480" algn="l"/>
              </a:tabLst>
            </a:pPr>
            <a:r>
              <a:rPr lang="fr-FR" sz="32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R</a:t>
            </a:r>
            <a:r>
              <a:rPr sz="3200" spc="5" dirty="0" smtClean="0">
                <a:solidFill>
                  <a:srgbClr val="FF0000"/>
                </a:solidFill>
                <a:latin typeface="Times New Roman"/>
                <a:cs typeface="Times New Roman"/>
              </a:rPr>
              <a:t>outer</a:t>
            </a:r>
            <a:endParaRPr lang="en-GB" sz="3200" dirty="0">
              <a:latin typeface="Times New Roman"/>
              <a:cs typeface="Times New Roman"/>
            </a:endParaRPr>
          </a:p>
          <a:p>
            <a:pPr marL="283845" indent="-271780">
              <a:lnSpc>
                <a:spcPct val="100000"/>
              </a:lnSpc>
              <a:spcBef>
                <a:spcPts val="105"/>
              </a:spcBef>
              <a:buChar char="•"/>
              <a:tabLst>
                <a:tab pos="284480" algn="l"/>
              </a:tabLst>
            </a:pPr>
            <a:r>
              <a:rPr sz="2400" spc="-5" dirty="0" smtClean="0">
                <a:latin typeface="Times New Roman"/>
                <a:cs typeface="Times New Roman"/>
              </a:rPr>
              <a:t>router </a:t>
            </a:r>
            <a:r>
              <a:rPr lang="en-GB" sz="2400" spc="-5" dirty="0" smtClean="0">
                <a:latin typeface="Times New Roman"/>
                <a:cs typeface="Times New Roman"/>
              </a:rPr>
              <a:t>is a hardware of computer network communication that has a role to direct information to the appropriate direction</a:t>
            </a:r>
            <a:r>
              <a:rPr sz="2400" dirty="0" smtClean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  <a:p>
            <a:pPr marL="271780" marR="5715" algn="just">
              <a:lnSpc>
                <a:spcPct val="100000"/>
              </a:lnSpc>
            </a:pPr>
            <a:r>
              <a:rPr lang="en-GB" sz="2400" spc="-5" dirty="0" smtClean="0">
                <a:latin typeface="Times New Roman"/>
                <a:cs typeface="Times New Roman"/>
              </a:rPr>
              <a:t>Information can often take multiple paths. Routing is the function of finding the optimal path that the message will take from the transmitter to the receiver</a:t>
            </a:r>
            <a:r>
              <a:rPr sz="2400" spc="-15" dirty="0" smtClean="0">
                <a:latin typeface="Times New Roman"/>
                <a:cs typeface="Times New Roman"/>
              </a:rPr>
              <a:t>.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959610" y="466089"/>
            <a:ext cx="5224145" cy="1337310"/>
          </a:xfrm>
          <a:prstGeom prst="rect">
            <a:avLst/>
          </a:prstGeom>
        </p:spPr>
        <p:txBody>
          <a:bodyPr vert="horz" wrap="square" lIns="0" tIns="56515" rIns="0" bIns="0" rtlCol="0">
            <a:spAutoFit/>
          </a:bodyPr>
          <a:lstStyle/>
          <a:p>
            <a:pPr marL="701675" marR="5080" indent="-689610">
              <a:lnSpc>
                <a:spcPts val="5040"/>
              </a:lnSpc>
              <a:spcBef>
                <a:spcPts val="445"/>
              </a:spcBef>
            </a:pP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Main </a:t>
            </a:r>
            <a:r>
              <a:rPr sz="4400" b="0" spc="-114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compo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ne</a:t>
            </a: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nts</a:t>
            </a:r>
            <a:r>
              <a:rPr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108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</a:t>
            </a: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33</a:t>
            </a:fld>
            <a:endParaRPr lang="fr-FR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376680"/>
            <a:chOff x="656844" y="580644"/>
            <a:chExt cx="7830820" cy="13766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350264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351788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430011" y="2714243"/>
            <a:ext cx="3713987" cy="335737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998345"/>
            <a:ext cx="6707505" cy="31066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Le </a:t>
            </a:r>
            <a:r>
              <a:rPr sz="3200" spc="5" dirty="0">
                <a:solidFill>
                  <a:srgbClr val="FF0000"/>
                </a:solidFill>
                <a:latin typeface="Times New Roman"/>
                <a:cs typeface="Times New Roman"/>
              </a:rPr>
              <a:t>modem</a:t>
            </a:r>
            <a:r>
              <a:rPr sz="32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</a:t>
            </a:r>
            <a:r>
              <a:rPr sz="3200" spc="-5" dirty="0" err="1" smtClean="0">
                <a:latin typeface="Times New Roman"/>
                <a:cs typeface="Times New Roman"/>
              </a:rPr>
              <a:t>modulat</a:t>
            </a:r>
            <a:r>
              <a:rPr lang="en-GB" sz="3200" spc="-5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r-d</a:t>
            </a:r>
            <a:r>
              <a:rPr lang="en-GB" sz="3200" spc="-5" dirty="0" smtClean="0">
                <a:latin typeface="Times New Roman"/>
                <a:cs typeface="Times New Roman"/>
              </a:rPr>
              <a:t>e</a:t>
            </a:r>
            <a:r>
              <a:rPr sz="3200" spc="-5" dirty="0" err="1" smtClean="0">
                <a:latin typeface="Times New Roman"/>
                <a:cs typeface="Times New Roman"/>
              </a:rPr>
              <a:t>modulat</a:t>
            </a:r>
            <a:r>
              <a:rPr lang="en-GB" sz="3200" spc="-5" dirty="0" smtClean="0">
                <a:latin typeface="Times New Roman"/>
                <a:cs typeface="Times New Roman"/>
              </a:rPr>
              <a:t>o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-5" dirty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4100" dirty="0">
              <a:latin typeface="Times New Roman"/>
              <a:cs typeface="Times New Roman"/>
            </a:endParaRPr>
          </a:p>
          <a:p>
            <a:pPr marL="184150" marR="2228850">
              <a:lnSpc>
                <a:spcPct val="100000"/>
              </a:lnSpc>
            </a:pPr>
            <a:r>
              <a:rPr lang="en-GB" sz="3200" dirty="0" smtClean="0">
                <a:latin typeface="Times New Roman"/>
                <a:cs typeface="Times New Roman"/>
              </a:rPr>
              <a:t>It is a component that interconnect a telephone network to computer network</a:t>
            </a:r>
            <a:r>
              <a:rPr sz="3200" dirty="0" smtClean="0">
                <a:latin typeface="Times New Roman"/>
                <a:cs typeface="Times New Roman"/>
              </a:rPr>
              <a:t>.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333698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main</a:t>
            </a:r>
            <a:r>
              <a:rPr sz="4400" spc="-8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compo</a:t>
            </a: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ne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nts</a:t>
            </a:r>
            <a:endParaRPr sz="4400" dirty="0">
              <a:latin typeface="Times New Roman"/>
              <a:cs typeface="Times New Roman"/>
            </a:endParaRPr>
          </a:p>
          <a:p>
            <a:pPr algn="ctr">
              <a:lnSpc>
                <a:spcPts val="5160"/>
              </a:lnSpc>
              <a:spcBef>
                <a:spcPts val="325"/>
              </a:spcBef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34</a:t>
            </a:fld>
            <a:endParaRPr lang="fr-FR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447800"/>
            <a:chOff x="656844" y="580644"/>
            <a:chExt cx="7830820" cy="14478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42189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423415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69039" y="3158019"/>
            <a:ext cx="4557584" cy="2346441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64235" y="1998345"/>
            <a:ext cx="6707505" cy="25449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>
                <a:solidFill>
                  <a:srgbClr val="FF0000"/>
                </a:solidFill>
                <a:latin typeface="Times New Roman"/>
                <a:cs typeface="Times New Roman"/>
              </a:rPr>
              <a:t>Le </a:t>
            </a:r>
            <a:r>
              <a:rPr sz="3200" spc="5" dirty="0">
                <a:solidFill>
                  <a:srgbClr val="FF0000"/>
                </a:solidFill>
                <a:latin typeface="Times New Roman"/>
                <a:cs typeface="Times New Roman"/>
              </a:rPr>
              <a:t>modem</a:t>
            </a:r>
            <a:r>
              <a:rPr sz="3200" spc="-65" dirty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latin typeface="Times New Roman"/>
                <a:cs typeface="Times New Roman"/>
              </a:rPr>
              <a:t>(modulateur-démodulateur)</a:t>
            </a:r>
            <a:endParaRPr sz="3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3650" dirty="0">
              <a:latin typeface="Times New Roman"/>
              <a:cs typeface="Times New Roman"/>
            </a:endParaRPr>
          </a:p>
          <a:p>
            <a:pPr marL="327025" marR="3411220">
              <a:lnSpc>
                <a:spcPct val="100000"/>
              </a:lnSpc>
            </a:pPr>
            <a:r>
              <a:rPr lang="en-GB" sz="2400" dirty="0" smtClean="0">
                <a:latin typeface="Times New Roman"/>
                <a:cs typeface="Times New Roman"/>
              </a:rPr>
              <a:t>The </a:t>
            </a:r>
            <a:r>
              <a:rPr sz="2400" spc="-10" dirty="0" smtClean="0">
                <a:latin typeface="Times New Roman"/>
                <a:cs typeface="Times New Roman"/>
              </a:rPr>
              <a:t>modem</a:t>
            </a:r>
            <a:r>
              <a:rPr sz="2400" spc="-5" dirty="0" smtClean="0">
                <a:latin typeface="Times New Roman"/>
                <a:cs typeface="Times New Roman"/>
              </a:rPr>
              <a:t> </a:t>
            </a:r>
            <a:r>
              <a:rPr lang="en-GB" sz="2400" dirty="0" smtClean="0">
                <a:latin typeface="Times New Roman"/>
                <a:cs typeface="Times New Roman"/>
              </a:rPr>
              <a:t>has a job to </a:t>
            </a:r>
            <a:r>
              <a:rPr lang="en-GB" sz="2400" dirty="0" err="1" smtClean="0">
                <a:latin typeface="Times New Roman"/>
                <a:cs typeface="Times New Roman"/>
              </a:rPr>
              <a:t>convertthe</a:t>
            </a:r>
            <a:r>
              <a:rPr lang="en-GB" sz="2400" dirty="0" smtClean="0">
                <a:latin typeface="Times New Roman"/>
                <a:cs typeface="Times New Roman"/>
              </a:rPr>
              <a:t> digital </a:t>
            </a:r>
            <a:r>
              <a:rPr sz="2400" dirty="0" smtClean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signal </a:t>
            </a:r>
            <a:r>
              <a:rPr sz="2400" spc="5" dirty="0">
                <a:latin typeface="Times New Roman"/>
                <a:cs typeface="Times New Roman"/>
              </a:rPr>
              <a:t> </a:t>
            </a:r>
            <a:r>
              <a:rPr lang="en-GB" sz="2400" spc="-10" dirty="0" smtClean="0">
                <a:latin typeface="Times New Roman"/>
                <a:cs typeface="Times New Roman"/>
              </a:rPr>
              <a:t>to analogic </a:t>
            </a:r>
            <a:r>
              <a:rPr sz="2400" dirty="0" smtClean="0">
                <a:latin typeface="Times New Roman"/>
                <a:cs typeface="Times New Roman"/>
              </a:rPr>
              <a:t>signal </a:t>
            </a:r>
            <a:r>
              <a:rPr sz="2400" spc="5" dirty="0" smtClean="0">
                <a:latin typeface="Times New Roman"/>
                <a:cs typeface="Times New Roman"/>
              </a:rPr>
              <a:t> </a:t>
            </a:r>
            <a:r>
              <a:rPr lang="en-GB" sz="2400" dirty="0" smtClean="0">
                <a:latin typeface="Times New Roman"/>
                <a:cs typeface="Times New Roman"/>
              </a:rPr>
              <a:t>and </a:t>
            </a:r>
            <a:r>
              <a:rPr sz="2400" spc="-5" dirty="0" smtClean="0">
                <a:latin typeface="Times New Roman"/>
                <a:cs typeface="Times New Roman"/>
              </a:rPr>
              <a:t>vi</a:t>
            </a:r>
            <a:r>
              <a:rPr lang="en-GB" sz="2400" spc="-5" dirty="0" err="1" smtClean="0">
                <a:latin typeface="Times New Roman"/>
                <a:cs typeface="Times New Roman"/>
              </a:rPr>
              <a:t>ce</a:t>
            </a:r>
            <a:r>
              <a:rPr sz="2400" spc="-25" dirty="0" smtClean="0">
                <a:latin typeface="Times New Roman"/>
                <a:cs typeface="Times New Roman"/>
              </a:rPr>
              <a:t> </a:t>
            </a:r>
            <a:r>
              <a:rPr sz="2400" dirty="0">
                <a:latin typeface="Times New Roman"/>
                <a:cs typeface="Times New Roman"/>
              </a:rPr>
              <a:t>versa.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686562" y="610362"/>
            <a:ext cx="7772400" cy="1305486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main</a:t>
            </a:r>
            <a:r>
              <a:rPr sz="4400" spc="-8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compo</a:t>
            </a: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ne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nts</a:t>
            </a:r>
            <a:endParaRPr sz="4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35</a:t>
            </a:fld>
            <a:endParaRPr lang="fr-FR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447800"/>
            <a:chOff x="656844" y="580644"/>
            <a:chExt cx="7830820" cy="144780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421891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423415"/>
            </a:xfrm>
            <a:prstGeom prst="rect">
              <a:avLst/>
            </a:prstGeom>
          </p:spPr>
        </p:pic>
      </p:grpSp>
      <p:sp>
        <p:nvSpPr>
          <p:cNvPr id="5" name="object 5"/>
          <p:cNvSpPr/>
          <p:nvPr/>
        </p:nvSpPr>
        <p:spPr>
          <a:xfrm>
            <a:off x="1499616" y="4873752"/>
            <a:ext cx="2357755" cy="730250"/>
          </a:xfrm>
          <a:custGeom>
            <a:avLst/>
            <a:gdLst/>
            <a:ahLst/>
            <a:cxnLst/>
            <a:rect l="l" t="t" r="r" b="b"/>
            <a:pathLst>
              <a:path w="2357754" h="730250">
                <a:moveTo>
                  <a:pt x="0" y="355727"/>
                </a:moveTo>
                <a:lnTo>
                  <a:pt x="31750" y="310388"/>
                </a:lnTo>
                <a:lnTo>
                  <a:pt x="63372" y="265811"/>
                </a:lnTo>
                <a:lnTo>
                  <a:pt x="94868" y="222504"/>
                </a:lnTo>
                <a:lnTo>
                  <a:pt x="125984" y="181102"/>
                </a:lnTo>
                <a:lnTo>
                  <a:pt x="156717" y="142494"/>
                </a:lnTo>
                <a:lnTo>
                  <a:pt x="186816" y="107187"/>
                </a:lnTo>
                <a:lnTo>
                  <a:pt x="216408" y="75818"/>
                </a:lnTo>
                <a:lnTo>
                  <a:pt x="245109" y="49149"/>
                </a:lnTo>
                <a:lnTo>
                  <a:pt x="299973" y="12446"/>
                </a:lnTo>
                <a:lnTo>
                  <a:pt x="350773" y="0"/>
                </a:lnTo>
                <a:lnTo>
                  <a:pt x="362839" y="254"/>
                </a:lnTo>
                <a:lnTo>
                  <a:pt x="409321" y="13081"/>
                </a:lnTo>
                <a:lnTo>
                  <a:pt x="453644" y="40893"/>
                </a:lnTo>
                <a:lnTo>
                  <a:pt x="496570" y="79375"/>
                </a:lnTo>
                <a:lnTo>
                  <a:pt x="539241" y="124841"/>
                </a:lnTo>
                <a:lnTo>
                  <a:pt x="581025" y="186309"/>
                </a:lnTo>
                <a:lnTo>
                  <a:pt x="601345" y="222758"/>
                </a:lnTo>
                <a:lnTo>
                  <a:pt x="621410" y="261620"/>
                </a:lnTo>
                <a:lnTo>
                  <a:pt x="641222" y="301752"/>
                </a:lnTo>
                <a:lnTo>
                  <a:pt x="651129" y="321945"/>
                </a:lnTo>
                <a:lnTo>
                  <a:pt x="660908" y="342138"/>
                </a:lnTo>
                <a:lnTo>
                  <a:pt x="670686" y="362077"/>
                </a:lnTo>
                <a:lnTo>
                  <a:pt x="680339" y="381762"/>
                </a:lnTo>
                <a:lnTo>
                  <a:pt x="699770" y="419481"/>
                </a:lnTo>
                <a:lnTo>
                  <a:pt x="719073" y="454152"/>
                </a:lnTo>
                <a:lnTo>
                  <a:pt x="738123" y="485648"/>
                </a:lnTo>
                <a:lnTo>
                  <a:pt x="747395" y="501650"/>
                </a:lnTo>
                <a:lnTo>
                  <a:pt x="756539" y="517906"/>
                </a:lnTo>
                <a:lnTo>
                  <a:pt x="765302" y="534416"/>
                </a:lnTo>
                <a:lnTo>
                  <a:pt x="774065" y="550799"/>
                </a:lnTo>
                <a:lnTo>
                  <a:pt x="799846" y="599440"/>
                </a:lnTo>
                <a:lnTo>
                  <a:pt x="825881" y="644525"/>
                </a:lnTo>
                <a:lnTo>
                  <a:pt x="862329" y="693674"/>
                </a:lnTo>
                <a:lnTo>
                  <a:pt x="903351" y="723785"/>
                </a:lnTo>
                <a:lnTo>
                  <a:pt x="938910" y="729996"/>
                </a:lnTo>
                <a:lnTo>
                  <a:pt x="952246" y="728980"/>
                </a:lnTo>
                <a:lnTo>
                  <a:pt x="1010031" y="712216"/>
                </a:lnTo>
                <a:lnTo>
                  <a:pt x="1055623" y="689102"/>
                </a:lnTo>
                <a:lnTo>
                  <a:pt x="1100201" y="660019"/>
                </a:lnTo>
                <a:lnTo>
                  <a:pt x="1141222" y="627761"/>
                </a:lnTo>
                <a:lnTo>
                  <a:pt x="1185926" y="584454"/>
                </a:lnTo>
                <a:lnTo>
                  <a:pt x="1216914" y="535813"/>
                </a:lnTo>
                <a:lnTo>
                  <a:pt x="1233678" y="492633"/>
                </a:lnTo>
                <a:lnTo>
                  <a:pt x="1246632" y="446913"/>
                </a:lnTo>
                <a:lnTo>
                  <a:pt x="1257808" y="401447"/>
                </a:lnTo>
                <a:lnTo>
                  <a:pt x="1261364" y="386842"/>
                </a:lnTo>
                <a:lnTo>
                  <a:pt x="1272667" y="346329"/>
                </a:lnTo>
                <a:lnTo>
                  <a:pt x="1294384" y="297180"/>
                </a:lnTo>
                <a:lnTo>
                  <a:pt x="1319911" y="256540"/>
                </a:lnTo>
                <a:lnTo>
                  <a:pt x="1345565" y="225679"/>
                </a:lnTo>
                <a:lnTo>
                  <a:pt x="1378458" y="201295"/>
                </a:lnTo>
                <a:lnTo>
                  <a:pt x="1396238" y="196596"/>
                </a:lnTo>
                <a:lnTo>
                  <a:pt x="1406144" y="197358"/>
                </a:lnTo>
                <a:lnTo>
                  <a:pt x="1444498" y="221615"/>
                </a:lnTo>
                <a:lnTo>
                  <a:pt x="1471422" y="255270"/>
                </a:lnTo>
                <a:lnTo>
                  <a:pt x="1491488" y="295910"/>
                </a:lnTo>
                <a:lnTo>
                  <a:pt x="1505077" y="333756"/>
                </a:lnTo>
                <a:lnTo>
                  <a:pt x="1509648" y="346964"/>
                </a:lnTo>
                <a:lnTo>
                  <a:pt x="1523873" y="386080"/>
                </a:lnTo>
                <a:lnTo>
                  <a:pt x="1539621" y="420878"/>
                </a:lnTo>
                <a:lnTo>
                  <a:pt x="1550035" y="438785"/>
                </a:lnTo>
                <a:lnTo>
                  <a:pt x="1556892" y="451104"/>
                </a:lnTo>
                <a:lnTo>
                  <a:pt x="1578864" y="488569"/>
                </a:lnTo>
                <a:lnTo>
                  <a:pt x="1602232" y="521081"/>
                </a:lnTo>
                <a:lnTo>
                  <a:pt x="1635887" y="542036"/>
                </a:lnTo>
                <a:lnTo>
                  <a:pt x="1643126" y="541655"/>
                </a:lnTo>
                <a:lnTo>
                  <a:pt x="1675638" y="519684"/>
                </a:lnTo>
                <a:lnTo>
                  <a:pt x="1702815" y="487680"/>
                </a:lnTo>
                <a:lnTo>
                  <a:pt x="1729613" y="449961"/>
                </a:lnTo>
                <a:lnTo>
                  <a:pt x="1753489" y="413258"/>
                </a:lnTo>
                <a:lnTo>
                  <a:pt x="1760347" y="402336"/>
                </a:lnTo>
                <a:lnTo>
                  <a:pt x="1766443" y="392684"/>
                </a:lnTo>
                <a:lnTo>
                  <a:pt x="1782953" y="357759"/>
                </a:lnTo>
                <a:lnTo>
                  <a:pt x="1786255" y="323088"/>
                </a:lnTo>
                <a:lnTo>
                  <a:pt x="1787144" y="314071"/>
                </a:lnTo>
                <a:lnTo>
                  <a:pt x="1789176" y="306705"/>
                </a:lnTo>
                <a:lnTo>
                  <a:pt x="1793239" y="301498"/>
                </a:lnTo>
                <a:lnTo>
                  <a:pt x="1800098" y="298577"/>
                </a:lnTo>
                <a:lnTo>
                  <a:pt x="1808353" y="298069"/>
                </a:lnTo>
                <a:lnTo>
                  <a:pt x="1818132" y="299085"/>
                </a:lnTo>
                <a:lnTo>
                  <a:pt x="1867789" y="315468"/>
                </a:lnTo>
                <a:lnTo>
                  <a:pt x="1905762" y="336423"/>
                </a:lnTo>
                <a:lnTo>
                  <a:pt x="1935607" y="364871"/>
                </a:lnTo>
                <a:lnTo>
                  <a:pt x="1947418" y="401193"/>
                </a:lnTo>
                <a:lnTo>
                  <a:pt x="1951863" y="428498"/>
                </a:lnTo>
                <a:lnTo>
                  <a:pt x="1954022" y="441833"/>
                </a:lnTo>
                <a:lnTo>
                  <a:pt x="1969135" y="482092"/>
                </a:lnTo>
                <a:lnTo>
                  <a:pt x="2003933" y="492887"/>
                </a:lnTo>
                <a:lnTo>
                  <a:pt x="2017014" y="492379"/>
                </a:lnTo>
                <a:lnTo>
                  <a:pt x="2056764" y="483870"/>
                </a:lnTo>
                <a:lnTo>
                  <a:pt x="2093595" y="462407"/>
                </a:lnTo>
                <a:lnTo>
                  <a:pt x="2104771" y="415798"/>
                </a:lnTo>
                <a:lnTo>
                  <a:pt x="2106803" y="403606"/>
                </a:lnTo>
                <a:lnTo>
                  <a:pt x="2132965" y="366649"/>
                </a:lnTo>
                <a:lnTo>
                  <a:pt x="2167382" y="347725"/>
                </a:lnTo>
                <a:lnTo>
                  <a:pt x="2209927" y="336550"/>
                </a:lnTo>
                <a:lnTo>
                  <a:pt x="2235073" y="335153"/>
                </a:lnTo>
                <a:lnTo>
                  <a:pt x="2247773" y="336042"/>
                </a:lnTo>
                <a:lnTo>
                  <a:pt x="2292985" y="350900"/>
                </a:lnTo>
                <a:lnTo>
                  <a:pt x="2324735" y="371983"/>
                </a:lnTo>
                <a:lnTo>
                  <a:pt x="2356485" y="397637"/>
                </a:lnTo>
                <a:lnTo>
                  <a:pt x="2357628" y="398653"/>
                </a:lnTo>
              </a:path>
            </a:pathLst>
          </a:custGeom>
          <a:ln w="914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343144" y="4884420"/>
            <a:ext cx="3030220" cy="805180"/>
          </a:xfrm>
          <a:custGeom>
            <a:avLst/>
            <a:gdLst/>
            <a:ahLst/>
            <a:cxnLst/>
            <a:rect l="l" t="t" r="r" b="b"/>
            <a:pathLst>
              <a:path w="3030220" h="805179">
                <a:moveTo>
                  <a:pt x="0" y="456691"/>
                </a:moveTo>
                <a:lnTo>
                  <a:pt x="8635" y="433323"/>
                </a:lnTo>
                <a:lnTo>
                  <a:pt x="17144" y="409955"/>
                </a:lnTo>
                <a:lnTo>
                  <a:pt x="25780" y="386841"/>
                </a:lnTo>
                <a:lnTo>
                  <a:pt x="43306" y="341248"/>
                </a:lnTo>
                <a:lnTo>
                  <a:pt x="61213" y="297052"/>
                </a:lnTo>
                <a:lnTo>
                  <a:pt x="79755" y="255015"/>
                </a:lnTo>
                <a:lnTo>
                  <a:pt x="99059" y="215391"/>
                </a:lnTo>
                <a:lnTo>
                  <a:pt x="129793" y="162305"/>
                </a:lnTo>
                <a:lnTo>
                  <a:pt x="175132" y="105917"/>
                </a:lnTo>
                <a:lnTo>
                  <a:pt x="227583" y="69595"/>
                </a:lnTo>
                <a:lnTo>
                  <a:pt x="290448" y="50545"/>
                </a:lnTo>
                <a:lnTo>
                  <a:pt x="341756" y="46481"/>
                </a:lnTo>
                <a:lnTo>
                  <a:pt x="359028" y="46989"/>
                </a:lnTo>
                <a:lnTo>
                  <a:pt x="427100" y="58038"/>
                </a:lnTo>
                <a:lnTo>
                  <a:pt x="488314" y="82549"/>
                </a:lnTo>
                <a:lnTo>
                  <a:pt x="537082" y="121538"/>
                </a:lnTo>
                <a:lnTo>
                  <a:pt x="574547" y="181990"/>
                </a:lnTo>
                <a:lnTo>
                  <a:pt x="590550" y="218439"/>
                </a:lnTo>
                <a:lnTo>
                  <a:pt x="605535" y="257682"/>
                </a:lnTo>
                <a:lnTo>
                  <a:pt x="620140" y="298449"/>
                </a:lnTo>
                <a:lnTo>
                  <a:pt x="627379" y="319150"/>
                </a:lnTo>
                <a:lnTo>
                  <a:pt x="634872" y="339851"/>
                </a:lnTo>
                <a:lnTo>
                  <a:pt x="650239" y="380745"/>
                </a:lnTo>
                <a:lnTo>
                  <a:pt x="667130" y="419988"/>
                </a:lnTo>
                <a:lnTo>
                  <a:pt x="685926" y="456691"/>
                </a:lnTo>
                <a:lnTo>
                  <a:pt x="695959" y="474725"/>
                </a:lnTo>
                <a:lnTo>
                  <a:pt x="705992" y="493775"/>
                </a:lnTo>
                <a:lnTo>
                  <a:pt x="716026" y="513587"/>
                </a:lnTo>
                <a:lnTo>
                  <a:pt x="726185" y="534161"/>
                </a:lnTo>
                <a:lnTo>
                  <a:pt x="736472" y="555116"/>
                </a:lnTo>
                <a:lnTo>
                  <a:pt x="746759" y="576325"/>
                </a:lnTo>
                <a:lnTo>
                  <a:pt x="757173" y="597661"/>
                </a:lnTo>
                <a:lnTo>
                  <a:pt x="778636" y="639698"/>
                </a:lnTo>
                <a:lnTo>
                  <a:pt x="800734" y="680084"/>
                </a:lnTo>
                <a:lnTo>
                  <a:pt x="823848" y="717041"/>
                </a:lnTo>
                <a:lnTo>
                  <a:pt x="860678" y="763155"/>
                </a:lnTo>
                <a:lnTo>
                  <a:pt x="914653" y="799490"/>
                </a:lnTo>
                <a:lnTo>
                  <a:pt x="945260" y="804671"/>
                </a:lnTo>
                <a:lnTo>
                  <a:pt x="961897" y="804379"/>
                </a:lnTo>
                <a:lnTo>
                  <a:pt x="1034795" y="787145"/>
                </a:lnTo>
                <a:lnTo>
                  <a:pt x="1073150" y="770775"/>
                </a:lnTo>
                <a:lnTo>
                  <a:pt x="1111503" y="750646"/>
                </a:lnTo>
                <a:lnTo>
                  <a:pt x="1148841" y="727836"/>
                </a:lnTo>
                <a:lnTo>
                  <a:pt x="1184275" y="703452"/>
                </a:lnTo>
                <a:lnTo>
                  <a:pt x="1231519" y="666114"/>
                </a:lnTo>
                <a:lnTo>
                  <a:pt x="1279525" y="618235"/>
                </a:lnTo>
                <a:lnTo>
                  <a:pt x="1314196" y="563371"/>
                </a:lnTo>
                <a:lnTo>
                  <a:pt x="1339850" y="502284"/>
                </a:lnTo>
                <a:lnTo>
                  <a:pt x="1359661" y="438022"/>
                </a:lnTo>
                <a:lnTo>
                  <a:pt x="1372870" y="389508"/>
                </a:lnTo>
                <a:lnTo>
                  <a:pt x="1377314" y="373633"/>
                </a:lnTo>
                <a:lnTo>
                  <a:pt x="1381759" y="357885"/>
                </a:lnTo>
                <a:lnTo>
                  <a:pt x="1386331" y="342391"/>
                </a:lnTo>
                <a:lnTo>
                  <a:pt x="1390396" y="326643"/>
                </a:lnTo>
                <a:lnTo>
                  <a:pt x="1397507" y="275208"/>
                </a:lnTo>
                <a:lnTo>
                  <a:pt x="1399539" y="220471"/>
                </a:lnTo>
                <a:lnTo>
                  <a:pt x="1399794" y="201929"/>
                </a:lnTo>
                <a:lnTo>
                  <a:pt x="1400175" y="183641"/>
                </a:lnTo>
                <a:lnTo>
                  <a:pt x="1404111" y="114426"/>
                </a:lnTo>
                <a:lnTo>
                  <a:pt x="1419352" y="57657"/>
                </a:lnTo>
                <a:lnTo>
                  <a:pt x="1454784" y="21208"/>
                </a:lnTo>
                <a:lnTo>
                  <a:pt x="1516633" y="3682"/>
                </a:lnTo>
                <a:lnTo>
                  <a:pt x="1554860" y="380"/>
                </a:lnTo>
                <a:lnTo>
                  <a:pt x="1575053" y="0"/>
                </a:lnTo>
                <a:lnTo>
                  <a:pt x="1595754" y="380"/>
                </a:lnTo>
                <a:lnTo>
                  <a:pt x="1637791" y="3174"/>
                </a:lnTo>
                <a:lnTo>
                  <a:pt x="1679575" y="8635"/>
                </a:lnTo>
                <a:lnTo>
                  <a:pt x="1719452" y="16128"/>
                </a:lnTo>
                <a:lnTo>
                  <a:pt x="1787271" y="36575"/>
                </a:lnTo>
                <a:lnTo>
                  <a:pt x="1834260" y="64769"/>
                </a:lnTo>
                <a:lnTo>
                  <a:pt x="1868804" y="105028"/>
                </a:lnTo>
                <a:lnTo>
                  <a:pt x="1895094" y="153415"/>
                </a:lnTo>
                <a:lnTo>
                  <a:pt x="1916937" y="205866"/>
                </a:lnTo>
                <a:lnTo>
                  <a:pt x="1922145" y="219201"/>
                </a:lnTo>
                <a:lnTo>
                  <a:pt x="1927352" y="232409"/>
                </a:lnTo>
                <a:lnTo>
                  <a:pt x="1932558" y="245490"/>
                </a:lnTo>
                <a:lnTo>
                  <a:pt x="1938020" y="258444"/>
                </a:lnTo>
                <a:lnTo>
                  <a:pt x="1943607" y="271017"/>
                </a:lnTo>
                <a:lnTo>
                  <a:pt x="1949069" y="283717"/>
                </a:lnTo>
                <a:lnTo>
                  <a:pt x="1963420" y="324103"/>
                </a:lnTo>
                <a:lnTo>
                  <a:pt x="1975611" y="366775"/>
                </a:lnTo>
                <a:lnTo>
                  <a:pt x="1982851" y="395731"/>
                </a:lnTo>
                <a:lnTo>
                  <a:pt x="1986406" y="410209"/>
                </a:lnTo>
                <a:lnTo>
                  <a:pt x="1997328" y="453135"/>
                </a:lnTo>
                <a:lnTo>
                  <a:pt x="2013965" y="506602"/>
                </a:lnTo>
                <a:lnTo>
                  <a:pt x="2035936" y="554862"/>
                </a:lnTo>
                <a:lnTo>
                  <a:pt x="2065020" y="602614"/>
                </a:lnTo>
                <a:lnTo>
                  <a:pt x="2097151" y="645413"/>
                </a:lnTo>
                <a:lnTo>
                  <a:pt x="2131567" y="681862"/>
                </a:lnTo>
                <a:lnTo>
                  <a:pt x="2167128" y="710425"/>
                </a:lnTo>
                <a:lnTo>
                  <a:pt x="2207640" y="731418"/>
                </a:lnTo>
                <a:lnTo>
                  <a:pt x="2257932" y="744143"/>
                </a:lnTo>
                <a:lnTo>
                  <a:pt x="2295905" y="746696"/>
                </a:lnTo>
                <a:lnTo>
                  <a:pt x="2308352" y="746378"/>
                </a:lnTo>
                <a:lnTo>
                  <a:pt x="2355723" y="739698"/>
                </a:lnTo>
                <a:lnTo>
                  <a:pt x="2404109" y="720597"/>
                </a:lnTo>
                <a:lnTo>
                  <a:pt x="2449067" y="691641"/>
                </a:lnTo>
                <a:lnTo>
                  <a:pt x="2485771" y="657732"/>
                </a:lnTo>
                <a:lnTo>
                  <a:pt x="2511805" y="613155"/>
                </a:lnTo>
                <a:lnTo>
                  <a:pt x="2527680" y="563498"/>
                </a:lnTo>
                <a:lnTo>
                  <a:pt x="2531236" y="550925"/>
                </a:lnTo>
                <a:lnTo>
                  <a:pt x="2534920" y="538606"/>
                </a:lnTo>
                <a:lnTo>
                  <a:pt x="2548762" y="502284"/>
                </a:lnTo>
                <a:lnTo>
                  <a:pt x="2562732" y="472947"/>
                </a:lnTo>
                <a:lnTo>
                  <a:pt x="2567178" y="463676"/>
                </a:lnTo>
                <a:lnTo>
                  <a:pt x="2587625" y="418972"/>
                </a:lnTo>
                <a:lnTo>
                  <a:pt x="2604897" y="374268"/>
                </a:lnTo>
                <a:lnTo>
                  <a:pt x="2616580" y="334136"/>
                </a:lnTo>
                <a:lnTo>
                  <a:pt x="2628773" y="286638"/>
                </a:lnTo>
                <a:lnTo>
                  <a:pt x="2633090" y="270001"/>
                </a:lnTo>
                <a:lnTo>
                  <a:pt x="2646806" y="219455"/>
                </a:lnTo>
                <a:lnTo>
                  <a:pt x="2662301" y="171322"/>
                </a:lnTo>
                <a:lnTo>
                  <a:pt x="2680207" y="130047"/>
                </a:lnTo>
                <a:lnTo>
                  <a:pt x="2720594" y="83692"/>
                </a:lnTo>
                <a:lnTo>
                  <a:pt x="2767710" y="65785"/>
                </a:lnTo>
                <a:lnTo>
                  <a:pt x="2806827" y="61848"/>
                </a:lnTo>
                <a:lnTo>
                  <a:pt x="2819907" y="61848"/>
                </a:lnTo>
                <a:lnTo>
                  <a:pt x="2870200" y="66166"/>
                </a:lnTo>
                <a:lnTo>
                  <a:pt x="2914269" y="74040"/>
                </a:lnTo>
                <a:lnTo>
                  <a:pt x="2960878" y="95376"/>
                </a:lnTo>
                <a:lnTo>
                  <a:pt x="3000629" y="127507"/>
                </a:lnTo>
                <a:lnTo>
                  <a:pt x="3028187" y="155193"/>
                </a:lnTo>
                <a:lnTo>
                  <a:pt x="3029711" y="156717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64235" y="1897025"/>
            <a:ext cx="7383780" cy="2403991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00"/>
              </a:spcBef>
              <a:buChar char="•"/>
              <a:tabLst>
                <a:tab pos="355600" algn="l"/>
                <a:tab pos="356235" algn="l"/>
              </a:tabLst>
            </a:pPr>
            <a:r>
              <a:rPr lang="en-GB" sz="3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The repeater</a:t>
            </a:r>
            <a:r>
              <a:rPr sz="32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756285" marR="5080" indent="-287020">
              <a:lnSpc>
                <a:spcPct val="98700"/>
              </a:lnSpc>
              <a:spcBef>
                <a:spcPts val="735"/>
              </a:spcBef>
            </a:pP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lang="en-GB" sz="2800" spc="-10" dirty="0" smtClean="0">
                <a:latin typeface="Times New Roman"/>
                <a:cs typeface="Times New Roman"/>
              </a:rPr>
              <a:t>equipment which is used to regenerate a weakened signal during </a:t>
            </a:r>
            <a:r>
              <a:rPr sz="2800" dirty="0" smtClean="0">
                <a:latin typeface="Times New Roman"/>
                <a:cs typeface="Times New Roman"/>
              </a:rPr>
              <a:t>transport</a:t>
            </a:r>
            <a:r>
              <a:rPr sz="2800" dirty="0">
                <a:latin typeface="Times New Roman"/>
                <a:cs typeface="Times New Roman"/>
              </a:rPr>
              <a:t>,</a:t>
            </a:r>
            <a:r>
              <a:rPr sz="2800" spc="-80" dirty="0">
                <a:latin typeface="Times New Roman"/>
                <a:cs typeface="Times New Roman"/>
              </a:rPr>
              <a:t> </a:t>
            </a:r>
            <a:r>
              <a:rPr lang="en-GB" sz="2800" spc="-80" dirty="0" smtClean="0">
                <a:latin typeface="Times New Roman"/>
                <a:cs typeface="Times New Roman"/>
              </a:rPr>
              <a:t>and thus</a:t>
            </a:r>
            <a:r>
              <a:rPr lang="en-GB" sz="2800" spc="-5" dirty="0" smtClean="0">
                <a:latin typeface="Times New Roman"/>
                <a:cs typeface="Times New Roman"/>
              </a:rPr>
              <a:t> extend the maximum distance </a:t>
            </a:r>
            <a:r>
              <a:rPr lang="en-GB" sz="2800" spc="-5" dirty="0" err="1" smtClean="0">
                <a:latin typeface="Times New Roman"/>
                <a:cs typeface="Times New Roman"/>
              </a:rPr>
              <a:t>betw</a:t>
            </a:r>
            <a:r>
              <a:rPr sz="2800" spc="-5" dirty="0" smtClean="0">
                <a:latin typeface="Times New Roman"/>
                <a:cs typeface="Times New Roman"/>
              </a:rPr>
              <a:t>e</a:t>
            </a:r>
            <a:r>
              <a:rPr lang="en-GB" sz="2800" spc="-5" dirty="0" err="1" smtClean="0">
                <a:latin typeface="Times New Roman"/>
                <a:cs typeface="Times New Roman"/>
              </a:rPr>
              <a:t>en</a:t>
            </a:r>
            <a:r>
              <a:rPr lang="en-GB" sz="2800" spc="-5" dirty="0" smtClean="0">
                <a:latin typeface="Times New Roman"/>
                <a:cs typeface="Times New Roman"/>
              </a:rPr>
              <a:t> two nodes of a network</a:t>
            </a:r>
            <a:r>
              <a:rPr sz="2800" spc="-5" dirty="0" smtClean="0">
                <a:latin typeface="Times New Roman"/>
                <a:cs typeface="Times New Roman"/>
              </a:rPr>
              <a:t>.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57244" y="4858511"/>
            <a:ext cx="1430020" cy="346249"/>
          </a:xfrm>
          <a:prstGeom prst="rect">
            <a:avLst/>
          </a:prstGeom>
          <a:solidFill>
            <a:srgbClr val="00CC99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56210">
              <a:lnSpc>
                <a:spcPts val="2690"/>
              </a:lnSpc>
            </a:pPr>
            <a:r>
              <a:rPr lang="en-GB" sz="2400" b="1" dirty="0" smtClean="0">
                <a:latin typeface="Times New Roman"/>
                <a:cs typeface="Times New Roman"/>
              </a:rPr>
              <a:t>repeater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562" y="610362"/>
            <a:ext cx="7772400" cy="1305486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910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Main </a:t>
            </a:r>
            <a:r>
              <a:rPr sz="4400" spc="-8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compo</a:t>
            </a: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ne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nts</a:t>
            </a:r>
            <a:endParaRPr sz="440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 </a:t>
            </a:r>
            <a:r>
              <a:rPr sz="44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interconnexion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36</a:t>
            </a:fld>
            <a:endParaRPr lang="fr-FR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0" y="84645"/>
            <a:ext cx="7609455" cy="28791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extend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maximum distance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between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nodes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a network.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019810"/>
            <a:chOff x="656844" y="580644"/>
            <a:chExt cx="7830820" cy="101981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9936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993648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686562" y="610362"/>
              <a:ext cx="7772400" cy="962025"/>
            </a:xfrm>
            <a:custGeom>
              <a:avLst/>
              <a:gdLst/>
              <a:ahLst/>
              <a:cxnLst/>
              <a:rect l="l" t="t" r="r" b="b"/>
              <a:pathLst>
                <a:path w="7772400" h="962025">
                  <a:moveTo>
                    <a:pt x="0" y="961644"/>
                  </a:moveTo>
                  <a:lnTo>
                    <a:pt x="7772400" y="961644"/>
                  </a:lnTo>
                  <a:lnTo>
                    <a:pt x="7772400" y="0"/>
                  </a:lnTo>
                  <a:lnTo>
                    <a:pt x="0" y="0"/>
                  </a:lnTo>
                  <a:lnTo>
                    <a:pt x="0" y="961644"/>
                  </a:lnTo>
                  <a:close/>
                </a:path>
              </a:pathLst>
            </a:custGeom>
            <a:ln w="28956">
              <a:solidFill>
                <a:srgbClr val="FFFF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1343913" y="363982"/>
            <a:ext cx="6452235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Protocol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 of</a:t>
            </a:r>
            <a:r>
              <a:rPr sz="4400" b="0" spc="-5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communication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37</a:t>
            </a:fld>
            <a:endParaRPr lang="fr-FR"/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304800" y="2406407"/>
            <a:ext cx="8617744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Communication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specifications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multiple machines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communicate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each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other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most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today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HTTP, FTP,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SMTP, POP. Most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built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around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TCP/IP: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Transmission Control Protocol/Internet Protocol.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48177"/>
            <a:ext cx="7772400" cy="1354217"/>
          </a:xfrm>
        </p:spPr>
        <p:txBody>
          <a:bodyPr/>
          <a:lstStyle/>
          <a:p>
            <a:pPr lvl="1" algn="ctr"/>
            <a:r>
              <a:rPr lang="fr-FR" sz="4400" spc="-10" dirty="0" smtClean="0">
                <a:solidFill>
                  <a:srgbClr val="FF0000"/>
                </a:solidFill>
                <a:latin typeface="Calibri Light"/>
                <a:cs typeface="Calibri Light"/>
              </a:rPr>
              <a:t>Adr</a:t>
            </a:r>
            <a:r>
              <a:rPr lang="fr-FR" sz="4400" spc="-15" dirty="0" smtClean="0">
                <a:solidFill>
                  <a:srgbClr val="FF0000"/>
                </a:solidFill>
                <a:latin typeface="Calibri Light"/>
                <a:cs typeface="Calibri Light"/>
              </a:rPr>
              <a:t>e</a:t>
            </a:r>
            <a:r>
              <a:rPr lang="fr-FR" sz="4400" spc="-5" dirty="0" smtClean="0">
                <a:solidFill>
                  <a:srgbClr val="FF0000"/>
                </a:solidFill>
                <a:latin typeface="Calibri Light"/>
                <a:cs typeface="Calibri Light"/>
              </a:rPr>
              <a:t>ssage</a:t>
            </a:r>
            <a:r>
              <a:rPr lang="fr-FR" sz="4400" dirty="0" smtClean="0">
                <a:solidFill>
                  <a:srgbClr val="FF0000"/>
                </a:solidFill>
                <a:latin typeface="Calibri Light"/>
                <a:cs typeface="Calibri Light"/>
              </a:rPr>
              <a:t> </a:t>
            </a:r>
            <a:r>
              <a:rPr lang="fr-FR" sz="4400" spc="-10" dirty="0" smtClean="0">
                <a:solidFill>
                  <a:srgbClr val="FF0000"/>
                </a:solidFill>
                <a:latin typeface="Calibri Light"/>
                <a:cs typeface="Calibri Light"/>
              </a:rPr>
              <a:t>I</a:t>
            </a:r>
            <a:r>
              <a:rPr lang="fr-FR" sz="4400" spc="-5" dirty="0" smtClean="0">
                <a:solidFill>
                  <a:srgbClr val="FF0000"/>
                </a:solidFill>
                <a:latin typeface="Calibri Light"/>
                <a:cs typeface="Calibri Light"/>
              </a:rPr>
              <a:t>P</a:t>
            </a:r>
            <a:r>
              <a:rPr lang="fr-FR" sz="4400" dirty="0" smtClean="0">
                <a:solidFill>
                  <a:srgbClr val="FF0000"/>
                </a:solidFill>
                <a:latin typeface="Calibri Light"/>
                <a:cs typeface="Calibri Light"/>
              </a:rPr>
              <a:t/>
            </a:r>
            <a:br>
              <a:rPr lang="fr-FR" sz="4400" dirty="0" smtClean="0">
                <a:solidFill>
                  <a:srgbClr val="FF0000"/>
                </a:solidFill>
                <a:latin typeface="Calibri Light"/>
                <a:cs typeface="Calibri Light"/>
              </a:rPr>
            </a:br>
            <a:endParaRPr lang="fr-FR" sz="4400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38</a:t>
            </a:fld>
            <a:endParaRPr lang="fr-FR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subTitle" idx="4"/>
          </p:nvPr>
        </p:nvSpPr>
        <p:spPr bwMode="auto">
          <a:xfrm>
            <a:off x="131682" y="1279229"/>
            <a:ext cx="9226885" cy="319639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abbreviation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Internet Protocol,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IP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unique identifier of a computer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communicate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within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network.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 IP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32-bit code, or 4 bytes,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usually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represented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decimal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separated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by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periods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216.239.37.100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Assigning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a machine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ways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Static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configured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manually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Dynamic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assigned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automatically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DHCP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8517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685"/>
              </a:lnSpc>
            </a:pPr>
            <a:r>
              <a:rPr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Protocol</a:t>
            </a:r>
            <a:r>
              <a:rPr sz="4400" spc="-6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</a:t>
            </a:r>
            <a:r>
              <a:rPr sz="4400" spc="-4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communication</a:t>
            </a:r>
            <a:endParaRPr sz="4400" dirty="0">
              <a:latin typeface="Times New Roman"/>
              <a:cs typeface="Times New Roman"/>
            </a:endParaRPr>
          </a:p>
          <a:p>
            <a:pPr marL="635" algn="ctr">
              <a:lnSpc>
                <a:spcPts val="4265"/>
              </a:lnSpc>
            </a:pP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(TCP/IP)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39</a:t>
            </a:fld>
            <a:endParaRPr lang="fr-FR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96234" y="3124200"/>
            <a:ext cx="8125558" cy="158057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TCP/IP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represents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all the communication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rules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the internet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based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the concept of IP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IP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unique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assigned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each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computer 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Internet (i.e. no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computers on the Internet have the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same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39495"/>
            <a:ext cx="7832090" cy="1202690"/>
            <a:chOff x="653795" y="539495"/>
            <a:chExt cx="7832090" cy="120269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566927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39495"/>
              <a:ext cx="7808976" cy="1179576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572262"/>
            <a:ext cx="7772400" cy="1025922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255" algn="ctr">
              <a:lnSpc>
                <a:spcPts val="3790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</a:t>
            </a:r>
            <a:r>
              <a:rPr sz="3600" spc="-1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 dirty="0">
              <a:latin typeface="Times New Roman"/>
              <a:cs typeface="Times New Roman"/>
            </a:endParaRPr>
          </a:p>
          <a:p>
            <a:pPr marL="9525" algn="ctr">
              <a:lnSpc>
                <a:spcPts val="4235"/>
              </a:lnSpc>
            </a:pPr>
            <a:r>
              <a:rPr sz="36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sz="3600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br</a:t>
            </a:r>
            <a:r>
              <a:rPr lang="en-GB" sz="3600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</a:t>
            </a:r>
            <a:r>
              <a:rPr sz="3600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ef</a:t>
            </a:r>
            <a:r>
              <a:rPr sz="3600" spc="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spc="-5" dirty="0" smtClean="0">
                <a:solidFill>
                  <a:srgbClr val="FF9900"/>
                </a:solidFill>
                <a:latin typeface="Times New Roman"/>
                <a:cs typeface="Times New Roman"/>
              </a:rPr>
              <a:t>story</a:t>
            </a:r>
            <a:r>
              <a:rPr sz="3600" spc="-15" dirty="0" smtClean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</a:t>
            </a:fld>
            <a:endParaRPr lang="fr-FR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80781" y="2819400"/>
            <a:ext cx="9151544" cy="190373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history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the 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begins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start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1969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carried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out by the DARPA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department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Defense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Advanced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Projects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Agency).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This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involved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linking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together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computers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different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centers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This transmission network,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called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ARPANET (ARPA network, or ARPA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network).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685"/>
              </a:lnSpc>
            </a:pPr>
            <a:r>
              <a:rPr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Protocol</a:t>
            </a:r>
            <a:r>
              <a:rPr sz="4400" spc="-6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</a:t>
            </a:r>
            <a:r>
              <a:rPr sz="4400" spc="-4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communication</a:t>
            </a:r>
            <a:endParaRPr sz="4400" dirty="0">
              <a:latin typeface="Times New Roman"/>
              <a:cs typeface="Times New Roman"/>
            </a:endParaRPr>
          </a:p>
          <a:p>
            <a:pPr marL="635" algn="ctr">
              <a:lnSpc>
                <a:spcPts val="4265"/>
              </a:lnSpc>
            </a:pP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(TCP/IP)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40</a:t>
            </a:fld>
            <a:endParaRPr lang="fr-FR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81000" y="2580880"/>
            <a:ext cx="7974875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 IP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data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routed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the correct destination.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associated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domain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names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make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easier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remember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71397" y="2848432"/>
            <a:ext cx="6601205" cy="629018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ts val="4785"/>
              </a:lnSpc>
            </a:pPr>
            <a:r>
              <a:rPr lang="en-GB" sz="4000" spc="-5" dirty="0" smtClean="0">
                <a:solidFill>
                  <a:srgbClr val="000000"/>
                </a:solidFill>
              </a:rPr>
              <a:t>Main </a:t>
            </a:r>
            <a:r>
              <a:rPr sz="4000" spc="5" dirty="0" smtClean="0">
                <a:solidFill>
                  <a:srgbClr val="000000"/>
                </a:solidFill>
              </a:rPr>
              <a:t> </a:t>
            </a:r>
            <a:r>
              <a:rPr sz="4000" spc="-5" dirty="0">
                <a:solidFill>
                  <a:srgbClr val="000000"/>
                </a:solidFill>
              </a:rPr>
              <a:t>services</a:t>
            </a:r>
            <a:r>
              <a:rPr sz="4000" spc="15" dirty="0">
                <a:solidFill>
                  <a:srgbClr val="000000"/>
                </a:solidFill>
              </a:rPr>
              <a:t> </a:t>
            </a:r>
            <a:r>
              <a:rPr lang="en-GB" sz="4000" spc="-10" dirty="0" smtClean="0">
                <a:solidFill>
                  <a:srgbClr val="000000"/>
                </a:solidFill>
              </a:rPr>
              <a:t> of </a:t>
            </a:r>
            <a:r>
              <a:rPr sz="4000" spc="-10" dirty="0" smtClean="0">
                <a:solidFill>
                  <a:srgbClr val="000000"/>
                </a:solidFill>
              </a:rPr>
              <a:t>Internet</a:t>
            </a:r>
            <a:endParaRPr sz="4000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41</a:t>
            </a:fld>
            <a:endParaRPr lang="fr-FR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88614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L="532765">
              <a:lnSpc>
                <a:spcPct val="100000"/>
              </a:lnSpc>
              <a:spcBef>
                <a:spcPts val="1630"/>
              </a:spcBef>
            </a:pPr>
            <a:r>
              <a:rPr lang="en-GB" sz="4400" b="0" dirty="0" smtClean="0">
                <a:latin typeface="Times New Roman"/>
                <a:cs typeface="Times New Roman"/>
              </a:rPr>
              <a:t>main</a:t>
            </a:r>
            <a:r>
              <a:rPr sz="4400" b="0" spc="-85" dirty="0" smtClean="0">
                <a:latin typeface="Times New Roman"/>
                <a:cs typeface="Times New Roman"/>
              </a:rPr>
              <a:t> </a:t>
            </a:r>
            <a:r>
              <a:rPr sz="4400" b="0" dirty="0">
                <a:latin typeface="Times New Roman"/>
                <a:cs typeface="Times New Roman"/>
              </a:rPr>
              <a:t>services</a:t>
            </a:r>
            <a:r>
              <a:rPr sz="4400" b="0" spc="-55" dirty="0">
                <a:latin typeface="Times New Roman"/>
                <a:cs typeface="Times New Roman"/>
              </a:rPr>
              <a:t> </a:t>
            </a:r>
            <a:r>
              <a:rPr lang="en-GB" sz="4400" b="0" dirty="0" smtClean="0">
                <a:latin typeface="Times New Roman"/>
                <a:cs typeface="Times New Roman"/>
              </a:rPr>
              <a:t>of </a:t>
            </a:r>
            <a:r>
              <a:rPr sz="4400" b="0" dirty="0" smtClean="0">
                <a:latin typeface="Times New Roman"/>
                <a:cs typeface="Times New Roman"/>
              </a:rPr>
              <a:t>Internet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42</a:t>
            </a:fld>
            <a:endParaRPr lang="fr-FR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152400" y="2352280"/>
            <a:ext cx="8312725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Internet user, "the Internet user", has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access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a large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number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services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as: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electronic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mail, information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file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transfer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discussion groups,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electronic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commerce, etc.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235" y="2002027"/>
            <a:ext cx="762063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95"/>
              </a:spcBef>
              <a:buChar char="•"/>
              <a:tabLst>
                <a:tab pos="355600" algn="l"/>
                <a:tab pos="356235" algn="l"/>
                <a:tab pos="983615" algn="l"/>
                <a:tab pos="2498725" algn="l"/>
                <a:tab pos="4628515" algn="l"/>
                <a:tab pos="5297805" algn="l"/>
                <a:tab pos="5948680" algn="l"/>
                <a:tab pos="7247890" algn="l"/>
              </a:tabLst>
            </a:pPr>
            <a:r>
              <a:rPr lang="en-GB" sz="2800" spc="-10" dirty="0" smtClean="0">
                <a:latin typeface="Times New Roman"/>
                <a:cs typeface="Times New Roman"/>
              </a:rPr>
              <a:t>Is a 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sz="2800" b="1" spc="-5" dirty="0">
                <a:latin typeface="Times New Roman"/>
                <a:cs typeface="Times New Roman"/>
              </a:rPr>
              <a:t>s</a:t>
            </a:r>
            <a:r>
              <a:rPr sz="2800" b="1" dirty="0">
                <a:latin typeface="Times New Roman"/>
                <a:cs typeface="Times New Roman"/>
              </a:rPr>
              <a:t>e</a:t>
            </a:r>
            <a:r>
              <a:rPr sz="2800" b="1" spc="-5" dirty="0">
                <a:latin typeface="Times New Roman"/>
                <a:cs typeface="Times New Roman"/>
              </a:rPr>
              <a:t>rvice</a:t>
            </a:r>
            <a:r>
              <a:rPr sz="2800" b="1" dirty="0">
                <a:latin typeface="Times New Roman"/>
                <a:cs typeface="Times New Roman"/>
              </a:rPr>
              <a:t>	</a:t>
            </a:r>
            <a:r>
              <a:rPr lang="en-GB" sz="2800" b="1" spc="10" dirty="0" smtClean="0">
                <a:latin typeface="Times New Roman"/>
                <a:cs typeface="Times New Roman"/>
              </a:rPr>
              <a:t>of 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7439" y="2428748"/>
            <a:ext cx="3237230" cy="8616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295"/>
              </a:lnSpc>
              <a:spcBef>
                <a:spcPts val="95"/>
              </a:spcBef>
              <a:tabLst>
                <a:tab pos="2745740" algn="l"/>
              </a:tabLst>
            </a:pPr>
            <a:r>
              <a:rPr sz="2800" b="1" dirty="0">
                <a:latin typeface="Times New Roman"/>
                <a:cs typeface="Times New Roman"/>
              </a:rPr>
              <a:t>transmission	</a:t>
            </a:r>
            <a:r>
              <a:rPr sz="2800" b="1" spc="10" dirty="0">
                <a:latin typeface="Times New Roman"/>
                <a:cs typeface="Times New Roman"/>
              </a:rPr>
              <a:t>de</a:t>
            </a:r>
            <a:endParaRPr sz="2800" dirty="0">
              <a:latin typeface="Times New Roman"/>
              <a:cs typeface="Times New Roman"/>
            </a:endParaRPr>
          </a:p>
          <a:p>
            <a:pPr marL="12700">
              <a:lnSpc>
                <a:spcPts val="3295"/>
              </a:lnSpc>
              <a:tabLst>
                <a:tab pos="2788285" algn="l"/>
              </a:tabLst>
            </a:pPr>
            <a:r>
              <a:rPr lang="en-GB" sz="2800" spc="-5" dirty="0" smtClean="0">
                <a:latin typeface="Times New Roman"/>
                <a:cs typeface="Times New Roman"/>
              </a:rPr>
              <a:t>Electronically </a:t>
            </a:r>
            <a:r>
              <a:rPr sz="2800" dirty="0">
                <a:latin typeface="Times New Roman"/>
                <a:cs typeface="Times New Roman"/>
              </a:rPr>
              <a:t>	</a:t>
            </a:r>
            <a:r>
              <a:rPr sz="2800" spc="-5" dirty="0">
                <a:latin typeface="Times New Roman"/>
                <a:cs typeface="Times New Roman"/>
              </a:rPr>
              <a:t>via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91861" y="2428748"/>
            <a:ext cx="1866139" cy="8585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3295"/>
              </a:lnSpc>
              <a:spcBef>
                <a:spcPts val="95"/>
              </a:spcBef>
            </a:pPr>
            <a:r>
              <a:rPr sz="2800" b="1" spc="-5" dirty="0">
                <a:latin typeface="Times New Roman"/>
                <a:cs typeface="Times New Roman"/>
              </a:rPr>
              <a:t>messages</a:t>
            </a:r>
            <a:endParaRPr sz="2800" dirty="0">
              <a:latin typeface="Times New Roman"/>
              <a:cs typeface="Times New Roman"/>
            </a:endParaRPr>
          </a:p>
          <a:p>
            <a:pPr marL="320040">
              <a:lnSpc>
                <a:spcPts val="3295"/>
              </a:lnSpc>
            </a:pPr>
            <a:r>
              <a:rPr lang="en-GB" sz="2800" spc="-5" dirty="0" smtClean="0">
                <a:latin typeface="Times New Roman"/>
                <a:cs typeface="Times New Roman"/>
              </a:rPr>
              <a:t>computer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519418" y="2428748"/>
            <a:ext cx="1863725" cy="86169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715" algn="r">
              <a:lnSpc>
                <a:spcPts val="3295"/>
              </a:lnSpc>
              <a:spcBef>
                <a:spcPts val="95"/>
              </a:spcBef>
            </a:pPr>
            <a:r>
              <a:rPr lang="en-GB" sz="2800" b="1" spc="-5" dirty="0" smtClean="0">
                <a:latin typeface="Times New Roman"/>
                <a:cs typeface="Times New Roman"/>
              </a:rPr>
              <a:t>sent</a:t>
            </a:r>
            <a:endParaRPr sz="2800" dirty="0">
              <a:latin typeface="Times New Roman"/>
              <a:cs typeface="Times New Roman"/>
            </a:endParaRPr>
          </a:p>
          <a:p>
            <a:pPr marR="5080" algn="r">
              <a:lnSpc>
                <a:spcPts val="3295"/>
              </a:lnSpc>
            </a:pPr>
            <a:r>
              <a:rPr lang="en-GB" sz="2800" spc="-5" dirty="0" smtClean="0">
                <a:latin typeface="Times New Roman"/>
                <a:cs typeface="Times New Roman"/>
              </a:rPr>
              <a:t>network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30673" y="2855163"/>
            <a:ext cx="38227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GB" sz="2800" spc="-5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07439" y="3282822"/>
            <a:ext cx="725043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GB" sz="2800" spc="-5" dirty="0" smtClean="0">
                <a:latin typeface="Times New Roman"/>
                <a:cs typeface="Times New Roman"/>
              </a:rPr>
              <a:t>mainly</a:t>
            </a:r>
            <a:r>
              <a:rPr sz="2800" spc="105" dirty="0" smtClean="0">
                <a:latin typeface="Times New Roman"/>
                <a:cs typeface="Times New Roman"/>
              </a:rPr>
              <a:t> </a:t>
            </a:r>
            <a:r>
              <a:rPr sz="2800" dirty="0" smtClean="0">
                <a:latin typeface="Times New Roman"/>
                <a:cs typeface="Times New Roman"/>
              </a:rPr>
              <a:t>(Internet</a:t>
            </a:r>
            <a:r>
              <a:rPr sz="2800" dirty="0">
                <a:latin typeface="Times New Roman"/>
                <a:cs typeface="Times New Roman"/>
              </a:rPr>
              <a:t>)</a:t>
            </a:r>
            <a:r>
              <a:rPr sz="2800" spc="15" dirty="0">
                <a:latin typeface="Times New Roman"/>
                <a:cs typeface="Times New Roman"/>
              </a:rPr>
              <a:t> </a:t>
            </a:r>
            <a:r>
              <a:rPr lang="en-GB" sz="2800" spc="-5" dirty="0" smtClean="0">
                <a:latin typeface="Times New Roman"/>
                <a:cs typeface="Times New Roman"/>
              </a:rPr>
              <a:t>in the electronic letter box of a destination chosen by the sender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838691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51460" rIns="0" bIns="0" rtlCol="0">
            <a:spAutoFit/>
          </a:bodyPr>
          <a:lstStyle/>
          <a:p>
            <a:pPr marL="515620">
              <a:lnSpc>
                <a:spcPct val="100000"/>
              </a:lnSpc>
              <a:spcBef>
                <a:spcPts val="1980"/>
              </a:spcBef>
            </a:pPr>
            <a:r>
              <a:rPr sz="3800" spc="5" dirty="0" smtClean="0">
                <a:solidFill>
                  <a:srgbClr val="FF9900"/>
                </a:solidFill>
              </a:rPr>
              <a:t>(</a:t>
            </a:r>
            <a:r>
              <a:rPr sz="3800" spc="5" dirty="0">
                <a:solidFill>
                  <a:srgbClr val="FF9900"/>
                </a:solidFill>
              </a:rPr>
              <a:t>e-mail)</a:t>
            </a:r>
            <a:endParaRPr sz="3800" dirty="0">
              <a:latin typeface="Times New Roman"/>
              <a:cs typeface="Times New Roman"/>
            </a:endParaRP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43</a:t>
            </a:fld>
            <a:endParaRPr lang="fr-FR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88614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630"/>
              </a:spcBef>
            </a:pPr>
            <a:r>
              <a:rPr sz="4400" dirty="0" smtClean="0">
                <a:solidFill>
                  <a:srgbClr val="FF9900"/>
                </a:solidFill>
              </a:rPr>
              <a:t>(</a:t>
            </a:r>
            <a:r>
              <a:rPr sz="4400" dirty="0">
                <a:solidFill>
                  <a:srgbClr val="FF9900"/>
                </a:solidFill>
              </a:rPr>
              <a:t>e-mail)</a:t>
            </a:r>
            <a:endParaRPr sz="44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44</a:t>
            </a:fld>
            <a:endParaRPr lang="fr-F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381000" y="2657080"/>
            <a:ext cx="8394927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benefit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from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activity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the user must have an email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This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form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user@host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where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host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the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server 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which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user has an email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account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14300"/>
            <a:ext cx="7830820" cy="1199515"/>
            <a:chOff x="656844" y="114300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140207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14300"/>
              <a:ext cx="7804404" cy="117500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144018"/>
            <a:ext cx="7772400" cy="8854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625"/>
              </a:spcBef>
            </a:pPr>
            <a:r>
              <a:rPr sz="4400" dirty="0" smtClean="0">
                <a:solidFill>
                  <a:srgbClr val="FF9900"/>
                </a:solidFill>
              </a:rPr>
              <a:t>(</a:t>
            </a:r>
            <a:r>
              <a:rPr sz="4400" dirty="0">
                <a:solidFill>
                  <a:srgbClr val="FF9900"/>
                </a:solidFill>
              </a:rPr>
              <a:t>e-mail)</a:t>
            </a:r>
            <a:endParaRPr sz="4400" dirty="0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45</a:t>
            </a:fld>
            <a:endParaRPr lang="fr-FR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0" y="2590800"/>
            <a:ext cx="8989577" cy="222690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main email service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“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Outgoing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”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Outgoing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manage the transmission of mail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between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servers.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main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outgoing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SMTP (Simple Mail Transfer Protocol).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“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Inbound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”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receiving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distributing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mail.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incoming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optionally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in messaging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systems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POP or IMAP.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14300"/>
            <a:ext cx="7830820" cy="1199515"/>
            <a:chOff x="656844" y="114300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140207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14300"/>
              <a:ext cx="7804404" cy="1175003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689501" y="1791241"/>
            <a:ext cx="8018780" cy="2308324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065" algn="just">
              <a:lnSpc>
                <a:spcPct val="100000"/>
              </a:lnSpc>
              <a:spcBef>
                <a:spcPts val="900"/>
              </a:spcBef>
              <a:tabLst>
                <a:tab pos="356235" algn="l"/>
              </a:tabLst>
            </a:pPr>
            <a:r>
              <a:rPr lang="fr-FR" sz="2400" dirty="0" smtClean="0">
                <a:latin typeface="Times New Roman"/>
                <a:cs typeface="Times New Roman"/>
              </a:rPr>
              <a:t>The </a:t>
            </a:r>
            <a:r>
              <a:rPr lang="fr-FR" sz="2400" dirty="0" err="1" smtClean="0">
                <a:latin typeface="Times New Roman"/>
                <a:cs typeface="Times New Roman"/>
              </a:rPr>
              <a:t>most</a:t>
            </a:r>
            <a:r>
              <a:rPr lang="fr-FR" sz="2400" dirty="0" smtClean="0">
                <a:latin typeface="Times New Roman"/>
                <a:cs typeface="Times New Roman"/>
              </a:rPr>
              <a:t> communs are Hotmail (Microsoft), Gmail (Google), Yahoo Mail (Yahoo).</a:t>
            </a:r>
          </a:p>
          <a:p>
            <a:pPr marL="12065" algn="just">
              <a:lnSpc>
                <a:spcPct val="100000"/>
              </a:lnSpc>
              <a:spcBef>
                <a:spcPts val="900"/>
              </a:spcBef>
              <a:tabLst>
                <a:tab pos="356235" algn="l"/>
              </a:tabLst>
            </a:pPr>
            <a:endParaRPr lang="fr-FR" sz="2400" dirty="0">
              <a:latin typeface="Times New Roman"/>
              <a:cs typeface="Times New Roman"/>
            </a:endParaRPr>
          </a:p>
          <a:p>
            <a:pPr marL="12065" algn="just">
              <a:lnSpc>
                <a:spcPct val="100000"/>
              </a:lnSpc>
              <a:spcBef>
                <a:spcPts val="900"/>
              </a:spcBef>
              <a:tabLst>
                <a:tab pos="356235" algn="l"/>
              </a:tabLst>
            </a:pPr>
            <a:endParaRPr lang="fr-FR" sz="2400" dirty="0" smtClean="0">
              <a:latin typeface="Times New Roman"/>
              <a:cs typeface="Times New Roman"/>
            </a:endParaRPr>
          </a:p>
          <a:p>
            <a:pPr marL="12065" algn="just">
              <a:lnSpc>
                <a:spcPct val="100000"/>
              </a:lnSpc>
              <a:spcBef>
                <a:spcPts val="900"/>
              </a:spcBef>
              <a:tabLst>
                <a:tab pos="356235" algn="l"/>
              </a:tabLst>
            </a:pP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144018"/>
            <a:ext cx="7772400" cy="8854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625"/>
              </a:spcBef>
            </a:pPr>
            <a:r>
              <a:rPr sz="4400" dirty="0" smtClean="0">
                <a:solidFill>
                  <a:srgbClr val="FF9900"/>
                </a:solidFill>
              </a:rPr>
              <a:t>(</a:t>
            </a:r>
            <a:r>
              <a:rPr sz="4400" dirty="0">
                <a:solidFill>
                  <a:srgbClr val="FF9900"/>
                </a:solidFill>
              </a:rPr>
              <a:t>e-mail)</a:t>
            </a:r>
            <a:endParaRPr sz="4400" dirty="0"/>
          </a:p>
        </p:txBody>
      </p:sp>
      <p:pic>
        <p:nvPicPr>
          <p:cNvPr id="8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981200" y="3151894"/>
            <a:ext cx="5715000" cy="1724905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850032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14600" y="685609"/>
            <a:ext cx="26636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69265" indent="-228600">
              <a:lnSpc>
                <a:spcPct val="100000"/>
              </a:lnSpc>
              <a:buClr>
                <a:srgbClr val="1F4D78"/>
              </a:buClr>
              <a:buFont typeface="Wingdings"/>
              <a:buChar char=""/>
              <a:tabLst>
                <a:tab pos="469900" algn="l"/>
              </a:tabLst>
            </a:pPr>
            <a:r>
              <a:rPr lang="fr-FR" spc="-5" dirty="0" smtClean="0">
                <a:solidFill>
                  <a:srgbClr val="1F4D78"/>
                </a:solidFill>
                <a:latin typeface="Calibri Light"/>
                <a:cs typeface="Calibri Light"/>
              </a:rPr>
              <a:t>Electronic </a:t>
            </a:r>
            <a:r>
              <a:rPr lang="fr-FR" spc="-5" dirty="0" err="1" smtClean="0">
                <a:solidFill>
                  <a:srgbClr val="1F4D78"/>
                </a:solidFill>
                <a:latin typeface="Calibri Light"/>
                <a:cs typeface="Calibri Light"/>
              </a:rPr>
              <a:t>messagery</a:t>
            </a:r>
            <a:r>
              <a:rPr lang="fr-FR" dirty="0" smtClean="0">
                <a:solidFill>
                  <a:srgbClr val="1F4D78"/>
                </a:solidFill>
                <a:latin typeface="Calibri Light"/>
                <a:cs typeface="Calibri Light"/>
              </a:rPr>
              <a:t>:</a:t>
            </a:r>
            <a:endParaRPr lang="fr-FR" dirty="0">
              <a:latin typeface="Calibri Light"/>
              <a:cs typeface="Calibri Light"/>
            </a:endParaRP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47</a:t>
            </a:fld>
            <a:endParaRPr lang="fr-FR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81000" y="1733497"/>
            <a:ext cx="8103180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Email messages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similar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letters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consist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parts main.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header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contains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name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recipient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 people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placed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copy,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subject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the message.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body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contains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message.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4605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4190" y="344200"/>
            <a:ext cx="7830820" cy="1199515"/>
            <a:chOff x="656844" y="114300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140207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14300"/>
              <a:ext cx="7804404" cy="117500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144018"/>
            <a:ext cx="7772400" cy="8854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347980">
              <a:lnSpc>
                <a:spcPct val="100000"/>
              </a:lnSpc>
              <a:spcBef>
                <a:spcPts val="1625"/>
              </a:spcBef>
            </a:pPr>
            <a:r>
              <a:rPr lang="en-GB" sz="4400" dirty="0" smtClean="0"/>
              <a:t>Instant messaging</a:t>
            </a:r>
            <a:endParaRPr sz="4400" dirty="0"/>
          </a:p>
        </p:txBody>
      </p:sp>
      <p:pic>
        <p:nvPicPr>
          <p:cNvPr id="10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676400" y="4533900"/>
            <a:ext cx="6477000" cy="1485900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48</a:t>
            </a:fld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490335" y="2074653"/>
            <a:ext cx="8098371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Instant messaging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communication service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through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instant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exchange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text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file messages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between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more people via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Internet.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Several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applications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offer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service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as: Skype,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WhatsApp, Messenger,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Viber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Snapchat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….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11464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85928"/>
            <a:ext cx="7830820" cy="1199515"/>
            <a:chOff x="656844" y="185928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11836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85928"/>
              <a:ext cx="7804404" cy="1175004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215645"/>
            <a:ext cx="7772400" cy="8854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L="883285">
              <a:lnSpc>
                <a:spcPct val="100000"/>
              </a:lnSpc>
              <a:spcBef>
                <a:spcPts val="1625"/>
              </a:spcBef>
            </a:pPr>
            <a:r>
              <a:rPr lang="en-GB" sz="4400" b="0" spc="-20" dirty="0" smtClean="0">
                <a:solidFill>
                  <a:srgbClr val="FF9900"/>
                </a:solidFill>
                <a:latin typeface="Times New Roman"/>
                <a:cs typeface="Times New Roman"/>
              </a:rPr>
              <a:t>File transfer protocol</a:t>
            </a:r>
            <a:r>
              <a:rPr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(FTP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4400" dirty="0">
              <a:latin typeface="Times New Roman"/>
              <a:cs typeface="Times New Roman"/>
            </a:endParaRPr>
          </a:p>
        </p:txBody>
      </p:sp>
      <p:pic>
        <p:nvPicPr>
          <p:cNvPr id="8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976372" y="7293864"/>
            <a:ext cx="2048255" cy="1354836"/>
          </a:xfrm>
          <a:prstGeom prst="rect">
            <a:avLst/>
          </a:prstGeom>
        </p:spPr>
      </p:pic>
      <p:sp>
        <p:nvSpPr>
          <p:cNvPr id="9" name="Espace réservé du numéro de diapositive 8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49</a:t>
            </a:fld>
            <a:endParaRPr lang="fr-FR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264059" y="2590800"/>
            <a:ext cx="8641789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FTP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communications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intended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exchanging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files over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TCP/IP network. It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to: copy files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another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computer on the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network,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administer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delete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modify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files 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computer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466344"/>
            <a:ext cx="7832090" cy="1207135"/>
            <a:chOff x="653795" y="466344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49834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466344"/>
              <a:ext cx="7808976" cy="1184148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500633"/>
            <a:ext cx="7772400" cy="106695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255" algn="ctr">
              <a:lnSpc>
                <a:spcPts val="4015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</a:t>
            </a:r>
            <a:r>
              <a:rPr sz="3600" spc="-1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 dirty="0">
              <a:latin typeface="Times New Roman"/>
              <a:cs typeface="Times New Roman"/>
            </a:endParaRPr>
          </a:p>
          <a:p>
            <a:pPr marL="9525" algn="ctr">
              <a:lnSpc>
                <a:spcPct val="100000"/>
              </a:lnSpc>
              <a:spcBef>
                <a:spcPts val="35"/>
              </a:spcBef>
            </a:pPr>
            <a:r>
              <a:rPr sz="36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lang="en-GB" sz="36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</a:t>
            </a:r>
            <a:r>
              <a:rPr sz="3600" spc="-5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br</a:t>
            </a:r>
            <a:r>
              <a:rPr lang="en-GB" sz="3600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</a:t>
            </a:r>
            <a:r>
              <a:rPr sz="3600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ef</a:t>
            </a:r>
            <a:r>
              <a:rPr sz="3600" spc="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spc="-5" dirty="0" smtClean="0">
                <a:solidFill>
                  <a:srgbClr val="FF9900"/>
                </a:solidFill>
                <a:latin typeface="Times New Roman"/>
                <a:cs typeface="Times New Roman"/>
              </a:rPr>
              <a:t>story</a:t>
            </a:r>
            <a:r>
              <a:rPr sz="3600" spc="-15" dirty="0" smtClean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</a:t>
            </a:fld>
            <a:endParaRPr lang="fr-FR"/>
          </a:p>
        </p:txBody>
      </p:sp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290334" y="2429217"/>
            <a:ext cx="8396466" cy="222690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 1971: The first “real-size” tests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involving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around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fifteen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computers at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several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universities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Stanford Institute,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University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California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Los Angeles,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University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California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at Santa Barbara,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University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Utah.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85928"/>
            <a:ext cx="7830820" cy="1199515"/>
            <a:chOff x="656844" y="185928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11836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85928"/>
              <a:ext cx="7804404" cy="1175004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3567684" y="5567171"/>
            <a:ext cx="516890" cy="528955"/>
            <a:chOff x="3567684" y="5567171"/>
            <a:chExt cx="516890" cy="528955"/>
          </a:xfrm>
        </p:grpSpPr>
        <p:sp>
          <p:nvSpPr>
            <p:cNvPr id="6" name="object 6"/>
            <p:cNvSpPr/>
            <p:nvPr/>
          </p:nvSpPr>
          <p:spPr>
            <a:xfrm>
              <a:off x="3572256" y="5644895"/>
              <a:ext cx="508000" cy="447040"/>
            </a:xfrm>
            <a:custGeom>
              <a:avLst/>
              <a:gdLst/>
              <a:ahLst/>
              <a:cxnLst/>
              <a:rect l="l" t="t" r="r" b="b"/>
              <a:pathLst>
                <a:path w="508000" h="447039">
                  <a:moveTo>
                    <a:pt x="507492" y="0"/>
                  </a:moveTo>
                  <a:lnTo>
                    <a:pt x="469519" y="38671"/>
                  </a:lnTo>
                  <a:lnTo>
                    <a:pt x="418846" y="55740"/>
                  </a:lnTo>
                  <a:lnTo>
                    <a:pt x="370332" y="65214"/>
                  </a:lnTo>
                  <a:lnTo>
                    <a:pt x="314706" y="71285"/>
                  </a:lnTo>
                  <a:lnTo>
                    <a:pt x="274574" y="73177"/>
                  </a:lnTo>
                  <a:lnTo>
                    <a:pt x="253746" y="73418"/>
                  </a:lnTo>
                  <a:lnTo>
                    <a:pt x="232918" y="73177"/>
                  </a:lnTo>
                  <a:lnTo>
                    <a:pt x="192786" y="71285"/>
                  </a:lnTo>
                  <a:lnTo>
                    <a:pt x="137160" y="65214"/>
                  </a:lnTo>
                  <a:lnTo>
                    <a:pt x="74295" y="51917"/>
                  </a:lnTo>
                  <a:lnTo>
                    <a:pt x="28321" y="33743"/>
                  </a:lnTo>
                  <a:lnTo>
                    <a:pt x="889" y="6019"/>
                  </a:lnTo>
                  <a:lnTo>
                    <a:pt x="0" y="0"/>
                  </a:lnTo>
                  <a:lnTo>
                    <a:pt x="0" y="373100"/>
                  </a:lnTo>
                  <a:lnTo>
                    <a:pt x="28321" y="406844"/>
                  </a:lnTo>
                  <a:lnTo>
                    <a:pt x="74295" y="425030"/>
                  </a:lnTo>
                  <a:lnTo>
                    <a:pt x="137160" y="438340"/>
                  </a:lnTo>
                  <a:lnTo>
                    <a:pt x="192786" y="444398"/>
                  </a:lnTo>
                  <a:lnTo>
                    <a:pt x="232918" y="446290"/>
                  </a:lnTo>
                  <a:lnTo>
                    <a:pt x="253746" y="446531"/>
                  </a:lnTo>
                  <a:lnTo>
                    <a:pt x="274574" y="446290"/>
                  </a:lnTo>
                  <a:lnTo>
                    <a:pt x="314706" y="444398"/>
                  </a:lnTo>
                  <a:lnTo>
                    <a:pt x="370332" y="438340"/>
                  </a:lnTo>
                  <a:lnTo>
                    <a:pt x="418846" y="428853"/>
                  </a:lnTo>
                  <a:lnTo>
                    <a:pt x="469519" y="411784"/>
                  </a:lnTo>
                  <a:lnTo>
                    <a:pt x="504190" y="385013"/>
                  </a:lnTo>
                  <a:lnTo>
                    <a:pt x="507492" y="373100"/>
                  </a:lnTo>
                  <a:lnTo>
                    <a:pt x="507492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572256" y="5571743"/>
              <a:ext cx="508000" cy="146685"/>
            </a:xfrm>
            <a:custGeom>
              <a:avLst/>
              <a:gdLst/>
              <a:ahLst/>
              <a:cxnLst/>
              <a:rect l="l" t="t" r="r" b="b"/>
              <a:pathLst>
                <a:path w="508000" h="146685">
                  <a:moveTo>
                    <a:pt x="253746" y="0"/>
                  </a:moveTo>
                  <a:lnTo>
                    <a:pt x="212598" y="1015"/>
                  </a:lnTo>
                  <a:lnTo>
                    <a:pt x="173482" y="3682"/>
                  </a:lnTo>
                  <a:lnTo>
                    <a:pt x="120015" y="10921"/>
                  </a:lnTo>
                  <a:lnTo>
                    <a:pt x="61087" y="25552"/>
                  </a:lnTo>
                  <a:lnTo>
                    <a:pt x="19939" y="44691"/>
                  </a:lnTo>
                  <a:lnTo>
                    <a:pt x="0" y="73164"/>
                  </a:lnTo>
                  <a:lnTo>
                    <a:pt x="889" y="79159"/>
                  </a:lnTo>
                  <a:lnTo>
                    <a:pt x="37973" y="111696"/>
                  </a:lnTo>
                  <a:lnTo>
                    <a:pt x="88646" y="128701"/>
                  </a:lnTo>
                  <a:lnTo>
                    <a:pt x="137160" y="138137"/>
                  </a:lnTo>
                  <a:lnTo>
                    <a:pt x="192786" y="144183"/>
                  </a:lnTo>
                  <a:lnTo>
                    <a:pt x="232918" y="146062"/>
                  </a:lnTo>
                  <a:lnTo>
                    <a:pt x="253746" y="146303"/>
                  </a:lnTo>
                  <a:lnTo>
                    <a:pt x="274574" y="146062"/>
                  </a:lnTo>
                  <a:lnTo>
                    <a:pt x="314706" y="144183"/>
                  </a:lnTo>
                  <a:lnTo>
                    <a:pt x="370332" y="138137"/>
                  </a:lnTo>
                  <a:lnTo>
                    <a:pt x="418846" y="128701"/>
                  </a:lnTo>
                  <a:lnTo>
                    <a:pt x="469519" y="111696"/>
                  </a:lnTo>
                  <a:lnTo>
                    <a:pt x="504190" y="85026"/>
                  </a:lnTo>
                  <a:lnTo>
                    <a:pt x="507492" y="73164"/>
                  </a:lnTo>
                  <a:lnTo>
                    <a:pt x="506603" y="67157"/>
                  </a:lnTo>
                  <a:lnTo>
                    <a:pt x="479171" y="39535"/>
                  </a:lnTo>
                  <a:lnTo>
                    <a:pt x="433197" y="21424"/>
                  </a:lnTo>
                  <a:lnTo>
                    <a:pt x="370332" y="8127"/>
                  </a:lnTo>
                  <a:lnTo>
                    <a:pt x="314706" y="2158"/>
                  </a:lnTo>
                  <a:lnTo>
                    <a:pt x="274574" y="253"/>
                  </a:lnTo>
                  <a:lnTo>
                    <a:pt x="253746" y="0"/>
                  </a:lnTo>
                  <a:close/>
                </a:path>
              </a:pathLst>
            </a:custGeom>
            <a:solidFill>
              <a:srgbClr val="66C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3572256" y="5571743"/>
              <a:ext cx="508000" cy="520065"/>
            </a:xfrm>
            <a:custGeom>
              <a:avLst/>
              <a:gdLst/>
              <a:ahLst/>
              <a:cxnLst/>
              <a:rect l="l" t="t" r="r" b="b"/>
              <a:pathLst>
                <a:path w="508000" h="520064">
                  <a:moveTo>
                    <a:pt x="507492" y="73164"/>
                  </a:moveTo>
                  <a:lnTo>
                    <a:pt x="479171" y="106768"/>
                  </a:lnTo>
                  <a:lnTo>
                    <a:pt x="433197" y="124879"/>
                  </a:lnTo>
                  <a:lnTo>
                    <a:pt x="370332" y="138137"/>
                  </a:lnTo>
                  <a:lnTo>
                    <a:pt x="314706" y="144183"/>
                  </a:lnTo>
                  <a:lnTo>
                    <a:pt x="274574" y="146062"/>
                  </a:lnTo>
                  <a:lnTo>
                    <a:pt x="253746" y="146303"/>
                  </a:lnTo>
                  <a:lnTo>
                    <a:pt x="232918" y="146062"/>
                  </a:lnTo>
                  <a:lnTo>
                    <a:pt x="192786" y="144183"/>
                  </a:lnTo>
                  <a:lnTo>
                    <a:pt x="137160" y="138137"/>
                  </a:lnTo>
                  <a:lnTo>
                    <a:pt x="88646" y="128701"/>
                  </a:lnTo>
                  <a:lnTo>
                    <a:pt x="37973" y="111696"/>
                  </a:lnTo>
                  <a:lnTo>
                    <a:pt x="3302" y="85026"/>
                  </a:lnTo>
                  <a:lnTo>
                    <a:pt x="0" y="73164"/>
                  </a:lnTo>
                  <a:lnTo>
                    <a:pt x="889" y="67157"/>
                  </a:lnTo>
                  <a:lnTo>
                    <a:pt x="28321" y="39535"/>
                  </a:lnTo>
                  <a:lnTo>
                    <a:pt x="74295" y="21424"/>
                  </a:lnTo>
                  <a:lnTo>
                    <a:pt x="137160" y="8127"/>
                  </a:lnTo>
                  <a:lnTo>
                    <a:pt x="192786" y="2158"/>
                  </a:lnTo>
                  <a:lnTo>
                    <a:pt x="232918" y="253"/>
                  </a:lnTo>
                  <a:lnTo>
                    <a:pt x="253746" y="0"/>
                  </a:lnTo>
                  <a:lnTo>
                    <a:pt x="274574" y="253"/>
                  </a:lnTo>
                  <a:lnTo>
                    <a:pt x="314706" y="2158"/>
                  </a:lnTo>
                  <a:lnTo>
                    <a:pt x="370332" y="8127"/>
                  </a:lnTo>
                  <a:lnTo>
                    <a:pt x="418846" y="17614"/>
                  </a:lnTo>
                  <a:lnTo>
                    <a:pt x="469519" y="34620"/>
                  </a:lnTo>
                  <a:lnTo>
                    <a:pt x="504190" y="61302"/>
                  </a:lnTo>
                  <a:lnTo>
                    <a:pt x="507492" y="73164"/>
                  </a:lnTo>
                  <a:close/>
                </a:path>
                <a:path w="508000" h="520064">
                  <a:moveTo>
                    <a:pt x="507492" y="73151"/>
                  </a:moveTo>
                  <a:lnTo>
                    <a:pt x="507492" y="446252"/>
                  </a:lnTo>
                  <a:lnTo>
                    <a:pt x="506603" y="452272"/>
                  </a:lnTo>
                  <a:lnTo>
                    <a:pt x="479171" y="479996"/>
                  </a:lnTo>
                  <a:lnTo>
                    <a:pt x="433197" y="498182"/>
                  </a:lnTo>
                  <a:lnTo>
                    <a:pt x="370332" y="511492"/>
                  </a:lnTo>
                  <a:lnTo>
                    <a:pt x="314706" y="517550"/>
                  </a:lnTo>
                  <a:lnTo>
                    <a:pt x="274574" y="519442"/>
                  </a:lnTo>
                  <a:lnTo>
                    <a:pt x="253746" y="519683"/>
                  </a:lnTo>
                  <a:lnTo>
                    <a:pt x="232918" y="519442"/>
                  </a:lnTo>
                  <a:lnTo>
                    <a:pt x="192786" y="517550"/>
                  </a:lnTo>
                  <a:lnTo>
                    <a:pt x="137160" y="511492"/>
                  </a:lnTo>
                  <a:lnTo>
                    <a:pt x="88646" y="502005"/>
                  </a:lnTo>
                  <a:lnTo>
                    <a:pt x="37973" y="484936"/>
                  </a:lnTo>
                  <a:lnTo>
                    <a:pt x="3302" y="458165"/>
                  </a:lnTo>
                  <a:lnTo>
                    <a:pt x="0" y="446252"/>
                  </a:lnTo>
                  <a:lnTo>
                    <a:pt x="0" y="73151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494532" y="4088891"/>
            <a:ext cx="835151" cy="595883"/>
          </a:xfrm>
          <a:prstGeom prst="rect">
            <a:avLst/>
          </a:prstGeom>
        </p:spPr>
      </p:pic>
      <p:grpSp>
        <p:nvGrpSpPr>
          <p:cNvPr id="10" name="object 10"/>
          <p:cNvGrpSpPr/>
          <p:nvPr/>
        </p:nvGrpSpPr>
        <p:grpSpPr>
          <a:xfrm>
            <a:off x="7255764" y="3924300"/>
            <a:ext cx="398145" cy="905510"/>
            <a:chOff x="7255764" y="3924300"/>
            <a:chExt cx="398145" cy="905510"/>
          </a:xfrm>
        </p:grpSpPr>
        <p:sp>
          <p:nvSpPr>
            <p:cNvPr id="11" name="object 11"/>
            <p:cNvSpPr/>
            <p:nvPr/>
          </p:nvSpPr>
          <p:spPr>
            <a:xfrm>
              <a:off x="7263384" y="3934967"/>
              <a:ext cx="372110" cy="433070"/>
            </a:xfrm>
            <a:custGeom>
              <a:avLst/>
              <a:gdLst/>
              <a:ahLst/>
              <a:cxnLst/>
              <a:rect l="l" t="t" r="r" b="b"/>
              <a:pathLst>
                <a:path w="372109" h="433070">
                  <a:moveTo>
                    <a:pt x="371843" y="0"/>
                  </a:moveTo>
                  <a:lnTo>
                    <a:pt x="193548" y="0"/>
                  </a:lnTo>
                  <a:lnTo>
                    <a:pt x="193548" y="196596"/>
                  </a:lnTo>
                  <a:lnTo>
                    <a:pt x="0" y="196596"/>
                  </a:lnTo>
                  <a:lnTo>
                    <a:pt x="0" y="432816"/>
                  </a:lnTo>
                  <a:lnTo>
                    <a:pt x="193548" y="432816"/>
                  </a:lnTo>
                  <a:lnTo>
                    <a:pt x="245364" y="432816"/>
                  </a:lnTo>
                  <a:lnTo>
                    <a:pt x="371843" y="432816"/>
                  </a:lnTo>
                  <a:lnTo>
                    <a:pt x="371843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7263384" y="4131563"/>
              <a:ext cx="245745" cy="693420"/>
            </a:xfrm>
            <a:custGeom>
              <a:avLst/>
              <a:gdLst/>
              <a:ahLst/>
              <a:cxnLst/>
              <a:rect l="l" t="t" r="r" b="b"/>
              <a:pathLst>
                <a:path w="245745" h="693420">
                  <a:moveTo>
                    <a:pt x="0" y="693419"/>
                  </a:moveTo>
                  <a:lnTo>
                    <a:pt x="245364" y="693419"/>
                  </a:lnTo>
                  <a:lnTo>
                    <a:pt x="245364" y="0"/>
                  </a:lnTo>
                  <a:lnTo>
                    <a:pt x="0" y="0"/>
                  </a:lnTo>
                  <a:lnTo>
                    <a:pt x="0" y="69341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7260336" y="3928872"/>
              <a:ext cx="388620" cy="208915"/>
            </a:xfrm>
            <a:custGeom>
              <a:avLst/>
              <a:gdLst/>
              <a:ahLst/>
              <a:cxnLst/>
              <a:rect l="l" t="t" r="r" b="b"/>
              <a:pathLst>
                <a:path w="388620" h="208914">
                  <a:moveTo>
                    <a:pt x="388620" y="0"/>
                  </a:moveTo>
                  <a:lnTo>
                    <a:pt x="169925" y="0"/>
                  </a:lnTo>
                  <a:lnTo>
                    <a:pt x="0" y="208787"/>
                  </a:lnTo>
                  <a:lnTo>
                    <a:pt x="218694" y="208787"/>
                  </a:lnTo>
                  <a:lnTo>
                    <a:pt x="388620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260336" y="3928872"/>
              <a:ext cx="388620" cy="439420"/>
            </a:xfrm>
            <a:custGeom>
              <a:avLst/>
              <a:gdLst/>
              <a:ahLst/>
              <a:cxnLst/>
              <a:rect l="l" t="t" r="r" b="b"/>
              <a:pathLst>
                <a:path w="388620" h="439420">
                  <a:moveTo>
                    <a:pt x="0" y="208787"/>
                  </a:moveTo>
                  <a:lnTo>
                    <a:pt x="169925" y="0"/>
                  </a:lnTo>
                  <a:lnTo>
                    <a:pt x="388620" y="0"/>
                  </a:lnTo>
                  <a:lnTo>
                    <a:pt x="218694" y="208787"/>
                  </a:lnTo>
                  <a:lnTo>
                    <a:pt x="0" y="208787"/>
                  </a:lnTo>
                  <a:close/>
                </a:path>
                <a:path w="388620" h="439420">
                  <a:moveTo>
                    <a:pt x="388620" y="15239"/>
                  </a:moveTo>
                  <a:lnTo>
                    <a:pt x="388620" y="438911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7293864" y="4223004"/>
              <a:ext cx="163195" cy="144780"/>
            </a:xfrm>
            <a:custGeom>
              <a:avLst/>
              <a:gdLst/>
              <a:ahLst/>
              <a:cxnLst/>
              <a:rect l="l" t="t" r="r" b="b"/>
              <a:pathLst>
                <a:path w="163195" h="144779">
                  <a:moveTo>
                    <a:pt x="163068" y="0"/>
                  </a:moveTo>
                  <a:lnTo>
                    <a:pt x="0" y="0"/>
                  </a:lnTo>
                  <a:lnTo>
                    <a:pt x="0" y="144780"/>
                  </a:lnTo>
                  <a:lnTo>
                    <a:pt x="163068" y="144780"/>
                  </a:lnTo>
                  <a:lnTo>
                    <a:pt x="163068" y="0"/>
                  </a:lnTo>
                  <a:close/>
                </a:path>
              </a:pathLst>
            </a:custGeom>
            <a:solidFill>
              <a:srgbClr val="3333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7293864" y="4223004"/>
              <a:ext cx="163195" cy="399415"/>
            </a:xfrm>
            <a:custGeom>
              <a:avLst/>
              <a:gdLst/>
              <a:ahLst/>
              <a:cxnLst/>
              <a:rect l="l" t="t" r="r" b="b"/>
              <a:pathLst>
                <a:path w="163195" h="399414">
                  <a:moveTo>
                    <a:pt x="0" y="399288"/>
                  </a:moveTo>
                  <a:lnTo>
                    <a:pt x="163068" y="399288"/>
                  </a:lnTo>
                  <a:lnTo>
                    <a:pt x="163068" y="0"/>
                  </a:lnTo>
                  <a:lnTo>
                    <a:pt x="0" y="0"/>
                  </a:lnTo>
                  <a:lnTo>
                    <a:pt x="0" y="399288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7316724" y="4343400"/>
              <a:ext cx="125095" cy="24765"/>
            </a:xfrm>
            <a:custGeom>
              <a:avLst/>
              <a:gdLst/>
              <a:ahLst/>
              <a:cxnLst/>
              <a:rect l="l" t="t" r="r" b="b"/>
              <a:pathLst>
                <a:path w="125095" h="24764">
                  <a:moveTo>
                    <a:pt x="124968" y="0"/>
                  </a:moveTo>
                  <a:lnTo>
                    <a:pt x="0" y="0"/>
                  </a:lnTo>
                  <a:lnTo>
                    <a:pt x="0" y="24383"/>
                  </a:lnTo>
                  <a:lnTo>
                    <a:pt x="124968" y="24383"/>
                  </a:lnTo>
                  <a:lnTo>
                    <a:pt x="12496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2787395" y="4349496"/>
            <a:ext cx="5032375" cy="1243965"/>
            <a:chOff x="2787395" y="4349496"/>
            <a:chExt cx="5032375" cy="1243965"/>
          </a:xfrm>
        </p:grpSpPr>
        <p:sp>
          <p:nvSpPr>
            <p:cNvPr id="19" name="object 19"/>
            <p:cNvSpPr/>
            <p:nvPr/>
          </p:nvSpPr>
          <p:spPr>
            <a:xfrm>
              <a:off x="4698238" y="4647438"/>
              <a:ext cx="2341245" cy="56515"/>
            </a:xfrm>
            <a:custGeom>
              <a:avLst/>
              <a:gdLst/>
              <a:ahLst/>
              <a:cxnLst/>
              <a:rect l="l" t="t" r="r" b="b"/>
              <a:pathLst>
                <a:path w="2341245" h="56514">
                  <a:moveTo>
                    <a:pt x="2255519" y="0"/>
                  </a:moveTo>
                  <a:lnTo>
                    <a:pt x="2269743" y="28320"/>
                  </a:lnTo>
                  <a:lnTo>
                    <a:pt x="126" y="19685"/>
                  </a:lnTo>
                  <a:lnTo>
                    <a:pt x="0" y="47879"/>
                  </a:lnTo>
                  <a:lnTo>
                    <a:pt x="2269616" y="56514"/>
                  </a:lnTo>
                  <a:lnTo>
                    <a:pt x="2341117" y="42672"/>
                  </a:lnTo>
                  <a:lnTo>
                    <a:pt x="2255519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0" name="object 20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953504" y="4647438"/>
              <a:ext cx="85851" cy="84581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4626863" y="4639056"/>
              <a:ext cx="85978" cy="84581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7039355" y="4367784"/>
              <a:ext cx="769620" cy="802005"/>
            </a:xfrm>
            <a:custGeom>
              <a:avLst/>
              <a:gdLst/>
              <a:ahLst/>
              <a:cxnLst/>
              <a:rect l="l" t="t" r="r" b="b"/>
              <a:pathLst>
                <a:path w="769620" h="802004">
                  <a:moveTo>
                    <a:pt x="769620" y="0"/>
                  </a:moveTo>
                  <a:lnTo>
                    <a:pt x="0" y="0"/>
                  </a:lnTo>
                  <a:lnTo>
                    <a:pt x="0" y="801624"/>
                  </a:lnTo>
                  <a:lnTo>
                    <a:pt x="769620" y="801624"/>
                  </a:lnTo>
                  <a:lnTo>
                    <a:pt x="769620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040117" y="4368546"/>
              <a:ext cx="769620" cy="802005"/>
            </a:xfrm>
            <a:custGeom>
              <a:avLst/>
              <a:gdLst/>
              <a:ahLst/>
              <a:cxnLst/>
              <a:rect l="l" t="t" r="r" b="b"/>
              <a:pathLst>
                <a:path w="769620" h="802004">
                  <a:moveTo>
                    <a:pt x="0" y="801623"/>
                  </a:moveTo>
                  <a:lnTo>
                    <a:pt x="769620" y="801623"/>
                  </a:lnTo>
                  <a:lnTo>
                    <a:pt x="769620" y="0"/>
                  </a:lnTo>
                  <a:lnTo>
                    <a:pt x="0" y="0"/>
                  </a:lnTo>
                  <a:lnTo>
                    <a:pt x="0" y="801623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3877055" y="4358640"/>
              <a:ext cx="769620" cy="802005"/>
            </a:xfrm>
            <a:custGeom>
              <a:avLst/>
              <a:gdLst/>
              <a:ahLst/>
              <a:cxnLst/>
              <a:rect l="l" t="t" r="r" b="b"/>
              <a:pathLst>
                <a:path w="769620" h="802004">
                  <a:moveTo>
                    <a:pt x="769620" y="0"/>
                  </a:moveTo>
                  <a:lnTo>
                    <a:pt x="0" y="0"/>
                  </a:lnTo>
                  <a:lnTo>
                    <a:pt x="0" y="801624"/>
                  </a:lnTo>
                  <a:lnTo>
                    <a:pt x="769620" y="801624"/>
                  </a:lnTo>
                  <a:lnTo>
                    <a:pt x="769620" y="0"/>
                  </a:lnTo>
                  <a:close/>
                </a:path>
              </a:pathLst>
            </a:custGeom>
            <a:solidFill>
              <a:srgbClr val="CCCC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877817" y="4359402"/>
              <a:ext cx="769620" cy="802005"/>
            </a:xfrm>
            <a:custGeom>
              <a:avLst/>
              <a:gdLst/>
              <a:ahLst/>
              <a:cxnLst/>
              <a:rect l="l" t="t" r="r" b="b"/>
              <a:pathLst>
                <a:path w="769620" h="802004">
                  <a:moveTo>
                    <a:pt x="0" y="801624"/>
                  </a:moveTo>
                  <a:lnTo>
                    <a:pt x="769620" y="801624"/>
                  </a:lnTo>
                  <a:lnTo>
                    <a:pt x="769620" y="0"/>
                  </a:lnTo>
                  <a:lnTo>
                    <a:pt x="0" y="0"/>
                  </a:lnTo>
                  <a:lnTo>
                    <a:pt x="0" y="801624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2796539" y="4367784"/>
              <a:ext cx="1050290" cy="802005"/>
            </a:xfrm>
            <a:custGeom>
              <a:avLst/>
              <a:gdLst/>
              <a:ahLst/>
              <a:cxnLst/>
              <a:rect l="l" t="t" r="r" b="b"/>
              <a:pathLst>
                <a:path w="1050289" h="802004">
                  <a:moveTo>
                    <a:pt x="1050036" y="0"/>
                  </a:moveTo>
                  <a:lnTo>
                    <a:pt x="0" y="0"/>
                  </a:lnTo>
                  <a:lnTo>
                    <a:pt x="0" y="801624"/>
                  </a:lnTo>
                  <a:lnTo>
                    <a:pt x="1050036" y="801624"/>
                  </a:lnTo>
                  <a:lnTo>
                    <a:pt x="1050036" y="0"/>
                  </a:lnTo>
                  <a:close/>
                </a:path>
              </a:pathLst>
            </a:custGeom>
            <a:solidFill>
              <a:srgbClr val="33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2797301" y="4368546"/>
              <a:ext cx="1050290" cy="802005"/>
            </a:xfrm>
            <a:custGeom>
              <a:avLst/>
              <a:gdLst/>
              <a:ahLst/>
              <a:cxnLst/>
              <a:rect l="l" t="t" r="r" b="b"/>
              <a:pathLst>
                <a:path w="1050289" h="802004">
                  <a:moveTo>
                    <a:pt x="0" y="801623"/>
                  </a:moveTo>
                  <a:lnTo>
                    <a:pt x="1050036" y="801623"/>
                  </a:lnTo>
                  <a:lnTo>
                    <a:pt x="1050036" y="0"/>
                  </a:lnTo>
                  <a:lnTo>
                    <a:pt x="0" y="0"/>
                  </a:lnTo>
                  <a:lnTo>
                    <a:pt x="0" y="801623"/>
                  </a:lnTo>
                  <a:close/>
                </a:path>
              </a:pathLst>
            </a:custGeom>
            <a:ln w="1981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389375" y="5169408"/>
              <a:ext cx="353695" cy="424180"/>
            </a:xfrm>
            <a:custGeom>
              <a:avLst/>
              <a:gdLst/>
              <a:ahLst/>
              <a:cxnLst/>
              <a:rect l="l" t="t" r="r" b="b"/>
              <a:pathLst>
                <a:path w="353695" h="424179">
                  <a:moveTo>
                    <a:pt x="0" y="0"/>
                  </a:moveTo>
                  <a:lnTo>
                    <a:pt x="33400" y="54864"/>
                  </a:lnTo>
                  <a:lnTo>
                    <a:pt x="305562" y="381000"/>
                  </a:lnTo>
                  <a:lnTo>
                    <a:pt x="353568" y="423672"/>
                  </a:lnTo>
                  <a:lnTo>
                    <a:pt x="334010" y="340741"/>
                  </a:lnTo>
                  <a:lnTo>
                    <a:pt x="320294" y="368808"/>
                  </a:lnTo>
                  <a:lnTo>
                    <a:pt x="48006" y="4267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9" name="object 29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3389375" y="5169408"/>
              <a:ext cx="77977" cy="82931"/>
            </a:xfrm>
            <a:prstGeom prst="rect">
              <a:avLst/>
            </a:prstGeom>
          </p:spPr>
        </p:pic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3664965" y="5510149"/>
              <a:ext cx="77978" cy="82931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3930395" y="5501259"/>
              <a:ext cx="78231" cy="82677"/>
            </a:xfrm>
            <a:prstGeom prst="rect">
              <a:avLst/>
            </a:prstGeom>
          </p:spPr>
        </p:pic>
        <p:sp>
          <p:nvSpPr>
            <p:cNvPr id="32" name="object 32"/>
            <p:cNvSpPr/>
            <p:nvPr/>
          </p:nvSpPr>
          <p:spPr>
            <a:xfrm>
              <a:off x="3964431" y="5160264"/>
              <a:ext cx="328930" cy="382270"/>
            </a:xfrm>
            <a:custGeom>
              <a:avLst/>
              <a:gdLst/>
              <a:ahLst/>
              <a:cxnLst/>
              <a:rect l="l" t="t" r="r" b="b"/>
              <a:pathLst>
                <a:path w="328929" h="382270">
                  <a:moveTo>
                    <a:pt x="328675" y="0"/>
                  </a:moveTo>
                  <a:lnTo>
                    <a:pt x="280288" y="41910"/>
                  </a:lnTo>
                  <a:lnTo>
                    <a:pt x="0" y="369316"/>
                  </a:lnTo>
                  <a:lnTo>
                    <a:pt x="14350" y="381762"/>
                  </a:lnTo>
                  <a:lnTo>
                    <a:pt x="294639" y="54356"/>
                  </a:lnTo>
                  <a:lnTo>
                    <a:pt x="308101" y="82550"/>
                  </a:lnTo>
                  <a:lnTo>
                    <a:pt x="32867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4214875" y="5160264"/>
              <a:ext cx="78232" cy="82550"/>
            </a:xfrm>
            <a:prstGeom prst="rect">
              <a:avLst/>
            </a:prstGeom>
          </p:spPr>
        </p:pic>
      </p:grpSp>
      <p:grpSp>
        <p:nvGrpSpPr>
          <p:cNvPr id="34" name="object 34"/>
          <p:cNvGrpSpPr/>
          <p:nvPr/>
        </p:nvGrpSpPr>
        <p:grpSpPr>
          <a:xfrm>
            <a:off x="7188707" y="5169408"/>
            <a:ext cx="516890" cy="927100"/>
            <a:chOff x="7188707" y="5169408"/>
            <a:chExt cx="516890" cy="927100"/>
          </a:xfrm>
        </p:grpSpPr>
        <p:sp>
          <p:nvSpPr>
            <p:cNvPr id="35" name="object 35"/>
            <p:cNvSpPr/>
            <p:nvPr/>
          </p:nvSpPr>
          <p:spPr>
            <a:xfrm>
              <a:off x="7193279" y="5644896"/>
              <a:ext cx="508000" cy="447040"/>
            </a:xfrm>
            <a:custGeom>
              <a:avLst/>
              <a:gdLst/>
              <a:ahLst/>
              <a:cxnLst/>
              <a:rect l="l" t="t" r="r" b="b"/>
              <a:pathLst>
                <a:path w="508000" h="447039">
                  <a:moveTo>
                    <a:pt x="507492" y="0"/>
                  </a:moveTo>
                  <a:lnTo>
                    <a:pt x="469519" y="38671"/>
                  </a:lnTo>
                  <a:lnTo>
                    <a:pt x="418846" y="55740"/>
                  </a:lnTo>
                  <a:lnTo>
                    <a:pt x="370331" y="65214"/>
                  </a:lnTo>
                  <a:lnTo>
                    <a:pt x="314705" y="71285"/>
                  </a:lnTo>
                  <a:lnTo>
                    <a:pt x="274574" y="73177"/>
                  </a:lnTo>
                  <a:lnTo>
                    <a:pt x="253746" y="73418"/>
                  </a:lnTo>
                  <a:lnTo>
                    <a:pt x="232918" y="73177"/>
                  </a:lnTo>
                  <a:lnTo>
                    <a:pt x="192786" y="71285"/>
                  </a:lnTo>
                  <a:lnTo>
                    <a:pt x="137160" y="65214"/>
                  </a:lnTo>
                  <a:lnTo>
                    <a:pt x="88646" y="55740"/>
                  </a:lnTo>
                  <a:lnTo>
                    <a:pt x="37973" y="38671"/>
                  </a:lnTo>
                  <a:lnTo>
                    <a:pt x="3301" y="11912"/>
                  </a:lnTo>
                  <a:lnTo>
                    <a:pt x="0" y="0"/>
                  </a:lnTo>
                  <a:lnTo>
                    <a:pt x="0" y="373100"/>
                  </a:lnTo>
                  <a:lnTo>
                    <a:pt x="28321" y="406844"/>
                  </a:lnTo>
                  <a:lnTo>
                    <a:pt x="74295" y="425030"/>
                  </a:lnTo>
                  <a:lnTo>
                    <a:pt x="137160" y="438340"/>
                  </a:lnTo>
                  <a:lnTo>
                    <a:pt x="192786" y="444398"/>
                  </a:lnTo>
                  <a:lnTo>
                    <a:pt x="232918" y="446290"/>
                  </a:lnTo>
                  <a:lnTo>
                    <a:pt x="253746" y="446531"/>
                  </a:lnTo>
                  <a:lnTo>
                    <a:pt x="274574" y="446290"/>
                  </a:lnTo>
                  <a:lnTo>
                    <a:pt x="314705" y="444398"/>
                  </a:lnTo>
                  <a:lnTo>
                    <a:pt x="370331" y="438340"/>
                  </a:lnTo>
                  <a:lnTo>
                    <a:pt x="418846" y="428853"/>
                  </a:lnTo>
                  <a:lnTo>
                    <a:pt x="469519" y="411784"/>
                  </a:lnTo>
                  <a:lnTo>
                    <a:pt x="504190" y="385013"/>
                  </a:lnTo>
                  <a:lnTo>
                    <a:pt x="507492" y="373100"/>
                  </a:lnTo>
                  <a:lnTo>
                    <a:pt x="507492" y="0"/>
                  </a:lnTo>
                  <a:close/>
                </a:path>
              </a:pathLst>
            </a:custGeom>
            <a:solidFill>
              <a:srgbClr val="0099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7193279" y="5571744"/>
              <a:ext cx="508000" cy="146685"/>
            </a:xfrm>
            <a:custGeom>
              <a:avLst/>
              <a:gdLst/>
              <a:ahLst/>
              <a:cxnLst/>
              <a:rect l="l" t="t" r="r" b="b"/>
              <a:pathLst>
                <a:path w="508000" h="146685">
                  <a:moveTo>
                    <a:pt x="253746" y="0"/>
                  </a:moveTo>
                  <a:lnTo>
                    <a:pt x="212598" y="1015"/>
                  </a:lnTo>
                  <a:lnTo>
                    <a:pt x="173481" y="3682"/>
                  </a:lnTo>
                  <a:lnTo>
                    <a:pt x="120015" y="10921"/>
                  </a:lnTo>
                  <a:lnTo>
                    <a:pt x="61087" y="25552"/>
                  </a:lnTo>
                  <a:lnTo>
                    <a:pt x="19939" y="44691"/>
                  </a:lnTo>
                  <a:lnTo>
                    <a:pt x="0" y="73164"/>
                  </a:lnTo>
                  <a:lnTo>
                    <a:pt x="889" y="79159"/>
                  </a:lnTo>
                  <a:lnTo>
                    <a:pt x="37973" y="111696"/>
                  </a:lnTo>
                  <a:lnTo>
                    <a:pt x="88646" y="128701"/>
                  </a:lnTo>
                  <a:lnTo>
                    <a:pt x="137160" y="138137"/>
                  </a:lnTo>
                  <a:lnTo>
                    <a:pt x="192786" y="144183"/>
                  </a:lnTo>
                  <a:lnTo>
                    <a:pt x="232918" y="146062"/>
                  </a:lnTo>
                  <a:lnTo>
                    <a:pt x="253746" y="146303"/>
                  </a:lnTo>
                  <a:lnTo>
                    <a:pt x="274574" y="146062"/>
                  </a:lnTo>
                  <a:lnTo>
                    <a:pt x="314705" y="144183"/>
                  </a:lnTo>
                  <a:lnTo>
                    <a:pt x="370331" y="138137"/>
                  </a:lnTo>
                  <a:lnTo>
                    <a:pt x="418846" y="128701"/>
                  </a:lnTo>
                  <a:lnTo>
                    <a:pt x="469519" y="111696"/>
                  </a:lnTo>
                  <a:lnTo>
                    <a:pt x="504190" y="85026"/>
                  </a:lnTo>
                  <a:lnTo>
                    <a:pt x="507492" y="73164"/>
                  </a:lnTo>
                  <a:lnTo>
                    <a:pt x="506602" y="67157"/>
                  </a:lnTo>
                  <a:lnTo>
                    <a:pt x="479171" y="39535"/>
                  </a:lnTo>
                  <a:lnTo>
                    <a:pt x="433197" y="21424"/>
                  </a:lnTo>
                  <a:lnTo>
                    <a:pt x="370331" y="8127"/>
                  </a:lnTo>
                  <a:lnTo>
                    <a:pt x="314705" y="2158"/>
                  </a:lnTo>
                  <a:lnTo>
                    <a:pt x="274574" y="253"/>
                  </a:lnTo>
                  <a:lnTo>
                    <a:pt x="253746" y="0"/>
                  </a:lnTo>
                  <a:close/>
                </a:path>
              </a:pathLst>
            </a:custGeom>
            <a:solidFill>
              <a:srgbClr val="66C26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7193279" y="5571744"/>
              <a:ext cx="508000" cy="520065"/>
            </a:xfrm>
            <a:custGeom>
              <a:avLst/>
              <a:gdLst/>
              <a:ahLst/>
              <a:cxnLst/>
              <a:rect l="l" t="t" r="r" b="b"/>
              <a:pathLst>
                <a:path w="508000" h="520064">
                  <a:moveTo>
                    <a:pt x="507492" y="73164"/>
                  </a:moveTo>
                  <a:lnTo>
                    <a:pt x="479171" y="106768"/>
                  </a:lnTo>
                  <a:lnTo>
                    <a:pt x="433197" y="124879"/>
                  </a:lnTo>
                  <a:lnTo>
                    <a:pt x="370331" y="138137"/>
                  </a:lnTo>
                  <a:lnTo>
                    <a:pt x="314705" y="144183"/>
                  </a:lnTo>
                  <a:lnTo>
                    <a:pt x="274574" y="146062"/>
                  </a:lnTo>
                  <a:lnTo>
                    <a:pt x="253746" y="146303"/>
                  </a:lnTo>
                  <a:lnTo>
                    <a:pt x="232918" y="146062"/>
                  </a:lnTo>
                  <a:lnTo>
                    <a:pt x="192786" y="144183"/>
                  </a:lnTo>
                  <a:lnTo>
                    <a:pt x="137160" y="138137"/>
                  </a:lnTo>
                  <a:lnTo>
                    <a:pt x="88646" y="128701"/>
                  </a:lnTo>
                  <a:lnTo>
                    <a:pt x="37973" y="111696"/>
                  </a:lnTo>
                  <a:lnTo>
                    <a:pt x="3301" y="85026"/>
                  </a:lnTo>
                  <a:lnTo>
                    <a:pt x="0" y="73164"/>
                  </a:lnTo>
                  <a:lnTo>
                    <a:pt x="889" y="67157"/>
                  </a:lnTo>
                  <a:lnTo>
                    <a:pt x="28321" y="39535"/>
                  </a:lnTo>
                  <a:lnTo>
                    <a:pt x="74295" y="21424"/>
                  </a:lnTo>
                  <a:lnTo>
                    <a:pt x="137160" y="8127"/>
                  </a:lnTo>
                  <a:lnTo>
                    <a:pt x="192786" y="2158"/>
                  </a:lnTo>
                  <a:lnTo>
                    <a:pt x="232918" y="253"/>
                  </a:lnTo>
                  <a:lnTo>
                    <a:pt x="253746" y="0"/>
                  </a:lnTo>
                  <a:lnTo>
                    <a:pt x="274574" y="253"/>
                  </a:lnTo>
                  <a:lnTo>
                    <a:pt x="314705" y="2158"/>
                  </a:lnTo>
                  <a:lnTo>
                    <a:pt x="370331" y="8127"/>
                  </a:lnTo>
                  <a:lnTo>
                    <a:pt x="418846" y="17614"/>
                  </a:lnTo>
                  <a:lnTo>
                    <a:pt x="469519" y="34620"/>
                  </a:lnTo>
                  <a:lnTo>
                    <a:pt x="504190" y="61302"/>
                  </a:lnTo>
                  <a:lnTo>
                    <a:pt x="507492" y="73164"/>
                  </a:lnTo>
                  <a:close/>
                </a:path>
                <a:path w="508000" h="520064">
                  <a:moveTo>
                    <a:pt x="507492" y="73151"/>
                  </a:moveTo>
                  <a:lnTo>
                    <a:pt x="507492" y="446252"/>
                  </a:lnTo>
                  <a:lnTo>
                    <a:pt x="506602" y="452272"/>
                  </a:lnTo>
                  <a:lnTo>
                    <a:pt x="479171" y="479996"/>
                  </a:lnTo>
                  <a:lnTo>
                    <a:pt x="433197" y="498182"/>
                  </a:lnTo>
                  <a:lnTo>
                    <a:pt x="370331" y="511492"/>
                  </a:lnTo>
                  <a:lnTo>
                    <a:pt x="314705" y="517550"/>
                  </a:lnTo>
                  <a:lnTo>
                    <a:pt x="274574" y="519442"/>
                  </a:lnTo>
                  <a:lnTo>
                    <a:pt x="253746" y="519683"/>
                  </a:lnTo>
                  <a:lnTo>
                    <a:pt x="232918" y="519442"/>
                  </a:lnTo>
                  <a:lnTo>
                    <a:pt x="192786" y="517550"/>
                  </a:lnTo>
                  <a:lnTo>
                    <a:pt x="137160" y="511492"/>
                  </a:lnTo>
                  <a:lnTo>
                    <a:pt x="88646" y="502005"/>
                  </a:lnTo>
                  <a:lnTo>
                    <a:pt x="37973" y="484936"/>
                  </a:lnTo>
                  <a:lnTo>
                    <a:pt x="3301" y="458165"/>
                  </a:lnTo>
                  <a:lnTo>
                    <a:pt x="0" y="446252"/>
                  </a:lnTo>
                  <a:lnTo>
                    <a:pt x="0" y="73151"/>
                  </a:lnTo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8" name="object 38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7386827" y="5507736"/>
              <a:ext cx="76200" cy="76200"/>
            </a:xfrm>
            <a:prstGeom prst="rect">
              <a:avLst/>
            </a:prstGeom>
          </p:spPr>
        </p:pic>
        <p:sp>
          <p:nvSpPr>
            <p:cNvPr id="39" name="object 39"/>
            <p:cNvSpPr/>
            <p:nvPr/>
          </p:nvSpPr>
          <p:spPr>
            <a:xfrm>
              <a:off x="7415402" y="5169408"/>
              <a:ext cx="47625" cy="351155"/>
            </a:xfrm>
            <a:custGeom>
              <a:avLst/>
              <a:gdLst/>
              <a:ahLst/>
              <a:cxnLst/>
              <a:rect l="l" t="t" r="r" b="b"/>
              <a:pathLst>
                <a:path w="47625" h="351154">
                  <a:moveTo>
                    <a:pt x="9525" y="0"/>
                  </a:moveTo>
                  <a:lnTo>
                    <a:pt x="0" y="63500"/>
                  </a:lnTo>
                  <a:lnTo>
                    <a:pt x="0" y="351028"/>
                  </a:lnTo>
                  <a:lnTo>
                    <a:pt x="19050" y="351028"/>
                  </a:lnTo>
                  <a:lnTo>
                    <a:pt x="19050" y="63500"/>
                  </a:lnTo>
                  <a:lnTo>
                    <a:pt x="47625" y="76200"/>
                  </a:lnTo>
                  <a:lnTo>
                    <a:pt x="9525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0" name="object 40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7386827" y="5169408"/>
              <a:ext cx="76200" cy="76200"/>
            </a:xfrm>
            <a:prstGeom prst="rect">
              <a:avLst/>
            </a:prstGeom>
          </p:spPr>
        </p:pic>
      </p:grpSp>
      <p:grpSp>
        <p:nvGrpSpPr>
          <p:cNvPr id="41" name="object 41"/>
          <p:cNvGrpSpPr/>
          <p:nvPr/>
        </p:nvGrpSpPr>
        <p:grpSpPr>
          <a:xfrm>
            <a:off x="1529706" y="4408932"/>
            <a:ext cx="1193800" cy="645795"/>
            <a:chOff x="1529706" y="4408932"/>
            <a:chExt cx="1193800" cy="645795"/>
          </a:xfrm>
        </p:grpSpPr>
        <p:pic>
          <p:nvPicPr>
            <p:cNvPr id="42" name="object 42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1529706" y="4408932"/>
              <a:ext cx="585605" cy="645255"/>
            </a:xfrm>
            <a:prstGeom prst="rect">
              <a:avLst/>
            </a:prstGeom>
          </p:spPr>
        </p:pic>
        <p:sp>
          <p:nvSpPr>
            <p:cNvPr id="43" name="object 43"/>
            <p:cNvSpPr/>
            <p:nvPr/>
          </p:nvSpPr>
          <p:spPr>
            <a:xfrm>
              <a:off x="2152904" y="4753356"/>
              <a:ext cx="570865" cy="47625"/>
            </a:xfrm>
            <a:custGeom>
              <a:avLst/>
              <a:gdLst/>
              <a:ahLst/>
              <a:cxnLst/>
              <a:rect l="l" t="t" r="r" b="b"/>
              <a:pathLst>
                <a:path w="570864" h="47625">
                  <a:moveTo>
                    <a:pt x="494283" y="0"/>
                  </a:moveTo>
                  <a:lnTo>
                    <a:pt x="506983" y="28575"/>
                  </a:lnTo>
                  <a:lnTo>
                    <a:pt x="0" y="28575"/>
                  </a:lnTo>
                  <a:lnTo>
                    <a:pt x="0" y="47625"/>
                  </a:lnTo>
                  <a:lnTo>
                    <a:pt x="506983" y="47625"/>
                  </a:lnTo>
                  <a:lnTo>
                    <a:pt x="570483" y="38100"/>
                  </a:lnTo>
                  <a:lnTo>
                    <a:pt x="49428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44" name="object 44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2647188" y="4753356"/>
              <a:ext cx="76200" cy="76200"/>
            </a:xfrm>
            <a:prstGeom prst="rect">
              <a:avLst/>
            </a:prstGeom>
          </p:spPr>
        </p:pic>
        <p:pic>
          <p:nvPicPr>
            <p:cNvPr id="45" name="object 45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2089404" y="4753356"/>
              <a:ext cx="76200" cy="76200"/>
            </a:xfrm>
            <a:prstGeom prst="rect">
              <a:avLst/>
            </a:prstGeom>
          </p:spPr>
        </p:pic>
      </p:grpSp>
      <p:sp>
        <p:nvSpPr>
          <p:cNvPr id="47" name="object 47"/>
          <p:cNvSpPr txBox="1"/>
          <p:nvPr/>
        </p:nvSpPr>
        <p:spPr>
          <a:xfrm>
            <a:off x="5222494" y="4397755"/>
            <a:ext cx="1271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solidFill>
                  <a:srgbClr val="FF0000"/>
                </a:solidFill>
                <a:latin typeface="Comic Sans MS"/>
                <a:cs typeface="Comic Sans MS"/>
              </a:rPr>
              <a:t>file</a:t>
            </a:r>
            <a:r>
              <a:rPr sz="1600" b="1" spc="-35" dirty="0">
                <a:solidFill>
                  <a:srgbClr val="FF0000"/>
                </a:solidFill>
                <a:latin typeface="Comic Sans MS"/>
                <a:cs typeface="Comic Sans MS"/>
              </a:rPr>
              <a:t> </a:t>
            </a:r>
            <a:r>
              <a:rPr sz="1600" b="1" spc="-5" dirty="0">
                <a:solidFill>
                  <a:srgbClr val="FF0000"/>
                </a:solidFill>
                <a:latin typeface="Comic Sans MS"/>
                <a:cs typeface="Comic Sans MS"/>
              </a:rPr>
              <a:t>transfer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547622" y="5110098"/>
            <a:ext cx="73977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R="5080" algn="ctr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user</a:t>
            </a:r>
            <a:endParaRPr sz="1600">
              <a:latin typeface="Comic Sans MS"/>
              <a:cs typeface="Comic Sans MS"/>
            </a:endParaRPr>
          </a:p>
          <a:p>
            <a:pPr algn="ctr">
              <a:lnSpc>
                <a:spcPct val="100000"/>
              </a:lnSpc>
            </a:pPr>
            <a:r>
              <a:rPr sz="1600" b="1" spc="-5" dirty="0">
                <a:latin typeface="Comic Sans MS"/>
                <a:cs typeface="Comic Sans MS"/>
              </a:rPr>
              <a:t>at</a:t>
            </a:r>
            <a:r>
              <a:rPr sz="1600" b="1" spc="-75" dirty="0">
                <a:latin typeface="Comic Sans MS"/>
                <a:cs typeface="Comic Sans MS"/>
              </a:rPr>
              <a:t> </a:t>
            </a:r>
            <a:r>
              <a:rPr sz="1600" b="1" spc="-5" dirty="0">
                <a:latin typeface="Comic Sans MS"/>
                <a:cs typeface="Comic Sans MS"/>
              </a:rPr>
              <a:t>host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4191380" y="5465165"/>
            <a:ext cx="878205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local</a:t>
            </a:r>
            <a:r>
              <a:rPr sz="1600" b="1" spc="-60" dirty="0">
                <a:latin typeface="Comic Sans MS"/>
                <a:cs typeface="Comic Sans MS"/>
              </a:rPr>
              <a:t> </a:t>
            </a:r>
            <a:r>
              <a:rPr sz="1600" b="1" spc="-10" dirty="0">
                <a:latin typeface="Comic Sans MS"/>
                <a:cs typeface="Comic Sans MS"/>
              </a:rPr>
              <a:t>file </a:t>
            </a:r>
            <a:r>
              <a:rPr sz="1600" b="1" spc="-680" dirty="0">
                <a:latin typeface="Comic Sans MS"/>
                <a:cs typeface="Comic Sans MS"/>
              </a:rPr>
              <a:t> </a:t>
            </a:r>
            <a:r>
              <a:rPr sz="1600" b="1" spc="-5" dirty="0">
                <a:latin typeface="Comic Sans MS"/>
                <a:cs typeface="Comic Sans MS"/>
              </a:rPr>
              <a:t>system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2807207" y="4415790"/>
            <a:ext cx="1045844" cy="50990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74295" marR="60325" indent="15240">
              <a:lnSpc>
                <a:spcPts val="1900"/>
              </a:lnSpc>
              <a:spcBef>
                <a:spcPts val="175"/>
              </a:spcBef>
            </a:pPr>
            <a:r>
              <a:rPr sz="1600" b="1" dirty="0">
                <a:latin typeface="Comic Sans MS"/>
                <a:cs typeface="Comic Sans MS"/>
              </a:rPr>
              <a:t>FTP </a:t>
            </a:r>
            <a:r>
              <a:rPr sz="1600" b="1" spc="-10" dirty="0">
                <a:latin typeface="Comic Sans MS"/>
                <a:cs typeface="Comic Sans MS"/>
              </a:rPr>
              <a:t>user </a:t>
            </a:r>
            <a:r>
              <a:rPr sz="1600" b="1" spc="-680" dirty="0">
                <a:latin typeface="Comic Sans MS"/>
                <a:cs typeface="Comic Sans MS"/>
              </a:rPr>
              <a:t> </a:t>
            </a:r>
            <a:r>
              <a:rPr sz="1600" b="1" spc="-10" dirty="0">
                <a:latin typeface="Comic Sans MS"/>
                <a:cs typeface="Comic Sans MS"/>
              </a:rPr>
              <a:t>i</a:t>
            </a:r>
            <a:r>
              <a:rPr sz="1600" b="1" dirty="0">
                <a:latin typeface="Comic Sans MS"/>
                <a:cs typeface="Comic Sans MS"/>
              </a:rPr>
              <a:t>n</a:t>
            </a:r>
            <a:r>
              <a:rPr sz="1600" b="1" spc="-5" dirty="0">
                <a:latin typeface="Comic Sans MS"/>
                <a:cs typeface="Comic Sans MS"/>
              </a:rPr>
              <a:t>t</a:t>
            </a:r>
            <a:r>
              <a:rPr sz="1600" b="1" spc="-10" dirty="0">
                <a:latin typeface="Comic Sans MS"/>
                <a:cs typeface="Comic Sans MS"/>
              </a:rPr>
              <a:t>erface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3872484" y="4488941"/>
            <a:ext cx="765175" cy="523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0025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FTP</a:t>
            </a:r>
            <a:endParaRPr sz="1600">
              <a:latin typeface="Comic Sans MS"/>
              <a:cs typeface="Comic Sans MS"/>
            </a:endParaRPr>
          </a:p>
          <a:p>
            <a:pPr marL="122555">
              <a:lnSpc>
                <a:spcPct val="100000"/>
              </a:lnSpc>
              <a:spcBef>
                <a:spcPts val="80"/>
              </a:spcBef>
            </a:pPr>
            <a:r>
              <a:rPr sz="1600" b="1" spc="-10" dirty="0">
                <a:latin typeface="Comic Sans MS"/>
                <a:cs typeface="Comic Sans MS"/>
              </a:rPr>
              <a:t>client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223506" y="4508372"/>
            <a:ext cx="40703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F</a:t>
            </a:r>
            <a:r>
              <a:rPr sz="1600" b="1" spc="65" dirty="0">
                <a:latin typeface="Comic Sans MS"/>
                <a:cs typeface="Comic Sans MS"/>
              </a:rPr>
              <a:t>T</a:t>
            </a:r>
            <a:r>
              <a:rPr sz="2400" b="1" spc="-7" baseline="3472" dirty="0">
                <a:latin typeface="Comic Sans MS"/>
                <a:cs typeface="Comic Sans MS"/>
              </a:rPr>
              <a:t>P</a:t>
            </a:r>
            <a:endParaRPr sz="2400" baseline="3472">
              <a:latin typeface="Comic Sans MS"/>
              <a:cs typeface="Comic Sans MS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7101331" y="4751578"/>
            <a:ext cx="64516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omic Sans MS"/>
                <a:cs typeface="Comic Sans MS"/>
              </a:rPr>
              <a:t>serv</a:t>
            </a:r>
            <a:r>
              <a:rPr sz="1600" b="1" spc="-10" dirty="0">
                <a:latin typeface="Comic Sans MS"/>
                <a:cs typeface="Comic Sans MS"/>
              </a:rPr>
              <a:t>er</a:t>
            </a:r>
            <a:endParaRPr sz="1600">
              <a:latin typeface="Comic Sans MS"/>
              <a:cs typeface="Comic Sans MS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686562" y="215645"/>
            <a:ext cx="7772400" cy="8854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R="15240" algn="ctr">
              <a:lnSpc>
                <a:spcPct val="100000"/>
              </a:lnSpc>
              <a:spcBef>
                <a:spcPts val="1625"/>
              </a:spcBef>
            </a:pPr>
            <a:r>
              <a:rPr lang="en-GB" sz="4400" b="0" spc="-20" dirty="0" smtClean="0">
                <a:solidFill>
                  <a:srgbClr val="FF9900"/>
                </a:solidFill>
                <a:latin typeface="Times New Roman"/>
                <a:cs typeface="Times New Roman"/>
              </a:rPr>
              <a:t>File transfer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56" name="Espace réservé du numéro de diapositive 5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50</a:t>
            </a:fld>
            <a:endParaRPr lang="fr-FR"/>
          </a:p>
        </p:txBody>
      </p:sp>
      <p:sp>
        <p:nvSpPr>
          <p:cNvPr id="55" name="Rectangle 1"/>
          <p:cNvSpPr>
            <a:spLocks noChangeArrowheads="1"/>
          </p:cNvSpPr>
          <p:nvPr/>
        </p:nvSpPr>
        <p:spPr bwMode="auto">
          <a:xfrm>
            <a:off x="233865" y="1685013"/>
            <a:ext cx="8785995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FTP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follows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client-server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model, the client: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sends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requests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the server the server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computer 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which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software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itself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called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FTP server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runs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access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FTP server,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use FTP client software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graphical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interface or command line).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257556"/>
            <a:ext cx="7830820" cy="1199515"/>
            <a:chOff x="656844" y="257556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81940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257556"/>
              <a:ext cx="7804404" cy="1175004"/>
            </a:xfrm>
            <a:prstGeom prst="rect">
              <a:avLst/>
            </a:prstGeom>
          </p:spPr>
        </p:pic>
      </p:grpSp>
      <p:sp>
        <p:nvSpPr>
          <p:cNvPr id="6" name="object 6"/>
          <p:cNvSpPr txBox="1"/>
          <p:nvPr/>
        </p:nvSpPr>
        <p:spPr>
          <a:xfrm>
            <a:off x="764235" y="3862527"/>
            <a:ext cx="2131365" cy="33663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105"/>
              </a:spcBef>
              <a:buFont typeface="Times New Roman"/>
              <a:buChar char="•"/>
              <a:tabLst>
                <a:tab pos="355600" algn="l"/>
                <a:tab pos="356235" algn="l"/>
                <a:tab pos="3268979" algn="l"/>
              </a:tabLst>
            </a:pPr>
            <a:r>
              <a:rPr lang="en-GB" sz="2100" b="1" spc="-10" dirty="0">
                <a:latin typeface="Times New Roman"/>
                <a:cs typeface="Times New Roman"/>
              </a:rPr>
              <a:t>U</a:t>
            </a:r>
            <a:r>
              <a:rPr sz="2100" b="1" spc="-10" dirty="0" err="1" smtClean="0">
                <a:latin typeface="Times New Roman"/>
                <a:cs typeface="Times New Roman"/>
              </a:rPr>
              <a:t>pload</a:t>
            </a:r>
            <a:r>
              <a:rPr lang="en-GB" sz="2100" b="1" spc="-10" dirty="0" err="1" smtClean="0">
                <a:latin typeface="Times New Roman"/>
                <a:cs typeface="Times New Roman"/>
              </a:rPr>
              <a:t>ing</a:t>
            </a:r>
            <a:endParaRPr sz="21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562" y="287274"/>
            <a:ext cx="7772400" cy="8854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marR="15240" algn="ctr">
              <a:lnSpc>
                <a:spcPct val="100000"/>
              </a:lnSpc>
              <a:spcBef>
                <a:spcPts val="1625"/>
              </a:spcBef>
            </a:pPr>
            <a:r>
              <a:rPr lang="en-GB" sz="4400" b="0" spc="-20" dirty="0" smtClean="0">
                <a:solidFill>
                  <a:srgbClr val="FF9900"/>
                </a:solidFill>
                <a:latin typeface="Times New Roman"/>
                <a:cs typeface="Times New Roman"/>
              </a:rPr>
              <a:t>File transfer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51</a:t>
            </a:fld>
            <a:endParaRPr lang="fr-FR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08108" y="2216802"/>
            <a:ext cx="8628965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There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directions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transfer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   </a:t>
            </a:r>
            <a:r>
              <a:rPr kumimoji="0" lang="fr-FR" altLang="fr-FR" b="1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Downloading</a:t>
            </a:r>
            <a:r>
              <a:rPr kumimoji="0" lang="fr-FR" altLang="fr-FR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consists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transferring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files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from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remote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machine (ftp server) to a client machine,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2"/>
          <p:cNvSpPr>
            <a:spLocks noChangeArrowheads="1"/>
          </p:cNvSpPr>
          <p:nvPr/>
        </p:nvSpPr>
        <p:spPr bwMode="auto">
          <a:xfrm>
            <a:off x="1068260" y="4622125"/>
            <a:ext cx="6700552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makes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transfer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files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from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client machine to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remote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machine (ftp server).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29973" y="262786"/>
            <a:ext cx="7830820" cy="1199515"/>
            <a:chOff x="656844" y="329184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35356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329184"/>
              <a:ext cx="7804404" cy="1173480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4318127" y="4447113"/>
            <a:ext cx="509270" cy="650875"/>
            <a:chOff x="4352544" y="3710940"/>
            <a:chExt cx="509270" cy="650875"/>
          </a:xfrm>
        </p:grpSpPr>
        <p:sp>
          <p:nvSpPr>
            <p:cNvPr id="6" name="object 6"/>
            <p:cNvSpPr/>
            <p:nvPr/>
          </p:nvSpPr>
          <p:spPr>
            <a:xfrm>
              <a:off x="4357116" y="3715512"/>
              <a:ext cx="500380" cy="641985"/>
            </a:xfrm>
            <a:custGeom>
              <a:avLst/>
              <a:gdLst/>
              <a:ahLst/>
              <a:cxnLst/>
              <a:rect l="l" t="t" r="r" b="b"/>
              <a:pathLst>
                <a:path w="500379" h="641985">
                  <a:moveTo>
                    <a:pt x="375031" y="0"/>
                  </a:moveTo>
                  <a:lnTo>
                    <a:pt x="124968" y="0"/>
                  </a:lnTo>
                  <a:lnTo>
                    <a:pt x="124968" y="392049"/>
                  </a:lnTo>
                  <a:lnTo>
                    <a:pt x="0" y="392049"/>
                  </a:lnTo>
                  <a:lnTo>
                    <a:pt x="249936" y="641604"/>
                  </a:lnTo>
                  <a:lnTo>
                    <a:pt x="499872" y="392049"/>
                  </a:lnTo>
                  <a:lnTo>
                    <a:pt x="375031" y="392049"/>
                  </a:lnTo>
                  <a:lnTo>
                    <a:pt x="375031" y="0"/>
                  </a:lnTo>
                  <a:close/>
                </a:path>
              </a:pathLst>
            </a:custGeom>
            <a:solidFill>
              <a:srgbClr val="00CC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4357116" y="3715512"/>
              <a:ext cx="500380" cy="641985"/>
            </a:xfrm>
            <a:custGeom>
              <a:avLst/>
              <a:gdLst/>
              <a:ahLst/>
              <a:cxnLst/>
              <a:rect l="l" t="t" r="r" b="b"/>
              <a:pathLst>
                <a:path w="500379" h="641985">
                  <a:moveTo>
                    <a:pt x="0" y="392049"/>
                  </a:moveTo>
                  <a:lnTo>
                    <a:pt x="124968" y="392049"/>
                  </a:lnTo>
                  <a:lnTo>
                    <a:pt x="124968" y="0"/>
                  </a:lnTo>
                  <a:lnTo>
                    <a:pt x="375031" y="0"/>
                  </a:lnTo>
                  <a:lnTo>
                    <a:pt x="375031" y="392049"/>
                  </a:lnTo>
                  <a:lnTo>
                    <a:pt x="499872" y="392049"/>
                  </a:lnTo>
                  <a:lnTo>
                    <a:pt x="249936" y="641604"/>
                  </a:lnTo>
                  <a:lnTo>
                    <a:pt x="0" y="392049"/>
                  </a:lnTo>
                  <a:close/>
                </a:path>
              </a:pathLst>
            </a:custGeom>
            <a:ln w="91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562" y="357377"/>
            <a:ext cx="7772400" cy="886781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marL="563245">
              <a:lnSpc>
                <a:spcPct val="100000"/>
              </a:lnSpc>
              <a:spcBef>
                <a:spcPts val="1635"/>
              </a:spcBef>
            </a:pP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Acc</a:t>
            </a:r>
            <a:r>
              <a:rPr lang="en-GB"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eding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to distant </a:t>
            </a: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syst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e</a:t>
            </a: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ms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52</a:t>
            </a:fld>
            <a:endParaRPr lang="fr-FR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300694" y="1540247"/>
            <a:ext cx="8314777" cy="287323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One of the important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functions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the 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users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remotely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access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computers made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available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100" dirty="0">
              <a:solidFill>
                <a:srgbClr val="202124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100" dirty="0">
              <a:solidFill>
                <a:srgbClr val="202124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100" dirty="0">
              <a:solidFill>
                <a:srgbClr val="202124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Telnet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serves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function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88614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marL="563245">
              <a:lnSpc>
                <a:spcPct val="100000"/>
              </a:lnSpc>
              <a:spcBef>
                <a:spcPts val="1630"/>
              </a:spcBef>
            </a:pP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Acc</a:t>
            </a:r>
            <a:r>
              <a:rPr lang="en-GB"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eding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to distant </a:t>
            </a: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syst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e</a:t>
            </a: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ms</a:t>
            </a:r>
            <a:r>
              <a:rPr sz="4400" b="0" spc="-8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53</a:t>
            </a:fld>
            <a:endParaRPr lang="fr-FR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81000" y="2266897"/>
            <a:ext cx="8613320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Telnet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TErminal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NETwork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network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network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100" dirty="0">
              <a:solidFill>
                <a:srgbClr val="202124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supporting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TCP/IP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Telnet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not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only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connect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the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server, but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also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connect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machine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has a Telnet service.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185928"/>
            <a:ext cx="7830820" cy="1199515"/>
            <a:chOff x="656844" y="185928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11836"/>
              <a:ext cx="7804404" cy="117348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185928"/>
              <a:ext cx="7804404" cy="1175004"/>
            </a:xfrm>
            <a:prstGeom prst="rect">
              <a:avLst/>
            </a:prstGeom>
          </p:spPr>
        </p:pic>
      </p:grpSp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752600" y="4718405"/>
            <a:ext cx="4285488" cy="1543812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36062" y="1387671"/>
            <a:ext cx="7620000" cy="2426946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6235" algn="l"/>
              </a:tabLst>
            </a:pPr>
            <a:r>
              <a:rPr lang="en-GB" sz="2600" dirty="0" smtClean="0">
                <a:latin typeface="Times New Roman"/>
                <a:cs typeface="Times New Roman"/>
              </a:rPr>
              <a:t>The </a:t>
            </a:r>
            <a:r>
              <a:rPr sz="2600" spc="-75" dirty="0" smtClean="0">
                <a:latin typeface="Times New Roman"/>
                <a:cs typeface="Times New Roman"/>
              </a:rPr>
              <a:t>Web</a:t>
            </a:r>
            <a:r>
              <a:rPr sz="2600" spc="-70" dirty="0" smtClean="0">
                <a:latin typeface="Times New Roman"/>
                <a:cs typeface="Times New Roman"/>
              </a:rPr>
              <a:t> </a:t>
            </a:r>
            <a:r>
              <a:rPr lang="en-GB" sz="2600" spc="-5" dirty="0" smtClean="0">
                <a:latin typeface="Times New Roman"/>
                <a:cs typeface="Times New Roman"/>
              </a:rPr>
              <a:t>became an inevitable  </a:t>
            </a:r>
            <a:r>
              <a:rPr sz="2600" spc="-5" dirty="0" smtClean="0">
                <a:latin typeface="Times New Roman"/>
                <a:cs typeface="Times New Roman"/>
              </a:rPr>
              <a:t>source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lang="en-GB" sz="2600" spc="-5" dirty="0" smtClean="0">
                <a:latin typeface="Times New Roman"/>
                <a:cs typeface="Times New Roman"/>
              </a:rPr>
              <a:t>of </a:t>
            </a:r>
            <a:r>
              <a:rPr sz="2600" spc="-5" dirty="0" smtClean="0">
                <a:latin typeface="Times New Roman"/>
                <a:cs typeface="Times New Roman"/>
              </a:rPr>
              <a:t>information 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spc="-5" dirty="0" smtClean="0">
                <a:latin typeface="Times New Roman"/>
                <a:cs typeface="Times New Roman"/>
              </a:rPr>
              <a:t>I</a:t>
            </a:r>
            <a:r>
              <a:rPr lang="en-GB" sz="2600" spc="-5" dirty="0" smtClean="0">
                <a:latin typeface="Times New Roman"/>
                <a:cs typeface="Times New Roman"/>
              </a:rPr>
              <a:t>t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spc="-5" dirty="0" smtClean="0">
                <a:latin typeface="Times New Roman"/>
                <a:cs typeface="Times New Roman"/>
              </a:rPr>
              <a:t>u</a:t>
            </a:r>
            <a:r>
              <a:rPr lang="en-GB" sz="2600" spc="-5" dirty="0" err="1" smtClean="0">
                <a:latin typeface="Times New Roman"/>
                <a:cs typeface="Times New Roman"/>
              </a:rPr>
              <a:t>ses</a:t>
            </a:r>
            <a:r>
              <a:rPr lang="en-GB" sz="2600" spc="-5" dirty="0" smtClean="0">
                <a:latin typeface="Times New Roman"/>
                <a:cs typeface="Times New Roman"/>
              </a:rPr>
              <a:t> 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lang="en-GB" sz="2600" dirty="0" smtClean="0">
                <a:latin typeface="Times New Roman"/>
                <a:cs typeface="Times New Roman"/>
              </a:rPr>
              <a:t>the </a:t>
            </a:r>
            <a:r>
              <a:rPr sz="2600" spc="5" dirty="0" smtClean="0">
                <a:latin typeface="Times New Roman"/>
                <a:cs typeface="Times New Roman"/>
              </a:rPr>
              <a:t>HTTP </a:t>
            </a:r>
            <a:r>
              <a:rPr sz="2600" spc="10" dirty="0" smtClean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(Hypertext</a:t>
            </a:r>
            <a:r>
              <a:rPr sz="2600" spc="500" dirty="0">
                <a:latin typeface="Times New Roman"/>
                <a:cs typeface="Times New Roman"/>
              </a:rPr>
              <a:t> </a:t>
            </a:r>
            <a:r>
              <a:rPr sz="2600" spc="-15" dirty="0">
                <a:latin typeface="Times New Roman"/>
                <a:cs typeface="Times New Roman"/>
              </a:rPr>
              <a:t>Transfer</a:t>
            </a:r>
            <a:r>
              <a:rPr sz="2600" dirty="0">
                <a:latin typeface="Times New Roman"/>
                <a:cs typeface="Times New Roman"/>
              </a:rPr>
              <a:t> Protocol</a:t>
            </a:r>
            <a:r>
              <a:rPr sz="2600" dirty="0" smtClean="0">
                <a:latin typeface="Times New Roman"/>
                <a:cs typeface="Times New Roman"/>
              </a:rPr>
              <a:t>)</a:t>
            </a:r>
            <a:r>
              <a:rPr lang="en-GB" sz="2600" dirty="0" smtClean="0">
                <a:latin typeface="Times New Roman"/>
                <a:cs typeface="Times New Roman"/>
              </a:rPr>
              <a:t> protocol</a:t>
            </a:r>
            <a:r>
              <a:rPr sz="2600" spc="500" dirty="0" smtClean="0">
                <a:latin typeface="Times New Roman"/>
                <a:cs typeface="Times New Roman"/>
              </a:rPr>
              <a:t> </a:t>
            </a:r>
            <a:r>
              <a:rPr lang="en-GB" sz="2600" dirty="0" smtClean="0">
                <a:latin typeface="Times New Roman"/>
                <a:cs typeface="Times New Roman"/>
              </a:rPr>
              <a:t>to exchange information between the client software  and the server</a:t>
            </a:r>
          </a:p>
          <a:p>
            <a:pPr marL="355600" marR="5080" indent="-343535" algn="just">
              <a:lnSpc>
                <a:spcPct val="100000"/>
              </a:lnSpc>
              <a:spcBef>
                <a:spcPts val="105"/>
              </a:spcBef>
              <a:buChar char="•"/>
              <a:tabLst>
                <a:tab pos="356235" algn="l"/>
              </a:tabLst>
            </a:pPr>
            <a:r>
              <a:rPr lang="en-GB" sz="2600" dirty="0" smtClean="0">
                <a:latin typeface="Times New Roman"/>
                <a:cs typeface="Times New Roman"/>
              </a:rPr>
              <a:t>To access to online information the internet user uses a software called browser 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764235" y="3186811"/>
            <a:ext cx="141605" cy="4222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600" dirty="0">
                <a:latin typeface="Times New Roman"/>
                <a:cs typeface="Times New Roman"/>
              </a:rPr>
              <a:t>•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191000" y="3478549"/>
            <a:ext cx="7275195" cy="1249381"/>
          </a:xfrm>
          <a:prstGeom prst="rect">
            <a:avLst/>
          </a:prstGeom>
        </p:spPr>
        <p:txBody>
          <a:bodyPr vert="horz" wrap="square" lIns="0" tIns="21590" rIns="0" bIns="0" rtlCol="0">
            <a:spAutoFit/>
          </a:bodyPr>
          <a:lstStyle/>
          <a:p>
            <a:pPr marL="12700" marR="5080" algn="just">
              <a:lnSpc>
                <a:spcPct val="97900"/>
              </a:lnSpc>
              <a:spcBef>
                <a:spcPts val="170"/>
              </a:spcBef>
            </a:pPr>
            <a:r>
              <a:rPr sz="2600" dirty="0" smtClean="0">
                <a:latin typeface="Times New Roman"/>
                <a:cs typeface="Times New Roman"/>
              </a:rPr>
              <a:t>"</a:t>
            </a:r>
            <a:r>
              <a:rPr sz="2600" spc="5" dirty="0" smtClean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(google 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Chrome,</a:t>
            </a:r>
            <a:r>
              <a:rPr sz="2600" dirty="0">
                <a:latin typeface="Times New Roman"/>
                <a:cs typeface="Times New Roman"/>
              </a:rPr>
              <a:t> Internet</a:t>
            </a:r>
            <a:r>
              <a:rPr sz="2600" spc="5" dirty="0">
                <a:latin typeface="Times New Roman"/>
                <a:cs typeface="Times New Roman"/>
              </a:rPr>
              <a:t> </a:t>
            </a:r>
            <a:endParaRPr lang="en-GB" sz="2600" spc="5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7900"/>
              </a:lnSpc>
              <a:spcBef>
                <a:spcPts val="170"/>
              </a:spcBef>
            </a:pPr>
            <a:r>
              <a:rPr sz="2600" dirty="0" smtClean="0">
                <a:latin typeface="Times New Roman"/>
                <a:cs typeface="Times New Roman"/>
              </a:rPr>
              <a:t>Explorer</a:t>
            </a:r>
            <a:r>
              <a:rPr sz="2600" spc="5" dirty="0" smtClean="0">
                <a:latin typeface="Times New Roman"/>
                <a:cs typeface="Times New Roman"/>
              </a:rPr>
              <a:t> </a:t>
            </a:r>
            <a:r>
              <a:rPr sz="3900" baseline="3205" dirty="0">
                <a:latin typeface="Times New Roman"/>
                <a:cs typeface="Times New Roman"/>
              </a:rPr>
              <a:t>ou</a:t>
            </a:r>
            <a:r>
              <a:rPr sz="3900" spc="7" baseline="3205" dirty="0">
                <a:latin typeface="Times New Roman"/>
                <a:cs typeface="Times New Roman"/>
              </a:rPr>
              <a:t> </a:t>
            </a:r>
            <a:r>
              <a:rPr sz="3900" spc="-7" baseline="3205" dirty="0">
                <a:latin typeface="Times New Roman"/>
                <a:cs typeface="Times New Roman"/>
              </a:rPr>
              <a:t>Mozilla</a:t>
            </a:r>
            <a:r>
              <a:rPr sz="3900" baseline="3205" dirty="0">
                <a:latin typeface="Times New Roman"/>
                <a:cs typeface="Times New Roman"/>
              </a:rPr>
              <a:t> </a:t>
            </a:r>
            <a:r>
              <a:rPr sz="2600" spc="-5" dirty="0">
                <a:latin typeface="Times New Roman"/>
                <a:cs typeface="Times New Roman"/>
              </a:rPr>
              <a:t>Firefox</a:t>
            </a:r>
            <a:r>
              <a:rPr sz="2600" dirty="0">
                <a:latin typeface="Times New Roman"/>
                <a:cs typeface="Times New Roman"/>
              </a:rPr>
              <a:t> </a:t>
            </a:r>
            <a:r>
              <a:rPr lang="en-GB" sz="2600" dirty="0" smtClean="0">
                <a:latin typeface="Times New Roman"/>
                <a:cs typeface="Times New Roman"/>
              </a:rPr>
              <a:t>for</a:t>
            </a:r>
            <a:r>
              <a:rPr sz="2600" dirty="0" smtClean="0">
                <a:latin typeface="Times New Roman"/>
                <a:cs typeface="Times New Roman"/>
              </a:rPr>
              <a:t> </a:t>
            </a:r>
            <a:r>
              <a:rPr sz="2600" spc="5" dirty="0" smtClean="0">
                <a:latin typeface="Times New Roman"/>
                <a:cs typeface="Times New Roman"/>
              </a:rPr>
              <a:t> </a:t>
            </a:r>
            <a:endParaRPr lang="en-GB" sz="2600" spc="5" dirty="0" smtClean="0">
              <a:latin typeface="Times New Roman"/>
              <a:cs typeface="Times New Roman"/>
            </a:endParaRPr>
          </a:p>
          <a:p>
            <a:pPr marL="12700" marR="5080" algn="just">
              <a:lnSpc>
                <a:spcPct val="97900"/>
              </a:lnSpc>
              <a:spcBef>
                <a:spcPts val="170"/>
              </a:spcBef>
            </a:pPr>
            <a:r>
              <a:rPr sz="2600" spc="-5" dirty="0" smtClean="0">
                <a:latin typeface="Times New Roman"/>
                <a:cs typeface="Times New Roman"/>
              </a:rPr>
              <a:t>ex</a:t>
            </a:r>
            <a:r>
              <a:rPr lang="en-GB" sz="2600" spc="-5" dirty="0" smtClean="0">
                <a:latin typeface="Times New Roman"/>
                <a:cs typeface="Times New Roman"/>
              </a:rPr>
              <a:t>a</a:t>
            </a:r>
            <a:r>
              <a:rPr sz="2600" spc="-5" dirty="0" err="1" smtClean="0">
                <a:latin typeface="Times New Roman"/>
                <a:cs typeface="Times New Roman"/>
              </a:rPr>
              <a:t>mple</a:t>
            </a:r>
            <a:r>
              <a:rPr sz="2600" spc="-5" dirty="0">
                <a:latin typeface="Times New Roman"/>
                <a:cs typeface="Times New Roman"/>
              </a:rPr>
              <a:t>).</a:t>
            </a:r>
            <a:endParaRPr sz="2600" dirty="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86562" y="215645"/>
            <a:ext cx="7772400" cy="8854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25"/>
              </a:spcBef>
            </a:pP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Information search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54</a:t>
            </a:fld>
            <a:endParaRPr lang="fr-FR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257556"/>
            <a:ext cx="7830820" cy="1199515"/>
            <a:chOff x="656844" y="257556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281940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257556"/>
              <a:ext cx="7804404" cy="1175004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645760" y="3713356"/>
            <a:ext cx="7064882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67560" algn="l"/>
                <a:tab pos="2813050" algn="l"/>
                <a:tab pos="4057015" algn="l"/>
                <a:tab pos="5026025" algn="l"/>
              </a:tabLst>
            </a:pPr>
            <a:r>
              <a:rPr lang="en-GB" sz="3200" dirty="0" smtClean="0">
                <a:latin typeface="Times New Roman"/>
                <a:cs typeface="Times New Roman"/>
              </a:rPr>
              <a:t>Client browser to display the result as a web page</a:t>
            </a:r>
            <a:r>
              <a:rPr sz="3200" dirty="0">
                <a:latin typeface="Times New Roman"/>
                <a:cs typeface="Times New Roman"/>
              </a:rPr>
              <a:t>	</a:t>
            </a:r>
            <a:r>
              <a:rPr sz="3200" spc="-5" dirty="0">
                <a:latin typeface="Times New Roman"/>
                <a:cs typeface="Times New Roman"/>
              </a:rPr>
              <a:t>afin	d’afficher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686562" y="287274"/>
            <a:ext cx="7772400" cy="8854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63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25"/>
              </a:spcBef>
            </a:pPr>
            <a:r>
              <a:rPr lang="fr-FR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I</a:t>
            </a:r>
            <a:r>
              <a:rPr sz="4400" b="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nformation</a:t>
            </a: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search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55</a:t>
            </a:fld>
            <a:endParaRPr lang="fr-FR"/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18006" y="1953381"/>
            <a:ext cx="8453276" cy="144207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Internet user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indicates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URL of a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The browser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issues an HTTP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request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the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remote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site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returns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requested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information as an HTML document. This HTML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document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interpreted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by the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: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329184"/>
            <a:ext cx="7830820" cy="1199515"/>
            <a:chOff x="656844" y="329184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35356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329184"/>
              <a:ext cx="7804404" cy="1173480"/>
            </a:xfrm>
            <a:prstGeom prst="rect">
              <a:avLst/>
            </a:prstGeom>
          </p:spPr>
        </p:pic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86562" y="357377"/>
            <a:ext cx="7772400" cy="886781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35"/>
              </a:spcBef>
            </a:pPr>
            <a:r>
              <a:rPr lang="en-GB" sz="4400" b="0" dirty="0" smtClean="0">
                <a:solidFill>
                  <a:srgbClr val="FF9900"/>
                </a:solidFill>
                <a:latin typeface="Times New Roman"/>
                <a:cs typeface="Times New Roman"/>
              </a:rPr>
              <a:t>Information search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56</a:t>
            </a:fld>
            <a:endParaRPr lang="fr-FR"/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304800" y="1952915"/>
            <a:ext cx="8587800" cy="158057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offers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considerable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digital content.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Locating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URL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meets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needs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most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often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involves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“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”. To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keywords,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responds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references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related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sites and pages, accessible in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form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hypertext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links.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r>
              <a:rPr lang="fr-FR" sz="4400" b="0" dirty="0" smtClean="0">
                <a:solidFill>
                  <a:srgbClr val="FF9900"/>
                </a:solidFill>
              </a:rPr>
              <a:t>Information </a:t>
            </a:r>
            <a:r>
              <a:rPr lang="fr-FR" sz="4400" b="0" dirty="0" err="1" smtClean="0">
                <a:solidFill>
                  <a:srgbClr val="FF9900"/>
                </a:solidFill>
              </a:rPr>
              <a:t>search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57</a:t>
            </a:fld>
            <a:endParaRPr lang="fr-FR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1443" y="1371600"/>
            <a:ext cx="8872557" cy="351956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sng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sng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sng" strike="noStrike" cap="none" normalizeH="0" baseline="0" dirty="0" err="1" smtClean="0">
                <a:ln>
                  <a:noFill/>
                </a:ln>
                <a:solidFill>
                  <a:schemeClr val="accent1"/>
                </a:solidFill>
                <a:effectLst/>
                <a:latin typeface="inherit"/>
              </a:rPr>
              <a:t>equation</a:t>
            </a:r>
            <a:endParaRPr kumimoji="0" lang="fr-FR" altLang="fr-FR" sz="2100" b="0" i="0" u="sng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2100" b="0" i="0" u="sng" strike="noStrike" cap="none" normalizeH="0" baseline="0" dirty="0" smtClean="0">
              <a:ln>
                <a:noFill/>
              </a:ln>
              <a:solidFill>
                <a:schemeClr val="accent1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query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launched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by the Internet user or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equation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series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terms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operators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Boolean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truncation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formulated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translate a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request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information.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: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equation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I'm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looking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information on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flu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vaccine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terms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are: vaccine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flu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equation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I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looking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diabetic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patients 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Algeria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Tunisia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terms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diabetic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Algeria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Tunisia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case,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must use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Boolean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operators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parentheses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equation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Diabetes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Algeria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Tunisia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38824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375"/>
              </a:spcBef>
            </a:pPr>
            <a:r>
              <a:rPr lang="fr-FR" sz="4400" spc="-5" dirty="0" err="1" smtClean="0">
                <a:solidFill>
                  <a:srgbClr val="1F4D78"/>
                </a:solidFill>
                <a:latin typeface="Calibri Light"/>
                <a:cs typeface="Calibri Light"/>
              </a:rPr>
              <a:t>Search</a:t>
            </a:r>
            <a:r>
              <a:rPr lang="fr-FR" sz="4400" spc="-5" dirty="0" smtClean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sz="4400" spc="-5" dirty="0" err="1" smtClean="0">
                <a:solidFill>
                  <a:srgbClr val="1F4D78"/>
                </a:solidFill>
                <a:latin typeface="Calibri Light"/>
                <a:cs typeface="Calibri Light"/>
              </a:rPr>
              <a:t>tools</a:t>
            </a:r>
            <a:endParaRPr lang="fr-FR" sz="4400" dirty="0">
              <a:latin typeface="Calibri Light"/>
              <a:cs typeface="Calibri Light"/>
            </a:endParaRPr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57200" y="1181596"/>
            <a:ext cx="8686800" cy="984885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dirty="0"/>
          </a:p>
          <a:p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58</a:t>
            </a:fld>
            <a:endParaRPr lang="fr-F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928688" y="1699361"/>
            <a:ext cx="9129712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many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us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locate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web page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meets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our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needs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as: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metasearch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directories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and open archives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155636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pPr marL="469265" indent="-228600">
              <a:lnSpc>
                <a:spcPct val="100000"/>
              </a:lnSpc>
              <a:buClr>
                <a:srgbClr val="1F4D78"/>
              </a:buClr>
              <a:buFont typeface="Wingdings"/>
              <a:buChar char=""/>
              <a:tabLst>
                <a:tab pos="469900" algn="l"/>
              </a:tabLst>
            </a:pPr>
            <a:r>
              <a:rPr lang="fr-FR" sz="4400" spc="-10" dirty="0" err="1" smtClean="0">
                <a:solidFill>
                  <a:srgbClr val="1F4D78"/>
                </a:solidFill>
                <a:latin typeface="Calibri Light"/>
                <a:cs typeface="Calibri Light"/>
              </a:rPr>
              <a:t>Search</a:t>
            </a:r>
            <a:r>
              <a:rPr lang="fr-FR" sz="4400" spc="-10" dirty="0" smtClean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sz="4400" spc="-10" dirty="0" err="1" smtClean="0">
                <a:solidFill>
                  <a:srgbClr val="1F4D78"/>
                </a:solidFill>
                <a:latin typeface="Calibri Light"/>
                <a:cs typeface="Calibri Light"/>
              </a:rPr>
              <a:t>engine</a:t>
            </a:r>
            <a:r>
              <a:rPr lang="fr-FR" sz="4400" dirty="0" smtClean="0">
                <a:solidFill>
                  <a:srgbClr val="1F4D78"/>
                </a:solidFill>
                <a:latin typeface="Calibri Light"/>
                <a:cs typeface="Calibri Light"/>
              </a:rPr>
              <a:t>:</a:t>
            </a:r>
            <a:endParaRPr lang="fr-FR" sz="4400" dirty="0">
              <a:latin typeface="Calibri Light"/>
              <a:cs typeface="Calibri Light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14500" y="3860828"/>
            <a:ext cx="5715000" cy="1620765"/>
          </a:xfrm>
          <a:prstGeom prst="rect">
            <a:avLst/>
          </a:prstGeom>
        </p:spPr>
      </p:pic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59</a:t>
            </a:fld>
            <a:endParaRPr lang="fr-FR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2400" y="968411"/>
            <a:ext cx="8769965" cy="199607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spc="-5" dirty="0"/>
              <a:t>(</a:t>
            </a:r>
            <a:r>
              <a:rPr lang="fr-FR" sz="2400" spc="-5" dirty="0" err="1"/>
              <a:t>crawlers</a:t>
            </a:r>
            <a:r>
              <a:rPr lang="fr-FR" sz="2400" spc="-5" dirty="0"/>
              <a:t>)</a:t>
            </a:r>
            <a:r>
              <a:rPr lang="fr-FR" sz="2400" spc="-25" dirty="0"/>
              <a:t> </a:t>
            </a:r>
            <a:r>
              <a:rPr lang="fr-FR" sz="2400" spc="-5" dirty="0" err="1"/>
              <a:t>explorate</a:t>
            </a:r>
            <a:r>
              <a:rPr lang="fr-FR" sz="2400" spc="-5" dirty="0"/>
              <a:t> the</a:t>
            </a:r>
            <a:r>
              <a:rPr lang="fr-FR" sz="2400" spc="-25" dirty="0"/>
              <a:t> </a:t>
            </a:r>
            <a:r>
              <a:rPr lang="fr-FR" sz="2400" spc="-5" dirty="0"/>
              <a:t>web</a:t>
            </a:r>
            <a:r>
              <a:rPr lang="fr-FR" sz="2400" spc="-20" dirty="0"/>
              <a:t> </a:t>
            </a:r>
            <a:r>
              <a:rPr lang="fr-FR" sz="2400" dirty="0" err="1"/>
              <a:t>following</a:t>
            </a:r>
            <a:r>
              <a:rPr lang="fr-FR" sz="2400" dirty="0"/>
              <a:t> </a:t>
            </a:r>
            <a:r>
              <a:rPr lang="fr-FR" sz="2400" spc="-20" dirty="0"/>
              <a:t> </a:t>
            </a:r>
            <a:r>
              <a:rPr lang="fr-FR" sz="2400" spc="-5" dirty="0"/>
              <a:t>the hyper </a:t>
            </a:r>
            <a:r>
              <a:rPr lang="fr-FR" sz="2400" spc="-5" dirty="0" err="1"/>
              <a:t>links,</a:t>
            </a:r>
            <a:r>
              <a:rPr lang="fr-FR" sz="2400" spc="-20" dirty="0" err="1"/>
              <a:t>from</a:t>
            </a:r>
            <a:r>
              <a:rPr lang="fr-FR" sz="2400" spc="-20" dirty="0"/>
              <a:t> </a:t>
            </a:r>
            <a:r>
              <a:rPr lang="fr-FR" sz="2400" spc="-5" dirty="0" smtClean="0"/>
              <a:t>page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sz="2400" spc="-15" dirty="0" smtClean="0"/>
              <a:t> </a:t>
            </a:r>
            <a:r>
              <a:rPr lang="fr-FR" sz="2400" spc="-5" dirty="0"/>
              <a:t>to</a:t>
            </a:r>
            <a:r>
              <a:rPr lang="fr-FR" sz="2400" spc="-20" dirty="0"/>
              <a:t> </a:t>
            </a:r>
            <a:r>
              <a:rPr lang="fr-FR" sz="2400" spc="-5" dirty="0"/>
              <a:t>page.</a:t>
            </a:r>
            <a:endParaRPr lang="fr-FR" sz="24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pages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thus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identified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indexed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database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generally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offers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modes: simple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advanced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terms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entered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by the user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 the “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”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window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identified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the pages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indexed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by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168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466344"/>
            <a:ext cx="7832090" cy="1207135"/>
            <a:chOff x="653795" y="466344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49834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466344"/>
              <a:ext cx="7808976" cy="1184148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86562" y="500633"/>
            <a:ext cx="7772400" cy="106695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8255" algn="ctr">
              <a:lnSpc>
                <a:spcPts val="4015"/>
              </a:lnSpc>
            </a:pP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2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spc="11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et</a:t>
            </a:r>
            <a:r>
              <a:rPr sz="3600" spc="3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dirty="0">
                <a:solidFill>
                  <a:srgbClr val="FF9900"/>
                </a:solidFill>
                <a:latin typeface="Times New Roman"/>
                <a:cs typeface="Times New Roman"/>
              </a:rPr>
              <a:t>le</a:t>
            </a:r>
            <a:r>
              <a:rPr sz="3600" spc="-6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0" dirty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3600" dirty="0">
              <a:latin typeface="Times New Roman"/>
              <a:cs typeface="Times New Roman"/>
            </a:endParaRPr>
          </a:p>
          <a:p>
            <a:pPr marL="9525" algn="ctr">
              <a:lnSpc>
                <a:spcPct val="100000"/>
              </a:lnSpc>
              <a:spcBef>
                <a:spcPts val="35"/>
              </a:spcBef>
            </a:pPr>
            <a:r>
              <a:rPr sz="36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lang="en-GB" sz="36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</a:t>
            </a:r>
            <a:r>
              <a:rPr sz="3600" spc="-5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br</a:t>
            </a:r>
            <a:r>
              <a:rPr lang="en-GB" sz="3600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i</a:t>
            </a:r>
            <a:r>
              <a:rPr sz="3600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ef</a:t>
            </a:r>
            <a:r>
              <a:rPr sz="3600" spc="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spc="-5" dirty="0" smtClean="0">
                <a:solidFill>
                  <a:srgbClr val="FF9900"/>
                </a:solidFill>
                <a:latin typeface="Times New Roman"/>
                <a:cs typeface="Times New Roman"/>
              </a:rPr>
              <a:t>story</a:t>
            </a:r>
            <a:r>
              <a:rPr sz="3600" spc="-15" dirty="0" smtClean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</a:t>
            </a:fld>
            <a:endParaRPr lang="fr-FR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681227" y="2026828"/>
            <a:ext cx="7888378" cy="235001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 1980, Tim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Berners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-Lee,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researcher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at the CERN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laboratory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Geneva,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developed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hypertext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navigation system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called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Enquire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navigation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between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several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sites. At the end of 1990,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Tim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Berners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-Lee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developed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100" dirty="0" smtClean="0">
                <a:solidFill>
                  <a:srgbClr val="202124"/>
                </a:solidFill>
                <a:latin typeface="inherit"/>
              </a:rPr>
              <a:t>HTTP (hyper </a:t>
            </a:r>
            <a:r>
              <a:rPr lang="fr-FR" altLang="fr-FR" sz="2100" dirty="0" err="1" smtClean="0">
                <a:solidFill>
                  <a:srgbClr val="202124"/>
                </a:solidFill>
                <a:latin typeface="inherit"/>
              </a:rPr>
              <a:t>text</a:t>
            </a:r>
            <a:r>
              <a:rPr lang="fr-FR" altLang="fr-FR" sz="2100" dirty="0" smtClean="0">
                <a:solidFill>
                  <a:srgbClr val="202124"/>
                </a:solidFill>
                <a:latin typeface="inherit"/>
              </a:rPr>
              <a:t> </a:t>
            </a:r>
            <a:r>
              <a:rPr lang="fr-FR" altLang="fr-FR" sz="2100" dirty="0" err="1" smtClean="0">
                <a:solidFill>
                  <a:srgbClr val="202124"/>
                </a:solidFill>
                <a:latin typeface="inherit"/>
              </a:rPr>
              <a:t>transfer</a:t>
            </a:r>
            <a:r>
              <a:rPr lang="fr-FR" altLang="fr-FR" sz="2100" dirty="0" smtClean="0">
                <a:solidFill>
                  <a:srgbClr val="202124"/>
                </a:solidFill>
                <a:latin typeface="inherit"/>
              </a:rPr>
              <a:t> </a:t>
            </a:r>
            <a:r>
              <a:rPr lang="fr-FR" altLang="fr-FR" sz="2100" dirty="0" err="1" smtClean="0">
                <a:solidFill>
                  <a:srgbClr val="202124"/>
                </a:solidFill>
                <a:latin typeface="inherit"/>
              </a:rPr>
              <a:t>protocol</a:t>
            </a:r>
            <a:r>
              <a:rPr lang="fr-FR" altLang="fr-FR" sz="2100" dirty="0" smtClean="0">
                <a:solidFill>
                  <a:srgbClr val="202124"/>
                </a:solidFill>
                <a:latin typeface="inherit"/>
              </a:rPr>
              <a:t>, and the </a:t>
            </a:r>
            <a:r>
              <a:rPr lang="fr-FR" altLang="fr-FR" sz="2100" dirty="0" err="1" smtClean="0">
                <a:solidFill>
                  <a:srgbClr val="202124"/>
                </a:solidFill>
                <a:latin typeface="inherit"/>
              </a:rPr>
              <a:t>language</a:t>
            </a:r>
            <a:r>
              <a:rPr lang="fr-FR" altLang="fr-FR" sz="2100" dirty="0" smtClean="0">
                <a:solidFill>
                  <a:srgbClr val="202124"/>
                </a:solidFill>
                <a:latin typeface="inherit"/>
              </a:rPr>
              <a:t> HTML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r-FR" altLang="fr-FR" sz="2100" dirty="0" smtClean="0">
                <a:solidFill>
                  <a:srgbClr val="202124"/>
                </a:solidFill>
                <a:latin typeface="inherit"/>
              </a:rPr>
              <a:t> (</a:t>
            </a:r>
            <a:r>
              <a:rPr lang="fr-FR" altLang="fr-FR" sz="2100" dirty="0" err="1" smtClean="0">
                <a:solidFill>
                  <a:srgbClr val="202124"/>
                </a:solidFill>
                <a:latin typeface="inherit"/>
              </a:rPr>
              <a:t>hypertext</a:t>
            </a:r>
            <a:r>
              <a:rPr lang="fr-FR" altLang="fr-FR" sz="2100" dirty="0" smtClean="0">
                <a:solidFill>
                  <a:srgbClr val="202124"/>
                </a:solidFill>
                <a:latin typeface="inherit"/>
              </a:rPr>
              <a:t> </a:t>
            </a:r>
            <a:r>
              <a:rPr lang="fr-FR" altLang="fr-FR" sz="2100" dirty="0" err="1" smtClean="0">
                <a:solidFill>
                  <a:srgbClr val="202124"/>
                </a:solidFill>
                <a:latin typeface="inherit"/>
              </a:rPr>
              <a:t>markup</a:t>
            </a:r>
            <a:r>
              <a:rPr lang="fr-FR" altLang="fr-FR" sz="2100" dirty="0" smtClean="0">
                <a:solidFill>
                  <a:srgbClr val="202124"/>
                </a:solidFill>
                <a:latin typeface="inherit"/>
              </a:rPr>
              <a:t> </a:t>
            </a:r>
            <a:r>
              <a:rPr lang="fr-FR" altLang="fr-FR" sz="2100" dirty="0" err="1" smtClean="0">
                <a:solidFill>
                  <a:srgbClr val="202124"/>
                </a:solidFill>
                <a:latin typeface="inherit"/>
              </a:rPr>
              <a:t>language</a:t>
            </a:r>
            <a:r>
              <a:rPr lang="fr-FR" altLang="fr-FR" sz="2100" dirty="0" smtClean="0">
                <a:solidFill>
                  <a:srgbClr val="202124"/>
                </a:solidFill>
                <a:latin typeface="inherit"/>
              </a:rPr>
              <a:t>))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GB" altLang="fr-FR" sz="1100" dirty="0"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715863" y="4494403"/>
            <a:ext cx="7021153" cy="611076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navigation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hypertext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links,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across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networks.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World Wide Web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born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838200"/>
            <a:ext cx="7772400" cy="677108"/>
          </a:xfrm>
        </p:spPr>
        <p:txBody>
          <a:bodyPr/>
          <a:lstStyle/>
          <a:p>
            <a:r>
              <a:rPr lang="fr-FR" sz="4400" b="0" dirty="0" smtClean="0">
                <a:solidFill>
                  <a:srgbClr val="FF9900"/>
                </a:solidFill>
              </a:rPr>
              <a:t>Information </a:t>
            </a:r>
            <a:r>
              <a:rPr lang="fr-FR" sz="4400" b="0" dirty="0" err="1" smtClean="0">
                <a:solidFill>
                  <a:srgbClr val="FF9900"/>
                </a:solidFill>
              </a:rPr>
              <a:t>search</a:t>
            </a:r>
            <a:r>
              <a:rPr lang="fr-FR" sz="4400" b="0" dirty="0" smtClean="0">
                <a:solidFill>
                  <a:srgbClr val="FF9900"/>
                </a:solidFill>
              </a:rPr>
              <a:t> 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60</a:t>
            </a:fld>
            <a:endParaRPr lang="fr-FR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76200" y="2366052"/>
            <a:ext cx="8703536" cy="1580572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When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Internet user uses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enters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keywords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describing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query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the pages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looking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Next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queries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database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each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keyword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matches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containing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links to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appropriate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pages.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Finally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displays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results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the Internet user.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635032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r>
              <a:rPr lang="fr-FR" sz="4400" b="0" dirty="0" smtClean="0">
                <a:solidFill>
                  <a:srgbClr val="FF9900"/>
                </a:solidFill>
              </a:rPr>
              <a:t>Information </a:t>
            </a:r>
            <a:r>
              <a:rPr lang="fr-FR" sz="4400" b="0" dirty="0" err="1" smtClean="0">
                <a:solidFill>
                  <a:srgbClr val="FF9900"/>
                </a:solidFill>
              </a:rPr>
              <a:t>search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57200" y="1181596"/>
            <a:ext cx="8686800" cy="984885"/>
          </a:xfrm>
        </p:spPr>
        <p:txBody>
          <a:bodyPr/>
          <a:lstStyle/>
          <a:p>
            <a:pPr marL="12700">
              <a:lnSpc>
                <a:spcPct val="100000"/>
              </a:lnSpc>
              <a:spcBef>
                <a:spcPts val="625"/>
              </a:spcBef>
            </a:pPr>
            <a:endParaRPr lang="fr-FR" dirty="0"/>
          </a:p>
          <a:p>
            <a:endParaRPr lang="fr-FR" dirty="0"/>
          </a:p>
        </p:txBody>
      </p:sp>
      <p:pic>
        <p:nvPicPr>
          <p:cNvPr id="6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3400" y="990600"/>
            <a:ext cx="7239000" cy="286665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295400" y="4724400"/>
            <a:ext cx="6324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i="1" spc="-5" dirty="0">
                <a:solidFill>
                  <a:srgbClr val="44536A"/>
                </a:solidFill>
                <a:cs typeface="Calibri"/>
              </a:rPr>
              <a:t>Figure</a:t>
            </a:r>
            <a:r>
              <a:rPr lang="fr-FR" i="1" spc="15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31.</a:t>
            </a:r>
            <a:r>
              <a:rPr lang="fr-FR" i="1" spc="5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Fonctionnement</a:t>
            </a:r>
            <a:r>
              <a:rPr lang="fr-FR" i="1" spc="-10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d'un</a:t>
            </a:r>
            <a:r>
              <a:rPr lang="fr-FR" i="1" spc="5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moteur</a:t>
            </a:r>
            <a:r>
              <a:rPr lang="fr-FR" i="1" spc="25" dirty="0">
                <a:solidFill>
                  <a:srgbClr val="44536A"/>
                </a:solidFill>
                <a:cs typeface="Calibri"/>
              </a:rPr>
              <a:t> </a:t>
            </a:r>
            <a:r>
              <a:rPr lang="fr-FR" i="1" spc="-5" dirty="0">
                <a:solidFill>
                  <a:srgbClr val="44536A"/>
                </a:solidFill>
                <a:cs typeface="Calibri"/>
              </a:rPr>
              <a:t>de recherche.</a:t>
            </a:r>
            <a:endParaRPr lang="fr-FR" dirty="0">
              <a:cs typeface="Calibri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16354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1066800" y="25037"/>
            <a:ext cx="7391400" cy="677108"/>
          </a:xfrm>
        </p:spPr>
        <p:txBody>
          <a:bodyPr/>
          <a:lstStyle/>
          <a:p>
            <a:r>
              <a:rPr lang="en-GB" sz="4400" b="0" dirty="0" smtClean="0">
                <a:solidFill>
                  <a:srgbClr val="FF9900"/>
                </a:solidFill>
              </a:rPr>
              <a:t>Information search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62</a:t>
            </a:fld>
            <a:endParaRPr lang="fr-F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81000" y="1123897"/>
            <a:ext cx="8531182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encountered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difficulties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Difficult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choice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keywords,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Number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responses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(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often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enormous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), Noise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problem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obtain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pages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have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nothing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do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Duplicate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problem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obtain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same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pages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several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times in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answers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274053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685800" y="25037"/>
            <a:ext cx="7772400" cy="677108"/>
          </a:xfrm>
        </p:spPr>
        <p:txBody>
          <a:bodyPr/>
          <a:lstStyle/>
          <a:p>
            <a:r>
              <a:rPr lang="fr-FR" sz="4400" b="0" dirty="0" smtClean="0">
                <a:solidFill>
                  <a:srgbClr val="FF9900"/>
                </a:solidFill>
              </a:rPr>
              <a:t>Information </a:t>
            </a:r>
            <a:r>
              <a:rPr lang="fr-FR" sz="4400" b="0" dirty="0" err="1" smtClean="0">
                <a:solidFill>
                  <a:srgbClr val="FF9900"/>
                </a:solidFill>
              </a:rPr>
              <a:t>search</a:t>
            </a:r>
            <a:endParaRPr lang="fr-FR" dirty="0"/>
          </a:p>
        </p:txBody>
      </p:sp>
      <p:sp>
        <p:nvSpPr>
          <p:cNvPr id="5" name="Sous-titre 4"/>
          <p:cNvSpPr>
            <a:spLocks noGrp="1"/>
          </p:cNvSpPr>
          <p:nvPr>
            <p:ph type="subTitle" idx="4"/>
          </p:nvPr>
        </p:nvSpPr>
        <p:spPr>
          <a:xfrm>
            <a:off x="457200" y="1235545"/>
            <a:ext cx="8686800" cy="1367041"/>
          </a:xfrm>
        </p:spPr>
        <p:txBody>
          <a:bodyPr/>
          <a:lstStyle/>
          <a:p>
            <a:pPr marL="469265" indent="-228600">
              <a:lnSpc>
                <a:spcPct val="100000"/>
              </a:lnSpc>
              <a:spcBef>
                <a:spcPts val="5"/>
              </a:spcBef>
              <a:buClr>
                <a:srgbClr val="1F4D78"/>
              </a:buClr>
              <a:buFont typeface="Wingdings"/>
              <a:buChar char=""/>
              <a:tabLst>
                <a:tab pos="469900" algn="l"/>
              </a:tabLst>
            </a:pPr>
            <a:r>
              <a:rPr lang="fr-FR" sz="2800" spc="-10" dirty="0" err="1" smtClean="0">
                <a:solidFill>
                  <a:srgbClr val="1F4D78"/>
                </a:solidFill>
                <a:latin typeface="Calibri Light"/>
                <a:cs typeface="Calibri Light"/>
              </a:rPr>
              <a:t>crawler</a:t>
            </a:r>
            <a:r>
              <a:rPr lang="fr-FR" sz="2800" dirty="0" err="1" smtClean="0">
                <a:solidFill>
                  <a:srgbClr val="1F4D78"/>
                </a:solidFill>
                <a:latin typeface="Calibri Light"/>
                <a:cs typeface="Calibri Light"/>
              </a:rPr>
              <a:t>s</a:t>
            </a:r>
            <a:r>
              <a:rPr lang="fr-FR" sz="2800" spc="10" dirty="0" smtClean="0">
                <a:solidFill>
                  <a:srgbClr val="1F4D78"/>
                </a:solidFill>
                <a:latin typeface="Calibri Light"/>
                <a:cs typeface="Calibri Light"/>
              </a:rPr>
              <a:t> </a:t>
            </a:r>
            <a:r>
              <a:rPr lang="fr-FR" sz="2800" dirty="0">
                <a:solidFill>
                  <a:srgbClr val="1F4D78"/>
                </a:solidFill>
                <a:latin typeface="Calibri Light"/>
                <a:cs typeface="Calibri Light"/>
              </a:rPr>
              <a:t>:</a:t>
            </a:r>
            <a:endParaRPr lang="fr-FR" sz="2800" dirty="0">
              <a:latin typeface="Calibri Light"/>
              <a:cs typeface="Calibri Light"/>
            </a:endParaRPr>
          </a:p>
          <a:p>
            <a:pPr marL="461645">
              <a:lnSpc>
                <a:spcPct val="100000"/>
              </a:lnSpc>
              <a:spcBef>
                <a:spcPts val="110"/>
              </a:spcBef>
            </a:pPr>
            <a:r>
              <a:rPr lang="fr-FR" sz="2800" spc="-5" dirty="0" smtClean="0"/>
              <a:t>a</a:t>
            </a:r>
            <a:r>
              <a:rPr lang="fr-FR" sz="2800" spc="320" dirty="0" smtClean="0"/>
              <a:t> </a:t>
            </a:r>
            <a:r>
              <a:rPr lang="fr-FR" sz="2800" spc="-5" dirty="0" smtClean="0"/>
              <a:t>crawler</a:t>
            </a:r>
            <a:r>
              <a:rPr lang="fr-FR" sz="2800" spc="320" dirty="0" smtClean="0"/>
              <a:t> </a:t>
            </a:r>
            <a:r>
              <a:rPr lang="fr-FR" sz="2800" spc="-5" dirty="0" err="1" smtClean="0"/>
              <a:t>interrogate</a:t>
            </a:r>
            <a:r>
              <a:rPr lang="fr-FR" sz="2800" spc="-5" dirty="0" smtClean="0"/>
              <a:t>:  </a:t>
            </a:r>
            <a:endParaRPr lang="fr-FR" dirty="0"/>
          </a:p>
          <a:p>
            <a:endParaRPr lang="fr-FR" dirty="0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0" y="3200400"/>
            <a:ext cx="5039797" cy="3388766"/>
          </a:xfrm>
          <a:prstGeom prst="rect">
            <a:avLst/>
          </a:prstGeom>
        </p:spPr>
      </p:pic>
      <p:sp>
        <p:nvSpPr>
          <p:cNvPr id="3" name="Espace réservé du numéro de diapositive 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63</a:t>
            </a:fld>
            <a:endParaRPr lang="fr-FR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9971" y="2169121"/>
            <a:ext cx="9013686" cy="93424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several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simultaneously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since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engines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do not index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same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pages. It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will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resort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results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thus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returned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removing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duplicates.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dogpile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ixquick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yippy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seek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......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21903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838200"/>
            <a:ext cx="80010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4000" dirty="0" err="1" smtClean="0"/>
              <a:t>Some</a:t>
            </a:r>
            <a:r>
              <a:rPr lang="fr-FR" sz="4000" dirty="0" smtClean="0"/>
              <a:t> </a:t>
            </a:r>
            <a:r>
              <a:rPr lang="fr-FR" sz="4000" dirty="0" err="1" smtClean="0"/>
              <a:t>crawlers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Teardrop</a:t>
            </a:r>
            <a:r>
              <a:rPr lang="fr-FR" dirty="0"/>
              <a:t>, un logiciel java pour toutes les plateformes</a:t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Ixquick</a:t>
            </a:r>
            <a:r>
              <a:rPr lang="fr-FR" dirty="0"/>
              <a:t>, un </a:t>
            </a:r>
            <a:r>
              <a:rPr lang="fr-FR" dirty="0" err="1"/>
              <a:t>métamoteur</a:t>
            </a:r>
            <a:r>
              <a:rPr lang="fr-FR" dirty="0"/>
              <a:t> de la société </a:t>
            </a:r>
            <a:r>
              <a:rPr lang="fr-FR" dirty="0" err="1"/>
              <a:t>Surfboard</a:t>
            </a:r>
            <a:r>
              <a:rPr lang="fr-FR" dirty="0"/>
              <a:t> Holding BV, qui ne conserve pas les</a:t>
            </a:r>
            <a:br>
              <a:rPr lang="fr-FR" dirty="0"/>
            </a:br>
            <a:r>
              <a:rPr lang="fr-FR" dirty="0"/>
              <a:t>adresses IP des utilisateurs</a:t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Startpage</a:t>
            </a:r>
            <a:r>
              <a:rPr lang="fr-FR" dirty="0"/>
              <a:t>, (de la même société que </a:t>
            </a:r>
            <a:r>
              <a:rPr lang="fr-FR" dirty="0" err="1"/>
              <a:t>Ixquick</a:t>
            </a:r>
            <a:r>
              <a:rPr lang="fr-FR" dirty="0"/>
              <a:t>, mais limité aux résultats de Google et</a:t>
            </a:r>
            <a:br>
              <a:rPr lang="fr-FR" dirty="0"/>
            </a:br>
            <a:r>
              <a:rPr lang="fr-FR" dirty="0"/>
              <a:t>offrant plus de possibilités dans la page des recherches avancées (comparer celle de</a:t>
            </a:r>
            <a:br>
              <a:rPr lang="fr-FR" dirty="0"/>
            </a:br>
            <a:r>
              <a:rPr lang="fr-FR" dirty="0" err="1"/>
              <a:t>Ixquick</a:t>
            </a:r>
            <a:r>
              <a:rPr lang="fr-FR" dirty="0"/>
              <a:t> et celle de </a:t>
            </a:r>
            <a:r>
              <a:rPr lang="fr-FR" dirty="0" err="1"/>
              <a:t>Startpage</a:t>
            </a:r>
            <a:r>
              <a:rPr lang="fr-FR" dirty="0"/>
              <a:t>)</a:t>
            </a:r>
            <a:br>
              <a:rPr lang="fr-FR" dirty="0"/>
            </a:br>
            <a:r>
              <a:rPr lang="fr-FR" dirty="0"/>
              <a:t>● Mamma.com, un </a:t>
            </a:r>
            <a:r>
              <a:rPr lang="fr-FR" dirty="0" err="1"/>
              <a:t>métamoteur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● Seek.fr, un </a:t>
            </a:r>
            <a:r>
              <a:rPr lang="fr-FR" dirty="0" err="1"/>
              <a:t>métamoteur</a:t>
            </a:r>
            <a:r>
              <a:rPr lang="fr-FR" dirty="0"/>
              <a:t> francophone</a:t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Kelseek</a:t>
            </a:r>
            <a:r>
              <a:rPr lang="fr-FR" dirty="0"/>
              <a:t>, un </a:t>
            </a:r>
            <a:r>
              <a:rPr lang="fr-FR" dirty="0" err="1"/>
              <a:t>métamoteur</a:t>
            </a:r>
            <a:r>
              <a:rPr lang="fr-FR" dirty="0"/>
              <a:t> francophone</a:t>
            </a:r>
            <a:br>
              <a:rPr lang="fr-FR" dirty="0"/>
            </a:br>
            <a:r>
              <a:rPr lang="fr-FR" dirty="0"/>
              <a:t>● </a:t>
            </a:r>
            <a:r>
              <a:rPr lang="fr-FR" dirty="0" err="1"/>
              <a:t>NeoSharing</a:t>
            </a:r>
            <a:r>
              <a:rPr lang="fr-FR" dirty="0"/>
              <a:t>, un </a:t>
            </a:r>
            <a:r>
              <a:rPr lang="fr-FR" dirty="0" err="1"/>
              <a:t>métamoteur</a:t>
            </a:r>
            <a:r>
              <a:rPr lang="fr-FR" dirty="0"/>
              <a:t> de recherche de direct </a:t>
            </a:r>
            <a:r>
              <a:rPr lang="fr-FR" dirty="0" err="1"/>
              <a:t>download</a:t>
            </a:r>
            <a:r>
              <a:rPr lang="fr-FR" dirty="0"/>
              <a:t>, par hébergeur ou </a:t>
            </a:r>
            <a:r>
              <a:rPr lang="fr-FR" dirty="0" smtClean="0"/>
              <a:t>par forum</a:t>
            </a:r>
            <a:endParaRPr lang="fr-FR" dirty="0"/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24529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65</a:t>
            </a:fld>
            <a:endParaRPr lang="fr-FR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33400" y="1428697"/>
            <a:ext cx="8483092" cy="1257407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chemeClr val="accent1"/>
                </a:solidFill>
                <a:effectLst/>
                <a:latin typeface="inherit"/>
              </a:rPr>
              <a:t>Directories: 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Directories are a classification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websites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into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categories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subcategories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made by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specialists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Navigation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by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browsing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site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tree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or by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the index.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http://www.dmoz.org/ http://dir.yahoo.com/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40598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66</a:t>
            </a:fld>
            <a:endParaRPr lang="fr-FR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" y="438835"/>
            <a:ext cx="8681416" cy="384273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Refine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web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You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use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symbols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words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get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more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specific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results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Google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generally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ignores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punctuation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marks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not part of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operator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Do not insert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space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between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symbol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/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term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site:lemonde.fr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works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but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query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site: lemonde.fr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not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Refine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image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Global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advanced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Go to Advanced Image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Use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filters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region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file type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narrow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down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results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At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bottom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, click Advanced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Find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exact image size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text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imagesize:widthxheight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right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after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object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 sure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dimensions in pixels.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imagesize:500x400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7935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67</a:t>
            </a:fld>
            <a:endParaRPr lang="fr-FR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762" y="1600200"/>
            <a:ext cx="8923468" cy="287323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Common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Techniques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term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social media Insert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 @ in front of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 social media.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@twitter.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r-FR" altLang="fr-FR" sz="2100" dirty="0">
              <a:solidFill>
                <a:srgbClr val="202124"/>
              </a:solidFill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price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Insert $ in front of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number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camera €400.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a hashtag Insert #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before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#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throwbackthursday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Exclude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words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from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Insert -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before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exclude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jaguar speed –car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Find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an exact match Enclose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word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phrase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quotation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marks.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“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tallest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building.”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699418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numéro de diapositive 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68</a:t>
            </a:fld>
            <a:endParaRPr lang="fr-FR"/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533400" y="1087168"/>
            <a:ext cx="8552021" cy="2550068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within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range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numbers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Insert ..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between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numbers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camera 50€..100€ Combine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Insert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between</a:t>
            </a: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two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queries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marathon OR race.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a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specific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site Insert site: in front of a site 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domain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name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site:youtube.com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or site:.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gov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Search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for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related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sites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Insert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related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in front of a web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you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already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know.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Example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: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related:lemonde.fr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Consult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cached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version of a site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offered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by Google Insert cache: in front of the site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address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961691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329184"/>
            <a:ext cx="7830820" cy="1199515"/>
            <a:chOff x="656844" y="329184"/>
            <a:chExt cx="7830820" cy="119951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353568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329184"/>
              <a:ext cx="7804404" cy="1173480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86562" y="357377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645" rIns="0" bIns="0" rtlCol="0">
            <a:spAutoFit/>
          </a:bodyPr>
          <a:lstStyle/>
          <a:p>
            <a:pPr marR="635" algn="ctr">
              <a:lnSpc>
                <a:spcPct val="100000"/>
              </a:lnSpc>
              <a:spcBef>
                <a:spcPts val="1635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Les</a:t>
            </a:r>
            <a:r>
              <a:rPr sz="4400" b="0" spc="-2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spc="-5" dirty="0">
                <a:solidFill>
                  <a:srgbClr val="FF9900"/>
                </a:solidFill>
                <a:latin typeface="Times New Roman"/>
                <a:cs typeface="Times New Roman"/>
              </a:rPr>
              <a:t>forums</a:t>
            </a:r>
            <a:r>
              <a:rPr sz="4400" b="0" spc="-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de</a:t>
            </a:r>
            <a:r>
              <a:rPr sz="4400" b="0" spc="-2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discussion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69</a:t>
            </a:fld>
            <a:endParaRPr lang="fr-FR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72384" y="2438400"/>
            <a:ext cx="8636980" cy="1303573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Discussion forums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discuss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various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themes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on Internet servers (News servers), in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delayed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time and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without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needing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to know the participants'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references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 A discussion forum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dynamic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web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space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allowing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different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persons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to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communicate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207135"/>
            <a:chOff x="653795" y="576072"/>
            <a:chExt cx="7832090" cy="12071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184148"/>
            </a:xfrm>
            <a:prstGeom prst="rect">
              <a:avLst/>
            </a:prstGeom>
          </p:spPr>
        </p:pic>
      </p:grpSp>
      <p:sp>
        <p:nvSpPr>
          <p:cNvPr id="5" name="object 5"/>
          <p:cNvSpPr txBox="1"/>
          <p:nvPr/>
        </p:nvSpPr>
        <p:spPr>
          <a:xfrm>
            <a:off x="764540" y="1900134"/>
            <a:ext cx="7505065" cy="2491195"/>
          </a:xfrm>
          <a:prstGeom prst="rect">
            <a:avLst/>
          </a:prstGeom>
        </p:spPr>
        <p:txBody>
          <a:bodyPr vert="horz" wrap="square" lIns="0" tIns="111760" rIns="0" bIns="0" rtlCol="0">
            <a:spAutoFit/>
          </a:bodyPr>
          <a:lstStyle/>
          <a:p>
            <a:pPr marL="355600" indent="-343535">
              <a:lnSpc>
                <a:spcPct val="100000"/>
              </a:lnSpc>
              <a:spcBef>
                <a:spcPts val="880"/>
              </a:spcBef>
              <a:buChar char="•"/>
              <a:tabLst>
                <a:tab pos="355600" algn="l"/>
                <a:tab pos="356235" algn="l"/>
              </a:tabLst>
            </a:pPr>
            <a:r>
              <a:rPr sz="3200" dirty="0" smtClean="0">
                <a:latin typeface="Times New Roman"/>
                <a:cs typeface="Times New Roman"/>
              </a:rPr>
              <a:t>D</a:t>
            </a:r>
            <a:r>
              <a:rPr lang="en-GB" sz="3200" dirty="0" smtClean="0">
                <a:latin typeface="Times New Roman"/>
                <a:cs typeface="Times New Roman"/>
              </a:rPr>
              <a:t>e</a:t>
            </a:r>
            <a:r>
              <a:rPr sz="3200" dirty="0" err="1" smtClean="0">
                <a:latin typeface="Times New Roman"/>
                <a:cs typeface="Times New Roman"/>
              </a:rPr>
              <a:t>ﬁnition</a:t>
            </a:r>
            <a:r>
              <a:rPr sz="3200" spc="-105" dirty="0" smtClean="0">
                <a:latin typeface="Times New Roman"/>
                <a:cs typeface="Times New Roman"/>
              </a:rPr>
              <a:t> </a:t>
            </a:r>
            <a:r>
              <a:rPr lang="en-GB" sz="3200" spc="5" dirty="0" smtClean="0">
                <a:latin typeface="Times New Roman"/>
                <a:cs typeface="Times New Roman"/>
              </a:rPr>
              <a:t>of</a:t>
            </a:r>
            <a:r>
              <a:rPr sz="3200" spc="-110" dirty="0" smtClean="0">
                <a:latin typeface="Times New Roman"/>
                <a:cs typeface="Times New Roman"/>
              </a:rPr>
              <a:t> </a:t>
            </a:r>
            <a:r>
              <a:rPr sz="3200" spc="-80" dirty="0">
                <a:latin typeface="Times New Roman"/>
                <a:cs typeface="Times New Roman"/>
              </a:rPr>
              <a:t>Web</a:t>
            </a:r>
            <a:endParaRPr sz="3200" dirty="0">
              <a:latin typeface="Times New Roman"/>
              <a:cs typeface="Times New Roman"/>
            </a:endParaRPr>
          </a:p>
          <a:p>
            <a:pPr marL="758190" marR="5080" indent="-288290">
              <a:lnSpc>
                <a:spcPct val="98900"/>
              </a:lnSpc>
              <a:spcBef>
                <a:spcPts val="715"/>
              </a:spcBef>
              <a:tabLst>
                <a:tab pos="6800850" algn="l"/>
              </a:tabLst>
            </a:pPr>
            <a:r>
              <a:rPr sz="2800" spc="-5" dirty="0">
                <a:latin typeface="Times New Roman"/>
                <a:cs typeface="Times New Roman"/>
              </a:rPr>
              <a:t>– </a:t>
            </a:r>
            <a:r>
              <a:rPr lang="en-GB" sz="2800" b="1" spc="-5" dirty="0" smtClean="0">
                <a:latin typeface="Times New Roman"/>
                <a:cs typeface="Times New Roman"/>
              </a:rPr>
              <a:t>it is a part of </a:t>
            </a:r>
            <a:r>
              <a:rPr sz="2800" dirty="0" smtClean="0">
                <a:latin typeface="Times New Roman"/>
                <a:cs typeface="Times New Roman"/>
              </a:rPr>
              <a:t>Internet </a:t>
            </a:r>
            <a:r>
              <a:rPr lang="en-GB" sz="2800" dirty="0" smtClean="0">
                <a:latin typeface="Times New Roman"/>
                <a:cs typeface="Times New Roman"/>
              </a:rPr>
              <a:t>that is composed of web pages stored in servers and viewed by clients using applications called browsers.</a:t>
            </a:r>
          </a:p>
          <a:p>
            <a:pPr marL="758190" marR="5080" indent="-288290">
              <a:lnSpc>
                <a:spcPct val="98900"/>
              </a:lnSpc>
              <a:spcBef>
                <a:spcPts val="715"/>
              </a:spcBef>
              <a:tabLst>
                <a:tab pos="6800850" algn="l"/>
              </a:tabLst>
            </a:pP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190"/>
              </a:lnSpc>
            </a:pPr>
            <a:r>
              <a:rPr sz="4000" spc="1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000" spc="-1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000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000" spc="-5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</a:t>
            </a:r>
            <a:r>
              <a:rPr sz="4000" spc="-125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000" dirty="0">
              <a:latin typeface="Times New Roman"/>
              <a:cs typeface="Times New Roman"/>
            </a:endParaRPr>
          </a:p>
          <a:p>
            <a:pPr marL="3175" algn="ctr">
              <a:lnSpc>
                <a:spcPts val="4730"/>
              </a:lnSpc>
            </a:pP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sz="40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D</a:t>
            </a:r>
            <a:r>
              <a:rPr lang="en-GB" sz="40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e</a:t>
            </a:r>
            <a:r>
              <a:rPr sz="40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ﬁnition</a:t>
            </a:r>
            <a:r>
              <a:rPr sz="4000" spc="-10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000" spc="5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</a:t>
            </a:r>
            <a:r>
              <a:rPr sz="4000" spc="-12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-90" dirty="0">
                <a:solidFill>
                  <a:srgbClr val="FF9900"/>
                </a:solidFill>
                <a:latin typeface="Times New Roman"/>
                <a:cs typeface="Times New Roman"/>
              </a:rPr>
              <a:t>Web)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7</a:t>
            </a:fld>
            <a:endParaRPr lang="fr-FR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6844" y="580644"/>
            <a:ext cx="7830820" cy="1201420"/>
            <a:chOff x="656844" y="580644"/>
            <a:chExt cx="7830820" cy="120142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2752" y="606552"/>
              <a:ext cx="7804404" cy="1175003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6844" y="580644"/>
              <a:ext cx="7804404" cy="1175003"/>
            </a:xfrm>
            <a:prstGeom prst="rect">
              <a:avLst/>
            </a:prstGeom>
          </p:spPr>
        </p:pic>
      </p:grp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86562" y="610362"/>
            <a:ext cx="7772400" cy="1143000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20701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630"/>
              </a:spcBef>
            </a:pP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Commerce</a:t>
            </a:r>
            <a:r>
              <a:rPr sz="4400" b="0" spc="-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b="0" dirty="0">
                <a:solidFill>
                  <a:srgbClr val="FF9900"/>
                </a:solidFill>
                <a:latin typeface="Times New Roman"/>
                <a:cs typeface="Times New Roman"/>
              </a:rPr>
              <a:t>électronique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3" name="Espace réservé du numéro de diapositive 12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70</a:t>
            </a:fld>
            <a:endParaRPr lang="fr-FR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869362" y="2009620"/>
            <a:ext cx="8274638" cy="1719071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Since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1995, the Web has been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used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conduct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electronic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commerce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(e-commerce).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Companies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like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Amazon.com put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their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products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for sale on a server, the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consumer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serach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what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intersests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and </a:t>
            </a:r>
            <a:r>
              <a:rPr kumimoji="0" lang="fr-FR" altLang="fr-FR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</a:rPr>
              <a:t>then</a:t>
            </a:r>
            <a:r>
              <a:rPr kumimoji="0" lang="fr-FR" altLang="fr-FR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fr-FR" sz="2400" dirty="0" smtClean="0">
                <a:latin typeface="Arial" panose="020B0604020202020204" pitchFamily="34" charset="0"/>
              </a:rPr>
              <a:t>Command , send the number of its credit card, receive the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fr-FR" sz="2400" dirty="0" smtClean="0">
                <a:latin typeface="Arial" panose="020B0604020202020204" pitchFamily="34" charset="0"/>
              </a:rPr>
              <a:t>product</a:t>
            </a:r>
            <a:endParaRPr kumimoji="0" lang="fr-FR" altLang="fr-F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312545"/>
            <a:chOff x="653795" y="576072"/>
            <a:chExt cx="7832090" cy="13125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2801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289303"/>
            </a:xfrm>
            <a:prstGeom prst="rect">
              <a:avLst/>
            </a:prstGeom>
          </p:spPr>
        </p:pic>
      </p:grpSp>
      <p:sp>
        <p:nvSpPr>
          <p:cNvPr id="7" name="object 7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686562" y="610362"/>
            <a:ext cx="7772400" cy="1192634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4470"/>
              </a:lnSpc>
            </a:pPr>
            <a:r>
              <a:rPr sz="4000" spc="1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000" spc="-1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000" spc="-7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000" spc="-5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</a:t>
            </a:r>
            <a:r>
              <a:rPr sz="4000" spc="-125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000" dirty="0">
              <a:latin typeface="Times New Roman"/>
              <a:cs typeface="Times New Roman"/>
            </a:endParaRPr>
          </a:p>
          <a:p>
            <a:pPr marL="3175" algn="ctr">
              <a:lnSpc>
                <a:spcPct val="100000"/>
              </a:lnSpc>
              <a:spcBef>
                <a:spcPts val="10"/>
              </a:spcBef>
            </a:pPr>
            <a:r>
              <a:rPr sz="4000" dirty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sz="40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D</a:t>
            </a:r>
            <a:r>
              <a:rPr lang="en-GB" sz="4000" dirty="0">
                <a:solidFill>
                  <a:srgbClr val="FF9900"/>
                </a:solidFill>
                <a:latin typeface="Times New Roman"/>
                <a:cs typeface="Times New Roman"/>
              </a:rPr>
              <a:t>e</a:t>
            </a:r>
            <a:r>
              <a:rPr sz="400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ﬁnition</a:t>
            </a:r>
            <a:r>
              <a:rPr sz="4000" spc="-1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000" spc="5" dirty="0" smtClean="0">
                <a:solidFill>
                  <a:srgbClr val="FF9900"/>
                </a:solidFill>
                <a:latin typeface="Times New Roman"/>
                <a:cs typeface="Times New Roman"/>
              </a:rPr>
              <a:t>of</a:t>
            </a:r>
            <a:r>
              <a:rPr sz="4000" spc="-13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000" spc="-90" dirty="0">
                <a:solidFill>
                  <a:srgbClr val="FF9900"/>
                </a:solidFill>
                <a:latin typeface="Times New Roman"/>
                <a:cs typeface="Times New Roman"/>
              </a:rPr>
              <a:t>Web)</a:t>
            </a:r>
            <a:endParaRPr sz="4000" dirty="0">
              <a:latin typeface="Times New Roman"/>
              <a:cs typeface="Times New Roman"/>
            </a:endParaRP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8</a:t>
            </a:fld>
            <a:endParaRPr lang="fr-FR"/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224415" y="2362200"/>
            <a:ext cx="8718028" cy="1949904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400" spc="-25" dirty="0">
                <a:latin typeface="Times New Roman"/>
                <a:cs typeface="Times New Roman"/>
              </a:rPr>
              <a:t>The </a:t>
            </a:r>
            <a:r>
              <a:rPr lang="en-US" sz="2400" spc="-55" dirty="0">
                <a:latin typeface="Times New Roman"/>
                <a:cs typeface="Times New Roman"/>
              </a:rPr>
              <a:t>World</a:t>
            </a:r>
            <a:r>
              <a:rPr lang="en-US" sz="2400" spc="-85" dirty="0">
                <a:latin typeface="Times New Roman"/>
                <a:cs typeface="Times New Roman"/>
              </a:rPr>
              <a:t> </a:t>
            </a:r>
            <a:r>
              <a:rPr lang="en-US" sz="2400" spc="-30" dirty="0">
                <a:latin typeface="Times New Roman"/>
                <a:cs typeface="Times New Roman"/>
              </a:rPr>
              <a:t>Wide</a:t>
            </a:r>
            <a:r>
              <a:rPr lang="en-US" sz="2400" spc="-60" dirty="0">
                <a:latin typeface="Times New Roman"/>
                <a:cs typeface="Times New Roman"/>
              </a:rPr>
              <a:t> </a:t>
            </a:r>
            <a:r>
              <a:rPr lang="en-US" sz="2400" spc="-80" dirty="0">
                <a:latin typeface="Times New Roman"/>
                <a:cs typeface="Times New Roman"/>
              </a:rPr>
              <a:t>Web	</a:t>
            </a:r>
            <a:r>
              <a:rPr lang="en-US" sz="2400" dirty="0">
                <a:latin typeface="Times New Roman"/>
                <a:cs typeface="Times New Roman"/>
              </a:rPr>
              <a:t>(or </a:t>
            </a:r>
            <a:r>
              <a:rPr lang="en-US" sz="2400" spc="-60" dirty="0">
                <a:latin typeface="Times New Roman"/>
                <a:cs typeface="Times New Roman"/>
              </a:rPr>
              <a:t>Web) </a:t>
            </a:r>
            <a:r>
              <a:rPr lang="en-US" sz="2400" spc="-60" dirty="0" smtClean="0">
                <a:latin typeface="Times New Roman"/>
                <a:cs typeface="Times New Roman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literally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means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“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spider’s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web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covering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the world”.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Web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refers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more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precisely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to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hypertext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system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supported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by the Internet network.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Hyperlinks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are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like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threads of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aspider's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web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connect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342900" lvl="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pages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from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one site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another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.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3795" y="576072"/>
            <a:ext cx="7832090" cy="1312545"/>
            <a:chOff x="653795" y="576072"/>
            <a:chExt cx="7832090" cy="13125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1227" y="608076"/>
              <a:ext cx="7804404" cy="1280160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3795" y="576072"/>
              <a:ext cx="7808976" cy="1289303"/>
            </a:xfrm>
            <a:prstGeom prst="rect">
              <a:avLst/>
            </a:prstGeom>
          </p:spPr>
        </p:pic>
      </p:grpSp>
      <p:sp>
        <p:nvSpPr>
          <p:cNvPr id="10" name="object 10"/>
          <p:cNvSpPr txBox="1"/>
          <p:nvPr/>
        </p:nvSpPr>
        <p:spPr>
          <a:xfrm>
            <a:off x="3653790" y="6338989"/>
            <a:ext cx="2054860" cy="229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85"/>
              </a:lnSpc>
            </a:pPr>
            <a:r>
              <a:rPr sz="1450" dirty="0">
                <a:latin typeface="Times New Roman"/>
                <a:cs typeface="Times New Roman"/>
              </a:rPr>
              <a:t>C</a:t>
            </a:r>
            <a:r>
              <a:rPr sz="1450" spc="-20" dirty="0">
                <a:latin typeface="Times New Roman"/>
                <a:cs typeface="Times New Roman"/>
              </a:rPr>
              <a:t>o</a:t>
            </a:r>
            <a:r>
              <a:rPr sz="1450" spc="15" dirty="0">
                <a:latin typeface="Times New Roman"/>
                <a:cs typeface="Times New Roman"/>
              </a:rPr>
              <a:t>u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s</a:t>
            </a:r>
            <a:r>
              <a:rPr sz="1450" spc="-100" dirty="0">
                <a:latin typeface="Times New Roman"/>
                <a:cs typeface="Times New Roman"/>
              </a:rPr>
              <a:t> </a:t>
            </a:r>
            <a:r>
              <a:rPr sz="1450" spc="-25" dirty="0">
                <a:latin typeface="Times New Roman"/>
                <a:cs typeface="Times New Roman"/>
              </a:rPr>
              <a:t>T</a:t>
            </a:r>
            <a:r>
              <a:rPr sz="1450" spc="-80" dirty="0">
                <a:latin typeface="Times New Roman"/>
                <a:cs typeface="Times New Roman"/>
              </a:rPr>
              <a:t>I</a:t>
            </a:r>
            <a:r>
              <a:rPr sz="1450" dirty="0">
                <a:latin typeface="Times New Roman"/>
                <a:cs typeface="Times New Roman"/>
              </a:rPr>
              <a:t>C </a:t>
            </a:r>
            <a:r>
              <a:rPr sz="1450" spc="-30" dirty="0">
                <a:latin typeface="Times New Roman"/>
                <a:cs typeface="Times New Roman"/>
              </a:rPr>
              <a:t> </a:t>
            </a:r>
            <a:r>
              <a:rPr sz="1450" dirty="0">
                <a:latin typeface="Times New Roman"/>
                <a:cs typeface="Times New Roman"/>
              </a:rPr>
              <a:t>- </a:t>
            </a:r>
            <a:r>
              <a:rPr sz="1450" spc="-60" dirty="0">
                <a:latin typeface="Times New Roman"/>
                <a:cs typeface="Times New Roman"/>
              </a:rPr>
              <a:t> </a:t>
            </a:r>
            <a:r>
              <a:rPr sz="1450" spc="30" dirty="0">
                <a:latin typeface="Times New Roman"/>
                <a:cs typeface="Times New Roman"/>
              </a:rPr>
              <a:t>1</a:t>
            </a:r>
            <a:r>
              <a:rPr sz="1450" spc="-10" dirty="0">
                <a:latin typeface="Times New Roman"/>
                <a:cs typeface="Times New Roman"/>
              </a:rPr>
              <a:t>è</a:t>
            </a:r>
            <a:r>
              <a:rPr sz="1450" spc="-5" dirty="0">
                <a:latin typeface="Times New Roman"/>
                <a:cs typeface="Times New Roman"/>
              </a:rPr>
              <a:t>r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35" dirty="0">
                <a:latin typeface="Times New Roman"/>
                <a:cs typeface="Times New Roman"/>
              </a:rPr>
              <a:t> </a:t>
            </a:r>
            <a:r>
              <a:rPr sz="1450" spc="-10" dirty="0">
                <a:latin typeface="Times New Roman"/>
                <a:cs typeface="Times New Roman"/>
              </a:rPr>
              <a:t>a</a:t>
            </a:r>
            <a:r>
              <a:rPr sz="1450" spc="15" dirty="0">
                <a:latin typeface="Times New Roman"/>
                <a:cs typeface="Times New Roman"/>
              </a:rPr>
              <a:t>nn</a:t>
            </a:r>
            <a:r>
              <a:rPr sz="1450" spc="-10" dirty="0">
                <a:latin typeface="Times New Roman"/>
                <a:cs typeface="Times New Roman"/>
              </a:rPr>
              <a:t>é</a:t>
            </a:r>
            <a:r>
              <a:rPr sz="1450" dirty="0">
                <a:latin typeface="Times New Roman"/>
                <a:cs typeface="Times New Roman"/>
              </a:rPr>
              <a:t>e</a:t>
            </a:r>
            <a:r>
              <a:rPr sz="1450" spc="-155" dirty="0">
                <a:latin typeface="Times New Roman"/>
                <a:cs typeface="Times New Roman"/>
              </a:rPr>
              <a:t> </a:t>
            </a:r>
            <a:r>
              <a:rPr sz="1450" spc="15" dirty="0">
                <a:latin typeface="Times New Roman"/>
                <a:cs typeface="Times New Roman"/>
              </a:rPr>
              <a:t>M</a:t>
            </a:r>
            <a:r>
              <a:rPr sz="1450" dirty="0">
                <a:latin typeface="Times New Roman"/>
                <a:cs typeface="Times New Roman"/>
              </a:rPr>
              <a:t>I</a:t>
            </a:r>
            <a:endParaRPr sz="145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86562" y="610362"/>
            <a:ext cx="7772400" cy="1195199"/>
          </a:xfrm>
          <a:prstGeom prst="rect">
            <a:avLst/>
          </a:prstGeom>
          <a:ln w="28955">
            <a:solidFill>
              <a:srgbClr val="FFFF66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080" algn="ctr">
              <a:lnSpc>
                <a:spcPts val="4910"/>
              </a:lnSpc>
            </a:pPr>
            <a:r>
              <a:rPr sz="4400" spc="10" dirty="0">
                <a:solidFill>
                  <a:srgbClr val="FF9900"/>
                </a:solidFill>
                <a:latin typeface="Times New Roman"/>
                <a:cs typeface="Times New Roman"/>
              </a:rPr>
              <a:t>2.3-</a:t>
            </a:r>
            <a:r>
              <a:rPr sz="4400" spc="-14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4400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4400" spc="-70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440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</a:t>
            </a:r>
            <a:r>
              <a:rPr sz="4400" spc="-135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endParaRPr sz="4400" dirty="0">
              <a:latin typeface="Times New Roman"/>
              <a:cs typeface="Times New Roman"/>
            </a:endParaRPr>
          </a:p>
          <a:p>
            <a:pPr marL="5715" algn="ctr">
              <a:lnSpc>
                <a:spcPct val="100000"/>
              </a:lnSpc>
              <a:spcBef>
                <a:spcPts val="55"/>
              </a:spcBef>
            </a:pPr>
            <a:r>
              <a:rPr sz="3600" spc="-10" dirty="0">
                <a:solidFill>
                  <a:srgbClr val="FF9900"/>
                </a:solidFill>
                <a:latin typeface="Times New Roman"/>
                <a:cs typeface="Times New Roman"/>
              </a:rPr>
              <a:t>(</a:t>
            </a:r>
            <a:r>
              <a:rPr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Diff</a:t>
            </a:r>
            <a:r>
              <a:rPr lang="en-GB"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e</a:t>
            </a:r>
            <a:r>
              <a:rPr sz="3600" b="1" spc="-10" dirty="0" err="1" smtClean="0">
                <a:solidFill>
                  <a:srgbClr val="FF9900"/>
                </a:solidFill>
                <a:latin typeface="Times New Roman"/>
                <a:cs typeface="Times New Roman"/>
              </a:rPr>
              <a:t>rences</a:t>
            </a:r>
            <a:r>
              <a:rPr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b="1" spc="-20" dirty="0" smtClean="0">
                <a:solidFill>
                  <a:srgbClr val="FF9900"/>
                </a:solidFill>
                <a:latin typeface="Times New Roman"/>
                <a:cs typeface="Times New Roman"/>
              </a:rPr>
              <a:t>between</a:t>
            </a:r>
            <a:r>
              <a:rPr sz="3600" b="1" spc="15" dirty="0" smtClean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sz="3600" b="1" spc="-5" dirty="0">
                <a:solidFill>
                  <a:srgbClr val="FF9900"/>
                </a:solidFill>
                <a:latin typeface="Times New Roman"/>
                <a:cs typeface="Times New Roman"/>
              </a:rPr>
              <a:t>Internet</a:t>
            </a:r>
            <a:r>
              <a:rPr sz="3600" b="1" spc="15" dirty="0">
                <a:solidFill>
                  <a:srgbClr val="FF9900"/>
                </a:solidFill>
                <a:latin typeface="Times New Roman"/>
                <a:cs typeface="Times New Roman"/>
              </a:rPr>
              <a:t> </a:t>
            </a:r>
            <a:r>
              <a:rPr lang="en-GB" sz="3600" b="1" spc="-10" dirty="0" smtClean="0">
                <a:solidFill>
                  <a:srgbClr val="FF9900"/>
                </a:solidFill>
                <a:latin typeface="Times New Roman"/>
                <a:cs typeface="Times New Roman"/>
              </a:rPr>
              <a:t>and </a:t>
            </a:r>
            <a:r>
              <a:rPr sz="3600" b="1" spc="-60" dirty="0" smtClean="0">
                <a:solidFill>
                  <a:srgbClr val="FF9900"/>
                </a:solidFill>
                <a:latin typeface="Times New Roman"/>
                <a:cs typeface="Times New Roman"/>
              </a:rPr>
              <a:t>Web</a:t>
            </a:r>
            <a:r>
              <a:rPr sz="3600" spc="-60" dirty="0">
                <a:solidFill>
                  <a:srgbClr val="FF9900"/>
                </a:solidFill>
                <a:latin typeface="Times New Roman"/>
                <a:cs typeface="Times New Roman"/>
              </a:rPr>
              <a:t>)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fr-FR" smtClean="0"/>
              <a:t>9</a:t>
            </a:fld>
            <a:endParaRPr lang="fr-FR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681227" y="2438400"/>
            <a:ext cx="8253863" cy="2934789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-17457" rIns="0" bIns="-17457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The Internet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considered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a global information system. This notion of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system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allows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us to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highlight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three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facets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that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define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the Internet: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Infrastructure:computer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network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fr-FR" altLang="fr-FR" sz="2100" b="0" i="0" u="none" strike="noStrike" cap="none" normalizeH="0" baseline="0" dirty="0" smtClean="0">
              <a:ln>
                <a:noFill/>
              </a:ln>
              <a:solidFill>
                <a:srgbClr val="202124"/>
              </a:solidFill>
              <a:effectLst/>
              <a:latin typeface="inheri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Communication:communication</a:t>
            </a:r>
            <a:r>
              <a:rPr kumimoji="0" lang="fr-FR" altLang="fr-FR" sz="2100" b="0" i="0" u="none" strike="noStrike" cap="none" normalizeH="0" baseline="0" dirty="0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  </a:t>
            </a:r>
            <a:r>
              <a:rPr kumimoji="0" lang="fr-FR" altLang="fr-FR" sz="2100" b="0" i="0" u="none" strike="noStrike" cap="none" normalizeH="0" baseline="0" dirty="0" err="1" smtClean="0">
                <a:ln>
                  <a:noFill/>
                </a:ln>
                <a:solidFill>
                  <a:srgbClr val="202124"/>
                </a:solidFill>
                <a:effectLst/>
                <a:latin typeface="inherit"/>
              </a:rPr>
              <a:t>protocols</a:t>
            </a:r>
            <a:r>
              <a:rPr kumimoji="0" lang="fr-FR" altLang="fr-FR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GB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Users :  these are possibilities open to users by the existence of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GB" altLang="fr-FR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communication.</a:t>
            </a:r>
            <a:r>
              <a:rPr kumimoji="0" lang="en-GB" altLang="fr-FR" sz="2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These users  </a:t>
            </a:r>
            <a:r>
              <a:rPr lang="en-GB" altLang="fr-FR" sz="2000" dirty="0" smtClean="0">
                <a:latin typeface="Arial" panose="020B0604020202020204" pitchFamily="34" charset="0"/>
              </a:rPr>
              <a:t>Or applications are multiples</a:t>
            </a:r>
            <a:endParaRPr kumimoji="0" lang="en-GB" altLang="fr-F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fr-FR" altLang="fr-FR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3418</Words>
  <Application>Microsoft Office PowerPoint</Application>
  <PresentationFormat>Affichage à l'écran (4:3)</PresentationFormat>
  <Paragraphs>512</Paragraphs>
  <Slides>70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70</vt:i4>
      </vt:variant>
    </vt:vector>
  </HeadingPairs>
  <TitlesOfParts>
    <vt:vector size="79" baseType="lpstr">
      <vt:lpstr>Arial</vt:lpstr>
      <vt:lpstr>Calibri</vt:lpstr>
      <vt:lpstr>Calibri Light</vt:lpstr>
      <vt:lpstr>Comic Sans MS</vt:lpstr>
      <vt:lpstr>inherit</vt:lpstr>
      <vt:lpstr>Times New Roman</vt:lpstr>
      <vt:lpstr>Verdana</vt:lpstr>
      <vt:lpstr>Wingdings</vt:lpstr>
      <vt:lpstr>Office Theme</vt:lpstr>
      <vt:lpstr>Présentation PowerPoint</vt:lpstr>
      <vt:lpstr>2.3- Internet and Web</vt:lpstr>
      <vt:lpstr>2.3- Internet andWeb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Principles of Internet</vt:lpstr>
      <vt:lpstr>Présentation PowerPoint</vt:lpstr>
      <vt:lpstr>What is a network ?</vt:lpstr>
      <vt:lpstr>To describe a network , you have to answer to these questions:</vt:lpstr>
      <vt:lpstr>Présentation PowerPoint</vt:lpstr>
      <vt:lpstr>Avantages des réseaux</vt:lpstr>
      <vt:lpstr>Advantages of networks</vt:lpstr>
      <vt:lpstr>Types of networks</vt:lpstr>
      <vt:lpstr>Types of networks</vt:lpstr>
      <vt:lpstr>Local Area Network (LAN)</vt:lpstr>
      <vt:lpstr>Local Area Network (LAN)</vt:lpstr>
      <vt:lpstr>Metropolitan Area Network  (MAN)</vt:lpstr>
      <vt:lpstr>Metropolitan Area Network  (MAN)</vt:lpstr>
      <vt:lpstr>Wide Area Network (WAN)</vt:lpstr>
      <vt:lpstr>Wide Area Network (WAN)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Main  components of interconnexion</vt:lpstr>
      <vt:lpstr>Main  components  of interconnexion</vt:lpstr>
      <vt:lpstr>Présentation PowerPoint</vt:lpstr>
      <vt:lpstr>Présentation PowerPoint</vt:lpstr>
      <vt:lpstr>Présentation PowerPoint</vt:lpstr>
      <vt:lpstr>Protocol  of communication</vt:lpstr>
      <vt:lpstr>Adressage IP </vt:lpstr>
      <vt:lpstr>Présentation PowerPoint</vt:lpstr>
      <vt:lpstr>Présentation PowerPoint</vt:lpstr>
      <vt:lpstr>Main  services  of Internet</vt:lpstr>
      <vt:lpstr>main services of Internet</vt:lpstr>
      <vt:lpstr>(e-mail)</vt:lpstr>
      <vt:lpstr>(e-mail)</vt:lpstr>
      <vt:lpstr>(e-mail)</vt:lpstr>
      <vt:lpstr>(e-mail)</vt:lpstr>
      <vt:lpstr>Présentation PowerPoint</vt:lpstr>
      <vt:lpstr>Instant messaging</vt:lpstr>
      <vt:lpstr>File transfer protocol(FTP)</vt:lpstr>
      <vt:lpstr>File transfer</vt:lpstr>
      <vt:lpstr>File transfer</vt:lpstr>
      <vt:lpstr>Acceding to distant systems</vt:lpstr>
      <vt:lpstr>Acceding to distant systems </vt:lpstr>
      <vt:lpstr>Information search</vt:lpstr>
      <vt:lpstr>Information search</vt:lpstr>
      <vt:lpstr>Information search</vt:lpstr>
      <vt:lpstr>Information search</vt:lpstr>
      <vt:lpstr>Search tools</vt:lpstr>
      <vt:lpstr>Search engine:</vt:lpstr>
      <vt:lpstr>Information search </vt:lpstr>
      <vt:lpstr>Information search</vt:lpstr>
      <vt:lpstr>Information search</vt:lpstr>
      <vt:lpstr>Information search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Les forums de discussion</vt:lpstr>
      <vt:lpstr>Commerce électronique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test</dc:creator>
  <cp:lastModifiedBy>hp</cp:lastModifiedBy>
  <cp:revision>46</cp:revision>
  <dcterms:created xsi:type="dcterms:W3CDTF">2023-02-25T16:57:31Z</dcterms:created>
  <dcterms:modified xsi:type="dcterms:W3CDTF">2024-05-07T16:47:12Z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or">
    <vt:lpwstr>Nitro Pro 11</vt:lpwstr>
  </property>
  <property fmtid="{D5CDD505-2E9C-101B-9397-08002B2CF9AE}" pid="3" name="LastSaved">
    <vt:filetime>2023-02-25T00:00:00Z</vt:filetime>
  </property>
</Properties>
</file>