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7" r:id="rId6"/>
    <p:sldId id="263" r:id="rId7"/>
    <p:sldId id="264" r:id="rId8"/>
    <p:sldId id="265" r:id="rId9"/>
    <p:sldId id="266" r:id="rId10"/>
    <p:sldId id="268" r:id="rId11"/>
    <p:sldId id="270" r:id="rId12"/>
    <p:sldId id="272" r:id="rId13"/>
    <p:sldId id="273" r:id="rId14"/>
    <p:sldId id="274" r:id="rId15"/>
    <p:sldId id="275" r:id="rId16"/>
    <p:sldId id="276" r:id="rId17"/>
    <p:sldId id="277" r:id="rId18"/>
    <p:sldId id="278"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22/12/2023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22/12/2023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22/12/2023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22/12/2023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22/12/2023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22/12/2023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22/12/2023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22/12/2023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smtClean="0">
                <a:solidFill>
                  <a:schemeClr val="accent1">
                    <a:lumMod val="50000"/>
                  </a:schemeClr>
                </a:solidFill>
              </a:rPr>
              <a:t>ادارة التغيير</a:t>
            </a:r>
            <a:endParaRPr lang="fr-FR" b="1" dirty="0">
              <a:solidFill>
                <a:schemeClr val="accent1">
                  <a:lumMod val="50000"/>
                </a:schemeClr>
              </a:solidFill>
            </a:endParaRP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42493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92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6"/>
            <a:ext cx="91440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9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dirty="0" smtClean="0"/>
              <a:t>خصائص ادارة التغيير</a:t>
            </a:r>
            <a:endParaRPr lang="fr-FR" sz="3600" dirty="0"/>
          </a:p>
        </p:txBody>
      </p:sp>
      <p:sp>
        <p:nvSpPr>
          <p:cNvPr id="3" name="Espace réservé du contenu 2"/>
          <p:cNvSpPr>
            <a:spLocks noGrp="1"/>
          </p:cNvSpPr>
          <p:nvPr>
            <p:ph idx="1"/>
          </p:nvPr>
        </p:nvSpPr>
        <p:spPr/>
        <p:txBody>
          <a:bodyPr/>
          <a:lstStyle/>
          <a:p>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71" y="1340768"/>
            <a:ext cx="8554901" cy="514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66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أهداف عملية ادارة التغيير</a:t>
            </a:r>
            <a:endParaRPr lang="fr-FR" dirty="0"/>
          </a:p>
        </p:txBody>
      </p:sp>
      <p:sp>
        <p:nvSpPr>
          <p:cNvPr id="3" name="Espace réservé du contenu 2"/>
          <p:cNvSpPr>
            <a:spLocks noGrp="1"/>
          </p:cNvSpPr>
          <p:nvPr>
            <p:ph idx="1"/>
          </p:nvPr>
        </p:nvSpPr>
        <p:spPr/>
        <p:txBody>
          <a:bodyPr/>
          <a:lstStyle/>
          <a:p>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50"/>
            <a:ext cx="8964487" cy="507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4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اسباب التغيير التنظيمي</a:t>
            </a:r>
            <a:endParaRPr lang="fr-FR" dirty="0"/>
          </a:p>
        </p:txBody>
      </p:sp>
      <p:sp>
        <p:nvSpPr>
          <p:cNvPr id="3" name="Espace réservé du contenu 2"/>
          <p:cNvSpPr>
            <a:spLocks noGrp="1"/>
          </p:cNvSpPr>
          <p:nvPr>
            <p:ph idx="1"/>
          </p:nvPr>
        </p:nvSpPr>
        <p:spPr/>
        <p:txBody>
          <a:bodyPr/>
          <a:lstStyle/>
          <a:p>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1535"/>
            <a:ext cx="842493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41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DZ" sz="2800" b="1" dirty="0"/>
              <a:t>مجالات إدارة التغيير</a:t>
            </a:r>
            <a:br>
              <a:rPr lang="ar-DZ" sz="2800" b="1" dirty="0"/>
            </a:br>
            <a:endParaRPr lang="fr-FR" sz="2800" dirty="0"/>
          </a:p>
        </p:txBody>
      </p:sp>
      <p:sp>
        <p:nvSpPr>
          <p:cNvPr id="3" name="Espace réservé du contenu 2"/>
          <p:cNvSpPr>
            <a:spLocks noGrp="1"/>
          </p:cNvSpPr>
          <p:nvPr>
            <p:ph idx="1"/>
          </p:nvPr>
        </p:nvSpPr>
        <p:spPr/>
        <p:txBody>
          <a:bodyPr/>
          <a:lstStyle/>
          <a:p>
            <a:endParaRPr lang="fr-F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95450"/>
            <a:ext cx="6408712" cy="43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731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04664"/>
            <a:ext cx="8229600" cy="5721499"/>
          </a:xfrm>
        </p:spPr>
        <p:txBody>
          <a:bodyPr>
            <a:normAutofit fontScale="77500" lnSpcReduction="20000"/>
          </a:bodyPr>
          <a:lstStyle/>
          <a:p>
            <a:pPr algn="just" rtl="1"/>
            <a:r>
              <a:rPr lang="ar-DZ" dirty="0">
                <a:latin typeface="Simplified Arabic" pitchFamily="18" charset="-78"/>
                <a:cs typeface="Simplified Arabic" pitchFamily="18" charset="-78"/>
              </a:rPr>
              <a:t>يمكن أن يشمل التغيير كل أساس من أسس المنظمة عبر إجراءات متنوعة تختلف باختلاف العنصر المراد تغييره </a:t>
            </a:r>
          </a:p>
          <a:p>
            <a:pPr algn="just" rtl="1">
              <a:buFont typeface="+mj-lt"/>
              <a:buAutoNum type="arabicPeriod"/>
            </a:pPr>
            <a:r>
              <a:rPr lang="ar-DZ" b="1" dirty="0">
                <a:latin typeface="Simplified Arabic" pitchFamily="18" charset="-78"/>
                <a:cs typeface="Simplified Arabic" pitchFamily="18" charset="-78"/>
              </a:rPr>
              <a:t>الأعمال والأنشطة</a:t>
            </a:r>
            <a:r>
              <a:rPr lang="ar-DZ" dirty="0">
                <a:latin typeface="Simplified Arabic" pitchFamily="18" charset="-78"/>
                <a:cs typeface="Simplified Arabic" pitchFamily="18" charset="-78"/>
              </a:rPr>
              <a:t>: يمكن تحقيق التغيير عبر العمل على مجالات متعددة مثل إحداث أعمال وأنشـطة جديـدة، أو دمج أنشطة مع أنشطة أخرى، أو إلغاء أعمال قائمة </a:t>
            </a:r>
          </a:p>
          <a:p>
            <a:pPr algn="just" rtl="1">
              <a:buFont typeface="+mj-lt"/>
              <a:buAutoNum type="arabicPeriod"/>
            </a:pPr>
            <a:r>
              <a:rPr lang="ar-DZ" b="1" dirty="0">
                <a:latin typeface="Simplified Arabic" pitchFamily="18" charset="-78"/>
                <a:cs typeface="Simplified Arabic" pitchFamily="18" charset="-78"/>
              </a:rPr>
              <a:t>العنصر البشري </a:t>
            </a:r>
            <a:r>
              <a:rPr lang="ar-DZ" dirty="0">
                <a:latin typeface="Simplified Arabic" pitchFamily="18" charset="-78"/>
                <a:cs typeface="Simplified Arabic" pitchFamily="18" charset="-78"/>
              </a:rPr>
              <a:t>:وتأخذ التغييرات في هذا المجال شكل زيادة في حجم القوى العاملة عن طريـق الاختيار والتعيين، أو تخفيض حجمها عن طريق التسريح والفصل، أو زيـادة مهاراتهـا مـن خـلال بـرامج التدريب والتنمية ....إلخ .</a:t>
            </a:r>
          </a:p>
          <a:p>
            <a:pPr algn="just" rtl="1">
              <a:buFont typeface="+mj-lt"/>
              <a:buAutoNum type="arabicPeriod"/>
            </a:pPr>
            <a:r>
              <a:rPr lang="ar-DZ" dirty="0">
                <a:latin typeface="Simplified Arabic" pitchFamily="18" charset="-78"/>
                <a:cs typeface="Simplified Arabic" pitchFamily="18" charset="-78"/>
              </a:rPr>
              <a:t> </a:t>
            </a:r>
            <a:r>
              <a:rPr lang="ar-DZ" b="1" dirty="0">
                <a:latin typeface="Simplified Arabic" pitchFamily="18" charset="-78"/>
                <a:cs typeface="Simplified Arabic" pitchFamily="18" charset="-78"/>
              </a:rPr>
              <a:t>الموارد المادية </a:t>
            </a:r>
            <a:r>
              <a:rPr lang="ar-DZ" dirty="0">
                <a:latin typeface="Simplified Arabic" pitchFamily="18" charset="-78"/>
                <a:cs typeface="Simplified Arabic" pitchFamily="18" charset="-78"/>
              </a:rPr>
              <a:t>:كتغيير الآلات أو التجهيزات، رفع المستوى التكنولوجي المستخدم، تغيـير نـوع المـواد الأوليـة ...إلخ </a:t>
            </a:r>
          </a:p>
          <a:p>
            <a:pPr algn="just" rtl="1">
              <a:buFont typeface="+mj-lt"/>
              <a:buAutoNum type="arabicPeriod"/>
            </a:pPr>
            <a:r>
              <a:rPr lang="ar-DZ" b="1" dirty="0">
                <a:latin typeface="Simplified Arabic" pitchFamily="18" charset="-78"/>
                <a:cs typeface="Simplified Arabic" pitchFamily="18" charset="-78"/>
              </a:rPr>
              <a:t>السياسات</a:t>
            </a:r>
            <a:r>
              <a:rPr lang="ar-DZ" dirty="0">
                <a:latin typeface="Simplified Arabic" pitchFamily="18" charset="-78"/>
                <a:cs typeface="Simplified Arabic" pitchFamily="18" charset="-78"/>
              </a:rPr>
              <a:t> :يأخذ التغيير هنا شكل إلغاء سياسات قائمة، إدخال أخرى جديدة، تعـديل سياسـات معمول بها....إلخ </a:t>
            </a:r>
          </a:p>
          <a:p>
            <a:pPr algn="just" rtl="1">
              <a:buFont typeface="+mj-lt"/>
              <a:buAutoNum type="arabicPeriod"/>
            </a:pPr>
            <a:r>
              <a:rPr lang="ar-DZ" b="1" dirty="0">
                <a:latin typeface="Simplified Arabic" pitchFamily="18" charset="-78"/>
                <a:cs typeface="Simplified Arabic" pitchFamily="18" charset="-78"/>
              </a:rPr>
              <a:t>طرق وإجراءات العمل </a:t>
            </a:r>
            <a:r>
              <a:rPr lang="ar-DZ" dirty="0">
                <a:latin typeface="Simplified Arabic" pitchFamily="18" charset="-78"/>
                <a:cs typeface="Simplified Arabic" pitchFamily="18" charset="-78"/>
              </a:rPr>
              <a:t>:يأخذ التغيـير هنـا أيضـا شـكل تبسـيطها لتحقيـق السرعـة في الأداء، أو إدخال طرق جديدة ....إلخ .</a:t>
            </a:r>
          </a:p>
          <a:p>
            <a:pPr algn="just" rtl="1">
              <a:buFont typeface="+mj-lt"/>
              <a:buAutoNum type="arabicPeriod"/>
            </a:pPr>
            <a:r>
              <a:rPr lang="ar-DZ" b="1" dirty="0">
                <a:latin typeface="Simplified Arabic" pitchFamily="18" charset="-78"/>
                <a:cs typeface="Simplified Arabic" pitchFamily="18" charset="-78"/>
              </a:rPr>
              <a:t>الهيكل التنظيمي </a:t>
            </a:r>
            <a:r>
              <a:rPr lang="ar-DZ" dirty="0">
                <a:latin typeface="Simplified Arabic" pitchFamily="18" charset="-78"/>
                <a:cs typeface="Simplified Arabic" pitchFamily="18" charset="-78"/>
              </a:rPr>
              <a:t>:يكون التغيير هنا على شكل إعادة تقسيم الوحـدات الإداريـة، إحـداث إدارات جديدة، أو دمج إدارات مع إدارات أخرى....إلخ</a:t>
            </a:r>
          </a:p>
          <a:p>
            <a:pPr algn="just" rtl="1"/>
            <a:endParaRPr lang="fr-FR" dirty="0">
              <a:latin typeface="Simplified Arabic" pitchFamily="18" charset="-78"/>
              <a:cs typeface="Simplified Arabic" pitchFamily="18" charset="-78"/>
            </a:endParaRPr>
          </a:p>
        </p:txBody>
      </p:sp>
    </p:spTree>
    <p:extLst>
      <p:ext uri="{BB962C8B-B14F-4D97-AF65-F5344CB8AC3E}">
        <p14:creationId xmlns:p14="http://schemas.microsoft.com/office/powerpoint/2010/main" val="1682109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b="1" dirty="0" smtClean="0"/>
              <a:t>مراحل ادارة التغيير </a:t>
            </a:r>
            <a:endParaRPr lang="fr-FR" sz="3600" b="1" dirty="0"/>
          </a:p>
        </p:txBody>
      </p:sp>
      <p:sp>
        <p:nvSpPr>
          <p:cNvPr id="3" name="Espace réservé du contenu 2"/>
          <p:cNvSpPr>
            <a:spLocks noGrp="1"/>
          </p:cNvSpPr>
          <p:nvPr>
            <p:ph idx="1"/>
          </p:nvPr>
        </p:nvSpPr>
        <p:spPr/>
        <p:txBody>
          <a:bodyPr/>
          <a:lstStyle/>
          <a:p>
            <a:pPr algn="r" rtl="1"/>
            <a:endParaRPr lang="fr-F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324725" cy="199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3262908"/>
            <a:ext cx="7602711" cy="268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34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6825"/>
            <a:ext cx="806380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66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b="1" dirty="0" smtClean="0"/>
              <a:t>دراسة حالة</a:t>
            </a:r>
            <a:endParaRPr lang="fr-FR" sz="3600" b="1" dirty="0"/>
          </a:p>
        </p:txBody>
      </p:sp>
      <p:sp>
        <p:nvSpPr>
          <p:cNvPr id="3" name="Espace réservé du contenu 2"/>
          <p:cNvSpPr>
            <a:spLocks noGrp="1"/>
          </p:cNvSpPr>
          <p:nvPr>
            <p:ph idx="1"/>
          </p:nvPr>
        </p:nvSpPr>
        <p:spPr/>
        <p:txBody>
          <a:bodyPr/>
          <a:lstStyle/>
          <a:p>
            <a:endParaRPr lang="fr-F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628800"/>
            <a:ext cx="8748464" cy="438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46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مفهوم التغيير</a:t>
            </a:r>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0959"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94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88640"/>
            <a:ext cx="5257800" cy="97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831" y="676127"/>
            <a:ext cx="1866900" cy="124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808"/>
            <a:ext cx="8964488"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41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052736"/>
            <a:ext cx="8134350"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501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dirty="0" smtClean="0"/>
              <a:t>التغيير وبعض المفاهيم المرتبطة به</a:t>
            </a:r>
            <a:endParaRPr lang="fr-FR"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784976" cy="50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1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dirty="0" smtClean="0"/>
              <a:t>عناصر التغيير</a:t>
            </a:r>
            <a:endParaRPr lang="fr-FR" sz="3600" dirty="0"/>
          </a:p>
        </p:txBody>
      </p:sp>
      <p:sp>
        <p:nvSpPr>
          <p:cNvPr id="3" name="Espace réservé du contenu 2"/>
          <p:cNvSpPr>
            <a:spLocks noGrp="1"/>
          </p:cNvSpPr>
          <p:nvPr>
            <p:ph idx="1"/>
          </p:nvPr>
        </p:nvSpPr>
        <p:spPr/>
        <p:txBody>
          <a:bodyPr/>
          <a:lstStyle/>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05472"/>
            <a:ext cx="81369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65" y="1052736"/>
            <a:ext cx="7839075"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6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شروط احداث التغيير</a:t>
            </a:r>
            <a:endParaRPr lang="fr-FR" dirty="0"/>
          </a:p>
        </p:txBody>
      </p:sp>
      <p:sp>
        <p:nvSpPr>
          <p:cNvPr id="3" name="Espace réservé du contenu 2"/>
          <p:cNvSpPr>
            <a:spLocks noGrp="1"/>
          </p:cNvSpPr>
          <p:nvPr>
            <p:ph idx="1"/>
          </p:nvPr>
        </p:nvSpPr>
        <p:spPr/>
        <p:txBody>
          <a:bodyPr/>
          <a:lstStyle/>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8"/>
            <a:ext cx="9144000" cy="472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283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04664"/>
            <a:ext cx="827811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838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مفهوم ادارة التغيير</a:t>
            </a:r>
            <a:endParaRPr lang="fr-FR" dirty="0"/>
          </a:p>
        </p:txBody>
      </p:sp>
      <p:sp>
        <p:nvSpPr>
          <p:cNvPr id="3" name="Espace réservé du contenu 2"/>
          <p:cNvSpPr>
            <a:spLocks noGrp="1"/>
          </p:cNvSpPr>
          <p:nvPr>
            <p:ph idx="1"/>
          </p:nvPr>
        </p:nvSpPr>
        <p:spPr/>
        <p:txBody>
          <a:bodyPr/>
          <a:lstStyle/>
          <a:p>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8713"/>
            <a:ext cx="8820472" cy="554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11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52</Words>
  <Application>Microsoft Office PowerPoint</Application>
  <PresentationFormat>Affichage à l'écran (4:3)</PresentationFormat>
  <Paragraphs>19</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ادارة التغيير</vt:lpstr>
      <vt:lpstr>مفهوم التغيير</vt:lpstr>
      <vt:lpstr>Présentation PowerPoint</vt:lpstr>
      <vt:lpstr>Présentation PowerPoint</vt:lpstr>
      <vt:lpstr>التغيير وبعض المفاهيم المرتبطة به</vt:lpstr>
      <vt:lpstr>عناصر التغيير</vt:lpstr>
      <vt:lpstr>شروط احداث التغيير</vt:lpstr>
      <vt:lpstr>Présentation PowerPoint</vt:lpstr>
      <vt:lpstr>مفهوم ادارة التغيير</vt:lpstr>
      <vt:lpstr>Présentation PowerPoint</vt:lpstr>
      <vt:lpstr>خصائص ادارة التغيير</vt:lpstr>
      <vt:lpstr>أهداف عملية ادارة التغيير</vt:lpstr>
      <vt:lpstr>اسباب التغيير التنظيمي</vt:lpstr>
      <vt:lpstr>مجالات إدارة التغيير </vt:lpstr>
      <vt:lpstr>Présentation PowerPoint</vt:lpstr>
      <vt:lpstr>مراحل ادارة التغيير </vt:lpstr>
      <vt:lpstr>Présentation PowerPoint</vt:lpstr>
      <vt:lpstr>دراسة حالة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ادارة التغيير</dc:title>
  <dc:creator>pc</dc:creator>
  <cp:lastModifiedBy>pc</cp:lastModifiedBy>
  <cp:revision>9</cp:revision>
  <dcterms:created xsi:type="dcterms:W3CDTF">2023-11-30T05:20:04Z</dcterms:created>
  <dcterms:modified xsi:type="dcterms:W3CDTF">2023-12-22T21:02:52Z</dcterms:modified>
</cp:coreProperties>
</file>