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76" r:id="rId4"/>
    <p:sldId id="257" r:id="rId5"/>
    <p:sldId id="259" r:id="rId6"/>
    <p:sldId id="263" r:id="rId7"/>
    <p:sldId id="260" r:id="rId8"/>
    <p:sldId id="261" r:id="rId9"/>
    <p:sldId id="264" r:id="rId10"/>
    <p:sldId id="265" r:id="rId11"/>
    <p:sldId id="266" r:id="rId12"/>
    <p:sldId id="267" r:id="rId13"/>
    <p:sldId id="268" r:id="rId14"/>
    <p:sldId id="269" r:id="rId15"/>
    <p:sldId id="270" r:id="rId16"/>
    <p:sldId id="272" r:id="rId17"/>
    <p:sldId id="273" r:id="rId18"/>
    <p:sldId id="274" r:id="rId19"/>
    <p:sldId id="275"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8" d="100"/>
          <a:sy n="68" d="100"/>
        </p:scale>
        <p:origin x="142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C500A8-5681-4EFE-9B12-274DFBF48E5D}" type="datetimeFigureOut">
              <a:rPr lang="fr-FR" smtClean="0"/>
              <a:pPr/>
              <a:t>27/04/2023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ACDD33-73BA-4A43-A74C-D5E7731A292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1ACDD33-73BA-4A43-A74C-D5E7731A292D}"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27/04/2023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27/04/2023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571480"/>
            <a:ext cx="7858180" cy="1928826"/>
          </a:xfrm>
        </p:spPr>
        <p:txBody>
          <a:bodyPr>
            <a:normAutofit fontScale="90000"/>
          </a:bodyPr>
          <a:lstStyle/>
          <a:p>
            <a:pPr rtl="1"/>
            <a:br>
              <a:rPr lang="fr-FR" b="1" dirty="0"/>
            </a:br>
            <a:r>
              <a:rPr lang="ar-DZ" sz="3100" b="1" dirty="0"/>
              <a:t>وزارة التعليم العالي والبحث العلمي</a:t>
            </a:r>
            <a:br>
              <a:rPr lang="fr-FR" sz="3100" dirty="0"/>
            </a:br>
            <a:r>
              <a:rPr lang="ar-DZ" sz="3100" b="1" dirty="0"/>
              <a:t>العام الدراسي 2023</a:t>
            </a:r>
            <a:br>
              <a:rPr lang="fr-FR" sz="3100" dirty="0"/>
            </a:br>
            <a:r>
              <a:rPr lang="ar-DZ" sz="3100" b="1" dirty="0"/>
              <a:t>مخطط عمل للورشة الأولى لطلبة الطور الثالث ( دكتوراه ) </a:t>
            </a:r>
            <a:br>
              <a:rPr lang="fr-FR" dirty="0"/>
            </a:br>
            <a:endParaRPr lang="fr-FR" dirty="0"/>
          </a:p>
        </p:txBody>
      </p:sp>
      <p:sp>
        <p:nvSpPr>
          <p:cNvPr id="3" name="Sous-titre 2"/>
          <p:cNvSpPr>
            <a:spLocks noGrp="1"/>
          </p:cNvSpPr>
          <p:nvPr>
            <p:ph type="subTitle" idx="1"/>
          </p:nvPr>
        </p:nvSpPr>
        <p:spPr>
          <a:xfrm>
            <a:off x="1214414" y="3071810"/>
            <a:ext cx="6557986" cy="2286016"/>
          </a:xfrm>
        </p:spPr>
        <p:txBody>
          <a:bodyPr>
            <a:normAutofit fontScale="92500" lnSpcReduction="10000"/>
          </a:bodyPr>
          <a:lstStyle/>
          <a:p>
            <a:pPr rtl="1"/>
            <a:endParaRPr lang="fr-FR" b="1" u="sng" dirty="0"/>
          </a:p>
          <a:p>
            <a:pPr rtl="1"/>
            <a:r>
              <a:rPr lang="ar-DZ" sz="4000" b="1" u="sng" dirty="0"/>
              <a:t>أولا: </a:t>
            </a:r>
            <a:r>
              <a:rPr lang="ar-DZ" sz="4000" dirty="0"/>
              <a:t> </a:t>
            </a:r>
            <a:r>
              <a:rPr lang="ar-DZ" sz="4000" b="1" dirty="0"/>
              <a:t>المحور الأول </a:t>
            </a:r>
            <a:endParaRPr lang="fr-FR" sz="4000" dirty="0"/>
          </a:p>
          <a:p>
            <a:pPr rtl="1"/>
            <a:r>
              <a:rPr lang="ar-DZ" sz="4000" b="1" dirty="0"/>
              <a:t>   فلسفة الحوار والتواصل</a:t>
            </a:r>
            <a:endParaRPr lang="fr-FR" sz="4000" dirty="0"/>
          </a:p>
          <a:p>
            <a:r>
              <a:rPr lang="fr-FR"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3"/>
            <a:ext cx="7772400" cy="1428759"/>
          </a:xfrm>
        </p:spPr>
        <p:txBody>
          <a:bodyPr>
            <a:normAutofit fontScale="90000"/>
          </a:bodyPr>
          <a:lstStyle/>
          <a:p>
            <a:pPr rtl="1"/>
            <a:r>
              <a:rPr lang="ar-DZ" b="1" dirty="0"/>
              <a:t>1 – 4 – مقاربة إشكالية لمفهوم الاعتراف:  </a:t>
            </a:r>
            <a:endParaRPr lang="fr-FR" dirty="0"/>
          </a:p>
        </p:txBody>
      </p:sp>
      <p:sp>
        <p:nvSpPr>
          <p:cNvPr id="3" name="Sous-titre 2"/>
          <p:cNvSpPr>
            <a:spLocks noGrp="1"/>
          </p:cNvSpPr>
          <p:nvPr>
            <p:ph type="subTitle" idx="1"/>
          </p:nvPr>
        </p:nvSpPr>
        <p:spPr>
          <a:xfrm>
            <a:off x="1071538" y="2357430"/>
            <a:ext cx="7429552" cy="3714776"/>
          </a:xfrm>
        </p:spPr>
        <p:txBody>
          <a:bodyPr>
            <a:normAutofit lnSpcReduction="10000"/>
          </a:bodyPr>
          <a:lstStyle/>
          <a:p>
            <a:pPr algn="just" rtl="1"/>
            <a:r>
              <a:rPr lang="ar-DZ" dirty="0"/>
              <a:t>مع أن مفهوم الاعتراف مفهوم </a:t>
            </a:r>
            <a:r>
              <a:rPr lang="ar-DZ" dirty="0" err="1"/>
              <a:t>سجالي</a:t>
            </a:r>
            <a:r>
              <a:rPr lang="ar-DZ" dirty="0"/>
              <a:t> فلسفي معاصر إلا أن له إرهاصات دينية قانونية منحدرة من الفلسفة المسيحية في القرون الوسطى وقبل ذلك من عصر </a:t>
            </a:r>
            <a:r>
              <a:rPr lang="ar-DZ" dirty="0" err="1"/>
              <a:t>الأباء</a:t>
            </a:r>
            <a:r>
              <a:rPr lang="ar-DZ" dirty="0"/>
              <a:t> مع القرن الرابع إلى الخامس ميلادي مع القديس </a:t>
            </a:r>
            <a:r>
              <a:rPr lang="ar-DZ" dirty="0" err="1"/>
              <a:t>أغسطين</a:t>
            </a:r>
            <a:r>
              <a:rPr lang="ar-DZ" dirty="0"/>
              <a:t> ( 354 </a:t>
            </a:r>
            <a:r>
              <a:rPr lang="ar-DZ" dirty="0" err="1"/>
              <a:t>م</a:t>
            </a:r>
            <a:r>
              <a:rPr lang="ar-DZ" dirty="0"/>
              <a:t> – 430 </a:t>
            </a:r>
            <a:r>
              <a:rPr lang="ar-DZ" dirty="0" err="1"/>
              <a:t>م</a:t>
            </a:r>
            <a:r>
              <a:rPr lang="ar-DZ" dirty="0"/>
              <a:t> ) أو بعده مع الكنيسة التي اعتبرته ركن أساسي في التوبة والتكفير عن الخطأ، وكذا مع رجال القانون الذين كرّسوا مبدأ الاعتراف كسبيل للإدانة، غير أن مفهوم الاعتراف طٌرح بشكل فلسفي أعمق في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1000108"/>
            <a:ext cx="6629424" cy="4638692"/>
          </a:xfrm>
        </p:spPr>
        <p:txBody>
          <a:bodyPr>
            <a:normAutofit lnSpcReduction="10000"/>
          </a:bodyPr>
          <a:lstStyle/>
          <a:p>
            <a:pPr algn="just" rtl="1"/>
            <a:r>
              <a:rPr lang="ar-DZ" dirty="0"/>
              <a:t>الفلسفة المعاصرة مع فلاسفة الاعتراف وبالتحديد مع مدرسة فرانكفورت في سياق الفلسفة السياسية مع </a:t>
            </a:r>
            <a:r>
              <a:rPr lang="ar-DZ" dirty="0" err="1"/>
              <a:t>هابرماس</a:t>
            </a:r>
            <a:r>
              <a:rPr lang="ar-DZ" dirty="0"/>
              <a:t> وأكسل </a:t>
            </a:r>
            <a:r>
              <a:rPr lang="ar-DZ" dirty="0" err="1"/>
              <a:t>هونيث</a:t>
            </a:r>
            <a:r>
              <a:rPr lang="ar-DZ" dirty="0"/>
              <a:t> بخاصة في ظل تنامي الصراعات السياسية والاقتصادية والعرقية والدينية... في العالم، هذه الفلسفة جاءت للبحث عن إمكانات التصالح والانسجام لامتصاص هذه الصدامات والصراعات في العالم التي تعود بالضرر على الجميع بما فيها البيئة كفضاء تشاركي تصالحي بين البشر، من هنا جاء سؤال الاعتراف في صلب الإشكال الفلسفي المعاصر.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85729"/>
            <a:ext cx="7772400" cy="1285883"/>
          </a:xfrm>
        </p:spPr>
        <p:txBody>
          <a:bodyPr>
            <a:normAutofit fontScale="90000"/>
          </a:bodyPr>
          <a:lstStyle/>
          <a:p>
            <a:pPr algn="just" rtl="1"/>
            <a:r>
              <a:rPr lang="ar-DZ" b="1" dirty="0"/>
              <a:t>2 – الغيرية في السياقات الفلسفية المعاصرة:  </a:t>
            </a:r>
            <a:endParaRPr lang="fr-FR" dirty="0"/>
          </a:p>
        </p:txBody>
      </p:sp>
      <p:sp>
        <p:nvSpPr>
          <p:cNvPr id="3" name="Sous-titre 2"/>
          <p:cNvSpPr>
            <a:spLocks noGrp="1"/>
          </p:cNvSpPr>
          <p:nvPr>
            <p:ph type="subTitle" idx="1"/>
          </p:nvPr>
        </p:nvSpPr>
        <p:spPr>
          <a:xfrm>
            <a:off x="1142976" y="1428736"/>
            <a:ext cx="7286676" cy="4210064"/>
          </a:xfrm>
        </p:spPr>
        <p:txBody>
          <a:bodyPr>
            <a:normAutofit fontScale="92500" lnSpcReduction="10000"/>
          </a:bodyPr>
          <a:lstStyle/>
          <a:p>
            <a:pPr algn="just" rtl="1"/>
            <a:r>
              <a:rPr lang="ar-DZ" dirty="0"/>
              <a:t>وهنا نبرز حضور الغيرية في الحقل التداولي المعاصر؛ الفلسفية منها بخاصة ثم التخصصات البينية الأخرى التي نهلت وتنهل من هذا العبور الذي تشاركه مع الفلسفة، لقد استمدت الغيرية </a:t>
            </a:r>
            <a:r>
              <a:rPr lang="ar-DZ" dirty="0" err="1"/>
              <a:t>طروحاتها</a:t>
            </a:r>
            <a:r>
              <a:rPr lang="ar-DZ" dirty="0"/>
              <a:t> من </a:t>
            </a:r>
            <a:r>
              <a:rPr lang="ar-DZ" dirty="0" err="1"/>
              <a:t>فضاءات</a:t>
            </a:r>
            <a:r>
              <a:rPr lang="ar-DZ" dirty="0"/>
              <a:t> فلسفية كان لها الفضل الأول في ميلادها إن على المستوى </a:t>
            </a:r>
            <a:r>
              <a:rPr lang="ar-DZ" dirty="0" err="1"/>
              <a:t>الأنطولوجي</a:t>
            </a:r>
            <a:r>
              <a:rPr lang="ar-DZ" dirty="0"/>
              <a:t> بداية من ديكارت مع </a:t>
            </a:r>
            <a:r>
              <a:rPr lang="ar-DZ" dirty="0" err="1"/>
              <a:t>الكوجيطو</a:t>
            </a:r>
            <a:r>
              <a:rPr lang="ar-DZ" dirty="0"/>
              <a:t> الذي ضخّم من الأنا إلى حد الفيض إلى الآخر، أو على المستوى السوسيو-</a:t>
            </a:r>
            <a:r>
              <a:rPr lang="ar-DZ" dirty="0" err="1"/>
              <a:t>إيتيقي</a:t>
            </a:r>
            <a:r>
              <a:rPr lang="ar-DZ" dirty="0"/>
              <a:t> مع </a:t>
            </a:r>
            <a:r>
              <a:rPr lang="ar-DZ" dirty="0" err="1"/>
              <a:t>أوغيست</a:t>
            </a:r>
            <a:r>
              <a:rPr lang="ar-DZ" dirty="0"/>
              <a:t> كونت وسبنسر كضرورة لتحقيق التآلف والتناغم التي تتطلبها الحياة الاجتماعية الحديثة التي </a:t>
            </a:r>
            <a:r>
              <a:rPr lang="ar-DZ" dirty="0" err="1"/>
              <a:t>تحورت</a:t>
            </a:r>
            <a:r>
              <a:rPr lang="ar-DZ" dirty="0"/>
              <a:t> من المستوى الزراعي إلى المستوى الصناعي مع ماكس فيبر،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857232"/>
            <a:ext cx="6400800" cy="4214842"/>
          </a:xfrm>
        </p:spPr>
        <p:txBody>
          <a:bodyPr>
            <a:normAutofit fontScale="92500" lnSpcReduction="10000"/>
          </a:bodyPr>
          <a:lstStyle/>
          <a:p>
            <a:pPr algn="just" rtl="1"/>
            <a:endParaRPr lang="ar-DZ" dirty="0"/>
          </a:p>
          <a:p>
            <a:pPr algn="just" rtl="1"/>
            <a:r>
              <a:rPr lang="ar-DZ" dirty="0"/>
              <a:t>أو على مستويات النقد الاجتماعي الجمالي والسياسي التي سارت فيها مدرسة فرانكفورت عبر أجيالها المختلفة التي تحيل إلى مسألة الاعتراف التي لا غنى لنا عنها، أو كذلك على مستوى طرح مسألة الديمقراطية </a:t>
            </a:r>
            <a:r>
              <a:rPr lang="ar-DZ" dirty="0" err="1"/>
              <a:t>التشاركية</a:t>
            </a:r>
            <a:r>
              <a:rPr lang="ar-DZ" dirty="0"/>
              <a:t> وفكرة العدالة كإنصاف التي طرحتها الفلسفة الأمريكية المعاصرة مع جون </a:t>
            </a:r>
            <a:r>
              <a:rPr lang="ar-DZ" dirty="0" err="1"/>
              <a:t>رولز</a:t>
            </a:r>
            <a:r>
              <a:rPr lang="ar-DZ" dirty="0"/>
              <a:t> وويل </a:t>
            </a:r>
            <a:r>
              <a:rPr lang="ar-DZ" dirty="0" err="1"/>
              <a:t>كمليكا</a:t>
            </a:r>
            <a:r>
              <a:rPr lang="ar-DZ" dirty="0"/>
              <a:t> وغيرهم من الفلاسفة المعاصرين.</a:t>
            </a:r>
            <a:endParaRPr lang="fr-FR" dirty="0"/>
          </a:p>
          <a:p>
            <a:r>
              <a:rPr lang="ar-DZ" dirty="0"/>
              <a:t>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714356"/>
            <a:ext cx="6400800" cy="4924444"/>
          </a:xfrm>
        </p:spPr>
        <p:txBody>
          <a:bodyPr/>
          <a:lstStyle/>
          <a:p>
            <a:pPr algn="just" rtl="1"/>
            <a:r>
              <a:rPr lang="ar-DZ" dirty="0"/>
              <a:t>إن هذه المطارحات التي تعرضت لمسألة الغيرية ضمن الحقول الفلسفية المعاصرة بداية من الألسنية والبنيوية إلى </a:t>
            </a:r>
            <a:r>
              <a:rPr lang="ar-DZ" dirty="0" err="1"/>
              <a:t>الفينومينولوجية</a:t>
            </a:r>
            <a:r>
              <a:rPr lang="ar-DZ" dirty="0"/>
              <a:t> والتحليلية </a:t>
            </a:r>
            <a:r>
              <a:rPr lang="ar-DZ" dirty="0" err="1"/>
              <a:t>والأنتربولوجية</a:t>
            </a:r>
            <a:r>
              <a:rPr lang="ar-DZ" dirty="0"/>
              <a:t> وغيرها لم تستبعد في مناقشاتها الحضور الديني والأخلاقي والسياسي والاجتماعي... كتضايف وتداول </a:t>
            </a:r>
            <a:r>
              <a:rPr lang="ar-DZ" dirty="0" err="1"/>
              <a:t>ومنظورية</a:t>
            </a:r>
            <a:r>
              <a:rPr lang="ar-DZ" dirty="0"/>
              <a:t> تستدعي المقاربة </a:t>
            </a:r>
            <a:r>
              <a:rPr lang="ar-DZ" dirty="0" err="1"/>
              <a:t>الهيرمينوطيقية</a:t>
            </a:r>
            <a:r>
              <a:rPr lang="ar-DZ" dirty="0"/>
              <a:t> للمسائل التي هي محل مناقشة والتي تغني بها فضاء الغيرية بما هو فضاء اعترافي تشاركي غير إقصائي.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772400" cy="1000131"/>
          </a:xfrm>
        </p:spPr>
        <p:txBody>
          <a:bodyPr/>
          <a:lstStyle/>
          <a:p>
            <a:pPr algn="just" rtl="1"/>
            <a:r>
              <a:rPr lang="ar-DZ" b="1" dirty="0"/>
              <a:t>3 – فلاسفة الغيرية:  </a:t>
            </a:r>
            <a:endParaRPr lang="fr-FR" dirty="0"/>
          </a:p>
        </p:txBody>
      </p:sp>
      <p:sp>
        <p:nvSpPr>
          <p:cNvPr id="3" name="Sous-titre 2"/>
          <p:cNvSpPr>
            <a:spLocks noGrp="1"/>
          </p:cNvSpPr>
          <p:nvPr>
            <p:ph type="subTitle" idx="1"/>
          </p:nvPr>
        </p:nvSpPr>
        <p:spPr>
          <a:xfrm>
            <a:off x="1371600" y="1428736"/>
            <a:ext cx="6915176" cy="4210064"/>
          </a:xfrm>
        </p:spPr>
        <p:txBody>
          <a:bodyPr>
            <a:normAutofit lnSpcReduction="10000"/>
          </a:bodyPr>
          <a:lstStyle/>
          <a:p>
            <a:pPr algn="just" rtl="1"/>
            <a:r>
              <a:rPr lang="ar-DZ" dirty="0"/>
              <a:t>يقتضي الحديث عن الغيرية الرجوع إلى المرجعيات الفلسفية التي تناولت هذا الموضوع كإرهاصات وإمدادات له وهو ما نجده مع ديكارت وكونت وسبنسر... أو أولئك الذين كتبوا في الموضوع بالتحديد ونقصد بهم </a:t>
            </a:r>
            <a:r>
              <a:rPr lang="ar-DZ" dirty="0" err="1"/>
              <a:t>ريكور</a:t>
            </a:r>
            <a:r>
              <a:rPr lang="ar-DZ" dirty="0"/>
              <a:t> وسارتر </a:t>
            </a:r>
            <a:r>
              <a:rPr lang="ar-DZ" dirty="0" err="1"/>
              <a:t>ولفيناس</a:t>
            </a:r>
            <a:r>
              <a:rPr lang="ar-DZ" dirty="0"/>
              <a:t> </a:t>
            </a:r>
            <a:r>
              <a:rPr lang="ar-DZ" dirty="0" err="1"/>
              <a:t>ودريدا</a:t>
            </a:r>
            <a:r>
              <a:rPr lang="ar-DZ" dirty="0"/>
              <a:t> </a:t>
            </a:r>
            <a:r>
              <a:rPr lang="ar-DZ" dirty="0" err="1"/>
              <a:t>وهابرماس</a:t>
            </a:r>
            <a:r>
              <a:rPr lang="ar-DZ" dirty="0"/>
              <a:t> </a:t>
            </a:r>
            <a:r>
              <a:rPr lang="ar-DZ" dirty="0" err="1"/>
              <a:t>وهوسرل</a:t>
            </a:r>
            <a:r>
              <a:rPr lang="ar-DZ" dirty="0"/>
              <a:t> وجاكلين </a:t>
            </a:r>
            <a:r>
              <a:rPr lang="ar-DZ" dirty="0" err="1"/>
              <a:t>روز</a:t>
            </a:r>
            <a:r>
              <a:rPr lang="ar-DZ" dirty="0"/>
              <a:t>... ضمن فضاء أخلاقيات العيش المشترك أو الفضاء العمومي أو الفن والجماليات، وهو ما يجعلنا نقف عند نصوص هؤلاء وغيرهم لتحليل مفهوم الغيرية.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85729"/>
            <a:ext cx="7772400" cy="928693"/>
          </a:xfrm>
        </p:spPr>
        <p:txBody>
          <a:bodyPr/>
          <a:lstStyle/>
          <a:p>
            <a:r>
              <a:rPr lang="ar-DZ" b="1" u="sng" dirty="0"/>
              <a:t>رابعا:</a:t>
            </a:r>
            <a:r>
              <a:rPr lang="ar-DZ" b="1" dirty="0"/>
              <a:t> قائمة المراجع</a:t>
            </a:r>
            <a:endParaRPr lang="fr-FR" b="1" u="sng" dirty="0"/>
          </a:p>
        </p:txBody>
      </p:sp>
      <p:sp>
        <p:nvSpPr>
          <p:cNvPr id="3" name="Sous-titre 2"/>
          <p:cNvSpPr>
            <a:spLocks noGrp="1"/>
          </p:cNvSpPr>
          <p:nvPr>
            <p:ph type="subTitle" idx="1"/>
          </p:nvPr>
        </p:nvSpPr>
        <p:spPr>
          <a:xfrm>
            <a:off x="928662" y="1285860"/>
            <a:ext cx="7429552" cy="4352940"/>
          </a:xfrm>
        </p:spPr>
        <p:txBody>
          <a:bodyPr>
            <a:normAutofit fontScale="92500" lnSpcReduction="20000"/>
          </a:bodyPr>
          <a:lstStyle/>
          <a:p>
            <a:pPr algn="l"/>
            <a:r>
              <a:rPr lang="fr-FR" dirty="0"/>
              <a:t>1-Edmund Husserl, Méditations Cartésiennes, </a:t>
            </a:r>
            <a:r>
              <a:rPr lang="fr-FR" dirty="0" err="1"/>
              <a:t>trad</a:t>
            </a:r>
            <a:r>
              <a:rPr lang="fr-FR" dirty="0"/>
              <a:t> :Gabrielle </a:t>
            </a:r>
            <a:r>
              <a:rPr lang="fr-FR" dirty="0" err="1"/>
              <a:t>Peiffer</a:t>
            </a:r>
            <a:r>
              <a:rPr lang="fr-FR" dirty="0"/>
              <a:t> et</a:t>
            </a:r>
            <a:br>
              <a:rPr lang="fr-FR" dirty="0"/>
            </a:br>
            <a:r>
              <a:rPr lang="fr-FR" dirty="0"/>
              <a:t>Emanuel Levinas, nouvel édition, Librairie </a:t>
            </a:r>
            <a:r>
              <a:rPr lang="fr-FR" dirty="0" err="1"/>
              <a:t>philosophique,J.Vrin,Paris</a:t>
            </a:r>
            <a:r>
              <a:rPr lang="fr-FR" dirty="0"/>
              <a:t>,1996.</a:t>
            </a:r>
            <a:br>
              <a:rPr lang="fr-FR" dirty="0"/>
            </a:br>
            <a:r>
              <a:rPr lang="fr-FR" dirty="0"/>
              <a:t>2-Edmund Husserl ,Logique formelle et logique transcendantale, </a:t>
            </a:r>
            <a:r>
              <a:rPr lang="fr-FR" dirty="0" err="1"/>
              <a:t>trad</a:t>
            </a:r>
            <a:r>
              <a:rPr lang="fr-FR" dirty="0"/>
              <a:t>:</a:t>
            </a:r>
            <a:br>
              <a:rPr lang="fr-FR" dirty="0"/>
            </a:br>
            <a:r>
              <a:rPr lang="fr-FR" dirty="0"/>
              <a:t>Suzanne </a:t>
            </a:r>
            <a:r>
              <a:rPr lang="fr-FR" dirty="0" err="1"/>
              <a:t>Bachlard</a:t>
            </a:r>
            <a:r>
              <a:rPr lang="fr-FR" dirty="0"/>
              <a:t>, (P.U.F),Paris VI,2em </a:t>
            </a:r>
            <a:r>
              <a:rPr lang="fr-FR" dirty="0" err="1"/>
              <a:t>ed</a:t>
            </a:r>
            <a:r>
              <a:rPr lang="fr-FR" dirty="0"/>
              <a:t>,1965</a:t>
            </a:r>
            <a:br>
              <a:rPr lang="fr-FR" dirty="0"/>
            </a:br>
            <a:r>
              <a:rPr lang="fr-FR" dirty="0"/>
              <a:t>3-Paul </a:t>
            </a:r>
            <a:r>
              <a:rPr lang="fr-FR" dirty="0" err="1"/>
              <a:t>Foulquié</a:t>
            </a:r>
            <a:r>
              <a:rPr lang="fr-FR" dirty="0"/>
              <a:t>- Raymond Saint –Jean, dictionnaire de la langue</a:t>
            </a:r>
            <a:br>
              <a:rPr lang="fr-FR" dirty="0"/>
            </a:br>
            <a:r>
              <a:rPr lang="fr-FR" dirty="0" err="1"/>
              <a:t>philosophique,p.u.f,paris</a:t>
            </a:r>
            <a:r>
              <a:rPr lang="fr-FR" dirty="0"/>
              <a:t>,1962</a:t>
            </a:r>
            <a:r>
              <a:rPr lang="ar-DZ" dirty="0"/>
              <a:t>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571480"/>
            <a:ext cx="6400800" cy="5067320"/>
          </a:xfrm>
        </p:spPr>
        <p:txBody>
          <a:bodyPr/>
          <a:lstStyle/>
          <a:p>
            <a:pPr algn="r" rtl="1"/>
            <a:r>
              <a:rPr lang="fr-FR" dirty="0"/>
              <a:t>4</a:t>
            </a:r>
            <a:r>
              <a:rPr lang="ar-DZ" dirty="0"/>
              <a:t>-</a:t>
            </a:r>
            <a:r>
              <a:rPr lang="ar-DZ" dirty="0" err="1"/>
              <a:t>جانبول</a:t>
            </a:r>
            <a:r>
              <a:rPr lang="ar-DZ" dirty="0"/>
              <a:t> سارتر،</a:t>
            </a:r>
            <a:r>
              <a:rPr lang="ar-DZ" dirty="0" err="1"/>
              <a:t>الكينونةوالعدم</a:t>
            </a:r>
            <a:r>
              <a:rPr lang="ar-DZ" dirty="0"/>
              <a:t>-</a:t>
            </a:r>
            <a:r>
              <a:rPr lang="ar-DZ" dirty="0" err="1"/>
              <a:t>بحثفي</a:t>
            </a:r>
            <a:r>
              <a:rPr lang="ar-DZ" dirty="0"/>
              <a:t> </a:t>
            </a:r>
            <a:r>
              <a:rPr lang="ar-DZ" dirty="0" err="1"/>
              <a:t>الأنطولوجيا</a:t>
            </a:r>
            <a:r>
              <a:rPr lang="ar-DZ" dirty="0"/>
              <a:t> </a:t>
            </a:r>
            <a:r>
              <a:rPr lang="ar-DZ" dirty="0" err="1"/>
              <a:t>الفينومينولوجية</a:t>
            </a:r>
            <a:r>
              <a:rPr lang="ar-DZ" dirty="0"/>
              <a:t>،</a:t>
            </a:r>
            <a:br>
              <a:rPr lang="ar-DZ" dirty="0"/>
            </a:br>
            <a:r>
              <a:rPr lang="ar-DZ" dirty="0"/>
              <a:t>تر:</a:t>
            </a:r>
            <a:r>
              <a:rPr lang="ar-DZ" dirty="0" err="1"/>
              <a:t>نقولامتيني</a:t>
            </a:r>
            <a:r>
              <a:rPr lang="ar-DZ" dirty="0"/>
              <a:t>،</a:t>
            </a:r>
            <a:r>
              <a:rPr lang="ar-DZ" dirty="0" err="1"/>
              <a:t>مركزدراسات</a:t>
            </a:r>
            <a:r>
              <a:rPr lang="ar-DZ" dirty="0"/>
              <a:t> الوحدة العربية،بيروت،ط1، 2009.</a:t>
            </a:r>
            <a:br>
              <a:rPr lang="ar-DZ" dirty="0"/>
            </a:br>
            <a:r>
              <a:rPr lang="fr-FR" dirty="0"/>
              <a:t>5</a:t>
            </a:r>
            <a:r>
              <a:rPr lang="ar-DZ" dirty="0"/>
              <a:t>-</a:t>
            </a:r>
            <a:r>
              <a:rPr lang="ar-DZ" dirty="0" err="1"/>
              <a:t>هانزجورج</a:t>
            </a:r>
            <a:r>
              <a:rPr lang="ar-DZ" dirty="0"/>
              <a:t> </a:t>
            </a:r>
            <a:r>
              <a:rPr lang="ar-DZ" dirty="0" err="1"/>
              <a:t>غادامير</a:t>
            </a:r>
            <a:r>
              <a:rPr lang="ar-DZ" dirty="0"/>
              <a:t>،الحقيقة والمنهج-الخطوط الأساسية لتأويلية فلسفية،</a:t>
            </a:r>
            <a:br>
              <a:rPr lang="ar-DZ" dirty="0"/>
            </a:br>
            <a:r>
              <a:rPr lang="ar-DZ" dirty="0"/>
              <a:t>تر:</a:t>
            </a:r>
            <a:r>
              <a:rPr lang="ar-DZ" dirty="0" err="1"/>
              <a:t>حسنناظم</a:t>
            </a:r>
            <a:r>
              <a:rPr lang="ar-DZ" dirty="0"/>
              <a:t> </a:t>
            </a:r>
            <a:r>
              <a:rPr lang="ar-DZ" dirty="0" err="1"/>
              <a:t>وعليحاكمصالح</a:t>
            </a:r>
            <a:r>
              <a:rPr lang="ar-DZ" dirty="0"/>
              <a:t>،</a:t>
            </a:r>
            <a:r>
              <a:rPr lang="ar-DZ" dirty="0" err="1"/>
              <a:t>دارأويا</a:t>
            </a:r>
            <a:r>
              <a:rPr lang="ar-DZ" dirty="0"/>
              <a:t> للطباعة والنشر والتوزيع والتنمية</a:t>
            </a:r>
            <a:br>
              <a:rPr lang="ar-DZ" dirty="0"/>
            </a:br>
            <a:r>
              <a:rPr lang="ar-DZ" dirty="0"/>
              <a:t>الثقافية،طرابلس-،ط1، 2007.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785794"/>
            <a:ext cx="6400800" cy="5429288"/>
          </a:xfrm>
        </p:spPr>
        <p:txBody>
          <a:bodyPr>
            <a:normAutofit fontScale="85000" lnSpcReduction="10000"/>
          </a:bodyPr>
          <a:lstStyle/>
          <a:p>
            <a:pPr algn="just" rtl="1"/>
            <a:r>
              <a:rPr lang="ar-DZ" dirty="0"/>
              <a:t>6 - </a:t>
            </a:r>
            <a:r>
              <a:rPr lang="ar-DZ" dirty="0" err="1"/>
              <a:t>إيمانويل</a:t>
            </a:r>
            <a:r>
              <a:rPr lang="ar-DZ" dirty="0"/>
              <a:t> </a:t>
            </a:r>
            <a:r>
              <a:rPr lang="ar-DZ" dirty="0" err="1"/>
              <a:t>ليفيناس</a:t>
            </a:r>
            <a:r>
              <a:rPr lang="ar-DZ" dirty="0"/>
              <a:t>، الزمان والآخر ، تر: جلال بديلة ، معابر للنشر والتوزيع ، دمشق ، سوريا، ط1، 2014.</a:t>
            </a:r>
          </a:p>
          <a:p>
            <a:pPr algn="just"/>
            <a:r>
              <a:rPr lang="fr-FR" dirty="0"/>
              <a:t>7 - Emmanuel </a:t>
            </a:r>
            <a:r>
              <a:rPr lang="fr-FR" dirty="0" err="1"/>
              <a:t>levinas</a:t>
            </a:r>
            <a:r>
              <a:rPr lang="fr-FR" dirty="0"/>
              <a:t> : et hics and </a:t>
            </a:r>
            <a:r>
              <a:rPr lang="fr-FR" dirty="0" err="1"/>
              <a:t>infinity</a:t>
            </a:r>
            <a:r>
              <a:rPr lang="fr-FR" dirty="0"/>
              <a:t> . </a:t>
            </a:r>
            <a:r>
              <a:rPr lang="fr-FR" dirty="0" err="1"/>
              <a:t>romversations</a:t>
            </a:r>
            <a:r>
              <a:rPr lang="fr-FR" dirty="0"/>
              <a:t> </a:t>
            </a:r>
            <a:r>
              <a:rPr lang="fr-FR" dirty="0" err="1"/>
              <a:t>with</a:t>
            </a:r>
            <a:r>
              <a:rPr lang="fr-FR" dirty="0"/>
              <a:t> </a:t>
            </a:r>
            <a:r>
              <a:rPr lang="fr-FR" dirty="0" err="1"/>
              <a:t>hhippe</a:t>
            </a:r>
            <a:r>
              <a:rPr lang="fr-FR" dirty="0"/>
              <a:t> </a:t>
            </a:r>
            <a:r>
              <a:rPr lang="fr-FR" dirty="0" err="1"/>
              <a:t>nemo</a:t>
            </a:r>
            <a:r>
              <a:rPr lang="fr-FR" dirty="0"/>
              <a:t> . </a:t>
            </a:r>
            <a:r>
              <a:rPr lang="fr-FR" dirty="0" err="1"/>
              <a:t>translated</a:t>
            </a:r>
            <a:r>
              <a:rPr lang="fr-FR" dirty="0"/>
              <a:t> by</a:t>
            </a:r>
          </a:p>
          <a:p>
            <a:pPr algn="just"/>
            <a:r>
              <a:rPr lang="fr-FR" dirty="0"/>
              <a:t>Richard </a:t>
            </a:r>
            <a:r>
              <a:rPr lang="fr-FR" dirty="0" err="1"/>
              <a:t>a.c</a:t>
            </a:r>
            <a:r>
              <a:rPr lang="fr-FR" dirty="0"/>
              <a:t> </a:t>
            </a:r>
            <a:r>
              <a:rPr lang="fr-FR" dirty="0" err="1"/>
              <a:t>ohen</a:t>
            </a:r>
            <a:r>
              <a:rPr lang="fr-FR" dirty="0"/>
              <a:t>. </a:t>
            </a:r>
            <a:r>
              <a:rPr lang="fr-FR" dirty="0" err="1"/>
              <a:t>Duquesve</a:t>
            </a:r>
            <a:r>
              <a:rPr lang="fr-FR" dirty="0"/>
              <a:t> </a:t>
            </a:r>
            <a:r>
              <a:rPr lang="fr-FR" dirty="0" err="1"/>
              <a:t>vniersity</a:t>
            </a:r>
            <a:r>
              <a:rPr lang="fr-FR" dirty="0"/>
              <a:t> </a:t>
            </a:r>
            <a:r>
              <a:rPr lang="fr-FR" dirty="0" err="1"/>
              <a:t>press</a:t>
            </a:r>
            <a:r>
              <a:rPr lang="fr-FR" dirty="0"/>
              <a:t>. Pittsburgh.usa.1985.</a:t>
            </a:r>
          </a:p>
          <a:p>
            <a:pPr algn="just" rtl="1"/>
            <a:r>
              <a:rPr lang="fr-FR" dirty="0"/>
              <a:t>8</a:t>
            </a:r>
            <a:r>
              <a:rPr lang="ar-DZ" dirty="0"/>
              <a:t>- مارتن </a:t>
            </a:r>
            <a:r>
              <a:rPr lang="ar-DZ" dirty="0" err="1"/>
              <a:t>هايدغر</a:t>
            </a:r>
            <a:r>
              <a:rPr lang="ar-DZ" dirty="0"/>
              <a:t>، الكينونة والزمان ، تر: فتحي </a:t>
            </a:r>
            <a:r>
              <a:rPr lang="ar-DZ" dirty="0" err="1"/>
              <a:t>المسكيني</a:t>
            </a:r>
            <a:r>
              <a:rPr lang="ar-DZ" dirty="0"/>
              <a:t> ، دار الكتاب الجديدة المتحدة ، بيروت ، لبنان ، </a:t>
            </a:r>
            <a:r>
              <a:rPr lang="ar-DZ" dirty="0" err="1"/>
              <a:t>سبتمير</a:t>
            </a:r>
            <a:r>
              <a:rPr lang="ar-DZ" dirty="0"/>
              <a:t> ،ط 2012 .</a:t>
            </a:r>
          </a:p>
          <a:p>
            <a:pPr algn="just"/>
            <a:r>
              <a:rPr lang="fr-FR" dirty="0"/>
              <a:t>9 - Emmanuel </a:t>
            </a:r>
            <a:r>
              <a:rPr lang="fr-FR" dirty="0" err="1"/>
              <a:t>levinas</a:t>
            </a:r>
            <a:r>
              <a:rPr lang="fr-FR" dirty="0"/>
              <a:t> : totalité et infini . essai sur t’</a:t>
            </a:r>
            <a:r>
              <a:rPr lang="fr-FR" dirty="0" err="1"/>
              <a:t>esctériorité</a:t>
            </a:r>
            <a:r>
              <a:rPr lang="fr-FR" dirty="0"/>
              <a:t>. </a:t>
            </a:r>
            <a:r>
              <a:rPr lang="fr-FR" dirty="0" err="1"/>
              <a:t>Martinus</a:t>
            </a:r>
            <a:r>
              <a:rPr lang="fr-FR" dirty="0"/>
              <a:t> </a:t>
            </a:r>
            <a:r>
              <a:rPr lang="fr-FR" dirty="0" err="1"/>
              <a:t>ny</a:t>
            </a:r>
            <a:r>
              <a:rPr lang="fr-FR" dirty="0"/>
              <a:t> </a:t>
            </a:r>
            <a:r>
              <a:rPr lang="fr-FR" dirty="0" err="1"/>
              <a:t>hoff</a:t>
            </a:r>
            <a:r>
              <a:rPr lang="fr-FR" dirty="0"/>
              <a:t> . France . 1971 .</a:t>
            </a:r>
          </a:p>
          <a:p>
            <a:pPr algn="just"/>
            <a:endParaRPr lang="ar-D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571480"/>
            <a:ext cx="6400800" cy="5067320"/>
          </a:xfrm>
        </p:spPr>
        <p:txBody>
          <a:bodyPr>
            <a:normAutofit fontScale="92500" lnSpcReduction="20000"/>
          </a:bodyPr>
          <a:lstStyle/>
          <a:p>
            <a:pPr algn="just" rtl="1"/>
            <a:r>
              <a:rPr lang="ar-DZ" dirty="0"/>
              <a:t>10 - جان بول سارتر ، جلسة سرية ، ترجمة مجاهد عبد المنعم مجاهد ، دار النشر المصرية ، القاهرة ، مصر ،( </a:t>
            </a:r>
            <a:r>
              <a:rPr lang="ar-DZ" dirty="0" err="1"/>
              <a:t>د</a:t>
            </a:r>
            <a:r>
              <a:rPr lang="ar-DZ" dirty="0"/>
              <a:t>.ط) ، 1958 .</a:t>
            </a:r>
          </a:p>
          <a:p>
            <a:pPr algn="just" rtl="1"/>
            <a:r>
              <a:rPr lang="ar-DZ" dirty="0"/>
              <a:t>11- جان بول سارتر ، الوجودية مذهب إنساني ، تر: عبد المنعم مجاهد ، دار النشر المصرية ، القاهرة ، مصر ،( </a:t>
            </a:r>
            <a:r>
              <a:rPr lang="ar-DZ" dirty="0" err="1"/>
              <a:t>د</a:t>
            </a:r>
            <a:r>
              <a:rPr lang="ar-DZ" dirty="0"/>
              <a:t>.ط) ، 1958.</a:t>
            </a:r>
          </a:p>
          <a:p>
            <a:pPr algn="just" rtl="1"/>
            <a:r>
              <a:rPr lang="ar-DZ" dirty="0"/>
              <a:t>12 - عبد الرحمان بدوي ، دراسات في الفلسفة الوجودية ، النهضة المصرية ، مصر ، </a:t>
            </a:r>
            <a:r>
              <a:rPr lang="ar-DZ" dirty="0" err="1"/>
              <a:t>ط</a:t>
            </a:r>
            <a:r>
              <a:rPr lang="ar-DZ" dirty="0"/>
              <a:t> 2، 1966.</a:t>
            </a:r>
          </a:p>
          <a:p>
            <a:pPr algn="r" rtl="1"/>
            <a:r>
              <a:rPr lang="ar-DZ" dirty="0"/>
              <a:t>13 – </a:t>
            </a:r>
            <a:r>
              <a:rPr lang="ar-DZ" dirty="0" err="1"/>
              <a:t>إدموند</a:t>
            </a:r>
            <a:r>
              <a:rPr lang="ar-DZ" dirty="0"/>
              <a:t> </a:t>
            </a:r>
            <a:r>
              <a:rPr lang="ar-DZ" dirty="0" err="1"/>
              <a:t>هوسرل</a:t>
            </a:r>
            <a:r>
              <a:rPr lang="ar-DZ" dirty="0"/>
              <a:t>، تأملات ديكارتية، ترجمة نازلي إسماعيل، دار المعارف، القاهرة، مصر، </a:t>
            </a:r>
            <a:r>
              <a:rPr lang="ar-DZ" dirty="0" err="1"/>
              <a:t>د</a:t>
            </a:r>
            <a:r>
              <a:rPr lang="ar-DZ" dirty="0"/>
              <a:t>، </a:t>
            </a:r>
            <a:r>
              <a:rPr lang="ar-DZ" dirty="0" err="1"/>
              <a:t>ط</a:t>
            </a:r>
            <a:r>
              <a:rPr lang="ar-DZ"/>
              <a:t>، 1970.</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2286016"/>
          </a:xfrm>
        </p:spPr>
        <p:txBody>
          <a:bodyPr>
            <a:normAutofit fontScale="90000"/>
          </a:bodyPr>
          <a:lstStyle/>
          <a:p>
            <a:pPr rtl="1"/>
            <a:br>
              <a:rPr lang="fr-FR" b="1" u="sng" dirty="0"/>
            </a:br>
            <a:br>
              <a:rPr lang="fr-FR" b="1" u="sng" dirty="0"/>
            </a:br>
            <a:br>
              <a:rPr lang="fr-FR" b="1" u="sng" dirty="0"/>
            </a:br>
            <a:r>
              <a:rPr lang="ar-DZ" b="1" u="sng" dirty="0"/>
              <a:t>ثانيا:</a:t>
            </a:r>
            <a:r>
              <a:rPr lang="ar-DZ" b="1" dirty="0"/>
              <a:t>  عنوان الورشة </a:t>
            </a:r>
            <a:br>
              <a:rPr lang="fr-FR" dirty="0"/>
            </a:br>
            <a:br>
              <a:rPr lang="fr-FR" dirty="0"/>
            </a:br>
            <a:br>
              <a:rPr lang="fr-FR" dirty="0"/>
            </a:br>
            <a:br>
              <a:rPr lang="fr-FR" dirty="0"/>
            </a:br>
            <a:r>
              <a:rPr lang="ar-DZ" b="1" dirty="0"/>
              <a:t> فلسفة الغيرية ( الأنا والآخر )</a:t>
            </a:r>
            <a:br>
              <a:rPr lang="fr-FR" dirty="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71481"/>
            <a:ext cx="7772400" cy="1357321"/>
          </a:xfrm>
        </p:spPr>
        <p:txBody>
          <a:bodyPr/>
          <a:lstStyle/>
          <a:p>
            <a:r>
              <a:rPr lang="ar-DZ" b="1" u="sng" dirty="0"/>
              <a:t>ثالثا:</a:t>
            </a:r>
            <a:r>
              <a:rPr lang="ar-DZ" b="1" dirty="0"/>
              <a:t> المهارات المراد تحقيقها</a:t>
            </a:r>
            <a:endParaRPr lang="fr-FR" b="1" u="sng" dirty="0"/>
          </a:p>
        </p:txBody>
      </p:sp>
      <p:sp>
        <p:nvSpPr>
          <p:cNvPr id="3" name="Sous-titre 2"/>
          <p:cNvSpPr>
            <a:spLocks noGrp="1"/>
          </p:cNvSpPr>
          <p:nvPr>
            <p:ph type="subTitle" idx="1"/>
          </p:nvPr>
        </p:nvSpPr>
        <p:spPr>
          <a:xfrm>
            <a:off x="1371600" y="2571744"/>
            <a:ext cx="6400800" cy="2428892"/>
          </a:xfrm>
        </p:spPr>
        <p:txBody>
          <a:bodyPr>
            <a:normAutofit fontScale="92500" lnSpcReduction="10000"/>
          </a:bodyPr>
          <a:lstStyle/>
          <a:p>
            <a:pPr algn="just" rtl="1"/>
            <a:r>
              <a:rPr lang="ar-DZ" b="1" dirty="0"/>
              <a:t>م 9 / </a:t>
            </a:r>
            <a:r>
              <a:rPr lang="ar-DZ" dirty="0"/>
              <a:t>تنمية الحس النقدي لدى طالب الدكتوراه مما يسمح له بالمشاركة الفعالة في المجتمع.</a:t>
            </a:r>
            <a:endParaRPr lang="fr-FR" dirty="0"/>
          </a:p>
          <a:p>
            <a:pPr algn="just" rtl="1"/>
            <a:r>
              <a:rPr lang="ar-DZ" dirty="0"/>
              <a:t>م 10 / التعرف على اكتساب فكر منفتح واحترام الآخر.</a:t>
            </a:r>
            <a:endParaRPr lang="fr-FR" dirty="0"/>
          </a:p>
          <a:p>
            <a:r>
              <a:rPr lang="ar-DZ" dirty="0"/>
              <a:t>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85729"/>
            <a:ext cx="7772400" cy="1285883"/>
          </a:xfrm>
        </p:spPr>
        <p:txBody>
          <a:bodyPr/>
          <a:lstStyle/>
          <a:p>
            <a:r>
              <a:rPr lang="ar-DZ" b="1" dirty="0"/>
              <a:t>1 - مقاربة مفاهيمية</a:t>
            </a:r>
            <a:endParaRPr lang="fr-FR" b="1" dirty="0"/>
          </a:p>
        </p:txBody>
      </p:sp>
      <p:sp>
        <p:nvSpPr>
          <p:cNvPr id="3" name="Sous-titre 2"/>
          <p:cNvSpPr>
            <a:spLocks noGrp="1"/>
          </p:cNvSpPr>
          <p:nvPr>
            <p:ph type="subTitle" idx="1"/>
          </p:nvPr>
        </p:nvSpPr>
        <p:spPr>
          <a:xfrm>
            <a:off x="1357290" y="1571612"/>
            <a:ext cx="6929486" cy="3571900"/>
          </a:xfrm>
        </p:spPr>
        <p:txBody>
          <a:bodyPr/>
          <a:lstStyle/>
          <a:p>
            <a:pPr algn="just" rtl="1"/>
            <a:r>
              <a:rPr lang="ar-DZ" dirty="0"/>
              <a:t>وفيها نتعرض لمختلف المفاهيم المرتبطة بالغيرية لأننا نعتقد أن تفكيك مفهوم الغيرية كمفهوم فلسفي معاصر يستدعي الإحاطة بالإرث </a:t>
            </a:r>
            <a:r>
              <a:rPr lang="ar-DZ" dirty="0" err="1"/>
              <a:t>الحداثي</a:t>
            </a:r>
            <a:r>
              <a:rPr lang="ar-DZ" dirty="0"/>
              <a:t> والإرهاصات الفلسفية التي تصب في سياقات الغيرية، وهو ما يعود بنا أيضا إلى تفكيك مفهوم الأنا وعلاقته بالآخر، وكذا مفهوم الاعتراف كونه مرتبط بالآخر، غير أن هذه المقاربة </a:t>
            </a:r>
            <a:r>
              <a:rPr lang="ar-DZ" dirty="0" err="1"/>
              <a:t>المفاهيمية</a:t>
            </a:r>
            <a:r>
              <a:rPr lang="ar-DZ" dirty="0"/>
              <a:t> بقدر ما هي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69006"/>
          </a:xfrm>
        </p:spPr>
        <p:txBody>
          <a:bodyPr>
            <a:normAutofit/>
          </a:bodyPr>
          <a:lstStyle/>
          <a:p>
            <a:pPr algn="just" rtl="1"/>
            <a:r>
              <a:rPr lang="ar-DZ" dirty="0"/>
              <a:t>توضيح لكُنه هذه المفاهيم بقدر ما توحي بميلاد مفاهيم جديدة تتبلور على ضوء اتساع دائرة التعايش وضيقها وممارسة أساليب الضيافة التي تقتضيها الحياة المعاصرة، وهنا نقف عند بعض هذه المفاهيم لنقدّم مقاربة استشكالية تقرّبنا وتضعنا في صميم موضوعها أكثر.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772400" cy="1357321"/>
          </a:xfrm>
        </p:spPr>
        <p:txBody>
          <a:bodyPr/>
          <a:lstStyle/>
          <a:p>
            <a:r>
              <a:rPr lang="ar-DZ" b="1" dirty="0"/>
              <a:t>1 – 1 – مقاربة إشكالية لمفهوم الغيرية: </a:t>
            </a:r>
            <a:endParaRPr lang="fr-FR" dirty="0"/>
          </a:p>
        </p:txBody>
      </p:sp>
      <p:sp>
        <p:nvSpPr>
          <p:cNvPr id="3" name="Sous-titre 2"/>
          <p:cNvSpPr>
            <a:spLocks noGrp="1"/>
          </p:cNvSpPr>
          <p:nvPr>
            <p:ph type="subTitle" idx="1"/>
          </p:nvPr>
        </p:nvSpPr>
        <p:spPr>
          <a:xfrm>
            <a:off x="928662" y="1500174"/>
            <a:ext cx="7358114" cy="4643470"/>
          </a:xfrm>
        </p:spPr>
        <p:txBody>
          <a:bodyPr>
            <a:normAutofit fontScale="77500" lnSpcReduction="20000"/>
          </a:bodyPr>
          <a:lstStyle/>
          <a:p>
            <a:pPr algn="just" rtl="1"/>
            <a:endParaRPr lang="ar-DZ" dirty="0"/>
          </a:p>
          <a:p>
            <a:pPr algn="just" rtl="1"/>
            <a:r>
              <a:rPr lang="ar-DZ" dirty="0"/>
              <a:t>يرتبط مبحث الغيرية ارتباطا وثيقا بمبحث الوجود إذ لا يمكن تناول مختلف إشكالات الغيرية إلا في سياقات مبحث الوجود، وهكذا كان البحث في الغيرية هو عودة إلى الذات التي ينعكس فيها الآخر في مرآة الأنا. إن الغيرية في الاشتقاق اللغوي ليست سوى </a:t>
            </a:r>
            <a:r>
              <a:rPr lang="ar-DZ" dirty="0" err="1"/>
              <a:t>السِّوى</a:t>
            </a:r>
            <a:r>
              <a:rPr lang="ar-DZ" dirty="0"/>
              <a:t> أو الغير أو </a:t>
            </a:r>
            <a:r>
              <a:rPr lang="ar-DZ" dirty="0" err="1"/>
              <a:t>الإلا</a:t>
            </a:r>
            <a:r>
              <a:rPr lang="ar-DZ" dirty="0"/>
              <a:t>، وقد نبّه إلى تعريفها أندري </a:t>
            </a:r>
            <a:r>
              <a:rPr lang="ar-DZ" dirty="0" err="1"/>
              <a:t>لالاند</a:t>
            </a:r>
            <a:r>
              <a:rPr lang="ar-DZ" dirty="0"/>
              <a:t> في الموسوعة الفلسفية إلى أن مصطلح الغيرية </a:t>
            </a:r>
            <a:r>
              <a:rPr lang="fr-FR" dirty="0"/>
              <a:t>Altruisme</a:t>
            </a:r>
            <a:r>
              <a:rPr lang="ar-DZ" dirty="0"/>
              <a:t> بمعناه الجديد من اكتشاف </a:t>
            </a:r>
            <a:r>
              <a:rPr lang="ar-DZ" dirty="0" err="1"/>
              <a:t>أوغيست</a:t>
            </a:r>
            <a:r>
              <a:rPr lang="ar-DZ" dirty="0"/>
              <a:t> كونت؛ وهو المعنى الذي يحيل إلى </a:t>
            </a:r>
            <a:r>
              <a:rPr lang="ar-DZ" dirty="0" err="1"/>
              <a:t>الإيثارية</a:t>
            </a:r>
            <a:r>
              <a:rPr lang="ar-DZ" dirty="0"/>
              <a:t> عكس الأنانية، وفي علم النفس تعني الغيرية الشعور بالحب اتجاه الآخر، وتنطوي تحتها مفاهيم الإيثار، إنكار الذات، تبجيل الآخر، الطيبة ( أندري </a:t>
            </a:r>
            <a:r>
              <a:rPr lang="ar-DZ" dirty="0" err="1"/>
              <a:t>لالاند</a:t>
            </a:r>
            <a:r>
              <a:rPr lang="ar-DZ" dirty="0"/>
              <a:t>، موسوعة </a:t>
            </a:r>
            <a:r>
              <a:rPr lang="ar-DZ" dirty="0" err="1"/>
              <a:t>لالاند</a:t>
            </a:r>
            <a:r>
              <a:rPr lang="ar-DZ" dirty="0"/>
              <a:t> الفلسفية، مج 1، ترجمة خليل أحمد خليل، منشورات </a:t>
            </a:r>
            <a:r>
              <a:rPr lang="ar-DZ" dirty="0" err="1"/>
              <a:t>عويدات</a:t>
            </a:r>
            <a:r>
              <a:rPr lang="ar-DZ" dirty="0"/>
              <a:t>، بيروت- باريس، </a:t>
            </a:r>
            <a:r>
              <a:rPr lang="ar-DZ" dirty="0" err="1"/>
              <a:t>ط</a:t>
            </a:r>
            <a:r>
              <a:rPr lang="ar-DZ" dirty="0"/>
              <a:t> 2، 201، تهميش </a:t>
            </a:r>
            <a:r>
              <a:rPr lang="ar-DZ" dirty="0" err="1"/>
              <a:t>ص</a:t>
            </a:r>
            <a:r>
              <a:rPr lang="ar-DZ" dirty="0"/>
              <a:t>، </a:t>
            </a:r>
            <a:r>
              <a:rPr lang="ar-DZ" dirty="0" err="1"/>
              <a:t>ص</a:t>
            </a:r>
            <a:r>
              <a:rPr lang="ar-DZ" dirty="0"/>
              <a:t> 74، 48)، بمعنى أن مفهوم الغيرية يقوم على الاختلاف والمغايرة ويختلف عن المطابقة الذي يحيل إلى الهوية، من هنا تسعى الذات جاهدة للبحث عما يكمّل وجودها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00100" y="642918"/>
            <a:ext cx="7072362" cy="4995882"/>
          </a:xfrm>
        </p:spPr>
        <p:txBody>
          <a:bodyPr>
            <a:normAutofit/>
          </a:bodyPr>
          <a:lstStyle/>
          <a:p>
            <a:pPr algn="just" rtl="1"/>
            <a:r>
              <a:rPr lang="ar-DZ" dirty="0"/>
              <a:t>في غيرها اعتقادا منها بالنقص الذي يعتريها على مستويات مختلفة وجودية، وجدانية، عاطفية، اجتماعية، سياسية، دينية، جمالية.... لكن البحث في هذه العلاقة يظهر بأشكال مختلفة تظهر في السيطرة، كما تظهر في حب التملك، أو عاطفة الحب، أو الإيثار أو المصلحة.... وهو ما يجعل مفهوم الغيرية مفهوما إشكاليا يتخطى طابع الجاهزية ويأتي في عمق السؤال الفلسفي.</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1 – 2 – مقاربة إشكالية لمفهوم الأنا:  </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buNone/>
            </a:pPr>
            <a:r>
              <a:rPr lang="ar-DZ" dirty="0"/>
              <a:t>   يمثّل الأنا جوهر الذات أو مبدأ الوضوح في الذات ويُشار إليه بالوعي أو الفكر كما أشار إليها ديكارت بالأنا المفكرة التي اعتبرها مبدأ للوجود في </a:t>
            </a:r>
            <a:r>
              <a:rPr lang="ar-DZ" dirty="0" err="1"/>
              <a:t>الكوجيطو</a:t>
            </a:r>
            <a:r>
              <a:rPr lang="ar-DZ" dirty="0"/>
              <a:t> </a:t>
            </a:r>
            <a:r>
              <a:rPr lang="fr-FR" dirty="0"/>
              <a:t>cogito</a:t>
            </a:r>
            <a:r>
              <a:rPr lang="ar-DZ" dirty="0"/>
              <a:t> في قولته أنا أفكر إذا أنا موجود، ويعرفها </a:t>
            </a:r>
            <a:r>
              <a:rPr lang="ar-DZ" dirty="0" err="1"/>
              <a:t>لالاند</a:t>
            </a:r>
            <a:r>
              <a:rPr lang="ar-DZ" dirty="0"/>
              <a:t> في الموسوعة الفلسفية بالذات المفكرة، بحيث تكون وحدتها وهويتها مع الشروط اللازمة، المضمنة بتوليف المعطى المتنوع في الحدس ويترابط هذه </a:t>
            </a:r>
            <a:r>
              <a:rPr lang="ar-DZ" dirty="0" err="1"/>
              <a:t>التمثلات</a:t>
            </a:r>
            <a:r>
              <a:rPr lang="ar-DZ" dirty="0"/>
              <a:t> في وعي ما ( </a:t>
            </a:r>
            <a:r>
              <a:rPr lang="ar-DZ" dirty="0" err="1"/>
              <a:t>لالاند</a:t>
            </a:r>
            <a:r>
              <a:rPr lang="ar-DZ" dirty="0"/>
              <a:t>، موسوعة </a:t>
            </a:r>
            <a:r>
              <a:rPr lang="ar-DZ" dirty="0" err="1"/>
              <a:t>لالاند</a:t>
            </a:r>
            <a:r>
              <a:rPr lang="ar-DZ" dirty="0"/>
              <a:t> الفلسفية، </a:t>
            </a:r>
            <a:r>
              <a:rPr lang="ar-DZ" dirty="0" err="1"/>
              <a:t>ص</a:t>
            </a:r>
            <a:r>
              <a:rPr lang="ar-DZ" dirty="0"/>
              <a:t> 850)، وهي في التحليل النفسي تمثل مبدأ التوازن بين ساحة الرغبات المعروفة </a:t>
            </a:r>
            <a:r>
              <a:rPr lang="ar-DZ" dirty="0" err="1"/>
              <a:t>بالهو</a:t>
            </a:r>
            <a:r>
              <a:rPr lang="ar-DZ" dirty="0"/>
              <a:t> ونداء السلطة العليا التي تتشكل من القيم الدينية والأخلاقية والقانونية والاجتماعية والضمير... والتي تلعب دور المراقب للهو، فالجهاز النفسي الذي يتألف من الأنا الأعلى والأنا </a:t>
            </a:r>
            <a:r>
              <a:rPr lang="ar-DZ" dirty="0" err="1"/>
              <a:t>والهو</a:t>
            </a:r>
            <a:r>
              <a:rPr lang="ar-DZ" dirty="0"/>
              <a:t> يعمل في انسجام تحت قيادة الأنا، وهكذا تظهر وظيفة الأنا في النفس أو الذات في عمق السؤال الفلسفي ومجالا خصبا للمساءلة والمناقشة.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85729"/>
            <a:ext cx="7772400" cy="1285883"/>
          </a:xfrm>
        </p:spPr>
        <p:txBody>
          <a:bodyPr/>
          <a:lstStyle/>
          <a:p>
            <a:r>
              <a:rPr lang="ar-DZ" b="1" dirty="0"/>
              <a:t>1 – 3 – مقاربة إشكالية لمفهوم الآخر:  </a:t>
            </a:r>
            <a:endParaRPr lang="fr-FR" dirty="0"/>
          </a:p>
        </p:txBody>
      </p:sp>
      <p:sp>
        <p:nvSpPr>
          <p:cNvPr id="3" name="Sous-titre 2"/>
          <p:cNvSpPr>
            <a:spLocks noGrp="1"/>
          </p:cNvSpPr>
          <p:nvPr>
            <p:ph type="subTitle" idx="1"/>
          </p:nvPr>
        </p:nvSpPr>
        <p:spPr>
          <a:xfrm>
            <a:off x="1000100" y="1500174"/>
            <a:ext cx="7215238" cy="4429156"/>
          </a:xfrm>
        </p:spPr>
        <p:txBody>
          <a:bodyPr>
            <a:normAutofit fontScale="92500" lnSpcReduction="10000"/>
          </a:bodyPr>
          <a:lstStyle/>
          <a:p>
            <a:pPr algn="just" rtl="1"/>
            <a:r>
              <a:rPr lang="fr-FR" b="1" dirty="0"/>
              <a:t> </a:t>
            </a:r>
            <a:r>
              <a:rPr lang="ar-DZ" dirty="0"/>
              <a:t>يشير الآخر إلى كل ما يقابل الذات والأنا، وكل ما هو موجودا خارج الذات في علاقات تقوم على الاختلاف والتعدد والتنوع، وقد نكون مع الآخر في انسجام وتآلف كما يمكن أن تأخذ هذه العلاقة طابع الصراع والتنافس، ويرى </a:t>
            </a:r>
            <a:r>
              <a:rPr lang="ar-DZ" dirty="0" err="1"/>
              <a:t>لالاند</a:t>
            </a:r>
            <a:r>
              <a:rPr lang="ar-DZ" dirty="0"/>
              <a:t> أن الآخر قد يكون المغاير والمختلف وهو نقيض الذات، وهو من المفاهيم التي يمتنع تعريفها وضبطها ( </a:t>
            </a:r>
            <a:r>
              <a:rPr lang="ar-DZ" dirty="0" err="1"/>
              <a:t>لالاند</a:t>
            </a:r>
            <a:r>
              <a:rPr lang="ar-DZ" dirty="0"/>
              <a:t>، </a:t>
            </a:r>
            <a:r>
              <a:rPr lang="ar-DZ" dirty="0" err="1"/>
              <a:t>ص</a:t>
            </a:r>
            <a:r>
              <a:rPr lang="ar-DZ" dirty="0"/>
              <a:t>، </a:t>
            </a:r>
            <a:r>
              <a:rPr lang="ar-DZ" dirty="0" err="1"/>
              <a:t>ص</a:t>
            </a:r>
            <a:r>
              <a:rPr lang="ar-DZ" dirty="0"/>
              <a:t> 124، 125)، وهنا تطرح مشكلة الفرق بين الآخر والغير وإشكالية العلاقة التي تحدد علاقتنا بهذا الآخر كأن تكون علاقة اعتراف، ضيافة، صدام، نكران... وهو ما يأتي في صميم السؤال الفلسفي. </a:t>
            </a: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1461</Words>
  <Application>Microsoft Office PowerPoint</Application>
  <PresentationFormat>Affichage à l'écran (4:3)</PresentationFormat>
  <Paragraphs>45</Paragraphs>
  <Slides>19</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19</vt:i4>
      </vt:variant>
    </vt:vector>
  </HeadingPairs>
  <TitlesOfParts>
    <vt:vector size="22" baseType="lpstr">
      <vt:lpstr>Arial</vt:lpstr>
      <vt:lpstr>Calibri</vt:lpstr>
      <vt:lpstr>Thème Office</vt:lpstr>
      <vt:lpstr> وزارة التعليم العالي والبحث العلمي العام الدراسي 2023 مخطط عمل للورشة الأولى لطلبة الطور الثالث ( دكتوراه )  </vt:lpstr>
      <vt:lpstr>   ثانيا:  عنوان الورشة      فلسفة الغيرية ( الأنا والآخر ) </vt:lpstr>
      <vt:lpstr>ثالثا: المهارات المراد تحقيقها</vt:lpstr>
      <vt:lpstr>1 - مقاربة مفاهيمية</vt:lpstr>
      <vt:lpstr>توضيح لكُنه هذه المفاهيم بقدر ما توحي بميلاد مفاهيم جديدة تتبلور على ضوء اتساع دائرة التعايش وضيقها وممارسة أساليب الضيافة التي تقتضيها الحياة المعاصرة، وهنا نقف عند بعض هذه المفاهيم لنقدّم مقاربة استشكالية تقرّبنا وتضعنا في صميم موضوعها أكثر.  </vt:lpstr>
      <vt:lpstr>1 – 1 – مقاربة إشكالية لمفهوم الغيرية: </vt:lpstr>
      <vt:lpstr>Présentation PowerPoint</vt:lpstr>
      <vt:lpstr>1 – 2 – مقاربة إشكالية لمفهوم الأنا:  </vt:lpstr>
      <vt:lpstr>1 – 3 – مقاربة إشكالية لمفهوم الآخر:  </vt:lpstr>
      <vt:lpstr>1 – 4 – مقاربة إشكالية لمفهوم الاعتراف:  </vt:lpstr>
      <vt:lpstr>Présentation PowerPoint</vt:lpstr>
      <vt:lpstr>2 – الغيرية في السياقات الفلسفية المعاصرة:  </vt:lpstr>
      <vt:lpstr>Présentation PowerPoint</vt:lpstr>
      <vt:lpstr>Présentation PowerPoint</vt:lpstr>
      <vt:lpstr>3 – فلاسفة الغيرية:  </vt:lpstr>
      <vt:lpstr>رابعا: قائمة المراجع</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العام الدراسي 2023 مخطط عمل للورشة الأولى لطلبة الطور الثالث ( دكتوراه )</dc:title>
  <dc:creator>pc</dc:creator>
  <cp:lastModifiedBy>HP</cp:lastModifiedBy>
  <cp:revision>37</cp:revision>
  <dcterms:created xsi:type="dcterms:W3CDTF">2023-04-04T16:26:26Z</dcterms:created>
  <dcterms:modified xsi:type="dcterms:W3CDTF">2023-04-27T14:14:02Z</dcterms:modified>
</cp:coreProperties>
</file>