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4" r:id="rId4"/>
    <p:sldId id="263" r:id="rId5"/>
    <p:sldId id="264" r:id="rId6"/>
    <p:sldId id="276" r:id="rId7"/>
    <p:sldId id="277" r:id="rId8"/>
    <p:sldId id="278" r:id="rId9"/>
    <p:sldId id="279" r:id="rId10"/>
    <p:sldId id="258" r:id="rId11"/>
    <p:sldId id="259" r:id="rId12"/>
    <p:sldId id="266" r:id="rId13"/>
    <p:sldId id="267" r:id="rId14"/>
    <p:sldId id="268" r:id="rId15"/>
    <p:sldId id="269" r:id="rId16"/>
    <p:sldId id="270" r:id="rId17"/>
    <p:sldId id="271" r:id="rId18"/>
    <p:sldId id="272" r:id="rId19"/>
    <p:sldId id="273" r:id="rId20"/>
    <p:sldId id="274" r:id="rId21"/>
    <p:sldId id="275" r:id="rId22"/>
    <p:sldId id="293" r:id="rId23"/>
    <p:sldId id="280" r:id="rId24"/>
    <p:sldId id="281" r:id="rId25"/>
    <p:sldId id="282" r:id="rId26"/>
    <p:sldId id="283" r:id="rId27"/>
    <p:sldId id="284" r:id="rId28"/>
    <p:sldId id="288" r:id="rId29"/>
    <p:sldId id="285" r:id="rId30"/>
    <p:sldId id="289" r:id="rId31"/>
    <p:sldId id="290" r:id="rId32"/>
    <p:sldId id="286" r:id="rId33"/>
    <p:sldId id="287" r:id="rId34"/>
    <p:sldId id="291"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15/11/2024</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uk/search?newwindow=1&amp;q=arcadia+california&amp;stick=H4sIAAAAAAAAAGOovnz8BQMDgz4HnxCnfq6-gUmeSWGGEgeIWRhfka0llp1spV-Qml-Qkwqkiorz86yS8ovyfotwV_FcWbS173vlB8nEa3dWqM-4CAAw9_r-TAAAAA&amp;sa=X&amp;ei=3IubUsfmDKil0QWi7IDgCA&amp;ved=0CLgBEJsTKAIwFQ" TargetMode="External"/><Relationship Id="rId7" Type="http://schemas.openxmlformats.org/officeDocument/2006/relationships/image" Target="../media/image10.jpeg"/><Relationship Id="rId2" Type="http://schemas.openxmlformats.org/officeDocument/2006/relationships/hyperlink" Target="https://www.google.co.uk/search?newwindow=1&amp;q=genie+feral+child+born&amp;stick=H4sIAAAAAAAAAGOovnz8BQMDgyoHnxCnfq6-gUmeSWGGllh2spV-QWp-QU4qkCoqzs-zSsovytvbOulGGXdSYpJoXNeXigO2L1VN2gCSzbRSQgAAAA&amp;sa=X&amp;ei=3IubUsfmDKil0QWi7IDgCA&amp;ved=0CLcBEOgTKAEwFQ" TargetMode="Externa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3786190"/>
          </a:xfrm>
        </p:spPr>
        <p:txBody>
          <a:bodyPr>
            <a:normAutofit/>
          </a:bodyPr>
          <a:lstStyle/>
          <a:p>
            <a:pPr algn="ctr"/>
            <a:r>
              <a:rPr lang="en-US" sz="6600" dirty="0" smtClean="0">
                <a:latin typeface="Times New Roman" pitchFamily="18" charset="0"/>
                <a:cs typeface="Times New Roman" pitchFamily="18" charset="0"/>
              </a:rPr>
              <a:t>The </a:t>
            </a:r>
            <a:r>
              <a:rPr lang="en-US" sz="6600" dirty="0" err="1" smtClean="0">
                <a:latin typeface="Times New Roman" pitchFamily="18" charset="0"/>
                <a:cs typeface="Times New Roman" pitchFamily="18" charset="0"/>
              </a:rPr>
              <a:t>Innatist</a:t>
            </a:r>
            <a:r>
              <a:rPr lang="en-US" sz="6600" dirty="0" smtClean="0">
                <a:latin typeface="Times New Roman" pitchFamily="18" charset="0"/>
                <a:cs typeface="Times New Roman" pitchFamily="18" charset="0"/>
              </a:rPr>
              <a:t> Perspective: </a:t>
            </a:r>
            <a:r>
              <a:rPr lang="en-US" sz="5400" i="1" dirty="0" smtClean="0">
                <a:latin typeface="Times New Roman" pitchFamily="18" charset="0"/>
                <a:cs typeface="Times New Roman" pitchFamily="18" charset="0"/>
              </a:rPr>
              <a:t>It's all in your mind</a:t>
            </a:r>
            <a:r>
              <a:rPr lang="fr-FR" sz="6600" dirty="0" smtClean="0">
                <a:latin typeface="Times New Roman" pitchFamily="18" charset="0"/>
                <a:cs typeface="Times New Roman" pitchFamily="18" charset="0"/>
              </a:rPr>
              <a:t/>
            </a:r>
            <a:br>
              <a:rPr lang="fr-FR" sz="6600" dirty="0" smtClean="0">
                <a:latin typeface="Times New Roman" pitchFamily="18" charset="0"/>
                <a:cs typeface="Times New Roman" pitchFamily="18" charset="0"/>
              </a:rPr>
            </a:br>
            <a:endParaRPr lang="fr-FR" sz="6600" dirty="0">
              <a:latin typeface="Times New Roman" pitchFamily="18" charset="0"/>
              <a:cs typeface="Times New Roman" pitchFamily="18" charset="0"/>
            </a:endParaRPr>
          </a:p>
        </p:txBody>
      </p:sp>
      <p:sp>
        <p:nvSpPr>
          <p:cNvPr id="3" name="Sous-titre 2"/>
          <p:cNvSpPr>
            <a:spLocks noGrp="1"/>
          </p:cNvSpPr>
          <p:nvPr>
            <p:ph type="subTitle" idx="1"/>
          </p:nvPr>
        </p:nvSpPr>
        <p:spPr>
          <a:xfrm flipV="1">
            <a:off x="0" y="6857999"/>
            <a:ext cx="9144000" cy="45719"/>
          </a:xfrm>
        </p:spPr>
        <p:txBody>
          <a:bodyPr>
            <a:normAutofit fontScale="25000" lnSpcReduction="20000"/>
          </a:bodyPr>
          <a:lstStyle/>
          <a:p>
            <a:r>
              <a:rPr lang="fr-FR" dirty="0" smtClean="0"/>
              <a:t> </a:t>
            </a:r>
            <a:endParaRPr lang="fr-FR" dirty="0"/>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pPr algn="ctr"/>
            <a:r>
              <a:rPr lang="en-US" dirty="0" smtClean="0">
                <a:latin typeface="Times New Roman" pitchFamily="18" charset="0"/>
                <a:cs typeface="Times New Roman" pitchFamily="18" charset="0"/>
              </a:rPr>
              <a:t>Chomsky claimed that children are biologically programmed for language</a:t>
            </a: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language develops in the child in just the same way that other biological functions develop</a:t>
            </a:r>
          </a:p>
          <a:p>
            <a:pPr>
              <a:buNone/>
            </a:pPr>
            <a:endParaRPr lang="en-US" dirty="0" smtClean="0"/>
          </a:p>
          <a:p>
            <a:pPr>
              <a:buNone/>
            </a:pPr>
            <a:r>
              <a:rPr lang="en-US" dirty="0" smtClean="0">
                <a:latin typeface="Times New Roman" pitchFamily="18" charset="0"/>
                <a:cs typeface="Times New Roman" pitchFamily="18" charset="0"/>
              </a:rPr>
              <a:t>       For example, every child will learn to walk as long as adequate </a:t>
            </a:r>
            <a:r>
              <a:rPr lang="en-US" u="sng" dirty="0" smtClean="0">
                <a:latin typeface="Times New Roman" pitchFamily="18" charset="0"/>
                <a:cs typeface="Times New Roman" pitchFamily="18" charset="0"/>
              </a:rPr>
              <a:t>nourishment</a:t>
            </a:r>
            <a:r>
              <a:rPr lang="en-US" dirty="0" smtClean="0">
                <a:latin typeface="Times New Roman" pitchFamily="18" charset="0"/>
                <a:cs typeface="Times New Roman" pitchFamily="18" charset="0"/>
              </a:rPr>
              <a:t> and </a:t>
            </a:r>
            <a:r>
              <a:rPr lang="en-US" u="sng" dirty="0" smtClean="0">
                <a:latin typeface="Times New Roman" pitchFamily="18" charset="0"/>
                <a:cs typeface="Times New Roman" pitchFamily="18" charset="0"/>
              </a:rPr>
              <a:t>reasonable freedom of movement</a:t>
            </a:r>
            <a:r>
              <a:rPr lang="en-US" dirty="0" smtClean="0">
                <a:latin typeface="Times New Roman" pitchFamily="18" charset="0"/>
                <a:cs typeface="Times New Roman" pitchFamily="18" charset="0"/>
              </a:rPr>
              <a:t> are provided.</a:t>
            </a:r>
          </a:p>
          <a:p>
            <a:pPr>
              <a:buNone/>
            </a:pPr>
            <a:endParaRPr lang="en-US" i="1" dirty="0" smtClean="0">
              <a:solidFill>
                <a:srgbClr val="FF0000"/>
              </a:solidFill>
            </a:endParaRPr>
          </a:p>
          <a:p>
            <a:pPr algn="ctr">
              <a:buNone/>
            </a:pPr>
            <a:r>
              <a:rPr lang="en-US" b="1" i="1" dirty="0" smtClean="0">
                <a:solidFill>
                  <a:schemeClr val="tx2"/>
                </a:solidFill>
                <a:latin typeface="Times New Roman" pitchFamily="18" charset="0"/>
                <a:cs typeface="Times New Roman" pitchFamily="18" charset="0"/>
              </a:rPr>
              <a:t>The child does not have to be taught.</a:t>
            </a:r>
            <a:endParaRPr lang="fr-FR" b="1" i="1" dirty="0">
              <a:solidFill>
                <a:schemeClr val="tx2"/>
              </a:solidFill>
              <a:latin typeface="Times New Roman" pitchFamily="18" charset="0"/>
              <a:cs typeface="Times New Roman" pitchFamily="18" charset="0"/>
            </a:endParaRPr>
          </a:p>
        </p:txBody>
      </p:sp>
      <p:sp>
        <p:nvSpPr>
          <p:cNvPr id="5" name="Flèche vers le bas 4"/>
          <p:cNvSpPr/>
          <p:nvPr/>
        </p:nvSpPr>
        <p:spPr>
          <a:xfrm>
            <a:off x="4572000" y="1785926"/>
            <a:ext cx="484632"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childTnLst>
                                </p:cTn>
                              </p:par>
                              <p:par>
                                <p:cTn id="16" presetID="5"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heckerboard(across)">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checkerboard(across)">
                                      <p:cBhvr>
                                        <p:cTn id="23" dur="500"/>
                                        <p:tgtEl>
                                          <p:spTgt spid="3">
                                            <p:txEl>
                                              <p:pRg st="7" end="7"/>
                                            </p:txEl>
                                          </p:spTgt>
                                        </p:tgtEl>
                                      </p:cBhvr>
                                    </p:animEffect>
                                  </p:childTnLst>
                                </p:cTn>
                              </p:par>
                              <p:par>
                                <p:cTn id="24" presetID="54" presetClass="entr" presetSubtype="0" accel="10000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 calcmode="lin" valueType="num">
                                      <p:cBhvr>
                                        <p:cTn id="26" dur="500" fill="hold"/>
                                        <p:tgtEl>
                                          <p:spTgt spid="3">
                                            <p:txEl>
                                              <p:pRg st="9" end="9"/>
                                            </p:txEl>
                                          </p:spTgt>
                                        </p:tgtEl>
                                        <p:attrNameLst>
                                          <p:attrName>ppt_w</p:attrName>
                                        </p:attrNameLst>
                                      </p:cBhvr>
                                      <p:tavLst>
                                        <p:tav tm="0">
                                          <p:val>
                                            <p:strVal val="#ppt_w*0.05"/>
                                          </p:val>
                                        </p:tav>
                                        <p:tav tm="100000">
                                          <p:val>
                                            <p:strVal val="#ppt_w"/>
                                          </p:val>
                                        </p:tav>
                                      </p:tavLst>
                                    </p:anim>
                                    <p:anim calcmode="lin" valueType="num">
                                      <p:cBhvr>
                                        <p:cTn id="27" dur="5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28" dur="5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29" dur="500" fill="hold"/>
                                        <p:tgtEl>
                                          <p:spTgt spid="3">
                                            <p:txEl>
                                              <p:pRg st="9" end="9"/>
                                            </p:txEl>
                                          </p:spTgt>
                                        </p:tgtEl>
                                        <p:attrNameLst>
                                          <p:attrName>ppt_y</p:attrName>
                                        </p:attrNameLst>
                                      </p:cBhvr>
                                      <p:tavLst>
                                        <p:tav tm="0">
                                          <p:val>
                                            <p:strVal val="#ppt_y"/>
                                          </p:val>
                                        </p:tav>
                                        <p:tav tm="100000">
                                          <p:val>
                                            <p:strVal val="#ppt_y"/>
                                          </p:val>
                                        </p:tav>
                                      </p:tavLst>
                                    </p:anim>
                                    <p:animEffect transition="in" filter="fade">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endParaRPr lang="fr-FR" dirty="0" smtClean="0"/>
          </a:p>
          <a:p>
            <a:endParaRPr lang="fr-FR" dirty="0" smtClean="0"/>
          </a:p>
          <a:p>
            <a:pPr>
              <a:lnSpc>
                <a:spcPct val="200000"/>
              </a:lnSpc>
            </a:pPr>
            <a:r>
              <a:rPr lang="en-US" dirty="0" smtClean="0">
                <a:latin typeface="Times New Roman" pitchFamily="18" charset="0"/>
                <a:cs typeface="Times New Roman" pitchFamily="18" charset="0"/>
              </a:rPr>
              <a:t>For Chomsky, language acquisition is very similar to learning how to walk;</a:t>
            </a:r>
          </a:p>
          <a:p>
            <a:pPr lvl="4">
              <a:lnSpc>
                <a:spcPct val="200000"/>
              </a:lnSpc>
              <a:buFont typeface="Wingdings" pitchFamily="2" charset="2"/>
              <a:buChar char="Ø"/>
            </a:pPr>
            <a:r>
              <a:rPr lang="en-US" sz="2400" dirty="0" smtClean="0">
                <a:latin typeface="Times New Roman" pitchFamily="18" charset="0"/>
                <a:cs typeface="Times New Roman" pitchFamily="18" charset="0"/>
              </a:rPr>
              <a:t>The environment makes </a:t>
            </a:r>
            <a:r>
              <a:rPr lang="en-US" sz="2400" b="1" u="sng" dirty="0" smtClean="0">
                <a:latin typeface="Times New Roman" pitchFamily="18" charset="0"/>
                <a:cs typeface="Times New Roman" pitchFamily="18" charset="0"/>
              </a:rPr>
              <a:t>only a basic contribution</a:t>
            </a:r>
          </a:p>
          <a:p>
            <a:pPr lvl="4">
              <a:lnSpc>
                <a:spcPct val="200000"/>
              </a:lnSpc>
              <a:buFont typeface="Wingdings" pitchFamily="2" charset="2"/>
              <a:buChar char="Ø"/>
            </a:pPr>
            <a:r>
              <a:rPr lang="en-US" sz="2400" dirty="0" smtClean="0">
                <a:latin typeface="Times New Roman" pitchFamily="18" charset="0"/>
                <a:cs typeface="Times New Roman" pitchFamily="18" charset="0"/>
              </a:rPr>
              <a:t>The child, or rather, the child’s </a:t>
            </a:r>
            <a:r>
              <a:rPr lang="en-US" sz="2400" b="1" u="sng" dirty="0" smtClean="0">
                <a:latin typeface="Times New Roman" pitchFamily="18" charset="0"/>
                <a:cs typeface="Times New Roman" pitchFamily="18" charset="0"/>
              </a:rPr>
              <a:t>biological endowment, will do the rest</a:t>
            </a:r>
            <a:r>
              <a:rPr lang="en-US" sz="2400" dirty="0" smtClean="0">
                <a:latin typeface="Times New Roman" pitchFamily="18" charset="0"/>
                <a:cs typeface="Times New Roman" pitchFamily="18" charset="0"/>
              </a:rPr>
              <a:t>.</a:t>
            </a:r>
          </a:p>
          <a:p>
            <a:pPr lvl="4">
              <a:buFont typeface="Wingdings" pitchFamily="2" charset="2"/>
              <a:buChar char="Ø"/>
            </a:pPr>
            <a:endParaRPr lang="fr-FR" sz="24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heckerboard(across)">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down)">
                                      <p:cBhvr>
                                        <p:cTn id="12" dur="580">
                                          <p:stCondLst>
                                            <p:cond delay="0"/>
                                          </p:stCondLst>
                                        </p:cTn>
                                        <p:tgtEl>
                                          <p:spTgt spid="3">
                                            <p:txEl>
                                              <p:pRg st="5" end="5"/>
                                            </p:txEl>
                                          </p:spTgt>
                                        </p:tgtEl>
                                      </p:cBhvr>
                                    </p:animEffect>
                                    <p:anim calcmode="lin" valueType="num">
                                      <p:cBhvr>
                                        <p:cTn id="1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5" end="5"/>
                                            </p:txEl>
                                          </p:spTgt>
                                        </p:tgtEl>
                                      </p:cBhvr>
                                      <p:to x="100000" y="60000"/>
                                    </p:animScale>
                                    <p:animScale>
                                      <p:cBhvr>
                                        <p:cTn id="19" dur="166" decel="50000">
                                          <p:stCondLst>
                                            <p:cond delay="676"/>
                                          </p:stCondLst>
                                        </p:cTn>
                                        <p:tgtEl>
                                          <p:spTgt spid="3">
                                            <p:txEl>
                                              <p:pRg st="5" end="5"/>
                                            </p:txEl>
                                          </p:spTgt>
                                        </p:tgtEl>
                                      </p:cBhvr>
                                      <p:to x="100000" y="100000"/>
                                    </p:animScale>
                                    <p:animScale>
                                      <p:cBhvr>
                                        <p:cTn id="20" dur="26">
                                          <p:stCondLst>
                                            <p:cond delay="1312"/>
                                          </p:stCondLst>
                                        </p:cTn>
                                        <p:tgtEl>
                                          <p:spTgt spid="3">
                                            <p:txEl>
                                              <p:pRg st="5" end="5"/>
                                            </p:txEl>
                                          </p:spTgt>
                                        </p:tgtEl>
                                      </p:cBhvr>
                                      <p:to x="100000" y="80000"/>
                                    </p:animScale>
                                    <p:animScale>
                                      <p:cBhvr>
                                        <p:cTn id="21" dur="166" decel="50000">
                                          <p:stCondLst>
                                            <p:cond delay="1338"/>
                                          </p:stCondLst>
                                        </p:cTn>
                                        <p:tgtEl>
                                          <p:spTgt spid="3">
                                            <p:txEl>
                                              <p:pRg st="5" end="5"/>
                                            </p:txEl>
                                          </p:spTgt>
                                        </p:tgtEl>
                                      </p:cBhvr>
                                      <p:to x="100000" y="100000"/>
                                    </p:animScale>
                                    <p:animScale>
                                      <p:cBhvr>
                                        <p:cTn id="22" dur="26">
                                          <p:stCondLst>
                                            <p:cond delay="1642"/>
                                          </p:stCondLst>
                                        </p:cTn>
                                        <p:tgtEl>
                                          <p:spTgt spid="3">
                                            <p:txEl>
                                              <p:pRg st="5" end="5"/>
                                            </p:txEl>
                                          </p:spTgt>
                                        </p:tgtEl>
                                      </p:cBhvr>
                                      <p:to x="100000" y="90000"/>
                                    </p:animScale>
                                    <p:animScale>
                                      <p:cBhvr>
                                        <p:cTn id="23" dur="166" decel="50000">
                                          <p:stCondLst>
                                            <p:cond delay="1668"/>
                                          </p:stCondLst>
                                        </p:cTn>
                                        <p:tgtEl>
                                          <p:spTgt spid="3">
                                            <p:txEl>
                                              <p:pRg st="5" end="5"/>
                                            </p:txEl>
                                          </p:spTgt>
                                        </p:tgtEl>
                                      </p:cBhvr>
                                      <p:to x="100000" y="100000"/>
                                    </p:animScale>
                                    <p:animScale>
                                      <p:cBhvr>
                                        <p:cTn id="24" dur="26">
                                          <p:stCondLst>
                                            <p:cond delay="1808"/>
                                          </p:stCondLst>
                                        </p:cTn>
                                        <p:tgtEl>
                                          <p:spTgt spid="3">
                                            <p:txEl>
                                              <p:pRg st="5" end="5"/>
                                            </p:txEl>
                                          </p:spTgt>
                                        </p:tgtEl>
                                      </p:cBhvr>
                                      <p:to x="100000" y="95000"/>
                                    </p:animScale>
                                    <p:animScale>
                                      <p:cBhvr>
                                        <p:cTn id="25" dur="166" decel="50000">
                                          <p:stCondLst>
                                            <p:cond delay="1834"/>
                                          </p:stCondLst>
                                        </p:cTn>
                                        <p:tgtEl>
                                          <p:spTgt spid="3">
                                            <p:txEl>
                                              <p:pRg st="5" end="5"/>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down)">
                                      <p:cBhvr>
                                        <p:cTn id="30" dur="580">
                                          <p:stCondLst>
                                            <p:cond delay="0"/>
                                          </p:stCondLst>
                                        </p:cTn>
                                        <p:tgtEl>
                                          <p:spTgt spid="3">
                                            <p:txEl>
                                              <p:pRg st="6" end="6"/>
                                            </p:txEl>
                                          </p:spTgt>
                                        </p:tgtEl>
                                      </p:cBhvr>
                                    </p:animEffect>
                                    <p:anim calcmode="lin" valueType="num">
                                      <p:cBhvr>
                                        <p:cTn id="3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6" end="6"/>
                                            </p:txEl>
                                          </p:spTgt>
                                        </p:tgtEl>
                                      </p:cBhvr>
                                      <p:to x="100000" y="60000"/>
                                    </p:animScale>
                                    <p:animScale>
                                      <p:cBhvr>
                                        <p:cTn id="37" dur="166" decel="50000">
                                          <p:stCondLst>
                                            <p:cond delay="676"/>
                                          </p:stCondLst>
                                        </p:cTn>
                                        <p:tgtEl>
                                          <p:spTgt spid="3">
                                            <p:txEl>
                                              <p:pRg st="6" end="6"/>
                                            </p:txEl>
                                          </p:spTgt>
                                        </p:tgtEl>
                                      </p:cBhvr>
                                      <p:to x="100000" y="100000"/>
                                    </p:animScale>
                                    <p:animScale>
                                      <p:cBhvr>
                                        <p:cTn id="38" dur="26">
                                          <p:stCondLst>
                                            <p:cond delay="1312"/>
                                          </p:stCondLst>
                                        </p:cTn>
                                        <p:tgtEl>
                                          <p:spTgt spid="3">
                                            <p:txEl>
                                              <p:pRg st="6" end="6"/>
                                            </p:txEl>
                                          </p:spTgt>
                                        </p:tgtEl>
                                      </p:cBhvr>
                                      <p:to x="100000" y="80000"/>
                                    </p:animScale>
                                    <p:animScale>
                                      <p:cBhvr>
                                        <p:cTn id="39" dur="166" decel="50000">
                                          <p:stCondLst>
                                            <p:cond delay="1338"/>
                                          </p:stCondLst>
                                        </p:cTn>
                                        <p:tgtEl>
                                          <p:spTgt spid="3">
                                            <p:txEl>
                                              <p:pRg st="6" end="6"/>
                                            </p:txEl>
                                          </p:spTgt>
                                        </p:tgtEl>
                                      </p:cBhvr>
                                      <p:to x="100000" y="100000"/>
                                    </p:animScale>
                                    <p:animScale>
                                      <p:cBhvr>
                                        <p:cTn id="40" dur="26">
                                          <p:stCondLst>
                                            <p:cond delay="1642"/>
                                          </p:stCondLst>
                                        </p:cTn>
                                        <p:tgtEl>
                                          <p:spTgt spid="3">
                                            <p:txEl>
                                              <p:pRg st="6" end="6"/>
                                            </p:txEl>
                                          </p:spTgt>
                                        </p:tgtEl>
                                      </p:cBhvr>
                                      <p:to x="100000" y="90000"/>
                                    </p:animScale>
                                    <p:animScale>
                                      <p:cBhvr>
                                        <p:cTn id="41" dur="166" decel="50000">
                                          <p:stCondLst>
                                            <p:cond delay="1668"/>
                                          </p:stCondLst>
                                        </p:cTn>
                                        <p:tgtEl>
                                          <p:spTgt spid="3">
                                            <p:txEl>
                                              <p:pRg st="6" end="6"/>
                                            </p:txEl>
                                          </p:spTgt>
                                        </p:tgtEl>
                                      </p:cBhvr>
                                      <p:to x="100000" y="100000"/>
                                    </p:animScale>
                                    <p:animScale>
                                      <p:cBhvr>
                                        <p:cTn id="42" dur="26">
                                          <p:stCondLst>
                                            <p:cond delay="1808"/>
                                          </p:stCondLst>
                                        </p:cTn>
                                        <p:tgtEl>
                                          <p:spTgt spid="3">
                                            <p:txEl>
                                              <p:pRg st="6" end="6"/>
                                            </p:txEl>
                                          </p:spTgt>
                                        </p:tgtEl>
                                      </p:cBhvr>
                                      <p:to x="100000" y="95000"/>
                                    </p:animScale>
                                    <p:animScale>
                                      <p:cBhvr>
                                        <p:cTn id="43"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This innate endowment was seen as a sort of template, containing the principles that are universal to all human languages.</a:t>
            </a:r>
          </a:p>
          <a:p>
            <a:pPr>
              <a:lnSpc>
                <a:spcPct val="150000"/>
              </a:lnSpc>
            </a:pP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So, a central part of Chomsky’s thinking is that all human languages are fundamentally innate and that the same universal principles underlie all of them.</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slide(fromBottom)">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28670"/>
          </a:xfrm>
        </p:spPr>
        <p:txBody>
          <a:bodyPr/>
          <a:lstStyle/>
          <a:p>
            <a:r>
              <a:rPr lang="en-US" b="1" dirty="0" smtClean="0">
                <a:solidFill>
                  <a:srgbClr val="FF0000"/>
                </a:solidFill>
                <a:latin typeface="Times New Roman" pitchFamily="18" charset="0"/>
                <a:cs typeface="Times New Roman" pitchFamily="18" charset="0"/>
              </a:rPr>
              <a:t>  </a:t>
            </a:r>
            <a:r>
              <a:rPr lang="en-US" b="1" u="sng" dirty="0" smtClean="0">
                <a:solidFill>
                  <a:srgbClr val="FF0000"/>
                </a:solidFill>
                <a:latin typeface="Times New Roman" pitchFamily="18" charset="0"/>
                <a:cs typeface="Times New Roman" pitchFamily="18" charset="0"/>
              </a:rPr>
              <a:t>Universal Grammar</a:t>
            </a:r>
            <a:endParaRPr lang="fr-FR" b="1" u="sng"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1000108"/>
            <a:ext cx="9144000" cy="5857892"/>
          </a:xfrm>
        </p:spPr>
        <p:txBody>
          <a:bodyPr/>
          <a:lstStyle/>
          <a:p>
            <a:endParaRPr lang="fr-FR" dirty="0" smtClean="0"/>
          </a:p>
          <a:p>
            <a:pPr algn="just">
              <a:lnSpc>
                <a:spcPct val="150000"/>
              </a:lnSpc>
            </a:pPr>
            <a:r>
              <a:rPr lang="en-US" dirty="0" smtClean="0">
                <a:latin typeface="Times New Roman" pitchFamily="18" charset="0"/>
                <a:cs typeface="Times New Roman" pitchFamily="18" charset="0"/>
              </a:rPr>
              <a:t>The Universal Grammar approach claims that all human beings </a:t>
            </a:r>
            <a:r>
              <a:rPr lang="en-US" i="1" u="sng" dirty="0" smtClean="0">
                <a:solidFill>
                  <a:srgbClr val="C00000"/>
                </a:solidFill>
                <a:latin typeface="Times New Roman" pitchFamily="18" charset="0"/>
                <a:cs typeface="Times New Roman" pitchFamily="18" charset="0"/>
              </a:rPr>
              <a:t>inherit</a:t>
            </a:r>
            <a:r>
              <a:rPr lang="en-US" dirty="0" smtClean="0">
                <a:latin typeface="Times New Roman" pitchFamily="18" charset="0"/>
                <a:cs typeface="Times New Roman" pitchFamily="18" charset="0"/>
              </a:rPr>
              <a:t> a universal set of </a:t>
            </a:r>
            <a:r>
              <a:rPr lang="en-US" b="1" dirty="0" smtClean="0">
                <a:solidFill>
                  <a:srgbClr val="0070C0"/>
                </a:solidFill>
                <a:latin typeface="Times New Roman" pitchFamily="18" charset="0"/>
                <a:cs typeface="Times New Roman" pitchFamily="18" charset="0"/>
              </a:rPr>
              <a:t>principles</a:t>
            </a:r>
            <a:r>
              <a:rPr lang="en-US" dirty="0" smtClean="0">
                <a:latin typeface="Times New Roman" pitchFamily="18" charset="0"/>
                <a:cs typeface="Times New Roman" pitchFamily="18" charset="0"/>
              </a:rPr>
              <a:t> and </a:t>
            </a:r>
            <a:r>
              <a:rPr lang="en-US" b="1" dirty="0" smtClean="0">
                <a:solidFill>
                  <a:srgbClr val="0070C0"/>
                </a:solidFill>
                <a:latin typeface="Times New Roman" pitchFamily="18" charset="0"/>
                <a:cs typeface="Times New Roman" pitchFamily="18" charset="0"/>
              </a:rPr>
              <a:t>parameters</a:t>
            </a:r>
            <a:r>
              <a:rPr lang="en-US" dirty="0" smtClean="0">
                <a:latin typeface="Times New Roman" pitchFamily="18" charset="0"/>
                <a:cs typeface="Times New Roman" pitchFamily="18" charset="0"/>
              </a:rPr>
              <a:t> that control the shape human languages can take, and which are what make human languages similar to one another.</a:t>
            </a:r>
          </a:p>
          <a:p>
            <a:pPr algn="just">
              <a:lnSpc>
                <a:spcPct val="150000"/>
              </a:lnSpc>
              <a:buNone/>
            </a:pP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The general idea is that language learning is highly </a:t>
            </a:r>
            <a:r>
              <a:rPr lang="en-US" dirty="0" smtClean="0">
                <a:solidFill>
                  <a:srgbClr val="FF0000"/>
                </a:solidFill>
                <a:latin typeface="Times New Roman" pitchFamily="18" charset="0"/>
                <a:cs typeface="Times New Roman" pitchFamily="18" charset="0"/>
              </a:rPr>
              <a:t>constrained in advance</a:t>
            </a:r>
            <a:r>
              <a:rPr lang="en-US" dirty="0" smtClean="0">
                <a:latin typeface="Times New Roman" pitchFamily="18" charset="0"/>
                <a:cs typeface="Times New Roman" pitchFamily="18" charset="0"/>
              </a:rPr>
              <a:t>, thus making the task for the child much more manageable.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pPr>
              <a:buNone/>
            </a:pPr>
            <a:r>
              <a:rPr lang="fr-FR" sz="3600" b="1" u="sng" dirty="0" err="1" smtClean="0">
                <a:solidFill>
                  <a:srgbClr val="FF0000"/>
                </a:solidFill>
                <a:latin typeface="Times New Roman" pitchFamily="18" charset="0"/>
                <a:cs typeface="Times New Roman" pitchFamily="18" charset="0"/>
              </a:rPr>
              <a:t>Principles</a:t>
            </a:r>
            <a:r>
              <a:rPr lang="fr-FR" sz="3600" b="1" u="sng" dirty="0" smtClean="0">
                <a:solidFill>
                  <a:srgbClr val="FF0000"/>
                </a:solidFill>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Principles are unvarying and apply to all natural languages. For example:</a:t>
            </a:r>
          </a:p>
          <a:p>
            <a:pPr>
              <a:buFont typeface="Wingdings" pitchFamily="2" charset="2"/>
              <a:buChar char="Ø"/>
            </a:pPr>
            <a:r>
              <a:rPr lang="en-US" b="1" i="1" u="sng" dirty="0" smtClean="0">
                <a:latin typeface="Times New Roman" pitchFamily="18" charset="0"/>
                <a:cs typeface="Times New Roman" pitchFamily="18" charset="0"/>
              </a:rPr>
              <a:t>Structure-dependency principle</a:t>
            </a:r>
            <a:r>
              <a:rPr lang="en-US" dirty="0" smtClean="0">
                <a:latin typeface="Times New Roman" pitchFamily="18" charset="0"/>
                <a:cs typeface="Times New Roman" pitchFamily="18" charset="0"/>
              </a:rPr>
              <a:t>, which states that language is organized in such a way that it crucially depends on the structural relationships between elements in a sentence (such as words, morphemes, etc.).</a:t>
            </a:r>
          </a:p>
          <a:p>
            <a:pPr>
              <a:buNone/>
            </a:pPr>
            <a:endParaRPr lang="en-US" i="1" dirty="0" smtClean="0">
              <a:latin typeface="Times New Roman" pitchFamily="18" charset="0"/>
              <a:cs typeface="Times New Roman" pitchFamily="18" charset="0"/>
            </a:endParaRPr>
          </a:p>
          <a:p>
            <a:pPr>
              <a:buNone/>
            </a:pPr>
            <a:r>
              <a:rPr lang="en-US" i="1" dirty="0" smtClean="0">
                <a:solidFill>
                  <a:srgbClr val="0070C0"/>
                </a:solidFill>
                <a:latin typeface="Times New Roman" pitchFamily="18" charset="0"/>
                <a:cs typeface="Times New Roman" pitchFamily="18" charset="0"/>
              </a:rPr>
              <a:t>                  </a:t>
            </a:r>
            <a:r>
              <a:rPr lang="en-US" sz="4400" b="1" i="1" dirty="0" smtClean="0">
                <a:solidFill>
                  <a:srgbClr val="0070C0"/>
                </a:solidFill>
                <a:latin typeface="Times New Roman" pitchFamily="18" charset="0"/>
                <a:cs typeface="Times New Roman" pitchFamily="18" charset="0"/>
              </a:rPr>
              <a:t>Your cat </a:t>
            </a:r>
            <a:r>
              <a:rPr lang="en-US" sz="4400" b="1" i="1" u="sng" dirty="0" smtClean="0">
                <a:solidFill>
                  <a:srgbClr val="0070C0"/>
                </a:solidFill>
                <a:latin typeface="Times New Roman" pitchFamily="18" charset="0"/>
                <a:cs typeface="Times New Roman" pitchFamily="18" charset="0"/>
              </a:rPr>
              <a:t>is</a:t>
            </a:r>
            <a:r>
              <a:rPr lang="en-US" sz="4400" b="1" i="1" dirty="0" smtClean="0">
                <a:solidFill>
                  <a:srgbClr val="0070C0"/>
                </a:solidFill>
                <a:latin typeface="Times New Roman" pitchFamily="18" charset="0"/>
                <a:cs typeface="Times New Roman" pitchFamily="18" charset="0"/>
              </a:rPr>
              <a:t> friendly</a:t>
            </a:r>
            <a:endParaRPr lang="fr-FR" sz="4400" b="1" i="1" dirty="0" smtClean="0">
              <a:solidFill>
                <a:srgbClr val="0070C0"/>
              </a:solidFill>
              <a:latin typeface="Times New Roman" pitchFamily="18" charset="0"/>
              <a:cs typeface="Times New Roman" pitchFamily="18" charset="0"/>
            </a:endParaRPr>
          </a:p>
          <a:p>
            <a:pPr>
              <a:buNone/>
            </a:pPr>
            <a:r>
              <a:rPr lang="en-US" sz="4400" b="1" i="1" dirty="0" smtClean="0">
                <a:solidFill>
                  <a:srgbClr val="0070C0"/>
                </a:solidFill>
                <a:latin typeface="Times New Roman" pitchFamily="18" charset="0"/>
                <a:cs typeface="Times New Roman" pitchFamily="18" charset="0"/>
              </a:rPr>
              <a:t>           </a:t>
            </a:r>
            <a:r>
              <a:rPr lang="en-US" sz="4400" b="1" i="1" u="sng" dirty="0" smtClean="0">
                <a:solidFill>
                  <a:srgbClr val="0070C0"/>
                </a:solidFill>
                <a:latin typeface="Times New Roman" pitchFamily="18" charset="0"/>
                <a:cs typeface="Times New Roman" pitchFamily="18" charset="0"/>
              </a:rPr>
              <a:t>Is</a:t>
            </a:r>
            <a:r>
              <a:rPr lang="en-US" sz="4400" b="1" i="1" dirty="0" smtClean="0">
                <a:solidFill>
                  <a:srgbClr val="0070C0"/>
                </a:solidFill>
                <a:latin typeface="Times New Roman" pitchFamily="18" charset="0"/>
                <a:cs typeface="Times New Roman" pitchFamily="18" charset="0"/>
              </a:rPr>
              <a:t> your cat friendly?</a:t>
            </a:r>
            <a:r>
              <a:rPr lang="en-US" sz="4400" b="1" dirty="0" smtClean="0">
                <a:solidFill>
                  <a:srgbClr val="0070C0"/>
                </a:solidFill>
                <a:latin typeface="Times New Roman" pitchFamily="18" charset="0"/>
                <a:cs typeface="Times New Roman" pitchFamily="18" charset="0"/>
              </a:rPr>
              <a:t> </a:t>
            </a:r>
            <a:endParaRPr lang="fr-FR" sz="4400" b="1" dirty="0" smtClean="0">
              <a:solidFill>
                <a:srgbClr val="0070C0"/>
              </a:solidFill>
              <a:latin typeface="Times New Roman" pitchFamily="18" charset="0"/>
              <a:cs typeface="Times New Roman" pitchFamily="18" charset="0"/>
            </a:endParaRPr>
          </a:p>
          <a:p>
            <a:endParaRPr lang="en-US" dirty="0" smtClean="0"/>
          </a:p>
        </p:txBody>
      </p:sp>
      <p:cxnSp>
        <p:nvCxnSpPr>
          <p:cNvPr id="21" name="Connecteur en angle 20"/>
          <p:cNvCxnSpPr/>
          <p:nvPr/>
        </p:nvCxnSpPr>
        <p:spPr>
          <a:xfrm rot="10800000" flipV="1">
            <a:off x="1785918" y="4929198"/>
            <a:ext cx="2000264" cy="857256"/>
          </a:xfrm>
          <a:prstGeom prst="bentConnector3">
            <a:avLst>
              <a:gd name="adj1" fmla="val 50000"/>
            </a:avLst>
          </a:prstGeom>
          <a:ln w="38100" cap="flat">
            <a:roun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2" fill="hold"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right)">
                                      <p:cBhvr>
                                        <p:cTn id="3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normAutofit fontScale="77500" lnSpcReduction="20000"/>
          </a:bodyPr>
          <a:lstStyle/>
          <a:p>
            <a:pPr>
              <a:buNone/>
            </a:pPr>
            <a:endParaRPr lang="en-US" i="1" dirty="0" smtClean="0"/>
          </a:p>
          <a:p>
            <a:pPr algn="ctr">
              <a:lnSpc>
                <a:spcPct val="150000"/>
              </a:lnSpc>
              <a:buNone/>
            </a:pPr>
            <a:endParaRPr lang="en-US" sz="4000" b="1" dirty="0" smtClean="0">
              <a:solidFill>
                <a:srgbClr val="0070C0"/>
              </a:solidFill>
              <a:latin typeface="Times New Roman" pitchFamily="18" charset="0"/>
              <a:cs typeface="Times New Roman" pitchFamily="18" charset="0"/>
            </a:endParaRPr>
          </a:p>
          <a:p>
            <a:pPr algn="ctr">
              <a:lnSpc>
                <a:spcPct val="150000"/>
              </a:lnSpc>
              <a:buNone/>
            </a:pPr>
            <a:r>
              <a:rPr lang="en-US" sz="4000" b="1" dirty="0" smtClean="0">
                <a:solidFill>
                  <a:srgbClr val="0070C0"/>
                </a:solidFill>
                <a:latin typeface="Times New Roman" pitchFamily="18" charset="0"/>
                <a:cs typeface="Times New Roman" pitchFamily="18" charset="0"/>
              </a:rPr>
              <a:t>He is available when it is urgent</a:t>
            </a:r>
          </a:p>
          <a:p>
            <a:pPr algn="ctr">
              <a:lnSpc>
                <a:spcPct val="150000"/>
              </a:lnSpc>
              <a:buNone/>
            </a:pPr>
            <a:r>
              <a:rPr lang="en-US" sz="4000" b="1" dirty="0" smtClean="0">
                <a:solidFill>
                  <a:srgbClr val="0070C0"/>
                </a:solidFill>
                <a:latin typeface="Times New Roman" pitchFamily="18" charset="0"/>
                <a:cs typeface="Times New Roman" pitchFamily="18" charset="0"/>
              </a:rPr>
              <a:t>Is he available when it is urgent?</a:t>
            </a:r>
          </a:p>
          <a:p>
            <a:pPr algn="ctr">
              <a:lnSpc>
                <a:spcPct val="200000"/>
              </a:lnSpc>
              <a:buNone/>
            </a:pPr>
            <a:r>
              <a:rPr lang="en-US" i="1" dirty="0" smtClean="0">
                <a:solidFill>
                  <a:srgbClr val="0070C0"/>
                </a:solidFill>
              </a:rPr>
              <a:t> </a:t>
            </a:r>
            <a:r>
              <a:rPr lang="en-US" sz="3600" b="1" i="1" dirty="0" smtClean="0">
                <a:solidFill>
                  <a:srgbClr val="0070C0"/>
                </a:solidFill>
              </a:rPr>
              <a:t>The cat who is friendly is ginger</a:t>
            </a:r>
            <a:endParaRPr lang="fr-FR" sz="3600" b="1" i="1" dirty="0" smtClean="0">
              <a:solidFill>
                <a:srgbClr val="0070C0"/>
              </a:solidFill>
            </a:endParaRPr>
          </a:p>
          <a:p>
            <a:pPr algn="ctr">
              <a:lnSpc>
                <a:spcPct val="200000"/>
              </a:lnSpc>
              <a:buNone/>
            </a:pPr>
            <a:r>
              <a:rPr lang="en-US" sz="3600" b="1" i="1" dirty="0" smtClean="0"/>
              <a:t>*</a:t>
            </a:r>
            <a:r>
              <a:rPr lang="en-US" sz="3600" b="1" i="1" dirty="0" smtClean="0">
                <a:solidFill>
                  <a:srgbClr val="0070C0"/>
                </a:solidFill>
              </a:rPr>
              <a:t>Is the cat who friendly is ginger ?</a:t>
            </a:r>
          </a:p>
          <a:p>
            <a:pPr>
              <a:lnSpc>
                <a:spcPct val="200000"/>
              </a:lnSpc>
              <a:buNone/>
            </a:pPr>
            <a:endParaRPr lang="en-US" sz="3600" dirty="0" smtClean="0">
              <a:latin typeface="Times New Roman" pitchFamily="18" charset="0"/>
              <a:cs typeface="Times New Roman" pitchFamily="18" charset="0"/>
            </a:endParaRPr>
          </a:p>
          <a:p>
            <a:pPr>
              <a:lnSpc>
                <a:spcPct val="200000"/>
              </a:lnSpc>
              <a:buNone/>
            </a:pPr>
            <a:r>
              <a:rPr lang="en-US" sz="3600" dirty="0" smtClean="0">
                <a:latin typeface="Times New Roman" pitchFamily="18" charset="0"/>
                <a:cs typeface="Times New Roman" pitchFamily="18" charset="0"/>
              </a:rPr>
              <a:t>The </a:t>
            </a:r>
            <a:r>
              <a:rPr lang="en-US" sz="3600" dirty="0" smtClean="0">
                <a:latin typeface="Times New Roman" pitchFamily="18" charset="0"/>
                <a:cs typeface="Times New Roman" pitchFamily="18" charset="0"/>
              </a:rPr>
              <a:t>way in which we do that is not based on the </a:t>
            </a:r>
            <a:r>
              <a:rPr lang="en-US" sz="3600" u="sng" dirty="0" smtClean="0">
                <a:latin typeface="Times New Roman" pitchFamily="18" charset="0"/>
                <a:cs typeface="Times New Roman" pitchFamily="18" charset="0"/>
              </a:rPr>
              <a:t>linear order</a:t>
            </a:r>
            <a:r>
              <a:rPr lang="en-US" sz="3600" dirty="0" smtClean="0">
                <a:latin typeface="Times New Roman" pitchFamily="18" charset="0"/>
                <a:cs typeface="Times New Roman" pitchFamily="18" charset="0"/>
              </a:rPr>
              <a:t> of </a:t>
            </a:r>
            <a:r>
              <a:rPr lang="en-US" sz="3600" dirty="0" smtClean="0">
                <a:latin typeface="Times New Roman" pitchFamily="18" charset="0"/>
                <a:cs typeface="Times New Roman" pitchFamily="18" charset="0"/>
              </a:rPr>
              <a:t>the words in the </a:t>
            </a:r>
            <a:r>
              <a:rPr lang="en-US" sz="3600" dirty="0" smtClean="0">
                <a:latin typeface="Times New Roman" pitchFamily="18" charset="0"/>
                <a:cs typeface="Times New Roman" pitchFamily="18" charset="0"/>
              </a:rPr>
              <a:t>sentence, but is </a:t>
            </a:r>
            <a:r>
              <a:rPr lang="en-US" sz="3600" b="1" dirty="0" smtClean="0">
                <a:latin typeface="Times New Roman" pitchFamily="18" charset="0"/>
                <a:cs typeface="Times New Roman" pitchFamily="18" charset="0"/>
              </a:rPr>
              <a:t>structure-dependent</a:t>
            </a:r>
            <a:r>
              <a:rPr lang="en-US" sz="36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lide(fromBottom)">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42918"/>
          </a:xfrm>
        </p:spPr>
        <p:txBody>
          <a:bodyPr>
            <a:noAutofit/>
          </a:bodyPr>
          <a:lstStyle/>
          <a:p>
            <a:r>
              <a:rPr lang="en-US" sz="3200" b="1" u="sng" dirty="0" smtClean="0">
                <a:solidFill>
                  <a:srgbClr val="FF0000"/>
                </a:solidFill>
                <a:latin typeface="Times New Roman" pitchFamily="18" charset="0"/>
                <a:cs typeface="Times New Roman" pitchFamily="18" charset="0"/>
              </a:rPr>
              <a:t>Parameters:</a:t>
            </a:r>
            <a:endParaRPr lang="fr-FR" sz="32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1000108"/>
            <a:ext cx="9144000" cy="5857892"/>
          </a:xfrm>
        </p:spPr>
        <p:txBody>
          <a:bodyPr/>
          <a:lstStyle/>
          <a:p>
            <a:r>
              <a:rPr lang="en-US" dirty="0" smtClean="0">
                <a:latin typeface="Times New Roman" pitchFamily="18" charset="0"/>
                <a:cs typeface="Times New Roman" pitchFamily="18" charset="0"/>
              </a:rPr>
              <a:t>Unlike principles, parameters possess a limited number of open values which characterize differences between languages (parametric variation).</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We mention for, instance, a particular parameter which has to do with language structure; the </a:t>
            </a:r>
            <a:r>
              <a:rPr lang="en-US" b="1" dirty="0" smtClean="0">
                <a:latin typeface="Times New Roman" pitchFamily="18" charset="0"/>
                <a:cs typeface="Times New Roman" pitchFamily="18" charset="0"/>
              </a:rPr>
              <a:t>head parameter:</a:t>
            </a:r>
          </a:p>
          <a:p>
            <a:pPr>
              <a:buNone/>
            </a:pPr>
            <a:endParaRPr lang="en-US" b="1"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Each phrase has a central element, called a head; in the case of a Noun-phrase, the head is the noun, in the case of a Verb-Phrase it is the verb, and so on.</a:t>
            </a: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normAutofit/>
          </a:bodyPr>
          <a:lstStyle/>
          <a:p>
            <a:endParaRPr lang="fr-FR" dirty="0" smtClean="0"/>
          </a:p>
          <a:p>
            <a:endParaRPr lang="fr-FR" dirty="0" smtClean="0"/>
          </a:p>
          <a:p>
            <a:endParaRPr lang="en-GB" dirty="0" smtClean="0"/>
          </a:p>
          <a:p>
            <a:endParaRPr lang="en-GB" dirty="0" smtClean="0"/>
          </a:p>
          <a:p>
            <a:endParaRPr lang="en-GB" dirty="0" smtClean="0"/>
          </a:p>
          <a:p>
            <a:r>
              <a:rPr lang="en-GB" dirty="0" smtClean="0"/>
              <a:t>In English, the head consistently comes </a:t>
            </a:r>
            <a:r>
              <a:rPr lang="en-GB" b="1" dirty="0" smtClean="0"/>
              <a:t>before</a:t>
            </a:r>
            <a:r>
              <a:rPr lang="en-GB" dirty="0" smtClean="0"/>
              <a:t> the complement. Like in:</a:t>
            </a:r>
          </a:p>
          <a:p>
            <a:pPr>
              <a:buNone/>
            </a:pPr>
            <a:endParaRPr lang="en-GB" dirty="0" smtClean="0"/>
          </a:p>
          <a:p>
            <a:pPr>
              <a:buNone/>
            </a:pPr>
            <a:r>
              <a:rPr lang="en-GB" i="1" dirty="0" smtClean="0">
                <a:solidFill>
                  <a:srgbClr val="0070C0"/>
                </a:solidFill>
              </a:rPr>
              <a:t>           “The girl with the blue skirt talks to you”</a:t>
            </a:r>
            <a:endParaRPr lang="en-GB" dirty="0" smtClean="0">
              <a:solidFill>
                <a:srgbClr val="0070C0"/>
              </a:solidFill>
            </a:endParaRPr>
          </a:p>
          <a:p>
            <a:endParaRPr lang="en-GB" dirty="0" smtClean="0"/>
          </a:p>
          <a:p>
            <a:r>
              <a:rPr lang="en-GB" dirty="0" smtClean="0"/>
              <a:t>English is therefore a</a:t>
            </a:r>
            <a:r>
              <a:rPr lang="en-GB" b="1" dirty="0" smtClean="0"/>
              <a:t> Head-First </a:t>
            </a:r>
            <a:r>
              <a:rPr lang="en-GB" dirty="0" smtClean="0"/>
              <a:t>language.</a:t>
            </a:r>
          </a:p>
          <a:p>
            <a:endParaRPr lang="en-GB" dirty="0" smtClean="0"/>
          </a:p>
          <a:p>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checkerboard(across)">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slide(fromBottom)">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wipe(down)">
                                      <p:cBhvr>
                                        <p:cTn id="1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857232"/>
            <a:ext cx="9144000" cy="6000768"/>
          </a:xfrm>
        </p:spPr>
        <p:txBody>
          <a:bodyPr/>
          <a:lstStyle/>
          <a:p>
            <a:pPr>
              <a:buNone/>
            </a:pPr>
            <a:endParaRPr lang="fr-FR" dirty="0" smtClean="0"/>
          </a:p>
          <a:p>
            <a:r>
              <a:rPr lang="en-GB" dirty="0" smtClean="0">
                <a:latin typeface="Times New Roman" pitchFamily="18" charset="0"/>
                <a:cs typeface="Times New Roman" pitchFamily="18" charset="0"/>
              </a:rPr>
              <a:t>Japanese, however, is a </a:t>
            </a:r>
            <a:r>
              <a:rPr lang="en-GB" b="1" dirty="0" smtClean="0">
                <a:latin typeface="Times New Roman" pitchFamily="18" charset="0"/>
                <a:cs typeface="Times New Roman" pitchFamily="18" charset="0"/>
              </a:rPr>
              <a:t>Head-Last</a:t>
            </a:r>
            <a:r>
              <a:rPr lang="en-GB" dirty="0" smtClean="0">
                <a:latin typeface="Times New Roman" pitchFamily="18" charset="0"/>
                <a:cs typeface="Times New Roman" pitchFamily="18" charset="0"/>
              </a:rPr>
              <a:t> language because the head consistently comes </a:t>
            </a:r>
            <a:r>
              <a:rPr lang="en-GB" b="1" dirty="0" smtClean="0">
                <a:latin typeface="Times New Roman" pitchFamily="18" charset="0"/>
                <a:cs typeface="Times New Roman" pitchFamily="18" charset="0"/>
              </a:rPr>
              <a:t>after</a:t>
            </a:r>
            <a:r>
              <a:rPr lang="en-GB" dirty="0" smtClean="0">
                <a:latin typeface="Times New Roman" pitchFamily="18" charset="0"/>
                <a:cs typeface="Times New Roman" pitchFamily="18" charset="0"/>
              </a:rPr>
              <a:t> the complement. As in: </a:t>
            </a:r>
          </a:p>
          <a:p>
            <a:endParaRPr lang="fr-FR" dirty="0" smtClean="0">
              <a:latin typeface="Times New Roman" pitchFamily="18" charset="0"/>
              <a:cs typeface="Times New Roman" pitchFamily="18" charset="0"/>
            </a:endParaRPr>
          </a:p>
          <a:p>
            <a:pPr>
              <a:buNone/>
            </a:pPr>
            <a:r>
              <a:rPr lang="en-GB" dirty="0" smtClean="0">
                <a:solidFill>
                  <a:srgbClr val="0070C0"/>
                </a:solidFill>
                <a:latin typeface="Times New Roman" pitchFamily="18" charset="0"/>
                <a:cs typeface="Times New Roman" pitchFamily="18" charset="0"/>
              </a:rPr>
              <a:t>           </a:t>
            </a:r>
            <a:r>
              <a:rPr lang="en-US" i="1" dirty="0" smtClean="0">
                <a:solidFill>
                  <a:srgbClr val="0070C0"/>
                </a:solidFill>
                <a:latin typeface="Times New Roman" pitchFamily="18" charset="0"/>
                <a:cs typeface="Times New Roman" pitchFamily="18" charset="0"/>
              </a:rPr>
              <a:t>E </a:t>
            </a:r>
            <a:r>
              <a:rPr lang="en-US" i="1" dirty="0" err="1" smtClean="0">
                <a:solidFill>
                  <a:srgbClr val="0070C0"/>
                </a:solidFill>
                <a:latin typeface="Times New Roman" pitchFamily="18" charset="0"/>
                <a:cs typeface="Times New Roman" pitchFamily="18" charset="0"/>
              </a:rPr>
              <a:t>wa</a:t>
            </a:r>
            <a:r>
              <a:rPr lang="en-US" i="1" dirty="0" smtClean="0">
                <a:solidFill>
                  <a:srgbClr val="0070C0"/>
                </a:solidFill>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kabe</a:t>
            </a:r>
            <a:r>
              <a:rPr lang="en-US" i="1" dirty="0" smtClean="0">
                <a:solidFill>
                  <a:srgbClr val="0070C0"/>
                </a:solidFill>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ni</a:t>
            </a:r>
            <a:r>
              <a:rPr lang="en-US" i="1" dirty="0" smtClean="0">
                <a:solidFill>
                  <a:srgbClr val="0070C0"/>
                </a:solidFill>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kakatte</a:t>
            </a:r>
            <a:r>
              <a:rPr lang="en-US" i="1" dirty="0" smtClean="0">
                <a:solidFill>
                  <a:srgbClr val="0070C0"/>
                </a:solidFill>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imasu</a:t>
            </a:r>
            <a:endParaRPr lang="fr-FR" dirty="0" smtClean="0">
              <a:solidFill>
                <a:srgbClr val="0070C0"/>
              </a:solidFill>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(picture wall on is hanging)</a:t>
            </a:r>
            <a:endParaRPr lang="fr-FR" dirty="0" smtClean="0">
              <a:latin typeface="Times New Roman" pitchFamily="18" charset="0"/>
              <a:cs typeface="Times New Roman" pitchFamily="18" charset="0"/>
            </a:endParaRPr>
          </a:p>
          <a:p>
            <a:pPr>
              <a:buNone/>
            </a:pPr>
            <a:r>
              <a:rPr lang="en-US" i="1" dirty="0" smtClean="0">
                <a:solidFill>
                  <a:srgbClr val="0070C0"/>
                </a:solidFill>
                <a:latin typeface="Times New Roman" pitchFamily="18" charset="0"/>
                <a:cs typeface="Times New Roman" pitchFamily="18" charset="0"/>
              </a:rPr>
              <a:t>        “The picture is hanging on the wall”</a:t>
            </a:r>
            <a:endParaRPr lang="fr-FR" dirty="0" smtClean="0">
              <a:solidFill>
                <a:srgbClr val="0070C0"/>
              </a:solidFill>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head verb</a:t>
            </a:r>
            <a:r>
              <a:rPr lang="en-US" i="1" dirty="0" smtClean="0">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kakatte</a:t>
            </a:r>
            <a:r>
              <a:rPr lang="en-US" i="1" dirty="0" smtClean="0">
                <a:solidFill>
                  <a:srgbClr val="0070C0"/>
                </a:solidFill>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imasu</a:t>
            </a:r>
            <a:r>
              <a:rPr lang="en-US" dirty="0" smtClean="0">
                <a:latin typeface="Times New Roman" pitchFamily="18" charset="0"/>
                <a:cs typeface="Times New Roman" pitchFamily="18" charset="0"/>
              </a:rPr>
              <a:t> occurs, on the right of the verb complement</a:t>
            </a:r>
            <a:r>
              <a:rPr lang="en-US" i="1" dirty="0" smtClean="0">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kabe</a:t>
            </a:r>
            <a:r>
              <a:rPr lang="en-US" i="1" dirty="0" smtClean="0">
                <a:solidFill>
                  <a:srgbClr val="0070C0"/>
                </a:solidFill>
                <a:latin typeface="Times New Roman" pitchFamily="18" charset="0"/>
                <a:cs typeface="Times New Roman" pitchFamily="18" charset="0"/>
              </a:rPr>
              <a:t> </a:t>
            </a:r>
            <a:r>
              <a:rPr lang="en-US" dirty="0" err="1" smtClean="0">
                <a:solidFill>
                  <a:srgbClr val="0070C0"/>
                </a:solidFill>
                <a:latin typeface="Times New Roman" pitchFamily="18" charset="0"/>
                <a:cs typeface="Times New Roman" pitchFamily="18" charset="0"/>
              </a:rPr>
              <a:t>ni</a:t>
            </a:r>
            <a:r>
              <a:rPr lang="en-US" dirty="0" err="1" smtClean="0">
                <a:latin typeface="Times New Roman" pitchFamily="18" charset="0"/>
                <a:cs typeface="Times New Roman" pitchFamily="18" charset="0"/>
              </a:rPr>
              <a:t>,and</a:t>
            </a:r>
            <a:r>
              <a:rPr lang="en-US" dirty="0" smtClean="0">
                <a:latin typeface="Times New Roman" pitchFamily="18" charset="0"/>
                <a:cs typeface="Times New Roman" pitchFamily="18" charset="0"/>
              </a:rPr>
              <a:t> the preposition</a:t>
            </a:r>
            <a:r>
              <a:rPr lang="en-US" i="1" dirty="0" smtClean="0">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ni</a:t>
            </a:r>
            <a:r>
              <a:rPr lang="en-US" i="1" dirty="0" smtClean="0">
                <a:latin typeface="Times New Roman" pitchFamily="18" charset="0"/>
                <a:cs typeface="Times New Roman" pitchFamily="18" charset="0"/>
              </a:rPr>
              <a:t> (on) </a:t>
            </a:r>
            <a:r>
              <a:rPr lang="en-US" dirty="0" smtClean="0">
                <a:latin typeface="Times New Roman" pitchFamily="18" charset="0"/>
                <a:cs typeface="Times New Roman" pitchFamily="18" charset="0"/>
              </a:rPr>
              <a:t>comes on the right of the PP complement</a:t>
            </a:r>
            <a:r>
              <a:rPr lang="en-US" i="1" dirty="0" smtClean="0">
                <a:latin typeface="Times New Roman" pitchFamily="18" charset="0"/>
                <a:cs typeface="Times New Roman" pitchFamily="18" charset="0"/>
              </a:rPr>
              <a:t> </a:t>
            </a:r>
            <a:r>
              <a:rPr lang="en-US" i="1" dirty="0" err="1" smtClean="0">
                <a:solidFill>
                  <a:srgbClr val="0070C0"/>
                </a:solidFill>
                <a:latin typeface="Times New Roman" pitchFamily="18" charset="0"/>
                <a:cs typeface="Times New Roman" pitchFamily="18" charset="0"/>
              </a:rPr>
              <a:t>kabe</a:t>
            </a:r>
            <a:r>
              <a:rPr lang="en-US" i="1"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lide(fromBottom)">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across)">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28670"/>
          </a:xfrm>
        </p:spPr>
        <p:txBody>
          <a:bodyPr/>
          <a:lstStyle/>
          <a:p>
            <a:r>
              <a:rPr lang="en-GB" b="1" dirty="0" smtClean="0">
                <a:solidFill>
                  <a:srgbClr val="FF0000"/>
                </a:solidFill>
                <a:latin typeface="Times New Roman" pitchFamily="18" charset="0"/>
                <a:cs typeface="Times New Roman" pitchFamily="18" charset="0"/>
              </a:rPr>
              <a:t>How does UG work?</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928670"/>
            <a:ext cx="9144000" cy="5929330"/>
          </a:xfrm>
        </p:spPr>
        <p:txBody>
          <a:bodyPr/>
          <a:lstStyle/>
          <a:p>
            <a:endParaRPr lang="en-GB" sz="2800" dirty="0" smtClean="0"/>
          </a:p>
          <a:p>
            <a:endParaRPr lang="en-GB" sz="2800" dirty="0" smtClean="0"/>
          </a:p>
          <a:p>
            <a:r>
              <a:rPr lang="en-GB" dirty="0" smtClean="0">
                <a:latin typeface="Times New Roman" pitchFamily="18" charset="0"/>
                <a:cs typeface="Times New Roman" pitchFamily="18" charset="0"/>
              </a:rPr>
              <a:t>A black box problem:</a:t>
            </a:r>
          </a:p>
          <a:p>
            <a:pPr lvl="1"/>
            <a:r>
              <a:rPr lang="en-GB" sz="2600" dirty="0" smtClean="0">
                <a:latin typeface="Times New Roman" pitchFamily="18" charset="0"/>
                <a:cs typeface="Times New Roman" pitchFamily="18" charset="0"/>
              </a:rPr>
              <a:t>Something goes in, something comes out, but the process is hidden</a:t>
            </a:r>
          </a:p>
          <a:p>
            <a:pPr lvl="1"/>
            <a:endParaRPr lang="en-GB" sz="2600" dirty="0" smtClean="0">
              <a:latin typeface="Times New Roman" pitchFamily="18" charset="0"/>
              <a:cs typeface="Times New Roman" pitchFamily="18" charset="0"/>
            </a:endParaRPr>
          </a:p>
          <a:p>
            <a:pPr lvl="1"/>
            <a:r>
              <a:rPr lang="en-GB" sz="2600" dirty="0" smtClean="0">
                <a:latin typeface="Times New Roman" pitchFamily="18" charset="0"/>
                <a:cs typeface="Times New Roman" pitchFamily="18" charset="0"/>
              </a:rPr>
              <a:t>Analysing the input and the output can tell us what’s happening in the black box</a:t>
            </a:r>
          </a:p>
          <a:p>
            <a:pPr lvl="1"/>
            <a:endParaRPr lang="en-GB" sz="2600" dirty="0" smtClean="0">
              <a:latin typeface="Times New Roman" pitchFamily="18" charset="0"/>
              <a:cs typeface="Times New Roman" pitchFamily="18" charset="0"/>
            </a:endParaRPr>
          </a:p>
          <a:p>
            <a:pPr lvl="1"/>
            <a:r>
              <a:rPr lang="en-GB" sz="2600" dirty="0" smtClean="0">
                <a:latin typeface="Times New Roman" pitchFamily="18" charset="0"/>
                <a:cs typeface="Times New Roman" pitchFamily="18" charset="0"/>
              </a:rPr>
              <a:t>The hidden process is self-contained and independent</a:t>
            </a:r>
          </a:p>
          <a:p>
            <a:pPr lvl="1"/>
            <a:endParaRPr lang="en-GB" sz="2600" dirty="0" smtClean="0">
              <a:latin typeface="Times New Roman" pitchFamily="18" charset="0"/>
              <a:cs typeface="Times New Roman" pitchFamily="18" charset="0"/>
            </a:endParaRPr>
          </a:p>
          <a:p>
            <a:pPr lvl="1"/>
            <a:endParaRPr lang="en-GB" sz="2600"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anim calcmode="lin" valueType="num">
                                      <p:cBhvr>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pic>
        <p:nvPicPr>
          <p:cNvPr id="5" name="Espace réservé du contenu 4" descr="Noam Chomsky.jpg"/>
          <p:cNvPicPr>
            <a:picLocks noGrp="1" noChangeAspect="1"/>
          </p:cNvPicPr>
          <p:nvPr>
            <p:ph idx="1"/>
          </p:nvPr>
        </p:nvPicPr>
        <p:blipFill>
          <a:blip r:embed="rId2" cstate="print"/>
          <a:stretch>
            <a:fillRect/>
          </a:stretch>
        </p:blipFill>
        <p:spPr>
          <a:xfrm>
            <a:off x="-12844" y="0"/>
            <a:ext cx="9156844" cy="6858000"/>
          </a:xfrm>
        </p:spPr>
      </p:pic>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latin typeface="Times New Roman" pitchFamily="18" charset="0"/>
              <a:cs typeface="Times New Roman" pitchFamily="18" charset="0"/>
            </a:endParaRPr>
          </a:p>
          <a:p>
            <a:r>
              <a:rPr lang="fr-FR" dirty="0" err="1" smtClean="0">
                <a:latin typeface="Times New Roman" pitchFamily="18" charset="0"/>
                <a:cs typeface="Times New Roman" pitchFamily="18" charset="0"/>
              </a:rPr>
              <a:t>What</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is</a:t>
            </a:r>
            <a:r>
              <a:rPr lang="fr-FR" dirty="0" smtClean="0">
                <a:latin typeface="Times New Roman" pitchFamily="18" charset="0"/>
                <a:cs typeface="Times New Roman" pitchFamily="18" charset="0"/>
              </a:rPr>
              <a:t> the input ?</a:t>
            </a:r>
          </a:p>
          <a:p>
            <a:pPr>
              <a:buNone/>
            </a:pPr>
            <a:endParaRPr lang="fr-FR" dirty="0" smtClean="0">
              <a:latin typeface="Times New Roman" pitchFamily="18" charset="0"/>
              <a:cs typeface="Times New Roman" pitchFamily="18" charset="0"/>
            </a:endParaRPr>
          </a:p>
          <a:p>
            <a:pPr lvl="1">
              <a:lnSpc>
                <a:spcPct val="90000"/>
              </a:lnSpc>
            </a:pPr>
            <a:r>
              <a:rPr lang="en-GB" dirty="0" smtClean="0"/>
              <a:t>Primary linguistic data</a:t>
            </a:r>
          </a:p>
          <a:p>
            <a:pPr lvl="1">
              <a:lnSpc>
                <a:spcPct val="90000"/>
              </a:lnSpc>
            </a:pPr>
            <a:endParaRPr lang="en-GB" dirty="0" smtClean="0"/>
          </a:p>
          <a:p>
            <a:pPr lvl="1">
              <a:lnSpc>
                <a:spcPct val="90000"/>
              </a:lnSpc>
              <a:buNone/>
            </a:pPr>
            <a:r>
              <a:rPr lang="en-GB" dirty="0" smtClean="0">
                <a:sym typeface="Wingdings"/>
              </a:rPr>
              <a:t></a:t>
            </a:r>
            <a:r>
              <a:rPr lang="en-GB" dirty="0" smtClean="0"/>
              <a:t>This means all the language the child hears from the child</a:t>
            </a:r>
            <a:r>
              <a:rPr lang="en-GB" dirty="0" smtClean="0">
                <a:latin typeface="Times New Roman" pitchFamily="18" charset="0"/>
              </a:rPr>
              <a:t>’</a:t>
            </a:r>
            <a:r>
              <a:rPr lang="en-GB" dirty="0" smtClean="0"/>
              <a:t>s environment</a:t>
            </a:r>
          </a:p>
          <a:p>
            <a:endParaRPr lang="fr-FR" dirty="0" smtClean="0">
              <a:latin typeface="Times New Roman" pitchFamily="18" charset="0"/>
              <a:cs typeface="Times New Roman" pitchFamily="18" charset="0"/>
            </a:endParaRPr>
          </a:p>
          <a:p>
            <a:endParaRPr lang="fr-FR" dirty="0"/>
          </a:p>
        </p:txBody>
      </p:sp>
      <p:graphicFrame>
        <p:nvGraphicFramePr>
          <p:cNvPr id="3078" name="Object 3"/>
          <p:cNvGraphicFramePr>
            <a:graphicFrameLocks noChangeAspect="1"/>
          </p:cNvGraphicFramePr>
          <p:nvPr/>
        </p:nvGraphicFramePr>
        <p:xfrm>
          <a:off x="61121" y="0"/>
          <a:ext cx="9082879" cy="2571744"/>
        </p:xfrm>
        <a:graphic>
          <a:graphicData uri="http://schemas.openxmlformats.org/presentationml/2006/ole">
            <p:oleObj spid="_x0000_s3078" name="Image bitmap" r:id="rId3" imgW="4105848" imgH="1123810" progId="PBrush">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p:cTn id="7" dur="500" fill="hold"/>
                                        <p:tgtEl>
                                          <p:spTgt spid="3078"/>
                                        </p:tgtEl>
                                        <p:attrNameLst>
                                          <p:attrName>ppt_w</p:attrName>
                                        </p:attrNameLst>
                                      </p:cBhvr>
                                      <p:tavLst>
                                        <p:tav tm="0">
                                          <p:val>
                                            <p:fltVal val="0"/>
                                          </p:val>
                                        </p:tav>
                                        <p:tav tm="100000">
                                          <p:val>
                                            <p:strVal val="#ppt_w"/>
                                          </p:val>
                                        </p:tav>
                                      </p:tavLst>
                                    </p:anim>
                                    <p:anim calcmode="lin" valueType="num">
                                      <p:cBhvr>
                                        <p:cTn id="8" dur="500" fill="hold"/>
                                        <p:tgtEl>
                                          <p:spTgt spid="3078"/>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checkerboard(across)">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1000"/>
                                        <p:tgtEl>
                                          <p:spTgt spid="3">
                                            <p:txEl>
                                              <p:pRg st="9" end="9"/>
                                            </p:txEl>
                                          </p:spTgt>
                                        </p:tgtEl>
                                      </p:cBhvr>
                                    </p:animEffect>
                                    <p:anim calcmode="lin" valueType="num">
                                      <p:cBhvr>
                                        <p:cTn id="1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8"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 calcmode="lin" valueType="num">
                                      <p:cBhvr additive="base">
                                        <p:cTn id="25" dur="20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endParaRPr lang="fr-FR" dirty="0" smtClean="0"/>
          </a:p>
          <a:p>
            <a:r>
              <a:rPr lang="en-GB" dirty="0" smtClean="0">
                <a:latin typeface="Times New Roman" pitchFamily="18" charset="0"/>
                <a:cs typeface="Times New Roman" pitchFamily="18" charset="0"/>
              </a:rPr>
              <a:t>What is the output?</a:t>
            </a:r>
          </a:p>
          <a:p>
            <a:pPr lvl="1" indent="-274320">
              <a:buFont typeface="Wingdings 2"/>
              <a:buChar char=""/>
              <a:defRPr/>
            </a:pPr>
            <a:r>
              <a:rPr lang="en-GB" dirty="0" smtClean="0">
                <a:latin typeface="Times New Roman" pitchFamily="18" charset="0"/>
                <a:cs typeface="Times New Roman" pitchFamily="18" charset="0"/>
              </a:rPr>
              <a:t>A lexicon</a:t>
            </a:r>
          </a:p>
          <a:p>
            <a:pPr lvl="2">
              <a:buFont typeface="Wingdings"/>
              <a:buChar char=""/>
              <a:defRPr/>
            </a:pPr>
            <a:r>
              <a:rPr lang="en-GB" dirty="0" smtClean="0">
                <a:latin typeface="Times New Roman" pitchFamily="18" charset="0"/>
                <a:cs typeface="Times New Roman" pitchFamily="18" charset="0"/>
              </a:rPr>
              <a:t>Contains words, idioms, etc.</a:t>
            </a:r>
          </a:p>
          <a:p>
            <a:pPr lvl="2">
              <a:buFont typeface="Wingdings"/>
              <a:buChar char=""/>
              <a:defRPr/>
            </a:pPr>
            <a:r>
              <a:rPr lang="en-GB" dirty="0" smtClean="0">
                <a:latin typeface="Times New Roman" pitchFamily="18" charset="0"/>
                <a:cs typeface="Times New Roman" pitchFamily="18" charset="0"/>
              </a:rPr>
              <a:t>Lexical items have meanings</a:t>
            </a:r>
          </a:p>
          <a:p>
            <a:pPr lvl="2">
              <a:buNone/>
              <a:defRPr/>
            </a:pPr>
            <a:endParaRPr lang="en-GB" dirty="0" smtClean="0">
              <a:latin typeface="Times New Roman" pitchFamily="18" charset="0"/>
              <a:cs typeface="Times New Roman" pitchFamily="18" charset="0"/>
            </a:endParaRPr>
          </a:p>
          <a:p>
            <a:pPr lvl="1" indent="-274320">
              <a:buFont typeface="Wingdings 2"/>
              <a:buChar char=""/>
              <a:defRPr/>
            </a:pPr>
            <a:r>
              <a:rPr lang="en-GB" dirty="0" smtClean="0">
                <a:latin typeface="Times New Roman" pitchFamily="18" charset="0"/>
                <a:cs typeface="Times New Roman" pitchFamily="18" charset="0"/>
              </a:rPr>
              <a:t>A set of abstract, algebraic rules</a:t>
            </a:r>
          </a:p>
          <a:p>
            <a:pPr lvl="2">
              <a:buFont typeface="Wingdings"/>
              <a:buChar char=""/>
              <a:defRPr/>
            </a:pPr>
            <a:r>
              <a:rPr lang="en-GB" dirty="0" smtClean="0">
                <a:latin typeface="Times New Roman" pitchFamily="18" charset="0"/>
                <a:cs typeface="Times New Roman" pitchFamily="18" charset="0"/>
              </a:rPr>
              <a:t>Including the rules of syntax, phonology, etc.</a:t>
            </a:r>
          </a:p>
          <a:p>
            <a:pPr lvl="2">
              <a:buNone/>
              <a:defRPr/>
            </a:pPr>
            <a:endParaRPr lang="en-GB" dirty="0" smtClean="0">
              <a:latin typeface="Times New Roman" pitchFamily="18" charset="0"/>
              <a:cs typeface="Times New Roman" pitchFamily="18" charset="0"/>
            </a:endParaRPr>
          </a:p>
          <a:p>
            <a:pPr marL="320040" indent="-320040">
              <a:buFont typeface="Wingdings"/>
              <a:buChar char=""/>
              <a:defRPr/>
            </a:pPr>
            <a:r>
              <a:rPr lang="en-GB" sz="2800" dirty="0" smtClean="0">
                <a:latin typeface="Times New Roman" pitchFamily="18" charset="0"/>
                <a:cs typeface="Times New Roman" pitchFamily="18" charset="0"/>
              </a:rPr>
              <a:t>The lexicon is learned normally (from experience, trial and error, imitation)</a:t>
            </a:r>
          </a:p>
          <a:p>
            <a:pPr marL="320040" indent="-320040">
              <a:buFont typeface="Wingdings"/>
              <a:buChar char=""/>
              <a:defRPr/>
            </a:pPr>
            <a:r>
              <a:rPr lang="en-GB" sz="2800" dirty="0" smtClean="0">
                <a:latin typeface="Times New Roman" pitchFamily="18" charset="0"/>
                <a:cs typeface="Times New Roman" pitchFamily="18" charset="0"/>
              </a:rPr>
              <a:t>… but the rules are innate</a:t>
            </a: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1000"/>
                                        <p:tgtEl>
                                          <p:spTgt spid="3">
                                            <p:txEl>
                                              <p:pRg st="8" end="8"/>
                                            </p:txEl>
                                          </p:spTgt>
                                        </p:tgtEl>
                                      </p:cBhvr>
                                    </p:animEffect>
                                    <p:anim calcmode="lin" valueType="num">
                                      <p:cBhvr>
                                        <p:cTn id="2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lide(fromBottom)">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slide(fromBottom)">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slide(fromBottom)">
                                      <p:cBhvr>
                                        <p:cTn id="36" dur="500"/>
                                        <p:tgtEl>
                                          <p:spTgt spid="3">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wipe(down)">
                                      <p:cBhvr>
                                        <p:cTn id="41" dur="580">
                                          <p:stCondLst>
                                            <p:cond delay="0"/>
                                          </p:stCondLst>
                                        </p:cTn>
                                        <p:tgtEl>
                                          <p:spTgt spid="3">
                                            <p:txEl>
                                              <p:pRg st="11" end="11"/>
                                            </p:txEl>
                                          </p:spTgt>
                                        </p:tgtEl>
                                      </p:cBhvr>
                                    </p:animEffect>
                                    <p:anim calcmode="lin" valueType="num">
                                      <p:cBhvr>
                                        <p:cTn id="42"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1" end="11"/>
                                            </p:txEl>
                                          </p:spTgt>
                                        </p:tgtEl>
                                      </p:cBhvr>
                                      <p:to x="100000" y="60000"/>
                                    </p:animScale>
                                    <p:animScale>
                                      <p:cBhvr>
                                        <p:cTn id="48" dur="166" decel="50000">
                                          <p:stCondLst>
                                            <p:cond delay="676"/>
                                          </p:stCondLst>
                                        </p:cTn>
                                        <p:tgtEl>
                                          <p:spTgt spid="3">
                                            <p:txEl>
                                              <p:pRg st="11" end="11"/>
                                            </p:txEl>
                                          </p:spTgt>
                                        </p:tgtEl>
                                      </p:cBhvr>
                                      <p:to x="100000" y="100000"/>
                                    </p:animScale>
                                    <p:animScale>
                                      <p:cBhvr>
                                        <p:cTn id="49" dur="26">
                                          <p:stCondLst>
                                            <p:cond delay="1312"/>
                                          </p:stCondLst>
                                        </p:cTn>
                                        <p:tgtEl>
                                          <p:spTgt spid="3">
                                            <p:txEl>
                                              <p:pRg st="11" end="11"/>
                                            </p:txEl>
                                          </p:spTgt>
                                        </p:tgtEl>
                                      </p:cBhvr>
                                      <p:to x="100000" y="80000"/>
                                    </p:animScale>
                                    <p:animScale>
                                      <p:cBhvr>
                                        <p:cTn id="50" dur="166" decel="50000">
                                          <p:stCondLst>
                                            <p:cond delay="1338"/>
                                          </p:stCondLst>
                                        </p:cTn>
                                        <p:tgtEl>
                                          <p:spTgt spid="3">
                                            <p:txEl>
                                              <p:pRg st="11" end="11"/>
                                            </p:txEl>
                                          </p:spTgt>
                                        </p:tgtEl>
                                      </p:cBhvr>
                                      <p:to x="100000" y="100000"/>
                                    </p:animScale>
                                    <p:animScale>
                                      <p:cBhvr>
                                        <p:cTn id="51" dur="26">
                                          <p:stCondLst>
                                            <p:cond delay="1642"/>
                                          </p:stCondLst>
                                        </p:cTn>
                                        <p:tgtEl>
                                          <p:spTgt spid="3">
                                            <p:txEl>
                                              <p:pRg st="11" end="11"/>
                                            </p:txEl>
                                          </p:spTgt>
                                        </p:tgtEl>
                                      </p:cBhvr>
                                      <p:to x="100000" y="90000"/>
                                    </p:animScale>
                                    <p:animScale>
                                      <p:cBhvr>
                                        <p:cTn id="52" dur="166" decel="50000">
                                          <p:stCondLst>
                                            <p:cond delay="1668"/>
                                          </p:stCondLst>
                                        </p:cTn>
                                        <p:tgtEl>
                                          <p:spTgt spid="3">
                                            <p:txEl>
                                              <p:pRg st="11" end="11"/>
                                            </p:txEl>
                                          </p:spTgt>
                                        </p:tgtEl>
                                      </p:cBhvr>
                                      <p:to x="100000" y="100000"/>
                                    </p:animScale>
                                    <p:animScale>
                                      <p:cBhvr>
                                        <p:cTn id="53" dur="26">
                                          <p:stCondLst>
                                            <p:cond delay="1808"/>
                                          </p:stCondLst>
                                        </p:cTn>
                                        <p:tgtEl>
                                          <p:spTgt spid="3">
                                            <p:txEl>
                                              <p:pRg st="11" end="11"/>
                                            </p:txEl>
                                          </p:spTgt>
                                        </p:tgtEl>
                                      </p:cBhvr>
                                      <p:to x="100000" y="95000"/>
                                    </p:animScale>
                                    <p:animScale>
                                      <p:cBhvr>
                                        <p:cTn id="54" dur="166" decel="50000">
                                          <p:stCondLst>
                                            <p:cond delay="1834"/>
                                          </p:stCondLst>
                                        </p:cTn>
                                        <p:tgtEl>
                                          <p:spTgt spid="3">
                                            <p:txEl>
                                              <p:pRg st="11" end="11"/>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wipe(down)">
                                      <p:cBhvr>
                                        <p:cTn id="59" dur="580">
                                          <p:stCondLst>
                                            <p:cond delay="0"/>
                                          </p:stCondLst>
                                        </p:cTn>
                                        <p:tgtEl>
                                          <p:spTgt spid="3">
                                            <p:txEl>
                                              <p:pRg st="12" end="12"/>
                                            </p:txEl>
                                          </p:spTgt>
                                        </p:tgtEl>
                                      </p:cBhvr>
                                    </p:animEffect>
                                    <p:anim calcmode="lin" valueType="num">
                                      <p:cBhvr>
                                        <p:cTn id="60"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12" end="12"/>
                                            </p:txEl>
                                          </p:spTgt>
                                        </p:tgtEl>
                                      </p:cBhvr>
                                      <p:to x="100000" y="60000"/>
                                    </p:animScale>
                                    <p:animScale>
                                      <p:cBhvr>
                                        <p:cTn id="66" dur="166" decel="50000">
                                          <p:stCondLst>
                                            <p:cond delay="676"/>
                                          </p:stCondLst>
                                        </p:cTn>
                                        <p:tgtEl>
                                          <p:spTgt spid="3">
                                            <p:txEl>
                                              <p:pRg st="12" end="12"/>
                                            </p:txEl>
                                          </p:spTgt>
                                        </p:tgtEl>
                                      </p:cBhvr>
                                      <p:to x="100000" y="100000"/>
                                    </p:animScale>
                                    <p:animScale>
                                      <p:cBhvr>
                                        <p:cTn id="67" dur="26">
                                          <p:stCondLst>
                                            <p:cond delay="1312"/>
                                          </p:stCondLst>
                                        </p:cTn>
                                        <p:tgtEl>
                                          <p:spTgt spid="3">
                                            <p:txEl>
                                              <p:pRg st="12" end="12"/>
                                            </p:txEl>
                                          </p:spTgt>
                                        </p:tgtEl>
                                      </p:cBhvr>
                                      <p:to x="100000" y="80000"/>
                                    </p:animScale>
                                    <p:animScale>
                                      <p:cBhvr>
                                        <p:cTn id="68" dur="166" decel="50000">
                                          <p:stCondLst>
                                            <p:cond delay="1338"/>
                                          </p:stCondLst>
                                        </p:cTn>
                                        <p:tgtEl>
                                          <p:spTgt spid="3">
                                            <p:txEl>
                                              <p:pRg st="12" end="12"/>
                                            </p:txEl>
                                          </p:spTgt>
                                        </p:tgtEl>
                                      </p:cBhvr>
                                      <p:to x="100000" y="100000"/>
                                    </p:animScale>
                                    <p:animScale>
                                      <p:cBhvr>
                                        <p:cTn id="69" dur="26">
                                          <p:stCondLst>
                                            <p:cond delay="1642"/>
                                          </p:stCondLst>
                                        </p:cTn>
                                        <p:tgtEl>
                                          <p:spTgt spid="3">
                                            <p:txEl>
                                              <p:pRg st="12" end="12"/>
                                            </p:txEl>
                                          </p:spTgt>
                                        </p:tgtEl>
                                      </p:cBhvr>
                                      <p:to x="100000" y="90000"/>
                                    </p:animScale>
                                    <p:animScale>
                                      <p:cBhvr>
                                        <p:cTn id="70" dur="166" decel="50000">
                                          <p:stCondLst>
                                            <p:cond delay="1668"/>
                                          </p:stCondLst>
                                        </p:cTn>
                                        <p:tgtEl>
                                          <p:spTgt spid="3">
                                            <p:txEl>
                                              <p:pRg st="12" end="12"/>
                                            </p:txEl>
                                          </p:spTgt>
                                        </p:tgtEl>
                                      </p:cBhvr>
                                      <p:to x="100000" y="100000"/>
                                    </p:animScale>
                                    <p:animScale>
                                      <p:cBhvr>
                                        <p:cTn id="71" dur="26">
                                          <p:stCondLst>
                                            <p:cond delay="1808"/>
                                          </p:stCondLst>
                                        </p:cTn>
                                        <p:tgtEl>
                                          <p:spTgt spid="3">
                                            <p:txEl>
                                              <p:pRg st="12" end="12"/>
                                            </p:txEl>
                                          </p:spTgt>
                                        </p:tgtEl>
                                      </p:cBhvr>
                                      <p:to x="100000" y="95000"/>
                                    </p:animScale>
                                    <p:animScale>
                                      <p:cBhvr>
                                        <p:cTn id="72"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en-US" dirty="0"/>
          </a:p>
        </p:txBody>
      </p:sp>
      <p:pic>
        <p:nvPicPr>
          <p:cNvPr id="4" name="Espace réservé du contenu 3" descr="brainmap.jpg"/>
          <p:cNvPicPr>
            <a:picLocks noGrp="1" noChangeAspect="1"/>
          </p:cNvPicPr>
          <p:nvPr>
            <p:ph idx="1"/>
          </p:nvPr>
        </p:nvPicPr>
        <p:blipFill>
          <a:blip r:embed="rId2" cstate="print"/>
          <a:stretch>
            <a:fillRect/>
          </a:stretch>
        </p:blipFill>
        <p:spPr>
          <a:xfrm>
            <a:off x="0" y="0"/>
            <a:ext cx="9144000" cy="6643711"/>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p:spPr>
        <p:txBody>
          <a:bodyPr>
            <a:normAutofit fontScale="90000"/>
          </a:bodyPr>
          <a:lstStyle/>
          <a:p>
            <a:r>
              <a:rPr lang="fr-FR" b="1" u="sng" dirty="0" smtClean="0">
                <a:solidFill>
                  <a:srgbClr val="FF0000"/>
                </a:solidFill>
                <a:latin typeface="Times New Roman" pitchFamily="18" charset="0"/>
                <a:cs typeface="Times New Roman" pitchFamily="18" charset="0"/>
              </a:rPr>
              <a:t>Modularity:</a:t>
            </a:r>
            <a:endParaRPr lang="fr-FR" b="1" u="sng"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857232"/>
            <a:ext cx="9144000" cy="6000768"/>
          </a:xfrm>
        </p:spPr>
        <p:txBody>
          <a:bodyPr/>
          <a:lstStyle/>
          <a:p>
            <a:r>
              <a:rPr lang="fr-FR" dirty="0" err="1" smtClean="0">
                <a:latin typeface="Times New Roman" pitchFamily="18" charset="0"/>
                <a:cs typeface="Times New Roman" pitchFamily="18" charset="0"/>
              </a:rPr>
              <a:t>According</a:t>
            </a:r>
            <a:r>
              <a:rPr lang="fr-FR" dirty="0" smtClean="0">
                <a:latin typeface="Times New Roman" pitchFamily="18" charset="0"/>
                <a:cs typeface="Times New Roman" pitchFamily="18" charset="0"/>
              </a:rPr>
              <a:t> to </a:t>
            </a:r>
            <a:r>
              <a:rPr lang="fr-FR" dirty="0" err="1" smtClean="0">
                <a:latin typeface="Times New Roman" pitchFamily="18" charset="0"/>
                <a:cs typeface="Times New Roman" pitchFamily="18" charset="0"/>
              </a:rPr>
              <a:t>innatists</a:t>
            </a:r>
            <a:r>
              <a:rPr lang="fr-F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language is separate from other aspects of cognitive development and may depend on a </a:t>
            </a:r>
            <a:r>
              <a:rPr lang="en-US" b="1" dirty="0" smtClean="0">
                <a:solidFill>
                  <a:srgbClr val="FF0000"/>
                </a:solidFill>
                <a:latin typeface="Times New Roman" pitchFamily="18" charset="0"/>
                <a:cs typeface="Times New Roman" pitchFamily="18" charset="0"/>
              </a:rPr>
              <a:t>specific module of the brain</a:t>
            </a:r>
            <a:r>
              <a:rPr lang="en-US" dirty="0" smtClean="0">
                <a:latin typeface="Times New Roman" pitchFamily="18" charset="0"/>
                <a:cs typeface="Times New Roman" pitchFamily="18" charset="0"/>
              </a:rPr>
              <a:t>.</a:t>
            </a:r>
          </a:p>
          <a:p>
            <a:pPr>
              <a:lnSpc>
                <a:spcPct val="150000"/>
              </a:lnSpc>
              <a:buFont typeface="Wingdings" pitchFamily="2" charset="2"/>
              <a:buChar char="v"/>
            </a:pP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Children</a:t>
            </a:r>
            <a:r>
              <a:rPr lang="fr-F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develop quite complex language systems:</a:t>
            </a:r>
          </a:p>
          <a:p>
            <a:pPr lvl="2">
              <a:lnSpc>
                <a:spcPct val="150000"/>
              </a:lnSpc>
              <a:buFont typeface="Wingdings" pitchFamily="2" charset="2"/>
              <a:buChar char="Ø"/>
            </a:pPr>
            <a:r>
              <a:rPr lang="fr-FR" sz="2600" dirty="0" err="1" smtClean="0">
                <a:latin typeface="Times New Roman" pitchFamily="18" charset="0"/>
                <a:cs typeface="Times New Roman" pitchFamily="18" charset="0"/>
              </a:rPr>
              <a:t>Even</a:t>
            </a:r>
            <a:r>
              <a:rPr lang="fr-FR" sz="2600" dirty="0" smtClean="0">
                <a:latin typeface="Times New Roman" pitchFamily="18" charset="0"/>
                <a:cs typeface="Times New Roman" pitchFamily="18" charset="0"/>
              </a:rPr>
              <a:t> if </a:t>
            </a:r>
            <a:r>
              <a:rPr lang="fr-FR" sz="2600" dirty="0" err="1" smtClean="0">
                <a:latin typeface="Times New Roman" pitchFamily="18" charset="0"/>
                <a:cs typeface="Times New Roman" pitchFamily="18" charset="0"/>
              </a:rPr>
              <a:t>they</a:t>
            </a:r>
            <a:r>
              <a:rPr lang="fr-FR" sz="2600" dirty="0" smtClean="0">
                <a:latin typeface="Times New Roman" pitchFamily="18" charset="0"/>
                <a:cs typeface="Times New Roman" pitchFamily="18" charset="0"/>
              </a:rPr>
              <a:t> are of </a:t>
            </a:r>
            <a:r>
              <a:rPr lang="en-US" sz="2600" b="1" dirty="0" smtClean="0">
                <a:latin typeface="Times New Roman" pitchFamily="18" charset="0"/>
                <a:cs typeface="Times New Roman" pitchFamily="18" charset="0"/>
              </a:rPr>
              <a:t>very limited cognitive ability</a:t>
            </a:r>
            <a:r>
              <a:rPr lang="en-US" sz="2600" dirty="0" smtClean="0">
                <a:latin typeface="Times New Roman" pitchFamily="18" charset="0"/>
                <a:cs typeface="Times New Roman" pitchFamily="18" charset="0"/>
              </a:rPr>
              <a:t>.</a:t>
            </a:r>
          </a:p>
          <a:p>
            <a:pPr lvl="2">
              <a:lnSpc>
                <a:spcPct val="150000"/>
              </a:lnSpc>
              <a:buFont typeface="Wingdings" pitchFamily="2" charset="2"/>
              <a:buChar char="Ø"/>
            </a:pPr>
            <a:r>
              <a:rPr lang="en-US" sz="2600" dirty="0" smtClean="0">
                <a:latin typeface="Times New Roman" pitchFamily="18" charset="0"/>
                <a:cs typeface="Times New Roman" pitchFamily="18" charset="0"/>
              </a:rPr>
              <a:t>Whether they are raised in an environment which</a:t>
            </a:r>
          </a:p>
          <a:p>
            <a:pPr lvl="2">
              <a:buFont typeface="Wingdings" pitchFamily="2" charset="2"/>
              <a:buChar char="Ø"/>
            </a:pPr>
            <a:endParaRPr lang="en-US" sz="2600" dirty="0" smtClean="0">
              <a:latin typeface="Times New Roman" pitchFamily="18" charset="0"/>
              <a:cs typeface="Times New Roman" pitchFamily="18" charset="0"/>
            </a:endParaRPr>
          </a:p>
          <a:p>
            <a:pPr lvl="2">
              <a:buNone/>
            </a:pPr>
            <a:endParaRPr lang="en-US" sz="2600" dirty="0" smtClean="0">
              <a:latin typeface="Times New Roman" pitchFamily="18" charset="0"/>
              <a:cs typeface="Times New Roman" pitchFamily="18" charset="0"/>
            </a:endParaRPr>
          </a:p>
          <a:p>
            <a:pPr lvl="2">
              <a:buNone/>
            </a:pPr>
            <a:r>
              <a:rPr lang="en-US" sz="2000" b="1" dirty="0" smtClean="0">
                <a:solidFill>
                  <a:srgbClr val="00B050"/>
                </a:solidFill>
                <a:latin typeface="Times New Roman" pitchFamily="18" charset="0"/>
                <a:cs typeface="Times New Roman" pitchFamily="18" charset="0"/>
              </a:rPr>
              <a:t>Enhances</a:t>
            </a:r>
            <a:r>
              <a:rPr lang="en-US" sz="2000" dirty="0" smtClean="0">
                <a:latin typeface="Times New Roman" pitchFamily="18" charset="0"/>
                <a:cs typeface="Times New Roman" pitchFamily="18" charset="0"/>
              </a:rPr>
              <a:t> language development</a:t>
            </a:r>
          </a:p>
          <a:p>
            <a:pPr lvl="2">
              <a:buNone/>
            </a:pPr>
            <a:r>
              <a:rPr lang="en-US" sz="2000" dirty="0" smtClean="0">
                <a:latin typeface="Times New Roman" pitchFamily="18" charset="0"/>
                <a:cs typeface="Times New Roman" pitchFamily="18" charset="0"/>
              </a:rPr>
              <a:t>                                                                      </a:t>
            </a:r>
            <a:r>
              <a:rPr lang="en-US" sz="2000" b="1" dirty="0" smtClean="0">
                <a:solidFill>
                  <a:srgbClr val="00B050"/>
                </a:solidFill>
                <a:latin typeface="Times New Roman" pitchFamily="18" charset="0"/>
                <a:cs typeface="Times New Roman" pitchFamily="18" charset="0"/>
              </a:rPr>
              <a:t>Inhibits</a:t>
            </a:r>
            <a:r>
              <a:rPr lang="en-US" sz="2000" dirty="0" smtClean="0">
                <a:latin typeface="Times New Roman" pitchFamily="18" charset="0"/>
                <a:cs typeface="Times New Roman" pitchFamily="18" charset="0"/>
              </a:rPr>
              <a:t> language development</a:t>
            </a:r>
          </a:p>
          <a:p>
            <a:pPr lvl="2">
              <a:buNone/>
            </a:pPr>
            <a:r>
              <a:rPr lang="en-US" sz="1800" dirty="0" smtClean="0">
                <a:latin typeface="Times New Roman" pitchFamily="18" charset="0"/>
                <a:cs typeface="Times New Roman" pitchFamily="18" charset="0"/>
              </a:rPr>
              <a:t>(for example, caring, attentive parents)</a:t>
            </a:r>
          </a:p>
          <a:p>
            <a:pPr lvl="2">
              <a:buNone/>
            </a:pPr>
            <a:r>
              <a:rPr lang="en-US" sz="1800" dirty="0" smtClean="0">
                <a:latin typeface="Times New Roman" pitchFamily="18" charset="0"/>
                <a:cs typeface="Times New Roman" pitchFamily="18" charset="0"/>
              </a:rPr>
              <a:t>                                                                             (for example, abusive or rejecting parents)</a:t>
            </a:r>
          </a:p>
          <a:p>
            <a:pPr lvl="2">
              <a:buFont typeface="Wingdings" pitchFamily="2" charset="2"/>
              <a:buChar char="Ø"/>
            </a:pPr>
            <a:endParaRPr lang="fr-FR" sz="2600" dirty="0">
              <a:latin typeface="Times New Roman" pitchFamily="18" charset="0"/>
              <a:cs typeface="Times New Roman" pitchFamily="18" charset="0"/>
            </a:endParaRPr>
          </a:p>
        </p:txBody>
      </p:sp>
      <p:cxnSp>
        <p:nvCxnSpPr>
          <p:cNvPr id="5" name="Connecteur droit avec flèche 4"/>
          <p:cNvCxnSpPr/>
          <p:nvPr/>
        </p:nvCxnSpPr>
        <p:spPr>
          <a:xfrm>
            <a:off x="4000496" y="4071942"/>
            <a:ext cx="1428760"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rot="10800000" flipV="1">
            <a:off x="1428728" y="4071942"/>
            <a:ext cx="2571768"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up)">
                                      <p:cBhvr>
                                        <p:cTn id="26" dur="500"/>
                                        <p:tgtEl>
                                          <p:spTgt spid="8"/>
                                        </p:tgtEl>
                                      </p:cBhvr>
                                    </p:animEffect>
                                  </p:childTnLst>
                                </p:cTn>
                              </p:par>
                              <p:par>
                                <p:cTn id="27" presetID="9"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up)">
                                      <p:cBhvr>
                                        <p:cTn id="37" dur="500"/>
                                        <p:tgtEl>
                                          <p:spTgt spid="5"/>
                                        </p:tgtEl>
                                      </p:cBhvr>
                                    </p:animEffect>
                                  </p:childTnLst>
                                </p:cTn>
                              </p:par>
                              <p:par>
                                <p:cTn id="38" presetID="9" presetClass="entr" presetSubtype="0"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dissolve">
                                      <p:cBhvr>
                                        <p:cTn id="40" dur="500"/>
                                        <p:tgtEl>
                                          <p:spTgt spid="3">
                                            <p:txEl>
                                              <p:pRg st="7" end="7"/>
                                            </p:txEl>
                                          </p:spTgt>
                                        </p:tgtEl>
                                      </p:cBhvr>
                                    </p:animEffect>
                                  </p:childTnLst>
                                </p:cTn>
                              </p:par>
                              <p:par>
                                <p:cTn id="41" presetID="9" presetClass="entr" presetSubtype="0"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dissolve">
                                      <p:cBhvr>
                                        <p:cTn id="43" dur="500"/>
                                        <p:tgtEl>
                                          <p:spTgt spid="3">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checkerboard(across)">
                                      <p:cBhvr>
                                        <p:cTn id="48" dur="500"/>
                                        <p:tgtEl>
                                          <p:spTgt spid="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animEffect transition="in" filter="dissolve">
                                      <p:cBhvr>
                                        <p:cTn id="5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p:spPr>
        <p:txBody>
          <a:bodyPr>
            <a:noAutofit/>
          </a:bodyPr>
          <a:lstStyle/>
          <a:p>
            <a:r>
              <a:rPr lang="en-US" sz="3600" b="1" u="sng" dirty="0" smtClean="0">
                <a:solidFill>
                  <a:srgbClr val="FF0000"/>
                </a:solidFill>
                <a:latin typeface="Times New Roman" pitchFamily="18" charset="0"/>
                <a:cs typeface="Times New Roman" pitchFamily="18" charset="0"/>
              </a:rPr>
              <a:t>The Critical Period Hypothesis</a:t>
            </a:r>
            <a:r>
              <a:rPr lang="en-US" sz="3600" b="1" dirty="0" smtClean="0">
                <a:solidFill>
                  <a:srgbClr val="FF0000"/>
                </a:solidFill>
                <a:latin typeface="Times New Roman" pitchFamily="18" charset="0"/>
                <a:cs typeface="Times New Roman" pitchFamily="18" charset="0"/>
              </a:rPr>
              <a:t>:</a:t>
            </a:r>
            <a:endParaRPr lang="fr-FR" sz="36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857232"/>
            <a:ext cx="9144000" cy="6000768"/>
          </a:xfrm>
        </p:spPr>
        <p:txBody>
          <a:bodyPr/>
          <a:lstStyle/>
          <a:p>
            <a:endParaRPr lang="fr-FR" dirty="0" smtClean="0"/>
          </a:p>
          <a:p>
            <a:pPr>
              <a:buFont typeface="Wingdings" pitchFamily="2" charset="2"/>
              <a:buChar char="Ø"/>
            </a:pPr>
            <a:r>
              <a:rPr lang="en-US" sz="2400" dirty="0" smtClean="0">
                <a:latin typeface="Times New Roman" pitchFamily="18" charset="0"/>
                <a:cs typeface="Times New Roman" pitchFamily="18" charset="0"/>
              </a:rPr>
              <a:t>Chomsky’s ideas are often linked to the CRITICAL PERIOD HYPOTHESIS (CPH).</a:t>
            </a:r>
          </a:p>
          <a:p>
            <a:pPr>
              <a:buNone/>
            </a:pP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It is the </a:t>
            </a:r>
            <a:r>
              <a:rPr lang="en-US" sz="2400" b="1" dirty="0" smtClean="0">
                <a:latin typeface="Times New Roman" pitchFamily="18" charset="0"/>
                <a:cs typeface="Times New Roman" pitchFamily="18" charset="0"/>
              </a:rPr>
              <a:t>hypothesis</a:t>
            </a:r>
            <a:r>
              <a:rPr lang="en-US" sz="2400" dirty="0" smtClean="0">
                <a:latin typeface="Times New Roman" pitchFamily="18" charset="0"/>
                <a:cs typeface="Times New Roman" pitchFamily="18" charset="0"/>
              </a:rPr>
              <a:t> that animals, including humans, are genetically programmed to acquire certain kinds of knowledge and skill at specific times in life.</a:t>
            </a: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Beyond those ‘critical periods’, it is either difficult or impossible to acquire those abilities.</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pPr algn="ctr"/>
            <a:r>
              <a:rPr lang="en-US" dirty="0" smtClean="0">
                <a:latin typeface="Times New Roman" pitchFamily="18" charset="0"/>
                <a:cs typeface="Times New Roman" pitchFamily="18" charset="0"/>
              </a:rPr>
              <a:t>So, the CPH suggests that children who are not given access to language in infancy and early childhood (because of deafness or extreme isolation)</a:t>
            </a: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Will never acquire language if these deprivations go on for too long</a:t>
            </a:r>
            <a:endParaRPr lang="fr-FR" dirty="0">
              <a:latin typeface="Times New Roman" pitchFamily="18" charset="0"/>
              <a:cs typeface="Times New Roman" pitchFamily="18" charset="0"/>
            </a:endParaRPr>
          </a:p>
        </p:txBody>
      </p:sp>
      <p:sp>
        <p:nvSpPr>
          <p:cNvPr id="4" name="Flèche vers le bas 3"/>
          <p:cNvSpPr/>
          <p:nvPr/>
        </p:nvSpPr>
        <p:spPr>
          <a:xfrm>
            <a:off x="4357686" y="2214554"/>
            <a:ext cx="484632" cy="15001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checkerboard(across)">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pPr>
              <a:buFont typeface="Wingdings" pitchFamily="2" charset="2"/>
              <a:buChar char="v"/>
            </a:pPr>
            <a:endParaRPr lang="en-US" dirty="0" smtClean="0">
              <a:latin typeface="Times New Roman" pitchFamily="18" charset="0"/>
              <a:cs typeface="Times New Roman" pitchFamily="18" charset="0"/>
            </a:endParaRPr>
          </a:p>
          <a:p>
            <a:pPr>
              <a:buFont typeface="Wingdings" pitchFamily="2" charset="2"/>
              <a:buChar char="v"/>
            </a:pPr>
            <a:endParaRPr lang="en-US" dirty="0" smtClean="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It is difficult to find evidence for or against the CPH, since nearly all children are exposed to language at an early age.</a:t>
            </a: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However, history has documented a few 'natural experiments' where children have been deprived of contact with language:</a:t>
            </a:r>
          </a:p>
          <a:p>
            <a:pPr lvl="4">
              <a:buNone/>
            </a:pPr>
            <a:endParaRPr lang="fr-FR" dirty="0" smtClean="0">
              <a:latin typeface="Times New Roman" pitchFamily="18" charset="0"/>
              <a:cs typeface="Times New Roman" pitchFamily="18" charset="0"/>
            </a:endParaRPr>
          </a:p>
          <a:p>
            <a:pPr lvl="4">
              <a:buFont typeface="Wingdings" pitchFamily="2" charset="2"/>
              <a:buChar char="Ø"/>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fr-FR" sz="3600" b="1" dirty="0" smtClean="0">
                <a:latin typeface="Times New Roman" pitchFamily="18" charset="0"/>
                <a:cs typeface="Times New Roman" pitchFamily="18" charset="0"/>
              </a:rPr>
              <a:t>Victor of Aveyron</a:t>
            </a:r>
          </a:p>
          <a:p>
            <a:endParaRPr lang="fr-FR" dirty="0">
              <a:latin typeface="Times New Roman" pitchFamily="18" charset="0"/>
              <a:cs typeface="Times New Roman" pitchFamily="18" charset="0"/>
            </a:endParaRPr>
          </a:p>
        </p:txBody>
      </p:sp>
      <p:pic>
        <p:nvPicPr>
          <p:cNvPr id="5" name="Image 4" descr="Victor_of_Aveyron.jpg"/>
          <p:cNvPicPr>
            <a:picLocks noChangeAspect="1"/>
          </p:cNvPicPr>
          <p:nvPr/>
        </p:nvPicPr>
        <p:blipFill>
          <a:blip r:embed="rId2" cstate="print"/>
          <a:stretch>
            <a:fillRect/>
          </a:stretch>
        </p:blipFill>
        <p:spPr>
          <a:xfrm>
            <a:off x="0" y="1643050"/>
            <a:ext cx="9144000" cy="5214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17"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ppt_w</p:attrName>
                                        </p:attrNameLst>
                                      </p:cBhvr>
                                      <p:tavLst>
                                        <p:tav tm="0">
                                          <p:val>
                                            <p:fltVal val="0"/>
                                          </p:val>
                                        </p:tav>
                                        <p:tav tm="100000">
                                          <p:val>
                                            <p:strVal val="#ppt_w"/>
                                          </p:val>
                                        </p:tav>
                                      </p:tavLst>
                                    </p:anim>
                                    <p:anim calcmode="lin" valueType="num">
                                      <p:cBhvr>
                                        <p:cTn id="11"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pPr>
              <a:buFont typeface="Wingdings" pitchFamily="2" charset="2"/>
              <a:buChar char="q"/>
            </a:pPr>
            <a:r>
              <a:rPr lang="en-US" dirty="0" smtClean="0">
                <a:latin typeface="Times New Roman" pitchFamily="18" charset="0"/>
                <a:cs typeface="Times New Roman" pitchFamily="18" charset="0"/>
              </a:rPr>
              <a:t>When he was captured, he was about twelve years old and completely wild.</a:t>
            </a:r>
          </a:p>
          <a:p>
            <a:pPr>
              <a:buNone/>
            </a:pPr>
            <a:endParaRPr lang="en-US"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A doctor devoted five years to socializing Victor and trying to teach him language:</a:t>
            </a:r>
          </a:p>
          <a:p>
            <a:pPr>
              <a:buNone/>
            </a:pPr>
            <a:endParaRPr lang="en-US" dirty="0" smtClean="0">
              <a:latin typeface="Times New Roman" pitchFamily="18" charset="0"/>
              <a:cs typeface="Times New Roman" pitchFamily="18" charset="0"/>
            </a:endParaRPr>
          </a:p>
          <a:p>
            <a:pPr lvl="4">
              <a:buSzPct val="100000"/>
              <a:buFont typeface="Wingdings" pitchFamily="2" charset="2"/>
              <a:buChar char="Ø"/>
            </a:pPr>
            <a:r>
              <a:rPr lang="en-US" sz="2400" dirty="0" smtClean="0">
                <a:latin typeface="Times New Roman" pitchFamily="18" charset="0"/>
                <a:cs typeface="Times New Roman" pitchFamily="18" charset="0"/>
              </a:rPr>
              <a:t>Although he succeeded to some extent in developing Victor’s sociability, memory, and judgement,</a:t>
            </a:r>
          </a:p>
          <a:p>
            <a:pPr lvl="4">
              <a:lnSpc>
                <a:spcPct val="150000"/>
              </a:lnSpc>
              <a:buSzPct val="100000"/>
              <a:buFont typeface="Wingdings" pitchFamily="2" charset="2"/>
              <a:buChar char="Ø"/>
            </a:pPr>
            <a:r>
              <a:rPr lang="en-US" sz="2400" dirty="0" smtClean="0">
                <a:latin typeface="Times New Roman" pitchFamily="18" charset="0"/>
                <a:cs typeface="Times New Roman" pitchFamily="18" charset="0"/>
              </a:rPr>
              <a:t>there was </a:t>
            </a:r>
            <a:r>
              <a:rPr lang="en-US" sz="2400" b="1" dirty="0" smtClean="0">
                <a:latin typeface="Times New Roman" pitchFamily="18" charset="0"/>
                <a:cs typeface="Times New Roman" pitchFamily="18" charset="0"/>
              </a:rPr>
              <a:t>little progress</a:t>
            </a:r>
            <a:r>
              <a:rPr lang="en-US" sz="2400" dirty="0" smtClean="0">
                <a:latin typeface="Times New Roman" pitchFamily="18" charset="0"/>
                <a:cs typeface="Times New Roman" pitchFamily="18" charset="0"/>
              </a:rPr>
              <a:t> in his language ability.</a:t>
            </a:r>
          </a:p>
          <a:p>
            <a:pPr algn="ctr">
              <a:buNone/>
            </a:pPr>
            <a:r>
              <a:rPr lang="en-GB" sz="3600" i="1" dirty="0" smtClean="0">
                <a:solidFill>
                  <a:srgbClr val="0070C0"/>
                </a:solidFill>
              </a:rPr>
              <a:t>“</a:t>
            </a:r>
            <a:r>
              <a:rPr lang="fr-FR" sz="3600" b="1" i="1" dirty="0" smtClean="0">
                <a:solidFill>
                  <a:srgbClr val="0070C0"/>
                </a:solidFill>
                <a:latin typeface="Times New Roman" pitchFamily="18" charset="0"/>
                <a:cs typeface="Times New Roman" pitchFamily="18" charset="0"/>
              </a:rPr>
              <a:t>Oh Dieu!</a:t>
            </a:r>
            <a:r>
              <a:rPr lang="en-GB" sz="3600" i="1" dirty="0" smtClean="0">
                <a:solidFill>
                  <a:srgbClr val="0070C0"/>
                </a:solidFill>
              </a:rPr>
              <a:t>” </a:t>
            </a:r>
            <a:endParaRPr lang="en-GB" sz="3600" i="1" dirty="0" smtClean="0">
              <a:solidFill>
                <a:srgbClr val="0070C0"/>
              </a:solidFill>
            </a:endParaRPr>
          </a:p>
          <a:p>
            <a:pPr algn="ctr">
              <a:buNone/>
            </a:pPr>
            <a:r>
              <a:rPr lang="en-GB" sz="3600" i="1" dirty="0" smtClean="0">
                <a:solidFill>
                  <a:srgbClr val="0070C0"/>
                </a:solidFill>
              </a:rPr>
              <a:t>“</a:t>
            </a:r>
            <a:r>
              <a:rPr lang="fr-FR" sz="3600" b="1" i="1" dirty="0" smtClean="0">
                <a:solidFill>
                  <a:srgbClr val="0070C0"/>
                </a:solidFill>
                <a:latin typeface="Times New Roman" pitchFamily="18" charset="0"/>
                <a:cs typeface="Times New Roman" pitchFamily="18" charset="0"/>
              </a:rPr>
              <a:t>Lait</a:t>
            </a:r>
            <a:r>
              <a:rPr lang="en-GB" sz="3600" i="1" dirty="0" smtClean="0">
                <a:solidFill>
                  <a:srgbClr val="0070C0"/>
                </a:solidFill>
              </a:rPr>
              <a:t>”</a:t>
            </a:r>
            <a:endParaRPr lang="fr-FR" sz="3600" b="1" i="1" dirty="0" smtClean="0">
              <a:solidFill>
                <a:srgbClr val="0070C0"/>
              </a:solidFill>
              <a:latin typeface="Times New Roman" pitchFamily="18" charset="0"/>
              <a:cs typeface="Times New Roman" pitchFamily="18" charset="0"/>
            </a:endParaRPr>
          </a:p>
          <a:p>
            <a:pPr algn="ctr">
              <a:buNone/>
            </a:pPr>
            <a:endParaRPr lang="fr-FR" sz="3600" b="1" i="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slide(fromBottom)">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1000"/>
                                        <p:tgtEl>
                                          <p:spTgt spid="3">
                                            <p:txEl>
                                              <p:pRg st="8" end="8"/>
                                            </p:txEl>
                                          </p:spTgt>
                                        </p:tgtEl>
                                      </p:cBhvr>
                                    </p:animEffect>
                                    <p:anim calcmode="lin" valueType="num">
                                      <p:cBhvr>
                                        <p:cTn id="2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7" presetClass="entr" presetSubtype="0" fill="hold" nodeType="after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1000"/>
                                        <p:tgtEl>
                                          <p:spTgt spid="3">
                                            <p:txEl>
                                              <p:pRg st="9" end="9"/>
                                            </p:txEl>
                                          </p:spTgt>
                                        </p:tgtEl>
                                      </p:cBhvr>
                                    </p:animEffect>
                                    <p:anim calcmode="lin" valueType="num">
                                      <p:cBhvr>
                                        <p:cTn id="3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fr-FR" sz="2400" b="1" dirty="0" err="1" smtClean="0">
                <a:latin typeface="Times New Roman" pitchFamily="18" charset="0"/>
                <a:cs typeface="Times New Roman" pitchFamily="18" charset="0"/>
              </a:rPr>
              <a:t>Genie</a:t>
            </a:r>
            <a:r>
              <a:rPr lang="fr-F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hlinkClick r:id="rId2"/>
              </a:rPr>
              <a:t>Born</a:t>
            </a:r>
            <a:r>
              <a:rPr lang="en-US" sz="2400" b="1" dirty="0" smtClean="0">
                <a:latin typeface="Times New Roman" pitchFamily="18" charset="0"/>
                <a:cs typeface="Times New Roman" pitchFamily="18" charset="0"/>
              </a:rPr>
              <a:t>: April 18, 1957, </a:t>
            </a:r>
            <a:r>
              <a:rPr lang="en-US" sz="2400" b="1" dirty="0" smtClean="0">
                <a:latin typeface="Times New Roman" pitchFamily="18" charset="0"/>
                <a:cs typeface="Times New Roman" pitchFamily="18" charset="0"/>
                <a:hlinkClick r:id="rId3"/>
              </a:rPr>
              <a:t>Arcadia, California, United States</a:t>
            </a:r>
            <a:endParaRPr lang="fr-FR" sz="2400" b="1" dirty="0">
              <a:latin typeface="Times New Roman" pitchFamily="18" charset="0"/>
              <a:cs typeface="Times New Roman" pitchFamily="18" charset="0"/>
            </a:endParaRPr>
          </a:p>
        </p:txBody>
      </p:sp>
      <p:pic>
        <p:nvPicPr>
          <p:cNvPr id="4" name="Image 3" descr="Genie_immediately_after_rescue.jpg"/>
          <p:cNvPicPr>
            <a:picLocks noChangeAspect="1"/>
          </p:cNvPicPr>
          <p:nvPr/>
        </p:nvPicPr>
        <p:blipFill>
          <a:blip r:embed="rId4" cstate="print"/>
          <a:stretch>
            <a:fillRect/>
          </a:stretch>
        </p:blipFill>
        <p:spPr>
          <a:xfrm>
            <a:off x="1428728" y="1571612"/>
            <a:ext cx="3143240" cy="2809875"/>
          </a:xfrm>
          <a:prstGeom prst="rect">
            <a:avLst/>
          </a:prstGeom>
        </p:spPr>
      </p:pic>
      <p:pic>
        <p:nvPicPr>
          <p:cNvPr id="5" name="Image 4" descr="Genie feral child.jpg"/>
          <p:cNvPicPr>
            <a:picLocks noChangeAspect="1"/>
          </p:cNvPicPr>
          <p:nvPr/>
        </p:nvPicPr>
        <p:blipFill>
          <a:blip r:embed="rId5" cstate="print"/>
          <a:stretch>
            <a:fillRect/>
          </a:stretch>
        </p:blipFill>
        <p:spPr>
          <a:xfrm>
            <a:off x="1428728" y="4429132"/>
            <a:ext cx="3143240" cy="2428868"/>
          </a:xfrm>
          <a:prstGeom prst="rect">
            <a:avLst/>
          </a:prstGeom>
        </p:spPr>
      </p:pic>
      <p:pic>
        <p:nvPicPr>
          <p:cNvPr id="6" name="Image 5" descr="Genie_(feral_child).jpg"/>
          <p:cNvPicPr>
            <a:picLocks noChangeAspect="1"/>
          </p:cNvPicPr>
          <p:nvPr/>
        </p:nvPicPr>
        <p:blipFill>
          <a:blip r:embed="rId6" cstate="print"/>
          <a:stretch>
            <a:fillRect/>
          </a:stretch>
        </p:blipFill>
        <p:spPr>
          <a:xfrm>
            <a:off x="4572000" y="1571612"/>
            <a:ext cx="2571768" cy="2857520"/>
          </a:xfrm>
          <a:prstGeom prst="rect">
            <a:avLst/>
          </a:prstGeom>
        </p:spPr>
      </p:pic>
      <p:pic>
        <p:nvPicPr>
          <p:cNvPr id="7" name="Image 6" descr="older_genie.jpg"/>
          <p:cNvPicPr>
            <a:picLocks noChangeAspect="1"/>
          </p:cNvPicPr>
          <p:nvPr/>
        </p:nvPicPr>
        <p:blipFill>
          <a:blip r:embed="rId7" cstate="print"/>
          <a:stretch>
            <a:fillRect/>
          </a:stretch>
        </p:blipFill>
        <p:spPr>
          <a:xfrm>
            <a:off x="4572000" y="4429132"/>
            <a:ext cx="2571768" cy="242886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17"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17" presetClass="entr" presetSubtype="1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strVal val="#ppt_h"/>
                                          </p:val>
                                        </p:tav>
                                        <p:tav tm="100000">
                                          <p:val>
                                            <p:strVal val="#ppt_h"/>
                                          </p:val>
                                        </p:tav>
                                      </p:tavLst>
                                    </p:anim>
                                  </p:childTnLst>
                                </p:cTn>
                              </p:par>
                              <p:par>
                                <p:cTn id="18" presetID="17" presetClass="entr" presetSubtype="1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pPr lvl="4">
              <a:buNone/>
            </a:pPr>
            <a:endParaRPr lang="fr-FR" sz="2400" dirty="0" smtClean="0">
              <a:latin typeface="Times New Roman" pitchFamily="18" charset="0"/>
              <a:cs typeface="Times New Roman" pitchFamily="18" charset="0"/>
            </a:endParaRPr>
          </a:p>
          <a:p>
            <a:pPr lvl="4">
              <a:buNone/>
            </a:pPr>
            <a:endParaRPr lang="fr-FR" sz="2400" dirty="0" smtClean="0">
              <a:latin typeface="Times New Roman" pitchFamily="18" charset="0"/>
              <a:cs typeface="Times New Roman" pitchFamily="18" charset="0"/>
            </a:endParaRPr>
          </a:p>
          <a:p>
            <a:pPr lvl="4">
              <a:buNone/>
            </a:pPr>
            <a:endParaRPr lang="fr-FR" sz="2400" dirty="0" smtClean="0">
              <a:latin typeface="Times New Roman" pitchFamily="18" charset="0"/>
              <a:cs typeface="Times New Roman" pitchFamily="18" charset="0"/>
            </a:endParaRPr>
          </a:p>
          <a:p>
            <a:pPr>
              <a:buFont typeface="Courier New" pitchFamily="49" charset="0"/>
              <a:buChar char="o"/>
            </a:pPr>
            <a:r>
              <a:rPr lang="en-US" dirty="0" smtClean="0">
                <a:latin typeface="Times New Roman" pitchFamily="18" charset="0"/>
                <a:cs typeface="Times New Roman" pitchFamily="18" charset="0"/>
              </a:rPr>
              <a:t>Chomsky argued that the </a:t>
            </a:r>
            <a:r>
              <a:rPr lang="en-US" dirty="0" err="1" smtClean="0">
                <a:latin typeface="Times New Roman" pitchFamily="18" charset="0"/>
                <a:cs typeface="Times New Roman" pitchFamily="18" charset="0"/>
              </a:rPr>
              <a:t>behaviourist</a:t>
            </a:r>
            <a:r>
              <a:rPr lang="en-US" dirty="0" smtClean="0">
                <a:latin typeface="Times New Roman" pitchFamily="18" charset="0"/>
                <a:cs typeface="Times New Roman" pitchFamily="18" charset="0"/>
              </a:rPr>
              <a:t> theory failed </a:t>
            </a:r>
            <a:r>
              <a:rPr lang="en-US" b="1" dirty="0" smtClean="0">
                <a:latin typeface="Times New Roman" pitchFamily="18" charset="0"/>
                <a:cs typeface="Times New Roman" pitchFamily="18" charset="0"/>
              </a:rPr>
              <a:t>to account for ‘the logical problem of language acquisition’:</a:t>
            </a:r>
          </a:p>
          <a:p>
            <a:pPr marL="576000" indent="576000" algn="just">
              <a:buNone/>
            </a:pPr>
            <a:r>
              <a:rPr lang="en-US" dirty="0" smtClean="0">
                <a:latin typeface="Times New Roman" pitchFamily="18" charset="0"/>
                <a:cs typeface="Times New Roman" pitchFamily="18" charset="0"/>
              </a:rPr>
              <a:t>     </a:t>
            </a:r>
          </a:p>
          <a:p>
            <a:pPr marL="576000" indent="576000" algn="just">
              <a:buNone/>
            </a:pPr>
            <a:r>
              <a:rPr lang="en-US" dirty="0" smtClean="0">
                <a:latin typeface="Times New Roman" pitchFamily="18" charset="0"/>
                <a:cs typeface="Times New Roman" pitchFamily="18" charset="0"/>
              </a:rPr>
              <a:t>Children come to know more about the structure of their language than they could reasonably be expected to learn on the basis of the samples of language they hear.</a:t>
            </a:r>
            <a:endParaRPr lang="en-US" b="1" dirty="0" smtClean="0">
              <a:latin typeface="Times New Roman" pitchFamily="18" charset="0"/>
              <a:cs typeface="Times New Roman" pitchFamily="18" charset="0"/>
            </a:endParaRPr>
          </a:p>
          <a:p>
            <a:pPr>
              <a:buFont typeface="Courier New" pitchFamily="49" charset="0"/>
              <a:buChar char="o"/>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checkerboard(across)">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dissolve">
                                      <p:cBhvr>
                                        <p:cTn id="1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en-US" dirty="0" smtClean="0">
                <a:latin typeface="Times New Roman" pitchFamily="18" charset="0"/>
                <a:cs typeface="Times New Roman" pitchFamily="18" charset="0"/>
              </a:rPr>
              <a:t>Because of the irrational demands of a disturbed father and the submission and fear of an abused mother:</a:t>
            </a:r>
          </a:p>
          <a:p>
            <a:pPr>
              <a:buNone/>
            </a:pPr>
            <a:endParaRPr lang="en-US" dirty="0" smtClean="0">
              <a:latin typeface="Times New Roman" pitchFamily="18" charset="0"/>
              <a:cs typeface="Times New Roman" pitchFamily="18" charset="0"/>
            </a:endParaRPr>
          </a:p>
          <a:p>
            <a:pPr lvl="3">
              <a:buSzPct val="100000"/>
              <a:buFont typeface="Wingdings" pitchFamily="2" charset="2"/>
              <a:buChar char="Ø"/>
            </a:pPr>
            <a:r>
              <a:rPr lang="en-US" sz="2400" dirty="0" smtClean="0">
                <a:latin typeface="Times New Roman" pitchFamily="18" charset="0"/>
                <a:cs typeface="Times New Roman" pitchFamily="18" charset="0"/>
              </a:rPr>
              <a:t> Genie had spent more than eleven years tied to a chair or a crib in a small, darkened room.</a:t>
            </a:r>
          </a:p>
          <a:p>
            <a:pPr lvl="3">
              <a:buFont typeface="Wingdings" pitchFamily="2" charset="2"/>
              <a:buChar char="Ø"/>
            </a:pPr>
            <a:endParaRPr lang="en-US" sz="2400" dirty="0" smtClean="0">
              <a:latin typeface="Times New Roman" pitchFamily="18" charset="0"/>
              <a:cs typeface="Times New Roman" pitchFamily="18" charset="0"/>
            </a:endParaRPr>
          </a:p>
          <a:p>
            <a:pPr lvl="3">
              <a:buSzPct val="100000"/>
              <a:buFont typeface="Wingdings" pitchFamily="2" charset="2"/>
              <a:buChar char="Ø"/>
            </a:pPr>
            <a:r>
              <a:rPr lang="en-US" sz="2400" dirty="0" smtClean="0">
                <a:latin typeface="Times New Roman" pitchFamily="18" charset="0"/>
                <a:cs typeface="Times New Roman" pitchFamily="18" charset="0"/>
              </a:rPr>
              <a:t> Her father had forbidden his wife and son to speak to Genie </a:t>
            </a:r>
          </a:p>
          <a:p>
            <a:pPr lvl="3">
              <a:buNone/>
            </a:pPr>
            <a:endParaRPr lang="en-US" sz="2400" dirty="0" smtClean="0">
              <a:latin typeface="Times New Roman" pitchFamily="18" charset="0"/>
              <a:cs typeface="Times New Roman" pitchFamily="18" charset="0"/>
            </a:endParaRPr>
          </a:p>
          <a:p>
            <a:pPr lvl="3">
              <a:buSzPct val="100000"/>
              <a:buFont typeface="Wingdings" pitchFamily="2" charset="2"/>
              <a:buChar char="Ø"/>
            </a:pPr>
            <a:r>
              <a:rPr lang="en-US" sz="2400" dirty="0" smtClean="0">
                <a:latin typeface="Times New Roman" pitchFamily="18" charset="0"/>
                <a:cs typeface="Times New Roman" pitchFamily="18" charset="0"/>
              </a:rPr>
              <a:t>and had himself only growled and barked at her. </a:t>
            </a:r>
          </a:p>
          <a:p>
            <a:pPr lvl="3">
              <a:buFont typeface="Wingdings" pitchFamily="2" charset="2"/>
              <a:buChar char="Ø"/>
            </a:pPr>
            <a:endParaRPr lang="en-US" sz="2400" dirty="0" smtClean="0">
              <a:latin typeface="Times New Roman" pitchFamily="18" charset="0"/>
              <a:cs typeface="Times New Roman" pitchFamily="18" charset="0"/>
            </a:endParaRPr>
          </a:p>
          <a:p>
            <a:pPr lvl="3">
              <a:buSzPct val="100000"/>
              <a:buFont typeface="Wingdings" pitchFamily="2" charset="2"/>
              <a:buChar char="Ø"/>
            </a:pPr>
            <a:r>
              <a:rPr lang="en-US" sz="2400" dirty="0" smtClean="0">
                <a:latin typeface="Times New Roman" pitchFamily="18" charset="0"/>
                <a:cs typeface="Times New Roman" pitchFamily="18" charset="0"/>
              </a:rPr>
              <a:t>She was beaten when she made any kind of noise, and she had long since resorted to complete silence.</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1000"/>
                                        <p:tgtEl>
                                          <p:spTgt spid="3">
                                            <p:txEl>
                                              <p:pRg st="8" end="8"/>
                                            </p:txEl>
                                          </p:spTgt>
                                        </p:tgtEl>
                                      </p:cBhvr>
                                    </p:animEffect>
                                    <p:anim calcmode="lin" valueType="num">
                                      <p:cBhvr>
                                        <p:cTn id="2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1000"/>
                                        <p:tgtEl>
                                          <p:spTgt spid="3">
                                            <p:txEl>
                                              <p:pRg st="10" end="10"/>
                                            </p:txEl>
                                          </p:spTgt>
                                        </p:tgtEl>
                                      </p:cBhvr>
                                    </p:animEffect>
                                    <p:anim calcmode="lin" valueType="num">
                                      <p:cBhvr>
                                        <p:cTn id="3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en-US" dirty="0" smtClean="0">
                <a:latin typeface="Times New Roman" pitchFamily="18" charset="0"/>
                <a:cs typeface="Times New Roman" pitchFamily="18" charset="0"/>
              </a:rPr>
              <a:t>Genie was undeveloped </a:t>
            </a:r>
            <a:r>
              <a:rPr lang="en-US" b="1" u="sng" dirty="0" smtClean="0">
                <a:latin typeface="Times New Roman" pitchFamily="18" charset="0"/>
                <a:cs typeface="Times New Roman" pitchFamily="18" charset="0"/>
              </a:rPr>
              <a:t>physically</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emotionally</a:t>
            </a:r>
            <a:r>
              <a:rPr lang="en-US" dirty="0" smtClean="0">
                <a:latin typeface="Times New Roman" pitchFamily="18" charset="0"/>
                <a:cs typeface="Times New Roman" pitchFamily="18" charset="0"/>
              </a:rPr>
              <a:t>, and </a:t>
            </a:r>
            <a:r>
              <a:rPr lang="en-US" b="1" u="sng" dirty="0" smtClean="0">
                <a:latin typeface="Times New Roman" pitchFamily="18" charset="0"/>
                <a:cs typeface="Times New Roman" pitchFamily="18" charset="0"/>
              </a:rPr>
              <a:t>intellectually</a:t>
            </a:r>
            <a:r>
              <a:rPr lang="en-US" dirty="0" smtClean="0">
                <a:latin typeface="Times New Roman" pitchFamily="18" charset="0"/>
                <a:cs typeface="Times New Roman" pitchFamily="18" charset="0"/>
              </a:rPr>
              <a:t>. She had no language.</a:t>
            </a:r>
          </a:p>
          <a:p>
            <a:r>
              <a:rPr lang="en-US" dirty="0" smtClean="0">
                <a:latin typeface="Times New Roman" pitchFamily="18" charset="0"/>
                <a:cs typeface="Times New Roman" pitchFamily="18" charset="0"/>
              </a:rPr>
              <a:t>After being taken care of for five years:</a:t>
            </a:r>
          </a:p>
          <a:p>
            <a:pPr>
              <a:buNone/>
            </a:pPr>
            <a:endParaRPr lang="en-US" dirty="0" smtClean="0">
              <a:latin typeface="Times New Roman" pitchFamily="18" charset="0"/>
              <a:cs typeface="Times New Roman" pitchFamily="18" charset="0"/>
            </a:endParaRPr>
          </a:p>
          <a:p>
            <a:pPr lvl="3">
              <a:buSzPct val="100000"/>
              <a:buFont typeface="Wingdings" pitchFamily="2" charset="2"/>
              <a:buChar char="Ø"/>
            </a:pPr>
            <a:r>
              <a:rPr lang="en-US" sz="2400" dirty="0" smtClean="0">
                <a:latin typeface="Times New Roman" pitchFamily="18" charset="0"/>
                <a:cs typeface="Times New Roman" pitchFamily="18" charset="0"/>
              </a:rPr>
              <a:t>Genie made remarkable progress in becoming socialized and cognitively aware.</a:t>
            </a:r>
          </a:p>
          <a:p>
            <a:pPr lvl="3">
              <a:buSzPct val="100000"/>
              <a:buFont typeface="Wingdings" pitchFamily="2" charset="2"/>
              <a:buChar char="Ø"/>
            </a:pPr>
            <a:endParaRPr lang="en-US" sz="2400" dirty="0" smtClean="0">
              <a:latin typeface="Times New Roman" pitchFamily="18" charset="0"/>
              <a:cs typeface="Times New Roman" pitchFamily="18" charset="0"/>
            </a:endParaRPr>
          </a:p>
          <a:p>
            <a:pPr lvl="3">
              <a:buSzPct val="100000"/>
              <a:buFont typeface="Wingdings" pitchFamily="2" charset="2"/>
              <a:buChar char="Ø"/>
            </a:pPr>
            <a:r>
              <a:rPr lang="en-US" sz="2400" dirty="0" err="1" smtClean="0">
                <a:latin typeface="Times New Roman" pitchFamily="18" charset="0"/>
                <a:cs typeface="Times New Roman" pitchFamily="18" charset="0"/>
              </a:rPr>
              <a:t>Neverthteless</a:t>
            </a:r>
            <a:r>
              <a:rPr lang="en-US" sz="2400" dirty="0" smtClean="0">
                <a:latin typeface="Times New Roman" pitchFamily="18" charset="0"/>
                <a:cs typeface="Times New Roman" pitchFamily="18" charset="0"/>
              </a:rPr>
              <a:t>, Genie's language was not like that of a typical five-year old.</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1000"/>
                                        <p:tgtEl>
                                          <p:spTgt spid="3">
                                            <p:txEl>
                                              <p:pRg st="7" end="7"/>
                                            </p:txEl>
                                          </p:spTgt>
                                        </p:tgtEl>
                                      </p:cBhvr>
                                    </p:animEffect>
                                    <p:anim calcmode="lin" valueType="num">
                                      <p:cBhvr>
                                        <p:cTn id="2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en-US" dirty="0" smtClean="0">
                <a:latin typeface="Times New Roman" pitchFamily="18" charset="0"/>
                <a:cs typeface="Times New Roman" pitchFamily="18" charset="0"/>
              </a:rPr>
              <a:t>It is difficult to argue that the (CPH) hypothesis is confirmed on the basis of evidence from such unusual cases:</a:t>
            </a:r>
          </a:p>
          <a:p>
            <a:r>
              <a:rPr lang="en-US" dirty="0" smtClean="0">
                <a:latin typeface="Times New Roman" pitchFamily="18" charset="0"/>
                <a:cs typeface="Times New Roman" pitchFamily="18" charset="0"/>
              </a:rPr>
              <a:t>We cannot know with certainty what </a:t>
            </a:r>
            <a:r>
              <a:rPr lang="en-US" b="1" u="sng" dirty="0" smtClean="0">
                <a:latin typeface="Times New Roman" pitchFamily="18" charset="0"/>
                <a:cs typeface="Times New Roman" pitchFamily="18" charset="0"/>
              </a:rPr>
              <a:t>other</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factors</a:t>
            </a:r>
            <a:r>
              <a:rPr lang="en-US" dirty="0" smtClean="0">
                <a:latin typeface="Times New Roman" pitchFamily="18" charset="0"/>
                <a:cs typeface="Times New Roman" pitchFamily="18" charset="0"/>
              </a:rPr>
              <a:t> besides </a:t>
            </a:r>
            <a:r>
              <a:rPr lang="en-US" b="1" u="sng" dirty="0" smtClean="0">
                <a:latin typeface="Times New Roman" pitchFamily="18" charset="0"/>
                <a:cs typeface="Times New Roman" pitchFamily="18" charset="0"/>
              </a:rPr>
              <a:t>biological maturity</a:t>
            </a:r>
            <a:r>
              <a:rPr lang="en-US" dirty="0" smtClean="0">
                <a:latin typeface="Times New Roman" pitchFamily="18" charset="0"/>
                <a:cs typeface="Times New Roman" pitchFamily="18" charset="0"/>
              </a:rPr>
              <a:t> might have contributed to their inability to learn language.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They may have suffered from:</a:t>
            </a:r>
          </a:p>
          <a:p>
            <a:pPr lvl="3">
              <a:lnSpc>
                <a:spcPct val="150000"/>
              </a:lnSpc>
              <a:buSzPct val="100000"/>
              <a:buFont typeface="Wingdings" pitchFamily="2" charset="2"/>
              <a:buChar char="Ø"/>
            </a:pPr>
            <a:r>
              <a:rPr lang="en-US" sz="2400" dirty="0" smtClean="0">
                <a:latin typeface="Times New Roman" pitchFamily="18" charset="0"/>
                <a:cs typeface="Times New Roman" pitchFamily="18" charset="0"/>
              </a:rPr>
              <a:t>brain damage,</a:t>
            </a:r>
          </a:p>
          <a:p>
            <a:pPr lvl="3">
              <a:lnSpc>
                <a:spcPct val="150000"/>
              </a:lnSpc>
              <a:buSzPct val="100000"/>
              <a:buFont typeface="Wingdings" pitchFamily="2" charset="2"/>
              <a:buChar char="Ø"/>
            </a:pPr>
            <a:r>
              <a:rPr lang="en-US" sz="2400" dirty="0" smtClean="0">
                <a:latin typeface="Times New Roman" pitchFamily="18" charset="0"/>
                <a:cs typeface="Times New Roman" pitchFamily="18" charset="0"/>
              </a:rPr>
              <a:t>developmental delays, or </a:t>
            </a:r>
          </a:p>
          <a:p>
            <a:pPr lvl="3">
              <a:lnSpc>
                <a:spcPct val="150000"/>
              </a:lnSpc>
              <a:buSzPct val="100000"/>
              <a:buFont typeface="Wingdings" pitchFamily="2" charset="2"/>
              <a:buChar char="Ø"/>
            </a:pPr>
            <a:r>
              <a:rPr lang="en-US" sz="2400" dirty="0" smtClean="0">
                <a:latin typeface="Times New Roman" pitchFamily="18" charset="0"/>
                <a:cs typeface="Times New Roman" pitchFamily="18" charset="0"/>
              </a:rPr>
              <a:t>a specific language impairment, even before they were separated from normal human interaction.</a:t>
            </a:r>
          </a:p>
          <a:p>
            <a:pPr lvl="6">
              <a:buFont typeface="Wingdings" pitchFamily="2" charset="2"/>
              <a:buChar char="Ø"/>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heckerboard(across)">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slide(fromBottom)">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fr-FR" dirty="0" err="1" smtClean="0">
                <a:latin typeface="Times New Roman" pitchFamily="18" charset="0"/>
                <a:cs typeface="Times New Roman" pitchFamily="18" charset="0"/>
              </a:rPr>
              <a:t>However</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there</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can</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be</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some</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kind</a:t>
            </a:r>
            <a:r>
              <a:rPr lang="fr-FR" dirty="0" smtClean="0">
                <a:latin typeface="Times New Roman" pitchFamily="18" charset="0"/>
                <a:cs typeface="Times New Roman" pitchFamily="18" charset="0"/>
              </a:rPr>
              <a:t> of </a:t>
            </a:r>
            <a:r>
              <a:rPr lang="fr-FR" dirty="0" err="1" smtClean="0">
                <a:latin typeface="Times New Roman" pitchFamily="18" charset="0"/>
                <a:cs typeface="Times New Roman" pitchFamily="18" charset="0"/>
              </a:rPr>
              <a:t>evidence</a:t>
            </a:r>
            <a:r>
              <a:rPr lang="fr-FR" dirty="0" smtClean="0">
                <a:latin typeface="Times New Roman" pitchFamily="18" charset="0"/>
                <a:cs typeface="Times New Roman" pitchFamily="18" charset="0"/>
              </a:rPr>
              <a:t> in the case of </a:t>
            </a:r>
            <a:r>
              <a:rPr lang="en-US" dirty="0" smtClean="0">
                <a:latin typeface="Times New Roman" pitchFamily="18" charset="0"/>
                <a:cs typeface="Times New Roman" pitchFamily="18" charset="0"/>
              </a:rPr>
              <a:t>some profoundly deaf children who have hearing parents, and who do not have access to sign language at the usual time .</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Elissa</a:t>
            </a:r>
            <a:r>
              <a:rPr lang="en-US" dirty="0" smtClean="0">
                <a:latin typeface="Times New Roman" pitchFamily="18" charset="0"/>
                <a:cs typeface="Times New Roman" pitchFamily="18" charset="0"/>
              </a:rPr>
              <a:t> Newport et al (1990) studied the ability to produce and comprehend grammatical markers in:</a:t>
            </a:r>
          </a:p>
          <a:p>
            <a:pPr>
              <a:buFont typeface="Wingdings" pitchFamily="2" charset="2"/>
              <a:buChar char="v"/>
            </a:pPr>
            <a:r>
              <a:rPr lang="en-US" dirty="0" smtClean="0">
                <a:latin typeface="Times New Roman" pitchFamily="18" charset="0"/>
                <a:cs typeface="Times New Roman" pitchFamily="18" charset="0"/>
              </a:rPr>
              <a:t> Native signers (who were exposed to ASL from birth), </a:t>
            </a:r>
          </a:p>
          <a:p>
            <a:pPr>
              <a:buNone/>
            </a:pPr>
            <a:endParaRPr lang="en-US" dirty="0" smtClean="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Early learners (who began using ASL between four and six years of age), </a:t>
            </a:r>
          </a:p>
          <a:p>
            <a:pPr>
              <a:buNone/>
            </a:pPr>
            <a:endParaRPr lang="en-US" dirty="0" smtClean="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and Late learners (who began learning ASL after age twelve).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1000"/>
                                        <p:tgtEl>
                                          <p:spTgt spid="3">
                                            <p:txEl>
                                              <p:pRg st="7" end="7"/>
                                            </p:txEl>
                                          </p:spTgt>
                                        </p:tgtEl>
                                      </p:cBhvr>
                                    </p:animEffect>
                                    <p:anim calcmode="lin" valueType="num">
                                      <p:cBhvr>
                                        <p:cTn id="2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1000"/>
                                        <p:tgtEl>
                                          <p:spTgt spid="3">
                                            <p:txEl>
                                              <p:pRg st="9" end="9"/>
                                            </p:txEl>
                                          </p:spTgt>
                                        </p:tgtEl>
                                      </p:cBhvr>
                                    </p:animEffect>
                                    <p:anim calcmode="lin" valueType="num">
                                      <p:cBhvr>
                                        <p:cTn id="3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en-US" dirty="0" smtClean="0">
                <a:latin typeface="Times New Roman" pitchFamily="18" charset="0"/>
                <a:cs typeface="Times New Roman" pitchFamily="18" charset="0"/>
              </a:rPr>
              <a:t>They found that:</a:t>
            </a:r>
          </a:p>
          <a:p>
            <a:pPr>
              <a:lnSpc>
                <a:spcPct val="150000"/>
              </a:lnSpc>
              <a:buFont typeface="Wingdings" pitchFamily="2" charset="2"/>
              <a:buChar char="Ø"/>
            </a:pPr>
            <a:r>
              <a:rPr lang="en-US" dirty="0" smtClean="0">
                <a:latin typeface="Times New Roman" pitchFamily="18" charset="0"/>
                <a:cs typeface="Times New Roman" pitchFamily="18" charset="0"/>
              </a:rPr>
              <a:t>the Native group used the forms (grammatical markers) more consistently than the Early group who, in turn, used them more consistently than the Late group.</a:t>
            </a:r>
          </a:p>
          <a:p>
            <a:pPr>
              <a:buFont typeface="Wingdings" pitchFamily="2" charset="2"/>
              <a:buChar char="Ø"/>
            </a:pPr>
            <a:endParaRPr lang="en-US" dirty="0" smtClean="0">
              <a:latin typeface="Times New Roman" pitchFamily="18" charset="0"/>
              <a:cs typeface="Times New Roman" pitchFamily="18" charset="0"/>
            </a:endParaRPr>
          </a:p>
          <a:p>
            <a:pPr>
              <a:lnSpc>
                <a:spcPct val="150000"/>
              </a:lnSpc>
              <a:buFont typeface="Wingdings" pitchFamily="2" charset="2"/>
              <a:buChar char="v"/>
            </a:pPr>
            <a:r>
              <a:rPr lang="en-US" dirty="0" smtClean="0">
                <a:latin typeface="Times New Roman" pitchFamily="18" charset="0"/>
                <a:cs typeface="Times New Roman" pitchFamily="18" charset="0"/>
              </a:rPr>
              <a:t>The researchers concluded that their study supports the hypothesis that there is a critical period for first language acquisition, whether that language is oral or gestural.</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ssolv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en-US" dirty="0" smtClean="0">
                <a:latin typeface="Times New Roman" pitchFamily="18" charset="0"/>
                <a:cs typeface="Times New Roman" pitchFamily="18" charset="0"/>
              </a:rPr>
              <a:t>The language children are exposed to includes:</a:t>
            </a:r>
          </a:p>
          <a:p>
            <a:pPr lvl="3">
              <a:buFont typeface="Wingdings" pitchFamily="2" charset="2"/>
              <a:buChar char="Ø"/>
            </a:pPr>
            <a:endParaRPr lang="en-US" dirty="0" smtClean="0">
              <a:latin typeface="Times New Roman" pitchFamily="18" charset="0"/>
              <a:cs typeface="Times New Roman" pitchFamily="18" charset="0"/>
            </a:endParaRPr>
          </a:p>
          <a:p>
            <a:pPr lvl="3">
              <a:lnSpc>
                <a:spcPct val="150000"/>
              </a:lnSpc>
              <a:buFont typeface="Wingdings" pitchFamily="2" charset="2"/>
              <a:buChar char="Ø"/>
            </a:pPr>
            <a:r>
              <a:rPr lang="en-US"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false starts, </a:t>
            </a:r>
          </a:p>
          <a:p>
            <a:pPr lvl="3">
              <a:lnSpc>
                <a:spcPct val="150000"/>
              </a:lnSpc>
              <a:buFont typeface="Wingdings" pitchFamily="2" charset="2"/>
              <a:buChar char="Ø"/>
            </a:pPr>
            <a:r>
              <a:rPr lang="en-US" sz="2600" dirty="0" smtClean="0">
                <a:latin typeface="Times New Roman" pitchFamily="18" charset="0"/>
                <a:cs typeface="Times New Roman" pitchFamily="18" charset="0"/>
              </a:rPr>
              <a:t>incomplete sentences, and </a:t>
            </a:r>
          </a:p>
          <a:p>
            <a:pPr lvl="3">
              <a:lnSpc>
                <a:spcPct val="150000"/>
              </a:lnSpc>
              <a:buFont typeface="Wingdings" pitchFamily="2" charset="2"/>
              <a:buChar char="Ø"/>
            </a:pPr>
            <a:r>
              <a:rPr lang="en-US" sz="2600" dirty="0" smtClean="0">
                <a:latin typeface="Times New Roman" pitchFamily="18" charset="0"/>
                <a:cs typeface="Times New Roman" pitchFamily="18" charset="0"/>
              </a:rPr>
              <a:t>slips of the tongue,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and yet they learn to distinguish between grammatical and ungrammatical sentences.</a:t>
            </a: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Scale>
                                      <p:cBhvr>
                                        <p:cTn id="12"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4" end="4"/>
                                            </p:txEl>
                                          </p:spTgt>
                                        </p:tgtEl>
                                        <p:attrNameLst>
                                          <p:attrName>ppt_x</p:attrName>
                                          <p:attrName>ppt_y</p:attrName>
                                        </p:attrNameLst>
                                      </p:cBhvr>
                                    </p:animMotion>
                                    <p:animEffect transition="in" filter="fade">
                                      <p:cBhvr>
                                        <p:cTn id="14" dur="1000"/>
                                        <p:tgtEl>
                                          <p:spTgt spid="3">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Scale>
                                      <p:cBhvr>
                                        <p:cTn id="19"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5" end="5"/>
                                            </p:txEl>
                                          </p:spTgt>
                                        </p:tgtEl>
                                        <p:attrNameLst>
                                          <p:attrName>ppt_x</p:attrName>
                                          <p:attrName>ppt_y</p:attrName>
                                        </p:attrNameLst>
                                      </p:cBhvr>
                                    </p:animMotion>
                                    <p:animEffect transition="in" filter="fade">
                                      <p:cBhvr>
                                        <p:cTn id="21" dur="10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Scale>
                                      <p:cBhvr>
                                        <p:cTn id="26"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6" end="6"/>
                                            </p:txEl>
                                          </p:spTgt>
                                        </p:tgtEl>
                                        <p:attrNameLst>
                                          <p:attrName>ppt_x</p:attrName>
                                          <p:attrName>ppt_y</p:attrName>
                                        </p:attrNameLst>
                                      </p:cBhvr>
                                    </p:animMotion>
                                    <p:animEffect transition="in" filter="fade">
                                      <p:cBhvr>
                                        <p:cTn id="28" dur="10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checkerboard(across)">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18" y="0"/>
            <a:ext cx="9143782" cy="6858000"/>
          </a:xfrm>
          <a:prstGeom prst="rect">
            <a:avLst/>
          </a:prstGeom>
          <a:noFill/>
          <a:ln w="9525">
            <a:noFill/>
            <a:miter lim="800000"/>
            <a:headEnd/>
            <a:tailEnd/>
          </a:ln>
          <a:effectLst/>
        </p:spPr>
      </p:pic>
    </p:spTree>
  </p:cSld>
  <p:clrMapOvr>
    <a:masterClrMapping/>
  </p:clrMapOvr>
  <p:transition>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normAutofit/>
          </a:bodyPr>
          <a:lstStyle/>
          <a:p>
            <a:endParaRPr lang="fr-FR" dirty="0" smtClean="0"/>
          </a:p>
          <a:p>
            <a:endParaRPr lang="fr-FR" dirty="0" smtClean="0"/>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Consider the following sentences. These English sentences contain </a:t>
            </a:r>
            <a:r>
              <a:rPr lang="en-US" smtClean="0">
                <a:latin typeface="Times New Roman" pitchFamily="18" charset="0"/>
                <a:cs typeface="Times New Roman" pitchFamily="18" charset="0"/>
              </a:rPr>
              <a:t>the reflexive </a:t>
            </a:r>
            <a:r>
              <a:rPr lang="en-US" dirty="0" smtClean="0">
                <a:latin typeface="Times New Roman" pitchFamily="18" charset="0"/>
                <a:cs typeface="Times New Roman" pitchFamily="18" charset="0"/>
              </a:rPr>
              <a:t>pronoun 'himself‘:</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   </a:t>
            </a:r>
            <a:r>
              <a:rPr lang="fr-FR" i="1" u="sng" dirty="0" smtClean="0">
                <a:solidFill>
                  <a:srgbClr val="0070C0"/>
                </a:solidFill>
                <a:latin typeface="Times New Roman" pitchFamily="18" charset="0"/>
                <a:cs typeface="Times New Roman" pitchFamily="18" charset="0"/>
              </a:rPr>
              <a:t>John</a:t>
            </a:r>
            <a:r>
              <a:rPr lang="fr-FR" dirty="0" smtClean="0">
                <a:solidFill>
                  <a:srgbClr val="0070C0"/>
                </a:solidFill>
                <a:latin typeface="Times New Roman" pitchFamily="18" charset="0"/>
                <a:cs typeface="Times New Roman" pitchFamily="18" charset="0"/>
              </a:rPr>
              <a:t> </a:t>
            </a:r>
            <a:r>
              <a:rPr lang="fr-FR" dirty="0" err="1" smtClean="0">
                <a:solidFill>
                  <a:srgbClr val="0070C0"/>
                </a:solidFill>
                <a:latin typeface="Times New Roman" pitchFamily="18" charset="0"/>
                <a:cs typeface="Times New Roman" pitchFamily="18" charset="0"/>
              </a:rPr>
              <a:t>saw</a:t>
            </a:r>
            <a:r>
              <a:rPr lang="fr-FR" dirty="0" smtClean="0">
                <a:solidFill>
                  <a:srgbClr val="0070C0"/>
                </a:solidFill>
                <a:latin typeface="Times New Roman" pitchFamily="18" charset="0"/>
                <a:cs typeface="Times New Roman" pitchFamily="18" charset="0"/>
              </a:rPr>
              <a:t> </a:t>
            </a:r>
            <a:r>
              <a:rPr lang="fr-FR" i="1" u="sng" dirty="0" err="1" smtClean="0">
                <a:solidFill>
                  <a:srgbClr val="0070C0"/>
                </a:solidFill>
                <a:latin typeface="Times New Roman" pitchFamily="18" charset="0"/>
                <a:cs typeface="Times New Roman" pitchFamily="18" charset="0"/>
              </a:rPr>
              <a:t>himself</a:t>
            </a:r>
            <a:endParaRPr lang="fr-FR" i="1" u="sng" dirty="0" smtClean="0">
              <a:solidFill>
                <a:srgbClr val="0070C0"/>
              </a:solidFill>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(b)   *</a:t>
            </a:r>
            <a:r>
              <a:rPr lang="fr-FR" i="1" u="sng" dirty="0" err="1" smtClean="0">
                <a:solidFill>
                  <a:srgbClr val="0070C0"/>
                </a:solidFill>
                <a:latin typeface="Times New Roman" pitchFamily="18" charset="0"/>
                <a:cs typeface="Times New Roman" pitchFamily="18" charset="0"/>
              </a:rPr>
              <a:t>Himself</a:t>
            </a:r>
            <a:r>
              <a:rPr lang="fr-FR" dirty="0" smtClean="0">
                <a:solidFill>
                  <a:srgbClr val="0070C0"/>
                </a:solidFill>
                <a:latin typeface="Times New Roman" pitchFamily="18" charset="0"/>
                <a:cs typeface="Times New Roman" pitchFamily="18" charset="0"/>
              </a:rPr>
              <a:t> </a:t>
            </a:r>
            <a:r>
              <a:rPr lang="fr-FR" dirty="0" err="1" smtClean="0">
                <a:solidFill>
                  <a:srgbClr val="0070C0"/>
                </a:solidFill>
                <a:latin typeface="Times New Roman" pitchFamily="18" charset="0"/>
                <a:cs typeface="Times New Roman" pitchFamily="18" charset="0"/>
              </a:rPr>
              <a:t>saw</a:t>
            </a:r>
            <a:r>
              <a:rPr lang="fr-FR" dirty="0" smtClean="0">
                <a:solidFill>
                  <a:srgbClr val="0070C0"/>
                </a:solidFill>
                <a:latin typeface="Times New Roman" pitchFamily="18" charset="0"/>
                <a:cs typeface="Times New Roman" pitchFamily="18" charset="0"/>
              </a:rPr>
              <a:t> </a:t>
            </a:r>
            <a:r>
              <a:rPr lang="fr-FR" i="1" u="sng" dirty="0" smtClean="0">
                <a:solidFill>
                  <a:srgbClr val="0070C0"/>
                </a:solidFill>
                <a:latin typeface="Times New Roman" pitchFamily="18" charset="0"/>
                <a:cs typeface="Times New Roman" pitchFamily="18" charset="0"/>
              </a:rPr>
              <a:t>John</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In (a) and (b), it looks as if the reflexive pronoun must follow the noun it refers to. </a:t>
            </a:r>
            <a:r>
              <a:rPr lang="fr-FR" dirty="0" smtClean="0">
                <a:latin typeface="Times New Roman" pitchFamily="18" charset="0"/>
                <a:cs typeface="Times New Roman" pitchFamily="18" charset="0"/>
              </a:rPr>
              <a:t>But (c) </a:t>
            </a:r>
            <a:r>
              <a:rPr lang="fr-FR" dirty="0" err="1" smtClean="0">
                <a:latin typeface="Times New Roman" pitchFamily="18" charset="0"/>
                <a:cs typeface="Times New Roman" pitchFamily="18" charset="0"/>
              </a:rPr>
              <a:t>disproves</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this</a:t>
            </a:r>
            <a:r>
              <a:rPr lang="fr-FR" dirty="0" smtClean="0">
                <a:latin typeface="Times New Roman" pitchFamily="18" charset="0"/>
                <a:cs typeface="Times New Roman" pitchFamily="18" charset="0"/>
              </a:rPr>
              <a:t>:</a:t>
            </a:r>
          </a:p>
          <a:p>
            <a:pPr>
              <a:buNone/>
            </a:pPr>
            <a:endParaRPr lang="fr-FR" dirty="0" smtClean="0">
              <a:latin typeface="Times New Roman" pitchFamily="18" charset="0"/>
              <a:cs typeface="Times New Roman" pitchFamily="18" charset="0"/>
            </a:endParaRPr>
          </a:p>
          <a:p>
            <a:pPr>
              <a:buNone/>
            </a:pPr>
            <a:r>
              <a:rPr lang="fr-FR" dirty="0" smtClean="0"/>
              <a:t>         (c)  </a:t>
            </a:r>
            <a:r>
              <a:rPr lang="fr-FR" dirty="0" err="1" smtClean="0">
                <a:solidFill>
                  <a:srgbClr val="0070C0"/>
                </a:solidFill>
              </a:rPr>
              <a:t>Looking</a:t>
            </a:r>
            <a:r>
              <a:rPr lang="fr-FR" dirty="0" smtClean="0">
                <a:solidFill>
                  <a:srgbClr val="0070C0"/>
                </a:solidFill>
              </a:rPr>
              <a:t> </a:t>
            </a:r>
            <a:r>
              <a:rPr lang="fr-FR" dirty="0" err="1" smtClean="0">
                <a:solidFill>
                  <a:srgbClr val="0070C0"/>
                </a:solidFill>
              </a:rPr>
              <a:t>after</a:t>
            </a:r>
            <a:r>
              <a:rPr lang="fr-FR" dirty="0" smtClean="0">
                <a:solidFill>
                  <a:srgbClr val="0070C0"/>
                </a:solidFill>
              </a:rPr>
              <a:t> </a:t>
            </a:r>
            <a:r>
              <a:rPr lang="fr-FR" i="1" u="sng" dirty="0" err="1" smtClean="0">
                <a:solidFill>
                  <a:srgbClr val="0070C0"/>
                </a:solidFill>
              </a:rPr>
              <a:t>himself</a:t>
            </a:r>
            <a:r>
              <a:rPr lang="fr-FR" dirty="0" smtClean="0">
                <a:solidFill>
                  <a:srgbClr val="0070C0"/>
                </a:solidFill>
              </a:rPr>
              <a:t> bores </a:t>
            </a:r>
            <a:r>
              <a:rPr lang="fr-FR" i="1" u="sng" dirty="0" smtClean="0">
                <a:solidFill>
                  <a:srgbClr val="0070C0"/>
                </a:solidFill>
              </a:rPr>
              <a:t>John</a:t>
            </a:r>
          </a:p>
          <a:p>
            <a:pPr>
              <a:buNone/>
            </a:pPr>
            <a:endParaRPr lang="fr-FR" dirty="0" smtClean="0">
              <a:latin typeface="Times New Roman" pitchFamily="18" charset="0"/>
              <a:cs typeface="Times New Roman" pitchFamily="18" charset="0"/>
            </a:endParaRPr>
          </a:p>
          <a:p>
            <a:pPr>
              <a:buNone/>
            </a:pPr>
            <a:endParaRPr lang="fr-FR" dirty="0" smtClean="0"/>
          </a:p>
          <a:p>
            <a:pPr>
              <a:buNone/>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slide(fromBottom)">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checkerboard(across)">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slide(fromBottom)">
                                      <p:cBhvr>
                                        <p:cTn id="2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pPr>
              <a:buNone/>
            </a:pPr>
            <a:r>
              <a:rPr lang="en-US" dirty="0" smtClean="0">
                <a:latin typeface="Times New Roman" pitchFamily="18" charset="0"/>
                <a:cs typeface="Times New Roman" pitchFamily="18" charset="0"/>
              </a:rPr>
              <a:t>If we consider sentences such as:</a:t>
            </a:r>
          </a:p>
          <a:p>
            <a:pPr>
              <a:buNone/>
            </a:pPr>
            <a:r>
              <a:rPr lang="en-US" dirty="0" smtClean="0">
                <a:latin typeface="Times New Roman" pitchFamily="18" charset="0"/>
                <a:cs typeface="Times New Roman" pitchFamily="18" charset="0"/>
              </a:rPr>
              <a:t>         (d)  </a:t>
            </a:r>
            <a:r>
              <a:rPr lang="en-US" dirty="0" smtClean="0">
                <a:solidFill>
                  <a:srgbClr val="0070C0"/>
                </a:solidFill>
                <a:latin typeface="Times New Roman" pitchFamily="18" charset="0"/>
                <a:cs typeface="Times New Roman" pitchFamily="18" charset="0"/>
              </a:rPr>
              <a:t>John said that </a:t>
            </a:r>
            <a:r>
              <a:rPr lang="en-US" i="1" u="sng" dirty="0" smtClean="0">
                <a:solidFill>
                  <a:srgbClr val="0070C0"/>
                </a:solidFill>
                <a:latin typeface="Times New Roman" pitchFamily="18" charset="0"/>
                <a:cs typeface="Times New Roman" pitchFamily="18" charset="0"/>
              </a:rPr>
              <a:t>Fred</a:t>
            </a:r>
            <a:r>
              <a:rPr lang="en-US" dirty="0" smtClean="0">
                <a:solidFill>
                  <a:srgbClr val="0070C0"/>
                </a:solidFill>
                <a:latin typeface="Times New Roman" pitchFamily="18" charset="0"/>
                <a:cs typeface="Times New Roman" pitchFamily="18" charset="0"/>
              </a:rPr>
              <a:t> liked </a:t>
            </a:r>
            <a:r>
              <a:rPr lang="en-US" i="1" u="sng" dirty="0" smtClean="0">
                <a:solidFill>
                  <a:srgbClr val="0070C0"/>
                </a:solidFill>
                <a:latin typeface="Times New Roman" pitchFamily="18" charset="0"/>
                <a:cs typeface="Times New Roman" pitchFamily="18" charset="0"/>
              </a:rPr>
              <a:t>himself</a:t>
            </a:r>
          </a:p>
          <a:p>
            <a:pPr>
              <a:buNone/>
            </a:pPr>
            <a:r>
              <a:rPr lang="en-US" dirty="0" smtClean="0">
                <a:latin typeface="Times New Roman" pitchFamily="18" charset="0"/>
                <a:cs typeface="Times New Roman" pitchFamily="18" charset="0"/>
              </a:rPr>
              <a:t>         (e) *</a:t>
            </a:r>
            <a:r>
              <a:rPr lang="en-US" i="1" u="sng" dirty="0" smtClean="0">
                <a:solidFill>
                  <a:srgbClr val="0070C0"/>
                </a:solidFill>
                <a:latin typeface="Times New Roman" pitchFamily="18" charset="0"/>
                <a:cs typeface="Times New Roman" pitchFamily="18" charset="0"/>
              </a:rPr>
              <a:t>John</a:t>
            </a:r>
            <a:r>
              <a:rPr lang="en-US" dirty="0" smtClean="0">
                <a:solidFill>
                  <a:srgbClr val="0070C0"/>
                </a:solidFill>
                <a:latin typeface="Times New Roman" pitchFamily="18" charset="0"/>
                <a:cs typeface="Times New Roman" pitchFamily="18" charset="0"/>
              </a:rPr>
              <a:t> said that  Fred liked </a:t>
            </a:r>
            <a:r>
              <a:rPr lang="en-US" i="1" u="sng" dirty="0" smtClean="0">
                <a:solidFill>
                  <a:srgbClr val="0070C0"/>
                </a:solidFill>
                <a:latin typeface="Times New Roman" pitchFamily="18" charset="0"/>
                <a:cs typeface="Times New Roman" pitchFamily="18" charset="0"/>
              </a:rPr>
              <a:t>himself</a:t>
            </a:r>
          </a:p>
          <a:p>
            <a:pPr>
              <a:buNone/>
            </a:pPr>
            <a:r>
              <a:rPr lang="en-US" dirty="0" smtClean="0">
                <a:latin typeface="Times New Roman" pitchFamily="18" charset="0"/>
                <a:cs typeface="Times New Roman" pitchFamily="18" charset="0"/>
              </a:rPr>
              <a:t>         (f)  </a:t>
            </a:r>
            <a:r>
              <a:rPr lang="en-US" dirty="0" smtClean="0">
                <a:solidFill>
                  <a:srgbClr val="0070C0"/>
                </a:solidFill>
                <a:latin typeface="Times New Roman" pitchFamily="18" charset="0"/>
                <a:cs typeface="Times New Roman" pitchFamily="18" charset="0"/>
              </a:rPr>
              <a:t>John told </a:t>
            </a:r>
            <a:r>
              <a:rPr lang="en-US" i="1" u="sng" dirty="0" smtClean="0">
                <a:solidFill>
                  <a:srgbClr val="0070C0"/>
                </a:solidFill>
                <a:latin typeface="Times New Roman" pitchFamily="18" charset="0"/>
                <a:cs typeface="Times New Roman" pitchFamily="18" charset="0"/>
              </a:rPr>
              <a:t>Bill</a:t>
            </a:r>
            <a:r>
              <a:rPr lang="en-US" dirty="0" smtClean="0">
                <a:solidFill>
                  <a:srgbClr val="0070C0"/>
                </a:solidFill>
                <a:latin typeface="Times New Roman" pitchFamily="18" charset="0"/>
                <a:cs typeface="Times New Roman" pitchFamily="18" charset="0"/>
              </a:rPr>
              <a:t> to wash </a:t>
            </a:r>
            <a:r>
              <a:rPr lang="en-US" i="1" u="sng" dirty="0" smtClean="0">
                <a:solidFill>
                  <a:srgbClr val="0070C0"/>
                </a:solidFill>
                <a:latin typeface="Times New Roman" pitchFamily="18" charset="0"/>
                <a:cs typeface="Times New Roman" pitchFamily="18" charset="0"/>
              </a:rPr>
              <a:t>himself</a:t>
            </a:r>
          </a:p>
          <a:p>
            <a:pPr>
              <a:buNone/>
            </a:pPr>
            <a:r>
              <a:rPr lang="en-US" dirty="0" smtClean="0">
                <a:latin typeface="Times New Roman" pitchFamily="18" charset="0"/>
                <a:cs typeface="Times New Roman" pitchFamily="18" charset="0"/>
              </a:rPr>
              <a:t>         (g) *</a:t>
            </a:r>
            <a:r>
              <a:rPr lang="en-US" i="1" u="sng" dirty="0" smtClean="0">
                <a:solidFill>
                  <a:srgbClr val="0070C0"/>
                </a:solidFill>
                <a:latin typeface="Times New Roman" pitchFamily="18" charset="0"/>
                <a:cs typeface="Times New Roman" pitchFamily="18" charset="0"/>
              </a:rPr>
              <a:t>John</a:t>
            </a:r>
            <a:r>
              <a:rPr lang="en-US" dirty="0" smtClean="0">
                <a:solidFill>
                  <a:srgbClr val="0070C0"/>
                </a:solidFill>
                <a:latin typeface="Times New Roman" pitchFamily="18" charset="0"/>
                <a:cs typeface="Times New Roman" pitchFamily="18" charset="0"/>
              </a:rPr>
              <a:t> told Bill to wash </a:t>
            </a:r>
            <a:r>
              <a:rPr lang="en-US" i="1" u="sng" dirty="0" smtClean="0">
                <a:solidFill>
                  <a:srgbClr val="0070C0"/>
                </a:solidFill>
                <a:latin typeface="Times New Roman" pitchFamily="18" charset="0"/>
                <a:cs typeface="Times New Roman" pitchFamily="18" charset="0"/>
              </a:rPr>
              <a:t>himself</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We might conclude that the noun closest to the reflexive pronoun is the antecedent. </a:t>
            </a:r>
          </a:p>
          <a:p>
            <a:pPr>
              <a:buNone/>
            </a:pPr>
            <a:r>
              <a:rPr lang="fr-FR" dirty="0" err="1" smtClean="0">
                <a:latin typeface="Times New Roman" pitchFamily="18" charset="0"/>
                <a:cs typeface="Times New Roman" pitchFamily="18" charset="0"/>
              </a:rPr>
              <a:t>However</a:t>
            </a:r>
            <a:r>
              <a:rPr lang="fr-FR" dirty="0" smtClean="0">
                <a:latin typeface="Times New Roman" pitchFamily="18" charset="0"/>
                <a:cs typeface="Times New Roman" pitchFamily="18" charset="0"/>
              </a:rPr>
              <a:t>, (h) shows </a:t>
            </a:r>
            <a:r>
              <a:rPr lang="fr-FR" dirty="0" err="1" smtClean="0">
                <a:latin typeface="Times New Roman" pitchFamily="18" charset="0"/>
                <a:cs typeface="Times New Roman" pitchFamily="18" charset="0"/>
              </a:rPr>
              <a:t>that</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this</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rule</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won't</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work</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either</a:t>
            </a:r>
            <a:r>
              <a:rPr lang="fr-FR" dirty="0" smtClean="0">
                <a:latin typeface="Times New Roman" pitchFamily="18" charset="0"/>
                <a:cs typeface="Times New Roman" pitchFamily="18" charset="0"/>
              </a:rPr>
              <a:t>:</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(h)  </a:t>
            </a:r>
            <a:r>
              <a:rPr lang="fr-FR" i="1" u="sng" dirty="0" smtClean="0">
                <a:solidFill>
                  <a:srgbClr val="0070C0"/>
                </a:solidFill>
                <a:latin typeface="Times New Roman" pitchFamily="18" charset="0"/>
                <a:cs typeface="Times New Roman" pitchFamily="18" charset="0"/>
              </a:rPr>
              <a:t>John</a:t>
            </a:r>
            <a:r>
              <a:rPr lang="fr-FR" dirty="0" smtClean="0">
                <a:solidFill>
                  <a:srgbClr val="0070C0"/>
                </a:solidFill>
                <a:latin typeface="Times New Roman" pitchFamily="18" charset="0"/>
                <a:cs typeface="Times New Roman" pitchFamily="18" charset="0"/>
              </a:rPr>
              <a:t> </a:t>
            </a:r>
            <a:r>
              <a:rPr lang="fr-FR" dirty="0" err="1" smtClean="0">
                <a:solidFill>
                  <a:srgbClr val="0070C0"/>
                </a:solidFill>
                <a:latin typeface="Times New Roman" pitchFamily="18" charset="0"/>
                <a:cs typeface="Times New Roman" pitchFamily="18" charset="0"/>
              </a:rPr>
              <a:t>promised</a:t>
            </a:r>
            <a:r>
              <a:rPr lang="fr-FR" dirty="0" smtClean="0">
                <a:solidFill>
                  <a:srgbClr val="0070C0"/>
                </a:solidFill>
                <a:latin typeface="Times New Roman" pitchFamily="18" charset="0"/>
                <a:cs typeface="Times New Roman" pitchFamily="18" charset="0"/>
              </a:rPr>
              <a:t> Bill to </a:t>
            </a:r>
            <a:r>
              <a:rPr lang="fr-FR" dirty="0" err="1" smtClean="0">
                <a:solidFill>
                  <a:srgbClr val="0070C0"/>
                </a:solidFill>
                <a:latin typeface="Times New Roman" pitchFamily="18" charset="0"/>
                <a:cs typeface="Times New Roman" pitchFamily="18" charset="0"/>
              </a:rPr>
              <a:t>wash</a:t>
            </a:r>
            <a:r>
              <a:rPr lang="fr-FR" dirty="0" smtClean="0">
                <a:solidFill>
                  <a:srgbClr val="0070C0"/>
                </a:solidFill>
                <a:latin typeface="Times New Roman" pitchFamily="18" charset="0"/>
                <a:cs typeface="Times New Roman" pitchFamily="18" charset="0"/>
              </a:rPr>
              <a:t> </a:t>
            </a:r>
            <a:r>
              <a:rPr lang="fr-FR" i="1" u="sng" dirty="0" err="1" smtClean="0">
                <a:solidFill>
                  <a:srgbClr val="0070C0"/>
                </a:solidFill>
                <a:latin typeface="Times New Roman" pitchFamily="18" charset="0"/>
                <a:cs typeface="Times New Roman" pitchFamily="18" charset="0"/>
              </a:rPr>
              <a:t>himself</a:t>
            </a:r>
            <a:endParaRPr lang="fr-FR" i="1" u="sng" dirty="0" smtClean="0">
              <a:solidFill>
                <a:srgbClr val="0070C0"/>
              </a:solidFill>
              <a:latin typeface="Times New Roman" pitchFamily="18" charset="0"/>
              <a:cs typeface="Times New Roman" pitchFamily="18" charset="0"/>
            </a:endParaRPr>
          </a:p>
          <a:p>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slide(fromBottom)">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lide(fromBottom)">
                                      <p:cBhvr>
                                        <p:cTn id="20" dur="500"/>
                                        <p:tgtEl>
                                          <p:spTgt spid="3">
                                            <p:txEl>
                                              <p:pRg st="3" end="3"/>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slide(fromBottom)">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slide(fromBottom)">
                                      <p:cBhvr>
                                        <p:cTn id="33" dur="500"/>
                                        <p:tgtEl>
                                          <p:spTgt spid="3">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checkerboard(across)">
                                      <p:cBhvr>
                                        <p:cTn id="3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pPr>
              <a:buNone/>
            </a:pPr>
            <a:endParaRPr lang="fr-FR" dirty="0" smtClean="0"/>
          </a:p>
          <a:p>
            <a:r>
              <a:rPr lang="en-US" dirty="0" smtClean="0">
                <a:latin typeface="Times New Roman" pitchFamily="18" charset="0"/>
                <a:cs typeface="Times New Roman" pitchFamily="18" charset="0"/>
              </a:rPr>
              <a:t>And it's even more complicated than that. Usually the reflexive must be in the same clause as the antecedent as in (a) and (d), but not always, as in (h). Furthermore, the reflexive can be in the subject position in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but not in (j).</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i="1" u="sng" dirty="0" smtClean="0">
                <a:solidFill>
                  <a:srgbClr val="0070C0"/>
                </a:solidFill>
                <a:latin typeface="Times New Roman" pitchFamily="18" charset="0"/>
                <a:cs typeface="Times New Roman" pitchFamily="18" charset="0"/>
              </a:rPr>
              <a:t>John</a:t>
            </a:r>
            <a:r>
              <a:rPr lang="en-US" dirty="0" smtClean="0">
                <a:solidFill>
                  <a:srgbClr val="0070C0"/>
                </a:solidFill>
                <a:latin typeface="Times New Roman" pitchFamily="18" charset="0"/>
                <a:cs typeface="Times New Roman" pitchFamily="18" charset="0"/>
              </a:rPr>
              <a:t> believes </a:t>
            </a:r>
            <a:r>
              <a:rPr lang="en-US" i="1" u="sng" dirty="0" smtClean="0">
                <a:solidFill>
                  <a:srgbClr val="0070C0"/>
                </a:solidFill>
                <a:latin typeface="Times New Roman" pitchFamily="18" charset="0"/>
                <a:cs typeface="Times New Roman" pitchFamily="18" charset="0"/>
              </a:rPr>
              <a:t>himself</a:t>
            </a:r>
            <a:r>
              <a:rPr lang="en-US" dirty="0" smtClean="0">
                <a:solidFill>
                  <a:srgbClr val="0070C0"/>
                </a:solidFill>
                <a:latin typeface="Times New Roman" pitchFamily="18" charset="0"/>
                <a:cs typeface="Times New Roman" pitchFamily="18" charset="0"/>
              </a:rPr>
              <a:t> to be intelligent (non-finite clause)</a:t>
            </a:r>
          </a:p>
          <a:p>
            <a:pPr>
              <a:buNone/>
            </a:pPr>
            <a:r>
              <a:rPr lang="en-US" dirty="0" smtClean="0">
                <a:latin typeface="Times New Roman" pitchFamily="18" charset="0"/>
                <a:cs typeface="Times New Roman" pitchFamily="18" charset="0"/>
              </a:rPr>
              <a:t>          (j) *</a:t>
            </a:r>
            <a:r>
              <a:rPr lang="en-US" i="1" u="sng" dirty="0" smtClean="0">
                <a:solidFill>
                  <a:srgbClr val="0070C0"/>
                </a:solidFill>
                <a:latin typeface="Times New Roman" pitchFamily="18" charset="0"/>
                <a:cs typeface="Times New Roman" pitchFamily="18" charset="0"/>
              </a:rPr>
              <a:t>John</a:t>
            </a:r>
            <a:r>
              <a:rPr lang="en-US" dirty="0" smtClean="0">
                <a:solidFill>
                  <a:srgbClr val="0070C0"/>
                </a:solidFill>
                <a:latin typeface="Times New Roman" pitchFamily="18" charset="0"/>
                <a:cs typeface="Times New Roman" pitchFamily="18" charset="0"/>
              </a:rPr>
              <a:t> believes that </a:t>
            </a:r>
            <a:r>
              <a:rPr lang="en-US" i="1" u="sng" dirty="0" smtClean="0">
                <a:solidFill>
                  <a:srgbClr val="0070C0"/>
                </a:solidFill>
                <a:latin typeface="Times New Roman" pitchFamily="18" charset="0"/>
                <a:cs typeface="Times New Roman" pitchFamily="18" charset="0"/>
              </a:rPr>
              <a:t>himself</a:t>
            </a:r>
            <a:r>
              <a:rPr lang="en-US" dirty="0" smtClean="0">
                <a:solidFill>
                  <a:srgbClr val="0070C0"/>
                </a:solidFill>
                <a:latin typeface="Times New Roman" pitchFamily="18" charset="0"/>
                <a:cs typeface="Times New Roman" pitchFamily="18" charset="0"/>
              </a:rPr>
              <a:t> is intelligent (finite clause)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In some cases, more than one antecedent is possible, as in (k) where the  reflexive could refer to either John or Bill:</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(k)  </a:t>
            </a:r>
            <a:r>
              <a:rPr lang="en-US" dirty="0" smtClean="0">
                <a:solidFill>
                  <a:srgbClr val="0070C0"/>
                </a:solidFill>
                <a:latin typeface="Times New Roman" pitchFamily="18" charset="0"/>
                <a:cs typeface="Times New Roman" pitchFamily="18" charset="0"/>
              </a:rPr>
              <a:t>John showed Bill a picture of himself</a:t>
            </a:r>
            <a:endParaRPr lang="fr-FR"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slide(fromBottom)">
                                      <p:cBhvr>
                                        <p:cTn id="22" dur="500"/>
                                        <p:tgtEl>
                                          <p:spTgt spid="3">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across)">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endParaRPr lang="en-US" dirty="0" smtClean="0"/>
          </a:p>
          <a:p>
            <a:r>
              <a:rPr lang="en-US" dirty="0" smtClean="0">
                <a:latin typeface="Times New Roman" pitchFamily="18" charset="0"/>
                <a:cs typeface="Times New Roman" pitchFamily="18" charset="0"/>
              </a:rPr>
              <a:t>When we look at this kind of </a:t>
            </a:r>
            <a:r>
              <a:rPr lang="en-US" b="1" u="sng" dirty="0" smtClean="0">
                <a:latin typeface="Times New Roman" pitchFamily="18" charset="0"/>
                <a:cs typeface="Times New Roman" pitchFamily="18" charset="0"/>
              </a:rPr>
              <a:t>complexity</a:t>
            </a:r>
            <a:r>
              <a:rPr lang="en-US" dirty="0" smtClean="0">
                <a:latin typeface="Times New Roman" pitchFamily="18" charset="0"/>
                <a:cs typeface="Times New Roman" pitchFamily="18" charset="0"/>
              </a:rPr>
              <a:t>, it seems it would be very hard to learn. </a:t>
            </a:r>
          </a:p>
          <a:p>
            <a:endParaRPr lang="en-US" dirty="0" smtClean="0"/>
          </a:p>
          <a:p>
            <a:endParaRPr lang="en-US" dirty="0" smtClean="0"/>
          </a:p>
          <a:p>
            <a:r>
              <a:rPr lang="en-US" dirty="0" smtClean="0">
                <a:latin typeface="Times New Roman" pitchFamily="18" charset="0"/>
                <a:cs typeface="Times New Roman" pitchFamily="18" charset="0"/>
              </a:rPr>
              <a:t>And yet, most school age children would be able to correctly interpret the grammatical sentences and recognize the ungrammaticality of the others.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checkerboard(across)">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1944</TotalTime>
  <Words>1752</Words>
  <Application>Microsoft Office PowerPoint</Application>
  <PresentationFormat>Affichage à l'écran (4:3)</PresentationFormat>
  <Paragraphs>282</Paragraphs>
  <Slides>34</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34</vt:i4>
      </vt:variant>
    </vt:vector>
  </HeadingPairs>
  <TitlesOfParts>
    <vt:vector size="36" baseType="lpstr">
      <vt:lpstr>Débit</vt:lpstr>
      <vt:lpstr>Image bitmap</vt:lpstr>
      <vt:lpstr>The Innatist Perspective: It's all in your mind </vt:lpstr>
      <vt:lpstr> </vt:lpstr>
      <vt:lpstr> </vt:lpstr>
      <vt:lpstr> </vt:lpstr>
      <vt:lpstr> </vt:lpstr>
      <vt:lpstr> </vt:lpstr>
      <vt:lpstr> </vt:lpstr>
      <vt:lpstr> </vt:lpstr>
      <vt:lpstr> </vt:lpstr>
      <vt:lpstr> </vt:lpstr>
      <vt:lpstr> </vt:lpstr>
      <vt:lpstr> </vt:lpstr>
      <vt:lpstr>  Universal Grammar</vt:lpstr>
      <vt:lpstr> </vt:lpstr>
      <vt:lpstr> </vt:lpstr>
      <vt:lpstr>Parameters:</vt:lpstr>
      <vt:lpstr> </vt:lpstr>
      <vt:lpstr> </vt:lpstr>
      <vt:lpstr>How does UG work?</vt:lpstr>
      <vt:lpstr> </vt:lpstr>
      <vt:lpstr> </vt:lpstr>
      <vt:lpstr> </vt:lpstr>
      <vt:lpstr>Modularity:</vt:lpstr>
      <vt:lpstr>The Critical Period Hypothesis:</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Innatist Perspective: It's all in your mind </dc:title>
  <dc:creator>Abd Jalal</dc:creator>
  <cp:lastModifiedBy>Lenovo</cp:lastModifiedBy>
  <cp:revision>147</cp:revision>
  <dcterms:created xsi:type="dcterms:W3CDTF">2013-11-27T10:08:16Z</dcterms:created>
  <dcterms:modified xsi:type="dcterms:W3CDTF">2024-11-15T10:26:58Z</dcterms:modified>
</cp:coreProperties>
</file>