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629928" y="258571"/>
            <a:ext cx="3884142" cy="51244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8154" y="1544815"/>
            <a:ext cx="8187690" cy="4707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55980" y="2465336"/>
            <a:ext cx="7428865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 i="1">
                <a:latin typeface="Times New Roman"/>
                <a:cs typeface="Times New Roman"/>
              </a:rPr>
              <a:t>3.</a:t>
            </a:r>
            <a:r>
              <a:rPr dirty="0" sz="4800" spc="-25" i="1">
                <a:latin typeface="Times New Roman"/>
                <a:cs typeface="Times New Roman"/>
              </a:rPr>
              <a:t> </a:t>
            </a:r>
            <a:r>
              <a:rPr dirty="0" sz="4800" i="1">
                <a:latin typeface="Times New Roman"/>
                <a:cs typeface="Times New Roman"/>
              </a:rPr>
              <a:t>The</a:t>
            </a:r>
            <a:r>
              <a:rPr dirty="0" sz="4800" spc="-20" i="1">
                <a:latin typeface="Times New Roman"/>
                <a:cs typeface="Times New Roman"/>
              </a:rPr>
              <a:t> </a:t>
            </a:r>
            <a:r>
              <a:rPr dirty="0" sz="4800" spc="-5" i="1">
                <a:latin typeface="Times New Roman"/>
                <a:cs typeface="Times New Roman"/>
              </a:rPr>
              <a:t>Spread</a:t>
            </a:r>
            <a:r>
              <a:rPr dirty="0" sz="4800" spc="-25" i="1">
                <a:latin typeface="Times New Roman"/>
                <a:cs typeface="Times New Roman"/>
              </a:rPr>
              <a:t> </a:t>
            </a:r>
            <a:r>
              <a:rPr dirty="0" sz="4800" i="1">
                <a:latin typeface="Times New Roman"/>
                <a:cs typeface="Times New Roman"/>
              </a:rPr>
              <a:t>of</a:t>
            </a:r>
            <a:r>
              <a:rPr dirty="0" sz="4800" spc="-20" i="1">
                <a:latin typeface="Times New Roman"/>
                <a:cs typeface="Times New Roman"/>
              </a:rPr>
              <a:t> </a:t>
            </a:r>
            <a:r>
              <a:rPr dirty="0" sz="4800" i="1">
                <a:latin typeface="Times New Roman"/>
                <a:cs typeface="Times New Roman"/>
              </a:rPr>
              <a:t>Nationalism</a:t>
            </a:r>
            <a:endParaRPr sz="4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27" y="327457"/>
            <a:ext cx="8056245" cy="5737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27375" marR="1554480" indent="-1414780">
              <a:lnSpc>
                <a:spcPct val="110000"/>
              </a:lnSpc>
              <a:spcBef>
                <a:spcPts val="100"/>
              </a:spcBef>
            </a:pPr>
            <a:r>
              <a:rPr dirty="0" sz="3200" spc="-5" b="1">
                <a:solidFill>
                  <a:srgbClr val="FF0000"/>
                </a:solidFill>
                <a:latin typeface="Times New Roman"/>
                <a:cs typeface="Times New Roman"/>
              </a:rPr>
              <a:t>The </a:t>
            </a:r>
            <a:r>
              <a:rPr dirty="0" sz="3200" spc="-15" b="1">
                <a:solidFill>
                  <a:srgbClr val="FF0000"/>
                </a:solidFill>
                <a:latin typeface="Times New Roman"/>
                <a:cs typeface="Times New Roman"/>
              </a:rPr>
              <a:t>Spread </a:t>
            </a:r>
            <a:r>
              <a:rPr dirty="0" sz="3200" spc="-5" b="1">
                <a:solidFill>
                  <a:srgbClr val="FF0000"/>
                </a:solidFill>
                <a:latin typeface="Times New Roman"/>
                <a:cs typeface="Times New Roman"/>
              </a:rPr>
              <a:t>of </a:t>
            </a:r>
            <a:r>
              <a:rPr dirty="0" sz="3200" spc="-10" b="1">
                <a:solidFill>
                  <a:srgbClr val="FF0000"/>
                </a:solidFill>
                <a:latin typeface="Times New Roman"/>
                <a:cs typeface="Times New Roman"/>
              </a:rPr>
              <a:t>Nationalism: </a:t>
            </a:r>
            <a:r>
              <a:rPr dirty="0" sz="3200" spc="-78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200" spc="-10" b="1">
                <a:solidFill>
                  <a:srgbClr val="FF0000"/>
                </a:solidFill>
                <a:latin typeface="Times New Roman"/>
                <a:cs typeface="Times New Roman"/>
              </a:rPr>
              <a:t>First</a:t>
            </a:r>
            <a:r>
              <a:rPr dirty="0" sz="3200" spc="-2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200" spc="-10" b="1">
                <a:solidFill>
                  <a:srgbClr val="FF0000"/>
                </a:solidFill>
                <a:latin typeface="Times New Roman"/>
                <a:cs typeface="Times New Roman"/>
              </a:rPr>
              <a:t>Phase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4350">
              <a:latin typeface="Times New Roman"/>
              <a:cs typeface="Times New Roman"/>
            </a:endParaRPr>
          </a:p>
          <a:p>
            <a:pPr marL="356870" marR="262890" indent="-344805">
              <a:lnSpc>
                <a:spcPts val="3460"/>
              </a:lnSpc>
              <a:spcBef>
                <a:spcPts val="5"/>
              </a:spcBef>
              <a:tabLst>
                <a:tab pos="1432560" algn="l"/>
              </a:tabLst>
            </a:pPr>
            <a:r>
              <a:rPr dirty="0" sz="3200" spc="-10">
                <a:solidFill>
                  <a:srgbClr val="FF0000"/>
                </a:solidFill>
                <a:latin typeface="Times New Roman"/>
                <a:cs typeface="Times New Roman"/>
              </a:rPr>
              <a:t>France:	</a:t>
            </a:r>
            <a:r>
              <a:rPr dirty="0" sz="3200" spc="-5">
                <a:latin typeface="Times New Roman"/>
                <a:cs typeface="Times New Roman"/>
              </a:rPr>
              <a:t>French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nationalism</a:t>
            </a:r>
            <a:r>
              <a:rPr dirty="0" sz="3200" spc="-40">
                <a:latin typeface="Times New Roman"/>
                <a:cs typeface="Times New Roman"/>
              </a:rPr>
              <a:t> </a:t>
            </a:r>
            <a:r>
              <a:rPr dirty="0" sz="3200" spc="-25">
                <a:latin typeface="Times New Roman"/>
                <a:cs typeface="Times New Roman"/>
              </a:rPr>
              <a:t>emerged</a:t>
            </a:r>
            <a:r>
              <a:rPr dirty="0" sz="3200" spc="7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as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result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25">
                <a:latin typeface="Times New Roman"/>
                <a:cs typeface="Times New Roman"/>
              </a:rPr>
              <a:t>two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main</a:t>
            </a:r>
            <a:r>
              <a:rPr dirty="0" sz="3200" spc="7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factors</a:t>
            </a:r>
            <a:r>
              <a:rPr dirty="0" sz="3200" spc="-5">
                <a:latin typeface="Symbol"/>
                <a:cs typeface="Symbol"/>
              </a:rPr>
              <a:t></a:t>
            </a:r>
            <a:endParaRPr sz="3200">
              <a:latin typeface="Symbol"/>
              <a:cs typeface="Symbol"/>
            </a:endParaRPr>
          </a:p>
          <a:p>
            <a:pPr marL="1346835" indent="-420370">
              <a:lnSpc>
                <a:spcPct val="100000"/>
              </a:lnSpc>
              <a:spcBef>
                <a:spcPts val="325"/>
              </a:spcBef>
              <a:buAutoNum type="alphaLcParenR"/>
              <a:tabLst>
                <a:tab pos="1347470" algn="l"/>
              </a:tabLst>
            </a:pPr>
            <a:r>
              <a:rPr dirty="0" sz="3200" spc="-20">
                <a:latin typeface="Times New Roman"/>
                <a:cs typeface="Times New Roman"/>
              </a:rPr>
              <a:t>Its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numerous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wars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with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England</a:t>
            </a:r>
            <a:endParaRPr sz="3200">
              <a:latin typeface="Times New Roman"/>
              <a:cs typeface="Times New Roman"/>
            </a:endParaRPr>
          </a:p>
          <a:p>
            <a:pPr marL="356870" marR="160020" indent="569595">
              <a:lnSpc>
                <a:spcPts val="3460"/>
              </a:lnSpc>
              <a:spcBef>
                <a:spcPts val="815"/>
              </a:spcBef>
              <a:buAutoNum type="alphaLcParenR"/>
              <a:tabLst>
                <a:tab pos="1356995" algn="l"/>
              </a:tabLst>
            </a:pPr>
            <a:r>
              <a:rPr dirty="0" sz="3200" spc="-5">
                <a:latin typeface="Times New Roman"/>
                <a:cs typeface="Times New Roman"/>
              </a:rPr>
              <a:t>The catholic religion after the protestant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reformations</a:t>
            </a:r>
            <a:endParaRPr sz="3200">
              <a:latin typeface="Times New Roman"/>
              <a:cs typeface="Times New Roman"/>
            </a:endParaRPr>
          </a:p>
          <a:p>
            <a:pPr marL="356870" marR="5080" indent="-344805">
              <a:lnSpc>
                <a:spcPts val="3460"/>
              </a:lnSpc>
              <a:spcBef>
                <a:spcPts val="2345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French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nationalism</a:t>
            </a:r>
            <a:r>
              <a:rPr dirty="0" sz="3200" spc="-6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was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empowered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by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 </a:t>
            </a:r>
            <a:r>
              <a:rPr dirty="0" sz="3200">
                <a:latin typeface="Times New Roman"/>
                <a:cs typeface="Times New Roman"/>
              </a:rPr>
              <a:t> French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Revolution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1789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when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it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adopted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the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slogan of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35">
                <a:latin typeface="Times New Roman"/>
                <a:cs typeface="Times New Roman"/>
              </a:rPr>
              <a:t>“liberty,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30">
                <a:latin typeface="Times New Roman"/>
                <a:cs typeface="Times New Roman"/>
              </a:rPr>
              <a:t>equality,</a:t>
            </a:r>
            <a:r>
              <a:rPr dirty="0" sz="3200" spc="-5">
                <a:latin typeface="Times New Roman"/>
                <a:cs typeface="Times New Roman"/>
              </a:rPr>
              <a:t> and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fraternity”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34784"/>
            <a:ext cx="8169275" cy="5969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-35">
                <a:solidFill>
                  <a:srgbClr val="FF0000"/>
                </a:solidFill>
                <a:latin typeface="Times New Roman"/>
                <a:cs typeface="Times New Roman"/>
              </a:rPr>
              <a:t>Italy,</a:t>
            </a:r>
            <a:r>
              <a:rPr dirty="0" sz="3000" spc="-1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000" spc="-15">
                <a:solidFill>
                  <a:srgbClr val="FF0000"/>
                </a:solidFill>
                <a:latin typeface="Times New Roman"/>
                <a:cs typeface="Times New Roman"/>
              </a:rPr>
              <a:t>Germany</a:t>
            </a:r>
            <a:r>
              <a:rPr dirty="0" sz="3000" spc="5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000" spc="-10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dirty="0" sz="3000" spc="-5">
                <a:solidFill>
                  <a:srgbClr val="FF0000"/>
                </a:solidFill>
                <a:latin typeface="Times New Roman"/>
                <a:cs typeface="Times New Roman"/>
              </a:rPr>
              <a:t> Belgium: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700">
              <a:latin typeface="Times New Roman"/>
              <a:cs typeface="Times New Roman"/>
            </a:endParaRPr>
          </a:p>
          <a:p>
            <a:pPr marL="356870" marR="160655" indent="-344805">
              <a:lnSpc>
                <a:spcPts val="2880"/>
              </a:lnSpc>
              <a:buFont typeface="Wingdings"/>
              <a:buChar char=""/>
              <a:tabLst>
                <a:tab pos="357505" algn="l"/>
              </a:tabLst>
            </a:pPr>
            <a:r>
              <a:rPr dirty="0" sz="3000" spc="5">
                <a:latin typeface="Times New Roman"/>
                <a:cs typeface="Times New Roman"/>
              </a:rPr>
              <a:t>The </a:t>
            </a:r>
            <a:r>
              <a:rPr dirty="0" sz="3000" spc="-5">
                <a:latin typeface="Times New Roman"/>
                <a:cs typeface="Times New Roman"/>
              </a:rPr>
              <a:t>conservatives </a:t>
            </a:r>
            <a:r>
              <a:rPr dirty="0" sz="3000" spc="5">
                <a:latin typeface="Times New Roman"/>
                <a:cs typeface="Times New Roman"/>
              </a:rPr>
              <a:t>continued to </a:t>
            </a:r>
            <a:r>
              <a:rPr dirty="0" sz="3000" spc="-15">
                <a:latin typeface="Times New Roman"/>
                <a:cs typeface="Times New Roman"/>
              </a:rPr>
              <a:t>attack </a:t>
            </a:r>
            <a:r>
              <a:rPr dirty="0" sz="3000">
                <a:latin typeface="Times New Roman"/>
                <a:cs typeface="Times New Roman"/>
              </a:rPr>
              <a:t>nationalism </a:t>
            </a:r>
            <a:r>
              <a:rPr dirty="0" sz="3000" spc="-73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in the</a:t>
            </a:r>
            <a:r>
              <a:rPr dirty="0" sz="3000" spc="-60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name</a:t>
            </a:r>
            <a:r>
              <a:rPr dirty="0" sz="3000" spc="5">
                <a:latin typeface="Times New Roman"/>
                <a:cs typeface="Times New Roman"/>
              </a:rPr>
              <a:t> of older </a:t>
            </a:r>
            <a:r>
              <a:rPr dirty="0" sz="3000" spc="-5">
                <a:latin typeface="Times New Roman"/>
                <a:cs typeface="Times New Roman"/>
              </a:rPr>
              <a:t>dynastic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states</a:t>
            </a:r>
            <a:r>
              <a:rPr dirty="0" sz="3000" spc="5">
                <a:latin typeface="Times New Roman"/>
                <a:cs typeface="Times New Roman"/>
              </a:rPr>
              <a:t> and </a:t>
            </a:r>
            <a:r>
              <a:rPr dirty="0" sz="3000">
                <a:latin typeface="Times New Roman"/>
                <a:cs typeface="Times New Roman"/>
              </a:rPr>
              <a:t>religion.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Font typeface="Wingdings"/>
              <a:buChar char=""/>
            </a:pPr>
            <a:endParaRPr sz="3150">
              <a:latin typeface="Times New Roman"/>
              <a:cs typeface="Times New Roman"/>
            </a:endParaRPr>
          </a:p>
          <a:p>
            <a:pPr marL="104139">
              <a:lnSpc>
                <a:spcPct val="100000"/>
              </a:lnSpc>
            </a:pPr>
            <a:r>
              <a:rPr dirty="0" sz="3000" spc="-35" b="1">
                <a:solidFill>
                  <a:srgbClr val="FF0000"/>
                </a:solidFill>
                <a:latin typeface="Times New Roman"/>
                <a:cs typeface="Times New Roman"/>
              </a:rPr>
              <a:t>However,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700">
              <a:latin typeface="Times New Roman"/>
              <a:cs typeface="Times New Roman"/>
            </a:endParaRPr>
          </a:p>
          <a:p>
            <a:pPr marL="356870" marR="5080" indent="-344805">
              <a:lnSpc>
                <a:spcPts val="2880"/>
              </a:lnSpc>
              <a:spcBef>
                <a:spcPts val="5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3000">
                <a:latin typeface="Times New Roman"/>
                <a:cs typeface="Times New Roman"/>
              </a:rPr>
              <a:t>Nationalism</a:t>
            </a:r>
            <a:r>
              <a:rPr dirty="0" sz="3000" spc="-6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gained</a:t>
            </a:r>
            <a:r>
              <a:rPr dirty="0" sz="3000" spc="-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ground</a:t>
            </a:r>
            <a:r>
              <a:rPr dirty="0" sz="3000" spc="-65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steadily </a:t>
            </a:r>
            <a:r>
              <a:rPr dirty="0" sz="3000" spc="5">
                <a:latin typeface="Times New Roman"/>
                <a:cs typeface="Times New Roman"/>
              </a:rPr>
              <a:t>in</a:t>
            </a:r>
            <a:r>
              <a:rPr dirty="0" sz="3000" spc="-55">
                <a:latin typeface="Times New Roman"/>
                <a:cs typeface="Times New Roman"/>
              </a:rPr>
              <a:t> </a:t>
            </a:r>
            <a:r>
              <a:rPr dirty="0" sz="3000" spc="-40">
                <a:latin typeface="Times New Roman"/>
                <a:cs typeface="Times New Roman"/>
              </a:rPr>
              <a:t>Western</a:t>
            </a:r>
            <a:r>
              <a:rPr dirty="0" sz="3000" spc="-10">
                <a:latin typeface="Times New Roman"/>
                <a:cs typeface="Times New Roman"/>
              </a:rPr>
              <a:t> </a:t>
            </a:r>
            <a:r>
              <a:rPr dirty="0" sz="3000" spc="10">
                <a:latin typeface="Times New Roman"/>
                <a:cs typeface="Times New Roman"/>
              </a:rPr>
              <a:t>and </a:t>
            </a:r>
            <a:r>
              <a:rPr dirty="0" sz="3000" spc="-73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Central </a:t>
            </a:r>
            <a:r>
              <a:rPr dirty="0" sz="3000" spc="-5">
                <a:latin typeface="Times New Roman"/>
                <a:cs typeface="Times New Roman"/>
              </a:rPr>
              <a:t>Europe </a:t>
            </a:r>
            <a:r>
              <a:rPr dirty="0" sz="3000" spc="5">
                <a:latin typeface="Times New Roman"/>
                <a:cs typeface="Times New Roman"/>
              </a:rPr>
              <a:t>during the </a:t>
            </a:r>
            <a:r>
              <a:rPr dirty="0" sz="3000" spc="-5">
                <a:latin typeface="Times New Roman"/>
                <a:cs typeface="Times New Roman"/>
              </a:rPr>
              <a:t>early </a:t>
            </a:r>
            <a:r>
              <a:rPr dirty="0" sz="3000" spc="-10">
                <a:latin typeface="Times New Roman"/>
                <a:cs typeface="Times New Roman"/>
              </a:rPr>
              <a:t>decades </a:t>
            </a:r>
            <a:r>
              <a:rPr dirty="0" sz="3000" spc="5">
                <a:latin typeface="Times New Roman"/>
                <a:cs typeface="Times New Roman"/>
              </a:rPr>
              <a:t>of </a:t>
            </a:r>
            <a:r>
              <a:rPr dirty="0" sz="3000" spc="10">
                <a:latin typeface="Times New Roman"/>
                <a:cs typeface="Times New Roman"/>
              </a:rPr>
              <a:t>the </a:t>
            </a:r>
            <a:r>
              <a:rPr dirty="0" sz="3000" spc="15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nineteenth</a:t>
            </a:r>
            <a:r>
              <a:rPr dirty="0" sz="3000" spc="-30">
                <a:latin typeface="Times New Roman"/>
                <a:cs typeface="Times New Roman"/>
              </a:rPr>
              <a:t> century.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Wingdings"/>
              <a:buChar char=""/>
            </a:pPr>
            <a:endParaRPr sz="3750">
              <a:latin typeface="Times New Roman"/>
              <a:cs typeface="Times New Roman"/>
            </a:endParaRPr>
          </a:p>
          <a:p>
            <a:pPr marL="356870" marR="274955" indent="-344805">
              <a:lnSpc>
                <a:spcPct val="80000"/>
              </a:lnSpc>
              <a:buFont typeface="Wingdings"/>
              <a:buChar char=""/>
              <a:tabLst>
                <a:tab pos="448945" algn="l"/>
              </a:tabLst>
            </a:pPr>
            <a:r>
              <a:rPr dirty="0"/>
              <a:t>	</a:t>
            </a:r>
            <a:r>
              <a:rPr dirty="0" sz="3000">
                <a:latin typeface="Times New Roman"/>
                <a:cs typeface="Times New Roman"/>
              </a:rPr>
              <a:t>It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ultimately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led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to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the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unification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of</a:t>
            </a:r>
            <a:r>
              <a:rPr dirty="0" sz="3000" spc="-50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Italy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 spc="-15">
                <a:latin typeface="Times New Roman"/>
                <a:cs typeface="Times New Roman"/>
              </a:rPr>
              <a:t>and </a:t>
            </a:r>
            <a:r>
              <a:rPr dirty="0" sz="3000" spc="-10">
                <a:latin typeface="Times New Roman"/>
                <a:cs typeface="Times New Roman"/>
              </a:rPr>
              <a:t> </a:t>
            </a:r>
            <a:r>
              <a:rPr dirty="0" sz="3000" spc="-15">
                <a:latin typeface="Times New Roman"/>
                <a:cs typeface="Times New Roman"/>
              </a:rPr>
              <a:t>Germany</a:t>
            </a:r>
            <a:r>
              <a:rPr dirty="0" sz="3000" spc="55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and </a:t>
            </a:r>
            <a:r>
              <a:rPr dirty="0" sz="3000" spc="5">
                <a:latin typeface="Times New Roman"/>
                <a:cs typeface="Times New Roman"/>
              </a:rPr>
              <a:t>the</a:t>
            </a:r>
            <a:r>
              <a:rPr dirty="0" sz="3000" spc="-10">
                <a:latin typeface="Times New Roman"/>
                <a:cs typeface="Times New Roman"/>
              </a:rPr>
              <a:t> creation</a:t>
            </a:r>
            <a:r>
              <a:rPr dirty="0" sz="3000" spc="65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of </a:t>
            </a:r>
            <a:r>
              <a:rPr dirty="0" sz="3000" spc="5">
                <a:latin typeface="Times New Roman"/>
                <a:cs typeface="Times New Roman"/>
              </a:rPr>
              <a:t>the</a:t>
            </a:r>
            <a:r>
              <a:rPr dirty="0" sz="3000" spc="-15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Belgian</a:t>
            </a:r>
            <a:r>
              <a:rPr dirty="0" sz="3000" spc="45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national </a:t>
            </a:r>
            <a:r>
              <a:rPr dirty="0" sz="3000" spc="-735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state.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7040" y="377444"/>
            <a:ext cx="8194675" cy="6071870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marL="445770" marR="564515" indent="-344805">
              <a:lnSpc>
                <a:spcPts val="3460"/>
              </a:lnSpc>
              <a:spcBef>
                <a:spcPts val="525"/>
              </a:spcBef>
              <a:buFont typeface="Wingdings"/>
              <a:buChar char=""/>
              <a:tabLst>
                <a:tab pos="446405" algn="l"/>
              </a:tabLst>
            </a:pPr>
            <a:r>
              <a:rPr dirty="0" sz="3200" spc="-5">
                <a:latin typeface="Times New Roman"/>
                <a:cs typeface="Times New Roman"/>
              </a:rPr>
              <a:t>From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its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initial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30">
                <a:latin typeface="Times New Roman"/>
                <a:cs typeface="Times New Roman"/>
              </a:rPr>
              <a:t>center,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nationalism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spread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to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other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areas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with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trade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cultural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contacts: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4300">
              <a:latin typeface="Times New Roman"/>
              <a:cs typeface="Times New Roman"/>
            </a:endParaRPr>
          </a:p>
          <a:p>
            <a:pPr marL="445770" marR="158750" indent="-344805">
              <a:lnSpc>
                <a:spcPts val="3460"/>
              </a:lnSpc>
              <a:tabLst>
                <a:tab pos="4032885" algn="l"/>
              </a:tabLst>
            </a:pPr>
            <a:r>
              <a:rPr dirty="0" sz="3200" spc="-5">
                <a:solidFill>
                  <a:srgbClr val="FF0000"/>
                </a:solidFill>
                <a:latin typeface="Times New Roman"/>
                <a:cs typeface="Times New Roman"/>
              </a:rPr>
              <a:t>USA: </a:t>
            </a:r>
            <a:r>
              <a:rPr dirty="0" sz="3200" spc="-5">
                <a:latin typeface="Times New Roman"/>
                <a:cs typeface="Times New Roman"/>
              </a:rPr>
              <a:t>By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early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10">
                <a:latin typeface="Times New Roman"/>
                <a:cs typeface="Times New Roman"/>
              </a:rPr>
              <a:t>19</a:t>
            </a:r>
            <a:r>
              <a:rPr dirty="0" baseline="25132" sz="3150" spc="15">
                <a:latin typeface="Times New Roman"/>
                <a:cs typeface="Times New Roman"/>
              </a:rPr>
              <a:t>th	</a:t>
            </a:r>
            <a:r>
              <a:rPr dirty="0" sz="3200" spc="-35">
                <a:latin typeface="Times New Roman"/>
                <a:cs typeface="Times New Roman"/>
              </a:rPr>
              <a:t>century,</a:t>
            </a:r>
            <a:r>
              <a:rPr dirty="0" sz="3200" spc="-5">
                <a:latin typeface="Times New Roman"/>
                <a:cs typeface="Times New Roman"/>
              </a:rPr>
              <a:t> clear </a:t>
            </a:r>
            <a:r>
              <a:rPr dirty="0" sz="3200" spc="-10">
                <a:latin typeface="Times New Roman"/>
                <a:cs typeface="Times New Roman"/>
              </a:rPr>
              <a:t>statements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-200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A</a:t>
            </a:r>
            <a:r>
              <a:rPr dirty="0" sz="3200" spc="-75">
                <a:latin typeface="Times New Roman"/>
                <a:cs typeface="Times New Roman"/>
              </a:rPr>
              <a:t>m</a:t>
            </a:r>
            <a:r>
              <a:rPr dirty="0" sz="3200" spc="-5">
                <a:latin typeface="Times New Roman"/>
                <a:cs typeface="Times New Roman"/>
              </a:rPr>
              <a:t>erican</a:t>
            </a:r>
            <a:r>
              <a:rPr dirty="0" sz="3200" spc="6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nationalis</a:t>
            </a:r>
            <a:r>
              <a:rPr dirty="0" sz="3200" spc="-70">
                <a:latin typeface="Times New Roman"/>
                <a:cs typeface="Times New Roman"/>
              </a:rPr>
              <a:t>m</a:t>
            </a:r>
            <a:r>
              <a:rPr dirty="0" sz="3200" spc="-5">
                <a:latin typeface="Times New Roman"/>
                <a:cs typeface="Times New Roman"/>
              </a:rPr>
              <a:t>,</a:t>
            </a:r>
            <a:r>
              <a:rPr dirty="0" sz="3200" spc="5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along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with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rituals,  </a:t>
            </a:r>
            <a:r>
              <a:rPr dirty="0" sz="3200">
                <a:latin typeface="Times New Roman"/>
                <a:cs typeface="Times New Roman"/>
              </a:rPr>
              <a:t>such</a:t>
            </a:r>
            <a:r>
              <a:rPr dirty="0" sz="3200" spc="-5">
                <a:latin typeface="Times New Roman"/>
                <a:cs typeface="Times New Roman"/>
              </a:rPr>
              <a:t> as</a:t>
            </a:r>
            <a:r>
              <a:rPr dirty="0" sz="3200">
                <a:latin typeface="Times New Roman"/>
                <a:cs typeface="Times New Roman"/>
              </a:rPr>
              <a:t> the</a:t>
            </a:r>
            <a:r>
              <a:rPr dirty="0" sz="3200" spc="-5">
                <a:latin typeface="Times New Roman"/>
                <a:cs typeface="Times New Roman"/>
              </a:rPr>
              <a:t> celebration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 </a:t>
            </a:r>
            <a:r>
              <a:rPr dirty="0" sz="3200">
                <a:latin typeface="Times New Roman"/>
                <a:cs typeface="Times New Roman"/>
              </a:rPr>
              <a:t>July </a:t>
            </a:r>
            <a:r>
              <a:rPr dirty="0" sz="3200" spc="-5">
                <a:latin typeface="Times New Roman"/>
                <a:cs typeface="Times New Roman"/>
              </a:rPr>
              <a:t>4, and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symbols,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such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as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Uncle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Sam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justified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new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age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in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U.S.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30">
                <a:latin typeface="Times New Roman"/>
                <a:cs typeface="Times New Roman"/>
              </a:rPr>
              <a:t>history.</a:t>
            </a:r>
            <a:endParaRPr sz="3200">
              <a:latin typeface="Times New Roman"/>
              <a:cs typeface="Times New Roman"/>
            </a:endParaRPr>
          </a:p>
          <a:p>
            <a:pPr marL="445770" marR="17780" indent="-344805">
              <a:lnSpc>
                <a:spcPts val="3460"/>
              </a:lnSpc>
              <a:spcBef>
                <a:spcPts val="750"/>
              </a:spcBef>
            </a:pPr>
            <a:r>
              <a:rPr dirty="0" sz="3200" spc="-5">
                <a:solidFill>
                  <a:srgbClr val="FF0000"/>
                </a:solidFill>
                <a:latin typeface="Times New Roman"/>
                <a:cs typeface="Times New Roman"/>
              </a:rPr>
              <a:t>Greece and Serbia: </a:t>
            </a:r>
            <a:r>
              <a:rPr dirty="0" sz="3200" spc="-5">
                <a:latin typeface="Times New Roman"/>
                <a:cs typeface="Times New Roman"/>
              </a:rPr>
              <a:t>The </a:t>
            </a:r>
            <a:r>
              <a:rPr dirty="0" sz="3200">
                <a:latin typeface="Times New Roman"/>
                <a:cs typeface="Times New Roman"/>
              </a:rPr>
              <a:t>spread </a:t>
            </a:r>
            <a:r>
              <a:rPr dirty="0" sz="3200" spc="-5">
                <a:latin typeface="Times New Roman"/>
                <a:cs typeface="Times New Roman"/>
              </a:rPr>
              <a:t>of </a:t>
            </a:r>
            <a:r>
              <a:rPr dirty="0" sz="3200">
                <a:latin typeface="Times New Roman"/>
                <a:cs typeface="Times New Roman"/>
              </a:rPr>
              <a:t>nationalism in 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Eastern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Europe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resulted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in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different</a:t>
            </a:r>
            <a:r>
              <a:rPr dirty="0" sz="3200" spc="-7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revolutions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against</a:t>
            </a:r>
            <a:r>
              <a:rPr dirty="0" sz="3200" spc="-5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the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Ottoman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empire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during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the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1820s 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 </a:t>
            </a:r>
            <a:r>
              <a:rPr dirty="0" sz="3200">
                <a:latin typeface="Times New Roman"/>
                <a:cs typeface="Times New Roman"/>
              </a:rPr>
              <a:t>1840s that led </a:t>
            </a:r>
            <a:r>
              <a:rPr dirty="0" sz="3200" spc="-5">
                <a:latin typeface="Times New Roman"/>
                <a:cs typeface="Times New Roman"/>
              </a:rPr>
              <a:t>to </a:t>
            </a:r>
            <a:r>
              <a:rPr dirty="0" sz="3200">
                <a:latin typeface="Times New Roman"/>
                <a:cs typeface="Times New Roman"/>
              </a:rPr>
              <a:t>independence </a:t>
            </a:r>
            <a:r>
              <a:rPr dirty="0" sz="3200" spc="-5">
                <a:latin typeface="Times New Roman"/>
                <a:cs typeface="Times New Roman"/>
              </a:rPr>
              <a:t>of </a:t>
            </a:r>
            <a:r>
              <a:rPr dirty="0" sz="3200">
                <a:latin typeface="Times New Roman"/>
                <a:cs typeface="Times New Roman"/>
              </a:rPr>
              <a:t>Greece 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 spc="-3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Serbia.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1283" y="328688"/>
            <a:ext cx="8039100" cy="90233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ts val="3454"/>
              </a:lnSpc>
              <a:spcBef>
                <a:spcPts val="90"/>
              </a:spcBef>
            </a:pPr>
            <a:r>
              <a:rPr dirty="0" spc="-5"/>
              <a:t>The</a:t>
            </a:r>
            <a:r>
              <a:rPr dirty="0" spc="-50"/>
              <a:t> </a:t>
            </a:r>
            <a:r>
              <a:rPr dirty="0" spc="-5"/>
              <a:t>Spread</a:t>
            </a:r>
            <a:r>
              <a:rPr dirty="0" spc="-50"/>
              <a:t> </a:t>
            </a:r>
            <a:r>
              <a:rPr dirty="0" spc="-5"/>
              <a:t>of</a:t>
            </a:r>
            <a:r>
              <a:rPr dirty="0" spc="-50"/>
              <a:t> </a:t>
            </a:r>
            <a:r>
              <a:rPr dirty="0" spc="-5"/>
              <a:t>Nationalism</a:t>
            </a:r>
            <a:r>
              <a:rPr dirty="0" spc="25"/>
              <a:t> </a:t>
            </a:r>
            <a:r>
              <a:rPr dirty="0" spc="-5"/>
              <a:t>to</a:t>
            </a:r>
            <a:r>
              <a:rPr dirty="0" spc="-185"/>
              <a:t> </a:t>
            </a:r>
            <a:r>
              <a:rPr dirty="0" spc="-5"/>
              <a:t>Asia</a:t>
            </a:r>
            <a:r>
              <a:rPr dirty="0" spc="-45"/>
              <a:t> </a:t>
            </a:r>
            <a:r>
              <a:rPr dirty="0" spc="-5"/>
              <a:t>and</a:t>
            </a:r>
            <a:r>
              <a:rPr dirty="0" spc="-145"/>
              <a:t> </a:t>
            </a:r>
            <a:r>
              <a:rPr dirty="0" spc="-5"/>
              <a:t>Africa:</a:t>
            </a:r>
          </a:p>
          <a:p>
            <a:pPr algn="ctr" marL="342265">
              <a:lnSpc>
                <a:spcPts val="3454"/>
              </a:lnSpc>
            </a:pPr>
            <a:r>
              <a:rPr dirty="0" spc="-5"/>
              <a:t>Second</a:t>
            </a:r>
            <a:r>
              <a:rPr dirty="0" spc="-45"/>
              <a:t> </a:t>
            </a:r>
            <a:r>
              <a:rPr dirty="0" spc="-5"/>
              <a:t>Phase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44815"/>
            <a:ext cx="8129905" cy="4707255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marL="356870" marR="72390" indent="-344805">
              <a:lnSpc>
                <a:spcPct val="80000"/>
              </a:lnSpc>
              <a:spcBef>
                <a:spcPts val="675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2400" spc="-5">
                <a:latin typeface="Times New Roman"/>
                <a:cs typeface="Times New Roman"/>
              </a:rPr>
              <a:t>The</a:t>
            </a:r>
            <a:r>
              <a:rPr dirty="0" sz="2400" spc="-3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second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phase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of</a:t>
            </a:r>
            <a:r>
              <a:rPr dirty="0" sz="2400">
                <a:latin typeface="Times New Roman"/>
                <a:cs typeface="Times New Roman"/>
              </a:rPr>
              <a:t> </a:t>
            </a:r>
            <a:r>
              <a:rPr dirty="0" sz="2400" spc="-15">
                <a:latin typeface="Times New Roman"/>
                <a:cs typeface="Times New Roman"/>
              </a:rPr>
              <a:t>nationalism’s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 spc="-15">
                <a:latin typeface="Times New Roman"/>
                <a:cs typeface="Times New Roman"/>
              </a:rPr>
              <a:t>spread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depended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directly </a:t>
            </a:r>
            <a:r>
              <a:rPr dirty="0" sz="2400" spc="-5">
                <a:latin typeface="Times New Roman"/>
                <a:cs typeface="Times New Roman"/>
              </a:rPr>
              <a:t>on </a:t>
            </a:r>
            <a:r>
              <a:rPr dirty="0" sz="2400" spc="-58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increasing</a:t>
            </a:r>
            <a:r>
              <a:rPr dirty="0" sz="2400" spc="-4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European</a:t>
            </a:r>
            <a:r>
              <a:rPr dirty="0" sz="2400" spc="4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penetration</a:t>
            </a:r>
            <a:r>
              <a:rPr dirty="0" sz="2400" spc="1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of</a:t>
            </a:r>
            <a:r>
              <a:rPr dirty="0" sz="2400" spc="-12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Africa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and</a:t>
            </a:r>
            <a:r>
              <a:rPr dirty="0" sz="2400" spc="-130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Asia.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Wingdings"/>
              <a:buChar char=""/>
            </a:pPr>
            <a:endParaRPr sz="25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400" spc="-5" b="1">
                <a:solidFill>
                  <a:srgbClr val="FF0000"/>
                </a:solidFill>
                <a:latin typeface="Times New Roman"/>
                <a:cs typeface="Times New Roman"/>
              </a:rPr>
              <a:t>Arab</a:t>
            </a:r>
            <a:r>
              <a:rPr dirty="0" sz="2400" spc="-7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400" spc="-30" b="1">
                <a:solidFill>
                  <a:srgbClr val="FF0000"/>
                </a:solidFill>
                <a:latin typeface="Times New Roman"/>
                <a:cs typeface="Times New Roman"/>
              </a:rPr>
              <a:t>World:</a:t>
            </a:r>
            <a:endParaRPr sz="2400">
              <a:latin typeface="Times New Roman"/>
              <a:cs typeface="Times New Roman"/>
            </a:endParaRPr>
          </a:p>
          <a:p>
            <a:pPr marL="356870" marR="229235" indent="-344805">
              <a:lnSpc>
                <a:spcPct val="80000"/>
              </a:lnSpc>
              <a:spcBef>
                <a:spcPts val="575"/>
              </a:spcBef>
              <a:tabLst>
                <a:tab pos="1295400" algn="l"/>
              </a:tabLst>
            </a:pPr>
            <a:r>
              <a:rPr dirty="0" sz="2400" spc="-10">
                <a:solidFill>
                  <a:srgbClr val="FF0000"/>
                </a:solidFill>
                <a:latin typeface="Times New Roman"/>
                <a:cs typeface="Times New Roman"/>
              </a:rPr>
              <a:t>Lebanon:	</a:t>
            </a:r>
            <a:r>
              <a:rPr dirty="0" sz="2400" spc="-5">
                <a:latin typeface="Times New Roman"/>
                <a:cs typeface="Times New Roman"/>
              </a:rPr>
              <a:t>As early as the 1860s </a:t>
            </a:r>
            <a:r>
              <a:rPr dirty="0" sz="2400">
                <a:latin typeface="Times New Roman"/>
                <a:cs typeface="Times New Roman"/>
              </a:rPr>
              <a:t>Christian </a:t>
            </a:r>
            <a:r>
              <a:rPr dirty="0" sz="2400" spc="-5">
                <a:latin typeface="Times New Roman"/>
                <a:cs typeface="Times New Roman"/>
              </a:rPr>
              <a:t>merchants, unusually </a:t>
            </a:r>
            <a:r>
              <a:rPr dirty="0" sz="240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with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active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trade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and</a:t>
            </a:r>
            <a:r>
              <a:rPr dirty="0" sz="2400" spc="2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cultural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ties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with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Europe,</a:t>
            </a:r>
            <a:r>
              <a:rPr dirty="0" sz="2400" spc="-2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launched</a:t>
            </a:r>
            <a:r>
              <a:rPr dirty="0" sz="2400" spc="-13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Arab </a:t>
            </a:r>
            <a:r>
              <a:rPr dirty="0" sz="2400" spc="-5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nationalism.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000">
              <a:latin typeface="Times New Roman"/>
              <a:cs typeface="Times New Roman"/>
            </a:endParaRPr>
          </a:p>
          <a:p>
            <a:pPr algn="just" marL="356870" marR="5080" indent="-344805">
              <a:lnSpc>
                <a:spcPct val="80000"/>
              </a:lnSpc>
            </a:pPr>
            <a:r>
              <a:rPr dirty="0" sz="2400" spc="-20">
                <a:solidFill>
                  <a:srgbClr val="FF0000"/>
                </a:solidFill>
                <a:latin typeface="Times New Roman"/>
                <a:cs typeface="Times New Roman"/>
              </a:rPr>
              <a:t>Egypt: </a:t>
            </a:r>
            <a:r>
              <a:rPr dirty="0" sz="2400">
                <a:latin typeface="Times New Roman"/>
                <a:cs typeface="Times New Roman"/>
              </a:rPr>
              <a:t>nationalism </a:t>
            </a:r>
            <a:r>
              <a:rPr dirty="0" sz="2400" spc="-5">
                <a:latin typeface="Times New Roman"/>
                <a:cs typeface="Times New Roman"/>
              </a:rPr>
              <a:t>was </a:t>
            </a:r>
            <a:r>
              <a:rPr dirty="0" sz="2400" spc="-10">
                <a:latin typeface="Times New Roman"/>
                <a:cs typeface="Times New Roman"/>
              </a:rPr>
              <a:t>headed </a:t>
            </a:r>
            <a:r>
              <a:rPr dirty="0" sz="2400">
                <a:latin typeface="Times New Roman"/>
                <a:cs typeface="Times New Roman"/>
              </a:rPr>
              <a:t>by journalists and </a:t>
            </a:r>
            <a:r>
              <a:rPr dirty="0" sz="2400" spc="-15">
                <a:latin typeface="Times New Roman"/>
                <a:cs typeface="Times New Roman"/>
              </a:rPr>
              <a:t>lawyers </a:t>
            </a:r>
            <a:r>
              <a:rPr dirty="0" sz="2400">
                <a:latin typeface="Times New Roman"/>
                <a:cs typeface="Times New Roman"/>
              </a:rPr>
              <a:t>who, </a:t>
            </a:r>
            <a:r>
              <a:rPr dirty="0" sz="2400" spc="-25">
                <a:latin typeface="Times New Roman"/>
                <a:cs typeface="Times New Roman"/>
              </a:rPr>
              <a:t>as </a:t>
            </a:r>
            <a:r>
              <a:rPr dirty="0" sz="2400" spc="-5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 </a:t>
            </a:r>
            <a:r>
              <a:rPr dirty="0" sz="2400" spc="-15">
                <a:latin typeface="Times New Roman"/>
                <a:cs typeface="Times New Roman"/>
              </a:rPr>
              <a:t>result </a:t>
            </a:r>
            <a:r>
              <a:rPr dirty="0" sz="2400" spc="-5">
                <a:latin typeface="Times New Roman"/>
                <a:cs typeface="Times New Roman"/>
              </a:rPr>
              <a:t>of earlier reform movements (scientific revolution), had </a:t>
            </a:r>
            <a:r>
              <a:rPr dirty="0" sz="2400" spc="-58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been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partially educated</a:t>
            </a:r>
            <a:r>
              <a:rPr dirty="0" sz="2400" spc="3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in the</a:t>
            </a:r>
            <a:r>
              <a:rPr dirty="0" sz="2400" spc="-60">
                <a:latin typeface="Times New Roman"/>
                <a:cs typeface="Times New Roman"/>
              </a:rPr>
              <a:t> </a:t>
            </a:r>
            <a:r>
              <a:rPr dirty="0" sz="2400" spc="-50">
                <a:latin typeface="Times New Roman"/>
                <a:cs typeface="Times New Roman"/>
              </a:rPr>
              <a:t>West</a:t>
            </a:r>
            <a:r>
              <a:rPr dirty="0" sz="2400" spc="-5">
                <a:latin typeface="Times New Roman"/>
                <a:cs typeface="Times New Roman"/>
              </a:rPr>
              <a:t> (Mustafa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Kamil).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000">
              <a:latin typeface="Times New Roman"/>
              <a:cs typeface="Times New Roman"/>
            </a:endParaRPr>
          </a:p>
          <a:p>
            <a:pPr marL="356870" marR="838835" indent="-344805">
              <a:lnSpc>
                <a:spcPct val="80000"/>
              </a:lnSpc>
              <a:spcBef>
                <a:spcPts val="5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2400" spc="-5">
                <a:latin typeface="Times New Roman"/>
                <a:cs typeface="Times New Roman"/>
              </a:rPr>
              <a:t>Nationalists</a:t>
            </a:r>
            <a:r>
              <a:rPr dirty="0" sz="2400" spc="-7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initially</a:t>
            </a:r>
            <a:r>
              <a:rPr dirty="0" sz="2400" spc="-5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focused on</a:t>
            </a:r>
            <a:r>
              <a:rPr dirty="0" sz="2400" spc="-5">
                <a:latin typeface="Times New Roman"/>
                <a:cs typeface="Times New Roman"/>
              </a:rPr>
              <a:t> </a:t>
            </a:r>
            <a:r>
              <a:rPr dirty="0" sz="2400" spc="-10">
                <a:latin typeface="Times New Roman"/>
                <a:cs typeface="Times New Roman"/>
              </a:rPr>
              <a:t>speeches</a:t>
            </a:r>
            <a:r>
              <a:rPr dirty="0" sz="2400">
                <a:latin typeface="Times New Roman"/>
                <a:cs typeface="Times New Roman"/>
              </a:rPr>
              <a:t> and </a:t>
            </a:r>
            <a:r>
              <a:rPr dirty="0" sz="2400" spc="-5">
                <a:latin typeface="Times New Roman"/>
                <a:cs typeface="Times New Roman"/>
              </a:rPr>
              <a:t>newspaper </a:t>
            </a:r>
            <a:r>
              <a:rPr dirty="0" sz="2400" spc="-58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articles,</a:t>
            </a:r>
            <a:r>
              <a:rPr dirty="0" sz="2400" spc="-7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but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by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</a:t>
            </a:r>
            <a:r>
              <a:rPr dirty="0" sz="2400" spc="-4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1890s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they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formed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political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parties.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27457"/>
            <a:ext cx="8100695" cy="587756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sz="3200" spc="-15">
                <a:solidFill>
                  <a:srgbClr val="FF0000"/>
                </a:solidFill>
                <a:latin typeface="Times New Roman"/>
                <a:cs typeface="Times New Roman"/>
              </a:rPr>
              <a:t>Ottoman</a:t>
            </a:r>
            <a:r>
              <a:rPr dirty="0" sz="3200" spc="1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200" spc="-20">
                <a:solidFill>
                  <a:srgbClr val="FF0000"/>
                </a:solidFill>
                <a:latin typeface="Times New Roman"/>
                <a:cs typeface="Times New Roman"/>
              </a:rPr>
              <a:t>Empire/Turkey:</a:t>
            </a:r>
            <a:endParaRPr sz="3200">
              <a:latin typeface="Times New Roman"/>
              <a:cs typeface="Times New Roman"/>
            </a:endParaRPr>
          </a:p>
          <a:p>
            <a:pPr marL="356870" marR="5080" indent="-344805">
              <a:lnSpc>
                <a:spcPts val="3460"/>
              </a:lnSpc>
              <a:spcBef>
                <a:spcPts val="815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200" spc="-10">
                <a:latin typeface="Times New Roman"/>
                <a:cs typeface="Times New Roman"/>
              </a:rPr>
              <a:t>A</a:t>
            </a:r>
            <a:r>
              <a:rPr dirty="0" sz="3200" spc="-204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nu</a:t>
            </a:r>
            <a:r>
              <a:rPr dirty="0" sz="3200" spc="-60">
                <a:latin typeface="Times New Roman"/>
                <a:cs typeface="Times New Roman"/>
              </a:rPr>
              <a:t>m</a:t>
            </a:r>
            <a:r>
              <a:rPr dirty="0" sz="3200">
                <a:latin typeface="Times New Roman"/>
                <a:cs typeface="Times New Roman"/>
              </a:rPr>
              <a:t>be</a:t>
            </a:r>
            <a:r>
              <a:rPr dirty="0" sz="3200" spc="-5">
                <a:latin typeface="Times New Roman"/>
                <a:cs typeface="Times New Roman"/>
              </a:rPr>
              <a:t>r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o</a:t>
            </a:r>
            <a:r>
              <a:rPr dirty="0" sz="3200" spc="-5">
                <a:latin typeface="Times New Roman"/>
                <a:cs typeface="Times New Roman"/>
              </a:rPr>
              <a:t>f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Otto</a:t>
            </a:r>
            <a:r>
              <a:rPr dirty="0" sz="3200" spc="-70">
                <a:latin typeface="Times New Roman"/>
                <a:cs typeface="Times New Roman"/>
              </a:rPr>
              <a:t>m</a:t>
            </a:r>
            <a:r>
              <a:rPr dirty="0" sz="3200">
                <a:latin typeface="Times New Roman"/>
                <a:cs typeface="Times New Roman"/>
              </a:rPr>
              <a:t>a</a:t>
            </a:r>
            <a:r>
              <a:rPr dirty="0" sz="3200" spc="-5">
                <a:latin typeface="Times New Roman"/>
                <a:cs typeface="Times New Roman"/>
              </a:rPr>
              <a:t>n</a:t>
            </a:r>
            <a:r>
              <a:rPr dirty="0" sz="3200" spc="6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ar</a:t>
            </a:r>
            <a:r>
              <a:rPr dirty="0" sz="3200" spc="-90">
                <a:latin typeface="Times New Roman"/>
                <a:cs typeface="Times New Roman"/>
              </a:rPr>
              <a:t>m</a:t>
            </a:r>
            <a:r>
              <a:rPr dirty="0" sz="3200" spc="-5">
                <a:latin typeface="Times New Roman"/>
                <a:cs typeface="Times New Roman"/>
              </a:rPr>
              <a:t>y</a:t>
            </a:r>
            <a:r>
              <a:rPr dirty="0" sz="3200" spc="9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officer</a:t>
            </a:r>
            <a:r>
              <a:rPr dirty="0" sz="3200" spc="-5">
                <a:latin typeface="Times New Roman"/>
                <a:cs typeface="Times New Roman"/>
              </a:rPr>
              <a:t>s</a:t>
            </a:r>
            <a:r>
              <a:rPr dirty="0" sz="3200" spc="-7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studie</a:t>
            </a:r>
            <a:r>
              <a:rPr dirty="0" sz="3200" spc="-5">
                <a:latin typeface="Times New Roman"/>
                <a:cs typeface="Times New Roman"/>
              </a:rPr>
              <a:t>d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in  Europe</a:t>
            </a:r>
            <a:r>
              <a:rPr dirty="0" sz="3200" spc="-5">
                <a:latin typeface="Times New Roman"/>
                <a:cs typeface="Times New Roman"/>
              </a:rPr>
              <a:t>.</a:t>
            </a:r>
            <a:r>
              <a:rPr dirty="0" sz="3200" spc="-2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As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</a:t>
            </a:r>
            <a:r>
              <a:rPr dirty="0" sz="3200" spc="4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result,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specific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groups</a:t>
            </a:r>
            <a:r>
              <a:rPr dirty="0" sz="3200" spc="3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went  </a:t>
            </a:r>
            <a:r>
              <a:rPr dirty="0" sz="3200" spc="-5">
                <a:latin typeface="Times New Roman"/>
                <a:cs typeface="Times New Roman"/>
              </a:rPr>
              <a:t>beyond</a:t>
            </a:r>
            <a:r>
              <a:rPr dirty="0" sz="3200" spc="-25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mere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reforms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the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Ottoman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system;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they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asked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for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nationalist-based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30">
                <a:latin typeface="Times New Roman"/>
                <a:cs typeface="Times New Roman"/>
              </a:rPr>
              <a:t>Turkish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state.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4300">
              <a:latin typeface="Times New Roman"/>
              <a:cs typeface="Times New Roman"/>
            </a:endParaRPr>
          </a:p>
          <a:p>
            <a:pPr marL="356870" marR="52069" indent="-344805">
              <a:lnSpc>
                <a:spcPts val="3460"/>
              </a:lnSpc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The </a:t>
            </a:r>
            <a:r>
              <a:rPr dirty="0" sz="3200" spc="-65">
                <a:latin typeface="Times New Roman"/>
                <a:cs typeface="Times New Roman"/>
              </a:rPr>
              <a:t>Young </a:t>
            </a:r>
            <a:r>
              <a:rPr dirty="0" sz="3200" spc="-25">
                <a:latin typeface="Times New Roman"/>
                <a:cs typeface="Times New Roman"/>
              </a:rPr>
              <a:t>Turks, </a:t>
            </a:r>
            <a:r>
              <a:rPr dirty="0" sz="3200" spc="-20">
                <a:latin typeface="Times New Roman"/>
                <a:cs typeface="Times New Roman"/>
              </a:rPr>
              <a:t>emerged </a:t>
            </a:r>
            <a:r>
              <a:rPr dirty="0" sz="3200">
                <a:latin typeface="Times New Roman"/>
                <a:cs typeface="Times New Roman"/>
              </a:rPr>
              <a:t>before </a:t>
            </a:r>
            <a:r>
              <a:rPr dirty="0" sz="3200" spc="-20">
                <a:latin typeface="Times New Roman"/>
                <a:cs typeface="Times New Roman"/>
              </a:rPr>
              <a:t>WWI; </a:t>
            </a:r>
            <a:r>
              <a:rPr dirty="0" sz="3200">
                <a:latin typeface="Times New Roman"/>
                <a:cs typeface="Times New Roman"/>
              </a:rPr>
              <a:t>then, 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in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chaos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35">
                <a:latin typeface="Times New Roman"/>
                <a:cs typeface="Times New Roman"/>
              </a:rPr>
              <a:t>after-war,</a:t>
            </a:r>
            <a:r>
              <a:rPr dirty="0" sz="3200" spc="5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they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seized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power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created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modern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60">
                <a:latin typeface="Times New Roman"/>
                <a:cs typeface="Times New Roman"/>
              </a:rPr>
              <a:t>Turkey.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 MT"/>
              <a:buChar char="•"/>
            </a:pPr>
            <a:endParaRPr sz="4300">
              <a:latin typeface="Times New Roman"/>
              <a:cs typeface="Times New Roman"/>
            </a:endParaRPr>
          </a:p>
          <a:p>
            <a:pPr marL="356870" marR="1250315" indent="-344805">
              <a:lnSpc>
                <a:spcPts val="3460"/>
              </a:lnSpc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They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introduced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host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30">
                <a:latin typeface="Times New Roman"/>
                <a:cs typeface="Times New Roman"/>
              </a:rPr>
              <a:t>Western-style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reforms.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34784"/>
            <a:ext cx="8181340" cy="5694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10">
                <a:solidFill>
                  <a:srgbClr val="FF0000"/>
                </a:solidFill>
                <a:latin typeface="Times New Roman"/>
                <a:cs typeface="Times New Roman"/>
              </a:rPr>
              <a:t>India:</a:t>
            </a:r>
            <a:endParaRPr sz="3000">
              <a:latin typeface="Times New Roman"/>
              <a:cs typeface="Times New Roman"/>
            </a:endParaRPr>
          </a:p>
          <a:p>
            <a:pPr marL="356870" marR="273685" indent="-344805">
              <a:lnSpc>
                <a:spcPts val="2880"/>
              </a:lnSpc>
              <a:spcBef>
                <a:spcPts val="695"/>
              </a:spcBef>
              <a:buFont typeface="Wingdings"/>
              <a:buChar char=""/>
              <a:tabLst>
                <a:tab pos="357505" algn="l"/>
                <a:tab pos="1967230" algn="l"/>
                <a:tab pos="4117975" algn="l"/>
                <a:tab pos="4770120" algn="l"/>
              </a:tabLst>
            </a:pPr>
            <a:r>
              <a:rPr dirty="0" sz="3000">
                <a:latin typeface="Times New Roman"/>
                <a:cs typeface="Times New Roman"/>
              </a:rPr>
              <a:t>Educated	</a:t>
            </a:r>
            <a:r>
              <a:rPr dirty="0" sz="3000" spc="5">
                <a:latin typeface="Times New Roman"/>
                <a:cs typeface="Times New Roman"/>
              </a:rPr>
              <a:t>Indians</a:t>
            </a:r>
            <a:r>
              <a:rPr dirty="0" sz="3000" spc="-6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from	the	top</a:t>
            </a:r>
            <a:r>
              <a:rPr dirty="0" sz="3000" spc="-10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castes</a:t>
            </a:r>
            <a:r>
              <a:rPr dirty="0" sz="3000" spc="-1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led</a:t>
            </a:r>
            <a:r>
              <a:rPr dirty="0" sz="3000" spc="-5">
                <a:latin typeface="Times New Roman"/>
                <a:cs typeface="Times New Roman"/>
              </a:rPr>
              <a:t> Indian </a:t>
            </a:r>
            <a:r>
              <a:rPr dirty="0" sz="3000" spc="-73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nationalism.</a:t>
            </a:r>
            <a:endParaRPr sz="3000">
              <a:latin typeface="Times New Roman"/>
              <a:cs typeface="Times New Roman"/>
            </a:endParaRPr>
          </a:p>
          <a:p>
            <a:pPr marL="356870" marR="311150" indent="-344805">
              <a:lnSpc>
                <a:spcPct val="80000"/>
              </a:lnSpc>
              <a:spcBef>
                <a:spcPts val="745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3000" spc="5">
                <a:latin typeface="Times New Roman"/>
                <a:cs typeface="Times New Roman"/>
              </a:rPr>
              <a:t>The </a:t>
            </a:r>
            <a:r>
              <a:rPr dirty="0" sz="3000" spc="-5">
                <a:latin typeface="Times New Roman"/>
                <a:cs typeface="Times New Roman"/>
              </a:rPr>
              <a:t>Indian </a:t>
            </a:r>
            <a:r>
              <a:rPr dirty="0" sz="3000">
                <a:latin typeface="Times New Roman"/>
                <a:cs typeface="Times New Roman"/>
              </a:rPr>
              <a:t>National </a:t>
            </a:r>
            <a:r>
              <a:rPr dirty="0" sz="3000" spc="5">
                <a:latin typeface="Times New Roman"/>
                <a:cs typeface="Times New Roman"/>
              </a:rPr>
              <a:t>Congress </a:t>
            </a:r>
            <a:r>
              <a:rPr dirty="0" sz="3000" spc="-15">
                <a:latin typeface="Times New Roman"/>
                <a:cs typeface="Times New Roman"/>
              </a:rPr>
              <a:t>met </a:t>
            </a:r>
            <a:r>
              <a:rPr dirty="0" sz="3000" spc="5">
                <a:latin typeface="Times New Roman"/>
                <a:cs typeface="Times New Roman"/>
              </a:rPr>
              <a:t>in 1885, </a:t>
            </a:r>
            <a:r>
              <a:rPr dirty="0" sz="3000" spc="10">
                <a:latin typeface="Times New Roman"/>
                <a:cs typeface="Times New Roman"/>
              </a:rPr>
              <a:t>with </a:t>
            </a:r>
            <a:r>
              <a:rPr dirty="0" sz="3000" spc="15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modest</a:t>
            </a:r>
            <a:r>
              <a:rPr dirty="0" sz="3000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demands</a:t>
            </a:r>
            <a:r>
              <a:rPr dirty="0" sz="3000" spc="5">
                <a:latin typeface="Times New Roman"/>
                <a:cs typeface="Times New Roman"/>
              </a:rPr>
              <a:t> like</a:t>
            </a:r>
            <a:r>
              <a:rPr dirty="0" sz="300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Indian</a:t>
            </a:r>
            <a:r>
              <a:rPr dirty="0" sz="3000" spc="-60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representation</a:t>
            </a:r>
            <a:r>
              <a:rPr dirty="0" sz="3000" spc="5">
                <a:latin typeface="Times New Roman"/>
                <a:cs typeface="Times New Roman"/>
              </a:rPr>
              <a:t> in</a:t>
            </a:r>
            <a:r>
              <a:rPr dirty="0" sz="3000">
                <a:latin typeface="Times New Roman"/>
                <a:cs typeface="Times New Roman"/>
              </a:rPr>
              <a:t> </a:t>
            </a:r>
            <a:r>
              <a:rPr dirty="0" sz="3000" spc="10">
                <a:latin typeface="Times New Roman"/>
                <a:cs typeface="Times New Roman"/>
              </a:rPr>
              <a:t>the </a:t>
            </a:r>
            <a:r>
              <a:rPr dirty="0" sz="3000" spc="-73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colonial</a:t>
            </a:r>
            <a:r>
              <a:rPr dirty="0" sz="3000" spc="-25">
                <a:latin typeface="Times New Roman"/>
                <a:cs typeface="Times New Roman"/>
              </a:rPr>
              <a:t> </a:t>
            </a:r>
            <a:r>
              <a:rPr dirty="0" sz="3000" spc="-20">
                <a:latin typeface="Times New Roman"/>
                <a:cs typeface="Times New Roman"/>
              </a:rPr>
              <a:t>bureaucracy.</a:t>
            </a:r>
            <a:endParaRPr sz="3000">
              <a:latin typeface="Times New Roman"/>
              <a:cs typeface="Times New Roman"/>
            </a:endParaRPr>
          </a:p>
          <a:p>
            <a:pPr marL="356870" marR="5080" indent="-344805">
              <a:lnSpc>
                <a:spcPts val="2880"/>
              </a:lnSpc>
              <a:spcBef>
                <a:spcPts val="695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3000" spc="-10">
                <a:latin typeface="Times New Roman"/>
                <a:cs typeface="Times New Roman"/>
              </a:rPr>
              <a:t>Mahatma </a:t>
            </a:r>
            <a:r>
              <a:rPr dirty="0" sz="3000" spc="5">
                <a:latin typeface="Times New Roman"/>
                <a:cs typeface="Times New Roman"/>
              </a:rPr>
              <a:t>Gandhi was </a:t>
            </a:r>
            <a:r>
              <a:rPr dirty="0" sz="3000">
                <a:latin typeface="Times New Roman"/>
                <a:cs typeface="Times New Roman"/>
              </a:rPr>
              <a:t>a </a:t>
            </a:r>
            <a:r>
              <a:rPr dirty="0" sz="3000" spc="5">
                <a:latin typeface="Times New Roman"/>
                <a:cs typeface="Times New Roman"/>
              </a:rPr>
              <a:t>key </a:t>
            </a:r>
            <a:r>
              <a:rPr dirty="0" sz="3000">
                <a:latin typeface="Times New Roman"/>
                <a:cs typeface="Times New Roman"/>
              </a:rPr>
              <a:t>nationalist </a:t>
            </a:r>
            <a:r>
              <a:rPr dirty="0" sz="3000" spc="-5">
                <a:latin typeface="Times New Roman"/>
                <a:cs typeface="Times New Roman"/>
              </a:rPr>
              <a:t>leader </a:t>
            </a:r>
            <a:r>
              <a:rPr dirty="0" sz="3000" spc="10">
                <a:latin typeface="Times New Roman"/>
                <a:cs typeface="Times New Roman"/>
              </a:rPr>
              <a:t>from </a:t>
            </a:r>
            <a:r>
              <a:rPr dirty="0" sz="3000" spc="-73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the 1920s until </a:t>
            </a:r>
            <a:r>
              <a:rPr dirty="0" sz="3000" spc="-5">
                <a:latin typeface="Times New Roman"/>
                <a:cs typeface="Times New Roman"/>
              </a:rPr>
              <a:t>independence </a:t>
            </a:r>
            <a:r>
              <a:rPr dirty="0" sz="3000" spc="5">
                <a:latin typeface="Times New Roman"/>
                <a:cs typeface="Times New Roman"/>
              </a:rPr>
              <a:t>in 1947. </a:t>
            </a:r>
            <a:r>
              <a:rPr dirty="0" sz="3000">
                <a:latin typeface="Times New Roman"/>
                <a:cs typeface="Times New Roman"/>
              </a:rPr>
              <a:t>He </a:t>
            </a:r>
            <a:r>
              <a:rPr dirty="0" sz="3000" spc="-15">
                <a:latin typeface="Times New Roman"/>
                <a:cs typeface="Times New Roman"/>
              </a:rPr>
              <a:t>was </a:t>
            </a:r>
            <a:r>
              <a:rPr dirty="0" sz="3000" spc="-10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educated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as</a:t>
            </a:r>
            <a:r>
              <a:rPr dirty="0" sz="3000" spc="1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a</a:t>
            </a:r>
            <a:r>
              <a:rPr dirty="0" sz="3000" spc="15">
                <a:latin typeface="Times New Roman"/>
                <a:cs typeface="Times New Roman"/>
              </a:rPr>
              <a:t> </a:t>
            </a:r>
            <a:r>
              <a:rPr dirty="0" sz="3000" spc="-15">
                <a:latin typeface="Times New Roman"/>
                <a:cs typeface="Times New Roman"/>
              </a:rPr>
              <a:t>lawyer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in</a:t>
            </a:r>
            <a:r>
              <a:rPr dirty="0" sz="3000" spc="1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London.</a:t>
            </a:r>
            <a:endParaRPr sz="3000">
              <a:latin typeface="Times New Roman"/>
              <a:cs typeface="Times New Roman"/>
            </a:endParaRPr>
          </a:p>
          <a:p>
            <a:pPr marL="356870" marR="628650" indent="-344805">
              <a:lnSpc>
                <a:spcPts val="2880"/>
              </a:lnSpc>
              <a:spcBef>
                <a:spcPts val="720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3000" spc="5">
                <a:latin typeface="Times New Roman"/>
                <a:cs typeface="Times New Roman"/>
              </a:rPr>
              <a:t>From his </a:t>
            </a:r>
            <a:r>
              <a:rPr dirty="0" sz="3000" spc="-10">
                <a:latin typeface="Times New Roman"/>
                <a:cs typeface="Times New Roman"/>
              </a:rPr>
              <a:t>experience, </a:t>
            </a:r>
            <a:r>
              <a:rPr dirty="0" sz="3000" spc="5">
                <a:latin typeface="Times New Roman"/>
                <a:cs typeface="Times New Roman"/>
              </a:rPr>
              <a:t>he asked for </a:t>
            </a:r>
            <a:r>
              <a:rPr dirty="0" sz="3000" spc="10">
                <a:latin typeface="Times New Roman"/>
                <a:cs typeface="Times New Roman"/>
              </a:rPr>
              <a:t>Indian </a:t>
            </a:r>
            <a:r>
              <a:rPr dirty="0" sz="3000" spc="1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independence </a:t>
            </a:r>
            <a:r>
              <a:rPr dirty="0" sz="3000" spc="5">
                <a:latin typeface="Times New Roman"/>
                <a:cs typeface="Times New Roman"/>
              </a:rPr>
              <a:t>and </a:t>
            </a:r>
            <a:r>
              <a:rPr dirty="0" sz="3000" spc="-10">
                <a:latin typeface="Times New Roman"/>
                <a:cs typeface="Times New Roman"/>
              </a:rPr>
              <a:t>the </a:t>
            </a:r>
            <a:r>
              <a:rPr dirty="0" sz="3000">
                <a:latin typeface="Times New Roman"/>
                <a:cs typeface="Times New Roman"/>
              </a:rPr>
              <a:t>superiority </a:t>
            </a:r>
            <a:r>
              <a:rPr dirty="0" sz="3000" spc="5">
                <a:latin typeface="Times New Roman"/>
                <a:cs typeface="Times New Roman"/>
              </a:rPr>
              <a:t>of </a:t>
            </a:r>
            <a:r>
              <a:rPr dirty="0" sz="3000" spc="-10">
                <a:latin typeface="Times New Roman"/>
                <a:cs typeface="Times New Roman"/>
              </a:rPr>
              <a:t>key </a:t>
            </a:r>
            <a:r>
              <a:rPr dirty="0" sz="3000" spc="10">
                <a:latin typeface="Times New Roman"/>
                <a:cs typeface="Times New Roman"/>
              </a:rPr>
              <a:t>Indian </a:t>
            </a:r>
            <a:r>
              <a:rPr dirty="0" sz="3000" spc="-73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values.</a:t>
            </a:r>
            <a:endParaRPr sz="3000">
              <a:latin typeface="Times New Roman"/>
              <a:cs typeface="Times New Roman"/>
            </a:endParaRPr>
          </a:p>
          <a:p>
            <a:pPr marL="356870" marR="85090" indent="-344805">
              <a:lnSpc>
                <a:spcPts val="2880"/>
              </a:lnSpc>
              <a:spcBef>
                <a:spcPts val="720"/>
              </a:spcBef>
              <a:buClr>
                <a:srgbClr val="FF0000"/>
              </a:buClr>
              <a:buFont typeface="Wingdings"/>
              <a:buChar char=""/>
              <a:tabLst>
                <a:tab pos="448945" algn="l"/>
              </a:tabLst>
            </a:pPr>
            <a:r>
              <a:rPr dirty="0"/>
              <a:t>	</a:t>
            </a:r>
            <a:r>
              <a:rPr dirty="0" sz="3000">
                <a:solidFill>
                  <a:srgbClr val="FF0000"/>
                </a:solidFill>
                <a:latin typeface="Times New Roman"/>
                <a:cs typeface="Times New Roman"/>
              </a:rPr>
              <a:t>But </a:t>
            </a:r>
            <a:r>
              <a:rPr dirty="0" sz="3000">
                <a:latin typeface="Times New Roman"/>
                <a:cs typeface="Times New Roman"/>
              </a:rPr>
              <a:t>he </a:t>
            </a:r>
            <a:r>
              <a:rPr dirty="0" sz="3000" spc="5">
                <a:latin typeface="Times New Roman"/>
                <a:cs typeface="Times New Roman"/>
              </a:rPr>
              <a:t>also insisted that </a:t>
            </a:r>
            <a:r>
              <a:rPr dirty="0" sz="3000" spc="-10">
                <a:latin typeface="Times New Roman"/>
                <a:cs typeface="Times New Roman"/>
              </a:rPr>
              <a:t>certain </a:t>
            </a:r>
            <a:r>
              <a:rPr dirty="0" sz="3000" spc="-45">
                <a:latin typeface="Times New Roman"/>
                <a:cs typeface="Times New Roman"/>
              </a:rPr>
              <a:t>Western </a:t>
            </a:r>
            <a:r>
              <a:rPr dirty="0" sz="3000" spc="5">
                <a:latin typeface="Times New Roman"/>
                <a:cs typeface="Times New Roman"/>
              </a:rPr>
              <a:t>ideas had </a:t>
            </a:r>
            <a:r>
              <a:rPr dirty="0" sz="3000" spc="-73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to</a:t>
            </a:r>
            <a:r>
              <a:rPr dirty="0" sz="3000" spc="-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be </a:t>
            </a:r>
            <a:r>
              <a:rPr dirty="0" sz="3000" spc="-5">
                <a:latin typeface="Times New Roman"/>
                <a:cs typeface="Times New Roman"/>
              </a:rPr>
              <a:t>applied </a:t>
            </a:r>
            <a:r>
              <a:rPr dirty="0" sz="3000" spc="5">
                <a:latin typeface="Times New Roman"/>
                <a:cs typeface="Times New Roman"/>
              </a:rPr>
              <a:t>too</a:t>
            </a:r>
            <a:r>
              <a:rPr dirty="0" sz="3000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(abolition </a:t>
            </a:r>
            <a:r>
              <a:rPr dirty="0" sz="3000">
                <a:latin typeface="Times New Roman"/>
                <a:cs typeface="Times New Roman"/>
              </a:rPr>
              <a:t>of </a:t>
            </a:r>
            <a:r>
              <a:rPr dirty="0" sz="3000" spc="5">
                <a:latin typeface="Times New Roman"/>
                <a:cs typeface="Times New Roman"/>
              </a:rPr>
              <a:t>the</a:t>
            </a:r>
            <a:r>
              <a:rPr dirty="0" sz="3000" spc="-60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caste</a:t>
            </a:r>
            <a:r>
              <a:rPr dirty="0" sz="3000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system).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90"/>
              </a:spcBef>
            </a:pPr>
            <a:r>
              <a:rPr dirty="0" spc="-5"/>
              <a:t>Nationalism</a:t>
            </a:r>
            <a:r>
              <a:rPr dirty="0" spc="-30"/>
              <a:t> </a:t>
            </a:r>
            <a:r>
              <a:rPr dirty="0" spc="-5"/>
              <a:t>in</a:t>
            </a:r>
            <a:r>
              <a:rPr dirty="0" spc="-180"/>
              <a:t> </a:t>
            </a:r>
            <a:r>
              <a:rPr dirty="0" spc="-5"/>
              <a:t>Africa: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27" y="1240028"/>
            <a:ext cx="8037195" cy="5212080"/>
          </a:xfrm>
          <a:prstGeom prst="rect">
            <a:avLst/>
          </a:prstGeom>
        </p:spPr>
        <p:txBody>
          <a:bodyPr wrap="square" lIns="0" tIns="55879" rIns="0" bIns="0" rtlCol="0" vert="horz">
            <a:spAutoFit/>
          </a:bodyPr>
          <a:lstStyle/>
          <a:p>
            <a:pPr marL="356870" marR="17780" indent="-344805">
              <a:lnSpc>
                <a:spcPct val="89900"/>
              </a:lnSpc>
              <a:spcBef>
                <a:spcPts val="439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2700" spc="5">
                <a:latin typeface="Times New Roman"/>
                <a:cs typeface="Times New Roman"/>
              </a:rPr>
              <a:t>Nationalism appeared </a:t>
            </a:r>
            <a:r>
              <a:rPr dirty="0" sz="2700">
                <a:latin typeface="Times New Roman"/>
                <a:cs typeface="Times New Roman"/>
              </a:rPr>
              <a:t>late in </a:t>
            </a:r>
            <a:r>
              <a:rPr dirty="0" sz="2700" spc="5">
                <a:latin typeface="Times New Roman"/>
                <a:cs typeface="Times New Roman"/>
              </a:rPr>
              <a:t>Africa </a:t>
            </a:r>
            <a:r>
              <a:rPr dirty="0" sz="2700">
                <a:latin typeface="Times New Roman"/>
                <a:cs typeface="Times New Roman"/>
              </a:rPr>
              <a:t>partly </a:t>
            </a:r>
            <a:r>
              <a:rPr dirty="0" sz="2700" spc="5">
                <a:latin typeface="Times New Roman"/>
                <a:cs typeface="Times New Roman"/>
              </a:rPr>
              <a:t>because </a:t>
            </a:r>
            <a:r>
              <a:rPr dirty="0" sz="2700" spc="10">
                <a:latin typeface="Times New Roman"/>
                <a:cs typeface="Times New Roman"/>
              </a:rPr>
              <a:t> </a:t>
            </a:r>
            <a:r>
              <a:rPr dirty="0" sz="2700" spc="5">
                <a:latin typeface="Times New Roman"/>
                <a:cs typeface="Times New Roman"/>
              </a:rPr>
              <a:t>European conquests </a:t>
            </a:r>
            <a:r>
              <a:rPr dirty="0" sz="2700" spc="-5">
                <a:latin typeface="Times New Roman"/>
                <a:cs typeface="Times New Roman"/>
              </a:rPr>
              <a:t>came </a:t>
            </a:r>
            <a:r>
              <a:rPr dirty="0" sz="2700">
                <a:latin typeface="Times New Roman"/>
                <a:cs typeface="Times New Roman"/>
              </a:rPr>
              <a:t>late </a:t>
            </a:r>
            <a:r>
              <a:rPr dirty="0" sz="2700" spc="5">
                <a:latin typeface="Times New Roman"/>
                <a:cs typeface="Times New Roman"/>
              </a:rPr>
              <a:t>and </a:t>
            </a:r>
            <a:r>
              <a:rPr dirty="0" sz="2700">
                <a:latin typeface="Times New Roman"/>
                <a:cs typeface="Times New Roman"/>
              </a:rPr>
              <a:t>partly </a:t>
            </a:r>
            <a:r>
              <a:rPr dirty="0" sz="2700" spc="5">
                <a:latin typeface="Times New Roman"/>
                <a:cs typeface="Times New Roman"/>
              </a:rPr>
              <a:t>because most </a:t>
            </a:r>
            <a:r>
              <a:rPr dirty="0" sz="2700" spc="10">
                <a:latin typeface="Times New Roman"/>
                <a:cs typeface="Times New Roman"/>
              </a:rPr>
              <a:t> </a:t>
            </a:r>
            <a:r>
              <a:rPr dirty="0" sz="2700" spc="5">
                <a:latin typeface="Times New Roman"/>
                <a:cs typeface="Times New Roman"/>
              </a:rPr>
              <a:t>of</a:t>
            </a:r>
            <a:r>
              <a:rPr dirty="0" sz="2700" spc="-20">
                <a:latin typeface="Times New Roman"/>
                <a:cs typeface="Times New Roman"/>
              </a:rPr>
              <a:t> </a:t>
            </a:r>
            <a:r>
              <a:rPr dirty="0" sz="2700" spc="-5">
                <a:latin typeface="Times New Roman"/>
                <a:cs typeface="Times New Roman"/>
              </a:rPr>
              <a:t>the</a:t>
            </a:r>
            <a:r>
              <a:rPr dirty="0" sz="2700" spc="-15">
                <a:latin typeface="Times New Roman"/>
                <a:cs typeface="Times New Roman"/>
              </a:rPr>
              <a:t> </a:t>
            </a:r>
            <a:r>
              <a:rPr dirty="0" sz="2700" spc="5">
                <a:latin typeface="Times New Roman"/>
                <a:cs typeface="Times New Roman"/>
              </a:rPr>
              <a:t>colonial</a:t>
            </a:r>
            <a:r>
              <a:rPr dirty="0" sz="2700" spc="-80">
                <a:latin typeface="Times New Roman"/>
                <a:cs typeface="Times New Roman"/>
              </a:rPr>
              <a:t> </a:t>
            </a:r>
            <a:r>
              <a:rPr dirty="0" sz="2700">
                <a:latin typeface="Times New Roman"/>
                <a:cs typeface="Times New Roman"/>
              </a:rPr>
              <a:t>units</a:t>
            </a:r>
            <a:r>
              <a:rPr dirty="0" sz="2700" spc="-15">
                <a:latin typeface="Times New Roman"/>
                <a:cs typeface="Times New Roman"/>
              </a:rPr>
              <a:t> </a:t>
            </a:r>
            <a:r>
              <a:rPr dirty="0" sz="2700" spc="10">
                <a:latin typeface="Times New Roman"/>
                <a:cs typeface="Times New Roman"/>
              </a:rPr>
              <a:t>were</a:t>
            </a:r>
            <a:r>
              <a:rPr dirty="0" sz="2700" spc="-65">
                <a:latin typeface="Times New Roman"/>
                <a:cs typeface="Times New Roman"/>
              </a:rPr>
              <a:t> </a:t>
            </a:r>
            <a:r>
              <a:rPr dirty="0" sz="2700" spc="-15">
                <a:latin typeface="Times New Roman"/>
                <a:cs typeface="Times New Roman"/>
              </a:rPr>
              <a:t>arbitrary,</a:t>
            </a:r>
            <a:r>
              <a:rPr dirty="0" sz="2700" spc="-80">
                <a:latin typeface="Times New Roman"/>
                <a:cs typeface="Times New Roman"/>
              </a:rPr>
              <a:t> </a:t>
            </a:r>
            <a:r>
              <a:rPr dirty="0" sz="2700">
                <a:latin typeface="Times New Roman"/>
                <a:cs typeface="Times New Roman"/>
              </a:rPr>
              <a:t>with</a:t>
            </a:r>
            <a:r>
              <a:rPr dirty="0" sz="2700" spc="-20">
                <a:latin typeface="Times New Roman"/>
                <a:cs typeface="Times New Roman"/>
              </a:rPr>
              <a:t> </a:t>
            </a:r>
            <a:r>
              <a:rPr dirty="0" sz="2700" spc="10">
                <a:latin typeface="Times New Roman"/>
                <a:cs typeface="Times New Roman"/>
              </a:rPr>
              <a:t>no</a:t>
            </a:r>
            <a:r>
              <a:rPr dirty="0" sz="2700" spc="-15">
                <a:latin typeface="Times New Roman"/>
                <a:cs typeface="Times New Roman"/>
              </a:rPr>
              <a:t> </a:t>
            </a:r>
            <a:r>
              <a:rPr dirty="0" sz="2700" spc="5">
                <a:latin typeface="Times New Roman"/>
                <a:cs typeface="Times New Roman"/>
              </a:rPr>
              <a:t>relationship </a:t>
            </a:r>
            <a:r>
              <a:rPr dirty="0" sz="2700" spc="-660">
                <a:latin typeface="Times New Roman"/>
                <a:cs typeface="Times New Roman"/>
              </a:rPr>
              <a:t> </a:t>
            </a:r>
            <a:r>
              <a:rPr dirty="0" sz="2700" spc="-5">
                <a:latin typeface="Times New Roman"/>
                <a:cs typeface="Times New Roman"/>
              </a:rPr>
              <a:t>to</a:t>
            </a:r>
            <a:r>
              <a:rPr dirty="0" sz="2700" spc="-25">
                <a:latin typeface="Times New Roman"/>
                <a:cs typeface="Times New Roman"/>
              </a:rPr>
              <a:t> </a:t>
            </a:r>
            <a:r>
              <a:rPr dirty="0" sz="2700">
                <a:latin typeface="Times New Roman"/>
                <a:cs typeface="Times New Roman"/>
              </a:rPr>
              <a:t>political</a:t>
            </a:r>
            <a:r>
              <a:rPr dirty="0" sz="2700" spc="-20">
                <a:latin typeface="Times New Roman"/>
                <a:cs typeface="Times New Roman"/>
              </a:rPr>
              <a:t> </a:t>
            </a:r>
            <a:r>
              <a:rPr dirty="0" sz="2700">
                <a:latin typeface="Times New Roman"/>
                <a:cs typeface="Times New Roman"/>
              </a:rPr>
              <a:t>tradition.</a:t>
            </a: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har char=""/>
            </a:pPr>
            <a:endParaRPr sz="3650">
              <a:latin typeface="Times New Roman"/>
              <a:cs typeface="Times New Roman"/>
            </a:endParaRPr>
          </a:p>
          <a:p>
            <a:pPr algn="just" marL="356870" marR="5080" indent="-344805">
              <a:lnSpc>
                <a:spcPct val="90000"/>
              </a:lnSpc>
              <a:spcBef>
                <a:spcPts val="5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2700" spc="5">
                <a:solidFill>
                  <a:srgbClr val="FF0000"/>
                </a:solidFill>
                <a:latin typeface="Times New Roman"/>
                <a:cs typeface="Times New Roman"/>
              </a:rPr>
              <a:t>Sub-Saharan</a:t>
            </a:r>
            <a:r>
              <a:rPr dirty="0" sz="2700" spc="-25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700">
                <a:solidFill>
                  <a:srgbClr val="FF0000"/>
                </a:solidFill>
                <a:latin typeface="Times New Roman"/>
                <a:cs typeface="Times New Roman"/>
              </a:rPr>
              <a:t>Africa:</a:t>
            </a:r>
            <a:r>
              <a:rPr dirty="0" sz="2700" spc="-3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700" spc="-5">
                <a:latin typeface="Times New Roman"/>
                <a:cs typeface="Times New Roman"/>
              </a:rPr>
              <a:t>intellectuals</a:t>
            </a:r>
            <a:r>
              <a:rPr dirty="0" sz="2700" spc="660">
                <a:latin typeface="Times New Roman"/>
                <a:cs typeface="Times New Roman"/>
              </a:rPr>
              <a:t> </a:t>
            </a:r>
            <a:r>
              <a:rPr dirty="0" sz="2700" spc="10">
                <a:latin typeface="Times New Roman"/>
                <a:cs typeface="Times New Roman"/>
              </a:rPr>
              <a:t>from</a:t>
            </a:r>
            <a:r>
              <a:rPr dirty="0" sz="2700" spc="-15">
                <a:latin typeface="Times New Roman"/>
                <a:cs typeface="Times New Roman"/>
              </a:rPr>
              <a:t> </a:t>
            </a:r>
            <a:r>
              <a:rPr dirty="0" sz="2700" spc="-5">
                <a:latin typeface="Times New Roman"/>
                <a:cs typeface="Times New Roman"/>
              </a:rPr>
              <a:t>the</a:t>
            </a:r>
            <a:r>
              <a:rPr dirty="0" sz="2700" spc="-15">
                <a:latin typeface="Times New Roman"/>
                <a:cs typeface="Times New Roman"/>
              </a:rPr>
              <a:t> </a:t>
            </a:r>
            <a:r>
              <a:rPr dirty="0" sz="2700" spc="-5">
                <a:latin typeface="Times New Roman"/>
                <a:cs typeface="Times New Roman"/>
              </a:rPr>
              <a:t>British</a:t>
            </a:r>
            <a:r>
              <a:rPr dirty="0" sz="2700" spc="40">
                <a:latin typeface="Times New Roman"/>
                <a:cs typeface="Times New Roman"/>
              </a:rPr>
              <a:t> </a:t>
            </a:r>
            <a:r>
              <a:rPr dirty="0" sz="2700">
                <a:latin typeface="Times New Roman"/>
                <a:cs typeface="Times New Roman"/>
              </a:rPr>
              <a:t>Gold </a:t>
            </a:r>
            <a:r>
              <a:rPr dirty="0" sz="2700" spc="-660">
                <a:latin typeface="Times New Roman"/>
                <a:cs typeface="Times New Roman"/>
              </a:rPr>
              <a:t> </a:t>
            </a:r>
            <a:r>
              <a:rPr dirty="0" sz="2700" spc="5">
                <a:latin typeface="Times New Roman"/>
                <a:cs typeface="Times New Roman"/>
              </a:rPr>
              <a:t>Coast colony </a:t>
            </a:r>
            <a:r>
              <a:rPr dirty="0" sz="2700" spc="10">
                <a:latin typeface="Times New Roman"/>
                <a:cs typeface="Times New Roman"/>
              </a:rPr>
              <a:t>(Ghana </a:t>
            </a:r>
            <a:r>
              <a:rPr dirty="0" sz="2700" spc="5">
                <a:latin typeface="Times New Roman"/>
                <a:cs typeface="Times New Roman"/>
              </a:rPr>
              <a:t>today) were the first to </a:t>
            </a:r>
            <a:r>
              <a:rPr dirty="0" sz="2700" spc="-5">
                <a:latin typeface="Times New Roman"/>
                <a:cs typeface="Times New Roman"/>
              </a:rPr>
              <a:t>argue </a:t>
            </a:r>
            <a:r>
              <a:rPr dirty="0" sz="2700" spc="5">
                <a:latin typeface="Times New Roman"/>
                <a:cs typeface="Times New Roman"/>
              </a:rPr>
              <a:t>in </a:t>
            </a:r>
            <a:r>
              <a:rPr dirty="0" sz="2700" spc="10">
                <a:latin typeface="Times New Roman"/>
                <a:cs typeface="Times New Roman"/>
              </a:rPr>
              <a:t> </a:t>
            </a:r>
            <a:r>
              <a:rPr dirty="0" sz="2700" spc="5">
                <a:latin typeface="Times New Roman"/>
                <a:cs typeface="Times New Roman"/>
              </a:rPr>
              <a:t>favor</a:t>
            </a:r>
            <a:r>
              <a:rPr dirty="0" sz="2700" spc="-65">
                <a:latin typeface="Times New Roman"/>
                <a:cs typeface="Times New Roman"/>
              </a:rPr>
              <a:t> </a:t>
            </a:r>
            <a:r>
              <a:rPr dirty="0" sz="2700" spc="5">
                <a:latin typeface="Times New Roman"/>
                <a:cs typeface="Times New Roman"/>
              </a:rPr>
              <a:t>of</a:t>
            </a:r>
            <a:r>
              <a:rPr dirty="0" sz="2700" spc="-15">
                <a:latin typeface="Times New Roman"/>
                <a:cs typeface="Times New Roman"/>
              </a:rPr>
              <a:t> </a:t>
            </a:r>
            <a:r>
              <a:rPr dirty="0" sz="2700">
                <a:latin typeface="Times New Roman"/>
                <a:cs typeface="Times New Roman"/>
              </a:rPr>
              <a:t>customary</a:t>
            </a:r>
            <a:r>
              <a:rPr dirty="0" sz="2700" spc="645">
                <a:latin typeface="Times New Roman"/>
                <a:cs typeface="Times New Roman"/>
              </a:rPr>
              <a:t> </a:t>
            </a:r>
            <a:r>
              <a:rPr dirty="0" sz="2700" spc="-5">
                <a:latin typeface="Times New Roman"/>
                <a:cs typeface="Times New Roman"/>
              </a:rPr>
              <a:t>laws</a:t>
            </a:r>
            <a:r>
              <a:rPr dirty="0" sz="2700" spc="645">
                <a:latin typeface="Times New Roman"/>
                <a:cs typeface="Times New Roman"/>
              </a:rPr>
              <a:t> </a:t>
            </a:r>
            <a:r>
              <a:rPr dirty="0" sz="2700" spc="5">
                <a:latin typeface="Times New Roman"/>
                <a:cs typeface="Times New Roman"/>
              </a:rPr>
              <a:t>and</a:t>
            </a:r>
            <a:r>
              <a:rPr dirty="0" sz="2700" spc="645">
                <a:latin typeface="Times New Roman"/>
                <a:cs typeface="Times New Roman"/>
              </a:rPr>
              <a:t> </a:t>
            </a:r>
            <a:r>
              <a:rPr dirty="0" sz="2700">
                <a:latin typeface="Times New Roman"/>
                <a:cs typeface="Times New Roman"/>
              </a:rPr>
              <a:t>common</a:t>
            </a:r>
            <a:r>
              <a:rPr dirty="0" sz="2700" spc="645">
                <a:latin typeface="Times New Roman"/>
                <a:cs typeface="Times New Roman"/>
              </a:rPr>
              <a:t> </a:t>
            </a:r>
            <a:r>
              <a:rPr dirty="0" sz="2700" spc="5">
                <a:latin typeface="Times New Roman"/>
                <a:cs typeface="Times New Roman"/>
              </a:rPr>
              <a:t>virtues.</a:t>
            </a:r>
            <a:endParaRPr sz="2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har char=""/>
            </a:pPr>
            <a:endParaRPr sz="3650">
              <a:latin typeface="Times New Roman"/>
              <a:cs typeface="Times New Roman"/>
            </a:endParaRPr>
          </a:p>
          <a:p>
            <a:pPr marL="356870" marR="75565" indent="-344805">
              <a:lnSpc>
                <a:spcPct val="90100"/>
              </a:lnSpc>
              <a:buFont typeface="Wingdings"/>
              <a:buChar char=""/>
              <a:tabLst>
                <a:tab pos="357505" algn="l"/>
                <a:tab pos="4144010" algn="l"/>
                <a:tab pos="5107305" algn="l"/>
                <a:tab pos="6327775" algn="l"/>
                <a:tab pos="6765925" algn="l"/>
              </a:tabLst>
            </a:pPr>
            <a:r>
              <a:rPr dirty="0" sz="2700" spc="10">
                <a:latin typeface="Times New Roman"/>
                <a:cs typeface="Times New Roman"/>
              </a:rPr>
              <a:t>B</a:t>
            </a:r>
            <a:r>
              <a:rPr dirty="0" sz="2700" spc="5">
                <a:latin typeface="Times New Roman"/>
                <a:cs typeface="Times New Roman"/>
              </a:rPr>
              <a:t>y</a:t>
            </a:r>
            <a:r>
              <a:rPr dirty="0" sz="2700" spc="-30">
                <a:latin typeface="Times New Roman"/>
                <a:cs typeface="Times New Roman"/>
              </a:rPr>
              <a:t> </a:t>
            </a:r>
            <a:r>
              <a:rPr dirty="0" sz="2700" spc="-40">
                <a:latin typeface="Times New Roman"/>
                <a:cs typeface="Times New Roman"/>
              </a:rPr>
              <a:t>t</a:t>
            </a:r>
            <a:r>
              <a:rPr dirty="0" sz="2700" spc="10">
                <a:latin typeface="Times New Roman"/>
                <a:cs typeface="Times New Roman"/>
              </a:rPr>
              <a:t>h</a:t>
            </a:r>
            <a:r>
              <a:rPr dirty="0" sz="2700" spc="5">
                <a:latin typeface="Times New Roman"/>
                <a:cs typeface="Times New Roman"/>
              </a:rPr>
              <a:t>e</a:t>
            </a:r>
            <a:r>
              <a:rPr dirty="0" sz="2700" spc="-30">
                <a:latin typeface="Times New Roman"/>
                <a:cs typeface="Times New Roman"/>
              </a:rPr>
              <a:t> </a:t>
            </a:r>
            <a:r>
              <a:rPr dirty="0" sz="2700" spc="10">
                <a:latin typeface="Times New Roman"/>
                <a:cs typeface="Times New Roman"/>
              </a:rPr>
              <a:t>192</a:t>
            </a:r>
            <a:r>
              <a:rPr dirty="0" sz="2700" spc="50">
                <a:latin typeface="Times New Roman"/>
                <a:cs typeface="Times New Roman"/>
              </a:rPr>
              <a:t>0</a:t>
            </a:r>
            <a:r>
              <a:rPr dirty="0" sz="2700">
                <a:latin typeface="Times New Roman"/>
                <a:cs typeface="Times New Roman"/>
              </a:rPr>
              <a:t>s</a:t>
            </a:r>
            <a:r>
              <a:rPr dirty="0" sz="2700" spc="-80">
                <a:latin typeface="Times New Roman"/>
                <a:cs typeface="Times New Roman"/>
              </a:rPr>
              <a:t> </a:t>
            </a:r>
            <a:r>
              <a:rPr dirty="0" sz="2700" spc="10">
                <a:latin typeface="Times New Roman"/>
                <a:cs typeface="Times New Roman"/>
              </a:rPr>
              <a:t>an</a:t>
            </a:r>
            <a:r>
              <a:rPr dirty="0" sz="2700" spc="5">
                <a:latin typeface="Times New Roman"/>
                <a:cs typeface="Times New Roman"/>
              </a:rPr>
              <a:t>d</a:t>
            </a:r>
            <a:r>
              <a:rPr dirty="0" sz="2700" spc="-25">
                <a:latin typeface="Times New Roman"/>
                <a:cs typeface="Times New Roman"/>
              </a:rPr>
              <a:t> </a:t>
            </a:r>
            <a:r>
              <a:rPr dirty="0" sz="2700" spc="10">
                <a:latin typeface="Times New Roman"/>
                <a:cs typeface="Times New Roman"/>
              </a:rPr>
              <a:t>1930s</a:t>
            </a:r>
            <a:r>
              <a:rPr dirty="0" sz="2700">
                <a:latin typeface="Times New Roman"/>
                <a:cs typeface="Times New Roman"/>
              </a:rPr>
              <a:t>,</a:t>
            </a:r>
            <a:r>
              <a:rPr dirty="0" sz="2700" spc="-30">
                <a:latin typeface="Times New Roman"/>
                <a:cs typeface="Times New Roman"/>
              </a:rPr>
              <a:t> </a:t>
            </a:r>
            <a:r>
              <a:rPr dirty="0" sz="2700" spc="5">
                <a:latin typeface="Times New Roman"/>
                <a:cs typeface="Times New Roman"/>
              </a:rPr>
              <a:t>a</a:t>
            </a:r>
            <a:r>
              <a:rPr dirty="0" sz="2700">
                <a:latin typeface="Times New Roman"/>
                <a:cs typeface="Times New Roman"/>
              </a:rPr>
              <a:t>	</a:t>
            </a:r>
            <a:r>
              <a:rPr dirty="0" sz="2700" spc="5">
                <a:latin typeface="Times New Roman"/>
                <a:cs typeface="Times New Roman"/>
              </a:rPr>
              <a:t>la</a:t>
            </a:r>
            <a:r>
              <a:rPr dirty="0" sz="2700" spc="-60">
                <a:latin typeface="Times New Roman"/>
                <a:cs typeface="Times New Roman"/>
              </a:rPr>
              <a:t>r</a:t>
            </a:r>
            <a:r>
              <a:rPr dirty="0" sz="2700" spc="10">
                <a:latin typeface="Times New Roman"/>
                <a:cs typeface="Times New Roman"/>
              </a:rPr>
              <a:t>ge</a:t>
            </a:r>
            <a:r>
              <a:rPr dirty="0" sz="2700">
                <a:latin typeface="Times New Roman"/>
                <a:cs typeface="Times New Roman"/>
              </a:rPr>
              <a:t>r</a:t>
            </a:r>
            <a:r>
              <a:rPr dirty="0" sz="2700">
                <a:latin typeface="Times New Roman"/>
                <a:cs typeface="Times New Roman"/>
              </a:rPr>
              <a:t>	</a:t>
            </a:r>
            <a:r>
              <a:rPr dirty="0" sz="2700" spc="10">
                <a:latin typeface="Times New Roman"/>
                <a:cs typeface="Times New Roman"/>
              </a:rPr>
              <a:t>numbe</a:t>
            </a:r>
            <a:r>
              <a:rPr dirty="0" sz="2700">
                <a:latin typeface="Times New Roman"/>
                <a:cs typeface="Times New Roman"/>
              </a:rPr>
              <a:t>r</a:t>
            </a:r>
            <a:r>
              <a:rPr dirty="0" sz="2700">
                <a:latin typeface="Times New Roman"/>
                <a:cs typeface="Times New Roman"/>
              </a:rPr>
              <a:t>	</a:t>
            </a:r>
            <a:r>
              <a:rPr dirty="0" sz="2700" spc="10">
                <a:latin typeface="Times New Roman"/>
                <a:cs typeface="Times New Roman"/>
              </a:rPr>
              <a:t>o</a:t>
            </a:r>
            <a:r>
              <a:rPr dirty="0" sz="2700">
                <a:latin typeface="Times New Roman"/>
                <a:cs typeface="Times New Roman"/>
              </a:rPr>
              <a:t>f</a:t>
            </a:r>
            <a:r>
              <a:rPr dirty="0" sz="2700">
                <a:latin typeface="Times New Roman"/>
                <a:cs typeface="Times New Roman"/>
              </a:rPr>
              <a:t>	</a:t>
            </a:r>
            <a:r>
              <a:rPr dirty="0" sz="2700" spc="5">
                <a:latin typeface="Times New Roman"/>
                <a:cs typeface="Times New Roman"/>
              </a:rPr>
              <a:t>Afri</a:t>
            </a:r>
            <a:r>
              <a:rPr dirty="0" sz="2700" spc="-35">
                <a:latin typeface="Times New Roman"/>
                <a:cs typeface="Times New Roman"/>
              </a:rPr>
              <a:t>c</a:t>
            </a:r>
            <a:r>
              <a:rPr dirty="0" sz="2700" spc="5">
                <a:latin typeface="Times New Roman"/>
                <a:cs typeface="Times New Roman"/>
              </a:rPr>
              <a:t>ans  </a:t>
            </a:r>
            <a:r>
              <a:rPr dirty="0" sz="2700" spc="5">
                <a:latin typeface="Times New Roman"/>
                <a:cs typeface="Times New Roman"/>
              </a:rPr>
              <a:t>produced more sweeping </a:t>
            </a:r>
            <a:r>
              <a:rPr dirty="0" sz="2700">
                <a:latin typeface="Times New Roman"/>
                <a:cs typeface="Times New Roman"/>
              </a:rPr>
              <a:t>nationalist movements. </a:t>
            </a:r>
            <a:r>
              <a:rPr dirty="0" sz="2700" spc="10">
                <a:latin typeface="Times New Roman"/>
                <a:cs typeface="Times New Roman"/>
              </a:rPr>
              <a:t>The </a:t>
            </a:r>
            <a:r>
              <a:rPr dirty="0" sz="2700" spc="15">
                <a:latin typeface="Times New Roman"/>
                <a:cs typeface="Times New Roman"/>
              </a:rPr>
              <a:t> </a:t>
            </a:r>
            <a:r>
              <a:rPr dirty="0" sz="2700">
                <a:latin typeface="Times New Roman"/>
                <a:cs typeface="Times New Roman"/>
              </a:rPr>
              <a:t>first </a:t>
            </a:r>
            <a:r>
              <a:rPr dirty="0" sz="2700" spc="-5">
                <a:latin typeface="Times New Roman"/>
                <a:cs typeface="Times New Roman"/>
              </a:rPr>
              <a:t>meeting </a:t>
            </a:r>
            <a:r>
              <a:rPr dirty="0" sz="2700" spc="10">
                <a:latin typeface="Times New Roman"/>
                <a:cs typeface="Times New Roman"/>
              </a:rPr>
              <a:t>of the </a:t>
            </a:r>
            <a:r>
              <a:rPr dirty="0" sz="2700">
                <a:latin typeface="Times New Roman"/>
                <a:cs typeface="Times New Roman"/>
              </a:rPr>
              <a:t>Pan-African </a:t>
            </a:r>
            <a:r>
              <a:rPr dirty="0" sz="2700" spc="5">
                <a:latin typeface="Times New Roman"/>
                <a:cs typeface="Times New Roman"/>
              </a:rPr>
              <a:t>National Congress </a:t>
            </a:r>
            <a:r>
              <a:rPr dirty="0" sz="2700" spc="10">
                <a:latin typeface="Times New Roman"/>
                <a:cs typeface="Times New Roman"/>
              </a:rPr>
              <a:t> </a:t>
            </a:r>
            <a:r>
              <a:rPr dirty="0" sz="2700" spc="5">
                <a:latin typeface="Times New Roman"/>
                <a:cs typeface="Times New Roman"/>
              </a:rPr>
              <a:t>occurred</a:t>
            </a:r>
            <a:r>
              <a:rPr dirty="0" sz="2700" spc="-120">
                <a:latin typeface="Times New Roman"/>
                <a:cs typeface="Times New Roman"/>
              </a:rPr>
              <a:t> </a:t>
            </a:r>
            <a:r>
              <a:rPr dirty="0" sz="2700" spc="5">
                <a:latin typeface="Times New Roman"/>
                <a:cs typeface="Times New Roman"/>
              </a:rPr>
              <a:t>in</a:t>
            </a:r>
            <a:r>
              <a:rPr dirty="0" sz="2700" spc="-45">
                <a:latin typeface="Times New Roman"/>
                <a:cs typeface="Times New Roman"/>
              </a:rPr>
              <a:t> </a:t>
            </a:r>
            <a:r>
              <a:rPr dirty="0" sz="2700" spc="15">
                <a:latin typeface="Times New Roman"/>
                <a:cs typeface="Times New Roman"/>
              </a:rPr>
              <a:t>1919.</a:t>
            </a:r>
            <a:endParaRPr sz="27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91959" y="377469"/>
            <a:ext cx="7958455" cy="574484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6870" marR="271780" indent="-344805">
              <a:lnSpc>
                <a:spcPct val="100000"/>
              </a:lnSpc>
              <a:spcBef>
                <a:spcPts val="105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2800" spc="5">
                <a:solidFill>
                  <a:srgbClr val="FF0000"/>
                </a:solidFill>
                <a:latin typeface="Times New Roman"/>
                <a:cs typeface="Times New Roman"/>
              </a:rPr>
              <a:t>North</a:t>
            </a:r>
            <a:r>
              <a:rPr dirty="0" sz="2800" spc="-2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800" spc="5">
                <a:solidFill>
                  <a:srgbClr val="FF0000"/>
                </a:solidFill>
                <a:latin typeface="Times New Roman"/>
                <a:cs typeface="Times New Roman"/>
              </a:rPr>
              <a:t>Africa:</a:t>
            </a:r>
            <a:r>
              <a:rPr dirty="0" sz="2800" spc="-4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by</a:t>
            </a:r>
            <a:r>
              <a:rPr dirty="0" sz="2800" spc="-3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1900,</a:t>
            </a:r>
            <a:r>
              <a:rPr dirty="0" sz="2800" spc="-3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nationalist</a:t>
            </a:r>
            <a:r>
              <a:rPr dirty="0" sz="2800" spc="-11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leaders</a:t>
            </a:r>
            <a:r>
              <a:rPr dirty="0" sz="2800" spc="-8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produced </a:t>
            </a:r>
            <a:r>
              <a:rPr dirty="0" sz="2800" spc="-685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variations</a:t>
            </a:r>
            <a:r>
              <a:rPr dirty="0" sz="2800" spc="-2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of</a:t>
            </a:r>
            <a:r>
              <a:rPr dirty="0" sz="2800" spc="-65">
                <a:latin typeface="Times New Roman"/>
                <a:cs typeface="Times New Roman"/>
              </a:rPr>
              <a:t> </a:t>
            </a:r>
            <a:r>
              <a:rPr dirty="0" sz="2800" spc="-10">
                <a:latin typeface="Times New Roman"/>
                <a:cs typeface="Times New Roman"/>
              </a:rPr>
              <a:t>middle</a:t>
            </a:r>
            <a:r>
              <a:rPr dirty="0" sz="2800" spc="-1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eastern</a:t>
            </a:r>
            <a:r>
              <a:rPr dirty="0" sz="2800" spc="-254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Arab</a:t>
            </a:r>
            <a:r>
              <a:rPr dirty="0" sz="2800" spc="-2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nationalism.</a:t>
            </a:r>
            <a:endParaRPr sz="2800">
              <a:latin typeface="Times New Roman"/>
              <a:cs typeface="Times New Roman"/>
            </a:endParaRPr>
          </a:p>
          <a:p>
            <a:pPr marL="356870" marR="5080" indent="-344805">
              <a:lnSpc>
                <a:spcPct val="100000"/>
              </a:lnSpc>
              <a:spcBef>
                <a:spcPts val="269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2800" spc="5">
                <a:latin typeface="Times New Roman"/>
                <a:cs typeface="Times New Roman"/>
              </a:rPr>
              <a:t>Fo</a:t>
            </a:r>
            <a:r>
              <a:rPr dirty="0" sz="2800">
                <a:latin typeface="Times New Roman"/>
                <a:cs typeface="Times New Roman"/>
              </a:rPr>
              <a:t>r</a:t>
            </a:r>
            <a:r>
              <a:rPr dirty="0" sz="2800" spc="-5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Nort</a:t>
            </a:r>
            <a:r>
              <a:rPr dirty="0" sz="2800">
                <a:latin typeface="Times New Roman"/>
                <a:cs typeface="Times New Roman"/>
              </a:rPr>
              <a:t>h</a:t>
            </a:r>
            <a:r>
              <a:rPr dirty="0" sz="2800" spc="-18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Africans</a:t>
            </a:r>
            <a:r>
              <a:rPr dirty="0" sz="2800">
                <a:latin typeface="Times New Roman"/>
                <a:cs typeface="Times New Roman"/>
              </a:rPr>
              <a:t>,</a:t>
            </a:r>
            <a:r>
              <a:rPr dirty="0" sz="2800" spc="-135">
                <a:latin typeface="Times New Roman"/>
                <a:cs typeface="Times New Roman"/>
              </a:rPr>
              <a:t> </a:t>
            </a:r>
            <a:r>
              <a:rPr dirty="0" sz="2800" spc="10">
                <a:latin typeface="Times New Roman"/>
                <a:cs typeface="Times New Roman"/>
              </a:rPr>
              <a:t>W</a:t>
            </a:r>
            <a:r>
              <a:rPr dirty="0" sz="2800" spc="-75">
                <a:latin typeface="Times New Roman"/>
                <a:cs typeface="Times New Roman"/>
              </a:rPr>
              <a:t>W</a:t>
            </a:r>
            <a:r>
              <a:rPr dirty="0" sz="2800">
                <a:latin typeface="Times New Roman"/>
                <a:cs typeface="Times New Roman"/>
              </a:rPr>
              <a:t>I</a:t>
            </a:r>
            <a:r>
              <a:rPr dirty="0" sz="2800" spc="4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wa</a:t>
            </a:r>
            <a:r>
              <a:rPr dirty="0" sz="2800">
                <a:latin typeface="Times New Roman"/>
                <a:cs typeface="Times New Roman"/>
              </a:rPr>
              <a:t>s</a:t>
            </a:r>
            <a:r>
              <a:rPr dirty="0" sz="2800" spc="-5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a</a:t>
            </a:r>
            <a:r>
              <a:rPr dirty="0" sz="280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crucia</a:t>
            </a:r>
            <a:r>
              <a:rPr dirty="0" sz="2800">
                <a:latin typeface="Times New Roman"/>
                <a:cs typeface="Times New Roman"/>
              </a:rPr>
              <a:t>l</a:t>
            </a:r>
            <a:r>
              <a:rPr dirty="0" sz="2800" spc="-5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lesso</a:t>
            </a:r>
            <a:r>
              <a:rPr dirty="0" sz="2800">
                <a:latin typeface="Times New Roman"/>
                <a:cs typeface="Times New Roman"/>
              </a:rPr>
              <a:t>n</a:t>
            </a:r>
            <a:r>
              <a:rPr dirty="0" sz="2800" spc="-10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in  </a:t>
            </a:r>
            <a:r>
              <a:rPr dirty="0" sz="2800" spc="-5">
                <a:latin typeface="Times New Roman"/>
                <a:cs typeface="Times New Roman"/>
              </a:rPr>
              <a:t>nationalism.</a:t>
            </a:r>
            <a:r>
              <a:rPr dirty="0" sz="2800" spc="-45">
                <a:latin typeface="Times New Roman"/>
                <a:cs typeface="Times New Roman"/>
              </a:rPr>
              <a:t> </a:t>
            </a:r>
            <a:r>
              <a:rPr dirty="0" sz="2800" spc="-15">
                <a:latin typeface="Times New Roman"/>
                <a:cs typeface="Times New Roman"/>
              </a:rPr>
              <a:t>Large</a:t>
            </a:r>
            <a:r>
              <a:rPr dirty="0" sz="2800" spc="-4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numbers</a:t>
            </a:r>
            <a:r>
              <a:rPr dirty="0" sz="2800" spc="-4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of</a:t>
            </a:r>
            <a:r>
              <a:rPr dirty="0" sz="2800" spc="-4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North</a:t>
            </a:r>
            <a:r>
              <a:rPr dirty="0" sz="2800" spc="-18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Africans</a:t>
            </a:r>
            <a:r>
              <a:rPr dirty="0" sz="2800" spc="-4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fought </a:t>
            </a:r>
            <a:r>
              <a:rPr dirty="0" sz="2800" spc="-68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in</a:t>
            </a:r>
            <a:r>
              <a:rPr dirty="0" sz="2800" spc="-5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the</a:t>
            </a:r>
            <a:r>
              <a:rPr dirty="0" sz="2800" spc="-45">
                <a:latin typeface="Times New Roman"/>
                <a:cs typeface="Times New Roman"/>
              </a:rPr>
              <a:t> </a:t>
            </a:r>
            <a:r>
              <a:rPr dirty="0" sz="2800" spc="-40">
                <a:latin typeface="Times New Roman"/>
                <a:cs typeface="Times New Roman"/>
              </a:rPr>
              <a:t>war.</a:t>
            </a:r>
            <a:endParaRPr sz="2800">
              <a:latin typeface="Times New Roman"/>
              <a:cs typeface="Times New Roman"/>
            </a:endParaRPr>
          </a:p>
          <a:p>
            <a:pPr marL="356870" marR="476250" indent="-344805">
              <a:lnSpc>
                <a:spcPct val="100000"/>
              </a:lnSpc>
              <a:spcBef>
                <a:spcPts val="2685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2800" spc="5">
                <a:latin typeface="Times New Roman"/>
                <a:cs typeface="Times New Roman"/>
              </a:rPr>
              <a:t>The</a:t>
            </a:r>
            <a:r>
              <a:rPr dirty="0" sz="2800" spc="-5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experience</a:t>
            </a:r>
            <a:r>
              <a:rPr dirty="0" sz="2800" spc="-13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of</a:t>
            </a:r>
            <a:r>
              <a:rPr dirty="0" sz="2800" spc="-50">
                <a:latin typeface="Times New Roman"/>
                <a:cs typeface="Times New Roman"/>
              </a:rPr>
              <a:t> </a:t>
            </a:r>
            <a:r>
              <a:rPr dirty="0" sz="2800" spc="10">
                <a:latin typeface="Times New Roman"/>
                <a:cs typeface="Times New Roman"/>
              </a:rPr>
              <a:t>fighting</a:t>
            </a:r>
            <a:r>
              <a:rPr dirty="0" sz="2800" spc="-4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in</a:t>
            </a:r>
            <a:r>
              <a:rPr dirty="0" sz="2800" spc="-5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Europe</a:t>
            </a:r>
            <a:r>
              <a:rPr dirty="0" sz="2800" spc="-5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helped</a:t>
            </a:r>
            <a:r>
              <a:rPr dirty="0" sz="2800" spc="-11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drive </a:t>
            </a:r>
            <a:r>
              <a:rPr dirty="0" sz="2800" spc="-685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home</a:t>
            </a:r>
            <a:r>
              <a:rPr dirty="0" sz="2800" spc="-2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the</a:t>
            </a:r>
            <a:r>
              <a:rPr dirty="0" sz="2800" spc="-2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meaning</a:t>
            </a:r>
            <a:r>
              <a:rPr dirty="0" sz="2800" spc="-2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of</a:t>
            </a:r>
            <a:r>
              <a:rPr dirty="0" sz="2800" spc="-2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nationalism.</a:t>
            </a:r>
            <a:endParaRPr sz="2800">
              <a:latin typeface="Times New Roman"/>
              <a:cs typeface="Times New Roman"/>
            </a:endParaRPr>
          </a:p>
          <a:p>
            <a:pPr marL="356870" marR="111125" indent="-344805">
              <a:lnSpc>
                <a:spcPct val="100000"/>
              </a:lnSpc>
              <a:spcBef>
                <a:spcPts val="2690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2800" spc="5">
                <a:solidFill>
                  <a:srgbClr val="FF0000"/>
                </a:solidFill>
                <a:latin typeface="Times New Roman"/>
                <a:cs typeface="Times New Roman"/>
              </a:rPr>
              <a:t>Algeria:</a:t>
            </a:r>
            <a:r>
              <a:rPr dirty="0" sz="2800" spc="-11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Nationalist</a:t>
            </a:r>
            <a:r>
              <a:rPr dirty="0" sz="2800" spc="-15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leaders</a:t>
            </a:r>
            <a:r>
              <a:rPr dirty="0" sz="2800" spc="-5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and</a:t>
            </a:r>
            <a:r>
              <a:rPr dirty="0" sz="2800" spc="-6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political</a:t>
            </a:r>
            <a:r>
              <a:rPr dirty="0" sz="2800" spc="-130">
                <a:latin typeface="Times New Roman"/>
                <a:cs typeface="Times New Roman"/>
              </a:rPr>
              <a:t> </a:t>
            </a:r>
            <a:r>
              <a:rPr dirty="0" sz="2800" spc="-5">
                <a:latin typeface="Times New Roman"/>
                <a:cs typeface="Times New Roman"/>
              </a:rPr>
              <a:t>movements </a:t>
            </a:r>
            <a:r>
              <a:rPr dirty="0" sz="2800" spc="-68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asked for </a:t>
            </a:r>
            <a:r>
              <a:rPr dirty="0" sz="2800">
                <a:latin typeface="Times New Roman"/>
                <a:cs typeface="Times New Roman"/>
              </a:rPr>
              <a:t>reforms, </a:t>
            </a:r>
            <a:r>
              <a:rPr dirty="0" sz="2800" spc="5">
                <a:latin typeface="Times New Roman"/>
                <a:cs typeface="Times New Roman"/>
              </a:rPr>
              <a:t>assimilation and even </a:t>
            </a:r>
            <a:r>
              <a:rPr dirty="0" sz="2800" spc="10">
                <a:latin typeface="Times New Roman"/>
                <a:cs typeface="Times New Roman"/>
              </a:rPr>
              <a:t> </a:t>
            </a:r>
            <a:r>
              <a:rPr dirty="0" sz="2800">
                <a:latin typeface="Times New Roman"/>
                <a:cs typeface="Times New Roman"/>
              </a:rPr>
              <a:t>independence: </a:t>
            </a:r>
            <a:r>
              <a:rPr dirty="0" sz="2800" spc="-15">
                <a:latin typeface="Times New Roman"/>
                <a:cs typeface="Times New Roman"/>
              </a:rPr>
              <a:t>Emir </a:t>
            </a:r>
            <a:r>
              <a:rPr dirty="0" sz="2800" spc="5">
                <a:latin typeface="Times New Roman"/>
                <a:cs typeface="Times New Roman"/>
              </a:rPr>
              <a:t>Khaled </a:t>
            </a:r>
            <a:r>
              <a:rPr dirty="0" sz="2800" spc="-45">
                <a:latin typeface="Times New Roman"/>
                <a:cs typeface="Times New Roman"/>
              </a:rPr>
              <a:t>(Young </a:t>
            </a:r>
            <a:r>
              <a:rPr dirty="0" sz="2800" spc="5">
                <a:latin typeface="Times New Roman"/>
                <a:cs typeface="Times New Roman"/>
              </a:rPr>
              <a:t>Algerians), </a:t>
            </a:r>
            <a:r>
              <a:rPr dirty="0" sz="2800" spc="10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Messal</a:t>
            </a:r>
            <a:r>
              <a:rPr dirty="0" sz="2800">
                <a:latin typeface="Times New Roman"/>
                <a:cs typeface="Times New Roman"/>
              </a:rPr>
              <a:t>i</a:t>
            </a:r>
            <a:r>
              <a:rPr dirty="0" sz="2800" spc="-114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Had</a:t>
            </a:r>
            <a:r>
              <a:rPr dirty="0" sz="2800">
                <a:latin typeface="Times New Roman"/>
                <a:cs typeface="Times New Roman"/>
              </a:rPr>
              <a:t>j</a:t>
            </a:r>
            <a:r>
              <a:rPr dirty="0" sz="2800" spc="-3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(Sta</a:t>
            </a:r>
            <a:r>
              <a:rPr dirty="0" sz="2800">
                <a:latin typeface="Times New Roman"/>
                <a:cs typeface="Times New Roman"/>
              </a:rPr>
              <a:t>r</a:t>
            </a:r>
            <a:r>
              <a:rPr dirty="0" sz="2800" spc="-7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o</a:t>
            </a:r>
            <a:r>
              <a:rPr dirty="0" sz="2800">
                <a:latin typeface="Times New Roman"/>
                <a:cs typeface="Times New Roman"/>
              </a:rPr>
              <a:t>f</a:t>
            </a:r>
            <a:r>
              <a:rPr dirty="0" sz="2800" spc="3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Nort</a:t>
            </a:r>
            <a:r>
              <a:rPr dirty="0" sz="2800">
                <a:latin typeface="Times New Roman"/>
                <a:cs typeface="Times New Roman"/>
              </a:rPr>
              <a:t>h</a:t>
            </a:r>
            <a:r>
              <a:rPr dirty="0" sz="2800" spc="-195">
                <a:latin typeface="Times New Roman"/>
                <a:cs typeface="Times New Roman"/>
              </a:rPr>
              <a:t> </a:t>
            </a:r>
            <a:r>
              <a:rPr dirty="0" sz="2800" spc="5">
                <a:latin typeface="Times New Roman"/>
                <a:cs typeface="Times New Roman"/>
              </a:rPr>
              <a:t>Africa)…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5140" y="397573"/>
            <a:ext cx="8047355" cy="4902200"/>
          </a:xfrm>
          <a:prstGeom prst="rect">
            <a:avLst/>
          </a:prstGeom>
        </p:spPr>
        <p:txBody>
          <a:bodyPr wrap="square" lIns="0" tIns="110490" rIns="0" bIns="0" rtlCol="0" vert="horz">
            <a:spAutoFit/>
          </a:bodyPr>
          <a:lstStyle/>
          <a:p>
            <a:pPr marL="407670" indent="-344805">
              <a:lnSpc>
                <a:spcPct val="100000"/>
              </a:lnSpc>
              <a:spcBef>
                <a:spcPts val="870"/>
              </a:spcBef>
              <a:buFont typeface="Arial MT"/>
              <a:buChar char="•"/>
              <a:tabLst>
                <a:tab pos="407670" algn="l"/>
                <a:tab pos="408305" algn="l"/>
              </a:tabLst>
            </a:pP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>
                <a:latin typeface="Times New Roman"/>
                <a:cs typeface="Times New Roman"/>
              </a:rPr>
              <a:t> worldwide</a:t>
            </a:r>
            <a:r>
              <a:rPr dirty="0" sz="3200" spc="-6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spread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nationalism from</a:t>
            </a:r>
            <a:endParaRPr sz="3200">
              <a:latin typeface="Times New Roman"/>
              <a:cs typeface="Times New Roman"/>
            </a:endParaRPr>
          </a:p>
          <a:p>
            <a:pPr marL="504825" marR="220345" indent="-82550">
              <a:lnSpc>
                <a:spcPct val="100000"/>
              </a:lnSpc>
              <a:spcBef>
                <a:spcPts val="765"/>
              </a:spcBef>
              <a:tabLst>
                <a:tab pos="2526030" algn="l"/>
                <a:tab pos="6598284" algn="l"/>
              </a:tabLst>
            </a:pP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-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late</a:t>
            </a:r>
            <a:r>
              <a:rPr dirty="0" sz="3200" spc="-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1</a:t>
            </a:r>
            <a:r>
              <a:rPr dirty="0" sz="3200" spc="5">
                <a:latin typeface="Times New Roman"/>
                <a:cs typeface="Times New Roman"/>
              </a:rPr>
              <a:t>8</a:t>
            </a:r>
            <a:r>
              <a:rPr dirty="0" baseline="25132" sz="3150" spc="22">
                <a:latin typeface="Times New Roman"/>
                <a:cs typeface="Times New Roman"/>
              </a:rPr>
              <a:t>t</a:t>
            </a:r>
            <a:r>
              <a:rPr dirty="0" baseline="25132" sz="3150" spc="22">
                <a:latin typeface="Times New Roman"/>
                <a:cs typeface="Times New Roman"/>
              </a:rPr>
              <a:t>h</a:t>
            </a:r>
            <a:r>
              <a:rPr dirty="0" baseline="25132" sz="3150">
                <a:latin typeface="Times New Roman"/>
                <a:cs typeface="Times New Roman"/>
              </a:rPr>
              <a:t>	</a:t>
            </a:r>
            <a:r>
              <a:rPr dirty="0" sz="3200" spc="-5">
                <a:latin typeface="Times New Roman"/>
                <a:cs typeface="Times New Roman"/>
              </a:rPr>
              <a:t>century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to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5">
                <a:latin typeface="Times New Roman"/>
                <a:cs typeface="Times New Roman"/>
              </a:rPr>
              <a:t>e</a:t>
            </a:r>
            <a:r>
              <a:rPr dirty="0" sz="3200" spc="-5">
                <a:latin typeface="Times New Roman"/>
                <a:cs typeface="Times New Roman"/>
              </a:rPr>
              <a:t>arly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2</a:t>
            </a:r>
            <a:r>
              <a:rPr dirty="0" sz="3200">
                <a:latin typeface="Times New Roman"/>
                <a:cs typeface="Times New Roman"/>
              </a:rPr>
              <a:t>0</a:t>
            </a:r>
            <a:r>
              <a:rPr dirty="0" baseline="25132" sz="3150" spc="22">
                <a:latin typeface="Times New Roman"/>
                <a:cs typeface="Times New Roman"/>
              </a:rPr>
              <a:t>t</a:t>
            </a:r>
            <a:r>
              <a:rPr dirty="0" baseline="25132" sz="3150" spc="22">
                <a:latin typeface="Times New Roman"/>
                <a:cs typeface="Times New Roman"/>
              </a:rPr>
              <a:t>h</a:t>
            </a:r>
            <a:r>
              <a:rPr dirty="0" baseline="25132" sz="3150">
                <a:latin typeface="Times New Roman"/>
                <a:cs typeface="Times New Roman"/>
              </a:rPr>
              <a:t>	</a:t>
            </a:r>
            <a:r>
              <a:rPr dirty="0" sz="3200" spc="-5">
                <a:latin typeface="Times New Roman"/>
                <a:cs typeface="Times New Roman"/>
              </a:rPr>
              <a:t>century  </a:t>
            </a:r>
            <a:r>
              <a:rPr dirty="0" sz="3200" spc="-5">
                <a:latin typeface="Times New Roman"/>
                <a:cs typeface="Times New Roman"/>
              </a:rPr>
              <a:t>resulted from </a:t>
            </a:r>
            <a:r>
              <a:rPr dirty="0" sz="3200" spc="-20">
                <a:latin typeface="Times New Roman"/>
                <a:cs typeface="Times New Roman"/>
              </a:rPr>
              <a:t>two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kinds of</a:t>
            </a:r>
            <a:r>
              <a:rPr dirty="0" sz="3200">
                <a:latin typeface="Times New Roman"/>
                <a:cs typeface="Times New Roman"/>
              </a:rPr>
              <a:t> cultural </a:t>
            </a:r>
            <a:r>
              <a:rPr dirty="0" sz="3200" spc="-5">
                <a:latin typeface="Times New Roman"/>
                <a:cs typeface="Times New Roman"/>
              </a:rPr>
              <a:t>contacts</a:t>
            </a:r>
            <a:r>
              <a:rPr dirty="0" sz="3200" spc="-5">
                <a:latin typeface="Symbol"/>
                <a:cs typeface="Symbol"/>
              </a:rPr>
              <a:t></a:t>
            </a:r>
            <a:endParaRPr sz="3200">
              <a:latin typeface="Symbol"/>
              <a:cs typeface="Symbo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350">
              <a:latin typeface="Symbol"/>
              <a:cs typeface="Symbol"/>
            </a:endParaRPr>
          </a:p>
          <a:p>
            <a:pPr marL="578485" marR="523240" indent="-515620">
              <a:lnSpc>
                <a:spcPct val="100000"/>
              </a:lnSpc>
              <a:spcBef>
                <a:spcPts val="5"/>
              </a:spcBef>
              <a:buAutoNum type="alphaUcPeriod"/>
              <a:tabLst>
                <a:tab pos="578485" algn="l"/>
              </a:tabLst>
            </a:pPr>
            <a:r>
              <a:rPr dirty="0" sz="3200" spc="-15">
                <a:solidFill>
                  <a:srgbClr val="FF0000"/>
                </a:solidFill>
                <a:latin typeface="Times New Roman"/>
                <a:cs typeface="Times New Roman"/>
              </a:rPr>
              <a:t>Imperialism:</a:t>
            </a:r>
            <a:r>
              <a:rPr dirty="0" sz="3200" spc="8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spread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-75">
                <a:latin typeface="Times New Roman"/>
                <a:cs typeface="Times New Roman"/>
              </a:rPr>
              <a:t> </a:t>
            </a:r>
            <a:r>
              <a:rPr dirty="0" sz="3200" spc="-45">
                <a:latin typeface="Times New Roman"/>
                <a:cs typeface="Times New Roman"/>
              </a:rPr>
              <a:t>Western</a:t>
            </a:r>
            <a:r>
              <a:rPr dirty="0" sz="3200" spc="4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aggression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 spc="-3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influence.</a:t>
            </a:r>
            <a:endParaRPr sz="3200">
              <a:latin typeface="Times New Roman"/>
              <a:cs typeface="Times New Roman"/>
            </a:endParaRPr>
          </a:p>
          <a:p>
            <a:pPr marL="578485" marR="17780" indent="-515620">
              <a:lnSpc>
                <a:spcPct val="100000"/>
              </a:lnSpc>
              <a:spcBef>
                <a:spcPts val="765"/>
              </a:spcBef>
              <a:buAutoNum type="alphaUcPeriod"/>
              <a:tabLst>
                <a:tab pos="578485" algn="l"/>
              </a:tabLst>
            </a:pPr>
            <a:r>
              <a:rPr dirty="0" sz="3200" spc="-10">
                <a:solidFill>
                  <a:srgbClr val="FF0000"/>
                </a:solidFill>
                <a:latin typeface="Times New Roman"/>
                <a:cs typeface="Times New Roman"/>
              </a:rPr>
              <a:t>Nationalism:</a:t>
            </a:r>
            <a:r>
              <a:rPr dirty="0" sz="3200" spc="3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many</a:t>
            </a:r>
            <a:r>
              <a:rPr dirty="0" sz="3200" spc="6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people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sought</a:t>
            </a:r>
            <a:r>
              <a:rPr dirty="0" sz="3200" spc="-50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movements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that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would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maintain</a:t>
            </a:r>
            <a:r>
              <a:rPr dirty="0" sz="3200" spc="6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or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reassert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their </a:t>
            </a:r>
            <a:r>
              <a:rPr dirty="0" sz="3200">
                <a:latin typeface="Times New Roman"/>
                <a:cs typeface="Times New Roman"/>
              </a:rPr>
              <a:t> independence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cultural</a:t>
            </a:r>
            <a:r>
              <a:rPr dirty="0" sz="3200" spc="-5">
                <a:latin typeface="Times New Roman"/>
                <a:cs typeface="Times New Roman"/>
              </a:rPr>
              <a:t> </a:t>
            </a:r>
            <a:r>
              <a:rPr dirty="0" sz="3200" spc="-25">
                <a:latin typeface="Times New Roman"/>
                <a:cs typeface="Times New Roman"/>
              </a:rPr>
              <a:t>integrity.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426224"/>
            <a:ext cx="7880350" cy="529145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56870" marR="896619" indent="-344805">
              <a:lnSpc>
                <a:spcPct val="100000"/>
              </a:lnSpc>
              <a:spcBef>
                <a:spcPts val="9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Many</a:t>
            </a:r>
            <a:r>
              <a:rPr dirty="0" sz="3200">
                <a:latin typeface="Times New Roman"/>
                <a:cs typeface="Times New Roman"/>
              </a:rPr>
              <a:t> European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colonized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areas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adopted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nationalism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because:</a:t>
            </a:r>
            <a:endParaRPr sz="3200">
              <a:latin typeface="Times New Roman"/>
              <a:cs typeface="Times New Roman"/>
            </a:endParaRPr>
          </a:p>
          <a:p>
            <a:pPr lvl="1" marL="356870" marR="621030" indent="569595">
              <a:lnSpc>
                <a:spcPct val="100000"/>
              </a:lnSpc>
              <a:spcBef>
                <a:spcPts val="770"/>
              </a:spcBef>
              <a:buAutoNum type="alphaLcParenR"/>
              <a:tabLst>
                <a:tab pos="1344930" algn="l"/>
              </a:tabLst>
            </a:pPr>
            <a:r>
              <a:rPr dirty="0" sz="3200">
                <a:latin typeface="Times New Roman"/>
                <a:cs typeface="Times New Roman"/>
              </a:rPr>
              <a:t>it </a:t>
            </a:r>
            <a:r>
              <a:rPr dirty="0" sz="3200" spc="-5">
                <a:latin typeface="Times New Roman"/>
                <a:cs typeface="Times New Roman"/>
              </a:rPr>
              <a:t>succeeded in </a:t>
            </a:r>
            <a:r>
              <a:rPr dirty="0" sz="3200">
                <a:latin typeface="Times New Roman"/>
                <a:cs typeface="Times New Roman"/>
              </a:rPr>
              <a:t>organizing </a:t>
            </a:r>
            <a:r>
              <a:rPr dirty="0" sz="3200" spc="-10">
                <a:latin typeface="Times New Roman"/>
                <a:cs typeface="Times New Roman"/>
              </a:rPr>
              <a:t>European </a:t>
            </a:r>
            <a:r>
              <a:rPr dirty="0" sz="3200" spc="-79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states</a:t>
            </a:r>
            <a:endParaRPr sz="3200">
              <a:latin typeface="Times New Roman"/>
              <a:cs typeface="Times New Roman"/>
            </a:endParaRPr>
          </a:p>
          <a:p>
            <a:pPr lvl="1" marL="356870" marR="843280" indent="569595">
              <a:lnSpc>
                <a:spcPct val="100000"/>
              </a:lnSpc>
              <a:spcBef>
                <a:spcPts val="765"/>
              </a:spcBef>
              <a:buAutoNum type="alphaLcParenR"/>
              <a:tabLst>
                <a:tab pos="1367790" algn="l"/>
              </a:tabLst>
            </a:pPr>
            <a:r>
              <a:rPr dirty="0" sz="3200">
                <a:latin typeface="Times New Roman"/>
                <a:cs typeface="Times New Roman"/>
              </a:rPr>
              <a:t>it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spoke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language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that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Europeans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understand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might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respect</a:t>
            </a:r>
            <a:endParaRPr sz="32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Font typeface="Times New Roman"/>
              <a:buAutoNum type="alphaLcParenR"/>
            </a:pPr>
            <a:endParaRPr sz="4650">
              <a:latin typeface="Times New Roman"/>
              <a:cs typeface="Times New Roman"/>
            </a:endParaRPr>
          </a:p>
          <a:p>
            <a:pPr algn="just" marL="356870" marR="5080" indent="-344805">
              <a:lnSpc>
                <a:spcPct val="100000"/>
              </a:lnSpc>
              <a:buFont typeface="Arial MT"/>
              <a:buChar char="•"/>
              <a:tabLst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In both </a:t>
            </a:r>
            <a:r>
              <a:rPr dirty="0" sz="3200" spc="-15">
                <a:latin typeface="Times New Roman"/>
                <a:cs typeface="Times New Roman"/>
              </a:rPr>
              <a:t>cases, </a:t>
            </a:r>
            <a:r>
              <a:rPr dirty="0" sz="3200" spc="-5">
                <a:latin typeface="Times New Roman"/>
                <a:cs typeface="Times New Roman"/>
              </a:rPr>
              <a:t>nationalism asserted </a:t>
            </a:r>
            <a:r>
              <a:rPr dirty="0" sz="3200" spc="-15">
                <a:latin typeface="Times New Roman"/>
                <a:cs typeface="Times New Roman"/>
              </a:rPr>
              <a:t>resentment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against </a:t>
            </a:r>
            <a:r>
              <a:rPr dirty="0" sz="3200" spc="-5">
                <a:latin typeface="Times New Roman"/>
                <a:cs typeface="Times New Roman"/>
              </a:rPr>
              <a:t>too </a:t>
            </a:r>
            <a:r>
              <a:rPr dirty="0" sz="3200" spc="-25">
                <a:latin typeface="Times New Roman"/>
                <a:cs typeface="Times New Roman"/>
              </a:rPr>
              <a:t>much </a:t>
            </a:r>
            <a:r>
              <a:rPr dirty="0" sz="3200">
                <a:latin typeface="Times New Roman"/>
                <a:cs typeface="Times New Roman"/>
              </a:rPr>
              <a:t>internationalism </a:t>
            </a:r>
            <a:r>
              <a:rPr dirty="0" sz="3200" spc="-20">
                <a:latin typeface="Times New Roman"/>
                <a:cs typeface="Times New Roman"/>
              </a:rPr>
              <a:t>and </a:t>
            </a:r>
            <a:r>
              <a:rPr dirty="0" sz="3200">
                <a:latin typeface="Times New Roman"/>
                <a:cs typeface="Times New Roman"/>
              </a:rPr>
              <a:t>outside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influence.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07143" y="423164"/>
            <a:ext cx="232410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5"/>
              <a:t>Chronology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5927" y="1072375"/>
            <a:ext cx="7999095" cy="50965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56870" marR="845819" indent="-344805">
              <a:lnSpc>
                <a:spcPct val="100000"/>
              </a:lnSpc>
              <a:spcBef>
                <a:spcPts val="9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Nationalism</a:t>
            </a:r>
            <a:r>
              <a:rPr dirty="0" sz="3200" spc="-4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appeared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in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western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Europe </a:t>
            </a:r>
            <a:r>
              <a:rPr dirty="0" sz="3200">
                <a:latin typeface="Times New Roman"/>
                <a:cs typeface="Times New Roman"/>
              </a:rPr>
              <a:t> between the 1780s </a:t>
            </a:r>
            <a:r>
              <a:rPr dirty="0" sz="3200" spc="-5">
                <a:latin typeface="Times New Roman"/>
                <a:cs typeface="Times New Roman"/>
              </a:rPr>
              <a:t>and </a:t>
            </a:r>
            <a:r>
              <a:rPr dirty="0" sz="3200">
                <a:latin typeface="Times New Roman"/>
                <a:cs typeface="Times New Roman"/>
              </a:rPr>
              <a:t>the 1840s. It was 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usually</a:t>
            </a:r>
            <a:r>
              <a:rPr dirty="0" sz="3200" spc="-5">
                <a:latin typeface="Times New Roman"/>
                <a:cs typeface="Times New Roman"/>
              </a:rPr>
              <a:t> </a:t>
            </a:r>
            <a:r>
              <a:rPr dirty="0" sz="3200" spc="-30">
                <a:latin typeface="Times New Roman"/>
                <a:cs typeface="Times New Roman"/>
              </a:rPr>
              <a:t>pro-Western</a:t>
            </a:r>
            <a:r>
              <a:rPr dirty="0" sz="3200" spc="-5">
                <a:latin typeface="Times New Roman"/>
                <a:cs typeface="Times New Roman"/>
              </a:rPr>
              <a:t> and </a:t>
            </a:r>
            <a:r>
              <a:rPr dirty="0" sz="3200" spc="5">
                <a:latin typeface="Times New Roman"/>
                <a:cs typeface="Times New Roman"/>
              </a:rPr>
              <a:t>sought</a:t>
            </a:r>
            <a:r>
              <a:rPr dirty="0" sz="3200" spc="-5">
                <a:latin typeface="Times New Roman"/>
                <a:cs typeface="Times New Roman"/>
              </a:rPr>
              <a:t> to </a:t>
            </a:r>
            <a:r>
              <a:rPr dirty="0" sz="3200" spc="-15">
                <a:latin typeface="Times New Roman"/>
                <a:cs typeface="Times New Roman"/>
              </a:rPr>
              <a:t>imitate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45">
                <a:latin typeface="Times New Roman"/>
                <a:cs typeface="Times New Roman"/>
              </a:rPr>
              <a:t>Western </a:t>
            </a:r>
            <a:r>
              <a:rPr dirty="0" sz="3200" spc="-5">
                <a:latin typeface="Times New Roman"/>
                <a:cs typeface="Times New Roman"/>
              </a:rPr>
              <a:t>trends and to </a:t>
            </a:r>
            <a:r>
              <a:rPr dirty="0" sz="3200">
                <a:latin typeface="Times New Roman"/>
                <a:cs typeface="Times New Roman"/>
              </a:rPr>
              <a:t>cultivate </a:t>
            </a:r>
            <a:r>
              <a:rPr dirty="0" sz="3200" spc="-45">
                <a:latin typeface="Times New Roman"/>
                <a:cs typeface="Times New Roman"/>
              </a:rPr>
              <a:t>Western </a:t>
            </a:r>
            <a:r>
              <a:rPr dirty="0" sz="3200" spc="-4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support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6870" marR="5080" indent="-344805">
              <a:lnSpc>
                <a:spcPct val="100000"/>
              </a:lnSpc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200" spc="-30">
                <a:latin typeface="Times New Roman"/>
                <a:cs typeface="Times New Roman"/>
              </a:rPr>
              <a:t>Later,</a:t>
            </a:r>
            <a:r>
              <a:rPr dirty="0" sz="3200">
                <a:latin typeface="Times New Roman"/>
                <a:cs typeface="Times New Roman"/>
              </a:rPr>
              <a:t> between the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1870s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>
                <a:latin typeface="Times New Roman"/>
                <a:cs typeface="Times New Roman"/>
              </a:rPr>
              <a:t> the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1930s, 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nationalism</a:t>
            </a:r>
            <a:r>
              <a:rPr dirty="0" sz="3200" spc="-4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spread</a:t>
            </a:r>
            <a:r>
              <a:rPr dirty="0" sz="3200" spc="3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to</a:t>
            </a:r>
            <a:r>
              <a:rPr dirty="0" sz="3200" spc="-19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Asia</a:t>
            </a:r>
            <a:r>
              <a:rPr dirty="0" sz="3200" spc="-4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</a:t>
            </a:r>
            <a:r>
              <a:rPr dirty="0" sz="3200" spc="45">
                <a:latin typeface="Times New Roman"/>
                <a:cs typeface="Times New Roman"/>
              </a:rPr>
              <a:t>n</a:t>
            </a:r>
            <a:r>
              <a:rPr dirty="0" sz="3200" spc="-5">
                <a:latin typeface="Times New Roman"/>
                <a:cs typeface="Times New Roman"/>
              </a:rPr>
              <a:t>d</a:t>
            </a:r>
            <a:r>
              <a:rPr dirty="0" sz="3200" spc="-17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Africa,</a:t>
            </a:r>
            <a:r>
              <a:rPr dirty="0" sz="3200" spc="-4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us</a:t>
            </a:r>
            <a:r>
              <a:rPr dirty="0" sz="3200" spc="45">
                <a:latin typeface="Times New Roman"/>
                <a:cs typeface="Times New Roman"/>
              </a:rPr>
              <a:t>u</a:t>
            </a:r>
            <a:r>
              <a:rPr dirty="0" sz="3200" spc="-5">
                <a:latin typeface="Times New Roman"/>
                <a:cs typeface="Times New Roman"/>
              </a:rPr>
              <a:t>ally  </a:t>
            </a:r>
            <a:r>
              <a:rPr dirty="0" sz="3200" spc="-5">
                <a:latin typeface="Times New Roman"/>
                <a:cs typeface="Times New Roman"/>
              </a:rPr>
              <a:t>in</a:t>
            </a:r>
            <a:r>
              <a:rPr dirty="0" sz="3200" spc="-2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</a:t>
            </a:r>
            <a:r>
              <a:rPr dirty="0" sz="3200" spc="30">
                <a:latin typeface="Times New Roman"/>
                <a:cs typeface="Times New Roman"/>
              </a:rPr>
              <a:t> </a:t>
            </a:r>
            <a:r>
              <a:rPr dirty="0" sz="3200" spc="-25">
                <a:latin typeface="Times New Roman"/>
                <a:cs typeface="Times New Roman"/>
              </a:rPr>
              <a:t>more</a:t>
            </a:r>
            <a:r>
              <a:rPr dirty="0" sz="3200" spc="3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complex</a:t>
            </a:r>
            <a:r>
              <a:rPr dirty="0" sz="3200" spc="30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mixture</a:t>
            </a:r>
            <a:r>
              <a:rPr dirty="0" sz="3200" spc="3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30">
                <a:latin typeface="Times New Roman"/>
                <a:cs typeface="Times New Roman"/>
              </a:rPr>
              <a:t> </a:t>
            </a:r>
            <a:r>
              <a:rPr dirty="0" sz="3200" spc="-30">
                <a:latin typeface="Times New Roman"/>
                <a:cs typeface="Times New Roman"/>
              </a:rPr>
              <a:t>anti-Western</a:t>
            </a:r>
            <a:r>
              <a:rPr dirty="0" sz="3200" spc="3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but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similar</a:t>
            </a:r>
            <a:r>
              <a:rPr dirty="0" sz="3200" spc="60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elements.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08439" y="423176"/>
            <a:ext cx="2924810" cy="53022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3300"/>
              <a:t>Historical</a:t>
            </a:r>
            <a:r>
              <a:rPr dirty="0" sz="3300" spc="-110"/>
              <a:t> </a:t>
            </a:r>
            <a:r>
              <a:rPr dirty="0" sz="3300"/>
              <a:t>Roots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535927" y="1294879"/>
            <a:ext cx="7952740" cy="4963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6870" marR="98425" indent="-344805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3000" spc="-25">
                <a:latin typeface="Times New Roman"/>
                <a:cs typeface="Times New Roman"/>
              </a:rPr>
              <a:t>Traditionally,</a:t>
            </a:r>
            <a:r>
              <a:rPr dirty="0" sz="3000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loyalties</a:t>
            </a:r>
            <a:r>
              <a:rPr dirty="0" sz="3000">
                <a:latin typeface="Times New Roman"/>
                <a:cs typeface="Times New Roman"/>
              </a:rPr>
              <a:t> had usually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focused</a:t>
            </a:r>
            <a:r>
              <a:rPr dirty="0" sz="300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on 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family</a:t>
            </a:r>
            <a:r>
              <a:rPr dirty="0" sz="3000" spc="-1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and</a:t>
            </a:r>
            <a:r>
              <a:rPr dirty="0" sz="3000" spc="-1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kin</a:t>
            </a:r>
            <a:r>
              <a:rPr dirty="0" sz="3000" spc="-1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groups;</a:t>
            </a:r>
            <a:r>
              <a:rPr dirty="0" sz="3000" spc="-10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regions</a:t>
            </a:r>
            <a:r>
              <a:rPr dirty="0" sz="3000" spc="-1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or</a:t>
            </a:r>
            <a:r>
              <a:rPr dirty="0" sz="3000" spc="-1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regional</a:t>
            </a:r>
            <a:r>
              <a:rPr dirty="0" sz="3000" spc="-10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states; </a:t>
            </a:r>
            <a:r>
              <a:rPr dirty="0" sz="3000" spc="-73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and/or</a:t>
            </a:r>
            <a:r>
              <a:rPr dirty="0" sz="3000" spc="-5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religions.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"/>
            </a:pPr>
            <a:endParaRPr sz="4350">
              <a:latin typeface="Times New Roman"/>
              <a:cs typeface="Times New Roman"/>
            </a:endParaRPr>
          </a:p>
          <a:p>
            <a:pPr marL="356870" marR="5080" indent="-344805">
              <a:lnSpc>
                <a:spcPct val="100000"/>
              </a:lnSpc>
              <a:buFont typeface="Wingdings"/>
              <a:buChar char=""/>
              <a:tabLst>
                <a:tab pos="357505" algn="l"/>
              </a:tabLst>
            </a:pPr>
            <a:r>
              <a:rPr dirty="0" sz="3000" spc="-15">
                <a:latin typeface="Times New Roman"/>
                <a:cs typeface="Times New Roman"/>
              </a:rPr>
              <a:t>They</a:t>
            </a:r>
            <a:r>
              <a:rPr dirty="0" sz="3000" spc="25">
                <a:latin typeface="Times New Roman"/>
                <a:cs typeface="Times New Roman"/>
              </a:rPr>
              <a:t> </a:t>
            </a:r>
            <a:r>
              <a:rPr dirty="0" sz="3000" spc="-15">
                <a:latin typeface="Times New Roman"/>
                <a:cs typeface="Times New Roman"/>
              </a:rPr>
              <a:t>were</a:t>
            </a:r>
            <a:r>
              <a:rPr dirty="0" sz="3000" spc="25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fierce;</a:t>
            </a:r>
            <a:r>
              <a:rPr dirty="0" sz="3000" spc="40">
                <a:latin typeface="Times New Roman"/>
                <a:cs typeface="Times New Roman"/>
              </a:rPr>
              <a:t> </a:t>
            </a:r>
            <a:r>
              <a:rPr dirty="0" sz="3000" spc="-15">
                <a:latin typeface="Times New Roman"/>
                <a:cs typeface="Times New Roman"/>
              </a:rPr>
              <a:t>they </a:t>
            </a:r>
            <a:r>
              <a:rPr dirty="0" sz="3000">
                <a:latin typeface="Times New Roman"/>
                <a:cs typeface="Times New Roman"/>
              </a:rPr>
              <a:t>distinguished</a:t>
            </a:r>
            <a:r>
              <a:rPr dirty="0" sz="3000" spc="-15">
                <a:latin typeface="Times New Roman"/>
                <a:cs typeface="Times New Roman"/>
              </a:rPr>
              <a:t> between </a:t>
            </a:r>
            <a:r>
              <a:rPr dirty="0" sz="3000" spc="-10">
                <a:latin typeface="Times New Roman"/>
                <a:cs typeface="Times New Roman"/>
              </a:rPr>
              <a:t> </a:t>
            </a:r>
            <a:r>
              <a:rPr dirty="0" sz="3000" spc="-35">
                <a:latin typeface="Times New Roman"/>
                <a:cs typeface="Times New Roman"/>
              </a:rPr>
              <a:t>one’s</a:t>
            </a:r>
            <a:r>
              <a:rPr dirty="0" sz="3000" spc="-15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own</a:t>
            </a:r>
            <a:r>
              <a:rPr dirty="0" sz="3000" spc="-1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group</a:t>
            </a:r>
            <a:r>
              <a:rPr dirty="0" sz="3000" spc="-1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identity</a:t>
            </a:r>
            <a:r>
              <a:rPr dirty="0" sz="3000" spc="-1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and</a:t>
            </a:r>
            <a:r>
              <a:rPr dirty="0" sz="3000" spc="-1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that</a:t>
            </a:r>
            <a:r>
              <a:rPr dirty="0" sz="3000" spc="-1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of</a:t>
            </a:r>
            <a:r>
              <a:rPr dirty="0" sz="3000" spc="-1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outsiders</a:t>
            </a:r>
            <a:r>
              <a:rPr dirty="0" sz="3000" spc="-80">
                <a:latin typeface="Times New Roman"/>
                <a:cs typeface="Times New Roman"/>
              </a:rPr>
              <a:t> </a:t>
            </a:r>
            <a:r>
              <a:rPr dirty="0" sz="3000" spc="10">
                <a:latin typeface="Times New Roman"/>
                <a:cs typeface="Times New Roman"/>
              </a:rPr>
              <a:t>but </a:t>
            </a:r>
            <a:r>
              <a:rPr dirty="0" sz="3000" spc="-73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they</a:t>
            </a:r>
            <a:r>
              <a:rPr dirty="0" sz="3000" spc="-10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never </a:t>
            </a:r>
            <a:r>
              <a:rPr dirty="0" sz="3000" spc="5">
                <a:latin typeface="Times New Roman"/>
                <a:cs typeface="Times New Roman"/>
              </a:rPr>
              <a:t>took</a:t>
            </a:r>
            <a:r>
              <a:rPr dirty="0" sz="3000" spc="-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national</a:t>
            </a:r>
            <a:r>
              <a:rPr dirty="0" sz="3000" spc="-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dimensions.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Wingdings"/>
              <a:buChar char=""/>
            </a:pPr>
            <a:endParaRPr sz="4350">
              <a:latin typeface="Times New Roman"/>
              <a:cs typeface="Times New Roman"/>
            </a:endParaRPr>
          </a:p>
          <a:p>
            <a:pPr marL="356870" marR="339090" indent="-344805">
              <a:lnSpc>
                <a:spcPct val="100000"/>
              </a:lnSpc>
              <a:buFont typeface="Wingdings"/>
              <a:buChar char=""/>
              <a:tabLst>
                <a:tab pos="357505" algn="l"/>
              </a:tabLst>
            </a:pPr>
            <a:r>
              <a:rPr dirty="0" sz="3000">
                <a:latin typeface="Times New Roman"/>
                <a:cs typeface="Times New Roman"/>
              </a:rPr>
              <a:t>Nationalism </a:t>
            </a:r>
            <a:r>
              <a:rPr dirty="0" sz="3000" spc="-5">
                <a:latin typeface="Times New Roman"/>
                <a:cs typeface="Times New Roman"/>
              </a:rPr>
              <a:t>evolved </a:t>
            </a:r>
            <a:r>
              <a:rPr dirty="0" sz="3000">
                <a:latin typeface="Times New Roman"/>
                <a:cs typeface="Times New Roman"/>
              </a:rPr>
              <a:t>from </a:t>
            </a:r>
            <a:r>
              <a:rPr dirty="0" sz="3000" spc="-10">
                <a:latin typeface="Times New Roman"/>
                <a:cs typeface="Times New Roman"/>
              </a:rPr>
              <a:t>these </a:t>
            </a:r>
            <a:r>
              <a:rPr dirty="0" sz="3000">
                <a:latin typeface="Times New Roman"/>
                <a:cs typeface="Times New Roman"/>
              </a:rPr>
              <a:t>older loyalties, </a:t>
            </a:r>
            <a:r>
              <a:rPr dirty="0" sz="3000" spc="-735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either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replacing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or</a:t>
            </a:r>
            <a:r>
              <a:rPr dirty="0" sz="3000" spc="-6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at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least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modifying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them.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76547" y="423164"/>
            <a:ext cx="138684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0"/>
              <a:t>Natu</a:t>
            </a:r>
            <a:r>
              <a:rPr dirty="0" sz="3600" spc="-70"/>
              <a:t>r</a:t>
            </a:r>
            <a:r>
              <a:rPr dirty="0" sz="3600"/>
              <a:t>e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5940" y="1401559"/>
            <a:ext cx="7837805" cy="451104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56870" marR="565150" indent="-344805">
              <a:lnSpc>
                <a:spcPct val="100000"/>
              </a:lnSpc>
              <a:spcBef>
                <a:spcPts val="9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Nationalism </a:t>
            </a:r>
            <a:r>
              <a:rPr dirty="0" sz="3200">
                <a:latin typeface="Times New Roman"/>
                <a:cs typeface="Times New Roman"/>
              </a:rPr>
              <a:t>involved </a:t>
            </a:r>
            <a:r>
              <a:rPr dirty="0" sz="3200" spc="-5">
                <a:latin typeface="Times New Roman"/>
                <a:cs typeface="Times New Roman"/>
              </a:rPr>
              <a:t>beliefs in a </a:t>
            </a:r>
            <a:r>
              <a:rPr dirty="0" sz="3200" spc="-20">
                <a:latin typeface="Times New Roman"/>
                <a:cs typeface="Times New Roman"/>
              </a:rPr>
              <a:t>common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culture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and,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40">
                <a:latin typeface="Times New Roman"/>
                <a:cs typeface="Times New Roman"/>
              </a:rPr>
              <a:t>usually,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in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state</a:t>
            </a:r>
            <a:r>
              <a:rPr dirty="0" sz="3200">
                <a:latin typeface="Times New Roman"/>
                <a:cs typeface="Times New Roman"/>
              </a:rPr>
              <a:t> that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should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embody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celebrate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that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culture.</a:t>
            </a:r>
            <a:endParaRPr sz="3200">
              <a:latin typeface="Times New Roman"/>
              <a:cs typeface="Times New Roman"/>
            </a:endParaRPr>
          </a:p>
          <a:p>
            <a:pPr marL="356870" marR="5080" indent="-344805">
              <a:lnSpc>
                <a:spcPct val="100000"/>
              </a:lnSpc>
              <a:spcBef>
                <a:spcPts val="307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National units </a:t>
            </a:r>
            <a:r>
              <a:rPr dirty="0" sz="3200" spc="-20">
                <a:latin typeface="Times New Roman"/>
                <a:cs typeface="Times New Roman"/>
              </a:rPr>
              <a:t>were</a:t>
            </a:r>
            <a:r>
              <a:rPr dirty="0" sz="3200" spc="-5">
                <a:latin typeface="Times New Roman"/>
                <a:cs typeface="Times New Roman"/>
              </a:rPr>
              <a:t> larger than regional units;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they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absorbed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kinship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or </a:t>
            </a:r>
            <a:r>
              <a:rPr dirty="0" sz="3200">
                <a:latin typeface="Times New Roman"/>
                <a:cs typeface="Times New Roman"/>
              </a:rPr>
              <a:t>tribal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loyalties.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6870" marR="723265" indent="-344805">
              <a:lnSpc>
                <a:spcPct val="100000"/>
              </a:lnSpc>
              <a:buFont typeface="Arial MT"/>
              <a:buChar char="•"/>
              <a:tabLst>
                <a:tab pos="454025" algn="l"/>
                <a:tab pos="454659" algn="l"/>
              </a:tabLst>
            </a:pPr>
            <a:r>
              <a:rPr dirty="0"/>
              <a:t>	</a:t>
            </a:r>
            <a:r>
              <a:rPr dirty="0" sz="3200" spc="-20">
                <a:latin typeface="Times New Roman"/>
                <a:cs typeface="Times New Roman"/>
              </a:rPr>
              <a:t>Consequently,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nationalism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inspired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25">
                <a:latin typeface="Times New Roman"/>
                <a:cs typeface="Times New Roman"/>
              </a:rPr>
              <a:t>more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intense</a:t>
            </a:r>
            <a:r>
              <a:rPr dirty="0" sz="3200" spc="-35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emotions.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47947" y="313448"/>
            <a:ext cx="197612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0"/>
              <a:t>Definition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5952" y="1413776"/>
            <a:ext cx="7958455" cy="4871720"/>
          </a:xfrm>
          <a:prstGeom prst="rect">
            <a:avLst/>
          </a:prstGeom>
        </p:spPr>
        <p:txBody>
          <a:bodyPr wrap="square" lIns="0" tIns="104140" rIns="0" bIns="0" rtlCol="0" vert="horz">
            <a:spAutoFit/>
          </a:bodyPr>
          <a:lstStyle/>
          <a:p>
            <a:pPr marL="356870" marR="5080" indent="-344805">
              <a:lnSpc>
                <a:spcPct val="80000"/>
              </a:lnSpc>
              <a:spcBef>
                <a:spcPts val="82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000">
                <a:latin typeface="Times New Roman"/>
                <a:cs typeface="Times New Roman"/>
              </a:rPr>
              <a:t>What </a:t>
            </a:r>
            <a:r>
              <a:rPr dirty="0" sz="3000" spc="-5">
                <a:latin typeface="Times New Roman"/>
                <a:cs typeface="Times New Roman"/>
              </a:rPr>
              <a:t>complicates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a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basic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definition</a:t>
            </a:r>
            <a:r>
              <a:rPr dirty="0" sz="3000" spc="-40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of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the </a:t>
            </a:r>
            <a:r>
              <a:rPr dirty="0" sz="3000" spc="-10">
                <a:latin typeface="Times New Roman"/>
                <a:cs typeface="Times New Roman"/>
              </a:rPr>
              <a:t>term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is </a:t>
            </a:r>
            <a:r>
              <a:rPr dirty="0" sz="3000" spc="-73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the </a:t>
            </a:r>
            <a:r>
              <a:rPr dirty="0" sz="3000">
                <a:latin typeface="Times New Roman"/>
                <a:cs typeface="Times New Roman"/>
              </a:rPr>
              <a:t>fact </a:t>
            </a:r>
            <a:r>
              <a:rPr dirty="0" sz="3000" spc="5">
                <a:latin typeface="Times New Roman"/>
                <a:cs typeface="Times New Roman"/>
              </a:rPr>
              <a:t>that </a:t>
            </a:r>
            <a:r>
              <a:rPr dirty="0" sz="3000" spc="-15">
                <a:latin typeface="Times New Roman"/>
                <a:cs typeface="Times New Roman"/>
              </a:rPr>
              <a:t>Each </a:t>
            </a:r>
            <a:r>
              <a:rPr dirty="0" sz="3000">
                <a:latin typeface="Times New Roman"/>
                <a:cs typeface="Times New Roman"/>
              </a:rPr>
              <a:t>nationalism </a:t>
            </a:r>
            <a:r>
              <a:rPr dirty="0" sz="3000" spc="-10">
                <a:latin typeface="Times New Roman"/>
                <a:cs typeface="Times New Roman"/>
              </a:rPr>
              <a:t>proclaimed </a:t>
            </a:r>
            <a:r>
              <a:rPr dirty="0" sz="3000" spc="-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distinctive</a:t>
            </a:r>
            <a:r>
              <a:rPr dirty="0" sz="3000" spc="-105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features</a:t>
            </a:r>
            <a:r>
              <a:rPr dirty="0" sz="3000">
                <a:latin typeface="Times New Roman"/>
                <a:cs typeface="Times New Roman"/>
              </a:rPr>
              <a:t> of </a:t>
            </a:r>
            <a:r>
              <a:rPr dirty="0" sz="3000" spc="5">
                <a:latin typeface="Times New Roman"/>
                <a:cs typeface="Times New Roman"/>
              </a:rPr>
              <a:t>its</a:t>
            </a:r>
            <a:r>
              <a:rPr dirty="0" sz="3000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home</a:t>
            </a:r>
            <a:r>
              <a:rPr dirty="0" sz="300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units.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 MT"/>
              <a:buChar char="•"/>
            </a:pPr>
            <a:endParaRPr sz="3700">
              <a:latin typeface="Times New Roman"/>
              <a:cs typeface="Times New Roman"/>
            </a:endParaRPr>
          </a:p>
          <a:p>
            <a:pPr marL="356870" marR="18415" indent="-344805">
              <a:lnSpc>
                <a:spcPts val="2880"/>
              </a:lnSpc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000" spc="-5">
                <a:latin typeface="Times New Roman"/>
                <a:cs typeface="Times New Roman"/>
              </a:rPr>
              <a:t>Nationalisms varied greatly </a:t>
            </a:r>
            <a:r>
              <a:rPr dirty="0" sz="3000">
                <a:latin typeface="Times New Roman"/>
                <a:cs typeface="Times New Roman"/>
              </a:rPr>
              <a:t>from one place </a:t>
            </a:r>
            <a:r>
              <a:rPr dirty="0" sz="3000" spc="10">
                <a:latin typeface="Times New Roman"/>
                <a:cs typeface="Times New Roman"/>
              </a:rPr>
              <a:t>to </a:t>
            </a:r>
            <a:r>
              <a:rPr dirty="0" sz="3000" spc="1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another </a:t>
            </a:r>
            <a:r>
              <a:rPr dirty="0" sz="3000" spc="-25">
                <a:latin typeface="Times New Roman"/>
                <a:cs typeface="Times New Roman"/>
              </a:rPr>
              <a:t>as </a:t>
            </a:r>
            <a:r>
              <a:rPr dirty="0" sz="3000" spc="5">
                <a:latin typeface="Times New Roman"/>
                <a:cs typeface="Times New Roman"/>
              </a:rPr>
              <a:t>they </a:t>
            </a:r>
            <a:r>
              <a:rPr dirty="0" sz="3000" spc="-5">
                <a:latin typeface="Times New Roman"/>
                <a:cs typeface="Times New Roman"/>
              </a:rPr>
              <a:t>depended, </a:t>
            </a:r>
            <a:r>
              <a:rPr dirty="0" sz="3000" spc="-10">
                <a:latin typeface="Times New Roman"/>
                <a:cs typeface="Times New Roman"/>
              </a:rPr>
              <a:t>among </a:t>
            </a:r>
            <a:r>
              <a:rPr dirty="0" sz="3000" spc="5">
                <a:latin typeface="Times New Roman"/>
                <a:cs typeface="Times New Roman"/>
              </a:rPr>
              <a:t>other things, </a:t>
            </a:r>
            <a:r>
              <a:rPr dirty="0" sz="3000" spc="10">
                <a:latin typeface="Times New Roman"/>
                <a:cs typeface="Times New Roman"/>
              </a:rPr>
              <a:t>on </a:t>
            </a:r>
            <a:r>
              <a:rPr dirty="0" sz="3000" spc="-73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the </a:t>
            </a:r>
            <a:r>
              <a:rPr dirty="0" sz="3000" spc="-10">
                <a:latin typeface="Times New Roman"/>
                <a:cs typeface="Times New Roman"/>
              </a:rPr>
              <a:t>character </a:t>
            </a:r>
            <a:r>
              <a:rPr dirty="0" sz="3000">
                <a:latin typeface="Times New Roman"/>
                <a:cs typeface="Times New Roman"/>
              </a:rPr>
              <a:t>of </a:t>
            </a:r>
            <a:r>
              <a:rPr dirty="0" sz="3000" spc="-5">
                <a:latin typeface="Times New Roman"/>
                <a:cs typeface="Times New Roman"/>
              </a:rPr>
              <a:t>their </a:t>
            </a:r>
            <a:r>
              <a:rPr dirty="0" sz="3000" spc="5">
                <a:latin typeface="Times New Roman"/>
                <a:cs typeface="Times New Roman"/>
              </a:rPr>
              <a:t>individual </a:t>
            </a:r>
            <a:r>
              <a:rPr dirty="0" sz="3000" spc="-5">
                <a:latin typeface="Times New Roman"/>
                <a:cs typeface="Times New Roman"/>
              </a:rPr>
              <a:t>leaders </a:t>
            </a:r>
            <a:r>
              <a:rPr dirty="0" sz="3000">
                <a:latin typeface="Times New Roman"/>
                <a:cs typeface="Times New Roman"/>
              </a:rPr>
              <a:t> (nationalists).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3750">
              <a:latin typeface="Times New Roman"/>
              <a:cs typeface="Times New Roman"/>
            </a:endParaRPr>
          </a:p>
          <a:p>
            <a:pPr marL="356870" marR="71120" indent="-344805">
              <a:lnSpc>
                <a:spcPts val="2880"/>
              </a:lnSpc>
              <a:spcBef>
                <a:spcPts val="5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000" spc="-5">
                <a:latin typeface="Times New Roman"/>
                <a:cs typeface="Times New Roman"/>
              </a:rPr>
              <a:t>Nationalists resorted </a:t>
            </a:r>
            <a:r>
              <a:rPr dirty="0" sz="3000">
                <a:latin typeface="Times New Roman"/>
                <a:cs typeface="Times New Roman"/>
              </a:rPr>
              <a:t>to their </a:t>
            </a:r>
            <a:r>
              <a:rPr dirty="0" sz="3000" spc="-5">
                <a:latin typeface="Times New Roman"/>
                <a:cs typeface="Times New Roman"/>
              </a:rPr>
              <a:t>cultural </a:t>
            </a:r>
            <a:r>
              <a:rPr dirty="0" sz="3000">
                <a:latin typeface="Times New Roman"/>
                <a:cs typeface="Times New Roman"/>
              </a:rPr>
              <a:t>traditions </a:t>
            </a:r>
            <a:r>
              <a:rPr dirty="0" sz="3000" spc="5">
                <a:latin typeface="Times New Roman"/>
                <a:cs typeface="Times New Roman"/>
              </a:rPr>
              <a:t>to </a:t>
            </a:r>
            <a:r>
              <a:rPr dirty="0" sz="3000" spc="-735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indicate</a:t>
            </a:r>
            <a:r>
              <a:rPr dirty="0" sz="3000">
                <a:latin typeface="Times New Roman"/>
                <a:cs typeface="Times New Roman"/>
              </a:rPr>
              <a:t> that </a:t>
            </a:r>
            <a:r>
              <a:rPr dirty="0" sz="3000" spc="-10">
                <a:latin typeface="Times New Roman"/>
                <a:cs typeface="Times New Roman"/>
              </a:rPr>
              <a:t>their</a:t>
            </a:r>
            <a:r>
              <a:rPr dirty="0" sz="3000">
                <a:latin typeface="Times New Roman"/>
                <a:cs typeface="Times New Roman"/>
              </a:rPr>
              <a:t> nation </a:t>
            </a:r>
            <a:r>
              <a:rPr dirty="0" sz="3000" spc="-15">
                <a:latin typeface="Times New Roman"/>
                <a:cs typeface="Times New Roman"/>
              </a:rPr>
              <a:t>was</a:t>
            </a:r>
            <a:r>
              <a:rPr dirty="0" sz="3000">
                <a:latin typeface="Times New Roman"/>
                <a:cs typeface="Times New Roman"/>
              </a:rPr>
              <a:t> indeed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distinctive 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and</a:t>
            </a:r>
            <a:r>
              <a:rPr dirty="0" sz="3000" spc="-30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worth</a:t>
            </a:r>
            <a:r>
              <a:rPr dirty="0" sz="3000" spc="-2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liberating.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37295" y="377444"/>
            <a:ext cx="4608195" cy="51244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pc="-10"/>
              <a:t>Emergence </a:t>
            </a:r>
            <a:r>
              <a:rPr dirty="0" spc="-5"/>
              <a:t>of Nationalism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5127" y="1450339"/>
            <a:ext cx="8293734" cy="4852670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marL="407670" marR="233679" indent="-344805">
              <a:lnSpc>
                <a:spcPts val="3460"/>
              </a:lnSpc>
              <a:spcBef>
                <a:spcPts val="525"/>
              </a:spcBef>
              <a:buFont typeface="Wingdings"/>
              <a:buChar char=""/>
              <a:tabLst>
                <a:tab pos="408305" algn="l"/>
              </a:tabLst>
            </a:pP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European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monarchies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(France,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England, 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Spain)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never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focused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clear-cut</a:t>
            </a:r>
            <a:r>
              <a:rPr dirty="0" sz="3200" spc="4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national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beliefs.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"/>
            </a:pPr>
            <a:endParaRPr sz="4300">
              <a:latin typeface="Times New Roman"/>
              <a:cs typeface="Times New Roman"/>
            </a:endParaRPr>
          </a:p>
          <a:p>
            <a:pPr marL="407670" marR="55880" indent="-344805">
              <a:lnSpc>
                <a:spcPts val="3460"/>
              </a:lnSpc>
              <a:buFont typeface="Wingdings"/>
              <a:buChar char=""/>
              <a:tabLst>
                <a:tab pos="408305" algn="l"/>
              </a:tabLst>
            </a:pPr>
            <a:r>
              <a:rPr dirty="0" sz="3200" spc="-5">
                <a:latin typeface="Times New Roman"/>
                <a:cs typeface="Times New Roman"/>
              </a:rPr>
              <a:t>Nationalism began to </a:t>
            </a:r>
            <a:r>
              <a:rPr dirty="0" sz="3200" spc="-35">
                <a:latin typeface="Times New Roman"/>
                <a:cs typeface="Times New Roman"/>
              </a:rPr>
              <a:t>emerge </a:t>
            </a:r>
            <a:r>
              <a:rPr dirty="0" sz="3200" spc="-5">
                <a:latin typeface="Times New Roman"/>
                <a:cs typeface="Times New Roman"/>
              </a:rPr>
              <a:t>in the </a:t>
            </a:r>
            <a:r>
              <a:rPr dirty="0" sz="3200">
                <a:latin typeface="Times New Roman"/>
                <a:cs typeface="Times New Roman"/>
              </a:rPr>
              <a:t>18</a:t>
            </a:r>
            <a:r>
              <a:rPr dirty="0" baseline="25132" sz="3150">
                <a:latin typeface="Times New Roman"/>
                <a:cs typeface="Times New Roman"/>
              </a:rPr>
              <a:t>th</a:t>
            </a:r>
            <a:r>
              <a:rPr dirty="0" baseline="25132" sz="3150" spc="7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century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when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certain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intellectuals,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like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Johann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von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Herder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in</a:t>
            </a:r>
            <a:r>
              <a:rPr dirty="0" sz="3200" spc="-35">
                <a:latin typeface="Times New Roman"/>
                <a:cs typeface="Times New Roman"/>
              </a:rPr>
              <a:t> </a:t>
            </a:r>
            <a:r>
              <a:rPr dirty="0" sz="3200" spc="-40">
                <a:latin typeface="Times New Roman"/>
                <a:cs typeface="Times New Roman"/>
              </a:rPr>
              <a:t>Germany,</a:t>
            </a:r>
            <a:r>
              <a:rPr dirty="0" sz="3200" spc="7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reacted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against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cosmopolitanism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Enlightenment.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Wingdings"/>
              <a:buChar char=""/>
            </a:pPr>
            <a:endParaRPr sz="4300">
              <a:latin typeface="Times New Roman"/>
              <a:cs typeface="Times New Roman"/>
            </a:endParaRPr>
          </a:p>
          <a:p>
            <a:pPr marL="407670" marR="378460" indent="-344805">
              <a:lnSpc>
                <a:spcPts val="3460"/>
              </a:lnSpc>
              <a:spcBef>
                <a:spcPts val="5"/>
              </a:spcBef>
              <a:buFont typeface="Wingdings"/>
              <a:buChar char=""/>
              <a:tabLst>
                <a:tab pos="408305" algn="l"/>
              </a:tabLst>
            </a:pPr>
            <a:r>
              <a:rPr dirty="0" sz="3200" spc="-5">
                <a:latin typeface="Times New Roman"/>
                <a:cs typeface="Times New Roman"/>
              </a:rPr>
              <a:t>They </a:t>
            </a:r>
            <a:r>
              <a:rPr dirty="0" sz="3200" spc="-20">
                <a:latin typeface="Times New Roman"/>
                <a:cs typeface="Times New Roman"/>
              </a:rPr>
              <a:t>argued </a:t>
            </a:r>
            <a:r>
              <a:rPr dirty="0" sz="3200">
                <a:latin typeface="Times New Roman"/>
                <a:cs typeface="Times New Roman"/>
              </a:rPr>
              <a:t>that </a:t>
            </a:r>
            <a:r>
              <a:rPr dirty="0" sz="3200" spc="-5">
                <a:latin typeface="Times New Roman"/>
                <a:cs typeface="Times New Roman"/>
              </a:rPr>
              <a:t>different nations had distinct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characters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as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result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natural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35">
                <a:latin typeface="Times New Roman"/>
                <a:cs typeface="Times New Roman"/>
              </a:rPr>
              <a:t>history.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70239" y="426224"/>
            <a:ext cx="4737100" cy="4826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000" spc="5"/>
              <a:t>The</a:t>
            </a:r>
            <a:r>
              <a:rPr dirty="0" sz="3000" spc="-15"/>
              <a:t> </a:t>
            </a:r>
            <a:r>
              <a:rPr dirty="0" sz="3000" spc="-10"/>
              <a:t>Role </a:t>
            </a:r>
            <a:r>
              <a:rPr dirty="0" sz="3000" spc="5"/>
              <a:t>of</a:t>
            </a:r>
            <a:r>
              <a:rPr dirty="0" sz="3000" spc="-60"/>
              <a:t> </a:t>
            </a:r>
            <a:r>
              <a:rPr dirty="0" sz="3000" spc="5"/>
              <a:t>the</a:t>
            </a:r>
            <a:r>
              <a:rPr dirty="0" sz="3000" spc="-10"/>
              <a:t> </a:t>
            </a:r>
            <a:r>
              <a:rPr dirty="0" sz="3000"/>
              <a:t>Middle</a:t>
            </a:r>
            <a:r>
              <a:rPr dirty="0" sz="3000" spc="-10"/>
              <a:t> </a:t>
            </a:r>
            <a:r>
              <a:rPr dirty="0" sz="3000" spc="-5"/>
              <a:t>Class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535927" y="980960"/>
            <a:ext cx="7765415" cy="545909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56870" marR="294640" indent="-344805">
              <a:lnSpc>
                <a:spcPct val="100000"/>
              </a:lnSpc>
              <a:spcBef>
                <a:spcPts val="11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300">
                <a:latin typeface="Times New Roman"/>
                <a:cs typeface="Times New Roman"/>
              </a:rPr>
              <a:t>Seeking to </a:t>
            </a:r>
            <a:r>
              <a:rPr dirty="0" sz="3300" spc="-10">
                <a:latin typeface="Times New Roman"/>
                <a:cs typeface="Times New Roman"/>
              </a:rPr>
              <a:t>profit </a:t>
            </a:r>
            <a:r>
              <a:rPr dirty="0" sz="3300">
                <a:latin typeface="Times New Roman"/>
                <a:cs typeface="Times New Roman"/>
              </a:rPr>
              <a:t>from widening </a:t>
            </a:r>
            <a:r>
              <a:rPr dirty="0" sz="3300" spc="-10">
                <a:latin typeface="Times New Roman"/>
                <a:cs typeface="Times New Roman"/>
              </a:rPr>
              <a:t>markets, </a:t>
            </a:r>
            <a:r>
              <a:rPr dirty="0" sz="3300" spc="-5">
                <a:latin typeface="Times New Roman"/>
                <a:cs typeface="Times New Roman"/>
              </a:rPr>
              <a:t> </a:t>
            </a:r>
            <a:r>
              <a:rPr dirty="0" sz="3300">
                <a:latin typeface="Times New Roman"/>
                <a:cs typeface="Times New Roman"/>
              </a:rPr>
              <a:t>merchants</a:t>
            </a:r>
            <a:r>
              <a:rPr dirty="0" sz="3300" spc="-20">
                <a:latin typeface="Times New Roman"/>
                <a:cs typeface="Times New Roman"/>
              </a:rPr>
              <a:t> </a:t>
            </a:r>
            <a:r>
              <a:rPr dirty="0" sz="3300">
                <a:latin typeface="Times New Roman"/>
                <a:cs typeface="Times New Roman"/>
              </a:rPr>
              <a:t>were</a:t>
            </a:r>
            <a:r>
              <a:rPr dirty="0" sz="3300" spc="-15">
                <a:latin typeface="Times New Roman"/>
                <a:cs typeface="Times New Roman"/>
              </a:rPr>
              <a:t> </a:t>
            </a:r>
            <a:r>
              <a:rPr dirty="0" sz="3300" spc="-10">
                <a:latin typeface="Times New Roman"/>
                <a:cs typeface="Times New Roman"/>
              </a:rPr>
              <a:t>attracted</a:t>
            </a:r>
            <a:r>
              <a:rPr dirty="0" sz="3300" spc="-20">
                <a:latin typeface="Times New Roman"/>
                <a:cs typeface="Times New Roman"/>
              </a:rPr>
              <a:t> </a:t>
            </a:r>
            <a:r>
              <a:rPr dirty="0" sz="3300">
                <a:latin typeface="Times New Roman"/>
                <a:cs typeface="Times New Roman"/>
              </a:rPr>
              <a:t>to</a:t>
            </a:r>
            <a:r>
              <a:rPr dirty="0" sz="3300" spc="-15">
                <a:latin typeface="Times New Roman"/>
                <a:cs typeface="Times New Roman"/>
              </a:rPr>
              <a:t> </a:t>
            </a:r>
            <a:r>
              <a:rPr dirty="0" sz="3300">
                <a:latin typeface="Times New Roman"/>
                <a:cs typeface="Times New Roman"/>
              </a:rPr>
              <a:t>the</a:t>
            </a:r>
            <a:r>
              <a:rPr dirty="0" sz="3300" spc="-20">
                <a:latin typeface="Times New Roman"/>
                <a:cs typeface="Times New Roman"/>
              </a:rPr>
              <a:t> </a:t>
            </a:r>
            <a:r>
              <a:rPr dirty="0" sz="3300">
                <a:latin typeface="Times New Roman"/>
                <a:cs typeface="Times New Roman"/>
              </a:rPr>
              <a:t>idea</a:t>
            </a:r>
            <a:r>
              <a:rPr dirty="0" sz="3300" spc="-15">
                <a:latin typeface="Times New Roman"/>
                <a:cs typeface="Times New Roman"/>
              </a:rPr>
              <a:t> </a:t>
            </a:r>
            <a:r>
              <a:rPr dirty="0" sz="3300">
                <a:latin typeface="Times New Roman"/>
                <a:cs typeface="Times New Roman"/>
              </a:rPr>
              <a:t>of</a:t>
            </a:r>
            <a:r>
              <a:rPr dirty="0" sz="3300" spc="-15">
                <a:latin typeface="Times New Roman"/>
                <a:cs typeface="Times New Roman"/>
              </a:rPr>
              <a:t> </a:t>
            </a:r>
            <a:r>
              <a:rPr dirty="0" sz="3300" spc="-5">
                <a:latin typeface="Times New Roman"/>
                <a:cs typeface="Times New Roman"/>
              </a:rPr>
              <a:t>the </a:t>
            </a:r>
            <a:r>
              <a:rPr dirty="0" sz="3300" spc="-810">
                <a:latin typeface="Times New Roman"/>
                <a:cs typeface="Times New Roman"/>
              </a:rPr>
              <a:t> </a:t>
            </a:r>
            <a:r>
              <a:rPr dirty="0" sz="3300">
                <a:latin typeface="Times New Roman"/>
                <a:cs typeface="Times New Roman"/>
              </a:rPr>
              <a:t>nation</a:t>
            </a:r>
            <a:r>
              <a:rPr dirty="0" sz="3300" spc="-20">
                <a:latin typeface="Times New Roman"/>
                <a:cs typeface="Times New Roman"/>
              </a:rPr>
              <a:t> </a:t>
            </a:r>
            <a:r>
              <a:rPr dirty="0" sz="3300">
                <a:latin typeface="Times New Roman"/>
                <a:cs typeface="Times New Roman"/>
              </a:rPr>
              <a:t>as</a:t>
            </a:r>
            <a:r>
              <a:rPr dirty="0" sz="3300" spc="-15">
                <a:latin typeface="Times New Roman"/>
                <a:cs typeface="Times New Roman"/>
              </a:rPr>
              <a:t> </a:t>
            </a:r>
            <a:r>
              <a:rPr dirty="0" sz="3300" spc="5">
                <a:latin typeface="Times New Roman"/>
                <a:cs typeface="Times New Roman"/>
              </a:rPr>
              <a:t>a</a:t>
            </a:r>
            <a:r>
              <a:rPr dirty="0" sz="3300" spc="-20">
                <a:latin typeface="Times New Roman"/>
                <a:cs typeface="Times New Roman"/>
              </a:rPr>
              <a:t> </a:t>
            </a:r>
            <a:r>
              <a:rPr dirty="0" sz="3300" spc="-5">
                <a:latin typeface="Times New Roman"/>
                <a:cs typeface="Times New Roman"/>
              </a:rPr>
              <a:t>commercial</a:t>
            </a:r>
            <a:r>
              <a:rPr dirty="0" sz="3300" spc="-15">
                <a:latin typeface="Times New Roman"/>
                <a:cs typeface="Times New Roman"/>
              </a:rPr>
              <a:t> </a:t>
            </a:r>
            <a:r>
              <a:rPr dirty="0" sz="3300" spc="-5">
                <a:latin typeface="Times New Roman"/>
                <a:cs typeface="Times New Roman"/>
              </a:rPr>
              <a:t>unit.</a:t>
            </a:r>
            <a:endParaRPr sz="3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4800">
              <a:latin typeface="Times New Roman"/>
              <a:cs typeface="Times New Roman"/>
            </a:endParaRPr>
          </a:p>
          <a:p>
            <a:pPr marL="356870" marR="90170" indent="-344805">
              <a:lnSpc>
                <a:spcPct val="100000"/>
              </a:lnSpc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300">
                <a:latin typeface="Times New Roman"/>
                <a:cs typeface="Times New Roman"/>
              </a:rPr>
              <a:t>Benefits</a:t>
            </a:r>
            <a:r>
              <a:rPr dirty="0" sz="3300" spc="-65">
                <a:latin typeface="Times New Roman"/>
                <a:cs typeface="Times New Roman"/>
              </a:rPr>
              <a:t> </a:t>
            </a:r>
            <a:r>
              <a:rPr dirty="0" sz="3300">
                <a:latin typeface="Times New Roman"/>
                <a:cs typeface="Times New Roman"/>
              </a:rPr>
              <a:t>of</a:t>
            </a:r>
            <a:r>
              <a:rPr dirty="0" sz="3300" spc="-15">
                <a:latin typeface="Times New Roman"/>
                <a:cs typeface="Times New Roman"/>
              </a:rPr>
              <a:t> </a:t>
            </a:r>
            <a:r>
              <a:rPr dirty="0" sz="3300">
                <a:latin typeface="Times New Roman"/>
                <a:cs typeface="Times New Roman"/>
              </a:rPr>
              <a:t>the</a:t>
            </a:r>
            <a:r>
              <a:rPr dirty="0" sz="3300" spc="-15">
                <a:latin typeface="Times New Roman"/>
                <a:cs typeface="Times New Roman"/>
              </a:rPr>
              <a:t> </a:t>
            </a:r>
            <a:r>
              <a:rPr dirty="0" sz="3300">
                <a:latin typeface="Times New Roman"/>
                <a:cs typeface="Times New Roman"/>
              </a:rPr>
              <a:t>national</a:t>
            </a:r>
            <a:r>
              <a:rPr dirty="0" sz="3300" spc="-15">
                <a:latin typeface="Times New Roman"/>
                <a:cs typeface="Times New Roman"/>
              </a:rPr>
              <a:t> </a:t>
            </a:r>
            <a:r>
              <a:rPr dirty="0" sz="3300" spc="-5">
                <a:latin typeface="Times New Roman"/>
                <a:cs typeface="Times New Roman"/>
              </a:rPr>
              <a:t>state:</a:t>
            </a:r>
            <a:r>
              <a:rPr dirty="0" sz="3300" spc="-15">
                <a:latin typeface="Times New Roman"/>
                <a:cs typeface="Times New Roman"/>
              </a:rPr>
              <a:t> </a:t>
            </a:r>
            <a:r>
              <a:rPr dirty="0" sz="3300" spc="-20">
                <a:latin typeface="Times New Roman"/>
                <a:cs typeface="Times New Roman"/>
              </a:rPr>
              <a:t>free</a:t>
            </a:r>
            <a:r>
              <a:rPr dirty="0" sz="3300" spc="-10">
                <a:latin typeface="Times New Roman"/>
                <a:cs typeface="Times New Roman"/>
              </a:rPr>
              <a:t> </a:t>
            </a:r>
            <a:r>
              <a:rPr dirty="0" sz="3300">
                <a:latin typeface="Times New Roman"/>
                <a:cs typeface="Times New Roman"/>
              </a:rPr>
              <a:t>trade</a:t>
            </a:r>
            <a:r>
              <a:rPr dirty="0" sz="3300" spc="-15">
                <a:latin typeface="Times New Roman"/>
                <a:cs typeface="Times New Roman"/>
              </a:rPr>
              <a:t> </a:t>
            </a:r>
            <a:r>
              <a:rPr dirty="0" sz="3300">
                <a:latin typeface="Times New Roman"/>
                <a:cs typeface="Times New Roman"/>
              </a:rPr>
              <a:t>and </a:t>
            </a:r>
            <a:r>
              <a:rPr dirty="0" sz="3300" spc="-810">
                <a:latin typeface="Times New Roman"/>
                <a:cs typeface="Times New Roman"/>
              </a:rPr>
              <a:t> </a:t>
            </a:r>
            <a:r>
              <a:rPr dirty="0" sz="3300">
                <a:latin typeface="Times New Roman"/>
                <a:cs typeface="Times New Roman"/>
              </a:rPr>
              <a:t>protection</a:t>
            </a:r>
            <a:r>
              <a:rPr dirty="0" sz="3300" spc="-40">
                <a:latin typeface="Times New Roman"/>
                <a:cs typeface="Times New Roman"/>
              </a:rPr>
              <a:t> </a:t>
            </a:r>
            <a:r>
              <a:rPr dirty="0" sz="3300">
                <a:latin typeface="Times New Roman"/>
                <a:cs typeface="Times New Roman"/>
              </a:rPr>
              <a:t>against</a:t>
            </a:r>
            <a:r>
              <a:rPr dirty="0" sz="3300" spc="-35">
                <a:latin typeface="Times New Roman"/>
                <a:cs typeface="Times New Roman"/>
              </a:rPr>
              <a:t> </a:t>
            </a:r>
            <a:r>
              <a:rPr dirty="0" sz="3300">
                <a:latin typeface="Times New Roman"/>
                <a:cs typeface="Times New Roman"/>
              </a:rPr>
              <a:t>foreign</a:t>
            </a:r>
            <a:r>
              <a:rPr dirty="0" sz="3300" spc="-40">
                <a:latin typeface="Times New Roman"/>
                <a:cs typeface="Times New Roman"/>
              </a:rPr>
              <a:t> </a:t>
            </a:r>
            <a:r>
              <a:rPr dirty="0" sz="3300" spc="-5">
                <a:latin typeface="Times New Roman"/>
                <a:cs typeface="Times New Roman"/>
              </a:rPr>
              <a:t>competition.</a:t>
            </a:r>
            <a:endParaRPr sz="33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4800">
              <a:latin typeface="Times New Roman"/>
              <a:cs typeface="Times New Roman"/>
            </a:endParaRPr>
          </a:p>
          <a:p>
            <a:pPr marL="356870" marR="5080" indent="-344805">
              <a:lnSpc>
                <a:spcPct val="100000"/>
              </a:lnSpc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300" spc="-20">
                <a:latin typeface="Times New Roman"/>
                <a:cs typeface="Times New Roman"/>
              </a:rPr>
              <a:t>Consequently, </a:t>
            </a:r>
            <a:r>
              <a:rPr dirty="0" sz="3300">
                <a:latin typeface="Times New Roman"/>
                <a:cs typeface="Times New Roman"/>
              </a:rPr>
              <a:t>early </a:t>
            </a:r>
            <a:r>
              <a:rPr dirty="0" sz="3300" spc="-5">
                <a:latin typeface="Times New Roman"/>
                <a:cs typeface="Times New Roman"/>
              </a:rPr>
              <a:t>nationalism </a:t>
            </a:r>
            <a:r>
              <a:rPr dirty="0" sz="3300">
                <a:latin typeface="Times New Roman"/>
                <a:cs typeface="Times New Roman"/>
              </a:rPr>
              <a:t>was </a:t>
            </a:r>
            <a:r>
              <a:rPr dirty="0" sz="3300" spc="5">
                <a:latin typeface="Times New Roman"/>
                <a:cs typeface="Times New Roman"/>
              </a:rPr>
              <a:t> </a:t>
            </a:r>
            <a:r>
              <a:rPr dirty="0" sz="3300">
                <a:latin typeface="Times New Roman"/>
                <a:cs typeface="Times New Roman"/>
              </a:rPr>
              <a:t>associated</a:t>
            </a:r>
            <a:r>
              <a:rPr dirty="0" sz="3300" spc="-30">
                <a:latin typeface="Times New Roman"/>
                <a:cs typeface="Times New Roman"/>
              </a:rPr>
              <a:t> </a:t>
            </a:r>
            <a:r>
              <a:rPr dirty="0" sz="3300">
                <a:latin typeface="Times New Roman"/>
                <a:cs typeface="Times New Roman"/>
              </a:rPr>
              <a:t>with</a:t>
            </a:r>
            <a:r>
              <a:rPr dirty="0" sz="3300" spc="-30">
                <a:latin typeface="Times New Roman"/>
                <a:cs typeface="Times New Roman"/>
              </a:rPr>
              <a:t> </a:t>
            </a:r>
            <a:r>
              <a:rPr dirty="0" sz="3300" spc="5">
                <a:latin typeface="Times New Roman"/>
                <a:cs typeface="Times New Roman"/>
              </a:rPr>
              <a:t>a</a:t>
            </a:r>
            <a:r>
              <a:rPr dirty="0" sz="3300" spc="-25">
                <a:latin typeface="Times New Roman"/>
                <a:cs typeface="Times New Roman"/>
              </a:rPr>
              <a:t> </a:t>
            </a:r>
            <a:r>
              <a:rPr dirty="0" sz="3300">
                <a:latin typeface="Times New Roman"/>
                <a:cs typeface="Times New Roman"/>
              </a:rPr>
              <a:t>rising</a:t>
            </a:r>
            <a:r>
              <a:rPr dirty="0" sz="3300" spc="-30">
                <a:latin typeface="Times New Roman"/>
                <a:cs typeface="Times New Roman"/>
              </a:rPr>
              <a:t> </a:t>
            </a:r>
            <a:r>
              <a:rPr dirty="0" sz="3300">
                <a:latin typeface="Times New Roman"/>
                <a:cs typeface="Times New Roman"/>
              </a:rPr>
              <a:t>middle</a:t>
            </a:r>
            <a:r>
              <a:rPr dirty="0" sz="3300" spc="-25">
                <a:latin typeface="Times New Roman"/>
                <a:cs typeface="Times New Roman"/>
              </a:rPr>
              <a:t> </a:t>
            </a:r>
            <a:r>
              <a:rPr dirty="0" sz="3300">
                <a:latin typeface="Times New Roman"/>
                <a:cs typeface="Times New Roman"/>
              </a:rPr>
              <a:t>class</a:t>
            </a:r>
            <a:r>
              <a:rPr dirty="0" sz="3300" spc="-30">
                <a:latin typeface="Times New Roman"/>
                <a:cs typeface="Times New Roman"/>
              </a:rPr>
              <a:t> </a:t>
            </a:r>
            <a:r>
              <a:rPr dirty="0" sz="3300" spc="-5">
                <a:latin typeface="Times New Roman"/>
                <a:cs typeface="Times New Roman"/>
              </a:rPr>
              <a:t>against </a:t>
            </a:r>
            <a:r>
              <a:rPr dirty="0" sz="3300" spc="-810">
                <a:latin typeface="Times New Roman"/>
                <a:cs typeface="Times New Roman"/>
              </a:rPr>
              <a:t> </a:t>
            </a:r>
            <a:r>
              <a:rPr dirty="0" sz="3300">
                <a:latin typeface="Times New Roman"/>
                <a:cs typeface="Times New Roman"/>
              </a:rPr>
              <a:t>older</a:t>
            </a:r>
            <a:r>
              <a:rPr dirty="0" sz="3300" spc="-40">
                <a:latin typeface="Times New Roman"/>
                <a:cs typeface="Times New Roman"/>
              </a:rPr>
              <a:t> </a:t>
            </a:r>
            <a:r>
              <a:rPr dirty="0" sz="3300" spc="-5">
                <a:latin typeface="Times New Roman"/>
                <a:cs typeface="Times New Roman"/>
              </a:rPr>
              <a:t>aristocratic</a:t>
            </a:r>
            <a:r>
              <a:rPr dirty="0" sz="3300" spc="-40">
                <a:latin typeface="Times New Roman"/>
                <a:cs typeface="Times New Roman"/>
              </a:rPr>
              <a:t> </a:t>
            </a:r>
            <a:r>
              <a:rPr dirty="0" sz="3300" spc="-5">
                <a:latin typeface="Times New Roman"/>
                <a:cs typeface="Times New Roman"/>
              </a:rPr>
              <a:t>identities.</a:t>
            </a:r>
            <a:endParaRPr sz="33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PLAY</dc:creator>
  <dc:title>The Spread of Science</dc:title>
  <dcterms:created xsi:type="dcterms:W3CDTF">2023-02-01T09:01:59Z</dcterms:created>
  <dcterms:modified xsi:type="dcterms:W3CDTF">2023-02-01T09:01:59Z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2020-09-23T00:00:00Z</vt:filetime>
  </property>
  <property fmtid="{D5CDD505-2E9C-101B-9397-08002B2CF9AE}" pid="3" name="Creator">
    <vt:lpwstr>PDF-XChange Office Addin</vt:lpwstr>
  </property>
  <property fmtid="{D5CDD505-2E9C-101B-9397-08002B2CF9AE}" pid="4" name="LastSaved">
    <vt:filetime>2023-02-01T00:00:00Z</vt:filetime>
  </property>
</Properties>
</file>