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04"/>
  </p:notesMasterIdLst>
  <p:sldIdLst>
    <p:sldId id="257" r:id="rId2"/>
    <p:sldId id="258" r:id="rId3"/>
    <p:sldId id="259" r:id="rId4"/>
    <p:sldId id="262" r:id="rId5"/>
    <p:sldId id="260" r:id="rId6"/>
    <p:sldId id="264" r:id="rId7"/>
    <p:sldId id="265" r:id="rId8"/>
    <p:sldId id="270" r:id="rId9"/>
    <p:sldId id="272" r:id="rId10"/>
    <p:sldId id="267" r:id="rId11"/>
    <p:sldId id="268" r:id="rId12"/>
    <p:sldId id="261" r:id="rId13"/>
    <p:sldId id="269" r:id="rId14"/>
    <p:sldId id="271" r:id="rId15"/>
    <p:sldId id="277" r:id="rId16"/>
    <p:sldId id="276" r:id="rId17"/>
    <p:sldId id="279" r:id="rId18"/>
    <p:sldId id="291" r:id="rId19"/>
    <p:sldId id="294" r:id="rId20"/>
    <p:sldId id="295" r:id="rId21"/>
    <p:sldId id="447" r:id="rId22"/>
    <p:sldId id="296" r:id="rId23"/>
    <p:sldId id="297" r:id="rId24"/>
    <p:sldId id="298" r:id="rId25"/>
    <p:sldId id="299" r:id="rId26"/>
    <p:sldId id="387" r:id="rId27"/>
    <p:sldId id="388" r:id="rId28"/>
    <p:sldId id="302" r:id="rId29"/>
    <p:sldId id="303" r:id="rId30"/>
    <p:sldId id="439" r:id="rId31"/>
    <p:sldId id="441" r:id="rId32"/>
    <p:sldId id="442" r:id="rId33"/>
    <p:sldId id="443" r:id="rId34"/>
    <p:sldId id="444" r:id="rId35"/>
    <p:sldId id="446" r:id="rId36"/>
    <p:sldId id="445" r:id="rId37"/>
    <p:sldId id="433" r:id="rId38"/>
    <p:sldId id="434" r:id="rId39"/>
    <p:sldId id="435" r:id="rId40"/>
    <p:sldId id="436" r:id="rId41"/>
    <p:sldId id="437" r:id="rId42"/>
    <p:sldId id="438"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79" r:id="rId62"/>
    <p:sldId id="432" r:id="rId63"/>
    <p:sldId id="380" r:id="rId64"/>
    <p:sldId id="381"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16" r:id="rId87"/>
    <p:sldId id="417" r:id="rId88"/>
    <p:sldId id="418" r:id="rId89"/>
    <p:sldId id="419" r:id="rId90"/>
    <p:sldId id="420" r:id="rId91"/>
    <p:sldId id="421" r:id="rId92"/>
    <p:sldId id="422" r:id="rId93"/>
    <p:sldId id="423" r:id="rId94"/>
    <p:sldId id="424" r:id="rId95"/>
    <p:sldId id="425" r:id="rId96"/>
    <p:sldId id="426" r:id="rId97"/>
    <p:sldId id="427" r:id="rId98"/>
    <p:sldId id="428" r:id="rId99"/>
    <p:sldId id="429" r:id="rId100"/>
    <p:sldId id="430" r:id="rId101"/>
    <p:sldId id="431" r:id="rId102"/>
    <p:sldId id="449" r:id="rId103"/>
  </p:sldIdLst>
  <p:sldSz cx="9144000" cy="6858000" type="screen4x3"/>
  <p:notesSz cx="7102475"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290" autoAdjust="0"/>
    <p:restoredTop sz="86420" autoAdjust="0"/>
  </p:normalViewPr>
  <p:slideViewPr>
    <p:cSldViewPr>
      <p:cViewPr varScale="1">
        <p:scale>
          <a:sx n="63" d="100"/>
          <a:sy n="63" d="100"/>
        </p:scale>
        <p:origin x="-1326" y="-96"/>
      </p:cViewPr>
      <p:guideLst>
        <p:guide orient="horz" pos="2160"/>
        <p:guide pos="2880"/>
      </p:guideLst>
    </p:cSldViewPr>
  </p:slideViewPr>
  <p:outlineViewPr>
    <p:cViewPr>
      <p:scale>
        <a:sx n="33" d="100"/>
        <a:sy n="33" d="100"/>
      </p:scale>
      <p:origin x="34" y="331"/>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defTabSz="990600">
              <a:defRPr sz="1300">
                <a:latin typeface="Calibri" pitchFamily="34" charset="0"/>
              </a:defRPr>
            </a:lvl1pPr>
          </a:lstStyle>
          <a:p>
            <a:endParaRPr lang="fr-FR"/>
          </a:p>
        </p:txBody>
      </p:sp>
      <p:sp>
        <p:nvSpPr>
          <p:cNvPr id="3" name="Espace réservé de la date 2"/>
          <p:cNvSpPr>
            <a:spLocks noGrp="1"/>
          </p:cNvSpPr>
          <p:nvPr>
            <p:ph type="dt" idx="1"/>
          </p:nvPr>
        </p:nvSpPr>
        <p:spPr bwMode="auto">
          <a:xfrm>
            <a:off x="4022725" y="0"/>
            <a:ext cx="3078163" cy="511175"/>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lgn="r" defTabSz="990600">
              <a:defRPr sz="1300">
                <a:latin typeface="Calibri" pitchFamily="34" charset="0"/>
              </a:defRPr>
            </a:lvl1pPr>
          </a:lstStyle>
          <a:p>
            <a:fld id="{6BA5637A-80EC-4970-B5C4-40FAA22536A8}" type="datetimeFigureOut">
              <a:rPr lang="fr-FR"/>
              <a:pPr/>
              <a:t>19/09/2016</a:t>
            </a:fld>
            <a:endParaRPr lang="fr-FR"/>
          </a:p>
        </p:txBody>
      </p:sp>
      <p:sp>
        <p:nvSpPr>
          <p:cNvPr id="4" name="Espace réservé de l'image des diapositives 3"/>
          <p:cNvSpPr>
            <a:spLocks noGrp="1" noRot="1" noChangeAspect="1"/>
          </p:cNvSpPr>
          <p:nvPr>
            <p:ph type="sldImg" idx="2"/>
          </p:nvPr>
        </p:nvSpPr>
        <p:spPr>
          <a:xfrm>
            <a:off x="992188" y="768350"/>
            <a:ext cx="5118100" cy="38369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bwMode="auto">
          <a:xfrm>
            <a:off x="709613" y="4860925"/>
            <a:ext cx="5683250" cy="4605338"/>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defTabSz="990600">
              <a:defRPr sz="1300">
                <a:latin typeface="Calibri" pitchFamily="34" charset="0"/>
              </a:defRPr>
            </a:lvl1pPr>
          </a:lstStyle>
          <a:p>
            <a:endParaRPr lang="fr-FR"/>
          </a:p>
        </p:txBody>
      </p:sp>
      <p:sp>
        <p:nvSpPr>
          <p:cNvPr id="7" name="Espace réservé du numéro de diapositive 6"/>
          <p:cNvSpPr>
            <a:spLocks noGrp="1"/>
          </p:cNvSpPr>
          <p:nvPr>
            <p:ph type="sldNum" sz="quarter" idx="5"/>
          </p:nvPr>
        </p:nvSpPr>
        <p:spPr bwMode="auto">
          <a:xfrm>
            <a:off x="4022725" y="9721850"/>
            <a:ext cx="3078163" cy="511175"/>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lgn="r" defTabSz="990600">
              <a:defRPr sz="1300">
                <a:latin typeface="Calibri" pitchFamily="34" charset="0"/>
              </a:defRPr>
            </a:lvl1pPr>
          </a:lstStyle>
          <a:p>
            <a:fld id="{E0C21AEA-A3E1-4B61-BA1C-0AB3181DE1AC}"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17410" name="Espace réservé des commentaires 2"/>
          <p:cNvSpPr>
            <a:spLocks noGrp="1"/>
          </p:cNvSpPr>
          <p:nvPr>
            <p:ph type="body" idx="1"/>
          </p:nvPr>
        </p:nvSpPr>
        <p:spPr/>
        <p:txBody>
          <a:bodyPr/>
          <a:lstStyle/>
          <a:p>
            <a:pPr>
              <a:spcBef>
                <a:spcPct val="0"/>
              </a:spcBef>
            </a:pPr>
            <a:r>
              <a:rPr lang="fr-FR" smtClean="0"/>
              <a:t>A la base de tous les travaux de génie civil, la topographie est un ensemble de techniques qui, partant de la mesure, conduisent à l'aménagement du terrain - que l'on représente désormais en 3D.</a:t>
            </a:r>
          </a:p>
          <a:p>
            <a:pPr>
              <a:spcBef>
                <a:spcPct val="0"/>
              </a:spcBef>
            </a:pPr>
            <a:endParaRPr lang="fr-FR" smtClean="0"/>
          </a:p>
        </p:txBody>
      </p:sp>
      <p:sp>
        <p:nvSpPr>
          <p:cNvPr id="17411" name="Espace réservé du numéro de diapositive 3"/>
          <p:cNvSpPr>
            <a:spLocks noGrp="1"/>
          </p:cNvSpPr>
          <p:nvPr>
            <p:ph type="sldNum" sz="quarter" idx="5"/>
          </p:nvPr>
        </p:nvSpPr>
        <p:spPr>
          <a:noFill/>
        </p:spPr>
        <p:txBody>
          <a:bodyPr/>
          <a:lstStyle/>
          <a:p>
            <a:fld id="{DC1DEB1C-2098-48A4-9AFC-191170B04532}" type="slidenum">
              <a:rPr lang="fr-FR"/>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87042" name="Espace réservé des commentaires 2"/>
          <p:cNvSpPr>
            <a:spLocks noGrp="1"/>
          </p:cNvSpPr>
          <p:nvPr>
            <p:ph type="body" idx="1"/>
          </p:nvPr>
        </p:nvSpPr>
        <p:spPr/>
        <p:txBody>
          <a:bodyPr/>
          <a:lstStyle/>
          <a:p>
            <a:pPr>
              <a:spcBef>
                <a:spcPct val="0"/>
              </a:spcBef>
            </a:pPr>
            <a:endParaRPr lang="fr-FR" smtClean="0"/>
          </a:p>
        </p:txBody>
      </p:sp>
      <p:sp>
        <p:nvSpPr>
          <p:cNvPr id="87043" name="Espace réservé du numéro de diapositive 3"/>
          <p:cNvSpPr>
            <a:spLocks noGrp="1"/>
          </p:cNvSpPr>
          <p:nvPr>
            <p:ph type="sldNum" sz="quarter" idx="5"/>
          </p:nvPr>
        </p:nvSpPr>
        <p:spPr>
          <a:noFill/>
        </p:spPr>
        <p:txBody>
          <a:bodyPr/>
          <a:lstStyle/>
          <a:p>
            <a:fld id="{CA495D89-5362-4122-AC55-7CFAEDE417E5}" type="slidenum">
              <a:rPr lang="fr-FR"/>
              <a:pPr/>
              <a:t>63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89090" name="Espace réservé des commentaires 2"/>
          <p:cNvSpPr>
            <a:spLocks noGrp="1"/>
          </p:cNvSpPr>
          <p:nvPr>
            <p:ph type="body" idx="1"/>
          </p:nvPr>
        </p:nvSpPr>
        <p:spPr/>
        <p:txBody>
          <a:bodyPr/>
          <a:lstStyle/>
          <a:p>
            <a:pPr>
              <a:spcBef>
                <a:spcPct val="0"/>
              </a:spcBef>
            </a:pPr>
            <a:endParaRPr lang="fr-FR" smtClean="0"/>
          </a:p>
        </p:txBody>
      </p:sp>
      <p:sp>
        <p:nvSpPr>
          <p:cNvPr id="89091" name="Espace réservé du numéro de diapositive 3"/>
          <p:cNvSpPr>
            <a:spLocks noGrp="1"/>
          </p:cNvSpPr>
          <p:nvPr>
            <p:ph type="sldNum" sz="quarter" idx="5"/>
          </p:nvPr>
        </p:nvSpPr>
        <p:spPr>
          <a:noFill/>
        </p:spPr>
        <p:txBody>
          <a:bodyPr/>
          <a:lstStyle/>
          <a:p>
            <a:fld id="{FA36BC25-0155-4958-8436-2AD32C8B94A4}" type="slidenum">
              <a:rPr lang="fr-FR"/>
              <a:pPr/>
              <a:t>64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30722" name="Espace réservé des commentaires 2"/>
          <p:cNvSpPr>
            <a:spLocks noGrp="1"/>
          </p:cNvSpPr>
          <p:nvPr>
            <p:ph type="body" idx="1"/>
          </p:nvPr>
        </p:nvSpPr>
        <p:spPr/>
        <p:txBody>
          <a:bodyPr/>
          <a:lstStyle/>
          <a:p>
            <a:pPr>
              <a:spcBef>
                <a:spcPct val="0"/>
              </a:spcBef>
            </a:pPr>
            <a:r>
              <a:rPr lang="fr-FR" smtClean="0"/>
              <a:t>La projection cartographique est un ensemble de techniques permettant de représenter la surface de la Terre dans son ensemble ou en partie sur la surface plane d'une carte.</a:t>
            </a:r>
          </a:p>
          <a:p>
            <a:pPr>
              <a:spcBef>
                <a:spcPct val="0"/>
              </a:spcBef>
            </a:pPr>
            <a:endParaRPr lang="fr-FR" smtClean="0"/>
          </a:p>
        </p:txBody>
      </p:sp>
      <p:sp>
        <p:nvSpPr>
          <p:cNvPr id="30723" name="Espace réservé du numéro de diapositive 3"/>
          <p:cNvSpPr>
            <a:spLocks noGrp="1"/>
          </p:cNvSpPr>
          <p:nvPr>
            <p:ph type="sldNum" sz="quarter" idx="5"/>
          </p:nvPr>
        </p:nvSpPr>
        <p:spPr>
          <a:noFill/>
        </p:spPr>
        <p:txBody>
          <a:bodyPr/>
          <a:lstStyle/>
          <a:p>
            <a:fld id="{F80C0047-FA01-4985-82DB-68FD245776B3}" type="slidenum">
              <a:rPr lang="fr-FR"/>
              <a:pPr/>
              <a:t>14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32770" name="Espace réservé des commentaires 2"/>
          <p:cNvSpPr>
            <a:spLocks noGrp="1"/>
          </p:cNvSpPr>
          <p:nvPr>
            <p:ph type="body" idx="1"/>
          </p:nvPr>
        </p:nvSpPr>
        <p:spPr/>
        <p:txBody>
          <a:bodyPr/>
          <a:lstStyle/>
          <a:p>
            <a:pPr>
              <a:spcBef>
                <a:spcPct val="0"/>
              </a:spcBef>
            </a:pPr>
            <a:r>
              <a:rPr lang="fr-FR" smtClean="0"/>
              <a:t>La projection cartographique est un ensemble de techniques permettant de représenter la surface de la Terre dans son ensemble ou en partie sur la surface plane d'une carte.</a:t>
            </a:r>
          </a:p>
          <a:p>
            <a:pPr>
              <a:spcBef>
                <a:spcPct val="0"/>
              </a:spcBef>
            </a:pPr>
            <a:endParaRPr lang="fr-FR" smtClean="0"/>
          </a:p>
        </p:txBody>
      </p:sp>
      <p:sp>
        <p:nvSpPr>
          <p:cNvPr id="32771" name="Espace réservé du numéro de diapositive 3"/>
          <p:cNvSpPr>
            <a:spLocks noGrp="1"/>
          </p:cNvSpPr>
          <p:nvPr>
            <p:ph type="sldNum" sz="quarter" idx="5"/>
          </p:nvPr>
        </p:nvSpPr>
        <p:spPr>
          <a:noFill/>
        </p:spPr>
        <p:txBody>
          <a:bodyPr/>
          <a:lstStyle/>
          <a:p>
            <a:fld id="{8FD52DDF-31B8-4BF6-BD14-66BC58742ABF}" type="slidenum">
              <a:rPr lang="fr-FR"/>
              <a:pPr/>
              <a:t>15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34818" name="Espace réservé des commentaires 2"/>
          <p:cNvSpPr>
            <a:spLocks noGrp="1"/>
          </p:cNvSpPr>
          <p:nvPr>
            <p:ph type="body" idx="1"/>
          </p:nvPr>
        </p:nvSpPr>
        <p:spPr/>
        <p:txBody>
          <a:bodyPr/>
          <a:lstStyle/>
          <a:p>
            <a:pPr>
              <a:spcBef>
                <a:spcPct val="0"/>
              </a:spcBef>
            </a:pPr>
            <a:r>
              <a:rPr lang="fr-FR" smtClean="0"/>
              <a:t>La projection cartographique est un ensemble de techniques permettant de représenter la surface de la Terre dans son ensemble ou en partie sur la surface plane d'une carte.</a:t>
            </a:r>
          </a:p>
          <a:p>
            <a:pPr>
              <a:spcBef>
                <a:spcPct val="0"/>
              </a:spcBef>
            </a:pPr>
            <a:endParaRPr lang="fr-FR" smtClean="0"/>
          </a:p>
        </p:txBody>
      </p:sp>
      <p:sp>
        <p:nvSpPr>
          <p:cNvPr id="34819" name="Espace réservé du numéro de diapositive 3"/>
          <p:cNvSpPr>
            <a:spLocks noGrp="1"/>
          </p:cNvSpPr>
          <p:nvPr>
            <p:ph type="sldNum" sz="quarter" idx="5"/>
          </p:nvPr>
        </p:nvSpPr>
        <p:spPr>
          <a:noFill/>
        </p:spPr>
        <p:txBody>
          <a:bodyPr/>
          <a:lstStyle/>
          <a:p>
            <a:fld id="{D45D0D33-E85F-44B1-8B89-C509EC8D19E8}" type="slidenum">
              <a:rPr lang="fr-FR"/>
              <a:pPr/>
              <a:t>16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38914" name="Espace réservé des commentaires 2"/>
          <p:cNvSpPr>
            <a:spLocks noGrp="1"/>
          </p:cNvSpPr>
          <p:nvPr>
            <p:ph type="body" idx="1"/>
          </p:nvPr>
        </p:nvSpPr>
        <p:spPr/>
        <p:txBody>
          <a:bodyPr/>
          <a:lstStyle/>
          <a:p>
            <a:pPr>
              <a:spcBef>
                <a:spcPct val="0"/>
              </a:spcBef>
            </a:pPr>
            <a:endParaRPr lang="fr-FR" smtClean="0"/>
          </a:p>
        </p:txBody>
      </p:sp>
      <p:sp>
        <p:nvSpPr>
          <p:cNvPr id="38915" name="Espace réservé du numéro de diapositive 3"/>
          <p:cNvSpPr>
            <a:spLocks noGrp="1"/>
          </p:cNvSpPr>
          <p:nvPr>
            <p:ph type="sldNum" sz="quarter" idx="5"/>
          </p:nvPr>
        </p:nvSpPr>
        <p:spPr>
          <a:noFill/>
        </p:spPr>
        <p:txBody>
          <a:bodyPr/>
          <a:lstStyle/>
          <a:p>
            <a:fld id="{7F0CB8A5-E8AB-4B84-AA3C-A9AA3CF7AB2E}" type="slidenum">
              <a:rPr lang="fr-FR"/>
              <a:pPr/>
              <a:t>19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40962" name="Espace réservé des commentaires 2"/>
          <p:cNvSpPr>
            <a:spLocks noGrp="1"/>
          </p:cNvSpPr>
          <p:nvPr>
            <p:ph type="body" idx="1"/>
          </p:nvPr>
        </p:nvSpPr>
        <p:spPr/>
        <p:txBody>
          <a:bodyPr/>
          <a:lstStyle/>
          <a:p>
            <a:pPr>
              <a:spcBef>
                <a:spcPct val="0"/>
              </a:spcBef>
            </a:pPr>
            <a:endParaRPr lang="fr-FR" smtClean="0"/>
          </a:p>
        </p:txBody>
      </p:sp>
      <p:sp>
        <p:nvSpPr>
          <p:cNvPr id="40963" name="Espace réservé du numéro de diapositive 3"/>
          <p:cNvSpPr>
            <a:spLocks noGrp="1"/>
          </p:cNvSpPr>
          <p:nvPr>
            <p:ph type="sldNum" sz="quarter" idx="5"/>
          </p:nvPr>
        </p:nvSpPr>
        <p:spPr>
          <a:noFill/>
        </p:spPr>
        <p:txBody>
          <a:bodyPr/>
          <a:lstStyle/>
          <a:p>
            <a:fld id="{960266A0-7AEA-4429-809B-BDD37DF9339F}" type="slidenum">
              <a:rPr lang="fr-FR"/>
              <a:pPr/>
              <a:t>20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40962" name="Espace réservé des commentaires 2"/>
          <p:cNvSpPr>
            <a:spLocks noGrp="1"/>
          </p:cNvSpPr>
          <p:nvPr>
            <p:ph type="body" idx="1"/>
          </p:nvPr>
        </p:nvSpPr>
        <p:spPr/>
        <p:txBody>
          <a:bodyPr/>
          <a:lstStyle/>
          <a:p>
            <a:pPr>
              <a:spcBef>
                <a:spcPct val="0"/>
              </a:spcBef>
            </a:pPr>
            <a:endParaRPr lang="fr-FR" smtClean="0"/>
          </a:p>
        </p:txBody>
      </p:sp>
      <p:sp>
        <p:nvSpPr>
          <p:cNvPr id="40963" name="Espace réservé du numéro de diapositive 3"/>
          <p:cNvSpPr>
            <a:spLocks noGrp="1"/>
          </p:cNvSpPr>
          <p:nvPr>
            <p:ph type="sldNum" sz="quarter" idx="5"/>
          </p:nvPr>
        </p:nvSpPr>
        <p:spPr>
          <a:noFill/>
        </p:spPr>
        <p:txBody>
          <a:bodyPr/>
          <a:lstStyle/>
          <a:p>
            <a:fld id="{960266A0-7AEA-4429-809B-BDD37DF9339F}" type="slidenum">
              <a:rPr lang="fr-FR"/>
              <a:pPr/>
              <a:t>21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54274" name="Espace réservé des commentaires 2"/>
          <p:cNvSpPr>
            <a:spLocks noGrp="1"/>
          </p:cNvSpPr>
          <p:nvPr>
            <p:ph type="body" idx="1"/>
          </p:nvPr>
        </p:nvSpPr>
        <p:spPr/>
        <p:txBody>
          <a:bodyPr/>
          <a:lstStyle/>
          <a:p>
            <a:pPr>
              <a:spcBef>
                <a:spcPct val="0"/>
              </a:spcBef>
            </a:pPr>
            <a:endParaRPr lang="fr-FR" smtClean="0"/>
          </a:p>
        </p:txBody>
      </p:sp>
      <p:sp>
        <p:nvSpPr>
          <p:cNvPr id="54275" name="Espace réservé du numéro de diapositive 3"/>
          <p:cNvSpPr>
            <a:spLocks noGrp="1"/>
          </p:cNvSpPr>
          <p:nvPr>
            <p:ph type="sldNum" sz="quarter" idx="5"/>
          </p:nvPr>
        </p:nvSpPr>
        <p:spPr>
          <a:noFill/>
        </p:spPr>
        <p:txBody>
          <a:bodyPr/>
          <a:lstStyle/>
          <a:p>
            <a:fld id="{2398BF15-47AA-47F0-926E-2CCDEE131B48}" type="slidenum">
              <a:rPr lang="fr-FR"/>
              <a:pPr/>
              <a:t>33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p:cNvSpPr>
          <p:nvPr>
            <p:ph type="sldImg"/>
          </p:nvPr>
        </p:nvSpPr>
        <p:spPr bwMode="auto">
          <a:xfrm>
            <a:off x="993775" y="768350"/>
            <a:ext cx="5114925" cy="3836988"/>
          </a:xfrm>
          <a:noFill/>
          <a:ln>
            <a:solidFill>
              <a:srgbClr val="000000"/>
            </a:solidFill>
            <a:miter lim="800000"/>
            <a:headEnd/>
            <a:tailEnd/>
          </a:ln>
        </p:spPr>
      </p:sp>
      <p:sp>
        <p:nvSpPr>
          <p:cNvPr id="81922" name="Espace réservé des commentaires 2"/>
          <p:cNvSpPr>
            <a:spLocks noGrp="1"/>
          </p:cNvSpPr>
          <p:nvPr>
            <p:ph type="body" idx="1"/>
          </p:nvPr>
        </p:nvSpPr>
        <p:spPr/>
        <p:txBody>
          <a:bodyPr/>
          <a:lstStyle/>
          <a:p>
            <a:pPr>
              <a:spcBef>
                <a:spcPct val="0"/>
              </a:spcBef>
            </a:pPr>
            <a:endParaRPr lang="fr-FR" smtClean="0"/>
          </a:p>
        </p:txBody>
      </p:sp>
      <p:sp>
        <p:nvSpPr>
          <p:cNvPr id="81923" name="Espace réservé du numéro de diapositive 3"/>
          <p:cNvSpPr>
            <a:spLocks noGrp="1"/>
          </p:cNvSpPr>
          <p:nvPr>
            <p:ph type="sldNum" sz="quarter" idx="5"/>
          </p:nvPr>
        </p:nvSpPr>
        <p:spPr>
          <a:noFill/>
        </p:spPr>
        <p:txBody>
          <a:bodyPr/>
          <a:lstStyle/>
          <a:p>
            <a:fld id="{08382E7E-317F-421A-AA13-A7ECB6A2AA68}" type="slidenum">
              <a:rPr lang="fr-FR"/>
              <a:pPr/>
              <a:t>59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fr-FR" smtClean="0"/>
              <a:t>15/11/2011</a:t>
            </a:r>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6D7EF46-CE70-4EF5-884F-B21A913E2267}"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r>
              <a:rPr lang="fr-FR" smtClean="0"/>
              <a:t>15/11/2011</a:t>
            </a: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A90766ED-7584-41E0-80A6-C8AC8C631A38}"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pPr>
              <a:defRPr/>
            </a:pPr>
            <a:r>
              <a:rPr lang="fr-FR" smtClean="0"/>
              <a:t>15/11/2011</a:t>
            </a:r>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pPr>
              <a:defRPr/>
            </a:pPr>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pPr>
              <a:defRPr/>
            </a:pPr>
            <a:fld id="{47296F2D-CDDB-430D-AC34-F003E593D467}" type="slidenum">
              <a:rPr lang="fr-FR" smtClean="0"/>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pPr>
              <a:defRPr/>
            </a:pPr>
            <a:r>
              <a:rPr lang="fr-FR" smtClean="0"/>
              <a:t>15/11/2011</a:t>
            </a: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pPr>
              <a:defRPr/>
            </a:pPr>
            <a:fld id="{FD21A848-DE82-4FD4-8726-3E3BD6A887AD}" type="slidenum">
              <a:rPr lang="fr-FR" smtClean="0"/>
              <a:pPr>
                <a:defRPr/>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pPr>
              <a:defRPr/>
            </a:pPr>
            <a:r>
              <a:rPr lang="fr-FR" smtClean="0"/>
              <a:t>15/11/2011</a:t>
            </a:r>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9D6D7A47-D809-4C59-82AE-6838C7E90C62}" type="slidenum">
              <a:rPr lang="fr-FR" smtClean="0"/>
              <a:pPr>
                <a:defRPr/>
              </a:pPr>
              <a:t>‹N°›</a:t>
            </a:fld>
            <a:endParaRPr lang="fr-FR"/>
          </a:p>
        </p:txBody>
      </p:sp>
      <p:sp>
        <p:nvSpPr>
          <p:cNvPr id="14" name="Espace réservé du pied de page 13"/>
          <p:cNvSpPr>
            <a:spLocks noGrp="1"/>
          </p:cNvSpPr>
          <p:nvPr>
            <p:ph type="ftr" sz="quarter" idx="12"/>
          </p:nvPr>
        </p:nvSpPr>
        <p:spPr/>
        <p:txBody>
          <a:body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pPr>
              <a:defRPr/>
            </a:pPr>
            <a:r>
              <a:rPr lang="fr-FR" smtClean="0"/>
              <a:t>15/11/2011</a:t>
            </a:r>
            <a:endParaRPr lang="fr-FR"/>
          </a:p>
        </p:txBody>
      </p:sp>
      <p:sp>
        <p:nvSpPr>
          <p:cNvPr id="10" name="Espace réservé du numéro de diapositive 9"/>
          <p:cNvSpPr>
            <a:spLocks noGrp="1"/>
          </p:cNvSpPr>
          <p:nvPr>
            <p:ph type="sldNum" sz="quarter" idx="16"/>
          </p:nvPr>
        </p:nvSpPr>
        <p:spPr/>
        <p:txBody>
          <a:bodyPr rtlCol="0"/>
          <a:lstStyle/>
          <a:p>
            <a:pPr>
              <a:defRPr/>
            </a:pPr>
            <a:fld id="{095A0CA9-A6AE-4374-B363-2C7CA83D551A}" type="slidenum">
              <a:rPr lang="fr-FR" smtClean="0"/>
              <a:pPr>
                <a:defRPr/>
              </a:pPr>
              <a:t>‹N°›</a:t>
            </a:fld>
            <a:endParaRPr lang="fr-FR"/>
          </a:p>
        </p:txBody>
      </p:sp>
      <p:sp>
        <p:nvSpPr>
          <p:cNvPr id="12" name="Espace réservé du pied de page 11"/>
          <p:cNvSpPr>
            <a:spLocks noGrp="1"/>
          </p:cNvSpPr>
          <p:nvPr>
            <p:ph type="ftr" sz="quarter" idx="17"/>
          </p:nvPr>
        </p:nvSpPr>
        <p:spPr/>
        <p:txBody>
          <a:bodyPr rtlCol="0"/>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pPr>
              <a:defRPr/>
            </a:pPr>
            <a:r>
              <a:rPr lang="fr-FR" smtClean="0"/>
              <a:t>15/11/2011</a:t>
            </a:r>
            <a:endParaRPr lang="fr-FR"/>
          </a:p>
        </p:txBody>
      </p:sp>
      <p:sp>
        <p:nvSpPr>
          <p:cNvPr id="12" name="Espace réservé du numéro de diapositive 11"/>
          <p:cNvSpPr>
            <a:spLocks noGrp="1"/>
          </p:cNvSpPr>
          <p:nvPr>
            <p:ph type="sldNum" sz="quarter" idx="16"/>
          </p:nvPr>
        </p:nvSpPr>
        <p:spPr/>
        <p:txBody>
          <a:bodyPr rtlCol="0"/>
          <a:lstStyle/>
          <a:p>
            <a:pPr>
              <a:defRPr/>
            </a:pPr>
            <a:fld id="{5C9D2213-D810-457E-B290-3CA8098C28BF}" type="slidenum">
              <a:rPr lang="fr-FR" smtClean="0"/>
              <a:pPr>
                <a:defRPr/>
              </a:pPr>
              <a:t>‹N°›</a:t>
            </a:fld>
            <a:endParaRPr lang="fr-FR"/>
          </a:p>
        </p:txBody>
      </p:sp>
      <p:sp>
        <p:nvSpPr>
          <p:cNvPr id="14" name="Espace réservé du pied de page 13"/>
          <p:cNvSpPr>
            <a:spLocks noGrp="1"/>
          </p:cNvSpPr>
          <p:nvPr>
            <p:ph type="ftr" sz="quarter" idx="17"/>
          </p:nvPr>
        </p:nvSpPr>
        <p:spPr/>
        <p:txBody>
          <a:bodyPr rtlCol="0"/>
          <a:lstStyle/>
          <a:p>
            <a:pPr>
              <a:defRPr/>
            </a:pPr>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r>
              <a:rPr lang="fr-FR" smtClean="0"/>
              <a:t>15/11/2011</a:t>
            </a: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pPr>
              <a:defRPr/>
            </a:pPr>
            <a:fld id="{20E209BC-F251-4EE8-8CBB-E2259D76D8FA}"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15/11/2011</a:t>
            </a: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C3216E4-E40C-4459-91DF-3E39842CCA9B}"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pPr>
              <a:defRPr/>
            </a:pPr>
            <a:r>
              <a:rPr lang="fr-FR" smtClean="0"/>
              <a:t>15/11/2011</a:t>
            </a: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pPr>
              <a:defRPr/>
            </a:pPr>
            <a:fld id="{CD714604-80EA-499A-96D2-73C3BB2D9597}" type="slidenum">
              <a:rPr lang="fr-FR" smtClean="0"/>
              <a:pPr>
                <a:defRPr/>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pPr>
              <a:defRPr/>
            </a:pPr>
            <a:r>
              <a:rPr lang="fr-FR" smtClean="0"/>
              <a:t>15/11/2011</a:t>
            </a:r>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pPr>
              <a:defRPr/>
            </a:pPr>
            <a:fld id="{311F5505-6894-40D9-A6EC-55FEF883D58E}" type="slidenum">
              <a:rPr lang="fr-FR" smtClean="0"/>
              <a:pPr>
                <a:defRPr/>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pPr>
              <a:defRPr/>
            </a:pPr>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fr-FR" smtClean="0"/>
              <a:t>15/11/2011</a:t>
            </a:r>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AE228F27-2DC6-4265-B2A3-4BB55A878524}"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wmf"/><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8.png"/><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285750"/>
            <a:ext cx="8229600" cy="1143000"/>
          </a:xfrm>
          <a:gradFill>
            <a:gsLst>
              <a:gs pos="0">
                <a:srgbClr val="5E9EFF"/>
              </a:gs>
              <a:gs pos="39999">
                <a:srgbClr val="85C2FF"/>
              </a:gs>
              <a:gs pos="70000">
                <a:srgbClr val="C4D6EB"/>
              </a:gs>
              <a:gs pos="100000">
                <a:srgbClr val="FFEBFA"/>
              </a:gs>
            </a:gsLst>
            <a:lin ang="5400000" scaled="0"/>
          </a:gradFill>
          <a:ln>
            <a:solidFill>
              <a:schemeClr val="tx1"/>
            </a:solidFill>
          </a:ln>
        </p:spPr>
        <p:txBody>
          <a:bodyPr rtlCol="0">
            <a:normAutofit fontScale="90000"/>
          </a:bodyPr>
          <a:lstStyle/>
          <a:p>
            <a:pPr fontAlgn="auto">
              <a:spcAft>
                <a:spcPts val="0"/>
              </a:spcAft>
              <a:defRPr/>
            </a:pPr>
            <a:r>
              <a:rPr lang="fr-FR" dirty="0" smtClean="0"/>
              <a:t/>
            </a:r>
            <a:br>
              <a:rPr lang="fr-FR" dirty="0" smtClean="0"/>
            </a:br>
            <a:r>
              <a:rPr lang="fr-FR" dirty="0" smtClean="0"/>
              <a:t>PLAN </a:t>
            </a:r>
            <a:br>
              <a:rPr lang="fr-FR" dirty="0" smtClean="0"/>
            </a:br>
            <a:endParaRPr lang="fr-FR" dirty="0"/>
          </a:p>
        </p:txBody>
      </p:sp>
      <p:sp>
        <p:nvSpPr>
          <p:cNvPr id="6" name="Espace réservé du numéro de diapositive 5"/>
          <p:cNvSpPr>
            <a:spLocks noGrp="1"/>
          </p:cNvSpPr>
          <p:nvPr>
            <p:ph type="sldNum" sz="quarter" idx="12"/>
          </p:nvPr>
        </p:nvSpPr>
        <p:spPr/>
        <p:txBody>
          <a:bodyPr>
            <a:normAutofit fontScale="85000" lnSpcReduction="20000"/>
          </a:bodyPr>
          <a:lstStyle/>
          <a:p>
            <a:pPr>
              <a:defRPr/>
            </a:pPr>
            <a:fld id="{FE3E92DD-3A49-4446-99D3-FF98A2D9F360}" type="slidenum">
              <a:rPr lang="fr-FR"/>
              <a:pPr>
                <a:defRPr/>
              </a:pPr>
              <a:t>1</a:t>
            </a:fld>
            <a:endParaRPr lang="fr-FR"/>
          </a:p>
        </p:txBody>
      </p:sp>
      <p:sp>
        <p:nvSpPr>
          <p:cNvPr id="3" name="Espace réservé du contenu 2"/>
          <p:cNvSpPr>
            <a:spLocks noGrp="1"/>
          </p:cNvSpPr>
          <p:nvPr>
            <p:ph sz="quarter" idx="1"/>
          </p:nvPr>
        </p:nvSpPr>
        <p:spPr>
          <a:xfrm>
            <a:off x="457200" y="1600205"/>
            <a:ext cx="8401080" cy="4525963"/>
          </a:xfrm>
          <a:noFill/>
          <a:ln>
            <a:solidFill>
              <a:srgbClr val="FF0000"/>
            </a:solidFill>
          </a:ln>
          <a:scene3d>
            <a:camera prst="orthographicFront"/>
            <a:lightRig rig="threePt" dir="t"/>
          </a:scene3d>
          <a:sp3d contourW="31750">
            <a:contourClr>
              <a:srgbClr val="FF0000"/>
            </a:contourClr>
          </a:sp3d>
        </p:spPr>
        <p:txBody>
          <a:bodyPr rtlCol="0">
            <a:normAutofit fontScale="92500" lnSpcReduction="10000"/>
          </a:bodyPr>
          <a:lstStyle/>
          <a:p>
            <a:pPr marL="571500" indent="-571500" fontAlgn="auto">
              <a:lnSpc>
                <a:spcPct val="150000"/>
              </a:lnSpc>
              <a:spcAft>
                <a:spcPts val="0"/>
              </a:spcAft>
              <a:buFont typeface="+mj-lt"/>
              <a:buAutoNum type="romanUcPeriod"/>
              <a:defRPr/>
            </a:pPr>
            <a:r>
              <a:rPr lang="fr-FR" sz="2800" b="1" dirty="0" smtClean="0"/>
              <a:t>GÉNÉRALITÉS</a:t>
            </a:r>
          </a:p>
          <a:p>
            <a:pPr marL="571500" indent="-571500" fontAlgn="auto">
              <a:lnSpc>
                <a:spcPct val="150000"/>
              </a:lnSpc>
              <a:spcAft>
                <a:spcPts val="0"/>
              </a:spcAft>
              <a:buFont typeface="+mj-lt"/>
              <a:buAutoNum type="romanUcPeriod"/>
              <a:defRPr/>
            </a:pPr>
            <a:r>
              <a:rPr lang="fr-FR" sz="2800" b="1" dirty="0" smtClean="0"/>
              <a:t>SYSTÈMES DE COORDONNÉES</a:t>
            </a:r>
          </a:p>
          <a:p>
            <a:pPr marL="571500" indent="-571500" fontAlgn="auto">
              <a:lnSpc>
                <a:spcPct val="150000"/>
              </a:lnSpc>
              <a:spcAft>
                <a:spcPts val="0"/>
              </a:spcAft>
              <a:buFont typeface="+mj-lt"/>
              <a:buAutoNum type="romanUcPeriod"/>
              <a:defRPr/>
            </a:pPr>
            <a:r>
              <a:rPr lang="fr-FR" sz="2800" b="1" dirty="0" smtClean="0"/>
              <a:t>DIFFÉRENTES PROJECTIONS</a:t>
            </a:r>
          </a:p>
          <a:p>
            <a:pPr marL="571500" indent="-571500" fontAlgn="auto">
              <a:lnSpc>
                <a:spcPct val="150000"/>
              </a:lnSpc>
              <a:spcAft>
                <a:spcPts val="0"/>
              </a:spcAft>
              <a:buFont typeface="+mj-lt"/>
              <a:buAutoNum type="romanUcPeriod"/>
              <a:defRPr/>
            </a:pPr>
            <a:r>
              <a:rPr lang="fr-FR" sz="2800" b="1" dirty="0" smtClean="0"/>
              <a:t>MODES ET CALCULS PLANIMÉTRIQUES ET ALTIMÉTRIQUES</a:t>
            </a:r>
          </a:p>
          <a:p>
            <a:pPr marL="571500" indent="-571500" fontAlgn="auto">
              <a:lnSpc>
                <a:spcPct val="150000"/>
              </a:lnSpc>
              <a:spcAft>
                <a:spcPts val="0"/>
              </a:spcAft>
              <a:buFont typeface="+mj-lt"/>
              <a:buAutoNum type="romanUcPeriod"/>
              <a:defRPr/>
            </a:pPr>
            <a:r>
              <a:rPr lang="fr-FR" sz="2800" b="1" dirty="0" smtClean="0"/>
              <a:t>PROJET DE LEVÉ</a:t>
            </a:r>
          </a:p>
          <a:p>
            <a:pPr marL="571500" indent="-571500" fontAlgn="auto">
              <a:lnSpc>
                <a:spcPct val="150000"/>
              </a:lnSpc>
              <a:spcAft>
                <a:spcPts val="0"/>
              </a:spcAft>
              <a:buFont typeface="+mj-lt"/>
              <a:buAutoNum type="romanUcPeriod"/>
              <a:defRPr/>
            </a:pPr>
            <a:r>
              <a:rPr lang="fr-FR" sz="2800" b="1" dirty="0" smtClean="0"/>
              <a:t>PROJET D’IMPLANTATION</a:t>
            </a:r>
          </a:p>
          <a:p>
            <a:pPr fontAlgn="auto">
              <a:spcAft>
                <a:spcPts val="0"/>
              </a:spcAft>
              <a:buFont typeface="Arial" pitchFamily="34" charset="0"/>
              <a:buChar char="•"/>
              <a:defRPr/>
            </a:pPr>
            <a:endParaRPr lang="fr-F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457200" y="274638"/>
            <a:ext cx="8229600" cy="868362"/>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fontScale="90000"/>
          </a:bodyPr>
          <a:lstStyle/>
          <a:p>
            <a:pPr marL="857250" indent="-857250">
              <a:buFont typeface="Calibri" pitchFamily="34" charset="0"/>
              <a:buAutoNum type="romanUcPeriod" startAt="2"/>
            </a:pPr>
            <a:r>
              <a:rPr lang="fr-FR" smtClean="0"/>
              <a:t>SYSTÈMES DE COORDONNES</a:t>
            </a:r>
          </a:p>
        </p:txBody>
      </p:sp>
      <p:sp>
        <p:nvSpPr>
          <p:cNvPr id="8" name="Espace réservé du numéro de diapositive 7"/>
          <p:cNvSpPr>
            <a:spLocks noGrp="1"/>
          </p:cNvSpPr>
          <p:nvPr>
            <p:ph type="sldNum" sz="quarter" idx="12"/>
          </p:nvPr>
        </p:nvSpPr>
        <p:spPr/>
        <p:txBody>
          <a:bodyPr>
            <a:normAutofit fontScale="85000" lnSpcReduction="20000"/>
          </a:bodyPr>
          <a:lstStyle/>
          <a:p>
            <a:pPr>
              <a:defRPr/>
            </a:pPr>
            <a:fld id="{F1D3816C-5A9F-481D-A638-ED0DF4BE0AFA}" type="slidenum">
              <a:rPr lang="fr-FR"/>
              <a:pPr>
                <a:defRPr/>
              </a:pPr>
              <a:t>10</a:t>
            </a:fld>
            <a:endParaRPr lang="fr-FR"/>
          </a:p>
        </p:txBody>
      </p:sp>
      <p:sp>
        <p:nvSpPr>
          <p:cNvPr id="3" name="Espace réservé du contenu 2"/>
          <p:cNvSpPr>
            <a:spLocks noGrp="1"/>
          </p:cNvSpPr>
          <p:nvPr>
            <p:ph sz="quarter" idx="1"/>
          </p:nvPr>
        </p:nvSpPr>
        <p:spPr>
          <a:xfrm>
            <a:off x="457200" y="1600200"/>
            <a:ext cx="8329613" cy="4829175"/>
          </a:xfrm>
          <a:ln>
            <a:solidFill>
              <a:srgbClr val="FF0000"/>
            </a:solidFill>
          </a:ln>
        </p:spPr>
        <p:txBody>
          <a:bodyPr rtlCol="0">
            <a:normAutofit/>
          </a:bodyPr>
          <a:lstStyle/>
          <a:p>
            <a:pPr marL="514350" indent="-514350" fontAlgn="auto">
              <a:spcAft>
                <a:spcPts val="0"/>
              </a:spcAft>
              <a:buFont typeface="+mj-lt"/>
              <a:buAutoNum type="arabicPeriod"/>
              <a:defRPr/>
            </a:pPr>
            <a:r>
              <a:rPr lang="fr-FR" sz="2000" b="1" dirty="0" smtClean="0"/>
              <a:t>Coordonnées géographiques</a:t>
            </a:r>
          </a:p>
          <a:p>
            <a:pPr fontAlgn="auto">
              <a:spcAft>
                <a:spcPts val="0"/>
              </a:spcAft>
              <a:buFont typeface="Arial" pitchFamily="34" charset="0"/>
              <a:buNone/>
              <a:defRPr/>
            </a:pPr>
            <a:r>
              <a:rPr lang="fr-FR" sz="2000" dirty="0" smtClean="0"/>
              <a:t>Elles servent au positionnement universel:</a:t>
            </a:r>
          </a:p>
          <a:p>
            <a:pPr fontAlgn="auto">
              <a:spcAft>
                <a:spcPts val="0"/>
              </a:spcAft>
              <a:buFont typeface="Arial" pitchFamily="34" charset="0"/>
              <a:buChar char="•"/>
              <a:defRPr/>
            </a:pPr>
            <a:r>
              <a:rPr lang="fr-FR" sz="2000" b="1" i="1" dirty="0" smtClean="0"/>
              <a:t>Longitude </a:t>
            </a:r>
            <a:r>
              <a:rPr lang="el-GR" sz="2000" b="1" i="1" dirty="0" smtClean="0"/>
              <a:t>λ</a:t>
            </a:r>
            <a:r>
              <a:rPr lang="fr-FR" sz="2000" i="1" dirty="0" smtClean="0"/>
              <a:t>:</a:t>
            </a:r>
            <a:r>
              <a:rPr lang="fr-FR" sz="2000" dirty="0" smtClean="0"/>
              <a:t> angle mesuré entre le méridien origine (Greenwich) et le méridien passant par le point P.</a:t>
            </a:r>
          </a:p>
          <a:p>
            <a:pPr fontAlgn="auto">
              <a:spcAft>
                <a:spcPts val="0"/>
              </a:spcAft>
              <a:buFont typeface="Arial" pitchFamily="34" charset="0"/>
              <a:buChar char="•"/>
              <a:defRPr/>
            </a:pPr>
            <a:r>
              <a:rPr lang="fr-FR" sz="2000" b="1" i="1" dirty="0" smtClean="0"/>
              <a:t>Latitude  </a:t>
            </a:r>
            <a:r>
              <a:rPr lang="el-GR" sz="2000" b="1" i="1" dirty="0" smtClean="0"/>
              <a:t>ϕ</a:t>
            </a:r>
            <a:r>
              <a:rPr lang="fr-FR" sz="2000" dirty="0" smtClean="0"/>
              <a:t>:angle mesuré entre la parallèle </a:t>
            </a:r>
          </a:p>
          <a:p>
            <a:pPr fontAlgn="auto">
              <a:spcAft>
                <a:spcPts val="0"/>
              </a:spcAft>
              <a:buFont typeface="Arial" pitchFamily="34" charset="0"/>
              <a:buNone/>
              <a:defRPr/>
            </a:pPr>
            <a:r>
              <a:rPr lang="fr-FR" sz="2000" dirty="0" smtClean="0"/>
              <a:t>      origine (l’équateur) et la parallèle passant </a:t>
            </a:r>
          </a:p>
          <a:p>
            <a:pPr fontAlgn="auto">
              <a:spcAft>
                <a:spcPts val="0"/>
              </a:spcAft>
              <a:buFont typeface="Arial" pitchFamily="34" charset="0"/>
              <a:buNone/>
              <a:defRPr/>
            </a:pPr>
            <a:r>
              <a:rPr lang="fr-FR" sz="2000" dirty="0" smtClean="0"/>
              <a:t>       par le point P.</a:t>
            </a:r>
          </a:p>
          <a:p>
            <a:pPr fontAlgn="auto">
              <a:spcAft>
                <a:spcPts val="0"/>
              </a:spcAft>
              <a:buFont typeface="Arial" pitchFamily="34" charset="0"/>
              <a:buNone/>
              <a:defRPr/>
            </a:pPr>
            <a:r>
              <a:rPr lang="fr-FR" sz="2000" dirty="0" smtClean="0"/>
              <a:t>Tous les deux sont exprimés en:</a:t>
            </a:r>
          </a:p>
          <a:p>
            <a:pPr fontAlgn="auto">
              <a:spcAft>
                <a:spcPts val="0"/>
              </a:spcAft>
              <a:buFont typeface="Arial" pitchFamily="34" charset="0"/>
              <a:buNone/>
              <a:defRPr/>
            </a:pPr>
            <a:r>
              <a:rPr lang="fr-FR" sz="2000" dirty="0" smtClean="0"/>
              <a:t> degrés, minutes et secondes</a:t>
            </a:r>
          </a:p>
          <a:p>
            <a:pPr fontAlgn="auto">
              <a:spcAft>
                <a:spcPts val="0"/>
              </a:spcAft>
              <a:buFont typeface="Arial" pitchFamily="34" charset="0"/>
              <a:buNone/>
              <a:defRPr/>
            </a:pPr>
            <a:endParaRPr lang="fr-FR" sz="20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dirty="0" smtClean="0"/>
          </a:p>
          <a:p>
            <a:pPr fontAlgn="auto">
              <a:spcAft>
                <a:spcPts val="0"/>
              </a:spcAft>
              <a:buFont typeface="Arial" pitchFamily="34" charset="0"/>
              <a:buNone/>
              <a:defRPr/>
            </a:pPr>
            <a:endParaRPr lang="fr-FR" dirty="0" smtClean="0"/>
          </a:p>
          <a:p>
            <a:pPr fontAlgn="auto">
              <a:spcAft>
                <a:spcPts val="0"/>
              </a:spcAft>
              <a:buFont typeface="Arial" pitchFamily="34" charset="0"/>
              <a:buChar char="•"/>
              <a:defRPr/>
            </a:pPr>
            <a:endParaRPr lang="fr-FR" dirty="0"/>
          </a:p>
        </p:txBody>
      </p:sp>
      <p:pic>
        <p:nvPicPr>
          <p:cNvPr id="25603" name="Image 4" descr="cord geogr.jpg"/>
          <p:cNvPicPr>
            <a:picLocks noChangeAspect="1"/>
          </p:cNvPicPr>
          <p:nvPr/>
        </p:nvPicPr>
        <p:blipFill>
          <a:blip r:embed="rId2" cstate="print"/>
          <a:srcRect/>
          <a:stretch>
            <a:fillRect/>
          </a:stretch>
        </p:blipFill>
        <p:spPr bwMode="auto">
          <a:xfrm>
            <a:off x="5429250" y="3106738"/>
            <a:ext cx="3286125" cy="325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398463"/>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13" name="Rectangle 7"/>
          <p:cNvSpPr>
            <a:spLocks noChangeArrowheads="1"/>
          </p:cNvSpPr>
          <p:nvPr/>
        </p:nvSpPr>
        <p:spPr bwMode="auto">
          <a:xfrm>
            <a:off x="142875" y="1404938"/>
            <a:ext cx="8358188" cy="4202112"/>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 typeface="+mj-lt"/>
              <a:buAutoNum type="alphaLcParenR" startAt="2"/>
              <a:defRPr/>
            </a:pPr>
            <a:r>
              <a:rPr lang="fr-FR" b="1" i="1" dirty="0">
                <a:latin typeface="Tahoma" pitchFamily="34" charset="0"/>
                <a:cs typeface="Tahoma" pitchFamily="34" charset="0"/>
              </a:rPr>
              <a:t>Relèvement :</a:t>
            </a:r>
          </a:p>
          <a:p>
            <a:pPr algn="just" fontAlgn="auto">
              <a:lnSpc>
                <a:spcPct val="150000"/>
              </a:lnSpc>
              <a:spcBef>
                <a:spcPts val="0"/>
              </a:spcBef>
              <a:spcAft>
                <a:spcPts val="0"/>
              </a:spcAft>
              <a:defRPr/>
            </a:pPr>
            <a:r>
              <a:rPr lang="fr-FR" sz="1600" dirty="0">
                <a:latin typeface="Tahoma" pitchFamily="34" charset="0"/>
                <a:cs typeface="Tahoma" pitchFamily="34" charset="0"/>
              </a:rPr>
              <a:t>Les méthodes graphique et trigonométrique décrites ci-dessus ne sont plus employés, et il existe plusieurs méthodes de calcul entre lesquelles le service topographique a choisi la méthode de </a:t>
            </a:r>
            <a:r>
              <a:rPr lang="fr-FR" sz="1600" dirty="0" err="1">
                <a:latin typeface="Tahoma" pitchFamily="34" charset="0"/>
                <a:cs typeface="Tahoma" pitchFamily="34" charset="0"/>
              </a:rPr>
              <a:t>Hatt</a:t>
            </a:r>
            <a:r>
              <a:rPr lang="fr-FR" sz="1600" dirty="0">
                <a:latin typeface="Tahoma" pitchFamily="34" charset="0"/>
                <a:cs typeface="Tahoma" pitchFamily="34" charset="0"/>
              </a:rPr>
              <a:t> ou du point approché.</a:t>
            </a:r>
          </a:p>
          <a:p>
            <a:pPr algn="just" fontAlgn="auto">
              <a:lnSpc>
                <a:spcPct val="150000"/>
              </a:lnSpc>
              <a:spcBef>
                <a:spcPts val="0"/>
              </a:spcBef>
              <a:spcAft>
                <a:spcPts val="0"/>
              </a:spcAft>
              <a:defRPr/>
            </a:pPr>
            <a:endParaRPr lang="fr-FR" sz="1600" b="1" i="1" dirty="0">
              <a:latin typeface="Tahoma" pitchFamily="34" charset="0"/>
              <a:cs typeface="Tahoma" pitchFamily="34" charset="0"/>
            </a:endParaRPr>
          </a:p>
          <a:p>
            <a:pPr algn="just" fontAlgn="auto">
              <a:lnSpc>
                <a:spcPct val="150000"/>
              </a:lnSpc>
              <a:spcBef>
                <a:spcPts val="0"/>
              </a:spcBef>
              <a:spcAft>
                <a:spcPts val="0"/>
              </a:spcAft>
              <a:defRPr/>
            </a:pPr>
            <a:r>
              <a:rPr lang="fr-FR" sz="1600" b="1" i="1" dirty="0">
                <a:latin typeface="Tahoma" pitchFamily="34" charset="0"/>
                <a:cs typeface="Tahoma" pitchFamily="34" charset="0"/>
              </a:rPr>
              <a:t>b.3) </a:t>
            </a:r>
            <a:r>
              <a:rPr lang="fr-FR" sz="1600" b="1" i="1" u="sng" dirty="0">
                <a:latin typeface="Tahoma" pitchFamily="34" charset="0"/>
                <a:cs typeface="Tahoma" pitchFamily="34" charset="0"/>
              </a:rPr>
              <a:t>Méthode de </a:t>
            </a:r>
            <a:r>
              <a:rPr lang="fr-FR" sz="1600" b="1" i="1" u="sng" dirty="0" err="1">
                <a:latin typeface="Tahoma" pitchFamily="34" charset="0"/>
                <a:cs typeface="Tahoma" pitchFamily="34" charset="0"/>
              </a:rPr>
              <a:t>Hatt</a:t>
            </a:r>
            <a:r>
              <a:rPr lang="fr-FR" sz="1600" b="1" i="1" u="sng" dirty="0">
                <a:latin typeface="Tahoma" pitchFamily="34" charset="0"/>
                <a:cs typeface="Tahoma" pitchFamily="34" charset="0"/>
              </a:rPr>
              <a:t>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dirty="0">
                <a:latin typeface="Tahoma" pitchFamily="34" charset="0"/>
                <a:cs typeface="Tahoma" pitchFamily="34" charset="0"/>
              </a:rPr>
              <a:t>Cette méthode présente de grandes analogies avec le cas d’intersection qui consiste à construire sur un graphique à grande échelle au voisinage du point approché, dont on calcul :</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le gisement du segment capable et sa sensibilité,</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Le déplacement du segment capable en l’assimilant à une visée d’intersection fictive.</a:t>
            </a:r>
          </a:p>
        </p:txBody>
      </p:sp>
      <p:sp>
        <p:nvSpPr>
          <p:cNvPr id="8" name="Espace réservé du numéro de diapositive 7"/>
          <p:cNvSpPr>
            <a:spLocks noGrp="1"/>
          </p:cNvSpPr>
          <p:nvPr>
            <p:ph type="sldNum" sz="quarter" idx="12"/>
          </p:nvPr>
        </p:nvSpPr>
        <p:spPr/>
        <p:txBody>
          <a:bodyPr/>
          <a:lstStyle/>
          <a:p>
            <a:pPr>
              <a:defRPr/>
            </a:pPr>
            <a:fld id="{C1D93626-C191-4023-A05E-DF831D89B018}" type="slidenum">
              <a:rPr lang="fr-FR"/>
              <a:pPr>
                <a:defRPr/>
              </a:pPr>
              <a:t>100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142875" y="1404938"/>
            <a:ext cx="8358188" cy="4538662"/>
          </a:xfrm>
          <a:prstGeom prst="rect">
            <a:avLst/>
          </a:prstGeom>
          <a:noFill/>
          <a:ln w="9525">
            <a:noFill/>
            <a:miter lim="800000"/>
            <a:headEnd/>
            <a:tailEnd/>
          </a:ln>
          <a:effectLst/>
        </p:spPr>
        <p:txBody>
          <a:bodyPr>
            <a:spAutoFit/>
          </a:bodyPr>
          <a:lstStyle/>
          <a:p>
            <a:pPr marL="342900" indent="-342900" algn="just">
              <a:lnSpc>
                <a:spcPct val="150000"/>
              </a:lnSpc>
              <a:buFont typeface="Calibri" pitchFamily="34" charset="0"/>
              <a:buAutoNum type="alphaLcParenR" startAt="3"/>
            </a:pPr>
            <a:r>
              <a:rPr lang="fr-FR" b="1" i="1">
                <a:latin typeface="Tahoma" pitchFamily="34" charset="0"/>
                <a:cs typeface="Tahoma" pitchFamily="34" charset="0"/>
              </a:rPr>
              <a:t>Recoupement :</a:t>
            </a:r>
          </a:p>
          <a:p>
            <a:pPr marL="342900" indent="-342900" algn="just">
              <a:lnSpc>
                <a:spcPct val="150000"/>
              </a:lnSpc>
            </a:pPr>
            <a:r>
              <a:rPr lang="fr-FR" sz="1600" b="1">
                <a:solidFill>
                  <a:srgbClr val="FF0000"/>
                </a:solidFill>
                <a:latin typeface="Tahoma" pitchFamily="34" charset="0"/>
                <a:cs typeface="Tahoma" pitchFamily="34" charset="0"/>
              </a:rPr>
              <a:t>Procédé qui utilise simultanément l’intersection et le relèvement</a:t>
            </a:r>
            <a:r>
              <a:rPr lang="fr-FR" sz="1600">
                <a:latin typeface="Tahoma" pitchFamily="34" charset="0"/>
                <a:cs typeface="Tahoma" pitchFamily="34" charset="0"/>
              </a:rPr>
              <a:t>.</a:t>
            </a:r>
          </a:p>
          <a:p>
            <a:pPr marL="342900" indent="-342900" algn="just">
              <a:lnSpc>
                <a:spcPct val="150000"/>
              </a:lnSpc>
            </a:pPr>
            <a:r>
              <a:rPr lang="fr-FR" sz="1600">
                <a:latin typeface="Calibri" pitchFamily="34" charset="0"/>
              </a:rPr>
              <a:t>Procédé de détermination d'un point utilisant une VISÉE D'INTERSECTION AM, et deux ANGLES DE RELÈVEMENT M1 et M2. On calcule d'abord les coordonnées du point approché M</a:t>
            </a:r>
            <a:r>
              <a:rPr lang="fr-FR" sz="1600" baseline="-25000">
                <a:latin typeface="Calibri" pitchFamily="34" charset="0"/>
              </a:rPr>
              <a:t>o</a:t>
            </a:r>
            <a:r>
              <a:rPr lang="fr-FR" sz="1600">
                <a:latin typeface="Calibri" pitchFamily="34" charset="0"/>
              </a:rPr>
              <a:t> en résolvant par exemple le triangle ABM</a:t>
            </a:r>
            <a:r>
              <a:rPr lang="fr-FR" sz="1600" baseline="-25000">
                <a:latin typeface="Calibri" pitchFamily="34" charset="0"/>
              </a:rPr>
              <a:t>o</a:t>
            </a:r>
            <a:r>
              <a:rPr lang="fr-FR" sz="1600">
                <a:latin typeface="Calibri" pitchFamily="34" charset="0"/>
              </a:rPr>
              <a:t> dans lequel l'angle ABM est conclu.</a:t>
            </a:r>
          </a:p>
          <a:p>
            <a:pPr marL="342900" indent="-342900" algn="just">
              <a:lnSpc>
                <a:spcPct val="150000"/>
              </a:lnSpc>
            </a:pPr>
            <a:r>
              <a:rPr lang="fr-FR" sz="1600">
                <a:latin typeface="Calibri" pitchFamily="34" charset="0"/>
              </a:rPr>
              <a:t/>
            </a:r>
            <a:br>
              <a:rPr lang="fr-FR" sz="1600">
                <a:latin typeface="Calibri" pitchFamily="34" charset="0"/>
              </a:rPr>
            </a:br>
            <a:r>
              <a:rPr lang="fr-FR" sz="1600">
                <a:latin typeface="Calibri" pitchFamily="34" charset="0"/>
              </a:rPr>
              <a:t>Sur le graphique du point définitif on tracera les visées AMo, BMo et la visée d' intersection inverse CM, faisant intervenir l'angle observé M2 = AMC. </a:t>
            </a:r>
          </a:p>
          <a:p>
            <a:pPr marL="342900" indent="-342900" algn="just">
              <a:lnSpc>
                <a:spcPct val="150000"/>
              </a:lnSpc>
            </a:pPr>
            <a:r>
              <a:rPr lang="fr-FR" sz="1600">
                <a:latin typeface="Tahoma" pitchFamily="34" charset="0"/>
                <a:cs typeface="Tahoma" pitchFamily="34" charset="0"/>
              </a:rPr>
              <a:t>Mode opératoire :</a:t>
            </a:r>
          </a:p>
          <a:p>
            <a:pPr marL="342900" indent="-342900" algn="just">
              <a:lnSpc>
                <a:spcPct val="150000"/>
              </a:lnSpc>
              <a:buFontTx/>
              <a:buChar char="-"/>
            </a:pPr>
            <a:r>
              <a:rPr lang="fr-FR" sz="1600">
                <a:latin typeface="Tahoma" pitchFamily="34" charset="0"/>
                <a:cs typeface="Tahoma" pitchFamily="34" charset="0"/>
              </a:rPr>
              <a:t>On stationne d’abord au point connu A. On s’oriente sur un point connu B et on vise le point à déterminer M</a:t>
            </a:r>
          </a:p>
          <a:p>
            <a:pPr marL="342900" indent="-342900" algn="just">
              <a:lnSpc>
                <a:spcPct val="150000"/>
              </a:lnSpc>
              <a:buFontTx/>
              <a:buChar char="-"/>
            </a:pPr>
            <a:r>
              <a:rPr lang="fr-FR" sz="1600">
                <a:latin typeface="Tahoma" pitchFamily="34" charset="0"/>
                <a:cs typeface="Tahoma" pitchFamily="34" charset="0"/>
              </a:rPr>
              <a:t>On stationne ensuite au point inconnu M : </a:t>
            </a:r>
          </a:p>
        </p:txBody>
      </p:sp>
      <p:sp>
        <p:nvSpPr>
          <p:cNvPr id="6" name="Titre 1"/>
          <p:cNvSpPr txBox="1">
            <a:spLocks/>
          </p:cNvSpPr>
          <p:nvPr/>
        </p:nvSpPr>
        <p:spPr>
          <a:xfrm>
            <a:off x="457200" y="417513"/>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8" name="Espace réservé du numéro de diapositive 7"/>
          <p:cNvSpPr>
            <a:spLocks noGrp="1"/>
          </p:cNvSpPr>
          <p:nvPr>
            <p:ph type="sldNum" sz="quarter" idx="12"/>
          </p:nvPr>
        </p:nvSpPr>
        <p:spPr/>
        <p:txBody>
          <a:bodyPr/>
          <a:lstStyle/>
          <a:p>
            <a:pPr>
              <a:defRPr/>
            </a:pPr>
            <a:fld id="{FB4B8C07-C374-46D1-A7C5-E3A5BB9E22D8}" type="slidenum">
              <a:rPr lang="fr-FR"/>
              <a:pPr>
                <a:defRPr/>
              </a:pPr>
              <a:t>101</a:t>
            </a:fld>
            <a:endParaRPr lang="fr-FR"/>
          </a:p>
        </p:txBody>
      </p:sp>
      <p:pic>
        <p:nvPicPr>
          <p:cNvPr id="1026" name="Picture 2" descr="http://aft.labo-lsm.com/images/lexique/chap03/image49.gif"/>
          <p:cNvPicPr>
            <a:picLocks noChangeAspect="1" noChangeArrowheads="1"/>
          </p:cNvPicPr>
          <p:nvPr/>
        </p:nvPicPr>
        <p:blipFill>
          <a:blip r:embed="rId2" cstate="print"/>
          <a:srcRect l="6831" t="5244" r="5737" b="5594"/>
          <a:stretch>
            <a:fillRect/>
          </a:stretch>
        </p:blipFill>
        <p:spPr bwMode="auto">
          <a:xfrm>
            <a:off x="6372225" y="5294313"/>
            <a:ext cx="1963738" cy="1563687"/>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D21A848-DE82-4FD4-8726-3E3BD6A887AD}" type="slidenum">
              <a:rPr lang="fr-FR" smtClean="0"/>
              <a:pPr>
                <a:defRPr/>
              </a:pPr>
              <a:t>102</a:t>
            </a:fld>
            <a:endParaRPr lang="fr-FR"/>
          </a:p>
        </p:txBody>
      </p:sp>
      <p:pic>
        <p:nvPicPr>
          <p:cNvPr id="1026" name="Picture 2" descr="A 06"/>
          <p:cNvPicPr>
            <a:picLocks noChangeAspect="1" noChangeArrowheads="1"/>
          </p:cNvPicPr>
          <p:nvPr/>
        </p:nvPicPr>
        <p:blipFill>
          <a:blip r:embed="rId2"/>
          <a:srcRect/>
          <a:stretch>
            <a:fillRect/>
          </a:stretch>
        </p:blipFill>
        <p:spPr bwMode="auto">
          <a:xfrm>
            <a:off x="0" y="357166"/>
            <a:ext cx="9274798" cy="62198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normAutofit fontScale="90000"/>
          </a:bodyPr>
          <a:lstStyle/>
          <a:p>
            <a:pPr marL="857250" indent="-857250">
              <a:buFont typeface="Calibri" pitchFamily="34" charset="0"/>
              <a:buAutoNum type="romanUcPeriod" startAt="2"/>
            </a:pPr>
            <a:r>
              <a:rPr lang="fr-FR" smtClean="0"/>
              <a:t>SYSTÈMES DE COORDONNES</a:t>
            </a:r>
          </a:p>
        </p:txBody>
      </p:sp>
      <p:sp>
        <p:nvSpPr>
          <p:cNvPr id="11" name="Espace réservé du numéro de diapositive 10"/>
          <p:cNvSpPr>
            <a:spLocks noGrp="1"/>
          </p:cNvSpPr>
          <p:nvPr>
            <p:ph type="sldNum" sz="quarter" idx="12"/>
          </p:nvPr>
        </p:nvSpPr>
        <p:spPr/>
        <p:txBody>
          <a:bodyPr>
            <a:normAutofit fontScale="85000" lnSpcReduction="20000"/>
          </a:bodyPr>
          <a:lstStyle/>
          <a:p>
            <a:pPr>
              <a:defRPr/>
            </a:pPr>
            <a:fld id="{DDA8D8C1-8BAE-47CC-8900-F40D5CACF51E}" type="slidenum">
              <a:rPr lang="fr-FR"/>
              <a:pPr>
                <a:defRPr/>
              </a:pPr>
              <a:t>11</a:t>
            </a:fld>
            <a:endParaRPr lang="fr-FR"/>
          </a:p>
        </p:txBody>
      </p:sp>
      <p:sp>
        <p:nvSpPr>
          <p:cNvPr id="3" name="Espace réservé du contenu 2"/>
          <p:cNvSpPr>
            <a:spLocks noGrp="1"/>
          </p:cNvSpPr>
          <p:nvPr>
            <p:ph sz="quarter" idx="1"/>
          </p:nvPr>
        </p:nvSpPr>
        <p:spPr>
          <a:xfrm>
            <a:off x="457200" y="1600200"/>
            <a:ext cx="8329613" cy="4829175"/>
          </a:xfrm>
          <a:ln>
            <a:solidFill>
              <a:srgbClr val="FF0000"/>
            </a:solidFill>
          </a:ln>
        </p:spPr>
        <p:txBody>
          <a:bodyPr rtlCol="0">
            <a:normAutofit/>
          </a:bodyPr>
          <a:lstStyle/>
          <a:p>
            <a:pPr marL="514350" indent="-514350" fontAlgn="auto">
              <a:spcAft>
                <a:spcPts val="0"/>
              </a:spcAft>
              <a:buFont typeface="+mj-lt"/>
              <a:buAutoNum type="arabicPeriod"/>
              <a:defRPr/>
            </a:pPr>
            <a:r>
              <a:rPr lang="fr-FR" sz="2000" b="1" u="sng" dirty="0" smtClean="0"/>
              <a:t>Coordonnées géographiques</a:t>
            </a:r>
          </a:p>
          <a:p>
            <a:pPr fontAlgn="auto">
              <a:spcAft>
                <a:spcPts val="0"/>
              </a:spcAft>
              <a:buFont typeface="Arial" pitchFamily="34" charset="0"/>
              <a:buChar char="•"/>
              <a:defRPr/>
            </a:pPr>
            <a:endParaRPr lang="fr-FR" sz="2000" dirty="0" smtClean="0"/>
          </a:p>
          <a:p>
            <a:pPr fontAlgn="auto">
              <a:spcAft>
                <a:spcPts val="0"/>
              </a:spcAft>
              <a:buFont typeface="Arial" pitchFamily="34" charset="0"/>
              <a:buChar char="•"/>
              <a:defRPr/>
            </a:pPr>
            <a:r>
              <a:rPr lang="fr-FR" sz="2000" b="1" i="1" dirty="0" smtClean="0"/>
              <a:t>L’altitude h:  </a:t>
            </a:r>
            <a:r>
              <a:rPr lang="fr-FR" sz="2000" dirty="0" smtClean="0"/>
              <a:t>est la hauteur d’un point P sur le relief par rapport au Géoïde. </a:t>
            </a:r>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dirty="0" smtClean="0"/>
          </a:p>
          <a:p>
            <a:pPr fontAlgn="auto">
              <a:spcAft>
                <a:spcPts val="0"/>
              </a:spcAft>
              <a:buFont typeface="Arial" pitchFamily="34" charset="0"/>
              <a:buNone/>
              <a:defRPr/>
            </a:pPr>
            <a:endParaRPr lang="fr-FR" dirty="0" smtClean="0"/>
          </a:p>
          <a:p>
            <a:pPr fontAlgn="auto">
              <a:spcAft>
                <a:spcPts val="0"/>
              </a:spcAft>
              <a:buFont typeface="Arial" pitchFamily="34" charset="0"/>
              <a:buChar char="•"/>
              <a:defRPr/>
            </a:pPr>
            <a:endParaRPr lang="fr-FR" dirty="0"/>
          </a:p>
        </p:txBody>
      </p:sp>
      <p:pic>
        <p:nvPicPr>
          <p:cNvPr id="26627" name="Image 6" descr="h geo.jpg"/>
          <p:cNvPicPr>
            <a:picLocks noChangeAspect="1"/>
          </p:cNvPicPr>
          <p:nvPr/>
        </p:nvPicPr>
        <p:blipFill>
          <a:blip r:embed="rId2" cstate="print"/>
          <a:srcRect/>
          <a:stretch>
            <a:fillRect/>
          </a:stretch>
        </p:blipFill>
        <p:spPr bwMode="auto">
          <a:xfrm>
            <a:off x="1428750" y="2786063"/>
            <a:ext cx="6503988" cy="3571875"/>
          </a:xfrm>
          <a:prstGeom prst="rect">
            <a:avLst/>
          </a:prstGeom>
          <a:noFill/>
          <a:ln w="9525">
            <a:noFill/>
            <a:miter lim="800000"/>
            <a:headEnd/>
            <a:tailEnd/>
          </a:ln>
        </p:spPr>
      </p:pic>
      <p:sp>
        <p:nvSpPr>
          <p:cNvPr id="26628" name="ZoneTexte 7"/>
          <p:cNvSpPr txBox="1">
            <a:spLocks noChangeArrowheads="1"/>
          </p:cNvSpPr>
          <p:nvPr/>
        </p:nvSpPr>
        <p:spPr bwMode="auto">
          <a:xfrm>
            <a:off x="4857750" y="2786063"/>
            <a:ext cx="357188" cy="369887"/>
          </a:xfrm>
          <a:prstGeom prst="rect">
            <a:avLst/>
          </a:prstGeom>
          <a:noFill/>
          <a:ln w="9525">
            <a:noFill/>
            <a:miter lim="800000"/>
            <a:headEnd/>
            <a:tailEnd/>
          </a:ln>
        </p:spPr>
        <p:txBody>
          <a:bodyPr>
            <a:spAutoFit/>
          </a:bodyPr>
          <a:lstStyle/>
          <a:p>
            <a:r>
              <a:rPr lang="fr-FR">
                <a:latin typeface="Calibri" pitchFamily="34" charset="0"/>
              </a:rPr>
              <a:t>P</a:t>
            </a:r>
          </a:p>
        </p:txBody>
      </p:sp>
      <p:sp>
        <p:nvSpPr>
          <p:cNvPr id="6" name="Titre 1"/>
          <p:cNvSpPr txBox="1">
            <a:spLocks/>
          </p:cNvSpPr>
          <p:nvPr/>
        </p:nvSpPr>
        <p:spPr>
          <a:xfrm>
            <a:off x="609600" y="427038"/>
            <a:ext cx="8229600" cy="858837"/>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fontScale="85000" lnSpcReduction="10000"/>
          </a:bodyPr>
          <a:lstStyle/>
          <a:p>
            <a:pPr marL="857250" indent="-857250" algn="ctr" fontAlgn="auto">
              <a:spcAft>
                <a:spcPts val="0"/>
              </a:spcAft>
              <a:buFont typeface="+mj-lt"/>
              <a:buAutoNum type="romanUcPeriod" startAt="2"/>
              <a:defRPr/>
            </a:pPr>
            <a:r>
              <a:rPr lang="fr-FR" sz="4400">
                <a:latin typeface="+mj-lt"/>
                <a:ea typeface="+mj-ea"/>
                <a:cs typeface="+mj-cs"/>
              </a:rPr>
              <a:t>SYSTÈMES DE COORDONNES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normAutofit fontScale="90000"/>
          </a:bodyPr>
          <a:lstStyle/>
          <a:p>
            <a:pPr marL="857250" indent="-857250">
              <a:buFont typeface="Calibri" pitchFamily="34" charset="0"/>
              <a:buAutoNum type="romanUcPeriod" startAt="2"/>
            </a:pPr>
            <a:r>
              <a:rPr lang="fr-FR" smtClean="0"/>
              <a:t>SYSTÈMES DE COORDONNES</a:t>
            </a:r>
          </a:p>
        </p:txBody>
      </p:sp>
      <p:sp>
        <p:nvSpPr>
          <p:cNvPr id="10" name="Espace réservé du numéro de diapositive 9"/>
          <p:cNvSpPr>
            <a:spLocks noGrp="1"/>
          </p:cNvSpPr>
          <p:nvPr>
            <p:ph type="sldNum" sz="quarter" idx="12"/>
          </p:nvPr>
        </p:nvSpPr>
        <p:spPr/>
        <p:txBody>
          <a:bodyPr>
            <a:normAutofit fontScale="85000" lnSpcReduction="20000"/>
          </a:bodyPr>
          <a:lstStyle/>
          <a:p>
            <a:pPr>
              <a:defRPr/>
            </a:pPr>
            <a:fld id="{BFDEBF85-D58E-41F9-B829-7F6B9868C098}" type="slidenum">
              <a:rPr lang="fr-FR"/>
              <a:pPr>
                <a:defRPr/>
              </a:pPr>
              <a:t>12</a:t>
            </a:fld>
            <a:endParaRPr lang="fr-FR"/>
          </a:p>
        </p:txBody>
      </p:sp>
      <p:sp>
        <p:nvSpPr>
          <p:cNvPr id="5" name="Espace réservé du contenu 4"/>
          <p:cNvSpPr>
            <a:spLocks noGrp="1"/>
          </p:cNvSpPr>
          <p:nvPr>
            <p:ph sz="quarter" idx="1"/>
          </p:nvPr>
        </p:nvSpPr>
        <p:spPr>
          <a:xfrm>
            <a:off x="428625" y="1600200"/>
            <a:ext cx="8258175" cy="4829175"/>
          </a:xfrm>
          <a:ln>
            <a:solidFill>
              <a:srgbClr val="FF0000"/>
            </a:solidFill>
          </a:ln>
        </p:spPr>
        <p:txBody>
          <a:bodyPr rtlCol="0">
            <a:normAutofit/>
          </a:bodyPr>
          <a:lstStyle/>
          <a:p>
            <a:pPr marL="514350" indent="-514350" fontAlgn="auto">
              <a:spcAft>
                <a:spcPts val="0"/>
              </a:spcAft>
              <a:buFont typeface="+mj-lt"/>
              <a:buAutoNum type="arabicPeriod" startAt="2"/>
              <a:defRPr/>
            </a:pPr>
            <a:r>
              <a:rPr lang="fr-FR" sz="2000" b="1" u="sng" dirty="0" smtClean="0"/>
              <a:t>Cordonnées cartésiennes :</a:t>
            </a:r>
          </a:p>
          <a:p>
            <a:pPr indent="0" algn="just" fontAlgn="auto">
              <a:spcAft>
                <a:spcPts val="0"/>
              </a:spcAft>
              <a:buFont typeface="Arial" pitchFamily="34" charset="0"/>
              <a:buNone/>
              <a:defRPr/>
            </a:pPr>
            <a:r>
              <a:rPr lang="fr-FR" sz="2200" dirty="0" smtClean="0"/>
              <a:t>La localisation d'un point à la surface de la terre  s'exprime sous la forme de coordonnées cartésiennes géocentriques déclinées en X,Y et Z relatives aux 3 axes d'un repère ayant son origine au centre de masse de la Terre. </a:t>
            </a:r>
          </a:p>
          <a:p>
            <a:pPr indent="0" algn="just" fontAlgn="auto">
              <a:spcAft>
                <a:spcPts val="0"/>
              </a:spcAft>
              <a:buFont typeface="Arial" pitchFamily="34" charset="0"/>
              <a:buNone/>
              <a:defRPr/>
            </a:pPr>
            <a:r>
              <a:rPr lang="fr-FR" sz="2200" dirty="0" smtClean="0"/>
              <a:t>Elles sont souvent utilisées comme système de coordonnées intermédiaire lors des calculs de changement de systèmes géodésiques.</a:t>
            </a:r>
          </a:p>
          <a:p>
            <a:pPr fontAlgn="auto">
              <a:spcAft>
                <a:spcPts val="0"/>
              </a:spcAft>
              <a:buFont typeface="Arial" pitchFamily="34" charset="0"/>
              <a:buNone/>
              <a:defRPr/>
            </a:pPr>
            <a:r>
              <a:rPr lang="fr-FR" dirty="0" smtClean="0"/>
              <a:t/>
            </a:r>
            <a:br>
              <a:rPr lang="fr-FR" dirty="0" smtClean="0"/>
            </a:br>
            <a:endParaRPr lang="fr-FR" dirty="0" smtClean="0"/>
          </a:p>
          <a:p>
            <a:pPr fontAlgn="auto">
              <a:spcAft>
                <a:spcPts val="0"/>
              </a:spcAft>
              <a:buFont typeface="Arial" pitchFamily="34" charset="0"/>
              <a:buNone/>
              <a:defRPr/>
            </a:pPr>
            <a:endParaRPr lang="fr-FR" dirty="0"/>
          </a:p>
        </p:txBody>
      </p:sp>
      <p:pic>
        <p:nvPicPr>
          <p:cNvPr id="27651" name="Image 5" descr="SC_cartesiennes.png"/>
          <p:cNvPicPr>
            <a:picLocks noChangeAspect="1"/>
          </p:cNvPicPr>
          <p:nvPr/>
        </p:nvPicPr>
        <p:blipFill>
          <a:blip r:embed="rId2" cstate="print"/>
          <a:srcRect/>
          <a:stretch>
            <a:fillRect/>
          </a:stretch>
        </p:blipFill>
        <p:spPr bwMode="auto">
          <a:xfrm>
            <a:off x="3357563" y="4071938"/>
            <a:ext cx="4143375" cy="2289175"/>
          </a:xfrm>
          <a:prstGeom prst="rect">
            <a:avLst/>
          </a:prstGeom>
          <a:noFill/>
          <a:ln w="9525">
            <a:noFill/>
            <a:miter lim="800000"/>
            <a:headEnd/>
            <a:tailEnd/>
          </a:ln>
        </p:spPr>
      </p:pic>
      <p:sp>
        <p:nvSpPr>
          <p:cNvPr id="7" name="Titre 1"/>
          <p:cNvSpPr txBox="1">
            <a:spLocks/>
          </p:cNvSpPr>
          <p:nvPr/>
        </p:nvSpPr>
        <p:spPr>
          <a:xfrm>
            <a:off x="609600" y="427038"/>
            <a:ext cx="8229600" cy="787400"/>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fontScale="85000" lnSpcReduction="10000"/>
          </a:bodyPr>
          <a:lstStyle/>
          <a:p>
            <a:pPr marL="857250" indent="-857250" algn="ctr" fontAlgn="auto">
              <a:spcAft>
                <a:spcPts val="0"/>
              </a:spcAft>
              <a:buFont typeface="+mj-lt"/>
              <a:buAutoNum type="romanUcPeriod" startAt="2"/>
              <a:defRPr/>
            </a:pPr>
            <a:r>
              <a:rPr lang="fr-FR" sz="4400">
                <a:latin typeface="+mj-lt"/>
                <a:ea typeface="+mj-ea"/>
                <a:cs typeface="+mj-cs"/>
              </a:rPr>
              <a:t>SYSTÈMES DE COORDONNES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normAutofit fontScale="90000"/>
          </a:bodyPr>
          <a:lstStyle/>
          <a:p>
            <a:pPr marL="857250" indent="-857250">
              <a:buFont typeface="Calibri" pitchFamily="34" charset="0"/>
              <a:buAutoNum type="romanUcPeriod" startAt="2"/>
            </a:pPr>
            <a:r>
              <a:rPr lang="fr-FR" smtClean="0"/>
              <a:t>SYSTÈMES DE COORDONNES</a:t>
            </a:r>
          </a:p>
        </p:txBody>
      </p:sp>
      <p:sp>
        <p:nvSpPr>
          <p:cNvPr id="10" name="Espace réservé du numéro de diapositive 9"/>
          <p:cNvSpPr>
            <a:spLocks noGrp="1"/>
          </p:cNvSpPr>
          <p:nvPr>
            <p:ph type="sldNum" sz="quarter" idx="12"/>
          </p:nvPr>
        </p:nvSpPr>
        <p:spPr/>
        <p:txBody>
          <a:bodyPr>
            <a:normAutofit fontScale="85000" lnSpcReduction="20000"/>
          </a:bodyPr>
          <a:lstStyle/>
          <a:p>
            <a:pPr>
              <a:defRPr/>
            </a:pPr>
            <a:fld id="{CA854B65-7794-4AC4-860A-92E81EEAE1A4}" type="slidenum">
              <a:rPr lang="fr-FR"/>
              <a:pPr>
                <a:defRPr/>
              </a:pPr>
              <a:t>13</a:t>
            </a:fld>
            <a:endParaRPr lang="fr-FR"/>
          </a:p>
        </p:txBody>
      </p:sp>
      <p:sp>
        <p:nvSpPr>
          <p:cNvPr id="5" name="Espace réservé du contenu 4"/>
          <p:cNvSpPr>
            <a:spLocks noGrp="1"/>
          </p:cNvSpPr>
          <p:nvPr>
            <p:ph sz="quarter" idx="1"/>
          </p:nvPr>
        </p:nvSpPr>
        <p:spPr>
          <a:xfrm>
            <a:off x="428625" y="1600200"/>
            <a:ext cx="8258175" cy="4829175"/>
          </a:xfrm>
          <a:ln>
            <a:solidFill>
              <a:srgbClr val="FF0000">
                <a:alpha val="74000"/>
              </a:srgbClr>
            </a:solidFill>
          </a:ln>
        </p:spPr>
        <p:txBody>
          <a:bodyPr rtlCol="0">
            <a:normAutofit/>
          </a:bodyPr>
          <a:lstStyle/>
          <a:p>
            <a:pPr marL="514350" indent="-514350" fontAlgn="auto">
              <a:spcAft>
                <a:spcPts val="0"/>
              </a:spcAft>
              <a:buFont typeface="+mj-lt"/>
              <a:buAutoNum type="arabicPeriod" startAt="3"/>
              <a:defRPr/>
            </a:pPr>
            <a:r>
              <a:rPr lang="fr-FR" sz="2000" b="1" u="sng" dirty="0" smtClean="0"/>
              <a:t>Cordonnées  projetées (planes):</a:t>
            </a:r>
          </a:p>
          <a:p>
            <a:pPr indent="0" algn="just" fontAlgn="auto">
              <a:spcAft>
                <a:spcPts val="0"/>
              </a:spcAft>
              <a:buFont typeface="Arial" pitchFamily="34" charset="0"/>
              <a:buNone/>
              <a:defRPr/>
            </a:pPr>
            <a:r>
              <a:rPr lang="fr-FR" sz="2000" dirty="0" smtClean="0"/>
              <a:t>La conversion de positions géographiques d’une surface courbe à une surface plane nécessite l’utilisation d’une formule mathématique appelée projection cartographique.</a:t>
            </a:r>
            <a:r>
              <a:rPr lang="fr-FR" sz="2000" b="1" dirty="0" smtClean="0"/>
              <a:t> </a:t>
            </a:r>
            <a:r>
              <a:rPr lang="fr-FR" sz="2000" dirty="0" smtClean="0"/>
              <a:t>Une fois cette projection est définie, la localisation d'un point peut alors s'exprimer sous la forme de coordonnées planes: X, Y. </a:t>
            </a:r>
          </a:p>
          <a:p>
            <a:pPr fontAlgn="auto">
              <a:spcAft>
                <a:spcPts val="0"/>
              </a:spcAft>
              <a:buFont typeface="Arial" pitchFamily="34" charset="0"/>
              <a:buNone/>
              <a:defRPr/>
            </a:pPr>
            <a:r>
              <a:rPr lang="fr-FR" dirty="0" smtClean="0"/>
              <a:t/>
            </a:r>
            <a:br>
              <a:rPr lang="fr-FR" dirty="0" smtClean="0"/>
            </a:br>
            <a:endParaRPr lang="fr-FR" dirty="0" smtClean="0"/>
          </a:p>
          <a:p>
            <a:pPr fontAlgn="auto">
              <a:spcAft>
                <a:spcPts val="0"/>
              </a:spcAft>
              <a:buFont typeface="Arial" pitchFamily="34" charset="0"/>
              <a:buChar char="•"/>
              <a:defRPr/>
            </a:pPr>
            <a:endParaRPr lang="fr-FR" dirty="0"/>
          </a:p>
        </p:txBody>
      </p:sp>
      <p:pic>
        <p:nvPicPr>
          <p:cNvPr id="28675" name="Image 6" descr="SC_projetees.png"/>
          <p:cNvPicPr>
            <a:picLocks noChangeAspect="1"/>
          </p:cNvPicPr>
          <p:nvPr/>
        </p:nvPicPr>
        <p:blipFill>
          <a:blip r:embed="rId2" cstate="print"/>
          <a:srcRect/>
          <a:stretch>
            <a:fillRect/>
          </a:stretch>
        </p:blipFill>
        <p:spPr bwMode="auto">
          <a:xfrm>
            <a:off x="4214813" y="3286125"/>
            <a:ext cx="4429125" cy="3092450"/>
          </a:xfrm>
          <a:prstGeom prst="rect">
            <a:avLst/>
          </a:prstGeom>
          <a:noFill/>
          <a:ln w="9525">
            <a:noFill/>
            <a:miter lim="800000"/>
            <a:headEnd/>
            <a:tailEnd/>
          </a:ln>
        </p:spPr>
      </p:pic>
      <p:sp>
        <p:nvSpPr>
          <p:cNvPr id="6" name="Titre 1"/>
          <p:cNvSpPr txBox="1">
            <a:spLocks/>
          </p:cNvSpPr>
          <p:nvPr/>
        </p:nvSpPr>
        <p:spPr>
          <a:xfrm>
            <a:off x="609600" y="427038"/>
            <a:ext cx="8229600" cy="858837"/>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fontScale="85000" lnSpcReduction="10000"/>
          </a:bodyPr>
          <a:lstStyle/>
          <a:p>
            <a:pPr marL="857250" indent="-857250" algn="ctr" fontAlgn="auto">
              <a:spcAft>
                <a:spcPts val="0"/>
              </a:spcAft>
              <a:buFont typeface="+mj-lt"/>
              <a:buAutoNum type="romanUcPeriod" startAt="2"/>
              <a:defRPr/>
            </a:pPr>
            <a:r>
              <a:rPr lang="fr-FR" sz="4400">
                <a:latin typeface="+mj-lt"/>
                <a:ea typeface="+mj-ea"/>
                <a:cs typeface="+mj-cs"/>
              </a:rPr>
              <a:t>SYSTÈMES DE COORDONNES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a:xfrm>
            <a:off x="457200" y="274638"/>
            <a:ext cx="8229600" cy="9398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3"/>
            </a:pPr>
            <a:r>
              <a:rPr lang="fr-FR" smtClean="0"/>
              <a:t>LES PROJECTIONS</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D55E0378-BB6C-4C50-917C-4E6A351031AA}" type="slidenum">
              <a:rPr lang="fr-FR"/>
              <a:pPr>
                <a:defRPr/>
              </a:pPr>
              <a:t>14</a:t>
            </a:fld>
            <a:endParaRPr lang="fr-FR"/>
          </a:p>
        </p:txBody>
      </p:sp>
      <p:sp>
        <p:nvSpPr>
          <p:cNvPr id="3" name="Espace réservé du contenu 2"/>
          <p:cNvSpPr>
            <a:spLocks noGrp="1"/>
          </p:cNvSpPr>
          <p:nvPr>
            <p:ph sz="quarter" idx="1"/>
          </p:nvPr>
        </p:nvSpPr>
        <p:spPr>
          <a:xfrm>
            <a:off x="457200" y="1600200"/>
            <a:ext cx="8229600" cy="4900613"/>
          </a:xfrm>
          <a:ln>
            <a:solidFill>
              <a:srgbClr val="FF0000"/>
            </a:solidFill>
          </a:ln>
        </p:spPr>
        <p:txBody>
          <a:bodyPr rtlCol="0">
            <a:normAutofit fontScale="25000" lnSpcReduction="20000"/>
          </a:bodyPr>
          <a:lstStyle/>
          <a:p>
            <a:pPr marL="828000" indent="0" fontAlgn="auto">
              <a:lnSpc>
                <a:spcPct val="170000"/>
              </a:lnSpc>
              <a:spcAft>
                <a:spcPts val="0"/>
              </a:spcAft>
              <a:buFont typeface="+mj-lt"/>
              <a:buAutoNum type="arabicPeriod"/>
              <a:defRPr/>
            </a:pPr>
            <a:r>
              <a:rPr lang="fr-FR" sz="8000" b="1" u="sng" dirty="0" smtClean="0"/>
              <a:t>DEFINITION: </a:t>
            </a:r>
          </a:p>
          <a:p>
            <a:pPr marL="684000" indent="0" fontAlgn="auto">
              <a:lnSpc>
                <a:spcPct val="170000"/>
              </a:lnSpc>
              <a:spcAft>
                <a:spcPts val="0"/>
              </a:spcAft>
              <a:buFont typeface="Arial" pitchFamily="34" charset="0"/>
              <a:buNone/>
              <a:defRPr/>
            </a:pPr>
            <a:r>
              <a:rPr lang="fr-FR" sz="8000" dirty="0" smtClean="0"/>
              <a:t>Une projection est une transformation d’une forme quasi sphérique en 3D en une surface plane 2D (plan ou carte).</a:t>
            </a:r>
          </a:p>
          <a:p>
            <a:pPr marL="857250" indent="-514350" fontAlgn="auto">
              <a:lnSpc>
                <a:spcPct val="170000"/>
              </a:lnSpc>
              <a:spcAft>
                <a:spcPts val="0"/>
              </a:spcAft>
              <a:buFont typeface="Arial" pitchFamily="34" charset="0"/>
              <a:buNone/>
              <a:defRPr/>
            </a:pPr>
            <a:endParaRPr lang="fr-FR" b="1" u="sng" dirty="0" smtClean="0"/>
          </a:p>
          <a:p>
            <a:pPr marL="857250" indent="514350" algn="just" fontAlgn="auto">
              <a:lnSpc>
                <a:spcPct val="170000"/>
              </a:lnSpc>
              <a:spcAft>
                <a:spcPts val="0"/>
              </a:spcAft>
              <a:buFont typeface="+mj-lt"/>
              <a:buAutoNum type="alphaLcPeriod"/>
              <a:defRPr/>
            </a:pPr>
            <a:endParaRPr lang="fr-FR" b="1" i="1" dirty="0" smtClean="0">
              <a:solidFill>
                <a:srgbClr val="0070C0"/>
              </a:solidFill>
            </a:endParaRPr>
          </a:p>
          <a:p>
            <a:pPr marL="857250" indent="514350" algn="just" fontAlgn="auto">
              <a:lnSpc>
                <a:spcPct val="170000"/>
              </a:lnSpc>
              <a:spcAft>
                <a:spcPts val="0"/>
              </a:spcAft>
              <a:buFont typeface="+mj-lt"/>
              <a:buAutoNum type="alphaLcPeriod"/>
              <a:defRPr/>
            </a:pPr>
            <a:endParaRPr lang="fr-FR" b="1" i="1" dirty="0" smtClean="0">
              <a:solidFill>
                <a:srgbClr val="0070C0"/>
              </a:solidFill>
            </a:endParaRPr>
          </a:p>
          <a:p>
            <a:pPr marL="857250" indent="514350" algn="just" fontAlgn="auto">
              <a:lnSpc>
                <a:spcPct val="170000"/>
              </a:lnSpc>
              <a:spcAft>
                <a:spcPts val="0"/>
              </a:spcAft>
              <a:buFont typeface="+mj-lt"/>
              <a:buAutoNum type="alphaLcPeriod"/>
              <a:defRPr/>
            </a:pPr>
            <a:endParaRPr lang="fr-FR" b="1" i="1" dirty="0" smtClean="0">
              <a:solidFill>
                <a:srgbClr val="0070C0"/>
              </a:solidFill>
            </a:endParaRPr>
          </a:p>
          <a:p>
            <a:pPr marL="857250" indent="514350" algn="just" fontAlgn="auto">
              <a:lnSpc>
                <a:spcPct val="170000"/>
              </a:lnSpc>
              <a:spcAft>
                <a:spcPts val="0"/>
              </a:spcAft>
              <a:buFont typeface="+mj-lt"/>
              <a:buAutoNum type="alphaLcPeriod"/>
              <a:defRPr/>
            </a:pPr>
            <a:endParaRPr lang="fr-FR" b="1" i="1" dirty="0" smtClean="0">
              <a:solidFill>
                <a:srgbClr val="0070C0"/>
              </a:solidFill>
            </a:endParaRPr>
          </a:p>
          <a:p>
            <a:pPr marL="857250" indent="514350" algn="just" fontAlgn="auto">
              <a:lnSpc>
                <a:spcPct val="170000"/>
              </a:lnSpc>
              <a:spcAft>
                <a:spcPts val="0"/>
              </a:spcAft>
              <a:buFont typeface="+mj-lt"/>
              <a:buAutoNum type="alphaLcPeriod"/>
              <a:defRPr/>
            </a:pPr>
            <a:endParaRPr lang="fr-FR" b="1" i="1" dirty="0" smtClean="0">
              <a:solidFill>
                <a:srgbClr val="0070C0"/>
              </a:solidFill>
            </a:endParaRPr>
          </a:p>
          <a:p>
            <a:pPr marL="857250" indent="514350" algn="just" fontAlgn="auto">
              <a:lnSpc>
                <a:spcPct val="170000"/>
              </a:lnSpc>
              <a:spcAft>
                <a:spcPts val="0"/>
              </a:spcAft>
              <a:buFont typeface="+mj-lt"/>
              <a:buAutoNum type="alphaLcPeriod"/>
              <a:defRPr/>
            </a:pPr>
            <a:endParaRPr lang="fr-FR" b="1" i="1" dirty="0" smtClean="0">
              <a:solidFill>
                <a:srgbClr val="0070C0"/>
              </a:solidFill>
            </a:endParaRPr>
          </a:p>
          <a:p>
            <a:pPr marL="857250" indent="514350" algn="just" fontAlgn="auto">
              <a:lnSpc>
                <a:spcPct val="170000"/>
              </a:lnSpc>
              <a:spcAft>
                <a:spcPts val="0"/>
              </a:spcAft>
              <a:buFont typeface="+mj-lt"/>
              <a:buAutoNum type="alphaLcPeriod"/>
              <a:defRPr/>
            </a:pPr>
            <a:endParaRPr lang="fr-FR" b="1" i="1" dirty="0" smtClean="0">
              <a:solidFill>
                <a:srgbClr val="0070C0"/>
              </a:solidFill>
            </a:endParaRPr>
          </a:p>
          <a:p>
            <a:pPr marL="857250" indent="514350" algn="just" fontAlgn="auto">
              <a:lnSpc>
                <a:spcPct val="170000"/>
              </a:lnSpc>
              <a:spcAft>
                <a:spcPts val="0"/>
              </a:spcAft>
              <a:buFont typeface="Arial" pitchFamily="34" charset="0"/>
              <a:buNone/>
              <a:defRPr/>
            </a:pPr>
            <a:endParaRPr lang="fr-FR" dirty="0" smtClean="0"/>
          </a:p>
          <a:p>
            <a:pPr marL="857250" indent="0" algn="just" fontAlgn="auto">
              <a:lnSpc>
                <a:spcPct val="170000"/>
              </a:lnSpc>
              <a:spcAft>
                <a:spcPts val="0"/>
              </a:spcAft>
              <a:buFont typeface="Arial" pitchFamily="34" charset="0"/>
              <a:buNone/>
              <a:defRPr/>
            </a:pPr>
            <a:endParaRPr lang="fr-FR" b="1" dirty="0" smtClean="0"/>
          </a:p>
          <a:p>
            <a:pPr marL="857250" indent="0" algn="just" fontAlgn="auto">
              <a:lnSpc>
                <a:spcPct val="170000"/>
              </a:lnSpc>
              <a:spcAft>
                <a:spcPts val="0"/>
              </a:spcAft>
              <a:buFont typeface="Arial" pitchFamily="34" charset="0"/>
              <a:buNone/>
              <a:defRPr/>
            </a:pPr>
            <a:endParaRPr lang="fr-FR" b="1" dirty="0" smtClean="0"/>
          </a:p>
          <a:p>
            <a:pPr marL="857250" indent="0" algn="just" fontAlgn="auto">
              <a:lnSpc>
                <a:spcPct val="170000"/>
              </a:lnSpc>
              <a:spcAft>
                <a:spcPts val="0"/>
              </a:spcAft>
              <a:buFont typeface="Arial" pitchFamily="34" charset="0"/>
              <a:buNone/>
              <a:defRPr/>
            </a:pPr>
            <a:endParaRPr lang="fr-FR" b="1" dirty="0" smtClean="0"/>
          </a:p>
          <a:p>
            <a:pPr marL="857250" indent="0" algn="just" fontAlgn="auto">
              <a:lnSpc>
                <a:spcPct val="170000"/>
              </a:lnSpc>
              <a:spcAft>
                <a:spcPts val="0"/>
              </a:spcAft>
              <a:buFont typeface="Arial" pitchFamily="34" charset="0"/>
              <a:buNone/>
              <a:defRPr/>
            </a:pPr>
            <a:endParaRPr lang="fr-FR" sz="6200" b="1" dirty="0" smtClean="0"/>
          </a:p>
          <a:p>
            <a:pPr marL="857250" indent="0" algn="just" fontAlgn="auto">
              <a:lnSpc>
                <a:spcPct val="170000"/>
              </a:lnSpc>
              <a:spcAft>
                <a:spcPts val="0"/>
              </a:spcAft>
              <a:buFont typeface="Arial" pitchFamily="34" charset="0"/>
              <a:buNone/>
              <a:defRPr/>
            </a:pPr>
            <a:r>
              <a:rPr lang="fr-FR" sz="6200" b="1" dirty="0" smtClean="0"/>
              <a:t>NB: Toute projection d’un ellipsoïde sur un plan entraine des déformations.</a:t>
            </a:r>
          </a:p>
          <a:p>
            <a:pPr fontAlgn="auto">
              <a:spcAft>
                <a:spcPts val="0"/>
              </a:spcAft>
              <a:buFont typeface="Arial" pitchFamily="34" charset="0"/>
              <a:buChar char="•"/>
              <a:defRPr/>
            </a:pPr>
            <a:endParaRPr lang="fr-FR" dirty="0"/>
          </a:p>
        </p:txBody>
      </p:sp>
      <p:pic>
        <p:nvPicPr>
          <p:cNvPr id="29699" name="Image 3" descr="PROJ1.png"/>
          <p:cNvPicPr>
            <a:picLocks noChangeAspect="1"/>
          </p:cNvPicPr>
          <p:nvPr/>
        </p:nvPicPr>
        <p:blipFill>
          <a:blip r:embed="rId3" cstate="print"/>
          <a:srcRect/>
          <a:stretch>
            <a:fillRect/>
          </a:stretch>
        </p:blipFill>
        <p:spPr bwMode="auto">
          <a:xfrm>
            <a:off x="2286000" y="3000375"/>
            <a:ext cx="4787900" cy="3000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normAutofit fontScale="90000"/>
          </a:bodyPr>
          <a:lstStyle/>
          <a:p>
            <a:pPr marL="857250" indent="-857250">
              <a:buFont typeface="Calibri" pitchFamily="34" charset="0"/>
              <a:buAutoNum type="romanUcPeriod" startAt="3"/>
            </a:pPr>
            <a:r>
              <a:rPr lang="fr-FR" smtClean="0"/>
              <a:t>LES DIFFERENTES PROJECTIONS</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D0DE8A10-F16A-4F74-BECA-735B5C19DECD}" type="slidenum">
              <a:rPr lang="fr-FR"/>
              <a:pPr>
                <a:defRPr/>
              </a:pPr>
              <a:t>15</a:t>
            </a:fld>
            <a:endParaRPr lang="fr-FR"/>
          </a:p>
        </p:txBody>
      </p:sp>
      <p:sp>
        <p:nvSpPr>
          <p:cNvPr id="3" name="Espace réservé du contenu 2"/>
          <p:cNvSpPr>
            <a:spLocks noGrp="1"/>
          </p:cNvSpPr>
          <p:nvPr>
            <p:ph sz="quarter" idx="1"/>
          </p:nvPr>
        </p:nvSpPr>
        <p:spPr>
          <a:xfrm>
            <a:off x="457200" y="1285875"/>
            <a:ext cx="8229600" cy="5214938"/>
          </a:xfrm>
          <a:ln>
            <a:solidFill>
              <a:srgbClr val="FF0000"/>
            </a:solidFill>
          </a:ln>
        </p:spPr>
        <p:txBody>
          <a:bodyPr rtlCol="0">
            <a:normAutofit fontScale="77500" lnSpcReduction="20000"/>
          </a:bodyPr>
          <a:lstStyle/>
          <a:p>
            <a:pPr marL="857250" indent="-514350" fontAlgn="auto">
              <a:lnSpc>
                <a:spcPct val="170000"/>
              </a:lnSpc>
              <a:spcAft>
                <a:spcPts val="0"/>
              </a:spcAft>
              <a:buFont typeface="+mj-lt"/>
              <a:buAutoNum type="arabicPeriod" startAt="2"/>
              <a:defRPr/>
            </a:pPr>
            <a:r>
              <a:rPr lang="fr-FR" b="1" u="sng" dirty="0" smtClean="0"/>
              <a:t>LE PRINCIPE DE PROJECTION</a:t>
            </a:r>
          </a:p>
          <a:p>
            <a:pPr marL="857250" indent="0" fontAlgn="auto">
              <a:lnSpc>
                <a:spcPct val="120000"/>
              </a:lnSpc>
              <a:spcAft>
                <a:spcPts val="0"/>
              </a:spcAft>
              <a:buFont typeface="Arial" pitchFamily="34" charset="0"/>
              <a:buNone/>
              <a:defRPr/>
            </a:pPr>
            <a:r>
              <a:rPr lang="fr-FR" dirty="0" smtClean="0"/>
              <a:t>Il consiste à projeter  une ou plusieurs parties de la surface terrestre sur une surface géométrique donnée: Un cylindre, un cône ou un plan. Ces  figures  géométriques peuvent être tangentes ou sécantes à l’ellipsoïde.</a:t>
            </a:r>
          </a:p>
          <a:p>
            <a:pPr marL="857250" indent="0" fontAlgn="auto">
              <a:lnSpc>
                <a:spcPct val="120000"/>
              </a:lnSpc>
              <a:spcAft>
                <a:spcPts val="0"/>
              </a:spcAft>
              <a:buFont typeface="Arial" pitchFamily="34" charset="0"/>
              <a:buNone/>
              <a:defRPr/>
            </a:pPr>
            <a:endParaRPr lang="fr-FR" dirty="0" smtClean="0"/>
          </a:p>
          <a:p>
            <a:pPr marL="857250" indent="0" fontAlgn="auto">
              <a:lnSpc>
                <a:spcPct val="120000"/>
              </a:lnSpc>
              <a:spcAft>
                <a:spcPts val="0"/>
              </a:spcAft>
              <a:buFont typeface="Arial" pitchFamily="34" charset="0"/>
              <a:buNone/>
              <a:defRPr/>
            </a:pPr>
            <a:r>
              <a:rPr lang="fr-FR" dirty="0" smtClean="0"/>
              <a:t>Le choix d’un système de projection a pour but de minimiser les altérations et il dépend de:</a:t>
            </a:r>
          </a:p>
          <a:p>
            <a:pPr marL="857250" indent="0" fontAlgn="auto">
              <a:lnSpc>
                <a:spcPct val="120000"/>
              </a:lnSpc>
              <a:spcAft>
                <a:spcPts val="0"/>
              </a:spcAft>
              <a:buFont typeface="Arial" pitchFamily="34" charset="0"/>
              <a:buChar char="•"/>
              <a:defRPr/>
            </a:pPr>
            <a:r>
              <a:rPr lang="fr-FR" dirty="0" smtClean="0"/>
              <a:t> L’étendue de la zone à projeter</a:t>
            </a:r>
          </a:p>
          <a:p>
            <a:pPr marL="857250" indent="0" fontAlgn="auto">
              <a:lnSpc>
                <a:spcPct val="120000"/>
              </a:lnSpc>
              <a:spcAft>
                <a:spcPts val="0"/>
              </a:spcAft>
              <a:buFont typeface="Arial" pitchFamily="34" charset="0"/>
              <a:buChar char="•"/>
              <a:defRPr/>
            </a:pPr>
            <a:r>
              <a:rPr lang="fr-FR" dirty="0" smtClean="0"/>
              <a:t> La situation de la zone par rapport à la surface géométrique</a:t>
            </a:r>
          </a:p>
          <a:p>
            <a:pPr marL="857250" indent="0" fontAlgn="auto">
              <a:lnSpc>
                <a:spcPct val="120000"/>
              </a:lnSpc>
              <a:spcAft>
                <a:spcPts val="0"/>
              </a:spcAft>
              <a:buFont typeface="Arial" pitchFamily="34" charset="0"/>
              <a:buChar char="•"/>
              <a:defRPr/>
            </a:pPr>
            <a:r>
              <a:rPr lang="fr-FR" dirty="0" smtClean="0"/>
              <a:t> La position de la zone sur la terre.</a:t>
            </a:r>
          </a:p>
        </p:txBody>
      </p:sp>
      <p:sp>
        <p:nvSpPr>
          <p:cNvPr id="4" name="Titre 1"/>
          <p:cNvSpPr txBox="1">
            <a:spLocks/>
          </p:cNvSpPr>
          <p:nvPr/>
        </p:nvSpPr>
        <p:spPr>
          <a:xfrm>
            <a:off x="642938" y="214313"/>
            <a:ext cx="8229600" cy="928687"/>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startAt="3"/>
              <a:defRPr/>
            </a:pPr>
            <a:r>
              <a:rPr lang="fr-FR" sz="4400">
                <a:latin typeface="+mj-lt"/>
                <a:ea typeface="+mj-ea"/>
                <a:cs typeface="+mj-cs"/>
              </a:rPr>
              <a:t>LES PROJECTIONS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normAutofit fontScale="90000"/>
          </a:bodyPr>
          <a:lstStyle/>
          <a:p>
            <a:pPr marL="857250" indent="-857250">
              <a:buFont typeface="Calibri" pitchFamily="34" charset="0"/>
              <a:buAutoNum type="romanUcPeriod" startAt="3"/>
            </a:pPr>
            <a:r>
              <a:rPr lang="fr-FR" smtClean="0"/>
              <a:t>LES DIFFERENTES PROJECTIONS</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06E3CC42-F4B1-40E1-98E3-285EE16BCAB6}" type="slidenum">
              <a:rPr lang="fr-FR"/>
              <a:pPr>
                <a:defRPr/>
              </a:pPr>
              <a:t>16</a:t>
            </a:fld>
            <a:endParaRPr lang="fr-FR"/>
          </a:p>
        </p:txBody>
      </p:sp>
      <p:sp>
        <p:nvSpPr>
          <p:cNvPr id="3" name="Espace réservé du contenu 2"/>
          <p:cNvSpPr>
            <a:spLocks noGrp="1"/>
          </p:cNvSpPr>
          <p:nvPr>
            <p:ph sz="quarter" idx="1"/>
          </p:nvPr>
        </p:nvSpPr>
        <p:spPr>
          <a:ln>
            <a:solidFill>
              <a:srgbClr val="FF0000"/>
            </a:solidFill>
          </a:ln>
        </p:spPr>
        <p:txBody>
          <a:bodyPr rtlCol="0">
            <a:normAutofit fontScale="77500" lnSpcReduction="20000"/>
          </a:bodyPr>
          <a:lstStyle/>
          <a:p>
            <a:pPr marL="857250" indent="-514350" fontAlgn="auto">
              <a:lnSpc>
                <a:spcPct val="170000"/>
              </a:lnSpc>
              <a:spcAft>
                <a:spcPts val="0"/>
              </a:spcAft>
              <a:buFont typeface="+mj-lt"/>
              <a:buAutoNum type="arabicPeriod" startAt="3"/>
              <a:defRPr/>
            </a:pPr>
            <a:r>
              <a:rPr lang="fr-FR" b="1" u="sng" dirty="0" smtClean="0"/>
              <a:t>LES TYPES DE PROJECTIONS</a:t>
            </a:r>
          </a:p>
          <a:p>
            <a:pPr marL="857250" indent="514350" algn="just" fontAlgn="auto">
              <a:lnSpc>
                <a:spcPct val="170000"/>
              </a:lnSpc>
              <a:spcAft>
                <a:spcPts val="0"/>
              </a:spcAft>
              <a:buFont typeface="+mj-lt"/>
              <a:buAutoNum type="alphaLcPeriod"/>
              <a:defRPr/>
            </a:pPr>
            <a:r>
              <a:rPr lang="fr-FR" b="1" i="1" dirty="0" smtClean="0">
                <a:solidFill>
                  <a:srgbClr val="0070C0"/>
                </a:solidFill>
              </a:rPr>
              <a:t>La projection équivalente</a:t>
            </a:r>
            <a:r>
              <a:rPr lang="fr-FR" dirty="0" smtClean="0"/>
              <a:t> : conserve localement les </a:t>
            </a:r>
            <a:r>
              <a:rPr lang="fr-FR" b="1" dirty="0" smtClean="0"/>
              <a:t>surfaces</a:t>
            </a:r>
            <a:r>
              <a:rPr lang="fr-FR" dirty="0" smtClean="0"/>
              <a:t>.</a:t>
            </a:r>
          </a:p>
          <a:p>
            <a:pPr marL="857250" indent="514350" algn="just" fontAlgn="auto">
              <a:lnSpc>
                <a:spcPct val="170000"/>
              </a:lnSpc>
              <a:spcAft>
                <a:spcPts val="0"/>
              </a:spcAft>
              <a:buFont typeface="+mj-lt"/>
              <a:buAutoNum type="alphaLcPeriod"/>
              <a:defRPr/>
            </a:pPr>
            <a:r>
              <a:rPr lang="fr-FR" b="1" i="1" dirty="0" smtClean="0">
                <a:solidFill>
                  <a:srgbClr val="0070C0"/>
                </a:solidFill>
              </a:rPr>
              <a:t>La projection conforme</a:t>
            </a:r>
            <a:r>
              <a:rPr lang="fr-FR" dirty="0" smtClean="0"/>
              <a:t> : conserve localement les </a:t>
            </a:r>
            <a:r>
              <a:rPr lang="fr-FR" b="1" dirty="0" smtClean="0"/>
              <a:t>angles</a:t>
            </a:r>
            <a:r>
              <a:rPr lang="fr-FR" dirty="0" smtClean="0"/>
              <a:t>, donc les formes.</a:t>
            </a:r>
          </a:p>
          <a:p>
            <a:pPr marL="857250" indent="514350" algn="just" fontAlgn="auto">
              <a:lnSpc>
                <a:spcPct val="170000"/>
              </a:lnSpc>
              <a:spcAft>
                <a:spcPts val="0"/>
              </a:spcAft>
              <a:buFont typeface="+mj-lt"/>
              <a:buAutoNum type="alphaLcPeriod"/>
              <a:defRPr/>
            </a:pPr>
            <a:r>
              <a:rPr lang="fr-FR" b="1" i="1" dirty="0" smtClean="0">
                <a:solidFill>
                  <a:srgbClr val="0070C0"/>
                </a:solidFill>
              </a:rPr>
              <a:t>La projection </a:t>
            </a:r>
            <a:r>
              <a:rPr lang="fr-FR" b="1" i="1" dirty="0" err="1" smtClean="0">
                <a:solidFill>
                  <a:srgbClr val="0070C0"/>
                </a:solidFill>
              </a:rPr>
              <a:t>aphylactique</a:t>
            </a:r>
            <a:r>
              <a:rPr lang="fr-FR" dirty="0" smtClean="0"/>
              <a:t>: elle n'est ni conforme ni équivalente, mais peut être équidistante, c'est-à-dire conserver les </a:t>
            </a:r>
            <a:r>
              <a:rPr lang="fr-FR" b="1" dirty="0" smtClean="0"/>
              <a:t>distances sur les méridiens</a:t>
            </a:r>
            <a:r>
              <a:rPr lang="fr-FR" dirty="0" smtClean="0"/>
              <a:t>.</a:t>
            </a:r>
          </a:p>
          <a:p>
            <a:pPr marL="857250" indent="0" algn="just" fontAlgn="auto">
              <a:lnSpc>
                <a:spcPct val="170000"/>
              </a:lnSpc>
              <a:spcAft>
                <a:spcPts val="0"/>
              </a:spcAft>
              <a:buFont typeface="Arial" pitchFamily="34" charset="0"/>
              <a:buNone/>
              <a:defRPr/>
            </a:pPr>
            <a:endParaRPr lang="fr-FR" b="1" dirty="0" smtClean="0"/>
          </a:p>
          <a:p>
            <a:pPr fontAlgn="auto">
              <a:spcAft>
                <a:spcPts val="0"/>
              </a:spcAft>
              <a:buFont typeface="Arial" pitchFamily="34" charset="0"/>
              <a:buChar char="•"/>
              <a:defRPr/>
            </a:pPr>
            <a:endParaRPr lang="fr-FR" dirty="0"/>
          </a:p>
        </p:txBody>
      </p:sp>
      <p:sp>
        <p:nvSpPr>
          <p:cNvPr id="4" name="Titre 1"/>
          <p:cNvSpPr txBox="1">
            <a:spLocks/>
          </p:cNvSpPr>
          <p:nvPr/>
        </p:nvSpPr>
        <p:spPr>
          <a:xfrm>
            <a:off x="609600" y="427038"/>
            <a:ext cx="8229600" cy="858837"/>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startAt="3"/>
              <a:defRPr/>
            </a:pPr>
            <a:r>
              <a:rPr lang="fr-FR" sz="4400" dirty="0">
                <a:latin typeface="+mj-lt"/>
                <a:ea typeface="+mj-ea"/>
                <a:cs typeface="+mj-cs"/>
              </a:rPr>
              <a:t>LES PROJECTIONS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normAutofit fontScale="90000"/>
          </a:bodyPr>
          <a:lstStyle/>
          <a:p>
            <a:pPr marL="857250" indent="-857250">
              <a:buFont typeface="Calibri" pitchFamily="34" charset="0"/>
              <a:buAutoNum type="romanUcPeriod" startAt="3"/>
            </a:pPr>
            <a:r>
              <a:rPr lang="fr-FR" smtClean="0"/>
              <a:t>LES DIFFERENTES PROJECTIONS</a:t>
            </a:r>
          </a:p>
        </p:txBody>
      </p:sp>
      <p:sp>
        <p:nvSpPr>
          <p:cNvPr id="20" name="Espace réservé du numéro de diapositive 19"/>
          <p:cNvSpPr>
            <a:spLocks noGrp="1"/>
          </p:cNvSpPr>
          <p:nvPr>
            <p:ph type="sldNum" sz="quarter" idx="12"/>
          </p:nvPr>
        </p:nvSpPr>
        <p:spPr/>
        <p:txBody>
          <a:bodyPr>
            <a:normAutofit fontScale="85000" lnSpcReduction="20000"/>
          </a:bodyPr>
          <a:lstStyle/>
          <a:p>
            <a:pPr>
              <a:defRPr/>
            </a:pPr>
            <a:fld id="{E045ECF2-051B-43EC-BB46-2251C4824646}" type="slidenum">
              <a:rPr lang="fr-FR"/>
              <a:pPr>
                <a:defRPr/>
              </a:pPr>
              <a:t>17</a:t>
            </a:fld>
            <a:endParaRPr lang="fr-FR"/>
          </a:p>
        </p:txBody>
      </p:sp>
      <p:pic>
        <p:nvPicPr>
          <p:cNvPr id="35846" name="Espace réservé du contenu 10" descr="pcc.png"/>
          <p:cNvPicPr>
            <a:picLocks noGrp="1" noChangeAspect="1"/>
          </p:cNvPicPr>
          <p:nvPr>
            <p:ph sz="quarter" idx="1"/>
          </p:nvPr>
        </p:nvPicPr>
        <p:blipFill>
          <a:blip r:embed="rId2" cstate="print"/>
          <a:srcRect/>
          <a:stretch>
            <a:fillRect/>
          </a:stretch>
        </p:blipFill>
        <p:spPr>
          <a:xfrm>
            <a:off x="3500438" y="1268413"/>
            <a:ext cx="2833687" cy="1589087"/>
          </a:xfrm>
        </p:spPr>
      </p:pic>
      <p:pic>
        <p:nvPicPr>
          <p:cNvPr id="35842" name="Image 4" descr="PROJ2.png"/>
          <p:cNvPicPr>
            <a:picLocks noChangeAspect="1"/>
          </p:cNvPicPr>
          <p:nvPr/>
        </p:nvPicPr>
        <p:blipFill>
          <a:blip r:embed="rId3" cstate="print"/>
          <a:srcRect/>
          <a:stretch>
            <a:fillRect/>
          </a:stretch>
        </p:blipFill>
        <p:spPr bwMode="auto">
          <a:xfrm>
            <a:off x="214313" y="1357313"/>
            <a:ext cx="3087687" cy="5072062"/>
          </a:xfrm>
          <a:prstGeom prst="rect">
            <a:avLst/>
          </a:prstGeom>
          <a:noFill/>
          <a:ln w="6350">
            <a:solidFill>
              <a:schemeClr val="tx1"/>
            </a:solidFill>
            <a:miter lim="800000"/>
            <a:headEnd/>
            <a:tailEnd/>
          </a:ln>
        </p:spPr>
      </p:pic>
      <p:sp>
        <p:nvSpPr>
          <p:cNvPr id="35843" name="ZoneTexte 6"/>
          <p:cNvSpPr txBox="1">
            <a:spLocks noChangeArrowheads="1"/>
          </p:cNvSpPr>
          <p:nvPr/>
        </p:nvSpPr>
        <p:spPr bwMode="auto">
          <a:xfrm>
            <a:off x="1214438" y="2928938"/>
            <a:ext cx="1000125" cy="276225"/>
          </a:xfrm>
          <a:prstGeom prst="rect">
            <a:avLst/>
          </a:prstGeom>
          <a:noFill/>
          <a:ln w="9525">
            <a:noFill/>
            <a:miter lim="800000"/>
            <a:headEnd/>
            <a:tailEnd/>
          </a:ln>
        </p:spPr>
        <p:txBody>
          <a:bodyPr>
            <a:spAutoFit/>
          </a:bodyPr>
          <a:lstStyle/>
          <a:p>
            <a:r>
              <a:rPr lang="fr-FR" sz="1200" b="1">
                <a:latin typeface="Calibri" pitchFamily="34" charset="0"/>
              </a:rPr>
              <a:t>Projection</a:t>
            </a:r>
          </a:p>
        </p:txBody>
      </p:sp>
      <p:sp>
        <p:nvSpPr>
          <p:cNvPr id="35844" name="ZoneTexte 7"/>
          <p:cNvSpPr txBox="1">
            <a:spLocks noChangeArrowheads="1"/>
          </p:cNvSpPr>
          <p:nvPr/>
        </p:nvSpPr>
        <p:spPr bwMode="auto">
          <a:xfrm>
            <a:off x="1357313" y="1357313"/>
            <a:ext cx="1000125" cy="276225"/>
          </a:xfrm>
          <a:prstGeom prst="rect">
            <a:avLst/>
          </a:prstGeom>
          <a:noFill/>
          <a:ln w="9525">
            <a:noFill/>
            <a:miter lim="800000"/>
            <a:headEnd/>
            <a:tailEnd/>
          </a:ln>
        </p:spPr>
        <p:txBody>
          <a:bodyPr>
            <a:spAutoFit/>
          </a:bodyPr>
          <a:lstStyle/>
          <a:p>
            <a:r>
              <a:rPr lang="fr-FR" sz="1200" b="1">
                <a:latin typeface="Calibri" pitchFamily="34" charset="0"/>
              </a:rPr>
              <a:t>La Terre</a:t>
            </a:r>
          </a:p>
        </p:txBody>
      </p:sp>
      <p:sp>
        <p:nvSpPr>
          <p:cNvPr id="35845" name="ZoneTexte 8"/>
          <p:cNvSpPr txBox="1">
            <a:spLocks noChangeArrowheads="1"/>
          </p:cNvSpPr>
          <p:nvPr/>
        </p:nvSpPr>
        <p:spPr bwMode="auto">
          <a:xfrm>
            <a:off x="1143000" y="4714875"/>
            <a:ext cx="1285875" cy="276225"/>
          </a:xfrm>
          <a:prstGeom prst="rect">
            <a:avLst/>
          </a:prstGeom>
          <a:noFill/>
          <a:ln w="9525">
            <a:noFill/>
            <a:miter lim="800000"/>
            <a:headEnd/>
            <a:tailEnd/>
          </a:ln>
        </p:spPr>
        <p:txBody>
          <a:bodyPr>
            <a:spAutoFit/>
          </a:bodyPr>
          <a:lstStyle/>
          <a:p>
            <a:r>
              <a:rPr lang="fr-FR" sz="1200" b="1">
                <a:latin typeface="Calibri" pitchFamily="34" charset="0"/>
              </a:rPr>
              <a:t>Plan ou carte</a:t>
            </a:r>
          </a:p>
        </p:txBody>
      </p:sp>
      <p:pic>
        <p:nvPicPr>
          <p:cNvPr id="35847" name="Image 11" descr="pc.png"/>
          <p:cNvPicPr>
            <a:picLocks noChangeAspect="1"/>
          </p:cNvPicPr>
          <p:nvPr/>
        </p:nvPicPr>
        <p:blipFill>
          <a:blip r:embed="rId4" cstate="print"/>
          <a:srcRect/>
          <a:stretch>
            <a:fillRect/>
          </a:stretch>
        </p:blipFill>
        <p:spPr bwMode="auto">
          <a:xfrm>
            <a:off x="6858000" y="1289050"/>
            <a:ext cx="1885950" cy="1854200"/>
          </a:xfrm>
          <a:prstGeom prst="rect">
            <a:avLst/>
          </a:prstGeom>
          <a:noFill/>
          <a:ln w="9525">
            <a:noFill/>
            <a:miter lim="800000"/>
            <a:headEnd/>
            <a:tailEnd/>
          </a:ln>
        </p:spPr>
      </p:pic>
      <p:pic>
        <p:nvPicPr>
          <p:cNvPr id="35848" name="Image 12" descr="pa.png"/>
          <p:cNvPicPr>
            <a:picLocks noChangeAspect="1"/>
          </p:cNvPicPr>
          <p:nvPr/>
        </p:nvPicPr>
        <p:blipFill>
          <a:blip r:embed="rId5" cstate="print"/>
          <a:srcRect/>
          <a:stretch>
            <a:fillRect/>
          </a:stretch>
        </p:blipFill>
        <p:spPr bwMode="auto">
          <a:xfrm>
            <a:off x="5572125" y="4719638"/>
            <a:ext cx="1928813" cy="1882775"/>
          </a:xfrm>
          <a:prstGeom prst="rect">
            <a:avLst/>
          </a:prstGeom>
          <a:noFill/>
          <a:ln w="9525">
            <a:noFill/>
            <a:miter lim="800000"/>
            <a:headEnd/>
            <a:tailEnd/>
          </a:ln>
        </p:spPr>
      </p:pic>
      <p:pic>
        <p:nvPicPr>
          <p:cNvPr id="35849" name="Image 13" descr="pe.png"/>
          <p:cNvPicPr>
            <a:picLocks noChangeAspect="1"/>
          </p:cNvPicPr>
          <p:nvPr/>
        </p:nvPicPr>
        <p:blipFill>
          <a:blip r:embed="rId6" cstate="print"/>
          <a:srcRect/>
          <a:stretch>
            <a:fillRect/>
          </a:stretch>
        </p:blipFill>
        <p:spPr bwMode="auto">
          <a:xfrm>
            <a:off x="6500813" y="3214688"/>
            <a:ext cx="2495550" cy="1579562"/>
          </a:xfrm>
          <a:prstGeom prst="rect">
            <a:avLst/>
          </a:prstGeom>
          <a:noFill/>
          <a:ln w="9525">
            <a:noFill/>
            <a:miter lim="800000"/>
            <a:headEnd/>
            <a:tailEnd/>
          </a:ln>
        </p:spPr>
      </p:pic>
      <p:pic>
        <p:nvPicPr>
          <p:cNvPr id="35850" name="Image 14" descr="ppc.png"/>
          <p:cNvPicPr>
            <a:picLocks noChangeAspect="1"/>
          </p:cNvPicPr>
          <p:nvPr/>
        </p:nvPicPr>
        <p:blipFill>
          <a:blip r:embed="rId7" cstate="print"/>
          <a:srcRect/>
          <a:stretch>
            <a:fillRect/>
          </a:stretch>
        </p:blipFill>
        <p:spPr bwMode="auto">
          <a:xfrm>
            <a:off x="3714750" y="3071813"/>
            <a:ext cx="2573338" cy="1643062"/>
          </a:xfrm>
          <a:prstGeom prst="rect">
            <a:avLst/>
          </a:prstGeom>
          <a:noFill/>
          <a:ln w="9525">
            <a:noFill/>
            <a:miter lim="800000"/>
            <a:headEnd/>
            <a:tailEnd/>
          </a:ln>
        </p:spPr>
      </p:pic>
      <p:sp>
        <p:nvSpPr>
          <p:cNvPr id="16" name="Flèche droite 15"/>
          <p:cNvSpPr/>
          <p:nvPr/>
        </p:nvSpPr>
        <p:spPr>
          <a:xfrm>
            <a:off x="3357563" y="3643313"/>
            <a:ext cx="428625" cy="260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Titre 1"/>
          <p:cNvSpPr txBox="1">
            <a:spLocks/>
          </p:cNvSpPr>
          <p:nvPr/>
        </p:nvSpPr>
        <p:spPr>
          <a:xfrm>
            <a:off x="428625" y="357188"/>
            <a:ext cx="8229600" cy="714375"/>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startAt="3"/>
              <a:defRPr/>
            </a:pPr>
            <a:r>
              <a:rPr lang="fr-FR" sz="3000" b="1" dirty="0">
                <a:latin typeface="+mj-lt"/>
                <a:ea typeface="+mj-ea"/>
                <a:cs typeface="+mj-cs"/>
              </a:rPr>
              <a:t>LES PROJECTIONS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normAutofit fontScale="85000" lnSpcReduction="20000"/>
          </a:bodyPr>
          <a:lstStyle/>
          <a:p>
            <a:pPr>
              <a:defRPr/>
            </a:pPr>
            <a:fld id="{44CB281D-6A39-4FE2-A5EC-5D10F2DB9E92}" type="slidenum">
              <a:rPr lang="fr-FR"/>
              <a:pPr>
                <a:defRPr/>
              </a:pPr>
              <a:t>18</a:t>
            </a:fld>
            <a:endParaRPr lang="fr-FR"/>
          </a:p>
        </p:txBody>
      </p:sp>
      <p:sp>
        <p:nvSpPr>
          <p:cNvPr id="3" name="Espace réservé du contenu 2"/>
          <p:cNvSpPr>
            <a:spLocks noGrp="1"/>
          </p:cNvSpPr>
          <p:nvPr>
            <p:ph sz="quarter" idx="1"/>
          </p:nvPr>
        </p:nvSpPr>
        <p:spPr>
          <a:xfrm>
            <a:off x="428625" y="1214438"/>
            <a:ext cx="8229600" cy="5072062"/>
          </a:xfrm>
          <a:ln>
            <a:solidFill>
              <a:srgbClr val="FF0000"/>
            </a:solidFill>
          </a:ln>
        </p:spPr>
        <p:txBody>
          <a:bodyPr rtlCol="0">
            <a:normAutofit fontScale="25000" lnSpcReduction="20000"/>
          </a:bodyPr>
          <a:lstStyle/>
          <a:p>
            <a:pPr marL="324000" indent="0" algn="just" fontAlgn="auto">
              <a:lnSpc>
                <a:spcPct val="170000"/>
              </a:lnSpc>
              <a:spcAft>
                <a:spcPts val="0"/>
              </a:spcAft>
              <a:buFont typeface="+mj-lt"/>
              <a:buAutoNum type="arabicPeriod"/>
              <a:defRPr/>
            </a:pPr>
            <a:r>
              <a:rPr lang="fr-FR" sz="5000" b="1" cap="small" dirty="0" smtClean="0">
                <a:latin typeface="+mj-lt"/>
                <a:cs typeface="Tahoma" pitchFamily="34" charset="0"/>
              </a:rPr>
              <a:t> </a:t>
            </a:r>
            <a:r>
              <a:rPr lang="fr-FR" sz="7200" b="1" cap="small" dirty="0" smtClean="0">
                <a:cs typeface="Tahoma" pitchFamily="34" charset="0"/>
              </a:rPr>
              <a:t>DEFINITION</a:t>
            </a:r>
            <a:endParaRPr lang="fr-FR" sz="7200" b="1" u="sng" dirty="0" smtClean="0"/>
          </a:p>
          <a:p>
            <a:pPr indent="0" algn="just" fontAlgn="auto">
              <a:lnSpc>
                <a:spcPct val="170000"/>
              </a:lnSpc>
              <a:spcAft>
                <a:spcPts val="0"/>
              </a:spcAft>
              <a:buFont typeface="Arial" pitchFamily="34" charset="0"/>
              <a:buNone/>
              <a:defRPr/>
            </a:pPr>
            <a:r>
              <a:rPr lang="fr-FR" sz="6400" b="1" cap="small" dirty="0" smtClean="0">
                <a:latin typeface="Arial" pitchFamily="34" charset="0"/>
                <a:cs typeface="Arial" pitchFamily="34" charset="0"/>
              </a:rPr>
              <a:t>c</a:t>
            </a:r>
            <a:r>
              <a:rPr lang="fr-FR" sz="6400" dirty="0" smtClean="0">
                <a:latin typeface="Arial" pitchFamily="34" charset="0"/>
                <a:cs typeface="Arial" pitchFamily="34" charset="0"/>
              </a:rPr>
              <a:t>’est  un ensemble de mesures angulaires ou linéaires. Il se fait moyennant des procédés de mesure avec des appareils topographiques convenables.</a:t>
            </a:r>
          </a:p>
          <a:p>
            <a:pPr marL="324000" indent="0" algn="just" fontAlgn="auto">
              <a:lnSpc>
                <a:spcPct val="170000"/>
              </a:lnSpc>
              <a:spcAft>
                <a:spcPts val="0"/>
              </a:spcAft>
              <a:buFont typeface="+mj-lt"/>
              <a:buAutoNum type="arabicPeriod" startAt="2"/>
              <a:defRPr/>
            </a:pPr>
            <a:r>
              <a:rPr lang="fr-FR" sz="7200" b="1" cap="small" dirty="0" smtClean="0">
                <a:cs typeface="Tahoma" pitchFamily="34" charset="0"/>
              </a:rPr>
              <a:t> MESURES ANGULAIRES</a:t>
            </a:r>
          </a:p>
          <a:p>
            <a:pPr marL="360000" indent="0" algn="just" fontAlgn="auto">
              <a:lnSpc>
                <a:spcPct val="120000"/>
              </a:lnSpc>
              <a:spcAft>
                <a:spcPts val="0"/>
              </a:spcAft>
              <a:buFont typeface="+mj-lt"/>
              <a:buAutoNum type="alphaLcPeriod"/>
              <a:defRPr/>
            </a:pPr>
            <a:r>
              <a:rPr lang="fr-FR" sz="7200" b="1" i="1" u="sng" dirty="0" smtClean="0">
                <a:cs typeface="Tahoma" pitchFamily="34" charset="0"/>
              </a:rPr>
              <a:t> Moyens de mesures</a:t>
            </a:r>
          </a:p>
          <a:p>
            <a:pPr marL="274320" indent="-274320" algn="just" fontAlgn="auto">
              <a:lnSpc>
                <a:spcPct val="170000"/>
              </a:lnSpc>
              <a:spcBef>
                <a:spcPts val="600"/>
              </a:spcBef>
              <a:spcAft>
                <a:spcPts val="0"/>
              </a:spcAft>
              <a:buClr>
                <a:schemeClr val="accent1"/>
              </a:buClr>
              <a:buSzPct val="70000"/>
              <a:buFont typeface="Wingdings"/>
              <a:buChar char=""/>
              <a:defRPr/>
            </a:pPr>
            <a:r>
              <a:rPr lang="fr-FR" sz="6400" b="1" dirty="0" smtClean="0">
                <a:latin typeface="Tahoma" pitchFamily="34" charset="0"/>
                <a:cs typeface="Tahoma" pitchFamily="34" charset="0"/>
              </a:rPr>
              <a:t>Un théodolite </a:t>
            </a:r>
            <a:r>
              <a:rPr lang="fr-FR" sz="6400" dirty="0" smtClean="0">
                <a:latin typeface="Tahoma" pitchFamily="34" charset="0"/>
                <a:cs typeface="Tahoma" pitchFamily="34" charset="0"/>
              </a:rPr>
              <a:t>est un appareil permettant de mesurer des </a:t>
            </a:r>
            <a:r>
              <a:rPr lang="fr-FR" sz="6400" b="1" dirty="0" smtClean="0">
                <a:latin typeface="Tahoma" pitchFamily="34" charset="0"/>
                <a:cs typeface="Tahoma" pitchFamily="34" charset="0"/>
              </a:rPr>
              <a:t>angles horizontaux </a:t>
            </a:r>
            <a:r>
              <a:rPr lang="fr-FR" sz="6400" dirty="0" smtClean="0">
                <a:latin typeface="Tahoma" pitchFamily="34" charset="0"/>
                <a:cs typeface="Tahoma" pitchFamily="34" charset="0"/>
              </a:rPr>
              <a:t>(angles projetés dans un plan horizontal) et </a:t>
            </a:r>
            <a:r>
              <a:rPr lang="fr-FR" sz="6400" b="1" dirty="0" smtClean="0">
                <a:latin typeface="Tahoma" pitchFamily="34" charset="0"/>
                <a:cs typeface="Tahoma" pitchFamily="34" charset="0"/>
              </a:rPr>
              <a:t>des angles verticaux </a:t>
            </a:r>
            <a:r>
              <a:rPr lang="fr-FR" sz="6400" dirty="0" smtClean="0">
                <a:latin typeface="Tahoma" pitchFamily="34" charset="0"/>
                <a:cs typeface="Tahoma" pitchFamily="34" charset="0"/>
              </a:rPr>
              <a:t>(angles projetés dans un plan vertical). Il regroupe l’ensemble des appareils à lecture « mécanique » par vernier gradué </a:t>
            </a:r>
          </a:p>
          <a:p>
            <a:pPr marL="274320" indent="-274320" algn="just" fontAlgn="auto">
              <a:lnSpc>
                <a:spcPct val="170000"/>
              </a:lnSpc>
              <a:spcBef>
                <a:spcPts val="600"/>
              </a:spcBef>
              <a:spcAft>
                <a:spcPts val="0"/>
              </a:spcAft>
              <a:buClr>
                <a:schemeClr val="accent1"/>
              </a:buClr>
              <a:buSzPct val="70000"/>
              <a:buFont typeface="Wingdings"/>
              <a:buChar char=""/>
              <a:defRPr/>
            </a:pPr>
            <a:r>
              <a:rPr lang="fr-FR" sz="6400" b="1" dirty="0" smtClean="0">
                <a:latin typeface="Tahoma" pitchFamily="34" charset="0"/>
                <a:cs typeface="Tahoma" pitchFamily="34" charset="0"/>
              </a:rPr>
              <a:t>Une station totale</a:t>
            </a:r>
            <a:r>
              <a:rPr lang="fr-FR" sz="6400" dirty="0" smtClean="0">
                <a:latin typeface="Tahoma" pitchFamily="34" charset="0"/>
                <a:cs typeface="Tahoma" pitchFamily="34" charset="0"/>
              </a:rPr>
              <a:t> est un appareil </a:t>
            </a:r>
            <a:r>
              <a:rPr lang="fr-FR" sz="6400" dirty="0" err="1" smtClean="0">
                <a:latin typeface="Tahoma" pitchFamily="34" charset="0"/>
                <a:cs typeface="Tahoma" pitchFamily="34" charset="0"/>
              </a:rPr>
              <a:t>optico</a:t>
            </a:r>
            <a:r>
              <a:rPr lang="fr-FR" sz="6400" dirty="0" smtClean="0">
                <a:latin typeface="Tahoma" pitchFamily="34" charset="0"/>
                <a:cs typeface="Tahoma" pitchFamily="34" charset="0"/>
              </a:rPr>
              <a:t>-électronique dont la lecture se fait sur un écran à affichage numérique et qui intègre souvent un appareil de mesure électronique des distances. </a:t>
            </a:r>
          </a:p>
          <a:p>
            <a:pPr indent="0" algn="just" fontAlgn="auto">
              <a:lnSpc>
                <a:spcPct val="170000"/>
              </a:lnSpc>
              <a:spcAft>
                <a:spcPts val="0"/>
              </a:spcAft>
              <a:buFont typeface="Arial" pitchFamily="34" charset="0"/>
              <a:buNone/>
              <a:defRPr/>
            </a:pPr>
            <a:endParaRPr lang="fr-FR" sz="4200" dirty="0" smtClean="0">
              <a:latin typeface="Arial" pitchFamily="34" charset="0"/>
              <a:cs typeface="Arial" pitchFamily="34" charset="0"/>
            </a:endParaRPr>
          </a:p>
          <a:p>
            <a:pPr algn="just" fontAlgn="auto">
              <a:lnSpc>
                <a:spcPct val="150000"/>
              </a:lnSpc>
              <a:spcAft>
                <a:spcPts val="0"/>
              </a:spcAft>
              <a:buFont typeface="Arial" pitchFamily="34" charset="0"/>
              <a:buChar char="•"/>
              <a:defRPr/>
            </a:pPr>
            <a:endParaRPr lang="fr-FR" sz="1800" dirty="0">
              <a:latin typeface="Tahoma" pitchFamily="34" charset="0"/>
              <a:cs typeface="Tahoma" pitchFamily="34" charset="0"/>
            </a:endParaRPr>
          </a:p>
        </p:txBody>
      </p:sp>
      <p:sp>
        <p:nvSpPr>
          <p:cNvPr id="6" name="Titre 1"/>
          <p:cNvSpPr txBox="1">
            <a:spLocks/>
          </p:cNvSpPr>
          <p:nvPr/>
        </p:nvSpPr>
        <p:spPr>
          <a:xfrm>
            <a:off x="457200" y="274638"/>
            <a:ext cx="8229600" cy="725487"/>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fontScale="85000" lnSpcReduction="10000"/>
          </a:bodyPr>
          <a:lstStyle/>
          <a:p>
            <a:pPr marL="857250" indent="-857250" algn="ctr" fontAlgn="auto">
              <a:spcAft>
                <a:spcPts val="0"/>
              </a:spcAft>
              <a:buFont typeface="+mj-lt"/>
              <a:buAutoNum type="romanUcPeriod" startAt="4"/>
              <a:defRPr/>
            </a:pPr>
            <a:r>
              <a:rPr lang="fr-FR" sz="4400" b="1" dirty="0">
                <a:latin typeface="+mj-lt"/>
                <a:ea typeface="+mj-ea"/>
                <a:cs typeface="+mj-cs"/>
              </a:rPr>
              <a:t>RELEVES TOPOGRAPHIQUES</a:t>
            </a:r>
          </a:p>
        </p:txBody>
      </p:sp>
      <p:sp>
        <p:nvSpPr>
          <p:cNvPr id="36867" name="Espace réservé du contenu 2"/>
          <p:cNvSpPr txBox="1">
            <a:spLocks/>
          </p:cNvSpPr>
          <p:nvPr/>
        </p:nvSpPr>
        <p:spPr bwMode="auto">
          <a:xfrm>
            <a:off x="71438" y="2928938"/>
            <a:ext cx="8429625" cy="3814762"/>
          </a:xfrm>
          <a:prstGeom prst="rect">
            <a:avLst/>
          </a:prstGeom>
          <a:noFill/>
          <a:ln w="9525">
            <a:noFill/>
            <a:miter lim="800000"/>
            <a:headEnd/>
            <a:tailEnd/>
          </a:ln>
        </p:spPr>
        <p:txBody>
          <a:bodyPr/>
          <a:lstStyle/>
          <a:p>
            <a:pPr marL="273050" indent="-273050" algn="just">
              <a:lnSpc>
                <a:spcPct val="170000"/>
              </a:lnSpc>
              <a:spcBef>
                <a:spcPts val="600"/>
              </a:spcBef>
              <a:buClr>
                <a:schemeClr val="accent1"/>
              </a:buClr>
              <a:buSzPct val="70000"/>
              <a:buFont typeface="Wingdings" pitchFamily="2" charset="2"/>
              <a:buChar char=""/>
            </a:pPr>
            <a:endParaRPr lang="fr-FR">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contenu 2"/>
          <p:cNvSpPr txBox="1">
            <a:spLocks/>
          </p:cNvSpPr>
          <p:nvPr/>
        </p:nvSpPr>
        <p:spPr bwMode="auto">
          <a:xfrm>
            <a:off x="214313" y="1000125"/>
            <a:ext cx="6500812" cy="446088"/>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eriod" startAt="2"/>
            </a:pPr>
            <a:r>
              <a:rPr lang="fr-FR" b="1" i="1" u="sng">
                <a:latin typeface="Calibri" pitchFamily="34" charset="0"/>
                <a:cs typeface="Tahoma" pitchFamily="34" charset="0"/>
              </a:rPr>
              <a:t>Principe de fonctionnement  du théodolite ou station:</a:t>
            </a:r>
          </a:p>
        </p:txBody>
      </p:sp>
      <p:pic>
        <p:nvPicPr>
          <p:cNvPr id="37890" name="Picture 4"/>
          <p:cNvPicPr>
            <a:picLocks noChangeAspect="1" noChangeArrowheads="1"/>
          </p:cNvPicPr>
          <p:nvPr/>
        </p:nvPicPr>
        <p:blipFill>
          <a:blip r:embed="rId3" cstate="print"/>
          <a:srcRect/>
          <a:stretch>
            <a:fillRect/>
          </a:stretch>
        </p:blipFill>
        <p:spPr bwMode="auto">
          <a:xfrm>
            <a:off x="5267325" y="1571625"/>
            <a:ext cx="3876675" cy="4573588"/>
          </a:xfrm>
          <a:prstGeom prst="rect">
            <a:avLst/>
          </a:prstGeom>
          <a:noFill/>
          <a:ln w="9525">
            <a:solidFill>
              <a:srgbClr val="FF0000"/>
            </a:solidFill>
            <a:miter lim="800000"/>
            <a:headEnd/>
            <a:tailEnd/>
          </a:ln>
        </p:spPr>
      </p:pic>
      <p:sp>
        <p:nvSpPr>
          <p:cNvPr id="37891" name="Rectangle 5"/>
          <p:cNvSpPr>
            <a:spLocks noChangeArrowheads="1"/>
          </p:cNvSpPr>
          <p:nvPr/>
        </p:nvSpPr>
        <p:spPr bwMode="auto">
          <a:xfrm>
            <a:off x="142875" y="1571625"/>
            <a:ext cx="5076825" cy="4616450"/>
          </a:xfrm>
          <a:prstGeom prst="rect">
            <a:avLst/>
          </a:prstGeom>
          <a:noFill/>
          <a:ln w="9525">
            <a:solidFill>
              <a:srgbClr val="FF0000"/>
            </a:solidFill>
            <a:miter lim="800000"/>
            <a:headEnd/>
            <a:tailEnd/>
          </a:ln>
        </p:spPr>
        <p:txBody>
          <a:bodyPr>
            <a:spAutoFit/>
          </a:bodyPr>
          <a:lstStyle/>
          <a:p>
            <a:pPr algn="just"/>
            <a:r>
              <a:rPr lang="fr-FR" sz="1400">
                <a:latin typeface="Tahoma" pitchFamily="34" charset="0"/>
                <a:cs typeface="Tahoma" pitchFamily="34" charset="0"/>
              </a:rPr>
              <a:t>(P) : </a:t>
            </a:r>
            <a:r>
              <a:rPr lang="fr-FR" sz="1400" b="1">
                <a:latin typeface="Tahoma" pitchFamily="34" charset="0"/>
                <a:cs typeface="Tahoma" pitchFamily="34" charset="0"/>
              </a:rPr>
              <a:t>axe principal</a:t>
            </a:r>
            <a:r>
              <a:rPr lang="fr-FR" sz="1400">
                <a:latin typeface="Tahoma" pitchFamily="34" charset="0"/>
                <a:cs typeface="Tahoma" pitchFamily="34" charset="0"/>
              </a:rPr>
              <a:t>, il doit être vertical après la mise en station de l’appareil topographique.</a:t>
            </a:r>
          </a:p>
          <a:p>
            <a:pPr algn="just"/>
            <a:endParaRPr lang="fr-FR" sz="1400">
              <a:latin typeface="Tahoma" pitchFamily="34" charset="0"/>
              <a:cs typeface="Tahoma" pitchFamily="34" charset="0"/>
            </a:endParaRPr>
          </a:p>
          <a:p>
            <a:pPr algn="just"/>
            <a:r>
              <a:rPr lang="fr-FR" sz="1400">
                <a:latin typeface="Tahoma" pitchFamily="34" charset="0"/>
                <a:cs typeface="Tahoma" pitchFamily="34" charset="0"/>
              </a:rPr>
              <a:t>(T) : </a:t>
            </a:r>
            <a:r>
              <a:rPr lang="fr-FR" sz="1400" b="1">
                <a:latin typeface="Tahoma" pitchFamily="34" charset="0"/>
                <a:cs typeface="Tahoma" pitchFamily="34" charset="0"/>
              </a:rPr>
              <a:t>axe secondaire </a:t>
            </a:r>
            <a:r>
              <a:rPr lang="fr-FR" sz="1400">
                <a:latin typeface="Tahoma" pitchFamily="34" charset="0"/>
                <a:cs typeface="Tahoma" pitchFamily="34" charset="0"/>
              </a:rPr>
              <a:t>(ou </a:t>
            </a:r>
            <a:r>
              <a:rPr lang="fr-FR" sz="1400" b="1">
                <a:latin typeface="Tahoma" pitchFamily="34" charset="0"/>
                <a:cs typeface="Tahoma" pitchFamily="34" charset="0"/>
              </a:rPr>
              <a:t>axe des tourillons</a:t>
            </a:r>
            <a:r>
              <a:rPr lang="fr-FR" sz="1400">
                <a:latin typeface="Tahoma" pitchFamily="34" charset="0"/>
                <a:cs typeface="Tahoma" pitchFamily="34" charset="0"/>
              </a:rPr>
              <a:t>), il est perpendiculaire à (P) </a:t>
            </a:r>
          </a:p>
          <a:p>
            <a:pPr algn="just"/>
            <a:endParaRPr lang="fr-FR" sz="1400">
              <a:latin typeface="Tahoma" pitchFamily="34" charset="0"/>
              <a:cs typeface="Tahoma" pitchFamily="34" charset="0"/>
            </a:endParaRPr>
          </a:p>
          <a:p>
            <a:pPr algn="just"/>
            <a:r>
              <a:rPr lang="fr-FR" sz="1400">
                <a:latin typeface="Tahoma" pitchFamily="34" charset="0"/>
                <a:cs typeface="Tahoma" pitchFamily="34" charset="0"/>
              </a:rPr>
              <a:t>(O) : </a:t>
            </a:r>
            <a:r>
              <a:rPr lang="fr-FR" sz="1400" b="1">
                <a:latin typeface="Tahoma" pitchFamily="34" charset="0"/>
                <a:cs typeface="Tahoma" pitchFamily="34" charset="0"/>
              </a:rPr>
              <a:t>axe optique </a:t>
            </a:r>
            <a:r>
              <a:rPr lang="fr-FR" sz="1400">
                <a:latin typeface="Tahoma" pitchFamily="34" charset="0"/>
                <a:cs typeface="Tahoma" pitchFamily="34" charset="0"/>
              </a:rPr>
              <a:t>(ou </a:t>
            </a:r>
            <a:r>
              <a:rPr lang="fr-FR" sz="1400" b="1">
                <a:latin typeface="Tahoma" pitchFamily="34" charset="0"/>
                <a:cs typeface="Tahoma" pitchFamily="34" charset="0"/>
              </a:rPr>
              <a:t>axe de visée</a:t>
            </a:r>
            <a:r>
              <a:rPr lang="fr-FR" sz="1400">
                <a:latin typeface="Tahoma" pitchFamily="34" charset="0"/>
                <a:cs typeface="Tahoma" pitchFamily="34" charset="0"/>
              </a:rPr>
              <a:t>), il doit toujours être perpendiculaire à (T), les trois axes (P), (T) et (O) devant être concourants.</a:t>
            </a:r>
          </a:p>
          <a:p>
            <a:pPr algn="just"/>
            <a:endParaRPr lang="fr-FR" sz="1400">
              <a:latin typeface="Tahoma" pitchFamily="34" charset="0"/>
              <a:cs typeface="Tahoma" pitchFamily="34" charset="0"/>
            </a:endParaRPr>
          </a:p>
          <a:p>
            <a:pPr algn="just"/>
            <a:r>
              <a:rPr lang="fr-FR" sz="1400">
                <a:latin typeface="Tahoma" pitchFamily="34" charset="0"/>
                <a:cs typeface="Tahoma" pitchFamily="34" charset="0"/>
              </a:rPr>
              <a:t>L'</a:t>
            </a:r>
            <a:r>
              <a:rPr lang="fr-FR" sz="1400" b="1">
                <a:latin typeface="Tahoma" pitchFamily="34" charset="0"/>
                <a:cs typeface="Tahoma" pitchFamily="34" charset="0"/>
              </a:rPr>
              <a:t>alidade </a:t>
            </a:r>
            <a:r>
              <a:rPr lang="fr-FR" sz="1400">
                <a:latin typeface="Tahoma" pitchFamily="34" charset="0"/>
                <a:cs typeface="Tahoma" pitchFamily="34" charset="0"/>
              </a:rPr>
              <a:t>: c’est un ensemble mobile autour de l’axe principal (P) comprenant le cercle vertical, la lunette, la nivelle torique d’alidade et les dispositifs de lecture (symbolisés ici par des index).</a:t>
            </a:r>
          </a:p>
          <a:p>
            <a:pPr algn="just"/>
            <a:endParaRPr lang="fr-FR" sz="1400">
              <a:latin typeface="Tahoma" pitchFamily="34" charset="0"/>
              <a:cs typeface="Tahoma" pitchFamily="34" charset="0"/>
            </a:endParaRPr>
          </a:p>
          <a:p>
            <a:pPr algn="just"/>
            <a:r>
              <a:rPr lang="fr-FR" sz="1400">
                <a:latin typeface="Tahoma" pitchFamily="34" charset="0"/>
                <a:cs typeface="Tahoma" pitchFamily="34" charset="0"/>
              </a:rPr>
              <a:t>Le </a:t>
            </a:r>
            <a:r>
              <a:rPr lang="fr-FR" sz="1400" b="1">
                <a:latin typeface="Tahoma" pitchFamily="34" charset="0"/>
                <a:cs typeface="Tahoma" pitchFamily="34" charset="0"/>
              </a:rPr>
              <a:t>cercle vertical </a:t>
            </a:r>
            <a:r>
              <a:rPr lang="fr-FR" sz="1400">
                <a:latin typeface="Tahoma" pitchFamily="34" charset="0"/>
                <a:cs typeface="Tahoma" pitchFamily="34" charset="0"/>
              </a:rPr>
              <a:t>(graduation verticale). Il est solidaire de la lunette et pivote autour de l’axe des tourillons (T).</a:t>
            </a:r>
          </a:p>
          <a:p>
            <a:pPr algn="just"/>
            <a:endParaRPr lang="fr-FR" sz="1400">
              <a:latin typeface="Tahoma" pitchFamily="34" charset="0"/>
              <a:cs typeface="Tahoma" pitchFamily="34" charset="0"/>
            </a:endParaRPr>
          </a:p>
          <a:p>
            <a:pPr algn="just"/>
            <a:r>
              <a:rPr lang="fr-FR" sz="1400">
                <a:latin typeface="Tahoma" pitchFamily="34" charset="0"/>
                <a:cs typeface="Tahoma" pitchFamily="34" charset="0"/>
              </a:rPr>
              <a:t>Le </a:t>
            </a:r>
            <a:r>
              <a:rPr lang="fr-FR" sz="1400" b="1">
                <a:latin typeface="Tahoma" pitchFamily="34" charset="0"/>
                <a:cs typeface="Tahoma" pitchFamily="34" charset="0"/>
              </a:rPr>
              <a:t>cercle horizontal </a:t>
            </a:r>
            <a:r>
              <a:rPr lang="fr-FR" sz="1400">
                <a:latin typeface="Tahoma" pitchFamily="34" charset="0"/>
                <a:cs typeface="Tahoma" pitchFamily="34" charset="0"/>
              </a:rPr>
              <a:t>ou </a:t>
            </a:r>
            <a:r>
              <a:rPr lang="fr-FR" sz="1400" b="1">
                <a:latin typeface="Tahoma" pitchFamily="34" charset="0"/>
                <a:cs typeface="Tahoma" pitchFamily="34" charset="0"/>
              </a:rPr>
              <a:t>limbe </a:t>
            </a:r>
            <a:r>
              <a:rPr lang="fr-FR" sz="1400">
                <a:latin typeface="Tahoma" pitchFamily="34" charset="0"/>
                <a:cs typeface="Tahoma" pitchFamily="34" charset="0"/>
              </a:rPr>
              <a:t>(graduation horizontale). Il est le plus souvent fixe par rapport à l’embase mais il peut être solidarisé à l’alidade par un système d’embrayage.</a:t>
            </a:r>
          </a:p>
        </p:txBody>
      </p:sp>
      <p:sp>
        <p:nvSpPr>
          <p:cNvPr id="37892" name="Titre 1"/>
          <p:cNvSpPr>
            <a:spLocks noGrp="1"/>
          </p:cNvSpPr>
          <p:nvPr>
            <p:ph type="title"/>
          </p:nvPr>
        </p:nvSpPr>
        <p:spPr>
          <a:xfrm>
            <a:off x="428625" y="214313"/>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a:bodyPr>
          <a:lstStyle/>
          <a:p>
            <a:pPr marL="857250" indent="-857250">
              <a:buFont typeface="Calibri" pitchFamily="34" charset="0"/>
              <a:buAutoNum type="romanUcPeriod" startAt="4"/>
            </a:pPr>
            <a:r>
              <a:rPr lang="fr-FR" sz="3000" b="1" smtClean="0"/>
              <a:t>RELEVES TOPOGRAPHIQUES</a:t>
            </a:r>
          </a:p>
        </p:txBody>
      </p:sp>
      <p:sp>
        <p:nvSpPr>
          <p:cNvPr id="13" name="Espace réservé du numéro de diapositive 12"/>
          <p:cNvSpPr>
            <a:spLocks noGrp="1"/>
          </p:cNvSpPr>
          <p:nvPr>
            <p:ph type="sldNum" sz="quarter" idx="12"/>
          </p:nvPr>
        </p:nvSpPr>
        <p:spPr/>
        <p:txBody>
          <a:bodyPr>
            <a:normAutofit fontScale="85000" lnSpcReduction="20000"/>
          </a:bodyPr>
          <a:lstStyle/>
          <a:p>
            <a:pPr>
              <a:defRPr/>
            </a:pPr>
            <a:fld id="{B1B7456B-709C-4668-B0DA-C4EE566D3B55}" type="slidenum">
              <a:rPr lang="fr-FR"/>
              <a:pPr>
                <a:defRPr/>
              </a:pPr>
              <a:t>19</a:t>
            </a:fld>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457200" y="274638"/>
            <a:ext cx="8229600" cy="868362"/>
          </a:xfrm>
          <a:gradFill rotWithShape="0">
            <a:gsLst>
              <a:gs pos="0">
                <a:srgbClr val="5E9EFF"/>
              </a:gs>
              <a:gs pos="39999">
                <a:srgbClr val="85C2FF"/>
              </a:gs>
              <a:gs pos="70000">
                <a:srgbClr val="C4D6EB"/>
              </a:gs>
              <a:gs pos="100000">
                <a:srgbClr val="FFEBFA"/>
              </a:gs>
            </a:gsLst>
            <a:lin ang="5400000"/>
          </a:gradFill>
        </p:spPr>
        <p:txBody>
          <a:bodyPr/>
          <a:lstStyle/>
          <a:p>
            <a:pPr marL="857250" indent="-857250">
              <a:buFont typeface="Calibri" pitchFamily="34" charset="0"/>
              <a:buAutoNum type="romanUcPeriod"/>
            </a:pPr>
            <a:r>
              <a:rPr lang="fr-FR" smtClean="0"/>
              <a:t>GENERALITES</a:t>
            </a:r>
          </a:p>
        </p:txBody>
      </p:sp>
      <p:sp>
        <p:nvSpPr>
          <p:cNvPr id="6" name="Espace réservé du numéro de diapositive 5"/>
          <p:cNvSpPr>
            <a:spLocks noGrp="1"/>
          </p:cNvSpPr>
          <p:nvPr>
            <p:ph type="sldNum" sz="quarter" idx="12"/>
          </p:nvPr>
        </p:nvSpPr>
        <p:spPr/>
        <p:txBody>
          <a:bodyPr>
            <a:normAutofit fontScale="85000" lnSpcReduction="20000"/>
          </a:bodyPr>
          <a:lstStyle/>
          <a:p>
            <a:pPr>
              <a:defRPr/>
            </a:pPr>
            <a:fld id="{F02294CE-DF2F-41C5-9DA7-5EABDF3B4373}" type="slidenum">
              <a:rPr lang="fr-FR"/>
              <a:pPr>
                <a:defRPr/>
              </a:pPr>
              <a:t>2</a:t>
            </a:fld>
            <a:endParaRPr lang="fr-FR"/>
          </a:p>
        </p:txBody>
      </p:sp>
      <p:sp useBgFill="1">
        <p:nvSpPr>
          <p:cNvPr id="3" name="Espace réservé du contenu 2"/>
          <p:cNvSpPr>
            <a:spLocks noGrp="1"/>
          </p:cNvSpPr>
          <p:nvPr>
            <p:ph sz="quarter" idx="1"/>
          </p:nvPr>
        </p:nvSpPr>
        <p:spPr>
          <a:noFill/>
          <a:ln>
            <a:solidFill>
              <a:srgbClr val="FF0000">
                <a:alpha val="84000"/>
              </a:srgbClr>
            </a:solidFill>
          </a:ln>
          <a:effectLst>
            <a:innerShdw blurRad="63500" dist="50800" dir="13500000">
              <a:prstClr val="black">
                <a:alpha val="50000"/>
              </a:prstClr>
            </a:innerShdw>
          </a:effectLst>
          <a:scene3d>
            <a:camera prst="orthographicFront"/>
            <a:lightRig rig="threePt" dir="t"/>
          </a:scene3d>
          <a:sp3d extrusionH="76200">
            <a:extrusionClr>
              <a:schemeClr val="accent3">
                <a:lumMod val="40000"/>
                <a:lumOff val="60000"/>
              </a:schemeClr>
            </a:extrusionClr>
          </a:sp3d>
        </p:spPr>
        <p:txBody>
          <a:bodyPr rtlCol="0">
            <a:normAutofit fontScale="55000" lnSpcReduction="20000"/>
          </a:bodyPr>
          <a:lstStyle/>
          <a:p>
            <a:pPr fontAlgn="auto">
              <a:spcAft>
                <a:spcPts val="0"/>
              </a:spcAft>
              <a:buFont typeface="Arial" pitchFamily="34" charset="0"/>
              <a:buNone/>
              <a:defRPr/>
            </a:pPr>
            <a:r>
              <a:rPr lang="fr-FR" b="1" u="sng" dirty="0" smtClean="0">
                <a:solidFill>
                  <a:srgbClr val="FF0000"/>
                </a:solidFill>
              </a:rPr>
              <a:t>DÉFINITIONS</a:t>
            </a:r>
          </a:p>
          <a:p>
            <a:pPr fontAlgn="auto">
              <a:spcAft>
                <a:spcPts val="0"/>
              </a:spcAft>
              <a:buFont typeface="Arial" pitchFamily="34" charset="0"/>
              <a:buNone/>
              <a:defRPr/>
            </a:pPr>
            <a:endParaRPr lang="fr-FR" b="1" u="sng" dirty="0" smtClean="0">
              <a:solidFill>
                <a:srgbClr val="FF0000"/>
              </a:solidFill>
            </a:endParaRPr>
          </a:p>
          <a:p>
            <a:pPr marL="514350" indent="-514350" algn="just" fontAlgn="auto">
              <a:lnSpc>
                <a:spcPct val="160000"/>
              </a:lnSpc>
              <a:spcAft>
                <a:spcPts val="0"/>
              </a:spcAft>
              <a:buFont typeface="+mj-lt"/>
              <a:buAutoNum type="arabicPeriod"/>
              <a:defRPr/>
            </a:pPr>
            <a:r>
              <a:rPr lang="fr-FR" sz="3400" b="1" i="1" u="sng" dirty="0" smtClean="0"/>
              <a:t>La topographie</a:t>
            </a:r>
            <a:r>
              <a:rPr lang="fr-FR" sz="3400" dirty="0" smtClean="0"/>
              <a:t>: (</a:t>
            </a:r>
            <a:r>
              <a:rPr lang="fr-FR" sz="3400" i="1" dirty="0"/>
              <a:t>du grec topos = lieu et </a:t>
            </a:r>
            <a:r>
              <a:rPr lang="fr-FR" sz="3400" i="1" dirty="0" err="1"/>
              <a:t>graphein</a:t>
            </a:r>
            <a:r>
              <a:rPr lang="fr-FR" sz="3400" i="1" dirty="0"/>
              <a:t> = dessiner</a:t>
            </a:r>
            <a:r>
              <a:rPr lang="fr-FR" sz="3400" dirty="0"/>
              <a:t>) est l'art de la mesure puis de la </a:t>
            </a:r>
            <a:r>
              <a:rPr lang="fr-FR" sz="3400" dirty="0" smtClean="0"/>
              <a:t>représentation planimétrique et altimétrique sur un plan </a:t>
            </a:r>
            <a:r>
              <a:rPr lang="fr-FR" sz="3400" dirty="0"/>
              <a:t>ou une </a:t>
            </a:r>
            <a:r>
              <a:rPr lang="fr-FR" sz="3400" dirty="0" smtClean="0"/>
              <a:t>carte </a:t>
            </a:r>
            <a:r>
              <a:rPr lang="fr-FR" sz="3400" dirty="0"/>
              <a:t>des formes et détails visibles sur le terrain, qu'ils soient naturels </a:t>
            </a:r>
            <a:r>
              <a:rPr lang="fr-FR" sz="3400" dirty="0" smtClean="0"/>
              <a:t>ou </a:t>
            </a:r>
            <a:r>
              <a:rPr lang="fr-FR" sz="3400" dirty="0"/>
              <a:t>artificiels </a:t>
            </a:r>
            <a:r>
              <a:rPr lang="fr-FR" sz="3400" dirty="0" smtClean="0"/>
              <a:t>.</a:t>
            </a:r>
          </a:p>
          <a:p>
            <a:pPr marL="514350" indent="-514350" algn="just" fontAlgn="auto">
              <a:lnSpc>
                <a:spcPct val="160000"/>
              </a:lnSpc>
              <a:spcAft>
                <a:spcPts val="0"/>
              </a:spcAft>
              <a:buFont typeface="+mj-lt"/>
              <a:buAutoNum type="arabicPeriod"/>
              <a:defRPr/>
            </a:pPr>
            <a:r>
              <a:rPr lang="fr-FR" sz="3400" b="1" i="1" u="sng" dirty="0" smtClean="0"/>
              <a:t>La </a:t>
            </a:r>
            <a:r>
              <a:rPr lang="fr-FR" sz="3400" b="1" i="1" u="sng" dirty="0"/>
              <a:t>géodésie: </a:t>
            </a:r>
            <a:r>
              <a:rPr lang="fr-FR" sz="3400" dirty="0" smtClean="0"/>
              <a:t>s'occupe </a:t>
            </a:r>
            <a:r>
              <a:rPr lang="fr-FR" sz="3400" dirty="0"/>
              <a:t>de la détermination mathématique de la forme </a:t>
            </a:r>
            <a:r>
              <a:rPr lang="fr-FR" sz="3400" dirty="0" smtClean="0"/>
              <a:t>et dimensions de </a:t>
            </a:r>
            <a:r>
              <a:rPr lang="fr-FR" sz="3400" dirty="0"/>
              <a:t>la </a:t>
            </a:r>
            <a:r>
              <a:rPr lang="fr-FR" sz="3400" dirty="0" smtClean="0"/>
              <a:t>Terre</a:t>
            </a:r>
            <a:r>
              <a:rPr lang="fr-FR" sz="3400" dirty="0"/>
              <a:t> , mais aussi </a:t>
            </a:r>
            <a:r>
              <a:rPr lang="fr-FR" sz="3400" dirty="0" smtClean="0"/>
              <a:t>de ses </a:t>
            </a:r>
            <a:r>
              <a:rPr lang="fr-FR" sz="3400" dirty="0"/>
              <a:t>propriétés physiques, </a:t>
            </a:r>
            <a:r>
              <a:rPr lang="fr-FR" sz="3400" dirty="0" smtClean="0"/>
              <a:t>gravité et champ magnétique.</a:t>
            </a:r>
          </a:p>
          <a:p>
            <a:pPr marL="514350" indent="-514350" algn="just" fontAlgn="auto">
              <a:lnSpc>
                <a:spcPct val="160000"/>
              </a:lnSpc>
              <a:spcAft>
                <a:spcPts val="0"/>
              </a:spcAft>
              <a:buFont typeface="+mj-lt"/>
              <a:buAutoNum type="arabicPeriod"/>
              <a:defRPr/>
            </a:pPr>
            <a:r>
              <a:rPr lang="fr-FR" sz="3400" b="1" i="1" u="sng" dirty="0" smtClean="0"/>
              <a:t>La cartographie</a:t>
            </a:r>
            <a:r>
              <a:rPr lang="fr-FR" sz="3400" dirty="0" smtClean="0"/>
              <a:t>: représentation conventionnelle pour élaborer et dessiner les cartes.</a:t>
            </a:r>
          </a:p>
          <a:p>
            <a:pPr fontAlgn="auto">
              <a:spcAft>
                <a:spcPts val="0"/>
              </a:spcAft>
              <a:buFont typeface="Arial" pitchFamily="34" charset="0"/>
              <a:buNone/>
              <a:defRPr/>
            </a:pPr>
            <a:endParaRPr lang="fr-FR" sz="2400" dirty="0" smtClean="0"/>
          </a:p>
          <a:p>
            <a:pPr fontAlgn="auto">
              <a:spcAft>
                <a:spcPts val="0"/>
              </a:spcAft>
              <a:buFont typeface="Arial" pitchFamily="34" charset="0"/>
              <a:buNone/>
              <a:defRPr/>
            </a:pPr>
            <a:endParaRPr lang="fr-FR" sz="2400" dirty="0" smtClean="0"/>
          </a:p>
          <a:p>
            <a:pPr fontAlgn="auto">
              <a:spcAft>
                <a:spcPts val="0"/>
              </a:spcAft>
              <a:buFont typeface="Arial" pitchFamily="34" charset="0"/>
              <a:buChar char="•"/>
              <a:defRPr/>
            </a:pPr>
            <a:endParaRPr lang="fr-FR" sz="2400" dirty="0" smtClean="0"/>
          </a:p>
          <a:p>
            <a:pPr fontAlgn="auto">
              <a:spcAft>
                <a:spcPts val="0"/>
              </a:spcAft>
              <a:buFont typeface="Arial" pitchFamily="34" charset="0"/>
              <a:buChar char="•"/>
              <a:defRPr/>
            </a:pPr>
            <a:endParaRPr lang="fr-FR"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lnSpc>
                <a:spcPct val="150000"/>
              </a:lnSpc>
              <a:spcAft>
                <a:spcPts val="0"/>
              </a:spcAft>
              <a:buFont typeface="+mj-lt"/>
              <a:buAutoNum type="romanUcPeriod" startAt="4"/>
              <a:defRPr/>
            </a:pPr>
            <a:endParaRPr lang="fr-FR" sz="2400" b="1" cap="small" dirty="0">
              <a:solidFill>
                <a:schemeClr val="tx2"/>
              </a:solidFill>
              <a:latin typeface="Tahoma" pitchFamily="34" charset="0"/>
              <a:ea typeface="+mj-ea"/>
              <a:cs typeface="Tahoma" pitchFamily="34" charset="0"/>
            </a:endParaRPr>
          </a:p>
        </p:txBody>
      </p:sp>
      <p:sp>
        <p:nvSpPr>
          <p:cNvPr id="9" name="Espace réservé du contenu 2"/>
          <p:cNvSpPr txBox="1">
            <a:spLocks/>
          </p:cNvSpPr>
          <p:nvPr/>
        </p:nvSpPr>
        <p:spPr bwMode="auto">
          <a:xfrm>
            <a:off x="500063" y="928688"/>
            <a:ext cx="6919912" cy="588962"/>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eriod" startAt="3"/>
            </a:pPr>
            <a:r>
              <a:rPr lang="fr-FR" b="1" i="1">
                <a:latin typeface="Tahoma" pitchFamily="34" charset="0"/>
                <a:cs typeface="Tahoma" pitchFamily="34" charset="0"/>
              </a:rPr>
              <a:t>Composantes d’un théodolite :</a:t>
            </a:r>
          </a:p>
        </p:txBody>
      </p:sp>
      <p:pic>
        <p:nvPicPr>
          <p:cNvPr id="81921" name="Picture 1"/>
          <p:cNvPicPr>
            <a:picLocks noChangeAspect="1" noChangeArrowheads="1"/>
          </p:cNvPicPr>
          <p:nvPr/>
        </p:nvPicPr>
        <p:blipFill>
          <a:blip r:embed="rId3" cstate="print"/>
          <a:srcRect/>
          <a:stretch>
            <a:fillRect/>
          </a:stretch>
        </p:blipFill>
        <p:spPr bwMode="auto">
          <a:xfrm>
            <a:off x="3821113" y="1571625"/>
            <a:ext cx="5322887" cy="4519613"/>
          </a:xfrm>
          <a:prstGeom prst="rect">
            <a:avLst/>
          </a:prstGeom>
          <a:noFill/>
          <a:ln w="9525">
            <a:solidFill>
              <a:srgbClr val="FF0000"/>
            </a:solidFill>
            <a:miter lim="800000"/>
            <a:headEnd/>
            <a:tailEnd/>
          </a:ln>
        </p:spPr>
      </p:pic>
      <p:sp>
        <p:nvSpPr>
          <p:cNvPr id="12" name="Rectangle 11"/>
          <p:cNvSpPr/>
          <p:nvPr/>
        </p:nvSpPr>
        <p:spPr>
          <a:xfrm>
            <a:off x="3786188" y="6143625"/>
            <a:ext cx="5357812" cy="584200"/>
          </a:xfrm>
          <a:prstGeom prst="rect">
            <a:avLst/>
          </a:prstGeom>
          <a:solidFill>
            <a:schemeClr val="bg1"/>
          </a:solidFill>
        </p:spPr>
        <p:txBody>
          <a:bodyPr>
            <a:spAutoFit/>
          </a:bodyPr>
          <a:lstStyle/>
          <a:p>
            <a:pPr marL="457200" indent="-457200" algn="ctr" fontAlgn="auto">
              <a:spcBef>
                <a:spcPts val="0"/>
              </a:spcBef>
              <a:spcAft>
                <a:spcPts val="0"/>
              </a:spcAft>
              <a:defRPr/>
            </a:pPr>
            <a:r>
              <a:rPr lang="fr-FR" sz="1600" b="1" i="1" dirty="0">
                <a:solidFill>
                  <a:schemeClr val="tx2">
                    <a:lumMod val="75000"/>
                  </a:schemeClr>
                </a:solidFill>
                <a:latin typeface="Times New Roman" pitchFamily="18" charset="0"/>
                <a:cs typeface="Times New Roman" pitchFamily="18" charset="0"/>
              </a:rPr>
              <a:t>Fig.21 : Deux théodolites Wild : </a:t>
            </a:r>
          </a:p>
          <a:p>
            <a:pPr marL="457200" indent="-457200" algn="ctr" fontAlgn="auto">
              <a:spcBef>
                <a:spcPts val="0"/>
              </a:spcBef>
              <a:spcAft>
                <a:spcPts val="0"/>
              </a:spcAft>
              <a:defRPr/>
            </a:pPr>
            <a:r>
              <a:rPr lang="fr-FR" sz="1600" b="1" i="1" dirty="0">
                <a:solidFill>
                  <a:schemeClr val="tx2">
                    <a:lumMod val="75000"/>
                  </a:schemeClr>
                </a:solidFill>
                <a:latin typeface="Times New Roman" pitchFamily="18" charset="0"/>
                <a:cs typeface="Times New Roman" pitchFamily="18" charset="0"/>
              </a:rPr>
              <a:t>T16 vue en coupe et T2 vue en extérieure</a:t>
            </a:r>
          </a:p>
        </p:txBody>
      </p:sp>
      <p:pic>
        <p:nvPicPr>
          <p:cNvPr id="81922" name="Picture 2"/>
          <p:cNvPicPr>
            <a:picLocks noChangeAspect="1" noChangeArrowheads="1"/>
          </p:cNvPicPr>
          <p:nvPr/>
        </p:nvPicPr>
        <p:blipFill>
          <a:blip r:embed="rId4" cstate="print"/>
          <a:srcRect/>
          <a:stretch>
            <a:fillRect/>
          </a:stretch>
        </p:blipFill>
        <p:spPr bwMode="auto">
          <a:xfrm>
            <a:off x="428625" y="1714500"/>
            <a:ext cx="3143250" cy="4146550"/>
          </a:xfrm>
          <a:prstGeom prst="rect">
            <a:avLst/>
          </a:prstGeom>
          <a:noFill/>
          <a:ln w="9525">
            <a:solidFill>
              <a:schemeClr val="accent1"/>
            </a:solidFill>
            <a:miter lim="800000"/>
            <a:headEnd/>
            <a:tailEnd/>
          </a:ln>
        </p:spPr>
      </p:pic>
      <p:sp>
        <p:nvSpPr>
          <p:cNvPr id="10" name="Titre 1"/>
          <p:cNvSpPr>
            <a:spLocks noGrp="1"/>
          </p:cNvSpPr>
          <p:nvPr>
            <p:ph type="title"/>
          </p:nvPr>
        </p:nvSpPr>
        <p:spPr>
          <a:xfrm>
            <a:off x="428625" y="214313"/>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a:bodyPr>
          <a:lstStyle/>
          <a:p>
            <a:pPr marL="857250" indent="-857250">
              <a:buFont typeface="Calibri" pitchFamily="34" charset="0"/>
              <a:buAutoNum type="romanUcPeriod" startAt="4"/>
            </a:pPr>
            <a:r>
              <a:rPr lang="fr-FR" sz="3000" b="1" smtClean="0"/>
              <a:t>RELEVES TOPOGRAPHIQUES</a:t>
            </a:r>
          </a:p>
        </p:txBody>
      </p:sp>
      <p:sp>
        <p:nvSpPr>
          <p:cNvPr id="13" name="Espace réservé du numéro de diapositive 12"/>
          <p:cNvSpPr>
            <a:spLocks noGrp="1"/>
          </p:cNvSpPr>
          <p:nvPr>
            <p:ph type="sldNum" sz="quarter" idx="12"/>
          </p:nvPr>
        </p:nvSpPr>
        <p:spPr/>
        <p:txBody>
          <a:bodyPr>
            <a:normAutofit fontScale="85000" lnSpcReduction="20000"/>
          </a:bodyPr>
          <a:lstStyle/>
          <a:p>
            <a:pPr>
              <a:defRPr/>
            </a:pPr>
            <a:fld id="{853D770C-145C-4C6F-885F-2FED519545B8}" type="slidenum">
              <a:rPr lang="fr-FR"/>
              <a:pPr>
                <a:defRPr/>
              </a:pPr>
              <a:t>20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strips(downLeft)">
                                      <p:cBhvr>
                                        <p:cTn id="11" dur="500"/>
                                        <p:tgtEl>
                                          <p:spTgt spid="9">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819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19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19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lnSpc>
                <a:spcPct val="150000"/>
              </a:lnSpc>
              <a:spcAft>
                <a:spcPts val="0"/>
              </a:spcAft>
              <a:buFont typeface="+mj-lt"/>
              <a:buAutoNum type="romanUcPeriod" startAt="4"/>
              <a:defRPr/>
            </a:pPr>
            <a:endParaRPr lang="fr-FR" sz="2400" b="1" cap="small" dirty="0">
              <a:solidFill>
                <a:schemeClr val="tx2"/>
              </a:solidFill>
              <a:latin typeface="Tahoma" pitchFamily="34" charset="0"/>
              <a:ea typeface="+mj-ea"/>
              <a:cs typeface="Tahoma" pitchFamily="34" charset="0"/>
            </a:endParaRPr>
          </a:p>
        </p:txBody>
      </p:sp>
      <p:sp>
        <p:nvSpPr>
          <p:cNvPr id="9" name="Espace réservé du contenu 2"/>
          <p:cNvSpPr txBox="1">
            <a:spLocks/>
          </p:cNvSpPr>
          <p:nvPr/>
        </p:nvSpPr>
        <p:spPr bwMode="auto">
          <a:xfrm>
            <a:off x="500063" y="928688"/>
            <a:ext cx="6919912" cy="588962"/>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eriod" startAt="3"/>
            </a:pPr>
            <a:r>
              <a:rPr lang="fr-FR" b="1" i="1">
                <a:latin typeface="Tahoma" pitchFamily="34" charset="0"/>
                <a:cs typeface="Tahoma" pitchFamily="34" charset="0"/>
              </a:rPr>
              <a:t>Composantes d’un théodolite :</a:t>
            </a:r>
          </a:p>
        </p:txBody>
      </p:sp>
      <p:pic>
        <p:nvPicPr>
          <p:cNvPr id="81921" name="Picture 1"/>
          <p:cNvPicPr>
            <a:picLocks noChangeAspect="1" noChangeArrowheads="1"/>
          </p:cNvPicPr>
          <p:nvPr/>
        </p:nvPicPr>
        <p:blipFill>
          <a:blip r:embed="rId3" cstate="print"/>
          <a:srcRect/>
          <a:stretch>
            <a:fillRect/>
          </a:stretch>
        </p:blipFill>
        <p:spPr bwMode="auto">
          <a:xfrm>
            <a:off x="3821113" y="1571625"/>
            <a:ext cx="5322887" cy="4519613"/>
          </a:xfrm>
          <a:prstGeom prst="rect">
            <a:avLst/>
          </a:prstGeom>
          <a:noFill/>
          <a:ln w="9525">
            <a:solidFill>
              <a:srgbClr val="FF0000"/>
            </a:solidFill>
            <a:miter lim="800000"/>
            <a:headEnd/>
            <a:tailEnd/>
          </a:ln>
        </p:spPr>
      </p:pic>
      <p:sp>
        <p:nvSpPr>
          <p:cNvPr id="12" name="Rectangle 11"/>
          <p:cNvSpPr/>
          <p:nvPr/>
        </p:nvSpPr>
        <p:spPr>
          <a:xfrm>
            <a:off x="3786188" y="6143625"/>
            <a:ext cx="5357812" cy="584200"/>
          </a:xfrm>
          <a:prstGeom prst="rect">
            <a:avLst/>
          </a:prstGeom>
          <a:solidFill>
            <a:schemeClr val="bg1"/>
          </a:solidFill>
        </p:spPr>
        <p:txBody>
          <a:bodyPr>
            <a:spAutoFit/>
          </a:bodyPr>
          <a:lstStyle/>
          <a:p>
            <a:pPr marL="457200" indent="-457200" algn="ctr" fontAlgn="auto">
              <a:spcBef>
                <a:spcPts val="0"/>
              </a:spcBef>
              <a:spcAft>
                <a:spcPts val="0"/>
              </a:spcAft>
              <a:defRPr/>
            </a:pPr>
            <a:r>
              <a:rPr lang="fr-FR" sz="1600" b="1" i="1" dirty="0">
                <a:solidFill>
                  <a:schemeClr val="tx2">
                    <a:lumMod val="75000"/>
                  </a:schemeClr>
                </a:solidFill>
                <a:latin typeface="Times New Roman" pitchFamily="18" charset="0"/>
                <a:cs typeface="Times New Roman" pitchFamily="18" charset="0"/>
              </a:rPr>
              <a:t>Fig.21 : Deux théodolites Wild : </a:t>
            </a:r>
          </a:p>
          <a:p>
            <a:pPr marL="457200" indent="-457200" algn="ctr" fontAlgn="auto">
              <a:spcBef>
                <a:spcPts val="0"/>
              </a:spcBef>
              <a:spcAft>
                <a:spcPts val="0"/>
              </a:spcAft>
              <a:defRPr/>
            </a:pPr>
            <a:r>
              <a:rPr lang="fr-FR" sz="1600" b="1" i="1" dirty="0">
                <a:solidFill>
                  <a:schemeClr val="tx2">
                    <a:lumMod val="75000"/>
                  </a:schemeClr>
                </a:solidFill>
                <a:latin typeface="Times New Roman" pitchFamily="18" charset="0"/>
                <a:cs typeface="Times New Roman" pitchFamily="18" charset="0"/>
              </a:rPr>
              <a:t>T16 vue en coupe et T2 vue en extérieure</a:t>
            </a:r>
          </a:p>
        </p:txBody>
      </p:sp>
      <p:pic>
        <p:nvPicPr>
          <p:cNvPr id="81922" name="Picture 2"/>
          <p:cNvPicPr>
            <a:picLocks noChangeAspect="1" noChangeArrowheads="1"/>
          </p:cNvPicPr>
          <p:nvPr/>
        </p:nvPicPr>
        <p:blipFill>
          <a:blip r:embed="rId4" cstate="print"/>
          <a:srcRect/>
          <a:stretch>
            <a:fillRect/>
          </a:stretch>
        </p:blipFill>
        <p:spPr bwMode="auto">
          <a:xfrm>
            <a:off x="428625" y="1714500"/>
            <a:ext cx="3143250" cy="4146550"/>
          </a:xfrm>
          <a:prstGeom prst="rect">
            <a:avLst/>
          </a:prstGeom>
          <a:noFill/>
          <a:ln w="9525">
            <a:solidFill>
              <a:schemeClr val="accent1"/>
            </a:solidFill>
            <a:miter lim="800000"/>
            <a:headEnd/>
            <a:tailEnd/>
          </a:ln>
        </p:spPr>
      </p:pic>
      <p:pic>
        <p:nvPicPr>
          <p:cNvPr id="81923" name="Picture 3"/>
          <p:cNvPicPr>
            <a:picLocks noChangeAspect="1" noChangeArrowheads="1"/>
          </p:cNvPicPr>
          <p:nvPr/>
        </p:nvPicPr>
        <p:blipFill>
          <a:blip r:embed="rId5" cstate="print"/>
          <a:srcRect/>
          <a:stretch>
            <a:fillRect/>
          </a:stretch>
        </p:blipFill>
        <p:spPr bwMode="auto">
          <a:xfrm>
            <a:off x="214313" y="1571625"/>
            <a:ext cx="3467100" cy="4500563"/>
          </a:xfrm>
          <a:prstGeom prst="rect">
            <a:avLst/>
          </a:prstGeom>
          <a:noFill/>
          <a:ln w="9525">
            <a:solidFill>
              <a:srgbClr val="FF0000"/>
            </a:solidFill>
            <a:miter lim="800000"/>
            <a:headEnd/>
            <a:tailEnd/>
          </a:ln>
        </p:spPr>
      </p:pic>
      <p:sp>
        <p:nvSpPr>
          <p:cNvPr id="10" name="Titre 1"/>
          <p:cNvSpPr>
            <a:spLocks noGrp="1"/>
          </p:cNvSpPr>
          <p:nvPr>
            <p:ph type="title"/>
          </p:nvPr>
        </p:nvSpPr>
        <p:spPr>
          <a:xfrm>
            <a:off x="428625" y="214313"/>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a:bodyPr>
          <a:lstStyle/>
          <a:p>
            <a:pPr marL="857250" indent="-857250">
              <a:buFont typeface="Calibri" pitchFamily="34" charset="0"/>
              <a:buAutoNum type="romanUcPeriod" startAt="4"/>
            </a:pPr>
            <a:r>
              <a:rPr lang="fr-FR" sz="3000" b="1" smtClean="0"/>
              <a:t>RELEVES TOPOGRAPHIQUES</a:t>
            </a:r>
          </a:p>
        </p:txBody>
      </p:sp>
      <p:sp>
        <p:nvSpPr>
          <p:cNvPr id="13" name="Espace réservé du numéro de diapositive 12"/>
          <p:cNvSpPr>
            <a:spLocks noGrp="1"/>
          </p:cNvSpPr>
          <p:nvPr>
            <p:ph type="sldNum" sz="quarter" idx="12"/>
          </p:nvPr>
        </p:nvSpPr>
        <p:spPr/>
        <p:txBody>
          <a:bodyPr>
            <a:normAutofit fontScale="85000" lnSpcReduction="20000"/>
          </a:bodyPr>
          <a:lstStyle/>
          <a:p>
            <a:pPr>
              <a:defRPr/>
            </a:pPr>
            <a:fld id="{853D770C-145C-4C6F-885F-2FED519545B8}" type="slidenum">
              <a:rPr lang="fr-FR"/>
              <a:pPr>
                <a:defRPr/>
              </a:pPr>
              <a:t>21</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strips(downLeft)">
                                      <p:cBhvr>
                                        <p:cTn id="11" dur="500"/>
                                        <p:tgtEl>
                                          <p:spTgt spid="9">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819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19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8192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81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072063" y="6286500"/>
            <a:ext cx="3929062" cy="584200"/>
          </a:xfrm>
          <a:prstGeom prst="rect">
            <a:avLst/>
          </a:prstGeom>
          <a:solidFill>
            <a:schemeClr val="bg1"/>
          </a:solidFill>
        </p:spPr>
        <p:txBody>
          <a:bodyPr>
            <a:spAutoFit/>
          </a:bodyPr>
          <a:lstStyle/>
          <a:p>
            <a:pPr marL="457200" indent="-457200" algn="ctr" fontAlgn="auto">
              <a:spcBef>
                <a:spcPts val="0"/>
              </a:spcBef>
              <a:spcAft>
                <a:spcPts val="0"/>
              </a:spcAft>
              <a:defRPr/>
            </a:pPr>
            <a:r>
              <a:rPr lang="fr-FR" sz="1600" b="1" i="1" dirty="0">
                <a:solidFill>
                  <a:schemeClr val="tx2">
                    <a:lumMod val="75000"/>
                  </a:schemeClr>
                </a:solidFill>
                <a:latin typeface="Times New Roman" pitchFamily="18" charset="0"/>
                <a:cs typeface="Times New Roman" pitchFamily="18" charset="0"/>
              </a:rPr>
              <a:t>Fig.22 : Mise en station </a:t>
            </a:r>
          </a:p>
          <a:p>
            <a:pPr marL="457200" indent="-457200" algn="ctr" fontAlgn="auto">
              <a:spcBef>
                <a:spcPts val="0"/>
              </a:spcBef>
              <a:spcAft>
                <a:spcPts val="0"/>
              </a:spcAft>
              <a:defRPr/>
            </a:pPr>
            <a:r>
              <a:rPr lang="fr-FR" sz="1600" b="1" i="1" dirty="0">
                <a:solidFill>
                  <a:schemeClr val="tx2">
                    <a:lumMod val="75000"/>
                  </a:schemeClr>
                </a:solidFill>
                <a:latin typeface="Times New Roman" pitchFamily="18" charset="0"/>
                <a:cs typeface="Times New Roman" pitchFamily="18" charset="0"/>
              </a:rPr>
              <a:t>(calage de la nivelle sphérique )</a:t>
            </a:r>
          </a:p>
        </p:txBody>
      </p:sp>
      <p:sp>
        <p:nvSpPr>
          <p:cNvPr id="7" name="Rectangle 6"/>
          <p:cNvSpPr>
            <a:spLocks noChangeArrowheads="1"/>
          </p:cNvSpPr>
          <p:nvPr/>
        </p:nvSpPr>
        <p:spPr bwMode="auto">
          <a:xfrm>
            <a:off x="428625" y="1000125"/>
            <a:ext cx="4337050" cy="450850"/>
          </a:xfrm>
          <a:prstGeom prst="rect">
            <a:avLst/>
          </a:prstGeom>
          <a:noFill/>
          <a:ln w="9525">
            <a:noFill/>
            <a:miter lim="800000"/>
            <a:headEnd/>
            <a:tailEnd/>
          </a:ln>
        </p:spPr>
        <p:txBody>
          <a:bodyPr wrap="none">
            <a:spAutoFit/>
          </a:bodyPr>
          <a:lstStyle/>
          <a:p>
            <a:pPr marL="457200" indent="-457200">
              <a:lnSpc>
                <a:spcPct val="150000"/>
              </a:lnSpc>
              <a:buFont typeface="Calibri" pitchFamily="34" charset="0"/>
              <a:buAutoNum type="alphaLcPeriod" startAt="4"/>
            </a:pPr>
            <a:r>
              <a:rPr lang="fr-FR" b="1" i="1">
                <a:latin typeface="Tahoma" pitchFamily="34" charset="0"/>
                <a:cs typeface="Tahoma" pitchFamily="34" charset="0"/>
              </a:rPr>
              <a:t>Mise en station d’Un théodolite:</a:t>
            </a:r>
          </a:p>
        </p:txBody>
      </p:sp>
      <p:sp>
        <p:nvSpPr>
          <p:cNvPr id="11" name="Rectangle 10"/>
          <p:cNvSpPr/>
          <p:nvPr/>
        </p:nvSpPr>
        <p:spPr>
          <a:xfrm>
            <a:off x="2286000" y="3105150"/>
            <a:ext cx="4572000" cy="554038"/>
          </a:xfrm>
          <a:prstGeom prst="rect">
            <a:avLst/>
          </a:prstGeom>
        </p:spPr>
        <p:txBody>
          <a:bodyPr>
            <a:spAutoFit/>
          </a:bodyPr>
          <a:lstStyle/>
          <a:p>
            <a:pPr marL="457200" indent="-457200" fontAlgn="auto">
              <a:lnSpc>
                <a:spcPct val="150000"/>
              </a:lnSpc>
              <a:spcBef>
                <a:spcPts val="0"/>
              </a:spcBef>
              <a:spcAft>
                <a:spcPts val="0"/>
              </a:spcAft>
              <a:defRPr/>
            </a:pPr>
            <a:endParaRPr lang="fr-FR" sz="2000" dirty="0">
              <a:solidFill>
                <a:schemeClr val="accent1">
                  <a:lumMod val="75000"/>
                </a:schemeClr>
              </a:solidFill>
              <a:latin typeface="Tahoma" pitchFamily="34" charset="0"/>
              <a:cs typeface="Tahoma" pitchFamily="34" charset="0"/>
            </a:endParaRPr>
          </a:p>
        </p:txBody>
      </p:sp>
      <p:sp>
        <p:nvSpPr>
          <p:cNvPr id="13" name="Espace réservé du contenu 2"/>
          <p:cNvSpPr txBox="1">
            <a:spLocks/>
          </p:cNvSpPr>
          <p:nvPr/>
        </p:nvSpPr>
        <p:spPr bwMode="auto">
          <a:xfrm>
            <a:off x="142875" y="1643063"/>
            <a:ext cx="4429125" cy="5214937"/>
          </a:xfrm>
          <a:prstGeom prst="rect">
            <a:avLst/>
          </a:prstGeom>
          <a:noFill/>
          <a:ln w="9525">
            <a:noFill/>
            <a:miter lim="800000"/>
            <a:headEnd/>
            <a:tailEnd/>
          </a:ln>
        </p:spPr>
        <p:txBody>
          <a:bodyPr/>
          <a:lstStyle/>
          <a:p>
            <a:pPr algn="just">
              <a:lnSpc>
                <a:spcPct val="150000"/>
              </a:lnSpc>
            </a:pPr>
            <a:r>
              <a:rPr lang="fr-FR" sz="1600">
                <a:latin typeface="Tahoma" pitchFamily="34" charset="0"/>
                <a:cs typeface="Tahoma" pitchFamily="34" charset="0"/>
              </a:rPr>
              <a:t>La mise en station d’un théodolite consiste à caler l’axe principal à la verticale d’un point de station donné.</a:t>
            </a:r>
          </a:p>
          <a:p>
            <a:pPr algn="just">
              <a:lnSpc>
                <a:spcPct val="150000"/>
              </a:lnSpc>
              <a:buFont typeface="Wingdings" pitchFamily="2" charset="2"/>
              <a:buChar char="ü"/>
            </a:pPr>
            <a:r>
              <a:rPr lang="fr-FR" sz="1600">
                <a:latin typeface="Tahoma" pitchFamily="34" charset="0"/>
                <a:cs typeface="Tahoma" pitchFamily="34" charset="0"/>
              </a:rPr>
              <a:t> </a:t>
            </a:r>
            <a:r>
              <a:rPr lang="fr-FR" sz="1600" b="1">
                <a:latin typeface="Tahoma" pitchFamily="34" charset="0"/>
                <a:cs typeface="Tahoma" pitchFamily="34" charset="0"/>
              </a:rPr>
              <a:t>Mise à hauteur du trépied :</a:t>
            </a:r>
          </a:p>
          <a:p>
            <a:pPr lvl="1" algn="just">
              <a:lnSpc>
                <a:spcPct val="150000"/>
              </a:lnSpc>
              <a:buFont typeface="Arial" charset="0"/>
              <a:buChar char="•"/>
            </a:pPr>
            <a:r>
              <a:rPr lang="fr-FR" sz="1600">
                <a:latin typeface="Tahoma" pitchFamily="34" charset="0"/>
                <a:cs typeface="Tahoma" pitchFamily="34" charset="0"/>
              </a:rPr>
              <a:t> Fixez l'appareil sur le trépied en prenant soin de vérifier que les trois vis calantes sont à peu près à mi-course.</a:t>
            </a:r>
          </a:p>
          <a:p>
            <a:pPr lvl="1" algn="just">
              <a:lnSpc>
                <a:spcPct val="150000"/>
              </a:lnSpc>
              <a:buFont typeface="Arial" charset="0"/>
              <a:buChar char="•"/>
            </a:pPr>
            <a:r>
              <a:rPr lang="fr-FR" sz="1600">
                <a:latin typeface="Tahoma" pitchFamily="34" charset="0"/>
                <a:cs typeface="Tahoma" pitchFamily="34" charset="0"/>
              </a:rPr>
              <a:t> Réglez l'oculaire à la hauteur des yeux de l'opérateur (ou mieux, légèrement en dessous de cette hauteur : il est plus facile de se baisser que de se hausser). Profitez-en pour régler la netteté du réticule de visée. Pour cela, utilisez les graduations en dioptries de l’oculaire.</a:t>
            </a:r>
          </a:p>
        </p:txBody>
      </p:sp>
      <p:pic>
        <p:nvPicPr>
          <p:cNvPr id="84994" name="Picture 2"/>
          <p:cNvPicPr>
            <a:picLocks noChangeAspect="1" noChangeArrowheads="1"/>
          </p:cNvPicPr>
          <p:nvPr/>
        </p:nvPicPr>
        <p:blipFill>
          <a:blip r:embed="rId2" cstate="print"/>
          <a:srcRect/>
          <a:stretch>
            <a:fillRect/>
          </a:stretch>
        </p:blipFill>
        <p:spPr bwMode="auto">
          <a:xfrm>
            <a:off x="4638675" y="1400175"/>
            <a:ext cx="4505325" cy="4886325"/>
          </a:xfrm>
          <a:prstGeom prst="rect">
            <a:avLst/>
          </a:prstGeom>
          <a:noFill/>
          <a:ln w="9525">
            <a:solidFill>
              <a:schemeClr val="accent1"/>
            </a:solidFill>
            <a:miter lim="800000"/>
            <a:headEnd/>
            <a:tailEnd/>
          </a:ln>
        </p:spPr>
      </p:pic>
      <p:sp>
        <p:nvSpPr>
          <p:cNvPr id="12" name="Titre 1"/>
          <p:cNvSpPr>
            <a:spLocks noGrp="1"/>
          </p:cNvSpPr>
          <p:nvPr>
            <p:ph type="title"/>
          </p:nvPr>
        </p:nvSpPr>
        <p:spPr>
          <a:xfrm>
            <a:off x="357188" y="214313"/>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a:bodyPr>
          <a:lstStyle/>
          <a:p>
            <a:pPr marL="857250" indent="-857250">
              <a:buFont typeface="Calibri" pitchFamily="34" charset="0"/>
              <a:buAutoNum type="romanUcPeriod" startAt="4"/>
            </a:pPr>
            <a:r>
              <a:rPr lang="fr-FR" sz="3000" b="1" smtClean="0"/>
              <a:t>RELEVES TOPOGRAPHIQUES</a:t>
            </a:r>
          </a:p>
        </p:txBody>
      </p:sp>
      <p:sp>
        <p:nvSpPr>
          <p:cNvPr id="17" name="Espace réservé du numéro de diapositive 16"/>
          <p:cNvSpPr>
            <a:spLocks noGrp="1"/>
          </p:cNvSpPr>
          <p:nvPr>
            <p:ph type="sldNum" sz="quarter" idx="12"/>
          </p:nvPr>
        </p:nvSpPr>
        <p:spPr/>
        <p:txBody>
          <a:bodyPr>
            <a:normAutofit fontScale="85000" lnSpcReduction="20000"/>
          </a:bodyPr>
          <a:lstStyle/>
          <a:p>
            <a:pPr>
              <a:defRPr/>
            </a:pPr>
            <a:fld id="{E0B22C69-B079-4A0F-B96A-2A17F657FDE0}" type="slidenum">
              <a:rPr lang="fr-FR"/>
              <a:pPr>
                <a:defRPr/>
              </a:pPr>
              <a:t>22</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down)">
                                      <p:cBhvr>
                                        <p:cTn id="7" dur="500"/>
                                        <p:tgtEl>
                                          <p:spTgt spid="1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499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214938" y="4857750"/>
            <a:ext cx="3929062" cy="307975"/>
          </a:xfrm>
          <a:prstGeom prst="rect">
            <a:avLst/>
          </a:prstGeom>
          <a:solidFill>
            <a:schemeClr val="bg1"/>
          </a:solidFill>
        </p:spPr>
        <p:txBody>
          <a:bodyPr>
            <a:spAutoFit/>
          </a:bodyPr>
          <a:lstStyle/>
          <a:p>
            <a:pPr marL="457200" indent="-457200" algn="ctr" fontAlgn="auto">
              <a:spcBef>
                <a:spcPts val="0"/>
              </a:spcBef>
              <a:spcAft>
                <a:spcPts val="0"/>
              </a:spcAft>
              <a:defRPr/>
            </a:pPr>
            <a:r>
              <a:rPr lang="fr-FR" sz="1400" b="1" i="1" dirty="0">
                <a:solidFill>
                  <a:schemeClr val="tx2">
                    <a:lumMod val="75000"/>
                  </a:schemeClr>
                </a:solidFill>
                <a:latin typeface="Tahoma" pitchFamily="34" charset="0"/>
                <a:cs typeface="Tahoma" pitchFamily="34" charset="0"/>
              </a:rPr>
              <a:t>(calage de la nivelle torique)</a:t>
            </a:r>
          </a:p>
        </p:txBody>
      </p:sp>
      <p:sp>
        <p:nvSpPr>
          <p:cNvPr id="11" name="Rectangle 10"/>
          <p:cNvSpPr/>
          <p:nvPr/>
        </p:nvSpPr>
        <p:spPr>
          <a:xfrm>
            <a:off x="2286000" y="3105150"/>
            <a:ext cx="4572000" cy="554038"/>
          </a:xfrm>
          <a:prstGeom prst="rect">
            <a:avLst/>
          </a:prstGeom>
        </p:spPr>
        <p:txBody>
          <a:bodyPr>
            <a:spAutoFit/>
          </a:bodyPr>
          <a:lstStyle/>
          <a:p>
            <a:pPr marL="457200" indent="-457200" fontAlgn="auto">
              <a:lnSpc>
                <a:spcPct val="150000"/>
              </a:lnSpc>
              <a:spcBef>
                <a:spcPts val="0"/>
              </a:spcBef>
              <a:spcAft>
                <a:spcPts val="0"/>
              </a:spcAft>
              <a:defRPr/>
            </a:pPr>
            <a:endParaRPr lang="fr-FR" sz="2000" dirty="0">
              <a:solidFill>
                <a:schemeClr val="accent1">
                  <a:lumMod val="75000"/>
                </a:schemeClr>
              </a:solidFill>
              <a:latin typeface="Tahoma" pitchFamily="34" charset="0"/>
              <a:cs typeface="Tahoma" pitchFamily="34" charset="0"/>
            </a:endParaRPr>
          </a:p>
        </p:txBody>
      </p:sp>
      <p:sp>
        <p:nvSpPr>
          <p:cNvPr id="13" name="Espace réservé du contenu 2"/>
          <p:cNvSpPr txBox="1">
            <a:spLocks/>
          </p:cNvSpPr>
          <p:nvPr/>
        </p:nvSpPr>
        <p:spPr bwMode="auto">
          <a:xfrm>
            <a:off x="214313" y="2571750"/>
            <a:ext cx="5072062" cy="4071938"/>
          </a:xfrm>
          <a:prstGeom prst="rect">
            <a:avLst/>
          </a:prstGeom>
          <a:noFill/>
          <a:ln w="9525">
            <a:solidFill>
              <a:srgbClr val="FF0000"/>
            </a:solidFill>
            <a:miter lim="800000"/>
            <a:headEnd/>
            <a:tailEnd/>
          </a:ln>
        </p:spPr>
        <p:txBody>
          <a:bodyPr/>
          <a:lstStyle/>
          <a:p>
            <a:pPr algn="just">
              <a:lnSpc>
                <a:spcPct val="150000"/>
              </a:lnSpc>
              <a:buFont typeface="Wingdings" pitchFamily="2" charset="2"/>
              <a:buChar char="ü"/>
            </a:pPr>
            <a:r>
              <a:rPr lang="fr-FR" sz="1600" b="1">
                <a:latin typeface="Tahoma" pitchFamily="34" charset="0"/>
                <a:cs typeface="Tahoma" pitchFamily="34" charset="0"/>
              </a:rPr>
              <a:t> Calage fin dans une direction au moyen de la nivelle torique :</a:t>
            </a:r>
          </a:p>
          <a:p>
            <a:pPr lvl="1" algn="just">
              <a:lnSpc>
                <a:spcPct val="150000"/>
              </a:lnSpc>
              <a:buFont typeface="Arial" charset="0"/>
              <a:buChar char="•"/>
            </a:pPr>
            <a:r>
              <a:rPr lang="fr-FR" sz="1600">
                <a:latin typeface="Tahoma" pitchFamily="34" charset="0"/>
                <a:cs typeface="Tahoma" pitchFamily="34" charset="0"/>
              </a:rPr>
              <a:t> Amenez la nivelle torique (t ) parallèle à deux vis calantes V1 et V2.</a:t>
            </a:r>
          </a:p>
          <a:p>
            <a:pPr lvl="1" algn="just">
              <a:lnSpc>
                <a:spcPct val="150000"/>
              </a:lnSpc>
              <a:buFont typeface="Arial" charset="0"/>
              <a:buChar char="•"/>
            </a:pPr>
            <a:r>
              <a:rPr lang="fr-FR" sz="1600">
                <a:latin typeface="Tahoma" pitchFamily="34" charset="0"/>
                <a:cs typeface="Tahoma" pitchFamily="34" charset="0"/>
              </a:rPr>
              <a:t> Centrez la bulle au moyen des deux vis V1 et V2 en agissant simultanément sur les deux vis en sens inverse l'une de l'autre.</a:t>
            </a:r>
          </a:p>
          <a:p>
            <a:pPr lvl="1" algn="just">
              <a:lnSpc>
                <a:spcPct val="150000"/>
              </a:lnSpc>
              <a:buFont typeface="Arial" charset="0"/>
              <a:buChar char="•"/>
            </a:pPr>
            <a:r>
              <a:rPr lang="fr-FR" sz="1600">
                <a:latin typeface="Tahoma" pitchFamily="34" charset="0"/>
                <a:cs typeface="Tahoma" pitchFamily="34" charset="0"/>
              </a:rPr>
              <a:t> Puis faites tourner l'appareil de 200 gon (repérez-vous sur la graduation horizontale du socle ou sur les lectures angulaires horizontales Hz).</a:t>
            </a:r>
          </a:p>
        </p:txBody>
      </p:sp>
      <p:pic>
        <p:nvPicPr>
          <p:cNvPr id="84995" name="Picture 3"/>
          <p:cNvPicPr>
            <a:picLocks noChangeAspect="1" noChangeArrowheads="1"/>
          </p:cNvPicPr>
          <p:nvPr/>
        </p:nvPicPr>
        <p:blipFill>
          <a:blip r:embed="rId2" cstate="print"/>
          <a:srcRect/>
          <a:stretch>
            <a:fillRect/>
          </a:stretch>
        </p:blipFill>
        <p:spPr bwMode="auto">
          <a:xfrm>
            <a:off x="5357813" y="2643188"/>
            <a:ext cx="3557587" cy="2786062"/>
          </a:xfrm>
          <a:prstGeom prst="rect">
            <a:avLst/>
          </a:prstGeom>
          <a:noFill/>
          <a:ln w="9525">
            <a:solidFill>
              <a:schemeClr val="accent1"/>
            </a:solidFill>
            <a:miter lim="800000"/>
            <a:headEnd/>
            <a:tailEnd/>
          </a:ln>
        </p:spPr>
      </p:pic>
      <p:sp>
        <p:nvSpPr>
          <p:cNvPr id="10" name="Titre 1"/>
          <p:cNvSpPr>
            <a:spLocks noGrp="1"/>
          </p:cNvSpPr>
          <p:nvPr>
            <p:ph type="title"/>
          </p:nvPr>
        </p:nvSpPr>
        <p:spPr>
          <a:xfrm>
            <a:off x="357188" y="214313"/>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a:bodyPr>
          <a:lstStyle/>
          <a:p>
            <a:pPr marL="857250" indent="-857250">
              <a:buFont typeface="Calibri" pitchFamily="34" charset="0"/>
              <a:buAutoNum type="romanUcPeriod" startAt="4"/>
            </a:pPr>
            <a:r>
              <a:rPr lang="fr-FR" sz="3000" b="1" smtClean="0"/>
              <a:t>RELEVES TOPOGRAPHIQUES</a:t>
            </a:r>
          </a:p>
        </p:txBody>
      </p:sp>
      <p:sp>
        <p:nvSpPr>
          <p:cNvPr id="14" name="Espace réservé du numéro de diapositive 13"/>
          <p:cNvSpPr>
            <a:spLocks noGrp="1"/>
          </p:cNvSpPr>
          <p:nvPr>
            <p:ph type="sldNum" sz="quarter" idx="12"/>
          </p:nvPr>
        </p:nvSpPr>
        <p:spPr/>
        <p:txBody>
          <a:bodyPr>
            <a:normAutofit fontScale="85000" lnSpcReduction="20000"/>
          </a:bodyPr>
          <a:lstStyle/>
          <a:p>
            <a:pPr>
              <a:defRPr/>
            </a:pPr>
            <a:fld id="{0907104E-907A-4BFE-8A83-A72D844ED572}" type="slidenum">
              <a:rPr lang="fr-FR"/>
              <a:pPr>
                <a:defRPr/>
              </a:pPr>
              <a:t>23</a:t>
            </a:fld>
            <a:endParaRPr lang="fr-FR"/>
          </a:p>
        </p:txBody>
      </p:sp>
      <p:sp>
        <p:nvSpPr>
          <p:cNvPr id="16" name="Espace réservé du contenu 2"/>
          <p:cNvSpPr txBox="1">
            <a:spLocks/>
          </p:cNvSpPr>
          <p:nvPr/>
        </p:nvSpPr>
        <p:spPr>
          <a:xfrm>
            <a:off x="214313" y="1143000"/>
            <a:ext cx="5072062" cy="1428750"/>
          </a:xfrm>
          <a:prstGeom prst="rect">
            <a:avLst/>
          </a:prstGeom>
          <a:ln>
            <a:solidFill>
              <a:srgbClr val="FF0000"/>
            </a:solidFill>
          </a:ln>
        </p:spPr>
        <p:txBody>
          <a:bodyPr/>
          <a:lstStyle/>
          <a:p>
            <a:pPr marL="0" lvl="1" algn="just" fontAlgn="auto">
              <a:lnSpc>
                <a:spcPct val="150000"/>
              </a:lnSpc>
              <a:spcBef>
                <a:spcPts val="0"/>
              </a:spcBef>
              <a:spcAft>
                <a:spcPts val="0"/>
              </a:spcAft>
              <a:buFont typeface="Wingdings" pitchFamily="2" charset="2"/>
              <a:buChar char="ü"/>
              <a:defRPr/>
            </a:pPr>
            <a:r>
              <a:rPr lang="fr-FR" sz="1600" b="1" dirty="0">
                <a:latin typeface="Tahoma" pitchFamily="34" charset="0"/>
                <a:cs typeface="Tahoma" pitchFamily="34" charset="0"/>
              </a:rPr>
              <a:t>Calage grossier au moyen de la nivelle sphérique :</a:t>
            </a:r>
          </a:p>
          <a:p>
            <a:pPr lvl="1" algn="just" fontAlgn="auto">
              <a:lnSpc>
                <a:spcPct val="150000"/>
              </a:lnSpc>
              <a:spcBef>
                <a:spcPts val="0"/>
              </a:spcBef>
              <a:spcAft>
                <a:spcPts val="0"/>
              </a:spcAft>
              <a:defRPr/>
            </a:pPr>
            <a:r>
              <a:rPr lang="fr-FR" sz="1600" dirty="0">
                <a:latin typeface="Tahoma" pitchFamily="34" charset="0"/>
                <a:cs typeface="Tahoma" pitchFamily="34" charset="0"/>
              </a:rPr>
              <a:t>Calez la nivelle sphérique au moyen des pieds du trépied.</a:t>
            </a:r>
          </a:p>
          <a:p>
            <a:pPr lvl="1" algn="just" fontAlgn="auto">
              <a:lnSpc>
                <a:spcPct val="150000"/>
              </a:lnSpc>
              <a:spcBef>
                <a:spcPts val="0"/>
              </a:spcBef>
              <a:spcAft>
                <a:spcPts val="0"/>
              </a:spcAft>
              <a:buFont typeface="Arial" pitchFamily="34" charset="0"/>
              <a:buChar char="•"/>
              <a:defRPr/>
            </a:pPr>
            <a:endParaRPr lang="fr-FR" sz="1600" dirty="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995"/>
                                        </p:tgtEl>
                                        <p:attrNameLst>
                                          <p:attrName>style.visibility</p:attrName>
                                        </p:attrNameLst>
                                      </p:cBhvr>
                                      <p:to>
                                        <p:strVal val="visible"/>
                                      </p:to>
                                    </p:set>
                                  </p:childTnLst>
                                </p:cTn>
                              </p:par>
                              <p:par>
                                <p:cTn id="17" presetID="5"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0"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14938" y="4714875"/>
            <a:ext cx="3929062" cy="307975"/>
          </a:xfrm>
          <a:prstGeom prst="rect">
            <a:avLst/>
          </a:prstGeom>
          <a:solidFill>
            <a:schemeClr val="bg1"/>
          </a:solidFill>
        </p:spPr>
        <p:txBody>
          <a:bodyPr>
            <a:spAutoFit/>
          </a:bodyPr>
          <a:lstStyle/>
          <a:p>
            <a:pPr marL="457200" indent="-457200" algn="ctr" fontAlgn="auto">
              <a:spcBef>
                <a:spcPts val="0"/>
              </a:spcBef>
              <a:spcAft>
                <a:spcPts val="0"/>
              </a:spcAft>
              <a:defRPr/>
            </a:pPr>
            <a:r>
              <a:rPr lang="fr-FR" sz="1400" b="1" i="1" dirty="0">
                <a:solidFill>
                  <a:schemeClr val="tx2">
                    <a:lumMod val="75000"/>
                  </a:schemeClr>
                </a:solidFill>
                <a:latin typeface="Tahoma" pitchFamily="34" charset="0"/>
                <a:cs typeface="Tahoma" pitchFamily="34" charset="0"/>
              </a:rPr>
              <a:t>(calage final de la nivelle torique)</a:t>
            </a:r>
          </a:p>
        </p:txBody>
      </p:sp>
      <p:pic>
        <p:nvPicPr>
          <p:cNvPr id="1026" name="Picture 2"/>
          <p:cNvPicPr>
            <a:picLocks noChangeAspect="1" noChangeArrowheads="1"/>
          </p:cNvPicPr>
          <p:nvPr/>
        </p:nvPicPr>
        <p:blipFill>
          <a:blip r:embed="rId2" cstate="print"/>
          <a:srcRect/>
          <a:stretch>
            <a:fillRect/>
          </a:stretch>
        </p:blipFill>
        <p:spPr bwMode="auto">
          <a:xfrm>
            <a:off x="5214938" y="1571625"/>
            <a:ext cx="3929062" cy="3071813"/>
          </a:xfrm>
          <a:prstGeom prst="rect">
            <a:avLst/>
          </a:prstGeom>
          <a:noFill/>
          <a:ln w="9525">
            <a:noFill/>
            <a:miter lim="800000"/>
            <a:headEnd/>
            <a:tailEnd/>
          </a:ln>
        </p:spPr>
      </p:pic>
      <p:sp>
        <p:nvSpPr>
          <p:cNvPr id="11" name="Rectangle 10"/>
          <p:cNvSpPr/>
          <p:nvPr/>
        </p:nvSpPr>
        <p:spPr>
          <a:xfrm>
            <a:off x="2286000" y="3105150"/>
            <a:ext cx="4572000" cy="554038"/>
          </a:xfrm>
          <a:prstGeom prst="rect">
            <a:avLst/>
          </a:prstGeom>
        </p:spPr>
        <p:txBody>
          <a:bodyPr>
            <a:spAutoFit/>
          </a:bodyPr>
          <a:lstStyle/>
          <a:p>
            <a:pPr marL="457200" indent="-457200" fontAlgn="auto">
              <a:lnSpc>
                <a:spcPct val="150000"/>
              </a:lnSpc>
              <a:spcBef>
                <a:spcPts val="0"/>
              </a:spcBef>
              <a:spcAft>
                <a:spcPts val="0"/>
              </a:spcAft>
              <a:defRPr/>
            </a:pPr>
            <a:endParaRPr lang="fr-FR" sz="2000" dirty="0">
              <a:solidFill>
                <a:schemeClr val="accent1">
                  <a:lumMod val="75000"/>
                </a:schemeClr>
              </a:solidFill>
              <a:latin typeface="Tahoma" pitchFamily="34" charset="0"/>
              <a:cs typeface="Tahoma" pitchFamily="34" charset="0"/>
            </a:endParaRPr>
          </a:p>
        </p:txBody>
      </p:sp>
      <p:sp>
        <p:nvSpPr>
          <p:cNvPr id="13" name="Espace réservé du contenu 2"/>
          <p:cNvSpPr txBox="1">
            <a:spLocks/>
          </p:cNvSpPr>
          <p:nvPr/>
        </p:nvSpPr>
        <p:spPr bwMode="auto">
          <a:xfrm>
            <a:off x="142875" y="1285875"/>
            <a:ext cx="5072063" cy="4071938"/>
          </a:xfrm>
          <a:prstGeom prst="rect">
            <a:avLst/>
          </a:prstGeom>
          <a:noFill/>
          <a:ln w="9525">
            <a:solidFill>
              <a:srgbClr val="FF0000"/>
            </a:solidFill>
            <a:miter lim="800000"/>
            <a:headEnd/>
            <a:tailEnd/>
          </a:ln>
        </p:spPr>
        <p:txBody>
          <a:bodyPr/>
          <a:lstStyle/>
          <a:p>
            <a:pPr algn="just">
              <a:lnSpc>
                <a:spcPct val="150000"/>
              </a:lnSpc>
              <a:buFont typeface="Wingdings" pitchFamily="2" charset="2"/>
              <a:buChar char="ü"/>
            </a:pPr>
            <a:r>
              <a:rPr lang="fr-FR" sz="1600" b="1">
                <a:latin typeface="Tahoma" pitchFamily="34" charset="0"/>
                <a:cs typeface="Tahoma" pitchFamily="34" charset="0"/>
              </a:rPr>
              <a:t> Calage fin dans toutes les directions au moyen de la nivelle torique :</a:t>
            </a:r>
          </a:p>
          <a:p>
            <a:pPr lvl="1" algn="just">
              <a:lnSpc>
                <a:spcPct val="150000"/>
              </a:lnSpc>
              <a:buFont typeface="Arial" charset="0"/>
              <a:buChar char="•"/>
            </a:pPr>
            <a:r>
              <a:rPr lang="fr-FR" sz="1600">
                <a:latin typeface="Tahoma" pitchFamily="34" charset="0"/>
                <a:cs typeface="Tahoma" pitchFamily="34" charset="0"/>
              </a:rPr>
              <a:t> Amenez l'axe de la nivelle torique sur la troisième vis calante V3 et, en agissant seulement sur la vis cal.V3, amenez la bulle dans la position de calage.</a:t>
            </a:r>
          </a:p>
          <a:p>
            <a:pPr lvl="1" algn="just">
              <a:lnSpc>
                <a:spcPct val="150000"/>
              </a:lnSpc>
              <a:buFont typeface="Arial" charset="0"/>
              <a:buChar char="•"/>
            </a:pPr>
            <a:r>
              <a:rPr lang="fr-FR" sz="1600">
                <a:latin typeface="Tahoma" pitchFamily="34" charset="0"/>
                <a:cs typeface="Tahoma" pitchFamily="34" charset="0"/>
              </a:rPr>
              <a:t> Vérifiez enfin qu'en tournant l'appareil dans une direction intermédiaire la bulle reste dans sa position de calage. Si le calage n'est pas parfait, il faut reprendre les mêmes opérations pour affiner le calage.</a:t>
            </a:r>
          </a:p>
        </p:txBody>
      </p:sp>
      <p:sp>
        <p:nvSpPr>
          <p:cNvPr id="14" name="Titre 1"/>
          <p:cNvSpPr>
            <a:spLocks noGrp="1"/>
          </p:cNvSpPr>
          <p:nvPr>
            <p:ph type="title"/>
          </p:nvPr>
        </p:nvSpPr>
        <p:spPr>
          <a:xfrm>
            <a:off x="357188" y="214313"/>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fontScale="90000"/>
          </a:bodyPr>
          <a:lstStyle/>
          <a:p>
            <a:pPr marL="857250" indent="-857250">
              <a:buFont typeface="Calibri" pitchFamily="34" charset="0"/>
              <a:buAutoNum type="romanUcPeriod" startAt="4"/>
            </a:pPr>
            <a:r>
              <a:rPr lang="fr-FR" sz="3000" b="1" smtClean="0"/>
              <a:t>RELEVES TOPOGRAPHIQUES</a:t>
            </a:r>
          </a:p>
        </p:txBody>
      </p:sp>
      <p:sp>
        <p:nvSpPr>
          <p:cNvPr id="16" name="Espace réservé du numéro de diapositive 15"/>
          <p:cNvSpPr>
            <a:spLocks noGrp="1"/>
          </p:cNvSpPr>
          <p:nvPr>
            <p:ph type="sldNum" sz="quarter" idx="12"/>
          </p:nvPr>
        </p:nvSpPr>
        <p:spPr/>
        <p:txBody>
          <a:bodyPr/>
          <a:lstStyle/>
          <a:p>
            <a:pPr>
              <a:defRPr/>
            </a:pPr>
            <a:fld id="{9AC37BC1-55B5-476D-BDEC-0D7C3BDE757D}" type="slidenum">
              <a:rPr lang="fr-FR"/>
              <a:pPr>
                <a:defRPr/>
              </a:pPr>
              <a:t>24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71563" y="642938"/>
            <a:ext cx="7358062" cy="400050"/>
          </a:xfrm>
          <a:prstGeom prst="rect">
            <a:avLst/>
          </a:prstGeom>
          <a:noFill/>
          <a:ln w="9525">
            <a:noFill/>
            <a:miter lim="800000"/>
            <a:headEnd/>
            <a:tailEnd/>
          </a:ln>
        </p:spPr>
        <p:txBody>
          <a:bodyPr>
            <a:spAutoFit/>
          </a:bodyPr>
          <a:lstStyle/>
          <a:p>
            <a:pPr marL="457200" indent="-457200">
              <a:buFont typeface="Calibri" pitchFamily="34" charset="0"/>
              <a:buAutoNum type="arabicPeriod" startAt="3"/>
            </a:pPr>
            <a:r>
              <a:rPr lang="fr-FR" sz="2000">
                <a:latin typeface="Tahoma" pitchFamily="34" charset="0"/>
                <a:cs typeface="Tahoma" pitchFamily="34" charset="0"/>
              </a:rPr>
              <a:t>PRÉCISION DES MESURES ANGULAIRES :</a:t>
            </a:r>
          </a:p>
        </p:txBody>
      </p:sp>
      <p:sp>
        <p:nvSpPr>
          <p:cNvPr id="9" name="Espace réservé du contenu 2"/>
          <p:cNvSpPr txBox="1">
            <a:spLocks/>
          </p:cNvSpPr>
          <p:nvPr/>
        </p:nvSpPr>
        <p:spPr bwMode="auto">
          <a:xfrm>
            <a:off x="152400" y="1143000"/>
            <a:ext cx="7277100"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eriod"/>
            </a:pPr>
            <a:r>
              <a:rPr lang="fr-FR" b="1" i="1">
                <a:latin typeface="Tahoma" pitchFamily="34" charset="0"/>
                <a:cs typeface="Tahoma" pitchFamily="34" charset="0"/>
              </a:rPr>
              <a:t>Erreurs systématiques dues  aux défauts de l’appareil </a:t>
            </a:r>
          </a:p>
        </p:txBody>
      </p:sp>
      <p:sp>
        <p:nvSpPr>
          <p:cNvPr id="12" name="Espace réservé du contenu 2"/>
          <p:cNvSpPr txBox="1">
            <a:spLocks noChangeAspect="1"/>
          </p:cNvSpPr>
          <p:nvPr/>
        </p:nvSpPr>
        <p:spPr bwMode="auto">
          <a:xfrm>
            <a:off x="142875" y="2071688"/>
            <a:ext cx="8786813" cy="4724400"/>
          </a:xfrm>
          <a:prstGeom prst="rect">
            <a:avLst/>
          </a:prstGeom>
          <a:noFill/>
          <a:ln w="9525">
            <a:noFill/>
            <a:miter lim="800000"/>
            <a:headEnd/>
            <a:tailEnd/>
          </a:ln>
        </p:spPr>
        <p:txBody>
          <a:bodyPr/>
          <a:lstStyle/>
          <a:p>
            <a:pPr algn="just">
              <a:lnSpc>
                <a:spcPct val="150000"/>
              </a:lnSpc>
              <a:buFont typeface="Wingdings" pitchFamily="2" charset="2"/>
              <a:buChar char="ü"/>
            </a:pPr>
            <a:r>
              <a:rPr lang="fr-FR" sz="1600" b="1">
                <a:latin typeface="Tahoma" pitchFamily="34" charset="0"/>
                <a:cs typeface="Tahoma" pitchFamily="34" charset="0"/>
              </a:rPr>
              <a:t>Graduation et géométrie des cercles : </a:t>
            </a:r>
          </a:p>
          <a:p>
            <a:pPr>
              <a:lnSpc>
                <a:spcPct val="150000"/>
              </a:lnSpc>
            </a:pPr>
            <a:r>
              <a:rPr lang="fr-FR" sz="1600">
                <a:latin typeface="Tahoma" pitchFamily="34" charset="0"/>
                <a:cs typeface="Tahoma" pitchFamily="34" charset="0"/>
              </a:rPr>
              <a:t>L’irrégularité des graduations des cercles et </a:t>
            </a:r>
          </a:p>
          <a:p>
            <a:pPr>
              <a:lnSpc>
                <a:spcPct val="150000"/>
              </a:lnSpc>
            </a:pPr>
            <a:r>
              <a:rPr lang="fr-FR" sz="1600">
                <a:latin typeface="Tahoma" pitchFamily="34" charset="0"/>
                <a:cs typeface="Tahoma" pitchFamily="34" charset="0"/>
              </a:rPr>
              <a:t>le défaut de perpendicularité du cercle horizontal </a:t>
            </a:r>
          </a:p>
          <a:p>
            <a:pPr>
              <a:lnSpc>
                <a:spcPct val="150000"/>
              </a:lnSpc>
            </a:pPr>
            <a:r>
              <a:rPr lang="fr-FR" sz="1600">
                <a:latin typeface="Tahoma" pitchFamily="34" charset="0"/>
                <a:cs typeface="Tahoma" pitchFamily="34" charset="0"/>
              </a:rPr>
              <a:t>avec l’axe principal</a:t>
            </a:r>
          </a:p>
          <a:p>
            <a:pPr algn="just">
              <a:lnSpc>
                <a:spcPct val="150000"/>
              </a:lnSpc>
              <a:buFont typeface="Wingdings" pitchFamily="2" charset="2"/>
              <a:buChar char="ü"/>
            </a:pPr>
            <a:r>
              <a:rPr lang="fr-FR" sz="1600" b="1">
                <a:latin typeface="Tahoma" pitchFamily="34" charset="0"/>
                <a:cs typeface="Tahoma" pitchFamily="34" charset="0"/>
              </a:rPr>
              <a:t>Défauts d’excentricité : </a:t>
            </a:r>
          </a:p>
          <a:p>
            <a:pPr>
              <a:lnSpc>
                <a:spcPct val="150000"/>
              </a:lnSpc>
            </a:pPr>
            <a:r>
              <a:rPr lang="fr-FR" sz="1600">
                <a:latin typeface="Tahoma" pitchFamily="34" charset="0"/>
                <a:cs typeface="Tahoma" pitchFamily="34" charset="0"/>
              </a:rPr>
              <a:t>L’axe principal ne passe pas par le centre du cercle</a:t>
            </a:r>
          </a:p>
          <a:p>
            <a:pPr>
              <a:lnSpc>
                <a:spcPct val="150000"/>
              </a:lnSpc>
            </a:pPr>
            <a:r>
              <a:rPr lang="fr-FR" sz="1600">
                <a:latin typeface="Tahoma" pitchFamily="34" charset="0"/>
                <a:cs typeface="Tahoma" pitchFamily="34" charset="0"/>
              </a:rPr>
              <a:t> horizontal et l’axe secondaire ne passe pas par le</a:t>
            </a:r>
          </a:p>
          <a:p>
            <a:pPr>
              <a:lnSpc>
                <a:spcPct val="150000"/>
              </a:lnSpc>
            </a:pPr>
            <a:r>
              <a:rPr lang="fr-FR" sz="1600">
                <a:latin typeface="Tahoma" pitchFamily="34" charset="0"/>
                <a:cs typeface="Tahoma" pitchFamily="34" charset="0"/>
              </a:rPr>
              <a:t> centre du cercle vertical.</a:t>
            </a:r>
          </a:p>
          <a:p>
            <a:pPr>
              <a:lnSpc>
                <a:spcPct val="150000"/>
              </a:lnSpc>
            </a:pPr>
            <a:r>
              <a:rPr lang="fr-FR" sz="1600">
                <a:latin typeface="Tahoma" pitchFamily="34" charset="0"/>
                <a:cs typeface="Tahoma" pitchFamily="34" charset="0"/>
              </a:rPr>
              <a:t>Les appareils les plus précis sont munis d’un système</a:t>
            </a:r>
          </a:p>
          <a:p>
            <a:pPr>
              <a:lnSpc>
                <a:spcPct val="150000"/>
              </a:lnSpc>
            </a:pPr>
            <a:r>
              <a:rPr lang="fr-FR" sz="1600">
                <a:latin typeface="Tahoma" pitchFamily="34" charset="0"/>
                <a:cs typeface="Tahoma" pitchFamily="34" charset="0"/>
              </a:rPr>
              <a:t> permettant d’éliminer ces défauts d’excentricité</a:t>
            </a:r>
          </a:p>
        </p:txBody>
      </p:sp>
      <p:pic>
        <p:nvPicPr>
          <p:cNvPr id="11" name="Picture 4"/>
          <p:cNvPicPr>
            <a:picLocks noChangeAspect="1" noChangeArrowheads="1"/>
          </p:cNvPicPr>
          <p:nvPr/>
        </p:nvPicPr>
        <p:blipFill>
          <a:blip r:embed="rId2" cstate="print"/>
          <a:srcRect/>
          <a:stretch>
            <a:fillRect/>
          </a:stretch>
        </p:blipFill>
        <p:spPr bwMode="auto">
          <a:xfrm>
            <a:off x="5000625" y="2214563"/>
            <a:ext cx="3876675" cy="4214812"/>
          </a:xfrm>
          <a:prstGeom prst="rect">
            <a:avLst/>
          </a:prstGeom>
          <a:noFill/>
          <a:ln w="9525">
            <a:solidFill>
              <a:schemeClr val="accent1"/>
            </a:solidFill>
            <a:miter lim="800000"/>
            <a:headEnd/>
            <a:tailEnd/>
          </a:ln>
        </p:spPr>
      </p:pic>
      <p:sp>
        <p:nvSpPr>
          <p:cNvPr id="10" name="Titre 1"/>
          <p:cNvSpPr>
            <a:spLocks noGrp="1"/>
          </p:cNvSpPr>
          <p:nvPr>
            <p:ph type="title"/>
          </p:nvPr>
        </p:nvSpPr>
        <p:spPr>
          <a:xfrm>
            <a:off x="0" y="0"/>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normAutofit fontScale="90000"/>
          </a:bodyPr>
          <a:lstStyle/>
          <a:p>
            <a:pPr marL="857250" indent="-857250">
              <a:buFont typeface="Calibri" pitchFamily="34" charset="0"/>
              <a:buAutoNum type="romanUcPeriod" startAt="4"/>
            </a:pPr>
            <a:r>
              <a:rPr lang="fr-FR" sz="3000" b="1" smtClean="0"/>
              <a:t>RELEVES TOPOGRAPHIQUES</a:t>
            </a:r>
          </a:p>
        </p:txBody>
      </p:sp>
      <p:sp>
        <p:nvSpPr>
          <p:cNvPr id="16" name="Espace réservé du numéro de diapositive 15"/>
          <p:cNvSpPr>
            <a:spLocks noGrp="1"/>
          </p:cNvSpPr>
          <p:nvPr>
            <p:ph type="sldNum" sz="quarter" idx="12"/>
          </p:nvPr>
        </p:nvSpPr>
        <p:spPr/>
        <p:txBody>
          <a:bodyPr/>
          <a:lstStyle/>
          <a:p>
            <a:pPr>
              <a:defRPr/>
            </a:pPr>
            <a:fld id="{F36CB253-31E6-49F9-AA45-DE93B31ABAFD}" type="slidenum">
              <a:rPr lang="fr-FR"/>
              <a:pPr>
                <a:defRPr/>
              </a:pPr>
              <a:t>25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trips(down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71563" y="642938"/>
            <a:ext cx="7358062" cy="400050"/>
          </a:xfrm>
          <a:prstGeom prst="rect">
            <a:avLst/>
          </a:prstGeom>
          <a:noFill/>
          <a:ln w="9525">
            <a:noFill/>
            <a:miter lim="800000"/>
            <a:headEnd/>
            <a:tailEnd/>
          </a:ln>
        </p:spPr>
        <p:txBody>
          <a:bodyPr>
            <a:spAutoFit/>
          </a:bodyPr>
          <a:lstStyle/>
          <a:p>
            <a:pPr marL="457200" indent="-457200">
              <a:buFont typeface="Calibri" pitchFamily="34" charset="0"/>
              <a:buAutoNum type="arabicPeriod" startAt="3"/>
            </a:pPr>
            <a:r>
              <a:rPr lang="fr-FR" sz="2000">
                <a:latin typeface="Tahoma" pitchFamily="34" charset="0"/>
                <a:cs typeface="Tahoma" pitchFamily="34" charset="0"/>
              </a:rPr>
              <a:t>PRÉCISION DES MESURES ANGULAIRES :</a:t>
            </a:r>
          </a:p>
        </p:txBody>
      </p:sp>
      <p:sp>
        <p:nvSpPr>
          <p:cNvPr id="9" name="Espace réservé du contenu 2"/>
          <p:cNvSpPr txBox="1">
            <a:spLocks/>
          </p:cNvSpPr>
          <p:nvPr/>
        </p:nvSpPr>
        <p:spPr bwMode="auto">
          <a:xfrm>
            <a:off x="152400" y="1143000"/>
            <a:ext cx="7277100"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eriod"/>
            </a:pPr>
            <a:r>
              <a:rPr lang="fr-FR" b="1" i="1">
                <a:latin typeface="Tahoma" pitchFamily="34" charset="0"/>
                <a:cs typeface="Tahoma" pitchFamily="34" charset="0"/>
              </a:rPr>
              <a:t>Erreurs systématiques dues  aux défauts de l’appareil </a:t>
            </a:r>
          </a:p>
        </p:txBody>
      </p:sp>
      <p:pic>
        <p:nvPicPr>
          <p:cNvPr id="11" name="Picture 4"/>
          <p:cNvPicPr>
            <a:picLocks noChangeAspect="1" noChangeArrowheads="1"/>
          </p:cNvPicPr>
          <p:nvPr/>
        </p:nvPicPr>
        <p:blipFill>
          <a:blip r:embed="rId2" cstate="print"/>
          <a:srcRect/>
          <a:stretch>
            <a:fillRect/>
          </a:stretch>
        </p:blipFill>
        <p:spPr bwMode="auto">
          <a:xfrm>
            <a:off x="5000625" y="2214563"/>
            <a:ext cx="3876675" cy="4214812"/>
          </a:xfrm>
          <a:prstGeom prst="rect">
            <a:avLst/>
          </a:prstGeom>
          <a:noFill/>
          <a:ln w="9525">
            <a:solidFill>
              <a:schemeClr val="accent1"/>
            </a:solidFill>
            <a:miter lim="800000"/>
            <a:headEnd/>
            <a:tailEnd/>
          </a:ln>
        </p:spPr>
      </p:pic>
      <p:sp>
        <p:nvSpPr>
          <p:cNvPr id="10" name="Titre 1"/>
          <p:cNvSpPr>
            <a:spLocks noGrp="1"/>
          </p:cNvSpPr>
          <p:nvPr>
            <p:ph type="title"/>
          </p:nvPr>
        </p:nvSpPr>
        <p:spPr>
          <a:xfrm>
            <a:off x="0" y="0"/>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6" name="Espace réservé du numéro de diapositive 15"/>
          <p:cNvSpPr>
            <a:spLocks noGrp="1"/>
          </p:cNvSpPr>
          <p:nvPr>
            <p:ph type="sldNum" sz="quarter" idx="12"/>
          </p:nvPr>
        </p:nvSpPr>
        <p:spPr/>
        <p:txBody>
          <a:bodyPr/>
          <a:lstStyle/>
          <a:p>
            <a:pPr>
              <a:defRPr/>
            </a:pPr>
            <a:fld id="{2A377F90-C3B2-4668-B426-C577727FB6F6}" type="slidenum">
              <a:rPr lang="fr-FR"/>
              <a:pPr>
                <a:defRPr/>
              </a:pPr>
              <a:t>26</a:t>
            </a:fld>
            <a:endParaRPr lang="fr-FR"/>
          </a:p>
        </p:txBody>
      </p:sp>
      <p:sp>
        <p:nvSpPr>
          <p:cNvPr id="13" name="Rectangle 12"/>
          <p:cNvSpPr>
            <a:spLocks noChangeArrowheads="1"/>
          </p:cNvSpPr>
          <p:nvPr/>
        </p:nvSpPr>
        <p:spPr bwMode="auto">
          <a:xfrm>
            <a:off x="214313" y="2143125"/>
            <a:ext cx="4572000" cy="4246563"/>
          </a:xfrm>
          <a:prstGeom prst="rect">
            <a:avLst/>
          </a:prstGeom>
          <a:noFill/>
          <a:ln w="9525">
            <a:noFill/>
            <a:miter lim="800000"/>
            <a:headEnd/>
            <a:tailEnd/>
          </a:ln>
        </p:spPr>
        <p:txBody>
          <a:bodyPr>
            <a:spAutoFit/>
          </a:bodyPr>
          <a:lstStyle/>
          <a:p>
            <a:pPr algn="just">
              <a:lnSpc>
                <a:spcPct val="150000"/>
              </a:lnSpc>
              <a:buFont typeface="Wingdings" pitchFamily="2" charset="2"/>
              <a:buChar char="ü"/>
            </a:pPr>
            <a:r>
              <a:rPr lang="fr-FR" b="1">
                <a:latin typeface="Tahoma" pitchFamily="34" charset="0"/>
                <a:cs typeface="Tahoma" pitchFamily="34" charset="0"/>
              </a:rPr>
              <a:t>Tourillonement : </a:t>
            </a:r>
          </a:p>
          <a:p>
            <a:pPr>
              <a:lnSpc>
                <a:spcPct val="150000"/>
              </a:lnSpc>
            </a:pPr>
            <a:r>
              <a:rPr lang="fr-FR">
                <a:latin typeface="Tahoma" pitchFamily="34" charset="0"/>
                <a:cs typeface="Tahoma" pitchFamily="34" charset="0"/>
              </a:rPr>
              <a:t>L’axe</a:t>
            </a:r>
            <a:r>
              <a:rPr lang="fr-FR">
                <a:latin typeface="Calibri" pitchFamily="34" charset="0"/>
              </a:rPr>
              <a:t> secondaire (T) n’est pas perpendiculaire à l’axe principal (P)</a:t>
            </a:r>
          </a:p>
          <a:p>
            <a:pPr>
              <a:lnSpc>
                <a:spcPct val="150000"/>
              </a:lnSpc>
            </a:pPr>
            <a:r>
              <a:rPr lang="fr-FR">
                <a:latin typeface="Calibri" pitchFamily="34" charset="0"/>
              </a:rPr>
              <a:t>L’erreur est éliminé par </a:t>
            </a:r>
            <a:r>
              <a:rPr lang="fr-FR" b="1">
                <a:latin typeface="Calibri" pitchFamily="34" charset="0"/>
              </a:rPr>
              <a:t>double retournement</a:t>
            </a:r>
            <a:endParaRPr lang="fr-FR">
              <a:latin typeface="Calibri" pitchFamily="34" charset="0"/>
            </a:endParaRPr>
          </a:p>
          <a:p>
            <a:pPr>
              <a:lnSpc>
                <a:spcPct val="150000"/>
              </a:lnSpc>
            </a:pPr>
            <a:endParaRPr lang="fr-FR">
              <a:latin typeface="Calibri" pitchFamily="34" charset="0"/>
            </a:endParaRPr>
          </a:p>
          <a:p>
            <a:pPr algn="just">
              <a:lnSpc>
                <a:spcPct val="150000"/>
              </a:lnSpc>
              <a:buFont typeface="Wingdings" pitchFamily="2" charset="2"/>
              <a:buChar char="ü"/>
            </a:pPr>
            <a:r>
              <a:rPr lang="fr-FR" b="1">
                <a:latin typeface="Tahoma" pitchFamily="34" charset="0"/>
                <a:cs typeface="Tahoma" pitchFamily="34" charset="0"/>
              </a:rPr>
              <a:t>Collimation horizontale : </a:t>
            </a:r>
          </a:p>
          <a:p>
            <a:pPr>
              <a:lnSpc>
                <a:spcPct val="150000"/>
              </a:lnSpc>
            </a:pPr>
            <a:r>
              <a:rPr lang="fr-FR">
                <a:latin typeface="Tahoma" pitchFamily="34" charset="0"/>
                <a:cs typeface="Tahoma" pitchFamily="34" charset="0"/>
              </a:rPr>
              <a:t>L’axe</a:t>
            </a:r>
            <a:r>
              <a:rPr lang="fr-FR">
                <a:latin typeface="Calibri" pitchFamily="34" charset="0"/>
              </a:rPr>
              <a:t> de visée (O) n’est pas perpendiculaire à l’axe secondaire (T)</a:t>
            </a:r>
          </a:p>
          <a:p>
            <a:pPr>
              <a:lnSpc>
                <a:spcPct val="150000"/>
              </a:lnSpc>
            </a:pPr>
            <a:r>
              <a:rPr lang="fr-FR">
                <a:latin typeface="Calibri" pitchFamily="34" charset="0"/>
              </a:rPr>
              <a:t>Ce défaut est éliminé par </a:t>
            </a:r>
            <a:r>
              <a:rPr lang="fr-FR" b="1">
                <a:latin typeface="Calibri" pitchFamily="34" charset="0"/>
              </a:rPr>
              <a:t>double retournement</a:t>
            </a:r>
            <a:endParaRPr lang="fr-FR">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trips(downLeft)">
                                      <p:cBhvr>
                                        <p:cTn id="16" dur="500"/>
                                        <p:tgtEl>
                                          <p:spTgt spid="9">
                                            <p:txEl>
                                              <p:pRg st="0" end="0"/>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3" dur="500"/>
                                        <p:tgtEl>
                                          <p:spTgt spid="13">
                                            <p:txEl>
                                              <p:pRg st="0" end="0"/>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6" dur="500"/>
                                        <p:tgtEl>
                                          <p:spTgt spid="13">
                                            <p:txEl>
                                              <p:pRg st="1" end="1"/>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checkerboard(across)">
                                      <p:cBhvr>
                                        <p:cTn id="37" dur="500"/>
                                        <p:tgtEl>
                                          <p:spTgt spid="13">
                                            <p:txEl>
                                              <p:pRg st="5" end="5"/>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13">
                                            <p:txEl>
                                              <p:pRg st="6" end="6"/>
                                            </p:txEl>
                                          </p:spTgt>
                                        </p:tgtEl>
                                        <p:attrNameLst>
                                          <p:attrName>style.visibility</p:attrName>
                                        </p:attrNameLst>
                                      </p:cBhvr>
                                      <p:to>
                                        <p:strVal val="visible"/>
                                      </p:to>
                                    </p:set>
                                    <p:animEffect transition="in" filter="checkerboard(across)">
                                      <p:cBhvr>
                                        <p:cTn id="40"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71563" y="642938"/>
            <a:ext cx="7358062" cy="400050"/>
          </a:xfrm>
          <a:prstGeom prst="rect">
            <a:avLst/>
          </a:prstGeom>
          <a:noFill/>
          <a:ln w="9525">
            <a:noFill/>
            <a:miter lim="800000"/>
            <a:headEnd/>
            <a:tailEnd/>
          </a:ln>
        </p:spPr>
        <p:txBody>
          <a:bodyPr>
            <a:spAutoFit/>
          </a:bodyPr>
          <a:lstStyle/>
          <a:p>
            <a:pPr marL="457200" indent="-457200">
              <a:buFont typeface="Calibri" pitchFamily="34" charset="0"/>
              <a:buAutoNum type="arabicPeriod" startAt="3"/>
            </a:pPr>
            <a:r>
              <a:rPr lang="fr-FR" sz="2000">
                <a:latin typeface="Tahoma" pitchFamily="34" charset="0"/>
                <a:cs typeface="Tahoma" pitchFamily="34" charset="0"/>
              </a:rPr>
              <a:t>PRÉCISION DES MESURES ANGULAIRES :</a:t>
            </a:r>
          </a:p>
        </p:txBody>
      </p:sp>
      <p:sp>
        <p:nvSpPr>
          <p:cNvPr id="9" name="Espace réservé du contenu 2"/>
          <p:cNvSpPr txBox="1">
            <a:spLocks/>
          </p:cNvSpPr>
          <p:nvPr/>
        </p:nvSpPr>
        <p:spPr bwMode="auto">
          <a:xfrm>
            <a:off x="152400" y="1143000"/>
            <a:ext cx="7277100"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eriod"/>
            </a:pPr>
            <a:r>
              <a:rPr lang="fr-FR" b="1" i="1">
                <a:latin typeface="Tahoma" pitchFamily="34" charset="0"/>
                <a:cs typeface="Tahoma" pitchFamily="34" charset="0"/>
              </a:rPr>
              <a:t>Erreurs systématiques dues  aux défauts de l’appareil </a:t>
            </a:r>
          </a:p>
        </p:txBody>
      </p:sp>
      <p:pic>
        <p:nvPicPr>
          <p:cNvPr id="11" name="Picture 4"/>
          <p:cNvPicPr>
            <a:picLocks noChangeAspect="1" noChangeArrowheads="1"/>
          </p:cNvPicPr>
          <p:nvPr/>
        </p:nvPicPr>
        <p:blipFill>
          <a:blip r:embed="rId2" cstate="print"/>
          <a:srcRect/>
          <a:stretch>
            <a:fillRect/>
          </a:stretch>
        </p:blipFill>
        <p:spPr bwMode="auto">
          <a:xfrm>
            <a:off x="5000625" y="2214563"/>
            <a:ext cx="3876675" cy="4214812"/>
          </a:xfrm>
          <a:prstGeom prst="rect">
            <a:avLst/>
          </a:prstGeom>
          <a:noFill/>
          <a:ln w="9525">
            <a:solidFill>
              <a:schemeClr val="accent1"/>
            </a:solidFill>
            <a:miter lim="800000"/>
            <a:headEnd/>
            <a:tailEnd/>
          </a:ln>
        </p:spPr>
      </p:pic>
      <p:sp>
        <p:nvSpPr>
          <p:cNvPr id="10" name="Titre 1"/>
          <p:cNvSpPr>
            <a:spLocks noGrp="1"/>
          </p:cNvSpPr>
          <p:nvPr>
            <p:ph type="title"/>
          </p:nvPr>
        </p:nvSpPr>
        <p:spPr>
          <a:xfrm>
            <a:off x="0" y="0"/>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5" name="Espace réservé du numéro de diapositive 14"/>
          <p:cNvSpPr>
            <a:spLocks noGrp="1"/>
          </p:cNvSpPr>
          <p:nvPr>
            <p:ph type="sldNum" sz="quarter" idx="12"/>
          </p:nvPr>
        </p:nvSpPr>
        <p:spPr/>
        <p:txBody>
          <a:bodyPr/>
          <a:lstStyle/>
          <a:p>
            <a:pPr>
              <a:defRPr/>
            </a:pPr>
            <a:fld id="{C5CE6F19-6D1E-4F92-9561-134DE6CAF782}" type="slidenum">
              <a:rPr lang="fr-FR"/>
              <a:pPr>
                <a:defRPr/>
              </a:pPr>
              <a:t>27</a:t>
            </a:fld>
            <a:endParaRPr lang="fr-FR"/>
          </a:p>
        </p:txBody>
      </p:sp>
      <p:sp>
        <p:nvSpPr>
          <p:cNvPr id="14" name="Rectangle 13"/>
          <p:cNvSpPr>
            <a:spLocks noChangeArrowheads="1"/>
          </p:cNvSpPr>
          <p:nvPr/>
        </p:nvSpPr>
        <p:spPr bwMode="auto">
          <a:xfrm>
            <a:off x="285750" y="2357438"/>
            <a:ext cx="4572000" cy="3416300"/>
          </a:xfrm>
          <a:prstGeom prst="rect">
            <a:avLst/>
          </a:prstGeom>
          <a:noFill/>
          <a:ln w="9525">
            <a:noFill/>
            <a:miter lim="800000"/>
            <a:headEnd/>
            <a:tailEnd/>
          </a:ln>
        </p:spPr>
        <p:txBody>
          <a:bodyPr>
            <a:spAutoFit/>
          </a:bodyPr>
          <a:lstStyle/>
          <a:p>
            <a:pPr algn="just">
              <a:lnSpc>
                <a:spcPct val="150000"/>
              </a:lnSpc>
              <a:buFont typeface="Wingdings" pitchFamily="2" charset="2"/>
              <a:buChar char="ü"/>
            </a:pPr>
            <a:r>
              <a:rPr lang="fr-FR" b="1">
                <a:latin typeface="Tahoma" pitchFamily="34" charset="0"/>
                <a:cs typeface="Tahoma" pitchFamily="34" charset="0"/>
              </a:rPr>
              <a:t>Erreur d’index de cercle vertical : </a:t>
            </a:r>
          </a:p>
          <a:p>
            <a:pPr algn="just">
              <a:lnSpc>
                <a:spcPct val="150000"/>
              </a:lnSpc>
            </a:pPr>
            <a:r>
              <a:rPr lang="fr-FR">
                <a:latin typeface="Tahoma" pitchFamily="34" charset="0"/>
                <a:cs typeface="Tahoma" pitchFamily="34" charset="0"/>
              </a:rPr>
              <a:t>L’index du cercle vertical n’est pas situé sur la verticale du centre du cercle. Cette erreur peut être éliminée par double retournement ou par l’utilisation d’une nivelle d’index. Sur les appareils récents, un automatisme utilisant l’action de la pesanteur minimise ce défaut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trips(downLeft)">
                                      <p:cBhvr>
                                        <p:cTn id="16" dur="500"/>
                                        <p:tgtEl>
                                          <p:spTgt spid="9">
                                            <p:txEl>
                                              <p:pRg st="0" end="0"/>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1563" y="857250"/>
            <a:ext cx="7358062" cy="400050"/>
          </a:xfrm>
          <a:prstGeom prst="rect">
            <a:avLst/>
          </a:prstGeom>
        </p:spPr>
        <p:txBody>
          <a:bodyPr>
            <a:spAutoFit/>
          </a:bodyPr>
          <a:lstStyle/>
          <a:p>
            <a:pPr marL="457200" indent="-457200" fontAlgn="auto">
              <a:spcBef>
                <a:spcPts val="0"/>
              </a:spcBef>
              <a:spcAft>
                <a:spcPts val="0"/>
              </a:spcAft>
              <a:buFont typeface="+mj-lt"/>
              <a:buAutoNum type="arabicPeriod" startAt="3"/>
              <a:defRPr/>
            </a:pPr>
            <a:r>
              <a:rPr lang="fr-FR" sz="2000" dirty="0">
                <a:solidFill>
                  <a:schemeClr val="accent1">
                    <a:lumMod val="75000"/>
                  </a:schemeClr>
                </a:solidFill>
                <a:latin typeface="Tahoma" pitchFamily="34" charset="0"/>
                <a:cs typeface="Tahoma" pitchFamily="34" charset="0"/>
              </a:rPr>
              <a:t>Précision des mesures angulaires :</a:t>
            </a:r>
          </a:p>
        </p:txBody>
      </p:sp>
      <p:sp>
        <p:nvSpPr>
          <p:cNvPr id="9" name="Espace réservé du contenu 2"/>
          <p:cNvSpPr txBox="1">
            <a:spLocks/>
          </p:cNvSpPr>
          <p:nvPr/>
        </p:nvSpPr>
        <p:spPr bwMode="auto">
          <a:xfrm>
            <a:off x="152400" y="1143000"/>
            <a:ext cx="506253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2"/>
            </a:pPr>
            <a:r>
              <a:rPr lang="fr-FR" sz="2000" b="1" i="1">
                <a:latin typeface="Tahoma" pitchFamily="34" charset="0"/>
                <a:cs typeface="Tahoma" pitchFamily="34" charset="0"/>
              </a:rPr>
              <a:t>Erreurs accidentelles :</a:t>
            </a:r>
          </a:p>
        </p:txBody>
      </p:sp>
      <p:sp>
        <p:nvSpPr>
          <p:cNvPr id="12" name="Espace réservé du contenu 2"/>
          <p:cNvSpPr txBox="1">
            <a:spLocks noChangeAspect="1"/>
          </p:cNvSpPr>
          <p:nvPr/>
        </p:nvSpPr>
        <p:spPr bwMode="auto">
          <a:xfrm>
            <a:off x="142875" y="2133600"/>
            <a:ext cx="8621713" cy="4724400"/>
          </a:xfrm>
          <a:prstGeom prst="rect">
            <a:avLst/>
          </a:prstGeom>
          <a:noFill/>
          <a:ln w="9525">
            <a:noFill/>
            <a:miter lim="800000"/>
            <a:headEnd/>
            <a:tailEnd/>
          </a:ln>
        </p:spPr>
        <p:txBody>
          <a:bodyPr/>
          <a:lstStyle/>
          <a:p>
            <a:pPr algn="just">
              <a:lnSpc>
                <a:spcPct val="150000"/>
              </a:lnSpc>
              <a:buFont typeface="Wingdings" pitchFamily="2" charset="2"/>
              <a:buChar char="ü"/>
            </a:pPr>
            <a:r>
              <a:rPr lang="fr-FR" sz="1600" b="1">
                <a:latin typeface="Tahoma" pitchFamily="34" charset="0"/>
                <a:cs typeface="Tahoma" pitchFamily="34" charset="0"/>
              </a:rPr>
              <a:t>Erreur de calage de l’axe principal</a:t>
            </a:r>
          </a:p>
          <a:p>
            <a:pPr algn="just">
              <a:lnSpc>
                <a:spcPct val="150000"/>
              </a:lnSpc>
            </a:pPr>
            <a:r>
              <a:rPr lang="fr-FR" sz="1600">
                <a:latin typeface="Tahoma" pitchFamily="34" charset="0"/>
                <a:cs typeface="Tahoma" pitchFamily="34" charset="0"/>
              </a:rPr>
              <a:t>Le calage parfait de l’axe principal est très difficile à réaliser : il n’est jamais parfaitement vertical. L’incidence de cette erreur sur les angles horizontaux ne peut pas être éliminée par des méthodes de mesure. En revanche, elle peut être mesurée, pour les manipulations de haute précision, au moyen d’une nivelle cavalière : il s’agit d’une nivelle que l’opérateur pose sur les montants de l’alidade et qui permet d’obtenir l’angle d’inclinaison de l’axe secondaire. </a:t>
            </a:r>
          </a:p>
          <a:p>
            <a:pPr algn="just">
              <a:lnSpc>
                <a:spcPct val="150000"/>
              </a:lnSpc>
            </a:pPr>
            <a:endParaRPr lang="fr-FR" sz="1600">
              <a:latin typeface="Tahoma" pitchFamily="34" charset="0"/>
              <a:cs typeface="Tahoma" pitchFamily="34" charset="0"/>
            </a:endParaRPr>
          </a:p>
          <a:p>
            <a:pPr algn="just">
              <a:lnSpc>
                <a:spcPct val="150000"/>
              </a:lnSpc>
              <a:buFont typeface="Wingdings" pitchFamily="2" charset="2"/>
              <a:buChar char="ü"/>
            </a:pPr>
            <a:r>
              <a:rPr lang="fr-FR" sz="1600" b="1">
                <a:latin typeface="Tahoma" pitchFamily="34" charset="0"/>
                <a:cs typeface="Tahoma" pitchFamily="34" charset="0"/>
              </a:rPr>
              <a:t>Erreur de centrage sur le point stationné</a:t>
            </a:r>
          </a:p>
          <a:p>
            <a:pPr algn="just">
              <a:lnSpc>
                <a:spcPct val="150000"/>
              </a:lnSpc>
            </a:pPr>
            <a:r>
              <a:rPr lang="fr-FR" sz="1600">
                <a:latin typeface="Calibri" pitchFamily="34" charset="0"/>
              </a:rPr>
              <a:t>Il est de l’ordre de ± 4 mm pour le mode de mise en station</a:t>
            </a:r>
            <a:endParaRPr lang="fr-FR" sz="1600" b="1">
              <a:latin typeface="Tahoma" pitchFamily="34" charset="0"/>
              <a:cs typeface="Tahoma" pitchFamily="34" charset="0"/>
            </a:endParaRPr>
          </a:p>
          <a:p>
            <a:pPr algn="just">
              <a:lnSpc>
                <a:spcPct val="150000"/>
              </a:lnSpc>
            </a:pPr>
            <a:endParaRPr lang="fr-FR" sz="1600" b="1">
              <a:latin typeface="Tahoma" pitchFamily="34" charset="0"/>
              <a:cs typeface="Tahoma" pitchFamily="34" charset="0"/>
            </a:endParaRPr>
          </a:p>
          <a:p>
            <a:pPr algn="just">
              <a:lnSpc>
                <a:spcPct val="150000"/>
              </a:lnSpc>
              <a:buFont typeface="Wingdings" pitchFamily="2" charset="2"/>
              <a:buChar char="ü"/>
            </a:pPr>
            <a:r>
              <a:rPr lang="fr-FR" sz="1600" b="1">
                <a:latin typeface="Tahoma" pitchFamily="34" charset="0"/>
                <a:cs typeface="Tahoma" pitchFamily="34" charset="0"/>
              </a:rPr>
              <a:t>Erreurs de lecture</a:t>
            </a:r>
          </a:p>
          <a:p>
            <a:pPr algn="just">
              <a:lnSpc>
                <a:spcPct val="150000"/>
              </a:lnSpc>
            </a:pPr>
            <a:r>
              <a:rPr lang="fr-FR" sz="1600">
                <a:latin typeface="Calibri" pitchFamily="34" charset="0"/>
              </a:rPr>
              <a:t>Elles concernent les différents types de pointés</a:t>
            </a:r>
            <a:endParaRPr lang="fr-FR" sz="1600" b="1">
              <a:latin typeface="Tahoma" pitchFamily="34" charset="0"/>
              <a:cs typeface="Tahoma" pitchFamily="34" charset="0"/>
            </a:endParaRPr>
          </a:p>
        </p:txBody>
      </p:sp>
      <p:sp>
        <p:nvSpPr>
          <p:cNvPr id="10" name="Titre 1"/>
          <p:cNvSpPr>
            <a:spLocks noGrp="1"/>
          </p:cNvSpPr>
          <p:nvPr>
            <p:ph type="title"/>
          </p:nvPr>
        </p:nvSpPr>
        <p:spPr>
          <a:xfrm>
            <a:off x="357188" y="214313"/>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3" name="Espace réservé du numéro de diapositive 12"/>
          <p:cNvSpPr>
            <a:spLocks noGrp="1"/>
          </p:cNvSpPr>
          <p:nvPr>
            <p:ph type="sldNum" sz="quarter" idx="12"/>
          </p:nvPr>
        </p:nvSpPr>
        <p:spPr/>
        <p:txBody>
          <a:bodyPr/>
          <a:lstStyle/>
          <a:p>
            <a:pPr>
              <a:defRPr/>
            </a:pPr>
            <a:fld id="{A3C0838C-A90F-490B-BC12-5FA40AC47FFF}" type="slidenum">
              <a:rPr lang="fr-FR"/>
              <a:pPr>
                <a:defRPr/>
              </a:pPr>
              <a:t>28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strips(downLeft)">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strips(downLeft)">
                                      <p:cBhvr>
                                        <p:cTn id="19" dur="500"/>
                                        <p:tgtEl>
                                          <p:spTgt spid="12">
                                            <p:txEl>
                                              <p:pRg st="0" end="0"/>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strips(downLeft)">
                                      <p:cBhvr>
                                        <p:cTn id="26" dur="500"/>
                                        <p:tgtEl>
                                          <p:spTgt spid="12">
                                            <p:txEl>
                                              <p:pRg st="3" end="3"/>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strips(downLeft)">
                                      <p:cBhvr>
                                        <p:cTn id="33" dur="500"/>
                                        <p:tgtEl>
                                          <p:spTgt spid="12">
                                            <p:txEl>
                                              <p:pRg st="6" end="6"/>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1563" y="785813"/>
            <a:ext cx="7358062"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Précision des mesures angulaires :</a:t>
            </a:r>
          </a:p>
        </p:txBody>
      </p:sp>
      <p:sp>
        <p:nvSpPr>
          <p:cNvPr id="9" name="Espace réservé du contenu 2"/>
          <p:cNvSpPr txBox="1">
            <a:spLocks/>
          </p:cNvSpPr>
          <p:nvPr/>
        </p:nvSpPr>
        <p:spPr bwMode="auto">
          <a:xfrm>
            <a:off x="152400" y="1143000"/>
            <a:ext cx="506253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eriod" startAt="2"/>
            </a:pPr>
            <a:r>
              <a:rPr lang="fr-FR" sz="2000" b="1" i="1">
                <a:latin typeface="Tahoma" pitchFamily="34" charset="0"/>
                <a:cs typeface="Tahoma" pitchFamily="34" charset="0"/>
              </a:rPr>
              <a:t>Erreurs accidentelles :</a:t>
            </a:r>
          </a:p>
        </p:txBody>
      </p:sp>
      <p:sp>
        <p:nvSpPr>
          <p:cNvPr id="12" name="Espace réservé du contenu 2"/>
          <p:cNvSpPr txBox="1">
            <a:spLocks noChangeAspect="1"/>
          </p:cNvSpPr>
          <p:nvPr/>
        </p:nvSpPr>
        <p:spPr>
          <a:xfrm>
            <a:off x="142875" y="1643063"/>
            <a:ext cx="8001000" cy="5214937"/>
          </a:xfrm>
          <a:prstGeom prst="rect">
            <a:avLst/>
          </a:prstGeom>
        </p:spPr>
        <p:txBody>
          <a:bodyPr/>
          <a:lstStyle/>
          <a:p>
            <a:pPr algn="just" fontAlgn="auto">
              <a:lnSpc>
                <a:spcPct val="150000"/>
              </a:lnSpc>
              <a:spcBef>
                <a:spcPts val="0"/>
              </a:spcBef>
              <a:spcAft>
                <a:spcPts val="0"/>
              </a:spcAft>
              <a:buFont typeface="Wingdings" pitchFamily="2" charset="2"/>
              <a:buChar char="ü"/>
              <a:defRPr/>
            </a:pPr>
            <a:r>
              <a:rPr lang="fr-FR" sz="1600" b="1" dirty="0">
                <a:latin typeface="Tahoma" pitchFamily="34" charset="0"/>
                <a:cs typeface="Tahoma" pitchFamily="34" charset="0"/>
              </a:rPr>
              <a:t>Erreur de dérive du zéro </a:t>
            </a:r>
          </a:p>
          <a:p>
            <a:pPr algn="just" fontAlgn="auto">
              <a:lnSpc>
                <a:spcPct val="150000"/>
              </a:lnSpc>
              <a:spcBef>
                <a:spcPts val="0"/>
              </a:spcBef>
              <a:spcAft>
                <a:spcPts val="0"/>
              </a:spcAft>
              <a:defRPr/>
            </a:pPr>
            <a:r>
              <a:rPr lang="fr-FR" sz="1600" dirty="0">
                <a:latin typeface="+mn-lt"/>
                <a:cs typeface="+mn-cs"/>
              </a:rPr>
              <a:t>Cette erreur est due à la torsion du trépied : les trépieds en bois (ou en métal) étant peu massifs (pour faciliter leur transport) et relativement peu rigides, il existe des phénomènes de torsion du trépied dus aux passages et aux manipulations de l’opérateur, aux dilatations différentielles des pieds sous l'effet du soleil, etc. Pour les minimiser, il est donc recommandé:</a:t>
            </a:r>
          </a:p>
          <a:p>
            <a:pPr lvl="1" algn="just" fontAlgn="auto">
              <a:lnSpc>
                <a:spcPct val="150000"/>
              </a:lnSpc>
              <a:spcBef>
                <a:spcPts val="0"/>
              </a:spcBef>
              <a:spcAft>
                <a:spcPts val="0"/>
              </a:spcAft>
              <a:buFont typeface="Arial" pitchFamily="34" charset="0"/>
              <a:buChar char="•"/>
              <a:defRPr/>
            </a:pPr>
            <a:r>
              <a:rPr lang="fr-FR" sz="1600" dirty="0">
                <a:latin typeface="+mn-lt"/>
                <a:cs typeface="+mn-cs"/>
              </a:rPr>
              <a:t> de rester en station le moins longtemps possible sur un point ;</a:t>
            </a:r>
          </a:p>
          <a:p>
            <a:pPr lvl="1" algn="just" fontAlgn="auto">
              <a:lnSpc>
                <a:spcPct val="150000"/>
              </a:lnSpc>
              <a:spcBef>
                <a:spcPts val="0"/>
              </a:spcBef>
              <a:spcAft>
                <a:spcPts val="0"/>
              </a:spcAft>
              <a:buFont typeface="Arial" pitchFamily="34" charset="0"/>
              <a:buChar char="•"/>
              <a:defRPr/>
            </a:pPr>
            <a:r>
              <a:rPr lang="fr-FR" sz="1600" dirty="0">
                <a:latin typeface="+mn-lt"/>
                <a:cs typeface="+mn-cs"/>
              </a:rPr>
              <a:t> d’effectuer les observations à l’ombre d’un parasol ;</a:t>
            </a:r>
          </a:p>
          <a:p>
            <a:pPr lvl="1" algn="just" fontAlgn="auto">
              <a:lnSpc>
                <a:spcPct val="150000"/>
              </a:lnSpc>
              <a:spcBef>
                <a:spcPts val="0"/>
              </a:spcBef>
              <a:spcAft>
                <a:spcPts val="0"/>
              </a:spcAft>
              <a:buFont typeface="Arial" pitchFamily="34" charset="0"/>
              <a:buChar char="•"/>
              <a:defRPr/>
            </a:pPr>
            <a:r>
              <a:rPr lang="fr-FR" sz="1600" dirty="0">
                <a:latin typeface="+mn-lt"/>
                <a:cs typeface="+mn-cs"/>
              </a:rPr>
              <a:t> ou bien d’utiliser des trépieds très massifs et Stables.</a:t>
            </a:r>
          </a:p>
          <a:p>
            <a:pPr marL="0" lvl="1" algn="just" fontAlgn="auto">
              <a:lnSpc>
                <a:spcPct val="150000"/>
              </a:lnSpc>
              <a:spcBef>
                <a:spcPts val="0"/>
              </a:spcBef>
              <a:spcAft>
                <a:spcPts val="0"/>
              </a:spcAft>
              <a:buFont typeface="Wingdings" pitchFamily="2" charset="2"/>
              <a:buChar char="ü"/>
              <a:defRPr/>
            </a:pPr>
            <a:r>
              <a:rPr lang="fr-FR" sz="1600" b="1" dirty="0">
                <a:latin typeface="Tahoma" pitchFamily="34" charset="0"/>
                <a:cs typeface="Tahoma" pitchFamily="34" charset="0"/>
              </a:rPr>
              <a:t>Déplacement accidentel de l’appareil</a:t>
            </a:r>
          </a:p>
          <a:p>
            <a:pPr algn="just" fontAlgn="auto">
              <a:lnSpc>
                <a:spcPct val="150000"/>
              </a:lnSpc>
              <a:spcBef>
                <a:spcPts val="0"/>
              </a:spcBef>
              <a:spcAft>
                <a:spcPts val="0"/>
              </a:spcAft>
              <a:defRPr/>
            </a:pPr>
            <a:r>
              <a:rPr lang="fr-FR" sz="1600" dirty="0">
                <a:latin typeface="+mn-lt"/>
                <a:cs typeface="+mn-cs"/>
              </a:rPr>
              <a:t>C’est par exemple un déplacement dû à un choc sur un pied. Le contrôle s’effectue en refermant chaque série de lectures angulaires sur le point de départ. Cette manipulation permet aussi de contrôler la dérive du zéro traitée précédemment.</a:t>
            </a:r>
          </a:p>
        </p:txBody>
      </p:sp>
      <p:sp>
        <p:nvSpPr>
          <p:cNvPr id="10" name="Titre 1"/>
          <p:cNvSpPr>
            <a:spLocks noGrp="1"/>
          </p:cNvSpPr>
          <p:nvPr>
            <p:ph type="title"/>
          </p:nvPr>
        </p:nvSpPr>
        <p:spPr>
          <a:xfrm>
            <a:off x="357188" y="142875"/>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3" name="Espace réservé du numéro de diapositive 12"/>
          <p:cNvSpPr>
            <a:spLocks noGrp="1"/>
          </p:cNvSpPr>
          <p:nvPr>
            <p:ph type="sldNum" sz="quarter" idx="12"/>
          </p:nvPr>
        </p:nvSpPr>
        <p:spPr/>
        <p:txBody>
          <a:bodyPr/>
          <a:lstStyle/>
          <a:p>
            <a:pPr>
              <a:defRPr/>
            </a:pPr>
            <a:fld id="{29573431-D781-4FBE-8762-A51B2B20D942}" type="slidenum">
              <a:rPr lang="fr-FR"/>
              <a:pPr>
                <a:defRPr/>
              </a:pPr>
              <a:t>29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18" presetClass="entr" presetSubtype="12" fill="hold"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strips(downLeft)">
                                      <p:cBhvr>
                                        <p:cTn id="16" dur="500"/>
                                        <p:tgtEl>
                                          <p:spTgt spid="12">
                                            <p:txEl>
                                              <p:pRg st="0" end="0"/>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strips(downLeft)">
                                      <p:cBhvr>
                                        <p:cTn id="29" dur="500"/>
                                        <p:tgtEl>
                                          <p:spTgt spid="12">
                                            <p:txEl>
                                              <p:pRg st="5" end="5"/>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457200" y="274638"/>
            <a:ext cx="8229600" cy="868362"/>
          </a:xfrm>
          <a:gradFill rotWithShape="0">
            <a:gsLst>
              <a:gs pos="0">
                <a:srgbClr val="5E9EFF"/>
              </a:gs>
              <a:gs pos="39999">
                <a:srgbClr val="85C2FF"/>
              </a:gs>
              <a:gs pos="70000">
                <a:srgbClr val="C4D6EB"/>
              </a:gs>
              <a:gs pos="100000">
                <a:srgbClr val="FFEBFA"/>
              </a:gs>
            </a:gsLst>
            <a:lin ang="5400000"/>
          </a:gradFill>
        </p:spPr>
        <p:txBody>
          <a:bodyPr/>
          <a:lstStyle/>
          <a:p>
            <a:pPr marL="857250" indent="-857250">
              <a:buFont typeface="Calibri" pitchFamily="34" charset="0"/>
              <a:buAutoNum type="romanUcPeriod"/>
            </a:pPr>
            <a:r>
              <a:rPr lang="fr-FR" smtClean="0"/>
              <a:t>GENERALITES</a:t>
            </a:r>
          </a:p>
        </p:txBody>
      </p:sp>
      <p:sp>
        <p:nvSpPr>
          <p:cNvPr id="6" name="Espace réservé du numéro de diapositive 5"/>
          <p:cNvSpPr>
            <a:spLocks noGrp="1"/>
          </p:cNvSpPr>
          <p:nvPr>
            <p:ph type="sldNum" sz="quarter" idx="12"/>
          </p:nvPr>
        </p:nvSpPr>
        <p:spPr/>
        <p:txBody>
          <a:bodyPr>
            <a:normAutofit fontScale="85000" lnSpcReduction="20000"/>
          </a:bodyPr>
          <a:lstStyle/>
          <a:p>
            <a:pPr>
              <a:defRPr/>
            </a:pPr>
            <a:fld id="{98C19876-76C3-4EB6-925A-5A85139C20FD}" type="slidenum">
              <a:rPr lang="fr-FR"/>
              <a:pPr>
                <a:defRPr/>
              </a:pPr>
              <a:t>3</a:t>
            </a:fld>
            <a:endParaRPr lang="fr-FR"/>
          </a:p>
        </p:txBody>
      </p:sp>
      <p:sp useBgFill="1">
        <p:nvSpPr>
          <p:cNvPr id="3" name="Espace réservé du contenu 2"/>
          <p:cNvSpPr>
            <a:spLocks noGrp="1"/>
          </p:cNvSpPr>
          <p:nvPr>
            <p:ph sz="quarter" idx="1"/>
          </p:nvPr>
        </p:nvSpPr>
        <p:spPr>
          <a:ln>
            <a:solidFill>
              <a:srgbClr val="FF0000">
                <a:alpha val="80000"/>
              </a:srgbClr>
            </a:solidFill>
          </a:ln>
          <a:effectLst>
            <a:outerShdw blurRad="50800" dist="50800" dir="5400000" algn="ctr" rotWithShape="0">
              <a:schemeClr val="accent1">
                <a:lumMod val="40000"/>
                <a:lumOff val="60000"/>
              </a:schemeClr>
            </a:outerShdw>
          </a:effectLst>
        </p:spPr>
        <p:txBody>
          <a:bodyPr rtlCol="0">
            <a:normAutofit fontScale="92500" lnSpcReduction="10000"/>
          </a:bodyPr>
          <a:lstStyle/>
          <a:p>
            <a:pPr marL="514350" indent="-514350" fontAlgn="auto">
              <a:spcAft>
                <a:spcPts val="0"/>
              </a:spcAft>
              <a:buFont typeface="Arial" pitchFamily="34" charset="0"/>
              <a:buNone/>
              <a:defRPr/>
            </a:pPr>
            <a:r>
              <a:rPr lang="fr-FR" b="1" u="sng" dirty="0" smtClean="0">
                <a:solidFill>
                  <a:srgbClr val="FF0000"/>
                </a:solidFill>
              </a:rPr>
              <a:t>DÉFINITIONS</a:t>
            </a:r>
          </a:p>
          <a:p>
            <a:pPr marL="514350" indent="-514350" fontAlgn="auto">
              <a:spcAft>
                <a:spcPts val="0"/>
              </a:spcAft>
              <a:buFont typeface="+mj-lt"/>
              <a:buAutoNum type="arabicPeriod"/>
              <a:defRPr/>
            </a:pPr>
            <a:endParaRPr lang="fr-FR" dirty="0" smtClean="0"/>
          </a:p>
          <a:p>
            <a:pPr marL="514350" indent="-514350" algn="just" fontAlgn="auto">
              <a:spcAft>
                <a:spcPts val="0"/>
              </a:spcAft>
              <a:buFont typeface="+mj-lt"/>
              <a:buAutoNum type="arabicPeriod" startAt="4"/>
              <a:defRPr/>
            </a:pPr>
            <a:r>
              <a:rPr lang="fr-FR" sz="2200" b="1" i="1" u="sng" dirty="0" smtClean="0"/>
              <a:t>Une </a:t>
            </a:r>
            <a:r>
              <a:rPr lang="fr-FR" sz="2200" b="1" i="1" u="sng" dirty="0"/>
              <a:t>carte ou plan topographique</a:t>
            </a:r>
            <a:r>
              <a:rPr lang="fr-FR" sz="2200" dirty="0" smtClean="0"/>
              <a:t>:</a:t>
            </a:r>
          </a:p>
          <a:p>
            <a:pPr algn="just" fontAlgn="auto">
              <a:lnSpc>
                <a:spcPct val="160000"/>
              </a:lnSpc>
              <a:spcAft>
                <a:spcPts val="0"/>
              </a:spcAft>
              <a:buFont typeface="Arial" pitchFamily="34" charset="0"/>
              <a:buNone/>
              <a:defRPr/>
            </a:pPr>
            <a:r>
              <a:rPr lang="fr-FR" sz="2200" dirty="0" smtClean="0"/>
              <a:t>      Est une représentation graphique </a:t>
            </a:r>
            <a:r>
              <a:rPr lang="fr-FR" sz="2200" dirty="0"/>
              <a:t>des principaux objets du terrain, tels que </a:t>
            </a:r>
            <a:r>
              <a:rPr lang="fr-FR" sz="2200" i="1" dirty="0"/>
              <a:t>bâtiments, clôtures, routes, cours </a:t>
            </a:r>
            <a:r>
              <a:rPr lang="fr-FR" sz="2200" i="1" dirty="0" smtClean="0"/>
              <a:t>d'eau, lacs et forêts</a:t>
            </a:r>
            <a:r>
              <a:rPr lang="fr-FR" sz="2200" dirty="0" smtClean="0"/>
              <a:t>, ainsi que les variations de niveau présentées par les reliefs, tels que </a:t>
            </a:r>
            <a:r>
              <a:rPr lang="fr-FR" sz="2200" i="1" dirty="0"/>
              <a:t>les vallées et les collines</a:t>
            </a:r>
            <a:r>
              <a:rPr lang="fr-FR" sz="2200" dirty="0" smtClean="0"/>
              <a:t> moyennant une échelle et une symbolisation. </a:t>
            </a:r>
          </a:p>
          <a:p>
            <a:pPr algn="just" fontAlgn="auto">
              <a:lnSpc>
                <a:spcPct val="160000"/>
              </a:lnSpc>
              <a:spcAft>
                <a:spcPts val="0"/>
              </a:spcAft>
              <a:buFont typeface="Arial" pitchFamily="34" charset="0"/>
              <a:buChar char="•"/>
              <a:defRPr/>
            </a:pPr>
            <a:r>
              <a:rPr lang="fr-FR" sz="2200" dirty="0" smtClean="0"/>
              <a:t>un </a:t>
            </a:r>
            <a:r>
              <a:rPr lang="fr-FR" sz="2200" i="1" dirty="0" smtClean="0"/>
              <a:t>plan </a:t>
            </a:r>
            <a:r>
              <a:rPr lang="fr-FR" sz="2200" dirty="0" smtClean="0"/>
              <a:t>a une échelle </a:t>
            </a:r>
            <a:r>
              <a:rPr lang="fr-FR" sz="2200" i="1" dirty="0" smtClean="0"/>
              <a:t>&gt;</a:t>
            </a:r>
            <a:r>
              <a:rPr lang="fr-FR" sz="2200" dirty="0" smtClean="0"/>
              <a:t>1/10000 </a:t>
            </a:r>
          </a:p>
          <a:p>
            <a:pPr algn="just" fontAlgn="auto">
              <a:lnSpc>
                <a:spcPct val="160000"/>
              </a:lnSpc>
              <a:spcAft>
                <a:spcPts val="0"/>
              </a:spcAft>
              <a:buFont typeface="Arial" pitchFamily="34" charset="0"/>
              <a:buChar char="•"/>
              <a:defRPr/>
            </a:pPr>
            <a:r>
              <a:rPr lang="fr-FR" sz="2200" dirty="0" smtClean="0"/>
              <a:t>une </a:t>
            </a:r>
            <a:r>
              <a:rPr lang="fr-FR" sz="2200" i="1" dirty="0" smtClean="0"/>
              <a:t>carte</a:t>
            </a:r>
            <a:r>
              <a:rPr lang="fr-FR" sz="2200" dirty="0" smtClean="0"/>
              <a:t> a une échelle &lt;=1/10000</a:t>
            </a:r>
          </a:p>
          <a:p>
            <a:pPr fontAlgn="auto">
              <a:spcAft>
                <a:spcPts val="0"/>
              </a:spcAft>
              <a:buFont typeface="Arial" pitchFamily="34" charset="0"/>
              <a:buNone/>
              <a:defRPr/>
            </a:pPr>
            <a:endParaRPr lang="fr-FR" dirty="0" smtClean="0"/>
          </a:p>
          <a:p>
            <a:pPr fontAlgn="auto">
              <a:spcAft>
                <a:spcPts val="0"/>
              </a:spcAft>
              <a:buFont typeface="Arial" pitchFamily="34" charset="0"/>
              <a:buChar char="•"/>
              <a:defRPr/>
            </a:pPr>
            <a:endParaRPr lang="fr-FR"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1563" y="785813"/>
            <a:ext cx="7358062" cy="400050"/>
          </a:xfrm>
          <a:prstGeom prst="rect">
            <a:avLst/>
          </a:prstGeom>
        </p:spPr>
        <p:txBody>
          <a:bodyPr>
            <a:spAutoFit/>
          </a:bodyPr>
          <a:lstStyle/>
          <a:p>
            <a:pPr marL="457200" indent="-457200" fontAlgn="auto">
              <a:spcBef>
                <a:spcPts val="0"/>
              </a:spcBef>
              <a:spcAft>
                <a:spcPts val="0"/>
              </a:spcAft>
              <a:buFont typeface="+mj-lt"/>
              <a:buAutoNum type="arabicPeriod" startAt="4"/>
              <a:defRPr/>
            </a:pPr>
            <a:r>
              <a:rPr lang="fr-FR" sz="2000" dirty="0">
                <a:solidFill>
                  <a:schemeClr val="accent1">
                    <a:lumMod val="75000"/>
                  </a:schemeClr>
                </a:solidFill>
                <a:latin typeface="Tahoma" pitchFamily="34" charset="0"/>
                <a:cs typeface="Tahoma" pitchFamily="34" charset="0"/>
              </a:rPr>
              <a:t>Mesure des angles horizontaux :</a:t>
            </a:r>
          </a:p>
        </p:txBody>
      </p:sp>
      <p:sp>
        <p:nvSpPr>
          <p:cNvPr id="8" name="Titre 1"/>
          <p:cNvSpPr txBox="1">
            <a:spLocks/>
          </p:cNvSpPr>
          <p:nvPr/>
        </p:nvSpPr>
        <p:spPr>
          <a:xfrm>
            <a:off x="457200" y="274638"/>
            <a:ext cx="8229600" cy="368300"/>
          </a:xfrm>
          <a:prstGeom prst="rect">
            <a:avLst/>
          </a:prstGeom>
        </p:spPr>
        <p:txBody>
          <a:bodyPr anchor="b"/>
          <a:lstStyle/>
          <a:p>
            <a:pPr marL="514350" indent="-514350" fontAlgn="auto">
              <a:lnSpc>
                <a:spcPct val="150000"/>
              </a:lnSpc>
              <a:spcAft>
                <a:spcPts val="0"/>
              </a:spcAft>
              <a:buFont typeface="+mj-lt"/>
              <a:buAutoNum type="romanUcPeriod" startAt="4"/>
              <a:defRPr/>
            </a:pPr>
            <a:endParaRPr lang="fr-FR" sz="2400" b="1" cap="small" dirty="0">
              <a:solidFill>
                <a:schemeClr val="tx2"/>
              </a:solidFill>
              <a:latin typeface="Tahoma" pitchFamily="34" charset="0"/>
              <a:ea typeface="+mj-ea"/>
              <a:cs typeface="Tahoma" pitchFamily="34" charset="0"/>
            </a:endParaRPr>
          </a:p>
        </p:txBody>
      </p:sp>
      <p:sp>
        <p:nvSpPr>
          <p:cNvPr id="9" name="Espace réservé du contenu 2"/>
          <p:cNvSpPr txBox="1">
            <a:spLocks/>
          </p:cNvSpPr>
          <p:nvPr/>
        </p:nvSpPr>
        <p:spPr bwMode="auto">
          <a:xfrm>
            <a:off x="152400" y="1143000"/>
            <a:ext cx="506253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a:pPr>
            <a:r>
              <a:rPr lang="fr-FR" sz="2000" b="1" i="1">
                <a:latin typeface="Tahoma" pitchFamily="34" charset="0"/>
                <a:cs typeface="Tahoma" pitchFamily="34" charset="0"/>
              </a:rPr>
              <a:t>Le cercle horizontal :</a:t>
            </a:r>
          </a:p>
        </p:txBody>
      </p:sp>
      <p:pic>
        <p:nvPicPr>
          <p:cNvPr id="1026" name="Picture 2"/>
          <p:cNvPicPr>
            <a:picLocks noChangeAspect="1" noChangeArrowheads="1"/>
          </p:cNvPicPr>
          <p:nvPr/>
        </p:nvPicPr>
        <p:blipFill>
          <a:blip r:embed="rId2" cstate="print"/>
          <a:srcRect/>
          <a:stretch>
            <a:fillRect/>
          </a:stretch>
        </p:blipFill>
        <p:spPr bwMode="auto">
          <a:xfrm>
            <a:off x="4556125" y="1357313"/>
            <a:ext cx="4587875" cy="4714875"/>
          </a:xfrm>
          <a:prstGeom prst="rect">
            <a:avLst/>
          </a:prstGeom>
          <a:noFill/>
          <a:ln w="9525">
            <a:solidFill>
              <a:schemeClr val="accent1"/>
            </a:solidFill>
            <a:miter lim="800000"/>
            <a:headEnd/>
            <a:tailEnd/>
          </a:ln>
        </p:spPr>
      </p:pic>
      <p:sp>
        <p:nvSpPr>
          <p:cNvPr id="10" name="Rectangle 9"/>
          <p:cNvSpPr/>
          <p:nvPr/>
        </p:nvSpPr>
        <p:spPr>
          <a:xfrm>
            <a:off x="4572000" y="6091238"/>
            <a:ext cx="4572000" cy="338137"/>
          </a:xfrm>
          <a:prstGeom prst="rect">
            <a:avLst/>
          </a:prstGeom>
          <a:solidFill>
            <a:srgbClr val="FFFFFF"/>
          </a:solidFill>
          <a:ln>
            <a:noFill/>
          </a:ln>
        </p:spPr>
        <p:txBody>
          <a:bodyPr>
            <a:spAutoFit/>
          </a:bodyPr>
          <a:lstStyle/>
          <a:p>
            <a:pPr marL="457200" indent="-457200"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Fig.25 : Mesure d’angles  horizontaux</a:t>
            </a:r>
          </a:p>
        </p:txBody>
      </p:sp>
      <p:sp>
        <p:nvSpPr>
          <p:cNvPr id="12" name="Espace réservé du contenu 2"/>
          <p:cNvSpPr txBox="1">
            <a:spLocks noChangeAspect="1"/>
          </p:cNvSpPr>
          <p:nvPr/>
        </p:nvSpPr>
        <p:spPr bwMode="auto">
          <a:xfrm>
            <a:off x="71438" y="1643063"/>
            <a:ext cx="4214812" cy="5143500"/>
          </a:xfrm>
          <a:prstGeom prst="rect">
            <a:avLst/>
          </a:prstGeom>
          <a:noFill/>
          <a:ln w="9525">
            <a:noFill/>
            <a:miter lim="800000"/>
            <a:headEnd/>
            <a:tailEnd/>
          </a:ln>
        </p:spPr>
        <p:txBody>
          <a:bodyPr/>
          <a:lstStyle/>
          <a:p>
            <a:pPr algn="just">
              <a:lnSpc>
                <a:spcPct val="150000"/>
              </a:lnSpc>
            </a:pPr>
            <a:r>
              <a:rPr lang="fr-FR" sz="1600">
                <a:latin typeface="Tahoma" pitchFamily="34" charset="0"/>
                <a:cs typeface="Tahoma" pitchFamily="34" charset="0"/>
              </a:rPr>
              <a:t>Le cercle horizontal (ou limbe) est la graduation du théodolite sur laquelle l'opérateur lit les angles horizontaux. Il est lié au socle de l'appareil mais peut aussi pivoter sur lui-même de manière à régler le zéro des graduations sur une direction donnée. Il existe plusieurs technologies possibles pour cette mise à zéro : le débrayage de l’entraînement du cercle ou bien le mouvement par vis-écrou.</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Les graduations sont </a:t>
            </a:r>
            <a:r>
              <a:rPr lang="fr-FR" sz="1600" b="1">
                <a:latin typeface="Tahoma" pitchFamily="34" charset="0"/>
                <a:cs typeface="Tahoma" pitchFamily="34" charset="0"/>
              </a:rPr>
              <a:t>croissantes de 0 à 400 gon dans le sens horaire </a:t>
            </a:r>
            <a:r>
              <a:rPr lang="fr-FR" sz="1600">
                <a:latin typeface="Tahoma" pitchFamily="34" charset="0"/>
                <a:cs typeface="Tahoma" pitchFamily="34" charset="0"/>
              </a:rPr>
              <a:t>(en regardant le cercle du dessus, fig. 25).</a:t>
            </a:r>
          </a:p>
        </p:txBody>
      </p:sp>
      <p:sp>
        <p:nvSpPr>
          <p:cNvPr id="11" name="Titre 1"/>
          <p:cNvSpPr>
            <a:spLocks noGrp="1"/>
          </p:cNvSpPr>
          <p:nvPr>
            <p:ph type="title"/>
          </p:nvPr>
        </p:nvSpPr>
        <p:spPr>
          <a:xfrm>
            <a:off x="357188" y="142875"/>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4" name="Espace réservé du numéro de diapositive 13"/>
          <p:cNvSpPr>
            <a:spLocks noGrp="1"/>
          </p:cNvSpPr>
          <p:nvPr>
            <p:ph type="sldNum" sz="quarter" idx="12"/>
          </p:nvPr>
        </p:nvSpPr>
        <p:spPr/>
        <p:txBody>
          <a:bodyPr/>
          <a:lstStyle/>
          <a:p>
            <a:pPr>
              <a:defRPr/>
            </a:pPr>
            <a:fld id="{AD7F4823-12DC-4125-919B-24EAF560E6CD}" type="slidenum">
              <a:rPr lang="fr-FR"/>
              <a:pPr>
                <a:defRPr/>
              </a:pPr>
              <a:t>30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strips(down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6688" y="3319463"/>
            <a:ext cx="7905750" cy="3467100"/>
          </a:xfrm>
          <a:prstGeom prst="rect">
            <a:avLst/>
          </a:prstGeom>
          <a:noFill/>
          <a:ln w="9525">
            <a:solidFill>
              <a:schemeClr val="accent1"/>
            </a:solidFill>
            <a:miter lim="800000"/>
            <a:headEnd/>
            <a:tailEnd/>
          </a:ln>
        </p:spPr>
      </p:pic>
      <p:sp>
        <p:nvSpPr>
          <p:cNvPr id="9" name="Espace réservé du contenu 2"/>
          <p:cNvSpPr txBox="1">
            <a:spLocks/>
          </p:cNvSpPr>
          <p:nvPr/>
        </p:nvSpPr>
        <p:spPr bwMode="auto">
          <a:xfrm>
            <a:off x="152400" y="1143000"/>
            <a:ext cx="506253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2"/>
            </a:pPr>
            <a:r>
              <a:rPr lang="fr-FR" sz="2000" b="1" i="1">
                <a:latin typeface="Tahoma" pitchFamily="34" charset="0"/>
                <a:cs typeface="Tahoma" pitchFamily="34" charset="0"/>
              </a:rPr>
              <a:t>Le double retournement :</a:t>
            </a:r>
          </a:p>
        </p:txBody>
      </p:sp>
      <p:sp>
        <p:nvSpPr>
          <p:cNvPr id="10" name="Rectangle 9"/>
          <p:cNvSpPr/>
          <p:nvPr/>
        </p:nvSpPr>
        <p:spPr>
          <a:xfrm>
            <a:off x="214313" y="6429375"/>
            <a:ext cx="4071937" cy="338138"/>
          </a:xfrm>
          <a:prstGeom prst="rect">
            <a:avLst/>
          </a:prstGeom>
          <a:noFill/>
          <a:ln>
            <a:noFill/>
          </a:ln>
        </p:spPr>
        <p:txBody>
          <a:bodyPr>
            <a:spAutoFit/>
          </a:bodyPr>
          <a:lstStyle/>
          <a:p>
            <a:pPr marL="457200" indent="-457200"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Fig.26 : Double retournement</a:t>
            </a:r>
          </a:p>
        </p:txBody>
      </p:sp>
      <p:sp>
        <p:nvSpPr>
          <p:cNvPr id="12" name="Espace réservé du contenu 2"/>
          <p:cNvSpPr txBox="1">
            <a:spLocks noChangeAspect="1"/>
          </p:cNvSpPr>
          <p:nvPr/>
        </p:nvSpPr>
        <p:spPr bwMode="auto">
          <a:xfrm>
            <a:off x="142875" y="1643063"/>
            <a:ext cx="8358188" cy="1428750"/>
          </a:xfrm>
          <a:prstGeom prst="rect">
            <a:avLst/>
          </a:prstGeom>
          <a:noFill/>
          <a:ln w="9525">
            <a:noFill/>
            <a:miter lim="800000"/>
            <a:headEnd/>
            <a:tailEnd/>
          </a:ln>
        </p:spPr>
        <p:txBody>
          <a:bodyPr/>
          <a:lstStyle/>
          <a:p>
            <a:pPr algn="just">
              <a:lnSpc>
                <a:spcPct val="150000"/>
              </a:lnSpc>
            </a:pPr>
            <a:r>
              <a:rPr lang="fr-FR" sz="1600">
                <a:latin typeface="Tahoma" pitchFamily="34" charset="0"/>
                <a:cs typeface="Tahoma" pitchFamily="34" charset="0"/>
              </a:rPr>
              <a:t>C’est une manipulation consistant en un </a:t>
            </a:r>
            <a:r>
              <a:rPr lang="fr-FR" sz="1600" b="1">
                <a:latin typeface="Tahoma" pitchFamily="34" charset="0"/>
                <a:cs typeface="Tahoma" pitchFamily="34" charset="0"/>
              </a:rPr>
              <a:t>demi-tour simultané de la lunette et de l’alidade (fig. 26). </a:t>
            </a:r>
          </a:p>
          <a:p>
            <a:pPr algn="just">
              <a:lnSpc>
                <a:spcPct val="150000"/>
              </a:lnSpc>
            </a:pPr>
            <a:r>
              <a:rPr lang="fr-FR" sz="1600">
                <a:latin typeface="Tahoma" pitchFamily="34" charset="0"/>
                <a:cs typeface="Tahoma" pitchFamily="34" charset="0"/>
              </a:rPr>
              <a:t>Cette technique de mesure permet d'éliminer certaines erreurs systématiques (comme vu précedemment) et de limiter les fautes de lecture. </a:t>
            </a:r>
          </a:p>
        </p:txBody>
      </p:sp>
      <p:sp>
        <p:nvSpPr>
          <p:cNvPr id="11" name="Titre 1"/>
          <p:cNvSpPr>
            <a:spLocks noGrp="1"/>
          </p:cNvSpPr>
          <p:nvPr>
            <p:ph type="title"/>
          </p:nvPr>
        </p:nvSpPr>
        <p:spPr>
          <a:xfrm>
            <a:off x="285750" y="0"/>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5" name="Espace réservé du numéro de diapositive 14"/>
          <p:cNvSpPr>
            <a:spLocks noGrp="1"/>
          </p:cNvSpPr>
          <p:nvPr>
            <p:ph type="sldNum" sz="quarter" idx="12"/>
          </p:nvPr>
        </p:nvSpPr>
        <p:spPr/>
        <p:txBody>
          <a:bodyPr/>
          <a:lstStyle/>
          <a:p>
            <a:pPr>
              <a:defRPr/>
            </a:pPr>
            <a:fld id="{4E2A0255-7BDA-4ABF-BA0A-5FAC4ED2A5DD}" type="slidenum">
              <a:rPr lang="fr-FR"/>
              <a:pPr>
                <a:defRPr/>
              </a:pPr>
              <a:t>31</a:t>
            </a:fld>
            <a:endParaRPr lang="fr-FR"/>
          </a:p>
        </p:txBody>
      </p:sp>
      <p:sp>
        <p:nvSpPr>
          <p:cNvPr id="13" name="Rectangle 12"/>
          <p:cNvSpPr/>
          <p:nvPr/>
        </p:nvSpPr>
        <p:spPr>
          <a:xfrm>
            <a:off x="642938" y="785813"/>
            <a:ext cx="7358062" cy="400050"/>
          </a:xfrm>
          <a:prstGeom prst="rect">
            <a:avLst/>
          </a:prstGeom>
        </p:spPr>
        <p:txBody>
          <a:bodyPr>
            <a:spAutoFit/>
          </a:bodyPr>
          <a:lstStyle/>
          <a:p>
            <a:pPr marL="457200" indent="-457200" fontAlgn="auto">
              <a:spcBef>
                <a:spcPts val="0"/>
              </a:spcBef>
              <a:spcAft>
                <a:spcPts val="0"/>
              </a:spcAft>
              <a:buFont typeface="+mj-lt"/>
              <a:buAutoNum type="arabicPeriod" startAt="4"/>
              <a:defRPr/>
            </a:pPr>
            <a:r>
              <a:rPr lang="fr-FR" sz="2000" dirty="0">
                <a:solidFill>
                  <a:schemeClr val="accent1">
                    <a:lumMod val="75000"/>
                  </a:schemeClr>
                </a:solidFill>
                <a:latin typeface="Tahoma" pitchFamily="34" charset="0"/>
                <a:cs typeface="Tahoma" pitchFamily="34" charset="0"/>
              </a:rPr>
              <a:t>Mesure des angles horizontaux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trips(downLeft)">
                                      <p:cBhvr>
                                        <p:cTn id="15" dur="500"/>
                                        <p:tgtEl>
                                          <p:spTgt spid="9">
                                            <p:txEl>
                                              <p:pRg st="0" end="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u contenu 2"/>
          <p:cNvSpPr txBox="1">
            <a:spLocks/>
          </p:cNvSpPr>
          <p:nvPr/>
        </p:nvSpPr>
        <p:spPr bwMode="auto">
          <a:xfrm>
            <a:off x="152400" y="1143000"/>
            <a:ext cx="506253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2"/>
            </a:pPr>
            <a:r>
              <a:rPr lang="fr-FR" sz="2000" b="1" i="1">
                <a:latin typeface="Tahoma" pitchFamily="34" charset="0"/>
                <a:cs typeface="Tahoma" pitchFamily="34" charset="0"/>
              </a:rPr>
              <a:t>Le double retournement :</a:t>
            </a:r>
          </a:p>
        </p:txBody>
      </p:sp>
      <p:sp>
        <p:nvSpPr>
          <p:cNvPr id="12" name="Espace réservé du contenu 2"/>
          <p:cNvSpPr txBox="1">
            <a:spLocks noChangeAspect="1"/>
          </p:cNvSpPr>
          <p:nvPr/>
        </p:nvSpPr>
        <p:spPr bwMode="auto">
          <a:xfrm>
            <a:off x="142875" y="1643063"/>
            <a:ext cx="8358188" cy="5214937"/>
          </a:xfrm>
          <a:prstGeom prst="rect">
            <a:avLst/>
          </a:prstGeom>
          <a:noFill/>
          <a:ln w="9525">
            <a:noFill/>
            <a:miter lim="800000"/>
            <a:headEnd/>
            <a:tailEnd/>
          </a:ln>
        </p:spPr>
        <p:txBody>
          <a:bodyPr/>
          <a:lstStyle/>
          <a:p>
            <a:pPr algn="just">
              <a:lnSpc>
                <a:spcPct val="150000"/>
              </a:lnSpc>
            </a:pPr>
            <a:r>
              <a:rPr lang="fr-FR" sz="1600">
                <a:latin typeface="Tahoma" pitchFamily="34" charset="0"/>
                <a:cs typeface="Tahoma" pitchFamily="34" charset="0"/>
              </a:rPr>
              <a:t>Lors d’une mesure </a:t>
            </a:r>
            <a:r>
              <a:rPr lang="fr-FR" sz="1600" b="1">
                <a:latin typeface="Tahoma" pitchFamily="34" charset="0"/>
                <a:cs typeface="Tahoma" pitchFamily="34" charset="0"/>
              </a:rPr>
              <a:t>d’angle horizontal</a:t>
            </a:r>
            <a:r>
              <a:rPr lang="fr-FR" sz="1600">
                <a:latin typeface="Tahoma" pitchFamily="34" charset="0"/>
                <a:cs typeface="Tahoma" pitchFamily="34" charset="0"/>
              </a:rPr>
              <a:t>, cela permet :</a:t>
            </a:r>
          </a:p>
          <a:p>
            <a:pPr algn="just">
              <a:lnSpc>
                <a:spcPct val="150000"/>
              </a:lnSpc>
              <a:buFont typeface="Arial" charset="0"/>
              <a:buChar char="•"/>
            </a:pPr>
            <a:r>
              <a:rPr lang="fr-FR" sz="1600">
                <a:latin typeface="Tahoma" pitchFamily="34" charset="0"/>
                <a:cs typeface="Tahoma" pitchFamily="34" charset="0"/>
              </a:rPr>
              <a:t> de doubler les lectures et donc de diminuer le risque de faute de lecture ;</a:t>
            </a:r>
          </a:p>
          <a:p>
            <a:pPr algn="just">
              <a:lnSpc>
                <a:spcPct val="150000"/>
              </a:lnSpc>
              <a:buFont typeface="Arial" charset="0"/>
              <a:buChar char="•"/>
            </a:pPr>
            <a:r>
              <a:rPr lang="fr-FR" sz="1600">
                <a:latin typeface="Tahoma" pitchFamily="34" charset="0"/>
                <a:cs typeface="Tahoma" pitchFamily="34" charset="0"/>
              </a:rPr>
              <a:t> de ne pas toujours lire sur la même zone du limbe, donc de limiter l’erreur due aux défauts de graduation du limbe ;</a:t>
            </a:r>
          </a:p>
          <a:p>
            <a:pPr algn="just">
              <a:lnSpc>
                <a:spcPct val="150000"/>
              </a:lnSpc>
              <a:buFont typeface="Arial" charset="0"/>
              <a:buChar char="•"/>
            </a:pPr>
            <a:r>
              <a:rPr lang="fr-FR" sz="1600">
                <a:latin typeface="Tahoma" pitchFamily="34" charset="0"/>
                <a:cs typeface="Tahoma" pitchFamily="34" charset="0"/>
              </a:rPr>
              <a:t> d’éliminer les défauts de collimation horizontale et de tourillonnement.</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L’erreur de centrage sur le point de station et l’erreur de calage de l’axe vertical ne sont pas éliminées par cette manipulation. Il convient donc de soigner ces opérations.</a:t>
            </a:r>
          </a:p>
          <a:p>
            <a:pPr algn="just">
              <a:lnSpc>
                <a:spcPct val="150000"/>
              </a:lnSpc>
            </a:pPr>
            <a:endParaRPr lang="fr-FR" sz="1600">
              <a:latin typeface="Tahoma" pitchFamily="34" charset="0"/>
              <a:cs typeface="Tahoma" pitchFamily="34" charset="0"/>
            </a:endParaRPr>
          </a:p>
          <a:p>
            <a:pPr algn="just">
              <a:lnSpc>
                <a:spcPct val="150000"/>
              </a:lnSpc>
            </a:pPr>
            <a:r>
              <a:rPr lang="fr-FR" sz="1600" b="1">
                <a:latin typeface="Tahoma" pitchFamily="34" charset="0"/>
                <a:cs typeface="Tahoma" pitchFamily="34" charset="0"/>
              </a:rPr>
              <a:t>Pratiquement, </a:t>
            </a:r>
            <a:r>
              <a:rPr lang="fr-FR" sz="1600">
                <a:latin typeface="Tahoma" pitchFamily="34" charset="0"/>
                <a:cs typeface="Tahoma" pitchFamily="34" charset="0"/>
              </a:rPr>
              <a:t>on effectue :</a:t>
            </a:r>
          </a:p>
          <a:p>
            <a:pPr algn="just">
              <a:lnSpc>
                <a:spcPct val="150000"/>
              </a:lnSpc>
              <a:buFont typeface="Arial" charset="0"/>
              <a:buChar char="•"/>
            </a:pPr>
            <a:r>
              <a:rPr lang="fr-FR" sz="1600">
                <a:latin typeface="Tahoma" pitchFamily="34" charset="0"/>
                <a:cs typeface="Tahoma" pitchFamily="34" charset="0"/>
              </a:rPr>
              <a:t> une lecture en </a:t>
            </a:r>
            <a:r>
              <a:rPr lang="fr-FR" sz="1600" b="1">
                <a:latin typeface="Tahoma" pitchFamily="34" charset="0"/>
                <a:cs typeface="Tahoma" pitchFamily="34" charset="0"/>
              </a:rPr>
              <a:t>cercle gauche </a:t>
            </a:r>
            <a:r>
              <a:rPr lang="fr-FR" sz="1600">
                <a:latin typeface="Tahoma" pitchFamily="34" charset="0"/>
                <a:cs typeface="Tahoma" pitchFamily="34" charset="0"/>
              </a:rPr>
              <a:t>(cercle vertical de l'appareil à gauche de l'opérateur, plus généralement en </a:t>
            </a:r>
            <a:r>
              <a:rPr lang="fr-FR" sz="1600" b="1">
                <a:latin typeface="Tahoma" pitchFamily="34" charset="0"/>
                <a:cs typeface="Tahoma" pitchFamily="34" charset="0"/>
              </a:rPr>
              <a:t>position de référence</a:t>
            </a:r>
            <a:r>
              <a:rPr lang="fr-FR" sz="1600">
                <a:latin typeface="Tahoma" pitchFamily="34" charset="0"/>
                <a:cs typeface="Tahoma" pitchFamily="34" charset="0"/>
              </a:rPr>
              <a:t>) ;</a:t>
            </a:r>
          </a:p>
          <a:p>
            <a:pPr algn="just">
              <a:lnSpc>
                <a:spcPct val="150000"/>
              </a:lnSpc>
              <a:buFont typeface="Arial" charset="0"/>
              <a:buChar char="•"/>
            </a:pPr>
            <a:r>
              <a:rPr lang="fr-FR" sz="1600">
                <a:latin typeface="Tahoma" pitchFamily="34" charset="0"/>
                <a:cs typeface="Tahoma" pitchFamily="34" charset="0"/>
              </a:rPr>
              <a:t> un double retournement ;</a:t>
            </a:r>
          </a:p>
          <a:p>
            <a:pPr algn="just">
              <a:lnSpc>
                <a:spcPct val="150000"/>
              </a:lnSpc>
              <a:buFont typeface="Arial" charset="0"/>
              <a:buChar char="•"/>
            </a:pPr>
            <a:r>
              <a:rPr lang="fr-FR" sz="1600">
                <a:latin typeface="Tahoma" pitchFamily="34" charset="0"/>
                <a:cs typeface="Tahoma" pitchFamily="34" charset="0"/>
              </a:rPr>
              <a:t> une nouvelle lecture du même angle en cercle droit (cercle vertical à droite).</a:t>
            </a:r>
          </a:p>
        </p:txBody>
      </p:sp>
      <p:sp>
        <p:nvSpPr>
          <p:cNvPr id="10" name="Titre 1"/>
          <p:cNvSpPr>
            <a:spLocks noGrp="1"/>
          </p:cNvSpPr>
          <p:nvPr>
            <p:ph type="title"/>
          </p:nvPr>
        </p:nvSpPr>
        <p:spPr>
          <a:xfrm>
            <a:off x="357188" y="142875"/>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4" name="Espace réservé du numéro de diapositive 13"/>
          <p:cNvSpPr>
            <a:spLocks noGrp="1"/>
          </p:cNvSpPr>
          <p:nvPr>
            <p:ph type="sldNum" sz="quarter" idx="12"/>
          </p:nvPr>
        </p:nvSpPr>
        <p:spPr/>
        <p:txBody>
          <a:bodyPr/>
          <a:lstStyle/>
          <a:p>
            <a:pPr>
              <a:defRPr/>
            </a:pPr>
            <a:fld id="{34401168-36D5-4778-AF1E-A0F1B60ABA21}" type="slidenum">
              <a:rPr lang="fr-FR"/>
              <a:pPr>
                <a:defRPr/>
              </a:pPr>
              <a:t>32</a:t>
            </a:fld>
            <a:endParaRPr lang="fr-FR"/>
          </a:p>
        </p:txBody>
      </p:sp>
      <p:sp>
        <p:nvSpPr>
          <p:cNvPr id="11" name="Rectangle 10"/>
          <p:cNvSpPr/>
          <p:nvPr/>
        </p:nvSpPr>
        <p:spPr>
          <a:xfrm>
            <a:off x="857250" y="785813"/>
            <a:ext cx="3944938" cy="369887"/>
          </a:xfrm>
          <a:prstGeom prst="rect">
            <a:avLst/>
          </a:prstGeom>
        </p:spPr>
        <p:txBody>
          <a:bodyPr wrap="none">
            <a:spAutoFit/>
          </a:bodyPr>
          <a:lstStyle/>
          <a:p>
            <a:pPr marL="457200" indent="-457200" fontAlgn="auto">
              <a:spcBef>
                <a:spcPts val="0"/>
              </a:spcBef>
              <a:spcAft>
                <a:spcPts val="0"/>
              </a:spcAft>
              <a:buFont typeface="+mj-lt"/>
              <a:buAutoNum type="arabicPeriod" startAt="4"/>
              <a:defRPr/>
            </a:pPr>
            <a:r>
              <a:rPr lang="fr-FR" dirty="0">
                <a:solidFill>
                  <a:schemeClr val="accent1">
                    <a:lumMod val="75000"/>
                  </a:schemeClr>
                </a:solidFill>
                <a:latin typeface="Tahoma" pitchFamily="34" charset="0"/>
                <a:cs typeface="Tahoma" pitchFamily="34" charset="0"/>
              </a:rPr>
              <a:t>Mesure des angles horizontaux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5" presetClass="entr" presetSubtype="5"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u contenu 2"/>
          <p:cNvSpPr txBox="1">
            <a:spLocks/>
          </p:cNvSpPr>
          <p:nvPr/>
        </p:nvSpPr>
        <p:spPr bwMode="auto">
          <a:xfrm>
            <a:off x="152400" y="1143000"/>
            <a:ext cx="506253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2"/>
            </a:pPr>
            <a:r>
              <a:rPr lang="fr-FR" sz="2000" b="1" i="1">
                <a:latin typeface="Tahoma" pitchFamily="34" charset="0"/>
                <a:cs typeface="Tahoma" pitchFamily="34" charset="0"/>
              </a:rPr>
              <a:t>Le double retournement :</a:t>
            </a:r>
          </a:p>
        </p:txBody>
      </p:sp>
      <p:sp>
        <p:nvSpPr>
          <p:cNvPr id="11" name="Rectangle 10"/>
          <p:cNvSpPr/>
          <p:nvPr/>
        </p:nvSpPr>
        <p:spPr>
          <a:xfrm>
            <a:off x="214313" y="6500813"/>
            <a:ext cx="4071937" cy="338137"/>
          </a:xfrm>
          <a:prstGeom prst="rect">
            <a:avLst/>
          </a:prstGeom>
          <a:noFill/>
          <a:ln>
            <a:noFill/>
          </a:ln>
        </p:spPr>
        <p:txBody>
          <a:bodyPr>
            <a:spAutoFit/>
          </a:bodyPr>
          <a:lstStyle/>
          <a:p>
            <a:pPr marL="457200" indent="-457200"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Fig.26 : Double retournement</a:t>
            </a:r>
          </a:p>
        </p:txBody>
      </p:sp>
      <p:pic>
        <p:nvPicPr>
          <p:cNvPr id="3074" name="Picture 2"/>
          <p:cNvPicPr>
            <a:picLocks noChangeAspect="1" noChangeArrowheads="1"/>
          </p:cNvPicPr>
          <p:nvPr/>
        </p:nvPicPr>
        <p:blipFill>
          <a:blip r:embed="rId3" cstate="print"/>
          <a:srcRect/>
          <a:stretch>
            <a:fillRect/>
          </a:stretch>
        </p:blipFill>
        <p:spPr bwMode="auto">
          <a:xfrm>
            <a:off x="1357313" y="2136775"/>
            <a:ext cx="2038350" cy="2921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14313" y="4557713"/>
            <a:ext cx="7929562" cy="1295400"/>
          </a:xfrm>
          <a:prstGeom prst="rect">
            <a:avLst/>
          </a:prstGeom>
          <a:noFill/>
          <a:ln w="9525">
            <a:noFill/>
            <a:miter lim="800000"/>
            <a:headEnd/>
            <a:tailEnd/>
          </a:ln>
        </p:spPr>
      </p:pic>
      <p:sp>
        <p:nvSpPr>
          <p:cNvPr id="12" name="Espace réservé du contenu 2"/>
          <p:cNvSpPr txBox="1">
            <a:spLocks noChangeAspect="1"/>
          </p:cNvSpPr>
          <p:nvPr/>
        </p:nvSpPr>
        <p:spPr bwMode="auto">
          <a:xfrm>
            <a:off x="142875" y="1643063"/>
            <a:ext cx="8358188" cy="5214937"/>
          </a:xfrm>
          <a:prstGeom prst="rect">
            <a:avLst/>
          </a:prstGeom>
          <a:noFill/>
          <a:ln w="9525">
            <a:noFill/>
            <a:miter lim="800000"/>
            <a:headEnd/>
            <a:tailEnd/>
          </a:ln>
        </p:spPr>
        <p:txBody>
          <a:bodyPr/>
          <a:lstStyle/>
          <a:p>
            <a:pPr algn="just">
              <a:lnSpc>
                <a:spcPct val="150000"/>
              </a:lnSpc>
            </a:pPr>
            <a:r>
              <a:rPr lang="fr-FR" sz="1600">
                <a:latin typeface="Tahoma" pitchFamily="34" charset="0"/>
                <a:cs typeface="Tahoma" pitchFamily="34" charset="0"/>
              </a:rPr>
              <a:t>Si l’on appelle </a:t>
            </a:r>
            <a:r>
              <a:rPr lang="fr-FR" sz="1600" i="1">
                <a:latin typeface="Tahoma" pitchFamily="34" charset="0"/>
                <a:cs typeface="Tahoma" pitchFamily="34" charset="0"/>
              </a:rPr>
              <a:t>Hz</a:t>
            </a:r>
            <a:r>
              <a:rPr lang="fr-FR" sz="1600" i="1" baseline="-25000">
                <a:latin typeface="Tahoma" pitchFamily="34" charset="0"/>
                <a:cs typeface="Tahoma" pitchFamily="34" charset="0"/>
              </a:rPr>
              <a:t>CG</a:t>
            </a:r>
            <a:r>
              <a:rPr lang="fr-FR" sz="1600" i="1">
                <a:latin typeface="Tahoma" pitchFamily="34" charset="0"/>
                <a:cs typeface="Tahoma" pitchFamily="34" charset="0"/>
              </a:rPr>
              <a:t> </a:t>
            </a:r>
            <a:r>
              <a:rPr lang="fr-FR" sz="1600">
                <a:latin typeface="Tahoma" pitchFamily="34" charset="0"/>
                <a:cs typeface="Tahoma" pitchFamily="34" charset="0"/>
              </a:rPr>
              <a:t>la valeur lue en cercle gauche, et </a:t>
            </a:r>
            <a:r>
              <a:rPr lang="fr-FR" sz="1600" i="1">
                <a:latin typeface="Tahoma" pitchFamily="34" charset="0"/>
                <a:cs typeface="Tahoma" pitchFamily="34" charset="0"/>
              </a:rPr>
              <a:t>Hz</a:t>
            </a:r>
            <a:r>
              <a:rPr lang="fr-FR" sz="1600" i="1" baseline="-25000">
                <a:latin typeface="Tahoma" pitchFamily="34" charset="0"/>
                <a:cs typeface="Tahoma" pitchFamily="34" charset="0"/>
              </a:rPr>
              <a:t>CD</a:t>
            </a:r>
            <a:r>
              <a:rPr lang="fr-FR" sz="1600" i="1">
                <a:latin typeface="Tahoma" pitchFamily="34" charset="0"/>
                <a:cs typeface="Tahoma" pitchFamily="34" charset="0"/>
              </a:rPr>
              <a:t> </a:t>
            </a:r>
            <a:r>
              <a:rPr lang="fr-FR" sz="1600">
                <a:latin typeface="Tahoma" pitchFamily="34" charset="0"/>
                <a:cs typeface="Tahoma" pitchFamily="34" charset="0"/>
              </a:rPr>
              <a:t>celle lue en cercle droit, on doit observer :</a:t>
            </a:r>
          </a:p>
          <a:p>
            <a:pPr algn="just">
              <a:lnSpc>
                <a:spcPct val="150000"/>
              </a:lnSpc>
            </a:pPr>
            <a:r>
              <a:rPr lang="fr-FR" sz="1600">
                <a:latin typeface="Tahoma" pitchFamily="34" charset="0"/>
                <a:cs typeface="Tahoma" pitchFamily="34" charset="0"/>
              </a:rPr>
              <a:t>En effet, le double retournement décale le zéro de la graduation de 200 gon (fig. 26) ; ceci permet un contrôle simple et immédiat des lectures sur le terrain.</a:t>
            </a:r>
          </a:p>
          <a:p>
            <a:pPr algn="just">
              <a:lnSpc>
                <a:spcPct val="150000"/>
              </a:lnSpc>
            </a:pPr>
            <a:r>
              <a:rPr lang="fr-FR" sz="1600">
                <a:latin typeface="Tahoma" pitchFamily="34" charset="0"/>
                <a:cs typeface="Tahoma" pitchFamily="34" charset="0"/>
              </a:rPr>
              <a:t>La différence entre les valeurs </a:t>
            </a:r>
            <a:r>
              <a:rPr lang="fr-FR" sz="1600" i="1">
                <a:latin typeface="Tahoma" pitchFamily="34" charset="0"/>
                <a:cs typeface="Tahoma" pitchFamily="34" charset="0"/>
              </a:rPr>
              <a:t>Hz</a:t>
            </a:r>
            <a:r>
              <a:rPr lang="fr-FR" sz="1600" i="1" baseline="-25000">
                <a:latin typeface="Tahoma" pitchFamily="34" charset="0"/>
                <a:cs typeface="Tahoma" pitchFamily="34" charset="0"/>
              </a:rPr>
              <a:t>CG</a:t>
            </a:r>
            <a:r>
              <a:rPr lang="fr-FR" sz="1600" i="1">
                <a:latin typeface="Tahoma" pitchFamily="34" charset="0"/>
                <a:cs typeface="Tahoma" pitchFamily="34" charset="0"/>
              </a:rPr>
              <a:t> et (Hz</a:t>
            </a:r>
            <a:r>
              <a:rPr lang="fr-FR" sz="1600" i="1" baseline="-25000">
                <a:latin typeface="Tahoma" pitchFamily="34" charset="0"/>
                <a:cs typeface="Tahoma" pitchFamily="34" charset="0"/>
              </a:rPr>
              <a:t>CD</a:t>
            </a:r>
            <a:r>
              <a:rPr lang="fr-FR" sz="1600" i="1">
                <a:latin typeface="Tahoma" pitchFamily="34" charset="0"/>
                <a:cs typeface="Tahoma" pitchFamily="34" charset="0"/>
              </a:rPr>
              <a:t> – 200) représente la combinaison des </a:t>
            </a:r>
            <a:r>
              <a:rPr lang="fr-FR" sz="1600">
                <a:latin typeface="Tahoma" pitchFamily="34" charset="0"/>
                <a:cs typeface="Tahoma" pitchFamily="34" charset="0"/>
              </a:rPr>
              <a:t>erreurs de collimation, de mise en station, de lecture, etc.</a:t>
            </a:r>
          </a:p>
          <a:p>
            <a:pPr algn="just">
              <a:lnSpc>
                <a:spcPct val="150000"/>
              </a:lnSpc>
            </a:pPr>
            <a:r>
              <a:rPr lang="fr-FR" sz="1600">
                <a:latin typeface="Tahoma" pitchFamily="34" charset="0"/>
                <a:cs typeface="Tahoma" pitchFamily="34" charset="0"/>
              </a:rPr>
              <a:t>L'angle horizontal </a:t>
            </a:r>
            <a:r>
              <a:rPr lang="fr-FR" sz="1600" i="1">
                <a:latin typeface="Tahoma" pitchFamily="34" charset="0"/>
                <a:cs typeface="Tahoma" pitchFamily="34" charset="0"/>
              </a:rPr>
              <a:t>Hz mesuré vaut alors :</a:t>
            </a:r>
            <a:endParaRPr lang="fr-FR" sz="1600">
              <a:latin typeface="Tahoma" pitchFamily="34" charset="0"/>
              <a:cs typeface="Tahoma" pitchFamily="34" charset="0"/>
            </a:endParaRPr>
          </a:p>
        </p:txBody>
      </p:sp>
      <p:sp>
        <p:nvSpPr>
          <p:cNvPr id="13" name="Titre 1"/>
          <p:cNvSpPr>
            <a:spLocks noGrp="1"/>
          </p:cNvSpPr>
          <p:nvPr>
            <p:ph type="title"/>
          </p:nvPr>
        </p:nvSpPr>
        <p:spPr>
          <a:xfrm>
            <a:off x="357188" y="142875"/>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6" name="Espace réservé du numéro de diapositive 15"/>
          <p:cNvSpPr>
            <a:spLocks noGrp="1"/>
          </p:cNvSpPr>
          <p:nvPr>
            <p:ph type="sldNum" sz="quarter" idx="12"/>
          </p:nvPr>
        </p:nvSpPr>
        <p:spPr/>
        <p:txBody>
          <a:bodyPr/>
          <a:lstStyle/>
          <a:p>
            <a:pPr>
              <a:defRPr/>
            </a:pPr>
            <a:fld id="{788674BB-FCFB-4233-9986-C63DDC83AEF6}" type="slidenum">
              <a:rPr lang="fr-FR"/>
              <a:pPr>
                <a:defRPr/>
              </a:pPr>
              <a:t>33</a:t>
            </a:fld>
            <a:endParaRPr lang="fr-FR"/>
          </a:p>
        </p:txBody>
      </p:sp>
      <p:sp>
        <p:nvSpPr>
          <p:cNvPr id="14" name="Rectangle 13"/>
          <p:cNvSpPr/>
          <p:nvPr/>
        </p:nvSpPr>
        <p:spPr>
          <a:xfrm>
            <a:off x="1000125" y="857250"/>
            <a:ext cx="3944938" cy="369888"/>
          </a:xfrm>
          <a:prstGeom prst="rect">
            <a:avLst/>
          </a:prstGeom>
        </p:spPr>
        <p:txBody>
          <a:bodyPr wrap="none">
            <a:spAutoFit/>
          </a:bodyPr>
          <a:lstStyle/>
          <a:p>
            <a:pPr marL="457200" indent="-457200" fontAlgn="auto">
              <a:spcBef>
                <a:spcPts val="0"/>
              </a:spcBef>
              <a:spcAft>
                <a:spcPts val="0"/>
              </a:spcAft>
              <a:buFont typeface="+mj-lt"/>
              <a:buAutoNum type="arabicPeriod" startAt="4"/>
              <a:defRPr/>
            </a:pPr>
            <a:r>
              <a:rPr lang="fr-FR" dirty="0">
                <a:solidFill>
                  <a:schemeClr val="accent1">
                    <a:lumMod val="75000"/>
                  </a:schemeClr>
                </a:solidFill>
                <a:latin typeface="Tahoma" pitchFamily="34" charset="0"/>
                <a:cs typeface="Tahoma" pitchFamily="34" charset="0"/>
              </a:rPr>
              <a:t>Mesure des angles horizontaux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down)">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3"/>
            </a:pPr>
            <a:r>
              <a:rPr lang="fr-FR" sz="2000" b="1" i="1">
                <a:latin typeface="Tahoma" pitchFamily="34" charset="0"/>
                <a:cs typeface="Tahoma" pitchFamily="34" charset="0"/>
              </a:rPr>
              <a:t>Terminologie des mesures d’angles horizontaux :</a:t>
            </a:r>
          </a:p>
          <a:p>
            <a:pPr marL="457200" indent="-457200" algn="just">
              <a:lnSpc>
                <a:spcPct val="150000"/>
              </a:lnSpc>
            </a:pPr>
            <a:r>
              <a:rPr lang="fr-FR" sz="2000" b="1" i="1">
                <a:latin typeface="Tahoma" pitchFamily="34" charset="0"/>
                <a:cs typeface="Tahoma" pitchFamily="34" charset="0"/>
              </a:rPr>
              <a:t>	Lecture simple :</a:t>
            </a:r>
          </a:p>
        </p:txBody>
      </p:sp>
      <p:sp>
        <p:nvSpPr>
          <p:cNvPr id="12" name="Espace réservé du contenu 2"/>
          <p:cNvSpPr txBox="1">
            <a:spLocks noChangeAspect="1"/>
          </p:cNvSpPr>
          <p:nvPr/>
        </p:nvSpPr>
        <p:spPr bwMode="auto">
          <a:xfrm>
            <a:off x="142875" y="2143125"/>
            <a:ext cx="8358188" cy="4714875"/>
          </a:xfrm>
          <a:prstGeom prst="rect">
            <a:avLst/>
          </a:prstGeom>
          <a:noFill/>
          <a:ln w="9525">
            <a:noFill/>
            <a:miter lim="800000"/>
            <a:headEnd/>
            <a:tailEnd/>
          </a:ln>
        </p:spPr>
        <p:txBody>
          <a:bodyPr/>
          <a:lstStyle/>
          <a:p>
            <a:pPr algn="just">
              <a:lnSpc>
                <a:spcPct val="150000"/>
              </a:lnSpc>
            </a:pPr>
            <a:r>
              <a:rPr lang="fr-FR" sz="1600">
                <a:latin typeface="Tahoma" pitchFamily="34" charset="0"/>
                <a:cs typeface="Tahoma" pitchFamily="34" charset="0"/>
              </a:rPr>
              <a:t>L'appareil étant dans sa position de référence (par exemple CG sur la figure 27), et le zéro de la graduation horizontale n'étant pas modifié après mise en station, l'opérateur effectue une lecture azimutale </a:t>
            </a:r>
            <a:r>
              <a:rPr lang="fr-FR" sz="1600" i="1">
                <a:latin typeface="Tahoma" pitchFamily="34" charset="0"/>
                <a:cs typeface="Tahoma" pitchFamily="34" charset="0"/>
              </a:rPr>
              <a:t>L</a:t>
            </a:r>
            <a:r>
              <a:rPr lang="fr-FR" sz="1600" i="1" baseline="-25000">
                <a:latin typeface="Tahoma" pitchFamily="34" charset="0"/>
                <a:cs typeface="Tahoma" pitchFamily="34" charset="0"/>
              </a:rPr>
              <a:t>A</a:t>
            </a:r>
            <a:r>
              <a:rPr lang="fr-FR" sz="1600" i="1">
                <a:latin typeface="Tahoma" pitchFamily="34" charset="0"/>
                <a:cs typeface="Tahoma" pitchFamily="34" charset="0"/>
              </a:rPr>
              <a:t> sur </a:t>
            </a:r>
            <a:r>
              <a:rPr lang="fr-FR" sz="1600">
                <a:latin typeface="Tahoma" pitchFamily="34" charset="0"/>
                <a:cs typeface="Tahoma" pitchFamily="34" charset="0"/>
              </a:rPr>
              <a:t>le point A puis une lecture </a:t>
            </a:r>
            <a:r>
              <a:rPr lang="fr-FR" sz="1600" i="1">
                <a:latin typeface="Tahoma" pitchFamily="34" charset="0"/>
                <a:cs typeface="Tahoma" pitchFamily="34" charset="0"/>
              </a:rPr>
              <a:t>L</a:t>
            </a:r>
            <a:r>
              <a:rPr lang="fr-FR" sz="1600" i="1" baseline="-25000">
                <a:latin typeface="Tahoma" pitchFamily="34" charset="0"/>
                <a:cs typeface="Tahoma" pitchFamily="34" charset="0"/>
              </a:rPr>
              <a:t>B</a:t>
            </a:r>
            <a:r>
              <a:rPr lang="fr-FR" sz="1600" i="1">
                <a:latin typeface="Tahoma" pitchFamily="34" charset="0"/>
                <a:cs typeface="Tahoma" pitchFamily="34" charset="0"/>
              </a:rPr>
              <a:t> sur B et en déduit l'angle </a:t>
            </a:r>
            <a:r>
              <a:rPr lang="fr-FR" sz="1600">
                <a:latin typeface="Tahoma" pitchFamily="34" charset="0"/>
                <a:cs typeface="Tahoma" pitchFamily="34" charset="0"/>
              </a:rPr>
              <a:t>ASB :</a:t>
            </a:r>
          </a:p>
        </p:txBody>
      </p:sp>
      <p:pic>
        <p:nvPicPr>
          <p:cNvPr id="4098" name="Picture 2"/>
          <p:cNvPicPr>
            <a:picLocks noChangeAspect="1" noChangeArrowheads="1"/>
          </p:cNvPicPr>
          <p:nvPr/>
        </p:nvPicPr>
        <p:blipFill>
          <a:blip r:embed="rId2" cstate="print"/>
          <a:srcRect/>
          <a:stretch>
            <a:fillRect/>
          </a:stretch>
        </p:blipFill>
        <p:spPr bwMode="auto">
          <a:xfrm>
            <a:off x="4357688" y="3313113"/>
            <a:ext cx="3571875" cy="3544887"/>
          </a:xfrm>
          <a:prstGeom prst="rect">
            <a:avLst/>
          </a:prstGeom>
          <a:noFill/>
          <a:ln w="9525">
            <a:solidFill>
              <a:schemeClr val="accent1"/>
            </a:solidFill>
            <a:miter lim="800000"/>
            <a:headEnd/>
            <a:tailEnd/>
          </a:ln>
        </p:spPr>
      </p:pic>
      <p:sp>
        <p:nvSpPr>
          <p:cNvPr id="10" name="Rectangle 9"/>
          <p:cNvSpPr/>
          <p:nvPr/>
        </p:nvSpPr>
        <p:spPr>
          <a:xfrm>
            <a:off x="214313" y="6519863"/>
            <a:ext cx="4071937" cy="338137"/>
          </a:xfrm>
          <a:prstGeom prst="rect">
            <a:avLst/>
          </a:prstGeom>
          <a:noFill/>
          <a:ln>
            <a:noFill/>
          </a:ln>
        </p:spPr>
        <p:txBody>
          <a:bodyPr>
            <a:spAutoFit/>
          </a:bodyPr>
          <a:lstStyle/>
          <a:p>
            <a:pP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Fig.27 : Lecture d’un angle horizontal</a:t>
            </a:r>
          </a:p>
        </p:txBody>
      </p:sp>
      <p:pic>
        <p:nvPicPr>
          <p:cNvPr id="4099" name="Picture 3"/>
          <p:cNvPicPr>
            <a:picLocks noChangeAspect="1" noChangeArrowheads="1"/>
          </p:cNvPicPr>
          <p:nvPr/>
        </p:nvPicPr>
        <p:blipFill>
          <a:blip r:embed="rId3" cstate="print"/>
          <a:srcRect/>
          <a:stretch>
            <a:fillRect/>
          </a:stretch>
        </p:blipFill>
        <p:spPr bwMode="auto">
          <a:xfrm>
            <a:off x="714375" y="3500438"/>
            <a:ext cx="2714625" cy="431800"/>
          </a:xfrm>
          <a:prstGeom prst="rect">
            <a:avLst/>
          </a:prstGeom>
          <a:noFill/>
          <a:ln w="9525">
            <a:noFill/>
            <a:miter lim="800000"/>
            <a:headEnd/>
            <a:tailEnd/>
          </a:ln>
        </p:spPr>
      </p:pic>
      <p:sp>
        <p:nvSpPr>
          <p:cNvPr id="11" name="Titre 1"/>
          <p:cNvSpPr>
            <a:spLocks noGrp="1"/>
          </p:cNvSpPr>
          <p:nvPr>
            <p:ph type="title"/>
          </p:nvPr>
        </p:nvSpPr>
        <p:spPr>
          <a:xfrm>
            <a:off x="357188" y="142875"/>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5" name="Espace réservé du numéro de diapositive 14"/>
          <p:cNvSpPr>
            <a:spLocks noGrp="1"/>
          </p:cNvSpPr>
          <p:nvPr>
            <p:ph type="sldNum" sz="quarter" idx="12"/>
          </p:nvPr>
        </p:nvSpPr>
        <p:spPr/>
        <p:txBody>
          <a:bodyPr/>
          <a:lstStyle/>
          <a:p>
            <a:pPr>
              <a:defRPr/>
            </a:pPr>
            <a:fld id="{32A8A892-D806-42C9-ABFC-E21EA6EE0191}" type="slidenum">
              <a:rPr lang="fr-FR"/>
              <a:pPr>
                <a:defRPr/>
              </a:pPr>
              <a:t>34</a:t>
            </a:fld>
            <a:endParaRPr lang="fr-FR"/>
          </a:p>
        </p:txBody>
      </p:sp>
      <p:sp>
        <p:nvSpPr>
          <p:cNvPr id="13" name="Rectangle 12"/>
          <p:cNvSpPr/>
          <p:nvPr/>
        </p:nvSpPr>
        <p:spPr>
          <a:xfrm>
            <a:off x="1285875" y="857250"/>
            <a:ext cx="3944938" cy="369888"/>
          </a:xfrm>
          <a:prstGeom prst="rect">
            <a:avLst/>
          </a:prstGeom>
        </p:spPr>
        <p:txBody>
          <a:bodyPr wrap="none">
            <a:spAutoFit/>
          </a:bodyPr>
          <a:lstStyle/>
          <a:p>
            <a:pPr marL="457200" indent="-457200" fontAlgn="auto">
              <a:spcBef>
                <a:spcPts val="0"/>
              </a:spcBef>
              <a:spcAft>
                <a:spcPts val="0"/>
              </a:spcAft>
              <a:buFont typeface="+mj-lt"/>
              <a:buAutoNum type="arabicPeriod" startAt="4"/>
              <a:defRPr/>
            </a:pPr>
            <a:r>
              <a:rPr lang="fr-FR" dirty="0">
                <a:solidFill>
                  <a:schemeClr val="accent1">
                    <a:lumMod val="75000"/>
                  </a:schemeClr>
                </a:solidFill>
                <a:latin typeface="Tahoma" pitchFamily="34" charset="0"/>
                <a:cs typeface="Tahoma" pitchFamily="34" charset="0"/>
              </a:rPr>
              <a:t>Mesure des angles horizontaux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strips(downLeft)">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strips(downLeft)">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3"/>
            </a:pPr>
            <a:r>
              <a:rPr lang="fr-FR" sz="2000" b="1" i="1">
                <a:latin typeface="Tahoma" pitchFamily="34" charset="0"/>
                <a:cs typeface="Tahoma" pitchFamily="34" charset="0"/>
              </a:rPr>
              <a:t>Terminologie des mesures d’angles horizontaux :</a:t>
            </a:r>
          </a:p>
          <a:p>
            <a:pPr marL="457200" indent="-457200" algn="just">
              <a:lnSpc>
                <a:spcPct val="150000"/>
              </a:lnSpc>
            </a:pPr>
            <a:r>
              <a:rPr lang="fr-FR" sz="2000" b="1" i="1">
                <a:latin typeface="Tahoma" pitchFamily="34" charset="0"/>
                <a:cs typeface="Tahoma" pitchFamily="34" charset="0"/>
              </a:rPr>
              <a:t>	Tour d’horizon :</a:t>
            </a:r>
          </a:p>
        </p:txBody>
      </p:sp>
      <p:sp>
        <p:nvSpPr>
          <p:cNvPr id="12" name="Espace réservé du contenu 2"/>
          <p:cNvSpPr txBox="1">
            <a:spLocks noChangeAspect="1"/>
          </p:cNvSpPr>
          <p:nvPr/>
        </p:nvSpPr>
        <p:spPr bwMode="auto">
          <a:xfrm>
            <a:off x="179512" y="5589240"/>
            <a:ext cx="8358188" cy="997843"/>
          </a:xfrm>
          <a:prstGeom prst="rect">
            <a:avLst/>
          </a:prstGeom>
          <a:noFill/>
          <a:ln w="9525">
            <a:noFill/>
            <a:miter lim="800000"/>
            <a:headEnd/>
            <a:tailEnd/>
          </a:ln>
        </p:spPr>
        <p:txBody>
          <a:bodyPr/>
          <a:lstStyle/>
          <a:p>
            <a:pPr algn="just">
              <a:lnSpc>
                <a:spcPct val="150000"/>
              </a:lnSpc>
            </a:pPr>
            <a:r>
              <a:rPr lang="fr-FR" sz="1600" dirty="0">
                <a:latin typeface="Tahoma" pitchFamily="34" charset="0"/>
                <a:cs typeface="Tahoma" pitchFamily="34" charset="0"/>
              </a:rPr>
              <a:t>Le tour d’horizon est le résultat final de la combinaison des observations angulaires (séquences) en une même station et </a:t>
            </a:r>
            <a:r>
              <a:rPr lang="fr-FR" sz="1600" b="1" dirty="0">
                <a:latin typeface="Tahoma" pitchFamily="34" charset="0"/>
                <a:cs typeface="Tahoma" pitchFamily="34" charset="0"/>
              </a:rPr>
              <a:t>rapportées à une même référence </a:t>
            </a:r>
            <a:r>
              <a:rPr lang="fr-FR" sz="1600" dirty="0">
                <a:latin typeface="Tahoma" pitchFamily="34" charset="0"/>
                <a:cs typeface="Tahoma" pitchFamily="34" charset="0"/>
              </a:rPr>
              <a:t>(le point R).</a:t>
            </a:r>
          </a:p>
        </p:txBody>
      </p:sp>
      <p:sp>
        <p:nvSpPr>
          <p:cNvPr id="10" name="Titre 1"/>
          <p:cNvSpPr>
            <a:spLocks noGrp="1"/>
          </p:cNvSpPr>
          <p:nvPr>
            <p:ph type="title"/>
          </p:nvPr>
        </p:nvSpPr>
        <p:spPr>
          <a:xfrm>
            <a:off x="357188" y="142875"/>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3" name="Espace réservé du numéro de diapositive 12"/>
          <p:cNvSpPr>
            <a:spLocks noGrp="1"/>
          </p:cNvSpPr>
          <p:nvPr>
            <p:ph type="sldNum" sz="quarter" idx="12"/>
          </p:nvPr>
        </p:nvSpPr>
        <p:spPr/>
        <p:txBody>
          <a:bodyPr/>
          <a:lstStyle/>
          <a:p>
            <a:pPr>
              <a:defRPr/>
            </a:pPr>
            <a:fld id="{E75B8894-6918-4923-BD60-7F3F7A96AE97}" type="slidenum">
              <a:rPr lang="fr-FR"/>
              <a:pPr>
                <a:defRPr/>
              </a:pPr>
              <a:t>35</a:t>
            </a:fld>
            <a:endParaRPr lang="fr-FR"/>
          </a:p>
        </p:txBody>
      </p:sp>
      <p:sp>
        <p:nvSpPr>
          <p:cNvPr id="7" name="Espace réservé du contenu 2"/>
          <p:cNvSpPr txBox="1">
            <a:spLocks noChangeAspect="1"/>
          </p:cNvSpPr>
          <p:nvPr/>
        </p:nvSpPr>
        <p:spPr bwMode="auto">
          <a:xfrm>
            <a:off x="142875" y="2143125"/>
            <a:ext cx="8101533" cy="1645915"/>
          </a:xfrm>
          <a:prstGeom prst="rect">
            <a:avLst/>
          </a:prstGeom>
          <a:noFill/>
          <a:ln w="9525">
            <a:noFill/>
            <a:miter lim="800000"/>
            <a:headEnd/>
            <a:tailEnd/>
          </a:ln>
        </p:spPr>
        <p:txBody>
          <a:bodyPr/>
          <a:lstStyle/>
          <a:p>
            <a:pPr algn="just">
              <a:lnSpc>
                <a:spcPct val="150000"/>
              </a:lnSpc>
            </a:pPr>
            <a:r>
              <a:rPr lang="fr-FR" sz="1600" dirty="0">
                <a:latin typeface="Tahoma" pitchFamily="34" charset="0"/>
                <a:cs typeface="Tahoma" pitchFamily="34" charset="0"/>
              </a:rPr>
              <a:t>On appelle séquence un ensemble de (</a:t>
            </a:r>
            <a:r>
              <a:rPr lang="fr-FR" sz="1600" i="1" dirty="0">
                <a:latin typeface="Tahoma" pitchFamily="34" charset="0"/>
                <a:cs typeface="Tahoma" pitchFamily="34" charset="0"/>
              </a:rPr>
              <a:t>n + 1) lectures </a:t>
            </a:r>
            <a:r>
              <a:rPr lang="fr-FR" sz="1600" dirty="0">
                <a:latin typeface="Tahoma" pitchFamily="34" charset="0"/>
                <a:cs typeface="Tahoma" pitchFamily="34" charset="0"/>
              </a:rPr>
              <a:t>effectuées à partir d'une même station sur </a:t>
            </a:r>
            <a:r>
              <a:rPr lang="fr-FR" sz="1600" i="1" dirty="0">
                <a:latin typeface="Tahoma" pitchFamily="34" charset="0"/>
                <a:cs typeface="Tahoma" pitchFamily="34" charset="0"/>
              </a:rPr>
              <a:t>n </a:t>
            </a:r>
            <a:r>
              <a:rPr lang="fr-FR" sz="1600" dirty="0">
                <a:latin typeface="Tahoma" pitchFamily="34" charset="0"/>
                <a:cs typeface="Tahoma" pitchFamily="34" charset="0"/>
              </a:rPr>
              <a:t>directions différentes avec la même position des cercles horizontaux et verticaux, le contrôle de fermeture sur la référence et la répercussion sur les </a:t>
            </a:r>
            <a:r>
              <a:rPr lang="fr-FR" sz="1600" i="1" dirty="0">
                <a:latin typeface="Tahoma" pitchFamily="34" charset="0"/>
                <a:cs typeface="Tahoma" pitchFamily="34" charset="0"/>
              </a:rPr>
              <a:t>n </a:t>
            </a:r>
            <a:r>
              <a:rPr lang="fr-FR" sz="1600" dirty="0">
                <a:latin typeface="Tahoma" pitchFamily="34" charset="0"/>
                <a:cs typeface="Tahoma" pitchFamily="34" charset="0"/>
              </a:rPr>
              <a:t>lectures de l'écart de fermeture sur la référence (sur laquelle on réduira les angles à zéro).</a:t>
            </a:r>
          </a:p>
        </p:txBody>
      </p:sp>
      <p:sp>
        <p:nvSpPr>
          <p:cNvPr id="8" name="Espace réservé du contenu 2"/>
          <p:cNvSpPr txBox="1">
            <a:spLocks noChangeAspect="1"/>
          </p:cNvSpPr>
          <p:nvPr/>
        </p:nvSpPr>
        <p:spPr bwMode="auto">
          <a:xfrm>
            <a:off x="142875" y="3645024"/>
            <a:ext cx="9001125" cy="4204417"/>
          </a:xfrm>
          <a:prstGeom prst="rect">
            <a:avLst/>
          </a:prstGeom>
          <a:noFill/>
          <a:ln w="9525">
            <a:noFill/>
            <a:miter lim="800000"/>
            <a:headEnd/>
            <a:tailEnd/>
          </a:ln>
        </p:spPr>
        <p:txBody>
          <a:bodyPr/>
          <a:lstStyle/>
          <a:p>
            <a:pPr algn="just">
              <a:lnSpc>
                <a:spcPct val="150000"/>
              </a:lnSpc>
            </a:pPr>
            <a:r>
              <a:rPr lang="fr-FR" sz="1600" dirty="0">
                <a:latin typeface="Tahoma" pitchFamily="34" charset="0"/>
                <a:cs typeface="Tahoma" pitchFamily="34" charset="0"/>
              </a:rPr>
              <a:t>Pour cela, on calcule :</a:t>
            </a:r>
          </a:p>
          <a:p>
            <a:pPr algn="just">
              <a:lnSpc>
                <a:spcPct val="150000"/>
              </a:lnSpc>
            </a:pPr>
            <a:r>
              <a:rPr lang="fr-FR" sz="1600" b="1" dirty="0">
                <a:latin typeface="Tahoma" pitchFamily="34" charset="0"/>
                <a:cs typeface="Tahoma" pitchFamily="34" charset="0"/>
              </a:rPr>
              <a:t>la fermeture de la séquence </a:t>
            </a:r>
            <a:r>
              <a:rPr lang="fr-FR" sz="1600" b="1" dirty="0" smtClean="0">
                <a:latin typeface="Tahoma" pitchFamily="34" charset="0"/>
                <a:cs typeface="Tahoma" pitchFamily="34" charset="0"/>
              </a:rPr>
              <a:t>:    </a:t>
            </a:r>
            <a:r>
              <a:rPr lang="fr-FR" sz="1600" i="1" dirty="0" err="1" smtClean="0">
                <a:latin typeface="Tahoma" pitchFamily="34" charset="0"/>
                <a:cs typeface="Tahoma" pitchFamily="34" charset="0"/>
              </a:rPr>
              <a:t>F</a:t>
            </a:r>
            <a:r>
              <a:rPr lang="fr-FR" sz="1600" i="1" baseline="-25000" dirty="0" err="1" smtClean="0">
                <a:latin typeface="Tahoma" pitchFamily="34" charset="0"/>
                <a:cs typeface="Tahoma" pitchFamily="34" charset="0"/>
              </a:rPr>
              <a:t>s</a:t>
            </a:r>
            <a:r>
              <a:rPr lang="fr-FR" sz="1600" i="1" dirty="0" smtClean="0">
                <a:latin typeface="Tahoma" pitchFamily="34" charset="0"/>
                <a:cs typeface="Tahoma" pitchFamily="34" charset="0"/>
              </a:rPr>
              <a:t> </a:t>
            </a:r>
            <a:r>
              <a:rPr lang="fr-FR" sz="1600" i="1" dirty="0">
                <a:latin typeface="Tahoma" pitchFamily="34" charset="0"/>
                <a:cs typeface="Tahoma" pitchFamily="34" charset="0"/>
              </a:rPr>
              <a:t>= | L</a:t>
            </a:r>
            <a:r>
              <a:rPr lang="fr-FR" sz="1600" i="1" baseline="-25000" dirty="0">
                <a:latin typeface="Tahoma" pitchFamily="34" charset="0"/>
                <a:cs typeface="Tahoma" pitchFamily="34" charset="0"/>
              </a:rPr>
              <a:t>R1</a:t>
            </a:r>
            <a:r>
              <a:rPr lang="fr-FR" sz="1600" i="1" dirty="0">
                <a:latin typeface="Tahoma" pitchFamily="34" charset="0"/>
                <a:cs typeface="Tahoma" pitchFamily="34" charset="0"/>
              </a:rPr>
              <a:t> – L</a:t>
            </a:r>
            <a:r>
              <a:rPr lang="fr-FR" sz="1600" i="1" baseline="-25000" dirty="0">
                <a:latin typeface="Tahoma" pitchFamily="34" charset="0"/>
                <a:cs typeface="Tahoma" pitchFamily="34" charset="0"/>
              </a:rPr>
              <a:t>R2</a:t>
            </a:r>
            <a:r>
              <a:rPr lang="fr-FR" sz="1600" i="1" dirty="0">
                <a:latin typeface="Tahoma" pitchFamily="34" charset="0"/>
                <a:cs typeface="Tahoma" pitchFamily="34" charset="0"/>
              </a:rPr>
              <a:t> </a:t>
            </a:r>
            <a:r>
              <a:rPr lang="fr-FR" sz="1600" i="1" dirty="0" smtClean="0">
                <a:latin typeface="Tahoma" pitchFamily="34" charset="0"/>
                <a:cs typeface="Tahoma" pitchFamily="34" charset="0"/>
              </a:rPr>
              <a:t>|</a:t>
            </a:r>
            <a:endParaRPr lang="fr-FR" sz="1600" b="1" dirty="0">
              <a:latin typeface="Tahoma" pitchFamily="34" charset="0"/>
              <a:cs typeface="Tahoma" pitchFamily="34" charset="0"/>
            </a:endParaRPr>
          </a:p>
          <a:p>
            <a:pPr algn="just">
              <a:lnSpc>
                <a:spcPct val="150000"/>
              </a:lnSpc>
            </a:pPr>
            <a:r>
              <a:rPr lang="fr-FR" sz="1600" b="1" dirty="0">
                <a:latin typeface="Tahoma" pitchFamily="34" charset="0"/>
                <a:cs typeface="Tahoma" pitchFamily="34" charset="0"/>
              </a:rPr>
              <a:t>la moyenne sur la référence : </a:t>
            </a:r>
            <a:r>
              <a:rPr lang="fr-FR" sz="1600" b="1" dirty="0" smtClean="0">
                <a:latin typeface="Tahoma" pitchFamily="34" charset="0"/>
                <a:cs typeface="Tahoma" pitchFamily="34" charset="0"/>
              </a:rPr>
              <a:t>    </a:t>
            </a:r>
            <a:r>
              <a:rPr lang="fr-FR" sz="1600" i="1" dirty="0" smtClean="0">
                <a:latin typeface="Tahoma" pitchFamily="34" charset="0"/>
                <a:cs typeface="Tahoma" pitchFamily="34" charset="0"/>
              </a:rPr>
              <a:t>L</a:t>
            </a:r>
            <a:r>
              <a:rPr lang="fr-FR" sz="1600" i="1" baseline="-25000" dirty="0" smtClean="0">
                <a:latin typeface="Tahoma" pitchFamily="34" charset="0"/>
                <a:cs typeface="Tahoma" pitchFamily="34" charset="0"/>
              </a:rPr>
              <a:t>R</a:t>
            </a:r>
            <a:r>
              <a:rPr lang="fr-FR" sz="1600" i="1" dirty="0" smtClean="0">
                <a:latin typeface="Tahoma" pitchFamily="34" charset="0"/>
                <a:cs typeface="Tahoma" pitchFamily="34" charset="0"/>
              </a:rPr>
              <a:t> </a:t>
            </a:r>
            <a:r>
              <a:rPr lang="fr-FR" sz="1600" i="1" dirty="0">
                <a:latin typeface="Tahoma" pitchFamily="34" charset="0"/>
                <a:cs typeface="Tahoma" pitchFamily="34" charset="0"/>
              </a:rPr>
              <a:t>= (L</a:t>
            </a:r>
            <a:r>
              <a:rPr lang="fr-FR" sz="1600" i="1" baseline="-25000" dirty="0">
                <a:latin typeface="Tahoma" pitchFamily="34" charset="0"/>
                <a:cs typeface="Tahoma" pitchFamily="34" charset="0"/>
              </a:rPr>
              <a:t>R1</a:t>
            </a:r>
            <a:r>
              <a:rPr lang="fr-FR" sz="1600" i="1" dirty="0">
                <a:latin typeface="Tahoma" pitchFamily="34" charset="0"/>
                <a:cs typeface="Tahoma" pitchFamily="34" charset="0"/>
              </a:rPr>
              <a:t> + L</a:t>
            </a:r>
            <a:r>
              <a:rPr lang="fr-FR" sz="1600" i="1" baseline="-25000" dirty="0">
                <a:latin typeface="Tahoma" pitchFamily="34" charset="0"/>
                <a:cs typeface="Tahoma" pitchFamily="34" charset="0"/>
              </a:rPr>
              <a:t>R2</a:t>
            </a:r>
            <a:r>
              <a:rPr lang="fr-FR" sz="1600" i="1" dirty="0">
                <a:latin typeface="Tahoma" pitchFamily="34" charset="0"/>
                <a:cs typeface="Tahoma" pitchFamily="34" charset="0"/>
              </a:rPr>
              <a:t>)/</a:t>
            </a:r>
            <a:r>
              <a:rPr lang="fr-FR" sz="1600" i="1" dirty="0" smtClean="0">
                <a:latin typeface="Tahoma" pitchFamily="34" charset="0"/>
                <a:cs typeface="Tahoma" pitchFamily="34" charset="0"/>
              </a:rPr>
              <a:t>2</a:t>
            </a:r>
            <a:endParaRPr lang="fr-FR" sz="1600" dirty="0">
              <a:latin typeface="Tahoma" pitchFamily="34" charset="0"/>
              <a:cs typeface="Tahoma" pitchFamily="34" charset="0"/>
            </a:endParaRPr>
          </a:p>
          <a:p>
            <a:pPr algn="just">
              <a:lnSpc>
                <a:spcPct val="150000"/>
              </a:lnSpc>
            </a:pPr>
            <a:r>
              <a:rPr lang="fr-FR" sz="1600" b="1" dirty="0">
                <a:latin typeface="Tahoma" pitchFamily="34" charset="0"/>
                <a:cs typeface="Tahoma" pitchFamily="34" charset="0"/>
              </a:rPr>
              <a:t>la lecture sur chaque point </a:t>
            </a:r>
            <a:r>
              <a:rPr lang="fr-FR" sz="1600" b="1" dirty="0" smtClean="0">
                <a:latin typeface="Tahoma" pitchFamily="34" charset="0"/>
                <a:cs typeface="Tahoma" pitchFamily="34" charset="0"/>
              </a:rPr>
              <a:t>:        </a:t>
            </a:r>
            <a:r>
              <a:rPr lang="fr-FR" sz="1600" i="1" dirty="0" smtClean="0">
                <a:latin typeface="Tahoma" pitchFamily="34" charset="0"/>
                <a:cs typeface="Tahoma" pitchFamily="34" charset="0"/>
              </a:rPr>
              <a:t>L</a:t>
            </a:r>
            <a:r>
              <a:rPr lang="fr-FR" sz="1600" i="1" dirty="0">
                <a:latin typeface="Tahoma" pitchFamily="34" charset="0"/>
                <a:cs typeface="Tahoma" pitchFamily="34" charset="0"/>
              </a:rPr>
              <a:t>’ </a:t>
            </a:r>
            <a:r>
              <a:rPr lang="fr-FR" sz="1600" i="1" baseline="-25000" dirty="0">
                <a:latin typeface="Tahoma" pitchFamily="34" charset="0"/>
                <a:cs typeface="Tahoma" pitchFamily="34" charset="0"/>
              </a:rPr>
              <a:t>j </a:t>
            </a:r>
            <a:r>
              <a:rPr lang="fr-FR" sz="1600" i="1" dirty="0">
                <a:latin typeface="Tahoma" pitchFamily="34" charset="0"/>
                <a:cs typeface="Tahoma" pitchFamily="34" charset="0"/>
              </a:rPr>
              <a:t>= </a:t>
            </a:r>
            <a:r>
              <a:rPr lang="fr-FR" sz="1600" i="1" dirty="0" err="1">
                <a:latin typeface="Tahoma" pitchFamily="34" charset="0"/>
                <a:cs typeface="Tahoma" pitchFamily="34" charset="0"/>
              </a:rPr>
              <a:t>L</a:t>
            </a:r>
            <a:r>
              <a:rPr lang="fr-FR" sz="1600" i="1" baseline="-25000" dirty="0" err="1">
                <a:latin typeface="Tahoma" pitchFamily="34" charset="0"/>
                <a:cs typeface="Tahoma" pitchFamily="34" charset="0"/>
              </a:rPr>
              <a:t>j</a:t>
            </a:r>
            <a:r>
              <a:rPr lang="fr-FR" sz="1600" i="1" dirty="0">
                <a:latin typeface="Tahoma" pitchFamily="34" charset="0"/>
                <a:cs typeface="Tahoma" pitchFamily="34" charset="0"/>
              </a:rPr>
              <a:t> – </a:t>
            </a:r>
            <a:r>
              <a:rPr lang="fr-FR" sz="1600" i="1" dirty="0" smtClean="0">
                <a:latin typeface="Tahoma" pitchFamily="34" charset="0"/>
                <a:cs typeface="Tahoma" pitchFamily="34" charset="0"/>
              </a:rPr>
              <a:t>L</a:t>
            </a:r>
            <a:r>
              <a:rPr lang="fr-FR" sz="1600" i="1" baseline="-25000" dirty="0" smtClean="0">
                <a:latin typeface="Tahoma" pitchFamily="34" charset="0"/>
                <a:cs typeface="Tahoma" pitchFamily="34" charset="0"/>
              </a:rPr>
              <a:t>R</a:t>
            </a:r>
            <a:endParaRPr lang="fr-FR" sz="1600" dirty="0">
              <a:latin typeface="Tahoma" pitchFamily="34" charset="0"/>
              <a:cs typeface="Tahoma" pitchFamily="34" charset="0"/>
            </a:endParaRPr>
          </a:p>
          <a:p>
            <a:pPr algn="just">
              <a:lnSpc>
                <a:spcPct val="150000"/>
              </a:lnSpc>
            </a:pPr>
            <a:r>
              <a:rPr lang="fr-FR" sz="1600" dirty="0">
                <a:latin typeface="Tahoma" pitchFamily="34" charset="0"/>
                <a:cs typeface="Tahoma" pitchFamily="34" charset="0"/>
              </a:rPr>
              <a:t>La lecture sur la référence devient donc </a:t>
            </a:r>
            <a:r>
              <a:rPr lang="fr-FR" sz="1600" i="1" dirty="0">
                <a:latin typeface="Tahoma" pitchFamily="34" charset="0"/>
                <a:cs typeface="Tahoma" pitchFamily="34" charset="0"/>
              </a:rPr>
              <a:t>L</a:t>
            </a:r>
            <a:r>
              <a:rPr lang="fr-FR" sz="1600" i="1" baseline="-25000" dirty="0">
                <a:latin typeface="Tahoma" pitchFamily="34" charset="0"/>
                <a:cs typeface="Tahoma" pitchFamily="34" charset="0"/>
              </a:rPr>
              <a:t>R</a:t>
            </a:r>
            <a:r>
              <a:rPr lang="fr-FR" sz="1600" i="1" dirty="0">
                <a:latin typeface="Tahoma" pitchFamily="34" charset="0"/>
                <a:cs typeface="Tahoma" pitchFamily="34" charset="0"/>
              </a:rPr>
              <a:t> = 0</a:t>
            </a:r>
            <a:endParaRPr lang="fr-FR" sz="1600" dirty="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checkerboard(across)">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64" presetClass="path" presetSubtype="0" accel="50000" decel="50000" fill="hold" grpId="0" nodeType="withEffect">
                                  <p:stCondLst>
                                    <p:cond delay="0"/>
                                  </p:stCondLst>
                                  <p:childTnLst>
                                    <p:animMotion origin="layout" path="M -1.94444E-6 -3.96855E-6 L -0.00573 -0.69611 " pathEditMode="relative" rAng="0" ptsTypes="AA">
                                      <p:cBhvr>
                                        <p:cTn id="27" dur="500" fill="hold"/>
                                        <p:tgtEl>
                                          <p:spTgt spid="8"/>
                                        </p:tgtEl>
                                        <p:attrNameLst>
                                          <p:attrName>ppt_x</p:attrName>
                                          <p:attrName>ppt_y</p:attrName>
                                        </p:attrNameLst>
                                      </p:cBhvr>
                                      <p:rCtr x="-3" y="-3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12" grpId="0"/>
      <p:bldP spid="10" grpId="0" animBg="1"/>
      <p:bldP spid="7" grpId="0"/>
      <p:bldP spid="7" grpId="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3"/>
            </a:pPr>
            <a:r>
              <a:rPr lang="fr-FR" sz="2000" b="1" i="1" dirty="0">
                <a:latin typeface="Tahoma" pitchFamily="34" charset="0"/>
                <a:cs typeface="Tahoma" pitchFamily="34" charset="0"/>
              </a:rPr>
              <a:t>Terminologie des mesures d’angles horizontaux :</a:t>
            </a:r>
          </a:p>
          <a:p>
            <a:pPr marL="457200" indent="-457200" algn="just">
              <a:lnSpc>
                <a:spcPct val="150000"/>
              </a:lnSpc>
            </a:pPr>
            <a:r>
              <a:rPr lang="fr-FR" sz="2000" b="1" i="1" dirty="0">
                <a:latin typeface="Tahoma" pitchFamily="34" charset="0"/>
                <a:cs typeface="Tahoma" pitchFamily="34" charset="0"/>
              </a:rPr>
              <a:t>	Séquence</a:t>
            </a:r>
            <a:r>
              <a:rPr lang="fr-FR" sz="2000" b="1" i="1" dirty="0" smtClean="0">
                <a:latin typeface="Tahoma" pitchFamily="34" charset="0"/>
                <a:cs typeface="Tahoma" pitchFamily="34" charset="0"/>
              </a:rPr>
              <a:t>:</a:t>
            </a:r>
            <a:endParaRPr lang="fr-FR" sz="2000" b="1" i="1" dirty="0">
              <a:latin typeface="Tahoma" pitchFamily="34" charset="0"/>
              <a:cs typeface="Tahoma"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4686300" y="2214563"/>
            <a:ext cx="4457700" cy="4643437"/>
          </a:xfrm>
          <a:prstGeom prst="rect">
            <a:avLst/>
          </a:prstGeom>
          <a:noFill/>
          <a:ln w="9525">
            <a:solidFill>
              <a:schemeClr val="accent1"/>
            </a:solidFill>
            <a:miter lim="800000"/>
            <a:headEnd/>
            <a:tailEnd/>
          </a:ln>
        </p:spPr>
      </p:pic>
      <p:sp>
        <p:nvSpPr>
          <p:cNvPr id="10" name="Rectangle 9"/>
          <p:cNvSpPr/>
          <p:nvPr/>
        </p:nvSpPr>
        <p:spPr>
          <a:xfrm>
            <a:off x="4857750" y="2571750"/>
            <a:ext cx="2000250" cy="338138"/>
          </a:xfrm>
          <a:prstGeom prst="rect">
            <a:avLst/>
          </a:prstGeom>
          <a:noFill/>
          <a:ln>
            <a:noFill/>
          </a:ln>
        </p:spPr>
        <p:txBody>
          <a:bodyPr>
            <a:spAutoFit/>
          </a:bodyPr>
          <a:lstStyle/>
          <a:p>
            <a:pP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Fig.28 : Séquence</a:t>
            </a:r>
          </a:p>
        </p:txBody>
      </p:sp>
      <p:sp>
        <p:nvSpPr>
          <p:cNvPr id="13" name="Espace réservé du contenu 2"/>
          <p:cNvSpPr txBox="1">
            <a:spLocks noChangeAspect="1"/>
          </p:cNvSpPr>
          <p:nvPr/>
        </p:nvSpPr>
        <p:spPr bwMode="auto">
          <a:xfrm>
            <a:off x="179512" y="2143125"/>
            <a:ext cx="4500562" cy="4714875"/>
          </a:xfrm>
          <a:prstGeom prst="rect">
            <a:avLst/>
          </a:prstGeom>
          <a:noFill/>
          <a:ln w="9525">
            <a:noFill/>
            <a:miter lim="800000"/>
            <a:headEnd/>
            <a:tailEnd/>
          </a:ln>
        </p:spPr>
        <p:txBody>
          <a:bodyPr/>
          <a:lstStyle/>
          <a:p>
            <a:pPr algn="just">
              <a:lnSpc>
                <a:spcPct val="150000"/>
              </a:lnSpc>
            </a:pPr>
            <a:r>
              <a:rPr lang="fr-FR" sz="1600" dirty="0">
                <a:latin typeface="Tahoma" pitchFamily="34" charset="0"/>
                <a:cs typeface="Tahoma" pitchFamily="34" charset="0"/>
              </a:rPr>
              <a:t>Par exemple, sur la figure 28, la référence est le point R sur lequel l’opérateur effectue la première lecture </a:t>
            </a:r>
            <a:r>
              <a:rPr lang="fr-FR" sz="1600" i="1" dirty="0">
                <a:latin typeface="Tahoma" pitchFamily="34" charset="0"/>
                <a:cs typeface="Tahoma" pitchFamily="34" charset="0"/>
              </a:rPr>
              <a:t>L</a:t>
            </a:r>
            <a:r>
              <a:rPr lang="fr-FR" sz="1600" i="1" baseline="-25000" dirty="0">
                <a:latin typeface="Tahoma" pitchFamily="34" charset="0"/>
                <a:cs typeface="Tahoma" pitchFamily="34" charset="0"/>
              </a:rPr>
              <a:t>R1</a:t>
            </a:r>
            <a:r>
              <a:rPr lang="fr-FR" sz="1600" i="1" dirty="0">
                <a:latin typeface="Tahoma" pitchFamily="34" charset="0"/>
                <a:cs typeface="Tahoma" pitchFamily="34" charset="0"/>
              </a:rPr>
              <a:t>, on fait </a:t>
            </a:r>
            <a:r>
              <a:rPr lang="fr-FR" sz="1600" b="1" i="1" dirty="0">
                <a:latin typeface="Tahoma" pitchFamily="34" charset="0"/>
                <a:cs typeface="Tahoma" pitchFamily="34" charset="0"/>
              </a:rPr>
              <a:t>une lecture sur chaque point </a:t>
            </a:r>
            <a:r>
              <a:rPr lang="fr-FR" sz="1600" dirty="0">
                <a:latin typeface="Tahoma" pitchFamily="34" charset="0"/>
                <a:cs typeface="Tahoma" pitchFamily="34" charset="0"/>
              </a:rPr>
              <a:t>en tournant en sens horaire et une dernière </a:t>
            </a:r>
            <a:r>
              <a:rPr lang="fr-FR" sz="1600" b="1" dirty="0">
                <a:latin typeface="Tahoma" pitchFamily="34" charset="0"/>
                <a:cs typeface="Tahoma" pitchFamily="34" charset="0"/>
              </a:rPr>
              <a:t>lecture de fermeture</a:t>
            </a:r>
          </a:p>
          <a:p>
            <a:pPr algn="just">
              <a:lnSpc>
                <a:spcPct val="150000"/>
              </a:lnSpc>
            </a:pPr>
            <a:r>
              <a:rPr lang="fr-FR" sz="1600" dirty="0">
                <a:latin typeface="Tahoma" pitchFamily="34" charset="0"/>
                <a:cs typeface="Tahoma" pitchFamily="34" charset="0"/>
              </a:rPr>
              <a:t>sur le point R </a:t>
            </a:r>
            <a:r>
              <a:rPr lang="fr-FR" sz="1600" i="1" dirty="0">
                <a:latin typeface="Tahoma" pitchFamily="34" charset="0"/>
                <a:cs typeface="Tahoma" pitchFamily="34" charset="0"/>
              </a:rPr>
              <a:t>L</a:t>
            </a:r>
            <a:r>
              <a:rPr lang="fr-FR" sz="1600" i="1" baseline="-25000" dirty="0">
                <a:latin typeface="Tahoma" pitchFamily="34" charset="0"/>
                <a:cs typeface="Tahoma" pitchFamily="34" charset="0"/>
              </a:rPr>
              <a:t>R2</a:t>
            </a:r>
            <a:r>
              <a:rPr lang="fr-FR" sz="1600" i="1" dirty="0">
                <a:latin typeface="Tahoma" pitchFamily="34" charset="0"/>
                <a:cs typeface="Tahoma" pitchFamily="34" charset="0"/>
              </a:rPr>
              <a:t>.</a:t>
            </a:r>
          </a:p>
          <a:p>
            <a:pPr algn="just">
              <a:lnSpc>
                <a:spcPct val="150000"/>
              </a:lnSpc>
            </a:pPr>
            <a:r>
              <a:rPr lang="fr-FR" sz="1600" dirty="0">
                <a:latin typeface="Tahoma" pitchFamily="34" charset="0"/>
                <a:cs typeface="Tahoma" pitchFamily="34" charset="0"/>
              </a:rPr>
              <a:t>Par calcul, les lectures sont ensuite réduites à la référence R en soustrayant aux autres lectures </a:t>
            </a:r>
            <a:r>
              <a:rPr lang="fr-FR" sz="1600" b="1" dirty="0">
                <a:latin typeface="Tahoma" pitchFamily="34" charset="0"/>
                <a:cs typeface="Tahoma" pitchFamily="34" charset="0"/>
              </a:rPr>
              <a:t>la moyenne des deux lectures sur la référence. </a:t>
            </a:r>
            <a:endParaRPr lang="fr-FR" sz="1600" dirty="0">
              <a:latin typeface="Tahoma" pitchFamily="34" charset="0"/>
              <a:cs typeface="Tahoma" pitchFamily="34" charset="0"/>
            </a:endParaRPr>
          </a:p>
        </p:txBody>
      </p:sp>
      <p:sp>
        <p:nvSpPr>
          <p:cNvPr id="15" name="Titre 1"/>
          <p:cNvSpPr>
            <a:spLocks noGrp="1"/>
          </p:cNvSpPr>
          <p:nvPr>
            <p:ph type="title"/>
          </p:nvPr>
        </p:nvSpPr>
        <p:spPr>
          <a:xfrm>
            <a:off x="357188" y="142875"/>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7" name="Espace réservé du numéro de diapositive 16"/>
          <p:cNvSpPr>
            <a:spLocks noGrp="1"/>
          </p:cNvSpPr>
          <p:nvPr>
            <p:ph type="sldNum" sz="quarter" idx="12"/>
          </p:nvPr>
        </p:nvSpPr>
        <p:spPr/>
        <p:txBody>
          <a:bodyPr/>
          <a:lstStyle/>
          <a:p>
            <a:pPr>
              <a:defRPr/>
            </a:pPr>
            <a:fld id="{FA6E0FAC-F1F5-4592-B705-62429C5D4D82}" type="slidenum">
              <a:rPr lang="fr-FR"/>
              <a:pPr>
                <a:defRPr/>
              </a:pPr>
              <a:t>36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down)">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strips(down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63" presetClass="path" presetSubtype="0" accel="50000" decel="50000" fill="hold" grpId="0" nodeType="withEffect">
                                  <p:stCondLst>
                                    <p:cond delay="0"/>
                                  </p:stCondLst>
                                  <p:childTnLst>
                                    <p:animMotion origin="layout" path="M -5.55556E-7 -2.92322E-6 L 0.51754 0.00116 " pathEditMode="relative" rAng="0" ptsTypes="AA">
                                      <p:cBhvr>
                                        <p:cTn id="19" dur="500" fill="hold"/>
                                        <p:tgtEl>
                                          <p:spTgt spid="13"/>
                                        </p:tgtEl>
                                        <p:attrNameLst>
                                          <p:attrName>ppt_x</p:attrName>
                                          <p:attrName>ppt_y</p:attrName>
                                        </p:attrNameLst>
                                      </p:cBhvr>
                                      <p:rCtr x="259" y="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3" grpId="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1563" y="642938"/>
            <a:ext cx="7358062" cy="400050"/>
          </a:xfrm>
          <a:prstGeom prst="rect">
            <a:avLst/>
          </a:prstGeom>
        </p:spPr>
        <p:txBody>
          <a:bodyPr>
            <a:spAutoFit/>
          </a:bodyPr>
          <a:lstStyle/>
          <a:p>
            <a:pPr marL="457200" indent="-457200" fontAlgn="auto">
              <a:spcBef>
                <a:spcPts val="0"/>
              </a:spcBef>
              <a:spcAft>
                <a:spcPts val="0"/>
              </a:spcAft>
              <a:buFont typeface="+mj-lt"/>
              <a:buAutoNum type="arabicPeriod" startAt="5"/>
              <a:defRPr/>
            </a:pPr>
            <a:r>
              <a:rPr lang="fr-FR" sz="2000" dirty="0">
                <a:solidFill>
                  <a:schemeClr val="accent1">
                    <a:lumMod val="75000"/>
                  </a:schemeClr>
                </a:solidFill>
                <a:latin typeface="Tahoma" pitchFamily="34" charset="0"/>
                <a:cs typeface="Tahoma" pitchFamily="34" charset="0"/>
              </a:rPr>
              <a:t>Cercle vertical : Lecture d’angles verticaux :</a:t>
            </a:r>
          </a:p>
        </p:txBody>
      </p:sp>
      <p:sp>
        <p:nvSpPr>
          <p:cNvPr id="14" name="Rectangle 13"/>
          <p:cNvSpPr/>
          <p:nvPr/>
        </p:nvSpPr>
        <p:spPr>
          <a:xfrm>
            <a:off x="4714875" y="5072063"/>
            <a:ext cx="4357688" cy="338137"/>
          </a:xfrm>
          <a:prstGeom prst="rect">
            <a:avLst/>
          </a:prstGeom>
          <a:noFill/>
          <a:ln>
            <a:noFill/>
          </a:ln>
        </p:spPr>
        <p:txBody>
          <a:bodyPr>
            <a:spAutoFit/>
          </a:bodyPr>
          <a:lstStyle/>
          <a:p>
            <a:pPr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Fig.32 : Angles verticaux z, i et n</a:t>
            </a:r>
          </a:p>
        </p:txBody>
      </p:sp>
      <p:sp>
        <p:nvSpPr>
          <p:cNvPr id="58371" name="Rectangle 7"/>
          <p:cNvSpPr>
            <a:spLocks noChangeArrowheads="1"/>
          </p:cNvSpPr>
          <p:nvPr/>
        </p:nvSpPr>
        <p:spPr bwMode="auto">
          <a:xfrm>
            <a:off x="71438" y="1071563"/>
            <a:ext cx="4643437" cy="5632450"/>
          </a:xfrm>
          <a:prstGeom prst="rect">
            <a:avLst/>
          </a:prstGeom>
          <a:noFill/>
          <a:ln w="9525">
            <a:noFill/>
            <a:miter lim="800000"/>
            <a:headEnd/>
            <a:tailEnd/>
          </a:ln>
        </p:spPr>
        <p:txBody>
          <a:bodyPr>
            <a:spAutoFit/>
          </a:bodyPr>
          <a:lstStyle/>
          <a:p>
            <a:pPr algn="just">
              <a:lnSpc>
                <a:spcPct val="150000"/>
              </a:lnSpc>
            </a:pPr>
            <a:r>
              <a:rPr lang="fr-FR" sz="1600" b="1" i="1" u="sng">
                <a:latin typeface="Tahoma" pitchFamily="34" charset="0"/>
                <a:cs typeface="Tahoma" pitchFamily="34" charset="0"/>
              </a:rPr>
              <a:t>Conventions, notations</a:t>
            </a:r>
          </a:p>
          <a:p>
            <a:pPr algn="just">
              <a:lnSpc>
                <a:spcPct val="150000"/>
              </a:lnSpc>
            </a:pPr>
            <a:r>
              <a:rPr lang="fr-FR" sz="1600">
                <a:latin typeface="Tahoma" pitchFamily="34" charset="0"/>
                <a:cs typeface="Tahoma" pitchFamily="34" charset="0"/>
              </a:rPr>
              <a:t>Le schéma de lecture d’un angle zénithal considère que le </a:t>
            </a:r>
            <a:r>
              <a:rPr lang="fr-FR" sz="1600" b="1">
                <a:latin typeface="Tahoma" pitchFamily="34" charset="0"/>
                <a:cs typeface="Tahoma" pitchFamily="34" charset="0"/>
              </a:rPr>
              <a:t>zéro de la graduation est au zénith </a:t>
            </a:r>
            <a:r>
              <a:rPr lang="fr-FR" sz="1600">
                <a:latin typeface="Tahoma" pitchFamily="34" charset="0"/>
                <a:cs typeface="Tahoma" pitchFamily="34" charset="0"/>
              </a:rPr>
              <a:t>lorsque l’appareil est en station.</a:t>
            </a:r>
          </a:p>
          <a:p>
            <a:pPr algn="just">
              <a:lnSpc>
                <a:spcPct val="150000"/>
              </a:lnSpc>
            </a:pPr>
            <a:r>
              <a:rPr lang="fr-FR" sz="1600">
                <a:latin typeface="Tahoma" pitchFamily="34" charset="0"/>
                <a:cs typeface="Tahoma" pitchFamily="34" charset="0"/>
              </a:rPr>
              <a:t>On considère alors que tout se passe comme si le cercle vertical était fixe et que l’index de lecture se déplaçait avec la visée (fig. 32).</a:t>
            </a:r>
          </a:p>
          <a:p>
            <a:pPr>
              <a:lnSpc>
                <a:spcPct val="150000"/>
              </a:lnSpc>
            </a:pPr>
            <a:r>
              <a:rPr lang="fr-FR" sz="1600">
                <a:latin typeface="Tahoma" pitchFamily="34" charset="0"/>
                <a:cs typeface="Tahoma" pitchFamily="34" charset="0"/>
              </a:rPr>
              <a:t>Soit un point M visé au théodolite, on note généralement :</a:t>
            </a:r>
          </a:p>
          <a:p>
            <a:pPr>
              <a:lnSpc>
                <a:spcPct val="150000"/>
              </a:lnSpc>
              <a:buFont typeface="Arial" charset="0"/>
              <a:buChar char="•"/>
            </a:pPr>
            <a:r>
              <a:rPr lang="fr-FR" sz="1600" b="1">
                <a:latin typeface="Tahoma" pitchFamily="34" charset="0"/>
                <a:cs typeface="Tahoma" pitchFamily="34" charset="0"/>
              </a:rPr>
              <a:t>V</a:t>
            </a:r>
            <a:r>
              <a:rPr lang="fr-FR" sz="1600">
                <a:latin typeface="Tahoma" pitchFamily="34" charset="0"/>
                <a:cs typeface="Tahoma" pitchFamily="34" charset="0"/>
              </a:rPr>
              <a:t> tout angle mesuré dans un plan vertical ;</a:t>
            </a:r>
          </a:p>
          <a:p>
            <a:pPr>
              <a:lnSpc>
                <a:spcPct val="150000"/>
              </a:lnSpc>
              <a:buFont typeface="Arial" charset="0"/>
              <a:buChar char="•"/>
            </a:pPr>
            <a:r>
              <a:rPr lang="fr-FR" sz="1600" b="1">
                <a:latin typeface="Tahoma" pitchFamily="34" charset="0"/>
                <a:cs typeface="Tahoma" pitchFamily="34" charset="0"/>
              </a:rPr>
              <a:t>z angle zénithal </a:t>
            </a:r>
            <a:r>
              <a:rPr lang="fr-FR" sz="1600">
                <a:latin typeface="Tahoma" pitchFamily="34" charset="0"/>
                <a:cs typeface="Tahoma" pitchFamily="34" charset="0"/>
              </a:rPr>
              <a:t>;</a:t>
            </a:r>
          </a:p>
          <a:p>
            <a:pPr>
              <a:lnSpc>
                <a:spcPct val="150000"/>
              </a:lnSpc>
              <a:buFont typeface="Arial" charset="0"/>
              <a:buChar char="•"/>
            </a:pPr>
            <a:r>
              <a:rPr lang="fr-FR" sz="1600" b="1">
                <a:latin typeface="Tahoma" pitchFamily="34" charset="0"/>
                <a:cs typeface="Tahoma" pitchFamily="34" charset="0"/>
              </a:rPr>
              <a:t>i angle de site </a:t>
            </a:r>
            <a:r>
              <a:rPr lang="fr-FR" sz="1600">
                <a:latin typeface="Tahoma" pitchFamily="34" charset="0"/>
                <a:cs typeface="Tahoma" pitchFamily="34" charset="0"/>
              </a:rPr>
              <a:t>(par rapport à l’horizon) ;</a:t>
            </a:r>
          </a:p>
          <a:p>
            <a:pPr>
              <a:lnSpc>
                <a:spcPct val="150000"/>
              </a:lnSpc>
              <a:buFont typeface="Arial" charset="0"/>
              <a:buChar char="•"/>
            </a:pPr>
            <a:r>
              <a:rPr lang="fr-FR" sz="1600" b="1">
                <a:latin typeface="Tahoma" pitchFamily="34" charset="0"/>
                <a:cs typeface="Tahoma" pitchFamily="34" charset="0"/>
              </a:rPr>
              <a:t>n angle nadiral </a:t>
            </a:r>
            <a:r>
              <a:rPr lang="fr-FR" sz="1600">
                <a:latin typeface="Tahoma" pitchFamily="34" charset="0"/>
                <a:cs typeface="Tahoma" pitchFamily="34" charset="0"/>
              </a:rPr>
              <a:t>(par rapport au nadir).</a:t>
            </a:r>
          </a:p>
          <a:p>
            <a:pPr>
              <a:lnSpc>
                <a:spcPct val="150000"/>
              </a:lnSpc>
            </a:pPr>
            <a:endParaRPr lang="fr-FR" sz="1600">
              <a:latin typeface="Tahoma" pitchFamily="34" charset="0"/>
              <a:cs typeface="Tahoma" pitchFamily="34" charset="0"/>
            </a:endParaRPr>
          </a:p>
          <a:p>
            <a:pPr>
              <a:lnSpc>
                <a:spcPct val="150000"/>
              </a:lnSpc>
            </a:pPr>
            <a:r>
              <a:rPr lang="fr-FR" sz="1600">
                <a:latin typeface="Tahoma" pitchFamily="34" charset="0"/>
                <a:cs typeface="Tahoma" pitchFamily="34" charset="0"/>
              </a:rPr>
              <a:t>Les relations entre ces angles sont :</a:t>
            </a:r>
          </a:p>
        </p:txBody>
      </p:sp>
      <p:pic>
        <p:nvPicPr>
          <p:cNvPr id="58372" name="Picture 3"/>
          <p:cNvPicPr>
            <a:picLocks noChangeAspect="1" noChangeArrowheads="1"/>
          </p:cNvPicPr>
          <p:nvPr/>
        </p:nvPicPr>
        <p:blipFill>
          <a:blip r:embed="rId2" cstate="print"/>
          <a:srcRect/>
          <a:stretch>
            <a:fillRect/>
          </a:stretch>
        </p:blipFill>
        <p:spPr bwMode="auto">
          <a:xfrm>
            <a:off x="3357563" y="6286500"/>
            <a:ext cx="1765300" cy="323850"/>
          </a:xfrm>
          <a:prstGeom prst="rect">
            <a:avLst/>
          </a:prstGeom>
          <a:noFill/>
          <a:ln w="9525">
            <a:solidFill>
              <a:schemeClr val="accent1"/>
            </a:solidFill>
            <a:miter lim="800000"/>
            <a:headEnd/>
            <a:tailEnd/>
          </a:ln>
        </p:spPr>
      </p:pic>
      <p:pic>
        <p:nvPicPr>
          <p:cNvPr id="58373" name="Picture 4"/>
          <p:cNvPicPr>
            <a:picLocks noChangeAspect="1" noChangeArrowheads="1"/>
          </p:cNvPicPr>
          <p:nvPr/>
        </p:nvPicPr>
        <p:blipFill>
          <a:blip r:embed="rId3" cstate="print"/>
          <a:srcRect/>
          <a:stretch>
            <a:fillRect/>
          </a:stretch>
        </p:blipFill>
        <p:spPr bwMode="auto">
          <a:xfrm>
            <a:off x="5214938" y="6286500"/>
            <a:ext cx="1900237" cy="323850"/>
          </a:xfrm>
          <a:prstGeom prst="rect">
            <a:avLst/>
          </a:prstGeom>
          <a:noFill/>
          <a:ln w="9525">
            <a:solidFill>
              <a:schemeClr val="accent1"/>
            </a:solidFill>
            <a:miter lim="800000"/>
            <a:headEnd/>
            <a:tailEnd/>
          </a:ln>
        </p:spPr>
      </p:pic>
      <p:pic>
        <p:nvPicPr>
          <p:cNvPr id="58374" name="Picture 5"/>
          <p:cNvPicPr>
            <a:picLocks noChangeAspect="1" noChangeArrowheads="1"/>
          </p:cNvPicPr>
          <p:nvPr/>
        </p:nvPicPr>
        <p:blipFill>
          <a:blip r:embed="rId4" cstate="print"/>
          <a:srcRect/>
          <a:stretch>
            <a:fillRect/>
          </a:stretch>
        </p:blipFill>
        <p:spPr bwMode="auto">
          <a:xfrm>
            <a:off x="7212013" y="6286500"/>
            <a:ext cx="1646237" cy="323850"/>
          </a:xfrm>
          <a:prstGeom prst="rect">
            <a:avLst/>
          </a:prstGeom>
          <a:noFill/>
          <a:ln w="9525">
            <a:solidFill>
              <a:schemeClr val="accent1"/>
            </a:solidFill>
            <a:miter lim="800000"/>
            <a:headEnd/>
            <a:tailEnd/>
          </a:ln>
        </p:spPr>
      </p:pic>
      <p:pic>
        <p:nvPicPr>
          <p:cNvPr id="58375" name="Picture 2"/>
          <p:cNvPicPr>
            <a:picLocks noChangeAspect="1" noChangeArrowheads="1"/>
          </p:cNvPicPr>
          <p:nvPr/>
        </p:nvPicPr>
        <p:blipFill>
          <a:blip r:embed="rId5" cstate="print"/>
          <a:srcRect/>
          <a:stretch>
            <a:fillRect/>
          </a:stretch>
        </p:blipFill>
        <p:spPr bwMode="auto">
          <a:xfrm>
            <a:off x="4714875" y="1162050"/>
            <a:ext cx="4410075" cy="3910013"/>
          </a:xfrm>
          <a:prstGeom prst="rect">
            <a:avLst/>
          </a:prstGeom>
          <a:noFill/>
          <a:ln w="9525">
            <a:solidFill>
              <a:schemeClr val="accent1"/>
            </a:solidFill>
            <a:miter lim="800000"/>
            <a:headEnd/>
            <a:tailEnd/>
          </a:ln>
        </p:spPr>
      </p:pic>
      <p:sp>
        <p:nvSpPr>
          <p:cNvPr id="58376" name="Titre 1"/>
          <p:cNvSpPr>
            <a:spLocks noGrp="1"/>
          </p:cNvSpPr>
          <p:nvPr>
            <p:ph type="title"/>
          </p:nvPr>
        </p:nvSpPr>
        <p:spPr>
          <a:xfrm>
            <a:off x="428625" y="0"/>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3" name="Espace réservé du numéro de diapositive 12"/>
          <p:cNvSpPr>
            <a:spLocks noGrp="1"/>
          </p:cNvSpPr>
          <p:nvPr>
            <p:ph type="sldNum" sz="quarter" idx="12"/>
          </p:nvPr>
        </p:nvSpPr>
        <p:spPr/>
        <p:txBody>
          <a:bodyPr/>
          <a:lstStyle/>
          <a:p>
            <a:pPr>
              <a:defRPr/>
            </a:pPr>
            <a:fld id="{80DFABEE-5698-4462-A0E7-BE270AB7A7E0}" type="slidenum">
              <a:rPr lang="fr-FR"/>
              <a:pPr>
                <a:defRPr/>
              </a:pPr>
              <a:t>37</a:t>
            </a:fld>
            <a:endParaRPr lang="fr-F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71439" y="1071563"/>
            <a:ext cx="7020842" cy="411459"/>
          </a:xfrm>
          <a:prstGeom prst="rect">
            <a:avLst/>
          </a:prstGeom>
          <a:noFill/>
          <a:ln w="9525">
            <a:noFill/>
            <a:miter lim="800000"/>
            <a:headEnd/>
            <a:tailEnd/>
          </a:ln>
        </p:spPr>
        <p:txBody>
          <a:bodyPr wrap="square">
            <a:spAutoFit/>
          </a:bodyPr>
          <a:lstStyle/>
          <a:p>
            <a:pPr algn="just">
              <a:lnSpc>
                <a:spcPct val="150000"/>
              </a:lnSpc>
            </a:pPr>
            <a:r>
              <a:rPr lang="fr-FR" sz="1600" b="1" i="1" u="sng" dirty="0">
                <a:latin typeface="Tahoma" pitchFamily="34" charset="0"/>
                <a:cs typeface="Tahoma" pitchFamily="34" charset="0"/>
              </a:rPr>
              <a:t>Valeur moyenne d’un angle vertical par double </a:t>
            </a:r>
            <a:r>
              <a:rPr lang="fr-FR" sz="1600" b="1" i="1" u="sng" dirty="0" smtClean="0">
                <a:latin typeface="Tahoma" pitchFamily="34" charset="0"/>
                <a:cs typeface="Tahoma" pitchFamily="34" charset="0"/>
              </a:rPr>
              <a:t>retournement</a:t>
            </a:r>
            <a:endParaRPr lang="fr-FR" sz="1600" dirty="0">
              <a:latin typeface="Tahoma" pitchFamily="34" charset="0"/>
              <a:cs typeface="Tahoma" pitchFamily="34" charset="0"/>
            </a:endParaRPr>
          </a:p>
        </p:txBody>
      </p:sp>
      <p:sp>
        <p:nvSpPr>
          <p:cNvPr id="14" name="Rectangle 13"/>
          <p:cNvSpPr/>
          <p:nvPr/>
        </p:nvSpPr>
        <p:spPr>
          <a:xfrm>
            <a:off x="3203848" y="5013176"/>
            <a:ext cx="5940152" cy="584775"/>
          </a:xfrm>
          <a:prstGeom prst="rect">
            <a:avLst/>
          </a:prstGeom>
          <a:noFill/>
          <a:ln>
            <a:noFill/>
          </a:ln>
        </p:spPr>
        <p:txBody>
          <a:bodyPr wrap="square">
            <a:spAutoFit/>
          </a:bodyPr>
          <a:lstStyle/>
          <a:p>
            <a:pPr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Fig.33 : Effet du double retournement sur la mesure de l’angle vertical </a:t>
            </a:r>
          </a:p>
        </p:txBody>
      </p:sp>
      <p:pic>
        <p:nvPicPr>
          <p:cNvPr id="1026" name="Picture 2"/>
          <p:cNvPicPr>
            <a:picLocks noChangeAspect="1" noChangeArrowheads="1"/>
          </p:cNvPicPr>
          <p:nvPr/>
        </p:nvPicPr>
        <p:blipFill>
          <a:blip r:embed="rId2" cstate="print"/>
          <a:srcRect/>
          <a:stretch>
            <a:fillRect/>
          </a:stretch>
        </p:blipFill>
        <p:spPr bwMode="auto">
          <a:xfrm>
            <a:off x="3419872" y="2060848"/>
            <a:ext cx="5724128" cy="2873375"/>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1560" y="5661248"/>
            <a:ext cx="2073275" cy="3619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79712" y="6310312"/>
            <a:ext cx="2286000" cy="547688"/>
          </a:xfrm>
          <a:prstGeom prst="rect">
            <a:avLst/>
          </a:prstGeom>
          <a:noFill/>
          <a:ln w="9525">
            <a:noFill/>
            <a:miter lim="800000"/>
            <a:headEnd/>
            <a:tailEnd/>
          </a:ln>
        </p:spPr>
      </p:pic>
      <p:sp>
        <p:nvSpPr>
          <p:cNvPr id="11" name="Titre 1"/>
          <p:cNvSpPr>
            <a:spLocks noGrp="1"/>
          </p:cNvSpPr>
          <p:nvPr>
            <p:ph type="title"/>
          </p:nvPr>
        </p:nvSpPr>
        <p:spPr>
          <a:xfrm>
            <a:off x="428625" y="0"/>
            <a:ext cx="8229600" cy="571500"/>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startAt="4"/>
            </a:pPr>
            <a:r>
              <a:rPr lang="fr-FR" sz="3000" b="1" smtClean="0"/>
              <a:t>RELEVES TOPOGRAPHIQUES</a:t>
            </a:r>
          </a:p>
        </p:txBody>
      </p:sp>
      <p:sp>
        <p:nvSpPr>
          <p:cNvPr id="16" name="Espace réservé du numéro de diapositive 15"/>
          <p:cNvSpPr>
            <a:spLocks noGrp="1"/>
          </p:cNvSpPr>
          <p:nvPr>
            <p:ph type="sldNum" sz="quarter" idx="12"/>
          </p:nvPr>
        </p:nvSpPr>
        <p:spPr/>
        <p:txBody>
          <a:bodyPr/>
          <a:lstStyle/>
          <a:p>
            <a:pPr>
              <a:defRPr/>
            </a:pPr>
            <a:fld id="{AD770102-20D9-47C0-81BF-05E1D6FE0E0F}" type="slidenum">
              <a:rPr lang="fr-FR"/>
              <a:pPr>
                <a:defRPr/>
              </a:pPr>
              <a:t>38</a:t>
            </a:fld>
            <a:endParaRPr lang="fr-FR"/>
          </a:p>
        </p:txBody>
      </p:sp>
      <p:sp>
        <p:nvSpPr>
          <p:cNvPr id="10" name="Rectangle 9"/>
          <p:cNvSpPr/>
          <p:nvPr/>
        </p:nvSpPr>
        <p:spPr>
          <a:xfrm>
            <a:off x="1071563" y="714375"/>
            <a:ext cx="3678237" cy="369888"/>
          </a:xfrm>
          <a:prstGeom prst="rect">
            <a:avLst/>
          </a:prstGeom>
        </p:spPr>
        <p:txBody>
          <a:bodyPr wrap="none">
            <a:spAutoFit/>
          </a:bodyPr>
          <a:lstStyle/>
          <a:p>
            <a:pPr marL="457200" indent="-457200" fontAlgn="auto">
              <a:spcBef>
                <a:spcPts val="0"/>
              </a:spcBef>
              <a:spcAft>
                <a:spcPts val="0"/>
              </a:spcAft>
              <a:buFont typeface="+mj-lt"/>
              <a:buAutoNum type="arabicPeriod" startAt="5"/>
              <a:defRPr/>
            </a:pPr>
            <a:r>
              <a:rPr lang="fr-FR" dirty="0">
                <a:solidFill>
                  <a:schemeClr val="accent1">
                    <a:lumMod val="75000"/>
                  </a:schemeClr>
                </a:solidFill>
                <a:latin typeface="Tahoma" pitchFamily="34" charset="0"/>
                <a:cs typeface="Tahoma" pitchFamily="34" charset="0"/>
              </a:rPr>
              <a:t>Mesure des angles verticaux :</a:t>
            </a:r>
          </a:p>
        </p:txBody>
      </p:sp>
      <p:sp>
        <p:nvSpPr>
          <p:cNvPr id="12" name="Rectangle 7"/>
          <p:cNvSpPr>
            <a:spLocks noChangeArrowheads="1"/>
          </p:cNvSpPr>
          <p:nvPr/>
        </p:nvSpPr>
        <p:spPr bwMode="auto">
          <a:xfrm>
            <a:off x="0" y="1595020"/>
            <a:ext cx="3347863" cy="6370975"/>
          </a:xfrm>
          <a:prstGeom prst="rect">
            <a:avLst/>
          </a:prstGeom>
          <a:noFill/>
          <a:ln w="9525">
            <a:noFill/>
            <a:miter lim="800000"/>
            <a:headEnd/>
            <a:tailEnd/>
          </a:ln>
        </p:spPr>
        <p:txBody>
          <a:bodyPr wrap="square">
            <a:spAutoFit/>
          </a:bodyPr>
          <a:lstStyle/>
          <a:p>
            <a:pPr algn="just">
              <a:lnSpc>
                <a:spcPct val="150000"/>
              </a:lnSpc>
            </a:pPr>
            <a:r>
              <a:rPr lang="fr-FR" sz="1600" dirty="0" smtClean="0">
                <a:latin typeface="Tahoma" pitchFamily="34" charset="0"/>
                <a:cs typeface="Tahoma" pitchFamily="34" charset="0"/>
              </a:rPr>
              <a:t>Sur </a:t>
            </a:r>
            <a:r>
              <a:rPr lang="fr-FR" sz="1600" dirty="0">
                <a:latin typeface="Tahoma" pitchFamily="34" charset="0"/>
                <a:cs typeface="Tahoma" pitchFamily="34" charset="0"/>
              </a:rPr>
              <a:t>les schémas de la figure 33, on constate qu’après un double retournement le sens d’évolution de la graduation du cercle vertical est inversé. </a:t>
            </a:r>
          </a:p>
          <a:p>
            <a:pPr algn="just">
              <a:lnSpc>
                <a:spcPct val="150000"/>
              </a:lnSpc>
            </a:pPr>
            <a:r>
              <a:rPr lang="fr-FR" sz="1600" dirty="0">
                <a:latin typeface="Tahoma" pitchFamily="34" charset="0"/>
                <a:cs typeface="Tahoma" pitchFamily="34" charset="0"/>
              </a:rPr>
              <a:t>L’angle lu en cercle droit </a:t>
            </a:r>
            <a:r>
              <a:rPr lang="fr-FR" sz="1600" i="1" dirty="0">
                <a:latin typeface="Tahoma" pitchFamily="34" charset="0"/>
                <a:cs typeface="Tahoma" pitchFamily="34" charset="0"/>
              </a:rPr>
              <a:t>V</a:t>
            </a:r>
            <a:r>
              <a:rPr lang="fr-FR" sz="1600" i="1" baseline="-25000" dirty="0">
                <a:latin typeface="Tahoma" pitchFamily="34" charset="0"/>
                <a:cs typeface="Tahoma" pitchFamily="34" charset="0"/>
              </a:rPr>
              <a:t>CD</a:t>
            </a:r>
            <a:r>
              <a:rPr lang="fr-FR" sz="1600" dirty="0">
                <a:latin typeface="Tahoma" pitchFamily="34" charset="0"/>
                <a:cs typeface="Tahoma" pitchFamily="34" charset="0"/>
              </a:rPr>
              <a:t> n’est donc pas « directement comparable » avec l’angle lu en cercle gauche </a:t>
            </a:r>
            <a:r>
              <a:rPr lang="fr-FR" sz="1600" i="1" dirty="0">
                <a:latin typeface="Tahoma" pitchFamily="34" charset="0"/>
                <a:cs typeface="Tahoma" pitchFamily="34" charset="0"/>
              </a:rPr>
              <a:t>V</a:t>
            </a:r>
            <a:r>
              <a:rPr lang="fr-FR" sz="1600" i="1" baseline="-25000" dirty="0">
                <a:latin typeface="Tahoma" pitchFamily="34" charset="0"/>
                <a:cs typeface="Tahoma" pitchFamily="34" charset="0"/>
              </a:rPr>
              <a:t>CG</a:t>
            </a:r>
            <a:r>
              <a:rPr lang="fr-FR" sz="1600" i="1" dirty="0">
                <a:latin typeface="Tahoma" pitchFamily="34" charset="0"/>
                <a:cs typeface="Tahoma" pitchFamily="34" charset="0"/>
              </a:rPr>
              <a:t>, comme </a:t>
            </a:r>
            <a:r>
              <a:rPr lang="fr-FR" sz="1600" dirty="0">
                <a:latin typeface="Tahoma" pitchFamily="34" charset="0"/>
                <a:cs typeface="Tahoma" pitchFamily="34" charset="0"/>
              </a:rPr>
              <a:t>c’était le cas avec les angles horizontaux</a:t>
            </a:r>
            <a:r>
              <a:rPr lang="fr-FR" sz="1600" dirty="0" smtClean="0">
                <a:latin typeface="Tahoma" pitchFamily="34" charset="0"/>
                <a:cs typeface="Tahoma" pitchFamily="34" charset="0"/>
              </a:rPr>
              <a:t>.</a:t>
            </a:r>
          </a:p>
          <a:p>
            <a:pPr algn="just">
              <a:lnSpc>
                <a:spcPct val="150000"/>
              </a:lnSpc>
            </a:pPr>
            <a:r>
              <a:rPr lang="fr-FR" sz="1600" dirty="0" smtClean="0">
                <a:latin typeface="Tahoma" pitchFamily="34" charset="0"/>
                <a:cs typeface="Tahoma" pitchFamily="34" charset="0"/>
              </a:rPr>
              <a:t>La relation entre les deux lectures est :</a:t>
            </a:r>
          </a:p>
          <a:p>
            <a:pPr algn="just">
              <a:lnSpc>
                <a:spcPct val="150000"/>
              </a:lnSpc>
            </a:pPr>
            <a:r>
              <a:rPr lang="fr-FR" sz="1600" dirty="0" smtClean="0">
                <a:latin typeface="Tahoma" pitchFamily="34" charset="0"/>
                <a:cs typeface="Tahoma" pitchFamily="34" charset="0"/>
              </a:rPr>
              <a:t>L’angle final moyen déduit des deux lectures est :</a:t>
            </a:r>
          </a:p>
          <a:p>
            <a:pPr algn="just">
              <a:lnSpc>
                <a:spcPct val="150000"/>
              </a:lnSpc>
            </a:pPr>
            <a:endParaRPr lang="fr-FR" sz="1600" dirty="0" smtClean="0">
              <a:latin typeface="Tahoma" pitchFamily="34" charset="0"/>
              <a:cs typeface="Tahoma" pitchFamily="34" charset="0"/>
            </a:endParaRPr>
          </a:p>
          <a:p>
            <a:pPr algn="just">
              <a:lnSpc>
                <a:spcPct val="150000"/>
              </a:lnSpc>
            </a:pPr>
            <a:endParaRPr lang="fr-FR" sz="1600" i="1" dirty="0" smtClean="0">
              <a:latin typeface="Tahoma" pitchFamily="34" charset="0"/>
              <a:cs typeface="Tahoma" pitchFamily="34" charset="0"/>
            </a:endParaRPr>
          </a:p>
          <a:p>
            <a:pPr algn="just">
              <a:lnSpc>
                <a:spcPct val="150000"/>
              </a:lnSpc>
            </a:pPr>
            <a:endParaRPr lang="fr-FR" sz="1600" dirty="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down)">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1"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2">
                                            <p:txEl>
                                              <p:pRg st="1" end="1"/>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2">
                                            <p:txEl>
                                              <p:pRg st="2" end="2"/>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1" grpId="0" animBg="1"/>
      <p:bldP spid="10" grpId="0"/>
      <p:bldP spid="12"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1563" y="642938"/>
            <a:ext cx="7358062" cy="400050"/>
          </a:xfrm>
          <a:prstGeom prst="rect">
            <a:avLst/>
          </a:prstGeom>
        </p:spPr>
        <p:txBody>
          <a:bodyPr>
            <a:spAutoFit/>
          </a:bodyPr>
          <a:lstStyle/>
          <a:p>
            <a:pPr marL="457200" indent="-457200" fontAlgn="auto">
              <a:spcBef>
                <a:spcPts val="0"/>
              </a:spcBef>
              <a:spcAft>
                <a:spcPts val="0"/>
              </a:spcAft>
              <a:buFont typeface="+mj-lt"/>
              <a:buAutoNum type="arabicParenR" startAt="6"/>
              <a:defRPr/>
            </a:pPr>
            <a:r>
              <a:rPr lang="fr-FR" sz="2000" dirty="0">
                <a:solidFill>
                  <a:schemeClr val="accent1">
                    <a:lumMod val="75000"/>
                  </a:schemeClr>
                </a:solidFill>
                <a:latin typeface="Tahoma" pitchFamily="34" charset="0"/>
                <a:cs typeface="Tahoma" pitchFamily="34" charset="0"/>
              </a:rPr>
              <a:t>Cercle vertical : Lecture d’angles verticaux :</a:t>
            </a:r>
          </a:p>
        </p:txBody>
      </p:sp>
      <p:sp>
        <p:nvSpPr>
          <p:cNvPr id="8" name="Titre 1"/>
          <p:cNvSpPr txBox="1">
            <a:spLocks/>
          </p:cNvSpPr>
          <p:nvPr/>
        </p:nvSpPr>
        <p:spPr>
          <a:xfrm>
            <a:off x="457200" y="274638"/>
            <a:ext cx="8229600" cy="368300"/>
          </a:xfrm>
          <a:prstGeom prst="rect">
            <a:avLst/>
          </a:prstGeom>
        </p:spPr>
        <p:txBody>
          <a:bodyPr anchor="b"/>
          <a:lstStyle/>
          <a:p>
            <a:pPr marL="514350" indent="-514350" fontAlgn="auto">
              <a:lnSpc>
                <a:spcPct val="150000"/>
              </a:lnSpc>
              <a:spcAft>
                <a:spcPts val="0"/>
              </a:spcAft>
              <a:buFont typeface="+mj-lt"/>
              <a:buAutoNum type="romanUcPeriod" startAt="4"/>
              <a:defRPr/>
            </a:pPr>
            <a:r>
              <a:rPr lang="fr-FR" sz="2400" b="1" cap="small" dirty="0">
                <a:solidFill>
                  <a:schemeClr val="tx2"/>
                </a:solidFill>
                <a:latin typeface="Tahoma" pitchFamily="34" charset="0"/>
                <a:ea typeface="+mj-ea"/>
                <a:cs typeface="Tahoma" pitchFamily="34" charset="0"/>
              </a:rPr>
              <a:t>Mesures angulaires :</a:t>
            </a:r>
          </a:p>
        </p:txBody>
      </p:sp>
      <p:sp>
        <p:nvSpPr>
          <p:cNvPr id="12"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pPr>
            <a:r>
              <a:rPr lang="fr-FR" sz="2000" b="1" i="1">
                <a:latin typeface="Tahoma" pitchFamily="34" charset="0"/>
                <a:cs typeface="Tahoma" pitchFamily="34" charset="0"/>
              </a:rPr>
              <a:t>Erreur d’index vertical :</a:t>
            </a:r>
          </a:p>
        </p:txBody>
      </p:sp>
      <p:sp>
        <p:nvSpPr>
          <p:cNvPr id="13" name="Rectangle 7"/>
          <p:cNvSpPr>
            <a:spLocks noChangeArrowheads="1"/>
          </p:cNvSpPr>
          <p:nvPr/>
        </p:nvSpPr>
        <p:spPr bwMode="auto">
          <a:xfrm>
            <a:off x="71438" y="1725613"/>
            <a:ext cx="8643937" cy="2608262"/>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Dans le cas de mesure d’angles verticaux, le double retournement permet d’éliminer :</a:t>
            </a:r>
          </a:p>
          <a:p>
            <a:pPr algn="just">
              <a:lnSpc>
                <a:spcPct val="150000"/>
              </a:lnSpc>
              <a:buFont typeface="Arial" charset="0"/>
              <a:buChar char="•"/>
            </a:pPr>
            <a:r>
              <a:rPr lang="fr-FR" sz="1600" b="1">
                <a:latin typeface="Tahoma" pitchFamily="34" charset="0"/>
                <a:cs typeface="Tahoma" pitchFamily="34" charset="0"/>
              </a:rPr>
              <a:t>l’erreur d’excentricité de l’axe optique par rapport à l’axe secondaire</a:t>
            </a:r>
          </a:p>
          <a:p>
            <a:pPr algn="just">
              <a:lnSpc>
                <a:spcPct val="150000"/>
              </a:lnSpc>
              <a:buFont typeface="Arial" charset="0"/>
              <a:buChar char="•"/>
            </a:pPr>
            <a:r>
              <a:rPr lang="fr-FR" sz="1600" b="1">
                <a:latin typeface="Tahoma" pitchFamily="34" charset="0"/>
                <a:cs typeface="Tahoma" pitchFamily="34" charset="0"/>
              </a:rPr>
              <a:t>l’erreur d’index de cercle vertical : </a:t>
            </a:r>
            <a:r>
              <a:rPr lang="fr-FR" sz="1500">
                <a:latin typeface="Tahoma" pitchFamily="34" charset="0"/>
                <a:cs typeface="Tahoma" pitchFamily="34" charset="0"/>
              </a:rPr>
              <a:t>en effet, qu’il soit manuel (nivelle d’index) ou automatique (compensateur), le dispositif des appareils modernes ne cale pas exactement le zéro (index de lecture) à la verticale du centre du cercle mais dans deux positions voisines symétriques par rapport à cette verticale ;</a:t>
            </a:r>
          </a:p>
          <a:p>
            <a:pPr algn="just">
              <a:lnSpc>
                <a:spcPct val="150000"/>
              </a:lnSpc>
              <a:buFont typeface="Arial" charset="0"/>
              <a:buChar char="•"/>
            </a:pPr>
            <a:r>
              <a:rPr lang="fr-FR" sz="1600" b="1">
                <a:latin typeface="Tahoma" pitchFamily="34" charset="0"/>
                <a:cs typeface="Tahoma" pitchFamily="34" charset="0"/>
              </a:rPr>
              <a:t>le défaut de tourillonnement </a:t>
            </a:r>
            <a:r>
              <a:rPr lang="fr-FR" sz="1500">
                <a:latin typeface="Tahoma" pitchFamily="34" charset="0"/>
                <a:cs typeface="Tahoma" pitchFamily="34" charset="0"/>
              </a:rPr>
              <a:t>(non-perpendicularité de l’axe secondaire et de l’axe principal).</a:t>
            </a:r>
          </a:p>
        </p:txBody>
      </p:sp>
      <p:pic>
        <p:nvPicPr>
          <p:cNvPr id="2050" name="Picture 2"/>
          <p:cNvPicPr>
            <a:picLocks noChangeAspect="1" noChangeArrowheads="1"/>
          </p:cNvPicPr>
          <p:nvPr/>
        </p:nvPicPr>
        <p:blipFill>
          <a:blip r:embed="rId2" cstate="print"/>
          <a:srcRect/>
          <a:stretch>
            <a:fillRect/>
          </a:stretch>
        </p:blipFill>
        <p:spPr bwMode="auto">
          <a:xfrm>
            <a:off x="1798638" y="4214813"/>
            <a:ext cx="5546725" cy="2643187"/>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pPr>
              <a:defRPr/>
            </a:pPr>
            <a:fld id="{F4281796-E34D-4D50-9C84-251720D28668}" type="slidenum">
              <a:rPr lang="fr-FR"/>
              <a:pPr>
                <a:defRPr/>
              </a:pPr>
              <a:t>39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457200" y="274638"/>
            <a:ext cx="8229600" cy="909637"/>
          </a:xfrm>
          <a:gradFill rotWithShape="0">
            <a:gsLst>
              <a:gs pos="0">
                <a:srgbClr val="5E9EFF"/>
              </a:gs>
              <a:gs pos="39999">
                <a:srgbClr val="85C2FF"/>
              </a:gs>
              <a:gs pos="70000">
                <a:srgbClr val="C4D6EB"/>
              </a:gs>
              <a:gs pos="100000">
                <a:srgbClr val="FFEBFA"/>
              </a:gs>
            </a:gsLst>
            <a:lin ang="5400000"/>
          </a:gradFill>
          <a:ln>
            <a:solidFill>
              <a:schemeClr val="tx1">
                <a:alpha val="72156"/>
              </a:schemeClr>
            </a:solidFill>
          </a:ln>
        </p:spPr>
        <p:txBody>
          <a:bodyPr/>
          <a:lstStyle/>
          <a:p>
            <a:pPr marL="857250" indent="-857250">
              <a:buFont typeface="Calibri" pitchFamily="34" charset="0"/>
              <a:buAutoNum type="romanUcPeriod"/>
            </a:pPr>
            <a:r>
              <a:rPr lang="fr-FR" smtClean="0"/>
              <a:t>GENERALITES</a:t>
            </a:r>
          </a:p>
        </p:txBody>
      </p:sp>
      <p:sp>
        <p:nvSpPr>
          <p:cNvPr id="10" name="Espace réservé du numéro de diapositive 9"/>
          <p:cNvSpPr>
            <a:spLocks noGrp="1"/>
          </p:cNvSpPr>
          <p:nvPr>
            <p:ph type="sldNum" sz="quarter" idx="12"/>
          </p:nvPr>
        </p:nvSpPr>
        <p:spPr/>
        <p:txBody>
          <a:bodyPr>
            <a:normAutofit fontScale="85000" lnSpcReduction="20000"/>
          </a:bodyPr>
          <a:lstStyle/>
          <a:p>
            <a:pPr>
              <a:defRPr/>
            </a:pPr>
            <a:fld id="{57663D91-5B09-4789-A21B-E6E0F7DD2948}" type="slidenum">
              <a:rPr lang="fr-FR"/>
              <a:pPr>
                <a:defRPr/>
              </a:pPr>
              <a:t>4</a:t>
            </a:fld>
            <a:endParaRPr lang="fr-FR"/>
          </a:p>
        </p:txBody>
      </p:sp>
      <p:sp>
        <p:nvSpPr>
          <p:cNvPr id="3" name="Espace réservé du contenu 2"/>
          <p:cNvSpPr>
            <a:spLocks noGrp="1"/>
          </p:cNvSpPr>
          <p:nvPr>
            <p:ph sz="quarter" idx="1"/>
          </p:nvPr>
        </p:nvSpPr>
        <p:spPr>
          <a:ln>
            <a:solidFill>
              <a:srgbClr val="FF0000">
                <a:alpha val="61000"/>
              </a:srgbClr>
            </a:solidFill>
          </a:ln>
          <a:effectLst>
            <a:outerShdw blurRad="76200" dir="1740000" sx="1000" sy="1000" algn="ctr" rotWithShape="0">
              <a:srgbClr val="000000"/>
            </a:outerShdw>
          </a:effectLst>
        </p:spPr>
        <p:txBody>
          <a:bodyPr rtlCol="0">
            <a:normAutofit/>
          </a:bodyPr>
          <a:lstStyle/>
          <a:p>
            <a:pPr marL="514350" indent="-514350" fontAlgn="auto">
              <a:spcAft>
                <a:spcPts val="0"/>
              </a:spcAft>
              <a:buFont typeface="Arial" pitchFamily="34" charset="0"/>
              <a:buNone/>
              <a:defRPr/>
            </a:pPr>
            <a:r>
              <a:rPr lang="fr-FR" b="1" u="sng" dirty="0" smtClean="0">
                <a:solidFill>
                  <a:srgbClr val="FF0000"/>
                </a:solidFill>
              </a:rPr>
              <a:t>DÉFINITIONS</a:t>
            </a:r>
          </a:p>
          <a:p>
            <a:pPr marL="514350" indent="-514350" fontAlgn="auto">
              <a:spcAft>
                <a:spcPts val="0"/>
              </a:spcAft>
              <a:buFont typeface="Arial" pitchFamily="34" charset="0"/>
              <a:buNone/>
              <a:defRPr/>
            </a:pPr>
            <a:endParaRPr lang="fr-FR" b="1" u="sng" dirty="0" smtClean="0">
              <a:solidFill>
                <a:srgbClr val="FF0000"/>
              </a:solidFill>
            </a:endParaRPr>
          </a:p>
          <a:p>
            <a:pPr marL="514350" indent="-514350" algn="just" fontAlgn="auto">
              <a:spcAft>
                <a:spcPts val="0"/>
              </a:spcAft>
              <a:buFont typeface="+mj-lt"/>
              <a:buAutoNum type="arabicPeriod" startAt="5"/>
              <a:defRPr/>
            </a:pPr>
            <a:r>
              <a:rPr lang="fr-FR" sz="2000" b="1" i="1" u="sng" dirty="0" smtClean="0"/>
              <a:t>Le Géoïde: </a:t>
            </a:r>
            <a:r>
              <a:rPr lang="fr-FR" sz="2000" dirty="0" smtClean="0"/>
              <a:t> est une représentation de la surface terrestre plus précise que l'approximation sphérique ou ellipsoïdale. Il correspond à une surface équipotentielle de pesanteur proche du niveau moyen des mers. Sa forme est déformée à cause de l'inégale répartition des masses à la surface de la Terre et à l'intérieur. </a:t>
            </a:r>
          </a:p>
          <a:p>
            <a:pPr marL="514350" indent="-514350" algn="just" fontAlgn="auto">
              <a:spcAft>
                <a:spcPts val="0"/>
              </a:spcAft>
              <a:buFont typeface="Arial" pitchFamily="34" charset="0"/>
              <a:buChar char="•"/>
              <a:defRPr/>
            </a:pPr>
            <a:r>
              <a:rPr lang="fr-FR" sz="2000" dirty="0" smtClean="0"/>
              <a:t>Il sert de zéro de référence pour les mesures précises d'altitude.</a:t>
            </a:r>
          </a:p>
          <a:p>
            <a:pPr fontAlgn="auto">
              <a:spcAft>
                <a:spcPts val="0"/>
              </a:spcAft>
              <a:buNone/>
              <a:defRPr/>
            </a:pPr>
            <a:endParaRPr lang="fr-FR"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71563" y="642938"/>
            <a:ext cx="7358062" cy="400050"/>
          </a:xfrm>
          <a:prstGeom prst="rect">
            <a:avLst/>
          </a:prstGeom>
        </p:spPr>
        <p:txBody>
          <a:bodyPr>
            <a:spAutoFit/>
          </a:bodyPr>
          <a:lstStyle/>
          <a:p>
            <a:pPr marL="457200" indent="-457200" fontAlgn="auto">
              <a:spcBef>
                <a:spcPts val="0"/>
              </a:spcBef>
              <a:spcAft>
                <a:spcPts val="0"/>
              </a:spcAft>
              <a:buFont typeface="+mj-lt"/>
              <a:buAutoNum type="arabicParenR" startAt="7"/>
              <a:defRPr/>
            </a:pPr>
            <a:r>
              <a:rPr lang="fr-FR" sz="2000" dirty="0">
                <a:solidFill>
                  <a:schemeClr val="accent1">
                    <a:lumMod val="75000"/>
                  </a:schemeClr>
                </a:solidFill>
                <a:latin typeface="Tahoma" pitchFamily="34" charset="0"/>
                <a:cs typeface="Tahoma" pitchFamily="34" charset="0"/>
              </a:rPr>
              <a:t>Calcul d’altitudes:</a:t>
            </a:r>
          </a:p>
        </p:txBody>
      </p:sp>
      <p:sp>
        <p:nvSpPr>
          <p:cNvPr id="8" name="Titre 1"/>
          <p:cNvSpPr txBox="1">
            <a:spLocks/>
          </p:cNvSpPr>
          <p:nvPr/>
        </p:nvSpPr>
        <p:spPr>
          <a:xfrm>
            <a:off x="457200" y="274638"/>
            <a:ext cx="8229600" cy="368300"/>
          </a:xfrm>
          <a:prstGeom prst="rect">
            <a:avLst/>
          </a:prstGeom>
        </p:spPr>
        <p:txBody>
          <a:bodyPr anchor="b"/>
          <a:lstStyle/>
          <a:p>
            <a:pPr marL="514350" indent="-514350" fontAlgn="auto">
              <a:lnSpc>
                <a:spcPct val="150000"/>
              </a:lnSpc>
              <a:spcAft>
                <a:spcPts val="0"/>
              </a:spcAft>
              <a:buFont typeface="+mj-lt"/>
              <a:buAutoNum type="romanUcPeriod" startAt="4"/>
              <a:defRPr/>
            </a:pPr>
            <a:r>
              <a:rPr lang="fr-FR" sz="2400" b="1" cap="small" dirty="0">
                <a:solidFill>
                  <a:schemeClr val="tx2"/>
                </a:solidFill>
                <a:latin typeface="Tahoma" pitchFamily="34" charset="0"/>
                <a:ea typeface="+mj-ea"/>
                <a:cs typeface="Tahoma" pitchFamily="34" charset="0"/>
              </a:rPr>
              <a:t>Mesures angulaires :</a:t>
            </a:r>
          </a:p>
        </p:txBody>
      </p:sp>
      <p:sp>
        <p:nvSpPr>
          <p:cNvPr id="10" name="Rectangle 7"/>
          <p:cNvSpPr>
            <a:spLocks noChangeArrowheads="1"/>
          </p:cNvSpPr>
          <p:nvPr/>
        </p:nvSpPr>
        <p:spPr bwMode="auto">
          <a:xfrm>
            <a:off x="71438" y="1346200"/>
            <a:ext cx="4357687" cy="378460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On cherche à connaître l’altitude d’un point inaccessible C connaissant seulement l’altitude d’un point proche A qui servira de référence. Si l’on peut mesurer la distance horizontale AC, on peut calculer la dénivelée de A vers C</a:t>
            </a:r>
          </a:p>
          <a:p>
            <a:pPr algn="just">
              <a:lnSpc>
                <a:spcPct val="150000"/>
              </a:lnSpc>
            </a:pPr>
            <a:r>
              <a:rPr lang="fr-FR" sz="1600">
                <a:latin typeface="Tahoma" pitchFamily="34" charset="0"/>
                <a:cs typeface="Tahoma" pitchFamily="34" charset="0"/>
              </a:rPr>
              <a:t>en mesurant l’angle </a:t>
            </a:r>
            <a:r>
              <a:rPr lang="fr-FR" sz="1600" i="1">
                <a:latin typeface="Tahoma" pitchFamily="34" charset="0"/>
                <a:cs typeface="Tahoma" pitchFamily="34" charset="0"/>
              </a:rPr>
              <a:t>V </a:t>
            </a:r>
            <a:r>
              <a:rPr lang="fr-FR" sz="1600">
                <a:latin typeface="Tahoma" pitchFamily="34" charset="0"/>
                <a:cs typeface="Tahoma" pitchFamily="34" charset="0"/>
              </a:rPr>
              <a:t>lu</a:t>
            </a:r>
            <a:r>
              <a:rPr lang="fr-FR" sz="1600" i="1">
                <a:latin typeface="Tahoma" pitchFamily="34" charset="0"/>
                <a:cs typeface="Tahoma" pitchFamily="34" charset="0"/>
              </a:rPr>
              <a:t> de A </a:t>
            </a:r>
            <a:r>
              <a:rPr lang="fr-FR" sz="1600">
                <a:latin typeface="Tahoma" pitchFamily="34" charset="0"/>
                <a:cs typeface="Tahoma" pitchFamily="34" charset="0"/>
              </a:rPr>
              <a:t>sur</a:t>
            </a:r>
            <a:r>
              <a:rPr lang="fr-FR" sz="1600" i="1">
                <a:latin typeface="Tahoma" pitchFamily="34" charset="0"/>
                <a:cs typeface="Tahoma" pitchFamily="34" charset="0"/>
              </a:rPr>
              <a:t> C et</a:t>
            </a:r>
          </a:p>
          <a:p>
            <a:pPr algn="just">
              <a:lnSpc>
                <a:spcPct val="150000"/>
              </a:lnSpc>
            </a:pPr>
            <a:r>
              <a:rPr lang="fr-FR" sz="1600">
                <a:latin typeface="Tahoma" pitchFamily="34" charset="0"/>
                <a:cs typeface="Tahoma" pitchFamily="34" charset="0"/>
              </a:rPr>
              <a:t>la hauteur de l’axe des tourillons </a:t>
            </a:r>
            <a:r>
              <a:rPr lang="fr-FR" sz="1600" i="1">
                <a:latin typeface="Tahoma" pitchFamily="34" charset="0"/>
                <a:cs typeface="Tahoma" pitchFamily="34" charset="0"/>
              </a:rPr>
              <a:t>ht.</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L’altitude est donnée par :</a:t>
            </a:r>
          </a:p>
          <a:p>
            <a:pPr algn="just">
              <a:lnSpc>
                <a:spcPct val="150000"/>
              </a:lnSpc>
            </a:pPr>
            <a:r>
              <a:rPr lang="fr-FR" sz="1600">
                <a:latin typeface="Tahoma" pitchFamily="34" charset="0"/>
                <a:cs typeface="Tahoma" pitchFamily="34" charset="0"/>
              </a:rPr>
              <a:t>D</a:t>
            </a:r>
            <a:r>
              <a:rPr lang="fr-FR" sz="1600" i="1">
                <a:latin typeface="Tahoma" pitchFamily="34" charset="0"/>
                <a:cs typeface="Tahoma" pitchFamily="34" charset="0"/>
              </a:rPr>
              <a:t>H = Dh . cot V</a:t>
            </a:r>
            <a:endParaRPr lang="fr-FR" sz="1600">
              <a:latin typeface="Tahoma" pitchFamily="34" charset="0"/>
              <a:cs typeface="Tahoma" pitchFamily="34" charset="0"/>
            </a:endParaRPr>
          </a:p>
        </p:txBody>
      </p:sp>
      <p:pic>
        <p:nvPicPr>
          <p:cNvPr id="11266" name="Picture 2"/>
          <p:cNvPicPr>
            <a:picLocks noChangeAspect="1" noChangeArrowheads="1"/>
          </p:cNvPicPr>
          <p:nvPr/>
        </p:nvPicPr>
        <p:blipFill>
          <a:blip r:embed="rId2" cstate="print"/>
          <a:srcRect/>
          <a:stretch>
            <a:fillRect/>
          </a:stretch>
        </p:blipFill>
        <p:spPr bwMode="auto">
          <a:xfrm>
            <a:off x="4429125" y="1357313"/>
            <a:ext cx="4714875" cy="4167187"/>
          </a:xfrm>
          <a:prstGeom prst="rect">
            <a:avLst/>
          </a:prstGeom>
          <a:noFill/>
          <a:ln w="9525">
            <a:solidFill>
              <a:schemeClr val="accent1"/>
            </a:solidFill>
            <a:miter lim="800000"/>
            <a:headEnd/>
            <a:tailEnd/>
          </a:ln>
        </p:spPr>
      </p:pic>
      <p:sp>
        <p:nvSpPr>
          <p:cNvPr id="11" name="Espace réservé du numéro de diapositive 10"/>
          <p:cNvSpPr>
            <a:spLocks noGrp="1"/>
          </p:cNvSpPr>
          <p:nvPr>
            <p:ph type="sldNum" sz="quarter" idx="12"/>
          </p:nvPr>
        </p:nvSpPr>
        <p:spPr/>
        <p:txBody>
          <a:bodyPr/>
          <a:lstStyle/>
          <a:p>
            <a:pPr>
              <a:defRPr/>
            </a:pPr>
            <a:fld id="{644881F8-EFF3-4288-9730-0747A4AEE270}" type="slidenum">
              <a:rPr lang="fr-FR"/>
              <a:pPr>
                <a:defRPr/>
              </a:pPr>
              <a:t>40</a:t>
            </a:fld>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71563" y="642938"/>
            <a:ext cx="7358062" cy="708025"/>
          </a:xfrm>
          <a:prstGeom prst="rect">
            <a:avLst/>
          </a:prstGeom>
        </p:spPr>
        <p:txBody>
          <a:bodyPr>
            <a:spAutoFit/>
          </a:bodyPr>
          <a:lstStyle/>
          <a:p>
            <a:pPr marL="457200" indent="-457200" fontAlgn="auto">
              <a:spcBef>
                <a:spcPts val="0"/>
              </a:spcBef>
              <a:spcAft>
                <a:spcPts val="0"/>
              </a:spcAft>
              <a:buFont typeface="+mj-lt"/>
              <a:buAutoNum type="arabicParenR" startAt="7"/>
              <a:defRPr/>
            </a:pPr>
            <a:r>
              <a:rPr lang="fr-FR" sz="2000" dirty="0">
                <a:solidFill>
                  <a:schemeClr val="accent1">
                    <a:lumMod val="75000"/>
                  </a:schemeClr>
                </a:solidFill>
                <a:latin typeface="Tahoma" pitchFamily="34" charset="0"/>
                <a:cs typeface="Tahoma" pitchFamily="34" charset="0"/>
              </a:rPr>
              <a:t>Application :</a:t>
            </a:r>
          </a:p>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	Solution :</a:t>
            </a:r>
          </a:p>
        </p:txBody>
      </p:sp>
      <p:sp>
        <p:nvSpPr>
          <p:cNvPr id="8" name="Titre 1"/>
          <p:cNvSpPr txBox="1">
            <a:spLocks/>
          </p:cNvSpPr>
          <p:nvPr/>
        </p:nvSpPr>
        <p:spPr>
          <a:xfrm>
            <a:off x="457200" y="274638"/>
            <a:ext cx="8229600" cy="368300"/>
          </a:xfrm>
          <a:prstGeom prst="rect">
            <a:avLst/>
          </a:prstGeom>
        </p:spPr>
        <p:txBody>
          <a:bodyPr anchor="b"/>
          <a:lstStyle/>
          <a:p>
            <a:pPr marL="514350" indent="-514350" fontAlgn="auto">
              <a:lnSpc>
                <a:spcPct val="150000"/>
              </a:lnSpc>
              <a:spcAft>
                <a:spcPts val="0"/>
              </a:spcAft>
              <a:buFont typeface="+mj-lt"/>
              <a:buAutoNum type="romanUcPeriod" startAt="4"/>
              <a:defRPr/>
            </a:pPr>
            <a:r>
              <a:rPr lang="fr-FR" sz="2400" b="1" cap="small" dirty="0">
                <a:solidFill>
                  <a:schemeClr val="tx2"/>
                </a:solidFill>
                <a:latin typeface="Tahoma" pitchFamily="34" charset="0"/>
                <a:ea typeface="+mj-ea"/>
                <a:cs typeface="Tahoma" pitchFamily="34" charset="0"/>
              </a:rPr>
              <a:t>Mesures angulaires :</a:t>
            </a:r>
          </a:p>
        </p:txBody>
      </p:sp>
      <p:sp>
        <p:nvSpPr>
          <p:cNvPr id="10" name="Rectangle 7"/>
          <p:cNvSpPr>
            <a:spLocks noChangeArrowheads="1"/>
          </p:cNvSpPr>
          <p:nvPr/>
        </p:nvSpPr>
        <p:spPr bwMode="auto">
          <a:xfrm>
            <a:off x="71438" y="1346200"/>
            <a:ext cx="5072062" cy="5211763"/>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Une solution pour obtenir la distance horizontale </a:t>
            </a:r>
            <a:r>
              <a:rPr lang="fr-FR" sz="1600" i="1">
                <a:latin typeface="Tahoma" pitchFamily="34" charset="0"/>
                <a:cs typeface="Tahoma" pitchFamily="34" charset="0"/>
              </a:rPr>
              <a:t>Dh </a:t>
            </a:r>
            <a:r>
              <a:rPr lang="fr-FR" sz="1600">
                <a:latin typeface="Tahoma" pitchFamily="34" charset="0"/>
                <a:cs typeface="Tahoma" pitchFamily="34" charset="0"/>
              </a:rPr>
              <a:t>est de créer une base </a:t>
            </a:r>
            <a:r>
              <a:rPr lang="fr-FR" sz="1600" i="1">
                <a:latin typeface="Tahoma" pitchFamily="34" charset="0"/>
                <a:cs typeface="Tahoma" pitchFamily="34" charset="0"/>
              </a:rPr>
              <a:t>AB </a:t>
            </a:r>
            <a:r>
              <a:rPr lang="fr-FR" sz="1600">
                <a:latin typeface="Tahoma" pitchFamily="34" charset="0"/>
                <a:cs typeface="Tahoma" pitchFamily="34" charset="0"/>
              </a:rPr>
              <a:t>par adjonction d’un deuxième point B, de mesurer cette base et de mesurer les angles horizontaux CBA et CAB. Ceci permet de résoudre le triangle ABC et donc de calculer les distances horizontales AC et BC. L’altitude de C est alors :</a:t>
            </a: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On peut aussi calculer l’altitude de C deux fois : une première fois depuis A et une seconde depuis B et ainsi contrôler les résultats. Pour cela, il faut déterminer l’altitude de B et ne pas oublier de mesurer la hauteur des tourillons </a:t>
            </a:r>
            <a:r>
              <a:rPr lang="fr-FR" sz="1600" i="1">
                <a:latin typeface="Tahoma" pitchFamily="34" charset="0"/>
                <a:cs typeface="Tahoma" pitchFamily="34" charset="0"/>
              </a:rPr>
              <a:t>ht à chaque station.</a:t>
            </a:r>
            <a:endParaRPr lang="fr-FR" sz="1600">
              <a:latin typeface="Tahoma" pitchFamily="34" charset="0"/>
              <a:cs typeface="Tahoma"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214438" y="3919538"/>
            <a:ext cx="2786062" cy="652462"/>
          </a:xfrm>
          <a:prstGeom prst="rect">
            <a:avLst/>
          </a:prstGeom>
          <a:noFill/>
          <a:ln w="9525">
            <a:noFill/>
            <a:miter lim="800000"/>
            <a:headEnd/>
            <a:tailEnd/>
          </a:ln>
        </p:spPr>
      </p:pic>
      <p:pic>
        <p:nvPicPr>
          <p:cNvPr id="62469" name="Picture 2"/>
          <p:cNvPicPr>
            <a:picLocks noChangeAspect="1" noChangeArrowheads="1"/>
          </p:cNvPicPr>
          <p:nvPr/>
        </p:nvPicPr>
        <p:blipFill>
          <a:blip r:embed="rId3" cstate="print"/>
          <a:srcRect/>
          <a:stretch>
            <a:fillRect/>
          </a:stretch>
        </p:blipFill>
        <p:spPr bwMode="auto">
          <a:xfrm>
            <a:off x="5214938" y="3333750"/>
            <a:ext cx="3929062" cy="3524250"/>
          </a:xfrm>
          <a:prstGeom prst="rect">
            <a:avLst/>
          </a:prstGeom>
          <a:noFill/>
          <a:ln w="9525">
            <a:solidFill>
              <a:schemeClr val="accent1"/>
            </a:solidFill>
            <a:miter lim="800000"/>
            <a:headEnd/>
            <a:tailEnd/>
          </a:ln>
        </p:spPr>
      </p:pic>
      <p:pic>
        <p:nvPicPr>
          <p:cNvPr id="62470" name="Picture 2"/>
          <p:cNvPicPr>
            <a:picLocks noChangeAspect="1" noChangeArrowheads="1"/>
          </p:cNvPicPr>
          <p:nvPr/>
        </p:nvPicPr>
        <p:blipFill>
          <a:blip r:embed="rId4" cstate="print"/>
          <a:srcRect/>
          <a:stretch>
            <a:fillRect/>
          </a:stretch>
        </p:blipFill>
        <p:spPr bwMode="auto">
          <a:xfrm>
            <a:off x="5214938" y="0"/>
            <a:ext cx="3929062" cy="3357563"/>
          </a:xfrm>
          <a:prstGeom prst="rect">
            <a:avLst/>
          </a:prstGeom>
          <a:noFill/>
          <a:ln w="9525">
            <a:solidFill>
              <a:schemeClr val="accent1"/>
            </a:solidFill>
            <a:miter lim="800000"/>
            <a:headEnd/>
            <a:tailEnd/>
          </a:ln>
        </p:spPr>
      </p:pic>
      <p:sp>
        <p:nvSpPr>
          <p:cNvPr id="12" name="Espace réservé du numéro de diapositive 11"/>
          <p:cNvSpPr>
            <a:spLocks noGrp="1"/>
          </p:cNvSpPr>
          <p:nvPr>
            <p:ph type="sldNum" sz="quarter" idx="12"/>
          </p:nvPr>
        </p:nvSpPr>
        <p:spPr/>
        <p:txBody>
          <a:bodyPr/>
          <a:lstStyle/>
          <a:p>
            <a:pPr>
              <a:defRPr/>
            </a:pPr>
            <a:fld id="{7E3AE4C1-B36C-4335-ABD7-13821B771D8F}" type="slidenum">
              <a:rPr lang="fr-FR"/>
              <a:pPr>
                <a:defRPr/>
              </a:pPr>
              <a:t>41</a:t>
            </a:fld>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071563" y="642938"/>
            <a:ext cx="7358062" cy="708025"/>
          </a:xfrm>
          <a:prstGeom prst="rect">
            <a:avLst/>
          </a:prstGeom>
        </p:spPr>
        <p:txBody>
          <a:bodyPr>
            <a:spAutoFit/>
          </a:bodyPr>
          <a:lstStyle/>
          <a:p>
            <a:pPr marL="457200" indent="-457200" fontAlgn="auto">
              <a:spcBef>
                <a:spcPts val="0"/>
              </a:spcBef>
              <a:spcAft>
                <a:spcPts val="0"/>
              </a:spcAft>
              <a:buFont typeface="+mj-lt"/>
              <a:buAutoNum type="arabicParenR" startAt="7"/>
              <a:defRPr/>
            </a:pPr>
            <a:r>
              <a:rPr lang="fr-FR" sz="2000" dirty="0">
                <a:solidFill>
                  <a:schemeClr val="accent1">
                    <a:lumMod val="75000"/>
                  </a:schemeClr>
                </a:solidFill>
                <a:latin typeface="Tahoma" pitchFamily="34" charset="0"/>
                <a:cs typeface="Tahoma" pitchFamily="34" charset="0"/>
              </a:rPr>
              <a:t>Application :</a:t>
            </a:r>
          </a:p>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	Application numérique :</a:t>
            </a:r>
          </a:p>
        </p:txBody>
      </p:sp>
      <p:sp>
        <p:nvSpPr>
          <p:cNvPr id="8" name="Titre 1"/>
          <p:cNvSpPr txBox="1">
            <a:spLocks/>
          </p:cNvSpPr>
          <p:nvPr/>
        </p:nvSpPr>
        <p:spPr>
          <a:xfrm>
            <a:off x="457200" y="274638"/>
            <a:ext cx="8229600" cy="368300"/>
          </a:xfrm>
          <a:prstGeom prst="rect">
            <a:avLst/>
          </a:prstGeom>
        </p:spPr>
        <p:txBody>
          <a:bodyPr anchor="b"/>
          <a:lstStyle/>
          <a:p>
            <a:pPr marL="514350" indent="-514350" fontAlgn="auto">
              <a:lnSpc>
                <a:spcPct val="150000"/>
              </a:lnSpc>
              <a:spcAft>
                <a:spcPts val="0"/>
              </a:spcAft>
              <a:buFont typeface="+mj-lt"/>
              <a:buAutoNum type="romanUcPeriod" startAt="4"/>
              <a:defRPr/>
            </a:pPr>
            <a:r>
              <a:rPr lang="fr-FR" sz="2400" b="1" cap="small" dirty="0">
                <a:solidFill>
                  <a:schemeClr val="tx2"/>
                </a:solidFill>
                <a:latin typeface="Tahoma" pitchFamily="34" charset="0"/>
                <a:ea typeface="+mj-ea"/>
                <a:cs typeface="Tahoma" pitchFamily="34" charset="0"/>
              </a:rPr>
              <a:t>Mesures angulaires :</a:t>
            </a:r>
          </a:p>
        </p:txBody>
      </p:sp>
      <p:sp>
        <p:nvSpPr>
          <p:cNvPr id="9" name="Rectangle 7"/>
          <p:cNvSpPr>
            <a:spLocks noChangeArrowheads="1"/>
          </p:cNvSpPr>
          <p:nvPr/>
        </p:nvSpPr>
        <p:spPr bwMode="auto">
          <a:xfrm>
            <a:off x="71438" y="1346200"/>
            <a:ext cx="5072062" cy="1200150"/>
          </a:xfrm>
          <a:prstGeom prst="rect">
            <a:avLst/>
          </a:prstGeom>
          <a:noFill/>
          <a:ln w="9525">
            <a:noFill/>
            <a:miter lim="800000"/>
            <a:headEnd/>
            <a:tailEnd/>
          </a:ln>
        </p:spPr>
        <p:txBody>
          <a:bodyPr>
            <a:spAutoFit/>
          </a:bodyPr>
          <a:lstStyle/>
          <a:p>
            <a:pPr algn="just">
              <a:lnSpc>
                <a:spcPct val="150000"/>
              </a:lnSpc>
            </a:pPr>
            <a:r>
              <a:rPr lang="fr-FR" sz="1600">
                <a:latin typeface="Calibri" pitchFamily="34" charset="0"/>
              </a:rPr>
              <a:t>L’altitude du point A est donnée par </a:t>
            </a:r>
            <a:r>
              <a:rPr lang="fr-FR" sz="1600" i="1">
                <a:latin typeface="Calibri" pitchFamily="34" charset="0"/>
              </a:rPr>
              <a:t>HA = 5,32 m et les mesures sur le terrains sont </a:t>
            </a:r>
            <a:r>
              <a:rPr lang="fr-FR" sz="1600">
                <a:latin typeface="Calibri" pitchFamily="34" charset="0"/>
              </a:rPr>
              <a:t>données dans le tableau ci-après :</a:t>
            </a:r>
            <a:endParaRPr lang="fr-FR" sz="1600">
              <a:latin typeface="Tahoma" pitchFamily="34" charset="0"/>
              <a:cs typeface="Tahoma" pitchFamily="34" charset="0"/>
            </a:endParaRPr>
          </a:p>
        </p:txBody>
      </p:sp>
      <p:pic>
        <p:nvPicPr>
          <p:cNvPr id="63492" name="Picture 2"/>
          <p:cNvPicPr>
            <a:picLocks noChangeAspect="1" noChangeArrowheads="1"/>
          </p:cNvPicPr>
          <p:nvPr/>
        </p:nvPicPr>
        <p:blipFill>
          <a:blip r:embed="rId2" cstate="print"/>
          <a:srcRect/>
          <a:stretch>
            <a:fillRect/>
          </a:stretch>
        </p:blipFill>
        <p:spPr bwMode="auto">
          <a:xfrm>
            <a:off x="0" y="3576638"/>
            <a:ext cx="9144000" cy="3281362"/>
          </a:xfrm>
          <a:prstGeom prst="rect">
            <a:avLst/>
          </a:prstGeom>
          <a:noFill/>
          <a:ln w="9525">
            <a:noFill/>
            <a:miter lim="800000"/>
            <a:headEnd/>
            <a:tailEnd/>
          </a:ln>
        </p:spPr>
      </p:pic>
      <p:pic>
        <p:nvPicPr>
          <p:cNvPr id="63493" name="Picture 2"/>
          <p:cNvPicPr>
            <a:picLocks noChangeAspect="1" noChangeArrowheads="1"/>
          </p:cNvPicPr>
          <p:nvPr/>
        </p:nvPicPr>
        <p:blipFill>
          <a:blip r:embed="rId3" cstate="print"/>
          <a:srcRect/>
          <a:stretch>
            <a:fillRect/>
          </a:stretch>
        </p:blipFill>
        <p:spPr bwMode="auto">
          <a:xfrm>
            <a:off x="5214938" y="0"/>
            <a:ext cx="3929062" cy="3357563"/>
          </a:xfrm>
          <a:prstGeom prst="rect">
            <a:avLst/>
          </a:prstGeom>
          <a:noFill/>
          <a:ln w="9525">
            <a:solidFill>
              <a:schemeClr val="accent1"/>
            </a:solidFill>
            <a:miter lim="800000"/>
            <a:headEnd/>
            <a:tailEnd/>
          </a:ln>
        </p:spPr>
      </p:pic>
      <p:sp>
        <p:nvSpPr>
          <p:cNvPr id="11" name="Espace réservé du numéro de diapositive 10"/>
          <p:cNvSpPr>
            <a:spLocks noGrp="1"/>
          </p:cNvSpPr>
          <p:nvPr>
            <p:ph type="sldNum" sz="quarter" idx="12"/>
          </p:nvPr>
        </p:nvSpPr>
        <p:spPr/>
        <p:txBody>
          <a:bodyPr/>
          <a:lstStyle/>
          <a:p>
            <a:pPr>
              <a:defRPr/>
            </a:pPr>
            <a:fld id="{01F902BC-FD6F-448B-8F49-FA20D07931C9}" type="slidenum">
              <a:rPr lang="fr-FR"/>
              <a:pPr>
                <a:defRPr/>
              </a:pPr>
              <a:t>42</a:t>
            </a:fld>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8" name="Rectangle 7"/>
          <p:cNvSpPr/>
          <p:nvPr/>
        </p:nvSpPr>
        <p:spPr>
          <a:xfrm>
            <a:off x="1071563" y="642938"/>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2" name="Rectangle 7"/>
          <p:cNvSpPr>
            <a:spLocks noChangeArrowheads="1"/>
          </p:cNvSpPr>
          <p:nvPr/>
        </p:nvSpPr>
        <p:spPr bwMode="auto">
          <a:xfrm>
            <a:off x="71438" y="1346200"/>
            <a:ext cx="8358187" cy="3538538"/>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La mesure à la chaîne est le moyen le plus classique et utilisé pour déterminer les distances. Ses inconvénients principaux sont d’être tributaire du terrain (accidenté ou non, en forte pente ou non, etc.) et d’être limité en portée</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Aujourd’hui, on utilise le </a:t>
            </a:r>
            <a:r>
              <a:rPr lang="fr-FR" sz="1600" b="1">
                <a:latin typeface="Tahoma" pitchFamily="34" charset="0"/>
                <a:cs typeface="Tahoma" pitchFamily="34" charset="0"/>
              </a:rPr>
              <a:t>décamètre, simple, double, triple ou quintuple</a:t>
            </a:r>
            <a:r>
              <a:rPr lang="fr-FR" sz="1600">
                <a:latin typeface="Tahoma" pitchFamily="34" charset="0"/>
                <a:cs typeface="Tahoma" pitchFamily="34" charset="0"/>
              </a:rPr>
              <a:t>, bien plus facile</a:t>
            </a:r>
            <a:r>
              <a:rPr lang="fr-FR" sz="1600" b="1">
                <a:latin typeface="Tahoma" pitchFamily="34" charset="0"/>
                <a:cs typeface="Tahoma" pitchFamily="34" charset="0"/>
              </a:rPr>
              <a:t> </a:t>
            </a:r>
            <a:r>
              <a:rPr lang="fr-FR" sz="1600">
                <a:latin typeface="Tahoma" pitchFamily="34" charset="0"/>
                <a:cs typeface="Tahoma" pitchFamily="34" charset="0"/>
              </a:rPr>
              <a:t>à manipuler. On a gardé le nom de </a:t>
            </a:r>
            <a:r>
              <a:rPr lang="fr-FR" sz="1600" b="1">
                <a:latin typeface="Tahoma" pitchFamily="34" charset="0"/>
                <a:cs typeface="Tahoma" pitchFamily="34" charset="0"/>
              </a:rPr>
              <a:t>chaîne </a:t>
            </a:r>
            <a:r>
              <a:rPr lang="fr-FR" sz="1600">
                <a:latin typeface="Tahoma" pitchFamily="34" charset="0"/>
                <a:cs typeface="Tahoma" pitchFamily="34" charset="0"/>
              </a:rPr>
              <a:t>qui devient le terme général englobant le décamètre, le double-décamètre, etc. On utilise aussi le terme de </a:t>
            </a:r>
            <a:r>
              <a:rPr lang="fr-FR" sz="1600" b="1">
                <a:latin typeface="Tahoma" pitchFamily="34" charset="0"/>
                <a:cs typeface="Tahoma" pitchFamily="34" charset="0"/>
              </a:rPr>
              <a:t>ruban.</a:t>
            </a:r>
          </a:p>
          <a:p>
            <a:pPr algn="just">
              <a:lnSpc>
                <a:spcPct val="150000"/>
              </a:lnSpc>
            </a:pPr>
            <a:endParaRPr lang="fr-FR" sz="1600" b="1">
              <a:latin typeface="Tahoma" pitchFamily="34" charset="0"/>
              <a:cs typeface="Tahoma" pitchFamily="34" charset="0"/>
            </a:endParaRPr>
          </a:p>
          <a:p>
            <a:pPr algn="just"/>
            <a:r>
              <a:rPr lang="fr-FR" sz="1600">
                <a:latin typeface="Tahoma" pitchFamily="34" charset="0"/>
                <a:cs typeface="Tahoma" pitchFamily="34" charset="0"/>
              </a:rPr>
              <a:t>La longueur d’un ruban est donnée à une température ambiante donnée (20 °C en général) et pour une tension donnée.</a:t>
            </a:r>
          </a:p>
        </p:txBody>
      </p:sp>
      <p:pic>
        <p:nvPicPr>
          <p:cNvPr id="14" name="Picture 6"/>
          <p:cNvPicPr>
            <a:picLocks noChangeAspect="1" noChangeArrowheads="1"/>
          </p:cNvPicPr>
          <p:nvPr/>
        </p:nvPicPr>
        <p:blipFill>
          <a:blip r:embed="rId2" cstate="print"/>
          <a:srcRect/>
          <a:stretch>
            <a:fillRect/>
          </a:stretch>
        </p:blipFill>
        <p:spPr bwMode="auto">
          <a:xfrm>
            <a:off x="1487488" y="5000625"/>
            <a:ext cx="6169025" cy="1679575"/>
          </a:xfrm>
          <a:prstGeom prst="rect">
            <a:avLst/>
          </a:prstGeom>
          <a:noFill/>
          <a:ln w="9525">
            <a:solidFill>
              <a:schemeClr val="accent1"/>
            </a:solidFill>
            <a:miter lim="800000"/>
            <a:headEnd/>
            <a:tailEnd/>
          </a:ln>
        </p:spPr>
      </p:pic>
      <p:sp>
        <p:nvSpPr>
          <p:cNvPr id="9" name="Espace réservé du numéro de diapositive 8"/>
          <p:cNvSpPr>
            <a:spLocks noGrp="1"/>
          </p:cNvSpPr>
          <p:nvPr>
            <p:ph type="sldNum" sz="quarter" idx="12"/>
          </p:nvPr>
        </p:nvSpPr>
        <p:spPr/>
        <p:txBody>
          <a:bodyPr/>
          <a:lstStyle/>
          <a:p>
            <a:pPr>
              <a:defRPr/>
            </a:pPr>
            <a:fld id="{4CC85345-4296-41C4-A3A8-B0EF5E29296B}" type="slidenum">
              <a:rPr lang="fr-FR"/>
              <a:pPr>
                <a:defRPr/>
              </a:pPr>
              <a:t>43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8" name="Rectangle 7"/>
          <p:cNvSpPr/>
          <p:nvPr/>
        </p:nvSpPr>
        <p:spPr>
          <a:xfrm>
            <a:off x="1071563" y="642938"/>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2" name="Rectangle 7"/>
          <p:cNvSpPr>
            <a:spLocks noChangeArrowheads="1"/>
          </p:cNvSpPr>
          <p:nvPr/>
        </p:nvSpPr>
        <p:spPr bwMode="auto">
          <a:xfrm>
            <a:off x="71438" y="1346200"/>
            <a:ext cx="8358187" cy="4154488"/>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sz="1600" dirty="0">
                <a:latin typeface="+mn-lt"/>
                <a:cs typeface="+mn-cs"/>
              </a:rPr>
              <a:t>Lors de </a:t>
            </a:r>
            <a:r>
              <a:rPr lang="fr-FR" sz="1600" b="1" dirty="0">
                <a:latin typeface="+mn-lt"/>
                <a:cs typeface="+mn-cs"/>
              </a:rPr>
              <a:t>mesures fines, dont la précision doit avoisiner la tolérance du ruban, il faut :</a:t>
            </a:r>
          </a:p>
          <a:p>
            <a:pPr marL="177800" indent="-177800" algn="just" fontAlgn="auto">
              <a:lnSpc>
                <a:spcPct val="150000"/>
              </a:lnSpc>
              <a:spcBef>
                <a:spcPts val="0"/>
              </a:spcBef>
              <a:spcAft>
                <a:spcPts val="0"/>
              </a:spcAft>
              <a:buFont typeface="Arial" pitchFamily="34" charset="0"/>
              <a:buChar char="•"/>
              <a:defRPr/>
            </a:pPr>
            <a:r>
              <a:rPr lang="fr-FR" sz="1600" dirty="0">
                <a:latin typeface="Verdana" pitchFamily="34" charset="0"/>
                <a:cs typeface="+mn-cs"/>
              </a:rPr>
              <a:t>tenir le ruban par l’intermédiaire d’un </a:t>
            </a:r>
            <a:r>
              <a:rPr lang="fr-FR" sz="1600" b="1" dirty="0">
                <a:latin typeface="Verdana" pitchFamily="34" charset="0"/>
                <a:cs typeface="+mn-cs"/>
              </a:rPr>
              <a:t>dynamomètre </a:t>
            </a:r>
            <a:r>
              <a:rPr lang="fr-FR" sz="1600" dirty="0">
                <a:latin typeface="Verdana" pitchFamily="34" charset="0"/>
                <a:cs typeface="+mn-cs"/>
              </a:rPr>
              <a:t>pour assurer une tension optimale et éviter de l’allonger par traction lors de la mesure</a:t>
            </a:r>
            <a:r>
              <a:rPr lang="fr-FR" sz="1600" dirty="0">
                <a:latin typeface="+mn-lt"/>
                <a:cs typeface="+mn-cs"/>
              </a:rPr>
              <a:t>: un effort de </a:t>
            </a:r>
            <a:r>
              <a:rPr lang="fr-FR" sz="1600" b="1" dirty="0">
                <a:latin typeface="+mn-lt"/>
                <a:cs typeface="+mn-cs"/>
              </a:rPr>
              <a:t>5 </a:t>
            </a:r>
            <a:r>
              <a:rPr lang="fr-FR" sz="1600" b="1" dirty="0" err="1">
                <a:latin typeface="+mn-lt"/>
                <a:cs typeface="+mn-cs"/>
              </a:rPr>
              <a:t>daN</a:t>
            </a:r>
            <a:r>
              <a:rPr lang="fr-FR" sz="1600" b="1" dirty="0">
                <a:latin typeface="+mn-lt"/>
                <a:cs typeface="+mn-cs"/>
              </a:rPr>
              <a:t> </a:t>
            </a:r>
            <a:r>
              <a:rPr lang="fr-FR" sz="1600" dirty="0">
                <a:latin typeface="+mn-lt"/>
                <a:cs typeface="+mn-cs"/>
              </a:rPr>
              <a:t>sur un ruban en acier de section 0,2 x13 mm</a:t>
            </a:r>
            <a:r>
              <a:rPr lang="fr-FR" sz="1600" baseline="30000" dirty="0">
                <a:latin typeface="+mn-lt"/>
                <a:cs typeface="+mn-cs"/>
              </a:rPr>
              <a:t>2</a:t>
            </a:r>
            <a:r>
              <a:rPr lang="fr-FR" sz="1600" dirty="0">
                <a:latin typeface="+mn-lt"/>
                <a:cs typeface="+mn-cs"/>
              </a:rPr>
              <a:t> équivaut à un allongement de </a:t>
            </a:r>
            <a:r>
              <a:rPr lang="fr-FR" sz="1600" b="1" dirty="0">
                <a:latin typeface="+mn-lt"/>
                <a:cs typeface="+mn-cs"/>
              </a:rPr>
              <a:t>5 mm </a:t>
            </a:r>
            <a:r>
              <a:rPr lang="fr-FR" sz="1600" dirty="0">
                <a:latin typeface="+mn-lt"/>
                <a:cs typeface="+mn-cs"/>
              </a:rPr>
              <a:t>sur un ruban de 50 m</a:t>
            </a:r>
          </a:p>
          <a:p>
            <a:pPr marL="177800" indent="-177800" algn="just" fontAlgn="auto">
              <a:lnSpc>
                <a:spcPct val="150000"/>
              </a:lnSpc>
              <a:spcBef>
                <a:spcPts val="0"/>
              </a:spcBef>
              <a:spcAft>
                <a:spcPts val="0"/>
              </a:spcAft>
              <a:buFont typeface="Arial" pitchFamily="34" charset="0"/>
              <a:buChar char="•"/>
              <a:defRPr/>
            </a:pPr>
            <a:r>
              <a:rPr lang="fr-FR" sz="1600" dirty="0">
                <a:latin typeface="Verdana" pitchFamily="34" charset="0"/>
                <a:cs typeface="+mn-cs"/>
              </a:rPr>
              <a:t>corriger la valeur lue du coefficient de </a:t>
            </a:r>
            <a:r>
              <a:rPr lang="fr-FR" sz="1600" b="1" dirty="0">
                <a:latin typeface="Verdana" pitchFamily="34" charset="0"/>
                <a:cs typeface="+mn-cs"/>
              </a:rPr>
              <a:t>dilatation </a:t>
            </a:r>
            <a:r>
              <a:rPr lang="fr-FR" sz="1600" dirty="0">
                <a:latin typeface="Verdana" pitchFamily="34" charset="0"/>
                <a:cs typeface="+mn-cs"/>
              </a:rPr>
              <a:t>linéaire du matériau du ruban</a:t>
            </a:r>
          </a:p>
          <a:p>
            <a:pPr marL="177800" indent="-177800" algn="just" fontAlgn="auto">
              <a:lnSpc>
                <a:spcPct val="150000"/>
              </a:lnSpc>
              <a:spcBef>
                <a:spcPts val="0"/>
              </a:spcBef>
              <a:spcAft>
                <a:spcPts val="0"/>
              </a:spcAft>
              <a:buFont typeface="Arial" pitchFamily="34" charset="0"/>
              <a:buChar char="•"/>
              <a:defRPr/>
            </a:pPr>
            <a:r>
              <a:rPr lang="fr-FR" sz="1600" dirty="0">
                <a:latin typeface="Verdana" pitchFamily="34" charset="0"/>
                <a:cs typeface="+mn-cs"/>
              </a:rPr>
              <a:t>si le chaînage demande plusieurs portées de chaîne, </a:t>
            </a:r>
            <a:r>
              <a:rPr lang="fr-FR" sz="1600" b="1" dirty="0">
                <a:latin typeface="Verdana" pitchFamily="34" charset="0"/>
                <a:cs typeface="+mn-cs"/>
              </a:rPr>
              <a:t>aligner les différentes portées </a:t>
            </a:r>
            <a:r>
              <a:rPr lang="fr-FR" sz="1600" dirty="0">
                <a:latin typeface="Verdana" pitchFamily="34" charset="0"/>
                <a:cs typeface="+mn-cs"/>
              </a:rPr>
              <a:t>soit à vue, soit avec des fiches d’arpentage ou des jalons.</a:t>
            </a:r>
          </a:p>
          <a:p>
            <a:pPr marL="177800" indent="-177800" algn="just" fontAlgn="auto">
              <a:lnSpc>
                <a:spcPct val="150000"/>
              </a:lnSpc>
              <a:spcBef>
                <a:spcPts val="0"/>
              </a:spcBef>
              <a:spcAft>
                <a:spcPts val="0"/>
              </a:spcAft>
              <a:buFont typeface="Arial" pitchFamily="34" charset="0"/>
              <a:buChar char="•"/>
              <a:defRPr/>
            </a:pPr>
            <a:endParaRPr lang="fr-FR" sz="1600" dirty="0">
              <a:latin typeface="Verdana" pitchFamily="34" charset="0"/>
              <a:cs typeface="+mn-cs"/>
            </a:endParaRPr>
          </a:p>
          <a:p>
            <a:pPr algn="just" fontAlgn="auto">
              <a:lnSpc>
                <a:spcPct val="150000"/>
              </a:lnSpc>
              <a:spcBef>
                <a:spcPts val="0"/>
              </a:spcBef>
              <a:spcAft>
                <a:spcPts val="0"/>
              </a:spcAft>
              <a:defRPr/>
            </a:pPr>
            <a:endParaRPr lang="fr-FR" sz="1600" dirty="0">
              <a:latin typeface="Tahoma" pitchFamily="34" charset="0"/>
              <a:cs typeface="Tahoma" pitchFamily="34" charset="0"/>
            </a:endParaRPr>
          </a:p>
        </p:txBody>
      </p:sp>
      <p:sp>
        <p:nvSpPr>
          <p:cNvPr id="9" name="Espace réservé du numéro de diapositive 8"/>
          <p:cNvSpPr>
            <a:spLocks noGrp="1"/>
          </p:cNvSpPr>
          <p:nvPr>
            <p:ph type="sldNum" sz="quarter" idx="12"/>
          </p:nvPr>
        </p:nvSpPr>
        <p:spPr/>
        <p:txBody>
          <a:bodyPr/>
          <a:lstStyle/>
          <a:p>
            <a:pPr>
              <a:defRPr/>
            </a:pPr>
            <a:fld id="{367CBC2C-B14F-4580-B65A-84C4C0F81591}" type="slidenum">
              <a:rPr lang="fr-FR"/>
              <a:pPr>
                <a:defRPr/>
              </a:pPr>
              <a:t>44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8" name="Rectangle 7"/>
          <p:cNvSpPr/>
          <p:nvPr/>
        </p:nvSpPr>
        <p:spPr>
          <a:xfrm>
            <a:off x="3244850" y="642938"/>
            <a:ext cx="447040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A- Mesures en terrain régulier :</a:t>
            </a:r>
          </a:p>
        </p:txBody>
      </p:sp>
      <p:sp>
        <p:nvSpPr>
          <p:cNvPr id="12" name="Rectangle 7"/>
          <p:cNvSpPr>
            <a:spLocks noChangeArrowheads="1"/>
          </p:cNvSpPr>
          <p:nvPr/>
        </p:nvSpPr>
        <p:spPr bwMode="auto">
          <a:xfrm>
            <a:off x="71438" y="1703388"/>
            <a:ext cx="8358187" cy="15684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Si le terrain est régulier et en pente faible (moins de 2 %), il est possible de se contenter de poser le ruban sur le sol et de considérer que la distance horizontale est lue directement (fig. 33). La précision qu’il est possible d’obtenir sur une mesure est au mieux de l’ordre de ± 5 mm à 50 m.</a:t>
            </a:r>
          </a:p>
        </p:txBody>
      </p:sp>
      <p:sp>
        <p:nvSpPr>
          <p:cNvPr id="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pPr>
            <a:r>
              <a:rPr lang="fr-FR" sz="2000" b="1" i="1">
                <a:latin typeface="Tahoma" pitchFamily="34" charset="0"/>
                <a:cs typeface="Tahoma" pitchFamily="34" charset="0"/>
              </a:rPr>
              <a:t>Terrain régulier et horizontal :</a:t>
            </a:r>
          </a:p>
        </p:txBody>
      </p:sp>
      <p:pic>
        <p:nvPicPr>
          <p:cNvPr id="9" name="Picture 6"/>
          <p:cNvPicPr>
            <a:picLocks noChangeAspect="1" noChangeArrowheads="1"/>
          </p:cNvPicPr>
          <p:nvPr/>
        </p:nvPicPr>
        <p:blipFill>
          <a:blip r:embed="rId2" cstate="print"/>
          <a:srcRect/>
          <a:stretch>
            <a:fillRect/>
          </a:stretch>
        </p:blipFill>
        <p:spPr bwMode="auto">
          <a:xfrm>
            <a:off x="1371600" y="3714750"/>
            <a:ext cx="6400800" cy="1744663"/>
          </a:xfrm>
          <a:prstGeom prst="rect">
            <a:avLst/>
          </a:prstGeom>
          <a:noFill/>
          <a:ln w="9525">
            <a:solidFill>
              <a:schemeClr val="accent1"/>
            </a:solidFill>
            <a:miter lim="800000"/>
            <a:headEnd/>
            <a:tailEnd/>
          </a:ln>
        </p:spPr>
      </p:pic>
      <p:sp>
        <p:nvSpPr>
          <p:cNvPr id="10" name="Rectangle 9"/>
          <p:cNvSpPr/>
          <p:nvPr/>
        </p:nvSpPr>
        <p:spPr>
          <a:xfrm>
            <a:off x="1874838" y="5500688"/>
            <a:ext cx="5394325" cy="338137"/>
          </a:xfrm>
          <a:prstGeom prst="rect">
            <a:avLst/>
          </a:prstGeom>
          <a:noFill/>
          <a:ln>
            <a:noFill/>
          </a:ln>
        </p:spPr>
        <p:txBody>
          <a:bodyPr>
            <a:spAutoFit/>
          </a:bodyPr>
          <a:lstStyle/>
          <a:p>
            <a:pPr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Fig.33 : Mesure au ruban en terrain horizontal</a:t>
            </a:r>
          </a:p>
        </p:txBody>
      </p:sp>
      <p:sp>
        <p:nvSpPr>
          <p:cNvPr id="11" name="Rectangle 10"/>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4" name="Espace réservé du numéro de diapositive 13"/>
          <p:cNvSpPr>
            <a:spLocks noGrp="1"/>
          </p:cNvSpPr>
          <p:nvPr>
            <p:ph type="sldNum" sz="quarter" idx="12"/>
          </p:nvPr>
        </p:nvSpPr>
        <p:spPr/>
        <p:txBody>
          <a:bodyPr/>
          <a:lstStyle/>
          <a:p>
            <a:pPr>
              <a:defRPr/>
            </a:pPr>
            <a:fld id="{E48DF8FC-6A2B-4286-9629-660F0D0BACE5}" type="slidenum">
              <a:rPr lang="fr-FR"/>
              <a:pPr>
                <a:defRPr/>
              </a:pPr>
              <a:t>45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12" name="Rectangle 7"/>
          <p:cNvSpPr>
            <a:spLocks noChangeArrowheads="1"/>
          </p:cNvSpPr>
          <p:nvPr/>
        </p:nvSpPr>
        <p:spPr bwMode="auto">
          <a:xfrm>
            <a:off x="71438" y="1703388"/>
            <a:ext cx="8358187" cy="12001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Si le terrain n’est pas parfaitement horizontal, il faut considérer que l’on mesure la distance suivant la pente. Pour connaître la distance horizontale avec précision, il faut donc mesurer la dénivelée </a:t>
            </a:r>
            <a:r>
              <a:rPr lang="fr-FR" sz="1600" i="1">
                <a:latin typeface="Tahoma" pitchFamily="34" charset="0"/>
                <a:cs typeface="Tahoma" pitchFamily="34" charset="0"/>
              </a:rPr>
              <a:t>DH entre A et B ou </a:t>
            </a:r>
            <a:r>
              <a:rPr lang="fr-FR" sz="1600">
                <a:latin typeface="Tahoma" pitchFamily="34" charset="0"/>
                <a:cs typeface="Tahoma" pitchFamily="34" charset="0"/>
              </a:rPr>
              <a:t>bien la pente </a:t>
            </a:r>
            <a:r>
              <a:rPr lang="fr-FR" sz="1600" i="1">
                <a:latin typeface="Tahoma" pitchFamily="34" charset="0"/>
                <a:cs typeface="Tahoma" pitchFamily="34" charset="0"/>
              </a:rPr>
              <a:t>p de AB (fig. 34.).</a:t>
            </a:r>
            <a:endParaRPr lang="fr-FR" sz="1600">
              <a:latin typeface="Tahoma" pitchFamily="34" charset="0"/>
              <a:cs typeface="Tahoma" pitchFamily="34" charset="0"/>
            </a:endParaRPr>
          </a:p>
        </p:txBody>
      </p:sp>
      <p:sp>
        <p:nvSpPr>
          <p:cNvPr id="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pPr>
            <a:r>
              <a:rPr lang="fr-FR" sz="2000" b="1" i="1">
                <a:latin typeface="Tahoma" pitchFamily="34" charset="0"/>
                <a:cs typeface="Tahoma" pitchFamily="34" charset="0"/>
              </a:rPr>
              <a:t>Terrain en pente régulière</a:t>
            </a:r>
          </a:p>
        </p:txBody>
      </p:sp>
      <p:sp>
        <p:nvSpPr>
          <p:cNvPr id="10" name="Rectangle 9"/>
          <p:cNvSpPr/>
          <p:nvPr/>
        </p:nvSpPr>
        <p:spPr>
          <a:xfrm>
            <a:off x="3214688" y="4929188"/>
            <a:ext cx="5929312" cy="338137"/>
          </a:xfrm>
          <a:prstGeom prst="rect">
            <a:avLst/>
          </a:prstGeom>
          <a:noFill/>
          <a:ln>
            <a:noFill/>
          </a:ln>
        </p:spPr>
        <p:txBody>
          <a:bodyPr>
            <a:spAutoFit/>
          </a:bodyPr>
          <a:lstStyle/>
          <a:p>
            <a:pPr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Fig.34 : Mesure au ruban en terrain horizontal</a:t>
            </a:r>
          </a:p>
        </p:txBody>
      </p:sp>
      <p:pic>
        <p:nvPicPr>
          <p:cNvPr id="1026" name="Picture 2"/>
          <p:cNvPicPr>
            <a:picLocks noChangeAspect="1" noChangeArrowheads="1"/>
          </p:cNvPicPr>
          <p:nvPr/>
        </p:nvPicPr>
        <p:blipFill>
          <a:blip r:embed="rId2" cstate="print"/>
          <a:srcRect/>
          <a:stretch>
            <a:fillRect/>
          </a:stretch>
        </p:blipFill>
        <p:spPr bwMode="auto">
          <a:xfrm>
            <a:off x="3257550" y="2928938"/>
            <a:ext cx="5886450" cy="2000250"/>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9538" y="3643313"/>
            <a:ext cx="2533650" cy="504825"/>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42875" y="5643563"/>
            <a:ext cx="6086475" cy="942975"/>
          </a:xfrm>
          <a:prstGeom prst="rect">
            <a:avLst/>
          </a:prstGeom>
          <a:noFill/>
          <a:ln w="9525">
            <a:solidFill>
              <a:schemeClr val="accent1"/>
            </a:solidFill>
            <a:miter lim="800000"/>
            <a:headEnd/>
            <a:tailEnd/>
          </a:ln>
        </p:spPr>
      </p:pic>
      <p:sp>
        <p:nvSpPr>
          <p:cNvPr id="14" name="Rectangle 13"/>
          <p:cNvSpPr/>
          <p:nvPr/>
        </p:nvSpPr>
        <p:spPr>
          <a:xfrm>
            <a:off x="3244850" y="642938"/>
            <a:ext cx="447040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A- Mesures en terrain régulier :</a:t>
            </a:r>
          </a:p>
        </p:txBody>
      </p:sp>
      <p:sp>
        <p:nvSpPr>
          <p:cNvPr id="15" name="Rectangle 14"/>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6" name="Espace réservé du numéro de diapositive 15"/>
          <p:cNvSpPr>
            <a:spLocks noGrp="1"/>
          </p:cNvSpPr>
          <p:nvPr>
            <p:ph type="sldNum" sz="quarter" idx="12"/>
          </p:nvPr>
        </p:nvSpPr>
        <p:spPr/>
        <p:txBody>
          <a:bodyPr/>
          <a:lstStyle/>
          <a:p>
            <a:pPr>
              <a:defRPr/>
            </a:pPr>
            <a:fld id="{99A561A9-D5AF-4CED-BC0E-4DF5C7C59895}" type="slidenum">
              <a:rPr lang="fr-FR"/>
              <a:pPr>
                <a:defRPr/>
              </a:pPr>
              <a:t>46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71438" y="1703388"/>
            <a:ext cx="8358187" cy="2308225"/>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Citons pour mémoire la méthode appelée mesure par </a:t>
            </a:r>
            <a:r>
              <a:rPr lang="fr-FR" sz="1600" b="1">
                <a:latin typeface="Tahoma" pitchFamily="34" charset="0"/>
                <a:cs typeface="Tahoma" pitchFamily="34" charset="0"/>
              </a:rPr>
              <a:t>ressauts horizontaux ou cultellation. </a:t>
            </a:r>
            <a:r>
              <a:rPr lang="fr-FR" sz="1600">
                <a:latin typeface="Tahoma" pitchFamily="34" charset="0"/>
                <a:cs typeface="Tahoma" pitchFamily="34" charset="0"/>
              </a:rPr>
              <a:t>Illustrée par la figure 35., elle nécessite l’emploi </a:t>
            </a:r>
          </a:p>
          <a:p>
            <a:pPr algn="just">
              <a:lnSpc>
                <a:spcPct val="150000"/>
              </a:lnSpc>
              <a:buFont typeface="Arial" charset="0"/>
              <a:buChar char="•"/>
            </a:pPr>
            <a:r>
              <a:rPr lang="fr-FR" sz="1600">
                <a:latin typeface="Tahoma" pitchFamily="34" charset="0"/>
                <a:cs typeface="Tahoma" pitchFamily="34" charset="0"/>
              </a:rPr>
              <a:t> d’un niveau à bulle </a:t>
            </a:r>
          </a:p>
          <a:p>
            <a:pPr algn="just">
              <a:lnSpc>
                <a:spcPct val="150000"/>
              </a:lnSpc>
              <a:buFont typeface="Arial" charset="0"/>
              <a:buChar char="•"/>
            </a:pPr>
            <a:r>
              <a:rPr lang="fr-FR" sz="1600">
                <a:latin typeface="Tahoma" pitchFamily="34" charset="0"/>
                <a:cs typeface="Tahoma" pitchFamily="34" charset="0"/>
              </a:rPr>
              <a:t> de deux fils à plomb en plus de la chaîne </a:t>
            </a:r>
          </a:p>
          <a:p>
            <a:pPr algn="just">
              <a:lnSpc>
                <a:spcPct val="150000"/>
              </a:lnSpc>
              <a:buFont typeface="Arial" charset="0"/>
              <a:buChar char="•"/>
            </a:pPr>
            <a:r>
              <a:rPr lang="fr-FR" sz="1600">
                <a:latin typeface="Tahoma" pitchFamily="34" charset="0"/>
                <a:cs typeface="Tahoma" pitchFamily="34" charset="0"/>
              </a:rPr>
              <a:t> et des fiches d’arpentage (ou jalons). </a:t>
            </a:r>
          </a:p>
          <a:p>
            <a:pPr algn="just">
              <a:lnSpc>
                <a:spcPct val="150000"/>
              </a:lnSpc>
              <a:buFont typeface="Arial" charset="0"/>
              <a:buChar char="•"/>
            </a:pPr>
            <a:r>
              <a:rPr lang="fr-FR" sz="1600">
                <a:latin typeface="Tahoma" pitchFamily="34" charset="0"/>
                <a:cs typeface="Tahoma" pitchFamily="34" charset="0"/>
              </a:rPr>
              <a:t>Sa mise en œuvre est longue et le procédé peu précis.</a:t>
            </a:r>
          </a:p>
        </p:txBody>
      </p:sp>
      <p:pic>
        <p:nvPicPr>
          <p:cNvPr id="9218" name="Picture 2" descr="http://www.vegea.com/images/outils/niveau-a-bulle-laser.jpg"/>
          <p:cNvPicPr>
            <a:picLocks noChangeAspect="1" noChangeArrowheads="1"/>
          </p:cNvPicPr>
          <p:nvPr/>
        </p:nvPicPr>
        <p:blipFill>
          <a:blip r:embed="rId2" cstate="print"/>
          <a:srcRect/>
          <a:stretch>
            <a:fillRect/>
          </a:stretch>
        </p:blipFill>
        <p:spPr bwMode="auto">
          <a:xfrm>
            <a:off x="4429125" y="2500313"/>
            <a:ext cx="4333875" cy="2571750"/>
          </a:xfrm>
          <a:prstGeom prst="rect">
            <a:avLst/>
          </a:prstGeom>
          <a:noFill/>
          <a:ln w="9525">
            <a:noFill/>
            <a:miter lim="800000"/>
            <a:headEnd/>
            <a:tailEnd/>
          </a:ln>
        </p:spPr>
      </p:pic>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pPr>
            <a:r>
              <a:rPr lang="fr-FR" sz="2000" b="1" i="1">
                <a:latin typeface="Tahoma" pitchFamily="34" charset="0"/>
                <a:cs typeface="Tahoma" pitchFamily="34" charset="0"/>
              </a:rPr>
              <a:t>Mesure par ressauts horizontaux</a:t>
            </a:r>
          </a:p>
        </p:txBody>
      </p:sp>
      <p:sp>
        <p:nvSpPr>
          <p:cNvPr id="10" name="Rectangle 9"/>
          <p:cNvSpPr/>
          <p:nvPr/>
        </p:nvSpPr>
        <p:spPr>
          <a:xfrm>
            <a:off x="1606550" y="5805488"/>
            <a:ext cx="5930900" cy="338137"/>
          </a:xfrm>
          <a:prstGeom prst="rect">
            <a:avLst/>
          </a:prstGeom>
          <a:noFill/>
          <a:ln>
            <a:noFill/>
          </a:ln>
        </p:spPr>
        <p:txBody>
          <a:bodyPr>
            <a:spAutoFit/>
          </a:bodyPr>
          <a:lstStyle/>
          <a:p>
            <a:pPr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Fig.35 : Mesure au ruban par ressauts horizontaux</a:t>
            </a:r>
          </a:p>
        </p:txBody>
      </p:sp>
      <p:pic>
        <p:nvPicPr>
          <p:cNvPr id="2050" name="Picture 2"/>
          <p:cNvPicPr>
            <a:picLocks noChangeAspect="1" noChangeArrowheads="1"/>
          </p:cNvPicPr>
          <p:nvPr/>
        </p:nvPicPr>
        <p:blipFill>
          <a:blip r:embed="rId3" cstate="print"/>
          <a:srcRect/>
          <a:stretch>
            <a:fillRect/>
          </a:stretch>
        </p:blipFill>
        <p:spPr bwMode="auto">
          <a:xfrm>
            <a:off x="795338" y="4090988"/>
            <a:ext cx="7553325" cy="1695450"/>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986088" y="6415088"/>
            <a:ext cx="3171825" cy="371475"/>
          </a:xfrm>
          <a:prstGeom prst="rect">
            <a:avLst/>
          </a:prstGeom>
          <a:noFill/>
          <a:ln w="9525">
            <a:noFill/>
            <a:miter lim="800000"/>
            <a:headEnd/>
            <a:tailEnd/>
          </a:ln>
        </p:spPr>
      </p:pic>
      <p:sp>
        <p:nvSpPr>
          <p:cNvPr id="14" name="Rectangle 13"/>
          <p:cNvSpPr/>
          <p:nvPr/>
        </p:nvSpPr>
        <p:spPr>
          <a:xfrm>
            <a:off x="3071813" y="642938"/>
            <a:ext cx="589915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B- Mesures en terrain irrégulier ou en forte pente :</a:t>
            </a:r>
          </a:p>
        </p:txBody>
      </p:sp>
      <p:sp>
        <p:nvSpPr>
          <p:cNvPr id="15" name="Rectangle 14"/>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pic>
        <p:nvPicPr>
          <p:cNvPr id="9224" name="Picture 8" descr="http://www.topo2000.fr/site/jalon.gif"/>
          <p:cNvPicPr>
            <a:picLocks noChangeAspect="1" noChangeArrowheads="1"/>
          </p:cNvPicPr>
          <p:nvPr/>
        </p:nvPicPr>
        <p:blipFill>
          <a:blip r:embed="rId5" cstate="print"/>
          <a:srcRect/>
          <a:stretch>
            <a:fillRect/>
          </a:stretch>
        </p:blipFill>
        <p:spPr bwMode="auto">
          <a:xfrm>
            <a:off x="4214813" y="3714750"/>
            <a:ext cx="3143250" cy="3143250"/>
          </a:xfrm>
          <a:prstGeom prst="rect">
            <a:avLst/>
          </a:prstGeom>
          <a:noFill/>
          <a:ln w="9525">
            <a:noFill/>
            <a:miter lim="800000"/>
            <a:headEnd/>
            <a:tailEnd/>
          </a:ln>
        </p:spPr>
      </p:pic>
      <p:pic>
        <p:nvPicPr>
          <p:cNvPr id="9220" name="Picture 4" descr="http://www.touslesprix.com/ph_tar/1/9/2/7/19274437.jpg"/>
          <p:cNvPicPr>
            <a:picLocks noChangeAspect="1" noChangeArrowheads="1"/>
          </p:cNvPicPr>
          <p:nvPr/>
        </p:nvPicPr>
        <p:blipFill>
          <a:blip r:embed="rId6" cstate="print"/>
          <a:srcRect/>
          <a:stretch>
            <a:fillRect/>
          </a:stretch>
        </p:blipFill>
        <p:spPr bwMode="auto">
          <a:xfrm>
            <a:off x="3463925" y="3214688"/>
            <a:ext cx="2216150" cy="2214562"/>
          </a:xfrm>
          <a:prstGeom prst="rect">
            <a:avLst/>
          </a:prstGeom>
          <a:noFill/>
          <a:ln w="9525">
            <a:noFill/>
            <a:miter lim="800000"/>
            <a:headEnd/>
            <a:tailEnd/>
          </a:ln>
        </p:spPr>
      </p:pic>
      <p:pic>
        <p:nvPicPr>
          <p:cNvPr id="9222" name="Picture 6" descr="http://www.lepont.fr/boutique/images_produits/z41250040_2.png"/>
          <p:cNvPicPr>
            <a:picLocks noChangeAspect="1" noChangeArrowheads="1"/>
          </p:cNvPicPr>
          <p:nvPr/>
        </p:nvPicPr>
        <p:blipFill>
          <a:blip r:embed="rId7" cstate="print"/>
          <a:srcRect/>
          <a:stretch>
            <a:fillRect/>
          </a:stretch>
        </p:blipFill>
        <p:spPr bwMode="auto">
          <a:xfrm>
            <a:off x="928688" y="3714750"/>
            <a:ext cx="3286125" cy="3286125"/>
          </a:xfrm>
          <a:prstGeom prst="rect">
            <a:avLst/>
          </a:prstGeom>
          <a:noFill/>
          <a:ln w="9525">
            <a:noFill/>
            <a:miter lim="800000"/>
            <a:headEnd/>
            <a:tailEnd/>
          </a:ln>
        </p:spPr>
      </p:pic>
      <p:sp>
        <p:nvSpPr>
          <p:cNvPr id="17" name="Espace réservé du numéro de diapositive 16"/>
          <p:cNvSpPr>
            <a:spLocks noGrp="1"/>
          </p:cNvSpPr>
          <p:nvPr>
            <p:ph type="sldNum" sz="quarter" idx="12"/>
          </p:nvPr>
        </p:nvSpPr>
        <p:spPr/>
        <p:txBody>
          <a:bodyPr/>
          <a:lstStyle/>
          <a:p>
            <a:pPr>
              <a:defRPr/>
            </a:pPr>
            <a:fld id="{6F9DE08F-15E4-4287-B461-9E79511CAB2E}" type="slidenum">
              <a:rPr lang="fr-FR"/>
              <a:pPr>
                <a:defRPr/>
              </a:pPr>
              <a:t>47</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21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22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22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22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Tx/>
              <a:buAutoNum type="alphaLcParenR"/>
            </a:pPr>
            <a:r>
              <a:rPr lang="fr-FR" sz="2000" b="1" i="1">
                <a:latin typeface="Tahoma" pitchFamily="34" charset="0"/>
                <a:cs typeface="Tahoma" pitchFamily="34" charset="0"/>
              </a:rPr>
              <a:t>Correction d’étalonnage</a:t>
            </a:r>
          </a:p>
          <a:p>
            <a:pPr marL="457200" indent="-457200" algn="just">
              <a:lnSpc>
                <a:spcPct val="150000"/>
              </a:lnSpc>
            </a:pPr>
            <a:endParaRPr lang="fr-FR" sz="2000" b="1" i="1">
              <a:latin typeface="Tahoma" pitchFamily="34" charset="0"/>
              <a:cs typeface="Tahoma"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0" y="4500563"/>
            <a:ext cx="4591050" cy="1905000"/>
          </a:xfrm>
          <a:prstGeom prst="rect">
            <a:avLst/>
          </a:prstGeom>
          <a:noFill/>
          <a:ln w="9525">
            <a:solidFill>
              <a:schemeClr val="accent1"/>
            </a:solidFill>
            <a:miter lim="800000"/>
            <a:headEnd/>
            <a:tailEnd/>
          </a:ln>
        </p:spPr>
      </p:pic>
      <p:pic>
        <p:nvPicPr>
          <p:cNvPr id="1028" name="Picture 4"/>
          <p:cNvPicPr>
            <a:picLocks noChangeArrowheads="1"/>
          </p:cNvPicPr>
          <p:nvPr/>
        </p:nvPicPr>
        <p:blipFill>
          <a:blip r:embed="rId3" cstate="print"/>
          <a:srcRect/>
          <a:stretch>
            <a:fillRect/>
          </a:stretch>
        </p:blipFill>
        <p:spPr bwMode="auto">
          <a:xfrm>
            <a:off x="4695825" y="4500563"/>
            <a:ext cx="4448175" cy="1905000"/>
          </a:xfrm>
          <a:prstGeom prst="rect">
            <a:avLst/>
          </a:prstGeom>
          <a:noFill/>
          <a:ln w="9525">
            <a:solidFill>
              <a:schemeClr val="accent1"/>
            </a:solidFill>
            <a:miter lim="800000"/>
            <a:headEnd/>
            <a:tailEnd/>
          </a:ln>
        </p:spPr>
      </p:pic>
      <p:sp>
        <p:nvSpPr>
          <p:cNvPr id="14" name="Rectangle 13"/>
          <p:cNvSpPr/>
          <p:nvPr/>
        </p:nvSpPr>
        <p:spPr>
          <a:xfrm>
            <a:off x="0" y="6519863"/>
            <a:ext cx="4572000"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Fig.36 : Utilisation d’une base d’étalonnage</a:t>
            </a:r>
          </a:p>
        </p:txBody>
      </p:sp>
      <p:sp>
        <p:nvSpPr>
          <p:cNvPr id="15" name="Rectangle 14"/>
          <p:cNvSpPr/>
          <p:nvPr/>
        </p:nvSpPr>
        <p:spPr>
          <a:xfrm>
            <a:off x="4714875" y="6500813"/>
            <a:ext cx="4429125"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Fig.37 : Mesure avec le ruban étalonné</a:t>
            </a:r>
          </a:p>
        </p:txBody>
      </p:sp>
      <p:sp>
        <p:nvSpPr>
          <p:cNvPr id="12" name="Rectangle 7"/>
          <p:cNvSpPr>
            <a:spLocks noChangeArrowheads="1"/>
          </p:cNvSpPr>
          <p:nvPr/>
        </p:nvSpPr>
        <p:spPr bwMode="auto">
          <a:xfrm>
            <a:off x="71438" y="1703388"/>
            <a:ext cx="8358187" cy="341630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La valeur réelle d’une mesure s’exprime par :	</a:t>
            </a:r>
            <a:r>
              <a:rPr lang="fr-FR" sz="1600" i="1">
                <a:latin typeface="Tahoma" pitchFamily="34" charset="0"/>
                <a:cs typeface="Tahoma" pitchFamily="34" charset="0"/>
              </a:rPr>
              <a:t> </a:t>
            </a:r>
            <a:r>
              <a:rPr lang="fr-FR" sz="1600" b="1" i="1">
                <a:latin typeface="Tahoma" pitchFamily="34" charset="0"/>
                <a:cs typeface="Tahoma" pitchFamily="34" charset="0"/>
              </a:rPr>
              <a:t>L</a:t>
            </a:r>
            <a:r>
              <a:rPr lang="fr-FR" sz="1600" b="1" i="1" baseline="-25000">
                <a:latin typeface="Tahoma" pitchFamily="34" charset="0"/>
                <a:cs typeface="Tahoma" pitchFamily="34" charset="0"/>
              </a:rPr>
              <a:t>exacte</a:t>
            </a:r>
            <a:r>
              <a:rPr lang="fr-FR" sz="1600" b="1" i="1">
                <a:latin typeface="Tahoma" pitchFamily="34" charset="0"/>
                <a:cs typeface="Tahoma" pitchFamily="34" charset="0"/>
              </a:rPr>
              <a:t> = L</a:t>
            </a:r>
            <a:r>
              <a:rPr lang="fr-FR" sz="1600" b="1" i="1" baseline="-25000">
                <a:latin typeface="Tahoma" pitchFamily="34" charset="0"/>
                <a:cs typeface="Tahoma" pitchFamily="34" charset="0"/>
              </a:rPr>
              <a:t>mesurée</a:t>
            </a:r>
            <a:r>
              <a:rPr lang="fr-FR" sz="1600" b="1" i="1">
                <a:latin typeface="Tahoma" pitchFamily="34" charset="0"/>
                <a:cs typeface="Tahoma" pitchFamily="34" charset="0"/>
              </a:rPr>
              <a:t> × (1 + k</a:t>
            </a:r>
            <a:r>
              <a:rPr lang="fr-FR" sz="1600" b="1" i="1" baseline="-25000">
                <a:latin typeface="Tahoma" pitchFamily="34" charset="0"/>
                <a:cs typeface="Tahoma" pitchFamily="34" charset="0"/>
              </a:rPr>
              <a:t>E</a:t>
            </a:r>
            <a:r>
              <a:rPr lang="fr-FR" sz="1600" b="1" i="1">
                <a:latin typeface="Tahoma" pitchFamily="34" charset="0"/>
                <a:cs typeface="Tahoma" pitchFamily="34" charset="0"/>
              </a:rPr>
              <a:t>)</a:t>
            </a:r>
          </a:p>
          <a:p>
            <a:pPr algn="just">
              <a:lnSpc>
                <a:spcPct val="150000"/>
              </a:lnSpc>
            </a:pPr>
            <a:r>
              <a:rPr lang="fr-FR" sz="1600" i="1">
                <a:latin typeface="Tahoma" pitchFamily="34" charset="0"/>
                <a:cs typeface="Tahoma" pitchFamily="34" charset="0"/>
              </a:rPr>
              <a:t>k</a:t>
            </a:r>
            <a:r>
              <a:rPr lang="fr-FR" sz="1600" i="1" baseline="-25000">
                <a:latin typeface="Tahoma" pitchFamily="34" charset="0"/>
                <a:cs typeface="Tahoma" pitchFamily="34" charset="0"/>
              </a:rPr>
              <a:t>E</a:t>
            </a:r>
            <a:r>
              <a:rPr lang="fr-FR" sz="1600" i="1">
                <a:latin typeface="Tahoma" pitchFamily="34" charset="0"/>
                <a:cs typeface="Tahoma" pitchFamily="34" charset="0"/>
              </a:rPr>
              <a:t> est le </a:t>
            </a:r>
            <a:r>
              <a:rPr lang="fr-FR" sz="1600" b="1" i="1">
                <a:latin typeface="Tahoma" pitchFamily="34" charset="0"/>
                <a:cs typeface="Tahoma" pitchFamily="34" charset="0"/>
              </a:rPr>
              <a:t>coefficient d’étalonnage </a:t>
            </a:r>
            <a:r>
              <a:rPr lang="fr-FR" sz="1600">
                <a:latin typeface="Tahoma" pitchFamily="34" charset="0"/>
                <a:cs typeface="Tahoma" pitchFamily="34" charset="0"/>
              </a:rPr>
              <a:t>déterminé en mesurant la longueur d’une base d’étalonnage connue.</a:t>
            </a:r>
          </a:p>
          <a:p>
            <a:pPr algn="just">
              <a:lnSpc>
                <a:spcPct val="150000"/>
              </a:lnSpc>
            </a:pPr>
            <a:r>
              <a:rPr lang="fr-FR" sz="1600">
                <a:latin typeface="Tahoma" pitchFamily="34" charset="0"/>
                <a:cs typeface="Tahoma" pitchFamily="34" charset="0"/>
              </a:rPr>
              <a:t>On appelle </a:t>
            </a:r>
            <a:r>
              <a:rPr lang="fr-FR" sz="1600" b="1">
                <a:latin typeface="Tahoma" pitchFamily="34" charset="0"/>
                <a:cs typeface="Tahoma" pitchFamily="34" charset="0"/>
              </a:rPr>
              <a:t>correction d’étalonnage </a:t>
            </a:r>
            <a:r>
              <a:rPr lang="fr-FR" sz="1600">
                <a:latin typeface="Tahoma" pitchFamily="34" charset="0"/>
                <a:cs typeface="Tahoma" pitchFamily="34" charset="0"/>
              </a:rPr>
              <a:t>le terme:     </a:t>
            </a:r>
            <a:r>
              <a:rPr lang="fr-FR" sz="1600" b="1" i="1">
                <a:latin typeface="Tahoma" pitchFamily="34" charset="0"/>
                <a:cs typeface="Tahoma" pitchFamily="34" charset="0"/>
              </a:rPr>
              <a:t>C</a:t>
            </a:r>
            <a:r>
              <a:rPr lang="fr-FR" sz="1600" b="1" i="1" baseline="-25000">
                <a:latin typeface="Tahoma" pitchFamily="34" charset="0"/>
                <a:cs typeface="Tahoma" pitchFamily="34" charset="0"/>
              </a:rPr>
              <a:t>E</a:t>
            </a:r>
            <a:r>
              <a:rPr lang="fr-FR" sz="1600" b="1" i="1">
                <a:latin typeface="Tahoma" pitchFamily="34" charset="0"/>
                <a:cs typeface="Tahoma" pitchFamily="34" charset="0"/>
              </a:rPr>
              <a:t> = k</a:t>
            </a:r>
            <a:r>
              <a:rPr lang="fr-FR" sz="1600" b="1" i="1" baseline="-25000">
                <a:latin typeface="Tahoma" pitchFamily="34" charset="0"/>
                <a:cs typeface="Tahoma" pitchFamily="34" charset="0"/>
              </a:rPr>
              <a:t>E</a:t>
            </a:r>
            <a:r>
              <a:rPr lang="fr-FR" sz="1600" b="1" i="1">
                <a:latin typeface="Tahoma" pitchFamily="34" charset="0"/>
                <a:cs typeface="Tahoma" pitchFamily="34" charset="0"/>
              </a:rPr>
              <a:t> . L</a:t>
            </a:r>
            <a:r>
              <a:rPr lang="fr-FR" sz="1600" b="1" i="1" baseline="-25000">
                <a:latin typeface="Tahoma" pitchFamily="34" charset="0"/>
                <a:cs typeface="Tahoma" pitchFamily="34" charset="0"/>
              </a:rPr>
              <a:t>mesurée</a:t>
            </a:r>
          </a:p>
          <a:p>
            <a:pPr algn="just">
              <a:lnSpc>
                <a:spcPct val="150000"/>
              </a:lnSpc>
            </a:pPr>
            <a:r>
              <a:rPr lang="fr-FR" sz="1600">
                <a:latin typeface="Tahoma" pitchFamily="34" charset="0"/>
                <a:cs typeface="Tahoma" pitchFamily="34" charset="0"/>
              </a:rPr>
              <a:t>Par exemple, un double décamètre indique 19,987m en mesurant une base de 20,000m. Il est donc trop long de 0,013 m et donne des valeurs trop petites. Il faut le corriger de 0,013 m tous les 20 m.</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L’expression du coefficient d’étalonnage est :</a:t>
            </a:r>
            <a:endParaRPr lang="fr-FR" sz="1600" b="1">
              <a:latin typeface="Tahoma" pitchFamily="34" charset="0"/>
              <a:cs typeface="Tahoma" pitchFamily="34" charset="0"/>
            </a:endParaRPr>
          </a:p>
        </p:txBody>
      </p:sp>
      <p:pic>
        <p:nvPicPr>
          <p:cNvPr id="1029" name="Picture 5"/>
          <p:cNvPicPr>
            <a:picLocks noChangeAspect="1" noChangeArrowheads="1"/>
          </p:cNvPicPr>
          <p:nvPr/>
        </p:nvPicPr>
        <p:blipFill>
          <a:blip r:embed="rId4" cstate="print"/>
          <a:srcRect/>
          <a:stretch>
            <a:fillRect/>
          </a:stretch>
        </p:blipFill>
        <p:spPr bwMode="auto">
          <a:xfrm>
            <a:off x="2903538" y="5143500"/>
            <a:ext cx="3336925" cy="714375"/>
          </a:xfrm>
          <a:prstGeom prst="rect">
            <a:avLst/>
          </a:prstGeom>
          <a:noFill/>
          <a:ln w="9525">
            <a:noFill/>
            <a:miter lim="800000"/>
            <a:headEnd/>
            <a:tailEnd/>
          </a:ln>
        </p:spPr>
      </p:pic>
      <p:sp>
        <p:nvSpPr>
          <p:cNvPr id="16" name="Rectangle 15"/>
          <p:cNvSpPr/>
          <p:nvPr/>
        </p:nvSpPr>
        <p:spPr>
          <a:xfrm>
            <a:off x="3071813" y="642938"/>
            <a:ext cx="589915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 Etalonnage d’un ruban</a:t>
            </a:r>
          </a:p>
        </p:txBody>
      </p:sp>
      <p:sp>
        <p:nvSpPr>
          <p:cNvPr id="17" name="Rectangle 16"/>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8" name="Espace réservé du numéro de diapositive 17"/>
          <p:cNvSpPr>
            <a:spLocks noGrp="1"/>
          </p:cNvSpPr>
          <p:nvPr>
            <p:ph type="sldNum" sz="quarter" idx="12"/>
          </p:nvPr>
        </p:nvSpPr>
        <p:spPr/>
        <p:txBody>
          <a:bodyPr/>
          <a:lstStyle/>
          <a:p>
            <a:pPr>
              <a:defRPr/>
            </a:pPr>
            <a:fld id="{44655CA7-D322-48D2-B4D3-FC0C3DB18846}" type="slidenum">
              <a:rPr lang="fr-FR"/>
              <a:pPr>
                <a:defRPr/>
              </a:pPr>
              <a:t>48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2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2"/>
            </a:pPr>
            <a:r>
              <a:rPr lang="fr-FR" sz="2000" b="1" i="1">
                <a:latin typeface="Tahoma" pitchFamily="34" charset="0"/>
                <a:cs typeface="Tahoma" pitchFamily="34" charset="0"/>
              </a:rPr>
              <a:t>Correction due à la température</a:t>
            </a:r>
          </a:p>
        </p:txBody>
      </p:sp>
      <p:sp>
        <p:nvSpPr>
          <p:cNvPr id="12" name="Rectangle 7"/>
          <p:cNvSpPr>
            <a:spLocks noChangeArrowheads="1"/>
          </p:cNvSpPr>
          <p:nvPr/>
        </p:nvSpPr>
        <p:spPr bwMode="auto">
          <a:xfrm>
            <a:off x="71438" y="1703388"/>
            <a:ext cx="8358187" cy="4892675"/>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Un ruban est généralement étalonné à la température </a:t>
            </a:r>
            <a:r>
              <a:rPr lang="fr-FR" sz="1600" i="1">
                <a:latin typeface="Tahoma" pitchFamily="34" charset="0"/>
                <a:cs typeface="Tahoma" pitchFamily="34" charset="0"/>
              </a:rPr>
              <a:t>te = 20 °C. </a:t>
            </a:r>
          </a:p>
          <a:p>
            <a:pPr algn="just">
              <a:lnSpc>
                <a:spcPct val="150000"/>
              </a:lnSpc>
            </a:pPr>
            <a:r>
              <a:rPr lang="fr-FR" sz="1600" i="1">
                <a:latin typeface="Tahoma" pitchFamily="34" charset="0"/>
                <a:cs typeface="Tahoma" pitchFamily="34" charset="0"/>
              </a:rPr>
              <a:t>La correction de </a:t>
            </a:r>
            <a:r>
              <a:rPr lang="fr-FR" sz="1600">
                <a:latin typeface="Tahoma" pitchFamily="34" charset="0"/>
                <a:cs typeface="Tahoma" pitchFamily="34" charset="0"/>
              </a:rPr>
              <a:t>dilatation est positive si la température est supérieure à la température d’étalonnage ; et négative si la température est inférieure à la température d’étalonnage.</a:t>
            </a:r>
          </a:p>
          <a:p>
            <a:pPr algn="just">
              <a:lnSpc>
                <a:spcPct val="150000"/>
              </a:lnSpc>
            </a:pPr>
            <a:endParaRPr lang="fr-FR" sz="1600" b="1">
              <a:latin typeface="Tahoma" pitchFamily="34" charset="0"/>
              <a:cs typeface="Tahoma" pitchFamily="34" charset="0"/>
            </a:endParaRPr>
          </a:p>
          <a:p>
            <a:pPr algn="just">
              <a:lnSpc>
                <a:spcPct val="150000"/>
              </a:lnSpc>
            </a:pPr>
            <a:r>
              <a:rPr lang="fr-FR" sz="1600">
                <a:latin typeface="Tahoma" pitchFamily="34" charset="0"/>
                <a:cs typeface="Tahoma" pitchFamily="34" charset="0"/>
              </a:rPr>
              <a:t>Le coefficient de dilatation de l’acier est </a:t>
            </a:r>
            <a:r>
              <a:rPr lang="fr-FR" sz="1600" i="1">
                <a:latin typeface="Tahoma" pitchFamily="34" charset="0"/>
                <a:cs typeface="Tahoma" pitchFamily="34" charset="0"/>
              </a:rPr>
              <a:t>k = 1,08.10</a:t>
            </a:r>
            <a:r>
              <a:rPr lang="fr-FR" sz="1600" i="1" baseline="30000">
                <a:latin typeface="Tahoma" pitchFamily="34" charset="0"/>
                <a:cs typeface="Tahoma" pitchFamily="34" charset="0"/>
              </a:rPr>
              <a:t>–5</a:t>
            </a:r>
            <a:r>
              <a:rPr lang="fr-FR" sz="1600" i="1">
                <a:latin typeface="Tahoma" pitchFamily="34" charset="0"/>
                <a:cs typeface="Tahoma" pitchFamily="34" charset="0"/>
              </a:rPr>
              <a:t> °C</a:t>
            </a:r>
            <a:r>
              <a:rPr lang="fr-FR" sz="1600" i="1" baseline="30000">
                <a:latin typeface="Tahoma" pitchFamily="34" charset="0"/>
                <a:cs typeface="Tahoma" pitchFamily="34" charset="0"/>
              </a:rPr>
              <a:t>–1</a:t>
            </a:r>
            <a:r>
              <a:rPr lang="fr-FR" sz="1600" i="1">
                <a:latin typeface="Tahoma" pitchFamily="34" charset="0"/>
                <a:cs typeface="Tahoma" pitchFamily="34" charset="0"/>
              </a:rPr>
              <a:t>. On obtient donc :</a:t>
            </a:r>
          </a:p>
          <a:p>
            <a:pPr algn="ctr">
              <a:lnSpc>
                <a:spcPct val="150000"/>
              </a:lnSpc>
            </a:pPr>
            <a:r>
              <a:rPr lang="fr-FR" b="1" i="1">
                <a:latin typeface="Tahoma" pitchFamily="34" charset="0"/>
                <a:cs typeface="Tahoma" pitchFamily="34" charset="0"/>
              </a:rPr>
              <a:t>L</a:t>
            </a:r>
            <a:r>
              <a:rPr lang="fr-FR" b="1" i="1" baseline="-25000">
                <a:latin typeface="Tahoma" pitchFamily="34" charset="0"/>
                <a:cs typeface="Tahoma" pitchFamily="34" charset="0"/>
              </a:rPr>
              <a:t>exacte</a:t>
            </a:r>
            <a:r>
              <a:rPr lang="fr-FR" b="1" i="1">
                <a:latin typeface="Tahoma" pitchFamily="34" charset="0"/>
                <a:cs typeface="Tahoma" pitchFamily="34" charset="0"/>
              </a:rPr>
              <a:t> = L</a:t>
            </a:r>
            <a:r>
              <a:rPr lang="fr-FR" b="1" i="1" baseline="-25000">
                <a:latin typeface="Tahoma" pitchFamily="34" charset="0"/>
                <a:cs typeface="Tahoma" pitchFamily="34" charset="0"/>
              </a:rPr>
              <a:t>mesurée</a:t>
            </a:r>
            <a:r>
              <a:rPr lang="fr-FR" b="1" i="1">
                <a:latin typeface="Tahoma" pitchFamily="34" charset="0"/>
                <a:cs typeface="Tahoma" pitchFamily="34" charset="0"/>
              </a:rPr>
              <a:t> [ 1 + 1,08 10</a:t>
            </a:r>
            <a:r>
              <a:rPr lang="fr-FR" b="1" i="1" baseline="30000">
                <a:latin typeface="Tahoma" pitchFamily="34" charset="0"/>
                <a:cs typeface="Tahoma" pitchFamily="34" charset="0"/>
              </a:rPr>
              <a:t>–5</a:t>
            </a:r>
            <a:r>
              <a:rPr lang="fr-FR" b="1" i="1">
                <a:latin typeface="Tahoma" pitchFamily="34" charset="0"/>
                <a:cs typeface="Tahoma" pitchFamily="34" charset="0"/>
              </a:rPr>
              <a:t> . (t – te)]</a:t>
            </a:r>
          </a:p>
          <a:p>
            <a:pPr algn="ctr">
              <a:lnSpc>
                <a:spcPct val="150000"/>
              </a:lnSpc>
            </a:pPr>
            <a:r>
              <a:rPr lang="fr-FR" sz="1400" i="1">
                <a:latin typeface="Tahoma" pitchFamily="34" charset="0"/>
                <a:cs typeface="Tahoma" pitchFamily="34" charset="0"/>
              </a:rPr>
              <a:t>te est la température d’étalonnage (20 °C en général)</a:t>
            </a:r>
          </a:p>
          <a:p>
            <a:pPr algn="just">
              <a:lnSpc>
                <a:spcPct val="150000"/>
              </a:lnSpc>
            </a:pPr>
            <a:r>
              <a:rPr lang="fr-FR" sz="1600" b="1" u="sng">
                <a:latin typeface="Tahoma" pitchFamily="34" charset="0"/>
                <a:cs typeface="Tahoma" pitchFamily="34" charset="0"/>
              </a:rPr>
              <a:t>Exemple</a:t>
            </a:r>
          </a:p>
          <a:p>
            <a:pPr algn="just">
              <a:lnSpc>
                <a:spcPct val="150000"/>
              </a:lnSpc>
            </a:pPr>
            <a:r>
              <a:rPr lang="fr-FR" sz="1600">
                <a:latin typeface="Tahoma" pitchFamily="34" charset="0"/>
                <a:cs typeface="Tahoma" pitchFamily="34" charset="0"/>
              </a:rPr>
              <a:t>Si vous mesurez une longueur de 35,035 m avec un ruban en acier à </a:t>
            </a:r>
            <a:r>
              <a:rPr lang="fr-FR" sz="1600" b="1" i="1">
                <a:latin typeface="Tahoma" pitchFamily="34" charset="0"/>
                <a:cs typeface="Tahoma" pitchFamily="34" charset="0"/>
              </a:rPr>
              <a:t>t = 40 °C</a:t>
            </a:r>
            <a:r>
              <a:rPr lang="fr-FR" sz="1600" i="1">
                <a:latin typeface="Tahoma" pitchFamily="34" charset="0"/>
                <a:cs typeface="Tahoma" pitchFamily="34" charset="0"/>
              </a:rPr>
              <a:t>, </a:t>
            </a:r>
            <a:r>
              <a:rPr lang="fr-FR" sz="1600">
                <a:latin typeface="Tahoma" pitchFamily="34" charset="0"/>
                <a:cs typeface="Tahoma" pitchFamily="34" charset="0"/>
              </a:rPr>
              <a:t>il faut corriger la valeur lue d’une valeur positive :</a:t>
            </a:r>
          </a:p>
          <a:p>
            <a:pPr algn="ctr">
              <a:lnSpc>
                <a:spcPct val="150000"/>
              </a:lnSpc>
            </a:pPr>
            <a:r>
              <a:rPr lang="fr-FR" sz="1600">
                <a:latin typeface="Tahoma" pitchFamily="34" charset="0"/>
                <a:cs typeface="Tahoma" pitchFamily="34" charset="0"/>
              </a:rPr>
              <a:t>(40 – 20) . 1,08 . 10–5 soit + 0,22 mm/m.</a:t>
            </a:r>
          </a:p>
          <a:p>
            <a:pPr algn="just">
              <a:lnSpc>
                <a:spcPct val="150000"/>
              </a:lnSpc>
            </a:pPr>
            <a:r>
              <a:rPr lang="fr-FR" sz="1600">
                <a:latin typeface="Tahoma" pitchFamily="34" charset="0"/>
                <a:cs typeface="Tahoma" pitchFamily="34" charset="0"/>
              </a:rPr>
              <a:t>Donc la longueur « exacte » est : </a:t>
            </a:r>
          </a:p>
          <a:p>
            <a:pPr algn="ctr">
              <a:lnSpc>
                <a:spcPct val="150000"/>
              </a:lnSpc>
            </a:pPr>
            <a:r>
              <a:rPr lang="fr-FR" sz="1600">
                <a:latin typeface="Tahoma" pitchFamily="34" charset="0"/>
                <a:cs typeface="Tahoma" pitchFamily="34" charset="0"/>
              </a:rPr>
              <a:t>35,035 . (1 + 0,22 . 10–3 ) = </a:t>
            </a:r>
            <a:r>
              <a:rPr lang="fr-FR" sz="1600" b="1">
                <a:latin typeface="Tahoma" pitchFamily="34" charset="0"/>
                <a:cs typeface="Tahoma" pitchFamily="34" charset="0"/>
              </a:rPr>
              <a:t>35,043 m</a:t>
            </a:r>
          </a:p>
        </p:txBody>
      </p:sp>
      <p:sp>
        <p:nvSpPr>
          <p:cNvPr id="10" name="Rectangle 9"/>
          <p:cNvSpPr/>
          <p:nvPr/>
        </p:nvSpPr>
        <p:spPr>
          <a:xfrm>
            <a:off x="3071813" y="642938"/>
            <a:ext cx="589915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 Etalonnage d’un ruban</a:t>
            </a:r>
          </a:p>
        </p:txBody>
      </p:sp>
      <p:sp>
        <p:nvSpPr>
          <p:cNvPr id="11" name="Rectangle 10"/>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9" name="Espace réservé du numéro de diapositive 8"/>
          <p:cNvSpPr>
            <a:spLocks noGrp="1"/>
          </p:cNvSpPr>
          <p:nvPr>
            <p:ph type="sldNum" sz="quarter" idx="12"/>
          </p:nvPr>
        </p:nvSpPr>
        <p:spPr/>
        <p:txBody>
          <a:bodyPr/>
          <a:lstStyle/>
          <a:p>
            <a:pPr>
              <a:defRPr/>
            </a:pPr>
            <a:fld id="{FF1714F6-EEAC-43BB-8D28-55B56DEBD179}" type="slidenum">
              <a:rPr lang="fr-FR"/>
              <a:pPr>
                <a:defRPr/>
              </a:pPr>
              <a:t>49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pPr marL="857250" indent="-857250">
              <a:buFont typeface="Calibri" pitchFamily="34" charset="0"/>
              <a:buAutoNum type="romanUcPeriod"/>
            </a:pPr>
            <a:r>
              <a:rPr lang="fr-FR" smtClean="0"/>
              <a:t>GENERALITES</a:t>
            </a:r>
          </a:p>
        </p:txBody>
      </p:sp>
      <p:sp>
        <p:nvSpPr>
          <p:cNvPr id="10" name="Espace réservé du numéro de diapositive 9"/>
          <p:cNvSpPr>
            <a:spLocks noGrp="1"/>
          </p:cNvSpPr>
          <p:nvPr>
            <p:ph type="sldNum" sz="quarter" idx="12"/>
          </p:nvPr>
        </p:nvSpPr>
        <p:spPr/>
        <p:txBody>
          <a:bodyPr>
            <a:normAutofit fontScale="85000" lnSpcReduction="20000"/>
          </a:bodyPr>
          <a:lstStyle/>
          <a:p>
            <a:pPr>
              <a:defRPr/>
            </a:pPr>
            <a:fld id="{5E3AE66F-139C-4DD6-8FE2-9AED984BA6E8}" type="slidenum">
              <a:rPr lang="fr-FR"/>
              <a:pPr>
                <a:defRPr/>
              </a:pPr>
              <a:t>5</a:t>
            </a:fld>
            <a:endParaRPr lang="fr-FR"/>
          </a:p>
        </p:txBody>
      </p:sp>
      <p:sp>
        <p:nvSpPr>
          <p:cNvPr id="3" name="Espace réservé du contenu 2"/>
          <p:cNvSpPr>
            <a:spLocks noGrp="1"/>
          </p:cNvSpPr>
          <p:nvPr>
            <p:ph sz="quarter" idx="1"/>
          </p:nvPr>
        </p:nvSpPr>
        <p:spPr>
          <a:xfrm>
            <a:off x="457200" y="1600200"/>
            <a:ext cx="8229600" cy="4686300"/>
          </a:xfrm>
        </p:spPr>
        <p:txBody>
          <a:bodyPr rtlCol="0">
            <a:normAutofit/>
          </a:bodyPr>
          <a:lstStyle/>
          <a:p>
            <a:pPr marL="514350" indent="-514350" fontAlgn="auto">
              <a:spcAft>
                <a:spcPts val="0"/>
              </a:spcAft>
              <a:buFont typeface="Arial" pitchFamily="34" charset="0"/>
              <a:buNone/>
              <a:defRPr/>
            </a:pPr>
            <a:r>
              <a:rPr lang="fr-FR" b="1" u="sng" dirty="0" smtClean="0">
                <a:solidFill>
                  <a:srgbClr val="FF0000"/>
                </a:solidFill>
              </a:rPr>
              <a:t>DÉFINITIONS</a:t>
            </a:r>
          </a:p>
          <a:p>
            <a:pPr marL="514350" indent="-514350" fontAlgn="auto">
              <a:spcAft>
                <a:spcPts val="0"/>
              </a:spcAft>
              <a:buFont typeface="Arial" pitchFamily="34" charset="0"/>
              <a:buNone/>
              <a:defRPr/>
            </a:pPr>
            <a:r>
              <a:rPr lang="fr-FR" sz="2400" b="1" i="1" u="sng" dirty="0" smtClean="0"/>
              <a:t>Le Géoïde</a:t>
            </a:r>
            <a:endParaRPr lang="fr-FR" sz="2400" b="1" u="sng" dirty="0" smtClean="0">
              <a:solidFill>
                <a:srgbClr val="FF0000"/>
              </a:solidFill>
            </a:endParaRPr>
          </a:p>
          <a:p>
            <a:pPr marL="514350" indent="-514350" fontAlgn="auto">
              <a:spcAft>
                <a:spcPts val="0"/>
              </a:spcAft>
              <a:buFont typeface="Arial" pitchFamily="34" charset="0"/>
              <a:buNone/>
              <a:defRPr/>
            </a:pPr>
            <a:endParaRPr lang="fr-FR" b="1" u="sng" dirty="0" smtClean="0">
              <a:solidFill>
                <a:srgbClr val="FF0000"/>
              </a:solidFill>
            </a:endParaRPr>
          </a:p>
          <a:p>
            <a:pPr marL="514350" indent="-514350" fontAlgn="auto">
              <a:spcAft>
                <a:spcPts val="0"/>
              </a:spcAft>
              <a:buFont typeface="Arial" pitchFamily="34" charset="0"/>
              <a:buNone/>
              <a:defRPr/>
            </a:pPr>
            <a:endParaRPr lang="fr-FR" b="1" u="sng" dirty="0" smtClean="0">
              <a:solidFill>
                <a:srgbClr val="FF0000"/>
              </a:solidFill>
            </a:endParaRPr>
          </a:p>
          <a:p>
            <a:pPr marL="514350" indent="-514350" fontAlgn="auto">
              <a:spcAft>
                <a:spcPts val="0"/>
              </a:spcAft>
              <a:buFont typeface="Arial" pitchFamily="34" charset="0"/>
              <a:buNone/>
              <a:defRPr/>
            </a:pPr>
            <a:endParaRPr lang="fr-FR" b="1" u="sng" dirty="0" smtClean="0">
              <a:solidFill>
                <a:srgbClr val="FF0000"/>
              </a:solidFill>
            </a:endParaRPr>
          </a:p>
          <a:p>
            <a:pPr marL="514350" indent="-514350" fontAlgn="auto">
              <a:spcAft>
                <a:spcPts val="0"/>
              </a:spcAft>
              <a:buFont typeface="Arial" pitchFamily="34" charset="0"/>
              <a:buNone/>
              <a:defRPr/>
            </a:pPr>
            <a:endParaRPr lang="fr-FR" b="1" u="sng" dirty="0" smtClean="0">
              <a:solidFill>
                <a:srgbClr val="FF0000"/>
              </a:solidFill>
            </a:endParaRPr>
          </a:p>
          <a:p>
            <a:pPr marL="514350" indent="-514350" fontAlgn="auto">
              <a:spcAft>
                <a:spcPts val="0"/>
              </a:spcAft>
              <a:buFont typeface="Arial" pitchFamily="34" charset="0"/>
              <a:buNone/>
              <a:defRPr/>
            </a:pPr>
            <a:endParaRPr lang="fr-FR" b="1" u="sng" dirty="0" smtClean="0">
              <a:solidFill>
                <a:srgbClr val="FF0000"/>
              </a:solidFill>
            </a:endParaRPr>
          </a:p>
          <a:p>
            <a:pPr marL="514350" indent="-514350" fontAlgn="auto">
              <a:spcAft>
                <a:spcPts val="0"/>
              </a:spcAft>
              <a:buFont typeface="Arial" pitchFamily="34" charset="0"/>
              <a:buNone/>
              <a:defRPr/>
            </a:pPr>
            <a:endParaRPr lang="fr-FR" b="1" u="sng" dirty="0" smtClean="0">
              <a:solidFill>
                <a:srgbClr val="FF0000"/>
              </a:solidFill>
            </a:endParaRPr>
          </a:p>
          <a:p>
            <a:pPr marL="514350" indent="-514350" algn="ctr" fontAlgn="auto">
              <a:spcAft>
                <a:spcPts val="0"/>
              </a:spcAft>
              <a:buFont typeface="Arial" pitchFamily="34" charset="0"/>
              <a:buNone/>
              <a:defRPr/>
            </a:pPr>
            <a:r>
              <a:rPr lang="fr-FR" sz="1800" b="1" u="sng" dirty="0" smtClean="0"/>
              <a:t>Représentation de la terre par un géoïde</a:t>
            </a:r>
            <a:endParaRPr lang="fr-FR" sz="1800" dirty="0" smtClean="0"/>
          </a:p>
          <a:p>
            <a:pPr marL="514350" indent="-514350" algn="ctr" fontAlgn="auto">
              <a:spcAft>
                <a:spcPts val="0"/>
              </a:spcAft>
              <a:buFont typeface="Arial" pitchFamily="34" charset="0"/>
              <a:buNone/>
              <a:defRPr/>
            </a:pPr>
            <a:endParaRPr lang="fr-FR" sz="1800" dirty="0" smtClean="0"/>
          </a:p>
        </p:txBody>
      </p:sp>
      <p:sp>
        <p:nvSpPr>
          <p:cNvPr id="19459" name="Rectangle 3"/>
          <p:cNvSpPr>
            <a:spLocks noChangeArrowheads="1"/>
          </p:cNvSpPr>
          <p:nvPr/>
        </p:nvSpPr>
        <p:spPr bwMode="auto">
          <a:xfrm>
            <a:off x="571500" y="5786438"/>
            <a:ext cx="8215313" cy="846137"/>
          </a:xfrm>
          <a:prstGeom prst="rect">
            <a:avLst/>
          </a:prstGeom>
          <a:noFill/>
          <a:ln w="9525">
            <a:noFill/>
            <a:miter lim="800000"/>
            <a:headEnd/>
            <a:tailEnd/>
          </a:ln>
        </p:spPr>
        <p:txBody>
          <a:bodyPr>
            <a:spAutoFit/>
          </a:bodyPr>
          <a:lstStyle/>
          <a:p>
            <a:endParaRPr lang="fr-FR" sz="2500">
              <a:latin typeface="Calibri" pitchFamily="34" charset="0"/>
            </a:endParaRPr>
          </a:p>
          <a:p>
            <a:endParaRPr lang="fr-FR" sz="2400">
              <a:latin typeface="Calibri" pitchFamily="34" charset="0"/>
            </a:endParaRPr>
          </a:p>
        </p:txBody>
      </p:sp>
      <p:pic>
        <p:nvPicPr>
          <p:cNvPr id="19460" name="Image 4" descr="300px-Geoids_sm.jpg"/>
          <p:cNvPicPr>
            <a:picLocks noChangeAspect="1"/>
          </p:cNvPicPr>
          <p:nvPr/>
        </p:nvPicPr>
        <p:blipFill>
          <a:blip r:embed="rId2" cstate="print"/>
          <a:srcRect/>
          <a:stretch>
            <a:fillRect/>
          </a:stretch>
        </p:blipFill>
        <p:spPr bwMode="auto">
          <a:xfrm>
            <a:off x="1857375" y="2214563"/>
            <a:ext cx="5643563" cy="3479800"/>
          </a:xfrm>
          <a:prstGeom prst="rect">
            <a:avLst/>
          </a:prstGeom>
          <a:noFill/>
          <a:ln w="9525">
            <a:noFill/>
            <a:miter lim="800000"/>
            <a:headEnd/>
            <a:tailEnd/>
          </a:ln>
        </p:spPr>
      </p:pic>
      <p:sp>
        <p:nvSpPr>
          <p:cNvPr id="7" name="Titre 1"/>
          <p:cNvSpPr txBox="1">
            <a:spLocks/>
          </p:cNvSpPr>
          <p:nvPr/>
        </p:nvSpPr>
        <p:spPr>
          <a:xfrm>
            <a:off x="609600" y="427038"/>
            <a:ext cx="8229600" cy="858837"/>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a:defRPr/>
            </a:pPr>
            <a:r>
              <a:rPr lang="fr-FR" sz="4400">
                <a:latin typeface="+mj-lt"/>
                <a:ea typeface="+mj-ea"/>
                <a:cs typeface="+mj-cs"/>
              </a:rPr>
              <a:t>GENERALITES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3"/>
            </a:pPr>
            <a:r>
              <a:rPr lang="fr-FR" sz="2000" b="1" i="1">
                <a:latin typeface="Tahoma" pitchFamily="34" charset="0"/>
                <a:cs typeface="Tahoma" pitchFamily="34" charset="0"/>
              </a:rPr>
              <a:t>Correction de tension (ou d’élasticité du ruban)</a:t>
            </a:r>
          </a:p>
        </p:txBody>
      </p:sp>
      <p:sp>
        <p:nvSpPr>
          <p:cNvPr id="12" name="Rectangle 7"/>
          <p:cNvSpPr>
            <a:spLocks noChangeArrowheads="1"/>
          </p:cNvSpPr>
          <p:nvPr/>
        </p:nvSpPr>
        <p:spPr bwMode="auto">
          <a:xfrm>
            <a:off x="71438" y="1703388"/>
            <a:ext cx="8358187" cy="4892675"/>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Comme toute mesure, l’étalonnage doit être fait à </a:t>
            </a:r>
            <a:r>
              <a:rPr lang="fr-FR" sz="1600" b="1">
                <a:latin typeface="Tahoma" pitchFamily="34" charset="0"/>
                <a:cs typeface="Tahoma" pitchFamily="34" charset="0"/>
              </a:rPr>
              <a:t>tension constante connue du ruban: </a:t>
            </a:r>
            <a:r>
              <a:rPr lang="fr-FR" sz="1600">
                <a:latin typeface="Tahoma" pitchFamily="34" charset="0"/>
                <a:cs typeface="Tahoma" pitchFamily="34" charset="0"/>
              </a:rPr>
              <a:t>pour cela, on utilise un dynamomètre ou bien un poids accroché au ruban suspendu au dessus du sol. </a:t>
            </a:r>
          </a:p>
          <a:p>
            <a:pPr algn="just">
              <a:lnSpc>
                <a:spcPct val="150000"/>
              </a:lnSpc>
            </a:pPr>
            <a:r>
              <a:rPr lang="fr-FR" sz="1600">
                <a:latin typeface="Tahoma" pitchFamily="34" charset="0"/>
                <a:cs typeface="Tahoma" pitchFamily="34" charset="0"/>
              </a:rPr>
              <a:t>L’allongement </a:t>
            </a:r>
            <a:r>
              <a:rPr lang="fr-FR" sz="1600" i="1">
                <a:latin typeface="Tahoma" pitchFamily="34" charset="0"/>
                <a:cs typeface="Tahoma" pitchFamily="34" charset="0"/>
              </a:rPr>
              <a:t>∆L en mètre d’un ruban d’acier soumis à une tension T </a:t>
            </a:r>
            <a:r>
              <a:rPr lang="fr-FR" sz="1600">
                <a:latin typeface="Tahoma" pitchFamily="34" charset="0"/>
                <a:cs typeface="Tahoma" pitchFamily="34" charset="0"/>
              </a:rPr>
              <a:t>s’exprime comme suit :</a:t>
            </a:r>
          </a:p>
          <a:p>
            <a:pPr algn="just">
              <a:lnSpc>
                <a:spcPct val="150000"/>
              </a:lnSpc>
            </a:pPr>
            <a:r>
              <a:rPr lang="fr-FR" sz="1600" i="1">
                <a:latin typeface="Tahoma" pitchFamily="34" charset="0"/>
                <a:cs typeface="Tahoma" pitchFamily="34" charset="0"/>
              </a:rPr>
              <a:t>L : longueur du ruban exprimée en m.</a:t>
            </a:r>
          </a:p>
          <a:p>
            <a:pPr algn="just">
              <a:lnSpc>
                <a:spcPct val="150000"/>
              </a:lnSpc>
            </a:pPr>
            <a:r>
              <a:rPr lang="fr-FR" sz="1600" i="1">
                <a:latin typeface="Tahoma" pitchFamily="34" charset="0"/>
                <a:cs typeface="Tahoma" pitchFamily="34" charset="0"/>
              </a:rPr>
              <a:t>S : section constante du ruban en mm</a:t>
            </a:r>
            <a:r>
              <a:rPr lang="fr-FR" sz="1600" i="1" baseline="30000">
                <a:latin typeface="Tahoma" pitchFamily="34" charset="0"/>
                <a:cs typeface="Tahoma" pitchFamily="34" charset="0"/>
              </a:rPr>
              <a:t>2</a:t>
            </a:r>
            <a:r>
              <a:rPr lang="fr-FR" sz="1600" i="1">
                <a:latin typeface="Tahoma" pitchFamily="34" charset="0"/>
                <a:cs typeface="Tahoma" pitchFamily="34" charset="0"/>
              </a:rPr>
              <a:t>.</a:t>
            </a:r>
          </a:p>
          <a:p>
            <a:pPr algn="just">
              <a:lnSpc>
                <a:spcPct val="150000"/>
              </a:lnSpc>
            </a:pPr>
            <a:r>
              <a:rPr lang="fr-FR" sz="1600" i="1">
                <a:latin typeface="Tahoma" pitchFamily="34" charset="0"/>
                <a:cs typeface="Tahoma" pitchFamily="34" charset="0"/>
              </a:rPr>
              <a:t>E : module d’élasticité de l’acier E = 21 000 daN/mm</a:t>
            </a:r>
            <a:r>
              <a:rPr lang="fr-FR" sz="1600" i="1" baseline="30000">
                <a:latin typeface="Tahoma" pitchFamily="34" charset="0"/>
                <a:cs typeface="Tahoma" pitchFamily="34" charset="0"/>
              </a:rPr>
              <a:t>2</a:t>
            </a:r>
            <a:r>
              <a:rPr lang="fr-FR" sz="1600" i="1">
                <a:latin typeface="Tahoma" pitchFamily="34" charset="0"/>
                <a:cs typeface="Tahoma" pitchFamily="34" charset="0"/>
              </a:rPr>
              <a:t>.</a:t>
            </a:r>
          </a:p>
          <a:p>
            <a:pPr algn="just">
              <a:lnSpc>
                <a:spcPct val="150000"/>
              </a:lnSpc>
            </a:pPr>
            <a:r>
              <a:rPr lang="fr-FR" sz="1600" i="1">
                <a:latin typeface="Tahoma" pitchFamily="34" charset="0"/>
                <a:cs typeface="Tahoma" pitchFamily="34" charset="0"/>
              </a:rPr>
              <a:t>T : effort de tension exprimée en daN (1 kgf = 9,81 N).</a:t>
            </a:r>
          </a:p>
          <a:p>
            <a:pPr algn="just">
              <a:lnSpc>
                <a:spcPct val="150000"/>
              </a:lnSpc>
            </a:pPr>
            <a:endParaRPr lang="fr-FR" sz="1600" i="1">
              <a:latin typeface="Tahoma" pitchFamily="34" charset="0"/>
              <a:cs typeface="Tahoma" pitchFamily="34" charset="0"/>
            </a:endParaRPr>
          </a:p>
          <a:p>
            <a:pPr algn="just">
              <a:lnSpc>
                <a:spcPct val="150000"/>
              </a:lnSpc>
            </a:pPr>
            <a:r>
              <a:rPr lang="fr-FR" sz="1600">
                <a:latin typeface="Tahoma" pitchFamily="34" charset="0"/>
                <a:cs typeface="Tahoma" pitchFamily="34" charset="0"/>
              </a:rPr>
              <a:t>La longueur « exacte » est alors :</a:t>
            </a:r>
          </a:p>
          <a:p>
            <a:pPr algn="just">
              <a:lnSpc>
                <a:spcPct val="150000"/>
              </a:lnSpc>
            </a:pPr>
            <a:endParaRPr lang="fr-FR" sz="1600" b="1" i="1">
              <a:solidFill>
                <a:srgbClr val="FF0000"/>
              </a:solidFill>
              <a:latin typeface="Tahoma" pitchFamily="34" charset="0"/>
              <a:cs typeface="Tahoma" pitchFamily="34" charset="0"/>
            </a:endParaRPr>
          </a:p>
          <a:p>
            <a:pPr algn="just">
              <a:lnSpc>
                <a:spcPct val="150000"/>
              </a:lnSpc>
            </a:pPr>
            <a:r>
              <a:rPr lang="fr-FR" sz="1600">
                <a:latin typeface="Tahoma" pitchFamily="34" charset="0"/>
                <a:cs typeface="Tahoma" pitchFamily="34" charset="0"/>
              </a:rPr>
              <a:t>Avec :</a:t>
            </a:r>
          </a:p>
        </p:txBody>
      </p:sp>
      <p:pic>
        <p:nvPicPr>
          <p:cNvPr id="2050" name="Picture 2"/>
          <p:cNvPicPr>
            <a:picLocks noChangeAspect="1" noChangeArrowheads="1"/>
          </p:cNvPicPr>
          <p:nvPr/>
        </p:nvPicPr>
        <p:blipFill>
          <a:blip r:embed="rId2" cstate="print"/>
          <a:srcRect/>
          <a:stretch>
            <a:fillRect/>
          </a:stretch>
        </p:blipFill>
        <p:spPr bwMode="auto">
          <a:xfrm>
            <a:off x="5929313" y="3929063"/>
            <a:ext cx="1257300" cy="6667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357563" y="5214938"/>
            <a:ext cx="4429125" cy="62388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57250" y="6000750"/>
            <a:ext cx="1714500" cy="676275"/>
          </a:xfrm>
          <a:prstGeom prst="rect">
            <a:avLst/>
          </a:prstGeom>
          <a:noFill/>
          <a:ln w="9525">
            <a:noFill/>
            <a:miter lim="800000"/>
            <a:headEnd/>
            <a:tailEnd/>
          </a:ln>
        </p:spPr>
      </p:pic>
      <p:sp>
        <p:nvSpPr>
          <p:cNvPr id="13" name="Rectangle 12"/>
          <p:cNvSpPr/>
          <p:nvPr/>
        </p:nvSpPr>
        <p:spPr>
          <a:xfrm>
            <a:off x="3071813" y="642938"/>
            <a:ext cx="589915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 Etalonnage d’un ruban</a:t>
            </a:r>
          </a:p>
        </p:txBody>
      </p:sp>
      <p:sp>
        <p:nvSpPr>
          <p:cNvPr id="14" name="Rectangle 13"/>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5" name="Espace réservé du numéro de diapositive 14"/>
          <p:cNvSpPr>
            <a:spLocks noGrp="1"/>
          </p:cNvSpPr>
          <p:nvPr>
            <p:ph type="sldNum" sz="quarter" idx="12"/>
          </p:nvPr>
        </p:nvSpPr>
        <p:spPr/>
        <p:txBody>
          <a:bodyPr/>
          <a:lstStyle/>
          <a:p>
            <a:pPr>
              <a:defRPr/>
            </a:pPr>
            <a:fld id="{49C170EE-44C3-4427-A530-2C8189C6B610}" type="slidenum">
              <a:rPr lang="fr-FR"/>
              <a:pPr>
                <a:defRPr/>
              </a:pPr>
              <a:t>50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5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12" name="Rectangle 7"/>
          <p:cNvSpPr>
            <a:spLocks noChangeArrowheads="1"/>
          </p:cNvSpPr>
          <p:nvPr/>
        </p:nvSpPr>
        <p:spPr bwMode="auto">
          <a:xfrm>
            <a:off x="71438" y="1703388"/>
            <a:ext cx="8358187" cy="1200150"/>
          </a:xfrm>
          <a:prstGeom prst="rect">
            <a:avLst/>
          </a:prstGeom>
          <a:noFill/>
          <a:ln w="9525">
            <a:noFill/>
            <a:miter lim="800000"/>
            <a:headEnd/>
            <a:tailEnd/>
          </a:ln>
        </p:spPr>
        <p:txBody>
          <a:bodyPr>
            <a:spAutoFit/>
          </a:bodyPr>
          <a:lstStyle/>
          <a:p>
            <a:pPr algn="just">
              <a:lnSpc>
                <a:spcPct val="150000"/>
              </a:lnSpc>
            </a:pPr>
            <a:r>
              <a:rPr lang="fr-FR" sz="1600" b="1" u="sng">
                <a:latin typeface="Tahoma" pitchFamily="34" charset="0"/>
                <a:cs typeface="Tahoma" pitchFamily="34" charset="0"/>
              </a:rPr>
              <a:t>Exemple</a:t>
            </a:r>
          </a:p>
          <a:p>
            <a:pPr algn="just">
              <a:lnSpc>
                <a:spcPct val="150000"/>
              </a:lnSpc>
            </a:pPr>
            <a:r>
              <a:rPr lang="fr-FR" sz="1600">
                <a:latin typeface="Tahoma" pitchFamily="34" charset="0"/>
                <a:cs typeface="Tahoma" pitchFamily="34" charset="0"/>
              </a:rPr>
              <a:t>Un ruban de 50 m, de section (0,2 x 13) mm</a:t>
            </a:r>
            <a:r>
              <a:rPr lang="fr-FR" sz="1600" baseline="30000">
                <a:latin typeface="Tahoma" pitchFamily="34" charset="0"/>
                <a:cs typeface="Tahoma" pitchFamily="34" charset="0"/>
              </a:rPr>
              <a:t>2</a:t>
            </a:r>
            <a:r>
              <a:rPr lang="fr-FR" sz="1600">
                <a:latin typeface="Tahoma" pitchFamily="34" charset="0"/>
                <a:cs typeface="Tahoma" pitchFamily="34" charset="0"/>
              </a:rPr>
              <a:t> étalonné sous une tension de 5 daN s’allonge de 10 mm sous une tension de 16 daN.</a:t>
            </a:r>
          </a:p>
        </p:txBody>
      </p:sp>
      <p:sp>
        <p:nvSpPr>
          <p:cNvPr id="7270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3"/>
            </a:pPr>
            <a:r>
              <a:rPr lang="fr-FR" sz="2000" b="1" i="1">
                <a:latin typeface="Tahoma" pitchFamily="34" charset="0"/>
                <a:cs typeface="Tahoma" pitchFamily="34" charset="0"/>
              </a:rPr>
              <a:t>Correction de tension (ou d’élasticité du ruban)</a:t>
            </a:r>
          </a:p>
        </p:txBody>
      </p:sp>
      <p:sp>
        <p:nvSpPr>
          <p:cNvPr id="11" name="Rectangle 10"/>
          <p:cNvSpPr/>
          <p:nvPr/>
        </p:nvSpPr>
        <p:spPr>
          <a:xfrm>
            <a:off x="3071813" y="642938"/>
            <a:ext cx="589915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 Etalonnage d’un ruban</a:t>
            </a:r>
          </a:p>
        </p:txBody>
      </p:sp>
      <p:sp>
        <p:nvSpPr>
          <p:cNvPr id="13" name="Rectangle 12"/>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9" name="Espace réservé du numéro de diapositive 8"/>
          <p:cNvSpPr>
            <a:spLocks noGrp="1"/>
          </p:cNvSpPr>
          <p:nvPr>
            <p:ph type="sldNum" sz="quarter" idx="12"/>
          </p:nvPr>
        </p:nvSpPr>
        <p:spPr/>
        <p:txBody>
          <a:bodyPr/>
          <a:lstStyle/>
          <a:p>
            <a:pPr>
              <a:defRPr/>
            </a:pPr>
            <a:fld id="{90EFB519-8238-4F34-8D2F-21573AEC8804}" type="slidenum">
              <a:rPr lang="fr-FR"/>
              <a:pPr>
                <a:defRPr/>
              </a:pPr>
              <a:t>51</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4"/>
            </a:pPr>
            <a:r>
              <a:rPr lang="fr-FR" sz="2000" b="1" i="1">
                <a:latin typeface="Tahoma" pitchFamily="34" charset="0"/>
                <a:cs typeface="Tahoma" pitchFamily="34" charset="0"/>
              </a:rPr>
              <a:t>Correction de chaînette</a:t>
            </a:r>
          </a:p>
        </p:txBody>
      </p:sp>
      <p:sp>
        <p:nvSpPr>
          <p:cNvPr id="12" name="Rectangle 7"/>
          <p:cNvSpPr>
            <a:spLocks noChangeArrowheads="1"/>
          </p:cNvSpPr>
          <p:nvPr/>
        </p:nvSpPr>
        <p:spPr bwMode="auto">
          <a:xfrm>
            <a:off x="71438" y="1703388"/>
            <a:ext cx="8358187" cy="830262"/>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Lors d’une mesure en mode suspendu, le ruban prend une forme dite de chaînette (déformation libre d’une chaîne tendue entre deux points A et B ; fig. 38.).</a:t>
            </a:r>
          </a:p>
        </p:txBody>
      </p:sp>
      <p:pic>
        <p:nvPicPr>
          <p:cNvPr id="3074" name="Picture 2"/>
          <p:cNvPicPr>
            <a:picLocks noChangeAspect="1" noChangeArrowheads="1"/>
          </p:cNvPicPr>
          <p:nvPr/>
        </p:nvPicPr>
        <p:blipFill>
          <a:blip r:embed="rId2" cstate="print"/>
          <a:srcRect/>
          <a:stretch>
            <a:fillRect/>
          </a:stretch>
        </p:blipFill>
        <p:spPr bwMode="auto">
          <a:xfrm>
            <a:off x="742950" y="2500313"/>
            <a:ext cx="7658100" cy="1847850"/>
          </a:xfrm>
          <a:prstGeom prst="rect">
            <a:avLst/>
          </a:prstGeom>
          <a:noFill/>
          <a:ln w="9525">
            <a:solidFill>
              <a:schemeClr val="accent1"/>
            </a:solidFill>
            <a:miter lim="800000"/>
            <a:headEnd/>
            <a:tailEnd/>
          </a:ln>
        </p:spPr>
      </p:pic>
      <p:sp>
        <p:nvSpPr>
          <p:cNvPr id="13" name="Rectangle 12"/>
          <p:cNvSpPr/>
          <p:nvPr/>
        </p:nvSpPr>
        <p:spPr>
          <a:xfrm>
            <a:off x="785813" y="4348163"/>
            <a:ext cx="7572375"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Fig.38 : Effet de chaînette sur une mesure en mode suspendu</a:t>
            </a:r>
          </a:p>
        </p:txBody>
      </p:sp>
      <p:sp>
        <p:nvSpPr>
          <p:cNvPr id="14" name="Rectangle 7"/>
          <p:cNvSpPr>
            <a:spLocks noChangeArrowheads="1"/>
          </p:cNvSpPr>
          <p:nvPr/>
        </p:nvSpPr>
        <p:spPr bwMode="auto">
          <a:xfrm>
            <a:off x="71438" y="4714875"/>
            <a:ext cx="8358187" cy="2008188"/>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La flèche f de cette chaînette peut être réduite par augmentation de la tension mais ne peut pas être annulée. La correction est toujours négative car l’effet de chaînette est identique à un allongement de la chaîne.</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Elle s’exprime par :					         Avec</a:t>
            </a:r>
          </a:p>
        </p:txBody>
      </p:sp>
      <p:pic>
        <p:nvPicPr>
          <p:cNvPr id="3075" name="Picture 3"/>
          <p:cNvPicPr>
            <a:picLocks noChangeAspect="1" noChangeArrowheads="1"/>
          </p:cNvPicPr>
          <p:nvPr/>
        </p:nvPicPr>
        <p:blipFill>
          <a:blip r:embed="rId3" cstate="print"/>
          <a:srcRect/>
          <a:stretch>
            <a:fillRect/>
          </a:stretch>
        </p:blipFill>
        <p:spPr bwMode="auto">
          <a:xfrm>
            <a:off x="1990725" y="6186488"/>
            <a:ext cx="4152900" cy="4572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786563" y="6000750"/>
            <a:ext cx="2311400" cy="857250"/>
          </a:xfrm>
          <a:prstGeom prst="rect">
            <a:avLst/>
          </a:prstGeom>
          <a:noFill/>
          <a:ln w="9525">
            <a:noFill/>
            <a:miter lim="800000"/>
            <a:headEnd/>
            <a:tailEnd/>
          </a:ln>
        </p:spPr>
      </p:pic>
      <p:sp>
        <p:nvSpPr>
          <p:cNvPr id="16" name="Rectangle 15"/>
          <p:cNvSpPr/>
          <p:nvPr/>
        </p:nvSpPr>
        <p:spPr>
          <a:xfrm>
            <a:off x="3071813" y="642938"/>
            <a:ext cx="589915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 Etalonnage d’un ruban</a:t>
            </a:r>
          </a:p>
        </p:txBody>
      </p:sp>
      <p:sp>
        <p:nvSpPr>
          <p:cNvPr id="17" name="Rectangle 16"/>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8" name="Espace réservé du numéro de diapositive 17"/>
          <p:cNvSpPr>
            <a:spLocks noGrp="1"/>
          </p:cNvSpPr>
          <p:nvPr>
            <p:ph type="sldNum" sz="quarter" idx="12"/>
          </p:nvPr>
        </p:nvSpPr>
        <p:spPr/>
        <p:txBody>
          <a:bodyPr/>
          <a:lstStyle/>
          <a:p>
            <a:pPr>
              <a:defRPr/>
            </a:pPr>
            <a:fld id="{0EF351F0-E0AD-484C-A38D-779C75D18306}" type="slidenum">
              <a:rPr lang="fr-FR"/>
              <a:pPr>
                <a:defRPr/>
              </a:pPr>
              <a:t>52</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14" name="Rectangle 7"/>
          <p:cNvSpPr>
            <a:spLocks noChangeArrowheads="1"/>
          </p:cNvSpPr>
          <p:nvPr/>
        </p:nvSpPr>
        <p:spPr bwMode="auto">
          <a:xfrm>
            <a:off x="71438" y="1714500"/>
            <a:ext cx="8358187" cy="3292475"/>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Elle s’exprime par :</a:t>
            </a: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Avec</a:t>
            </a: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r>
              <a:rPr lang="fr-FR" sz="1600" i="1">
                <a:latin typeface="Tahoma" pitchFamily="34" charset="0"/>
                <a:cs typeface="Tahoma" pitchFamily="34" charset="0"/>
              </a:rPr>
              <a:t>	T 	est la tension de la chaîne (daN).</a:t>
            </a:r>
          </a:p>
          <a:p>
            <a:r>
              <a:rPr lang="fr-FR" sz="1600" i="1">
                <a:latin typeface="Tahoma" pitchFamily="34" charset="0"/>
                <a:cs typeface="Tahoma" pitchFamily="34" charset="0"/>
              </a:rPr>
              <a:t>	D	est la distance rectiligne entre les supports du ruban (m).</a:t>
            </a:r>
          </a:p>
          <a:p>
            <a:r>
              <a:rPr lang="fr-FR" sz="1600" i="1">
                <a:latin typeface="Tahoma" pitchFamily="34" charset="0"/>
                <a:cs typeface="Tahoma" pitchFamily="34" charset="0"/>
              </a:rPr>
              <a:t>	L 	est la longueur suivant le ruban c’est-à-dire L</a:t>
            </a:r>
            <a:r>
              <a:rPr lang="fr-FR" sz="1600" i="1" baseline="-25000">
                <a:latin typeface="Tahoma" pitchFamily="34" charset="0"/>
                <a:cs typeface="Tahoma" pitchFamily="34" charset="0"/>
              </a:rPr>
              <a:t>mesurée </a:t>
            </a:r>
            <a:r>
              <a:rPr lang="fr-FR" sz="1600" i="1">
                <a:latin typeface="Tahoma" pitchFamily="34" charset="0"/>
                <a:cs typeface="Tahoma" pitchFamily="34" charset="0"/>
              </a:rPr>
              <a:t>.</a:t>
            </a:r>
          </a:p>
          <a:p>
            <a:r>
              <a:rPr lang="fr-FR" sz="1600" i="1">
                <a:latin typeface="Tahoma" pitchFamily="34" charset="0"/>
                <a:cs typeface="Tahoma" pitchFamily="34" charset="0"/>
              </a:rPr>
              <a:t>	p 	est le poids du ruban par mètre de longueur (daN/m). </a:t>
            </a:r>
          </a:p>
        </p:txBody>
      </p:sp>
      <p:pic>
        <p:nvPicPr>
          <p:cNvPr id="3075" name="Picture 3"/>
          <p:cNvPicPr>
            <a:picLocks noChangeAspect="1" noChangeArrowheads="1"/>
          </p:cNvPicPr>
          <p:nvPr/>
        </p:nvPicPr>
        <p:blipFill>
          <a:blip r:embed="rId2" cstate="print"/>
          <a:srcRect/>
          <a:stretch>
            <a:fillRect/>
          </a:stretch>
        </p:blipFill>
        <p:spPr bwMode="auto">
          <a:xfrm>
            <a:off x="2495550" y="1714500"/>
            <a:ext cx="4152900" cy="4572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416300" y="2571750"/>
            <a:ext cx="2311400" cy="857250"/>
          </a:xfrm>
          <a:prstGeom prst="rect">
            <a:avLst/>
          </a:prstGeom>
          <a:noFill/>
          <a:ln w="9525">
            <a:noFill/>
            <a:miter lim="800000"/>
            <a:headEnd/>
            <a:tailEnd/>
          </a:ln>
        </p:spPr>
      </p:pic>
      <p:sp>
        <p:nvSpPr>
          <p:cNvPr id="74757"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buFont typeface="Calibri" pitchFamily="34" charset="0"/>
              <a:buAutoNum type="alphaLcParenR" startAt="4"/>
            </a:pPr>
            <a:r>
              <a:rPr lang="fr-FR" sz="2000" b="1" i="1">
                <a:latin typeface="Tahoma" pitchFamily="34" charset="0"/>
                <a:cs typeface="Tahoma" pitchFamily="34" charset="0"/>
              </a:rPr>
              <a:t>Correction de chaînette</a:t>
            </a:r>
          </a:p>
        </p:txBody>
      </p:sp>
      <p:sp>
        <p:nvSpPr>
          <p:cNvPr id="12" name="Rectangle 11"/>
          <p:cNvSpPr/>
          <p:nvPr/>
        </p:nvSpPr>
        <p:spPr>
          <a:xfrm>
            <a:off x="3071813" y="642938"/>
            <a:ext cx="5899150" cy="400050"/>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 Etalonnage d’un ruban</a:t>
            </a:r>
          </a:p>
        </p:txBody>
      </p:sp>
      <p:sp>
        <p:nvSpPr>
          <p:cNvPr id="13" name="Rectangle 12"/>
          <p:cNvSpPr/>
          <p:nvPr/>
        </p:nvSpPr>
        <p:spPr>
          <a:xfrm>
            <a:off x="1223963" y="652463"/>
            <a:ext cx="4470400"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CHAINAGE :</a:t>
            </a:r>
          </a:p>
        </p:txBody>
      </p:sp>
      <p:sp>
        <p:nvSpPr>
          <p:cNvPr id="15" name="Espace réservé du numéro de diapositive 14"/>
          <p:cNvSpPr>
            <a:spLocks noGrp="1"/>
          </p:cNvSpPr>
          <p:nvPr>
            <p:ph type="sldNum" sz="quarter" idx="12"/>
          </p:nvPr>
        </p:nvSpPr>
        <p:spPr/>
        <p:txBody>
          <a:bodyPr/>
          <a:lstStyle/>
          <a:p>
            <a:pPr>
              <a:defRPr/>
            </a:pPr>
            <a:fld id="{EFCEFFB0-575E-4FD1-AC33-8CC0B1260977}" type="slidenum">
              <a:rPr lang="fr-FR"/>
              <a:pPr>
                <a:defRPr/>
              </a:pPr>
              <a:t>53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14" name="Rectangle 7"/>
          <p:cNvSpPr>
            <a:spLocks noChangeArrowheads="1"/>
          </p:cNvSpPr>
          <p:nvPr/>
        </p:nvSpPr>
        <p:spPr bwMode="auto">
          <a:xfrm>
            <a:off x="71438" y="1073150"/>
            <a:ext cx="8358187" cy="1570038"/>
          </a:xfrm>
          <a:prstGeom prst="rect">
            <a:avLst/>
          </a:prstGeom>
          <a:noFill/>
          <a:ln w="9525">
            <a:noFill/>
            <a:miter lim="800000"/>
            <a:headEnd/>
            <a:tailEnd/>
          </a:ln>
        </p:spPr>
        <p:txBody>
          <a:bodyPr>
            <a:spAutoFit/>
          </a:bodyPr>
          <a:lstStyle/>
          <a:p>
            <a:pPr>
              <a:lnSpc>
                <a:spcPct val="150000"/>
              </a:lnSpc>
            </a:pPr>
            <a:r>
              <a:rPr lang="fr-FR" sz="1600">
                <a:latin typeface="Tahoma" pitchFamily="34" charset="0"/>
                <a:cs typeface="Tahoma" pitchFamily="34" charset="0"/>
              </a:rPr>
              <a:t>Ce type de mesure parallactique nécessite l’emploi d’un théodolite et d’une stadia.</a:t>
            </a:r>
          </a:p>
          <a:p>
            <a:pPr algn="just">
              <a:lnSpc>
                <a:spcPct val="150000"/>
              </a:lnSpc>
            </a:pPr>
            <a:r>
              <a:rPr lang="fr-FR" sz="1600">
                <a:latin typeface="Tahoma" pitchFamily="34" charset="0"/>
                <a:cs typeface="Tahoma" pitchFamily="34" charset="0"/>
              </a:rPr>
              <a:t>Une stadia est une règle comportant deux voyants (triangulaires ou circulaires) dont l’écartement est connu (généralement 2 m). elle est dotée d’une nivelle sphérique et d’un viseur pour régler sa perpendicularité par rapport à la ligne de visée A’ B’ (fig. 39.).</a:t>
            </a:r>
          </a:p>
        </p:txBody>
      </p:sp>
      <p:sp>
        <p:nvSpPr>
          <p:cNvPr id="15" name="Rectangle 14"/>
          <p:cNvSpPr/>
          <p:nvPr/>
        </p:nvSpPr>
        <p:spPr>
          <a:xfrm>
            <a:off x="4714875" y="3571875"/>
            <a:ext cx="4000500"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Fig.39 : Mesure avec une stadia</a:t>
            </a:r>
          </a:p>
        </p:txBody>
      </p:sp>
      <p:pic>
        <p:nvPicPr>
          <p:cNvPr id="1027" name="Picture 3"/>
          <p:cNvPicPr>
            <a:picLocks noChangeAspect="1" noChangeArrowheads="1"/>
          </p:cNvPicPr>
          <p:nvPr/>
        </p:nvPicPr>
        <p:blipFill>
          <a:blip r:embed="rId2" cstate="print"/>
          <a:srcRect/>
          <a:stretch>
            <a:fillRect/>
          </a:stretch>
        </p:blipFill>
        <p:spPr bwMode="auto">
          <a:xfrm>
            <a:off x="214313" y="2571750"/>
            <a:ext cx="4291012" cy="4286250"/>
          </a:xfrm>
          <a:prstGeom prst="rect">
            <a:avLst/>
          </a:prstGeom>
          <a:noFill/>
          <a:ln w="9525">
            <a:solidFill>
              <a:schemeClr val="accent1"/>
            </a:solidFill>
            <a:miter lim="800000"/>
            <a:headEnd/>
            <a:tailEnd/>
          </a:ln>
        </p:spPr>
      </p:pic>
      <p:sp>
        <p:nvSpPr>
          <p:cNvPr id="16" name="Rectangle 15"/>
          <p:cNvSpPr>
            <a:spLocks noChangeArrowheads="1"/>
          </p:cNvSpPr>
          <p:nvPr/>
        </p:nvSpPr>
        <p:spPr bwMode="auto">
          <a:xfrm>
            <a:off x="5286375" y="4429125"/>
            <a:ext cx="2947988" cy="369888"/>
          </a:xfrm>
          <a:prstGeom prst="rect">
            <a:avLst/>
          </a:prstGeom>
          <a:noFill/>
          <a:ln w="9525">
            <a:noFill/>
            <a:miter lim="800000"/>
            <a:headEnd/>
            <a:tailEnd/>
          </a:ln>
        </p:spPr>
        <p:txBody>
          <a:bodyPr wrap="none">
            <a:spAutoFit/>
          </a:bodyPr>
          <a:lstStyle/>
          <a:p>
            <a:r>
              <a:rPr lang="fr-FR" b="1">
                <a:latin typeface="Tahoma" pitchFamily="34" charset="0"/>
                <a:cs typeface="Tahoma" pitchFamily="34" charset="0"/>
              </a:rPr>
              <a:t>Dh = 0,5 . L . Cot (</a:t>
            </a:r>
            <a:r>
              <a:rPr lang="el-GR" b="1">
                <a:latin typeface="Calibri" pitchFamily="34" charset="0"/>
                <a:cs typeface="Tahoma" pitchFamily="34" charset="0"/>
              </a:rPr>
              <a:t>α</a:t>
            </a:r>
            <a:r>
              <a:rPr lang="fr-FR" b="1">
                <a:latin typeface="Calibri" pitchFamily="34" charset="0"/>
                <a:cs typeface="Tahoma" pitchFamily="34" charset="0"/>
              </a:rPr>
              <a:t> </a:t>
            </a:r>
            <a:r>
              <a:rPr lang="fr-FR" b="1">
                <a:latin typeface="Tahoma" pitchFamily="34" charset="0"/>
                <a:cs typeface="Tahoma" pitchFamily="34" charset="0"/>
              </a:rPr>
              <a:t>/2 )</a:t>
            </a:r>
            <a:endParaRPr lang="fr-FR">
              <a:latin typeface="Tahoma" pitchFamily="34" charset="0"/>
              <a:cs typeface="Tahoma" pitchFamily="34" charset="0"/>
            </a:endParaRPr>
          </a:p>
        </p:txBody>
      </p:sp>
      <p:sp>
        <p:nvSpPr>
          <p:cNvPr id="18" name="Rectangle 17"/>
          <p:cNvSpPr/>
          <p:nvPr/>
        </p:nvSpPr>
        <p:spPr>
          <a:xfrm>
            <a:off x="1071563" y="642938"/>
            <a:ext cx="4470400"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MESURES PARALLACTIQUES :</a:t>
            </a:r>
          </a:p>
        </p:txBody>
      </p:sp>
      <p:sp>
        <p:nvSpPr>
          <p:cNvPr id="10" name="Espace réservé du numéro de diapositive 9"/>
          <p:cNvSpPr>
            <a:spLocks noGrp="1"/>
          </p:cNvSpPr>
          <p:nvPr>
            <p:ph type="sldNum" sz="quarter" idx="12"/>
          </p:nvPr>
        </p:nvSpPr>
        <p:spPr/>
        <p:txBody>
          <a:bodyPr/>
          <a:lstStyle/>
          <a:p>
            <a:pPr>
              <a:defRPr/>
            </a:pPr>
            <a:fld id="{0C231CE0-5623-429C-9A8E-576C568B58A8}" type="slidenum">
              <a:rPr lang="fr-FR"/>
              <a:pPr>
                <a:defRPr/>
              </a:pPr>
              <a:t>54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14" name="Rectangle 7"/>
          <p:cNvSpPr>
            <a:spLocks noChangeArrowheads="1"/>
          </p:cNvSpPr>
          <p:nvPr/>
        </p:nvSpPr>
        <p:spPr bwMode="auto">
          <a:xfrm>
            <a:off x="71438" y="1143000"/>
            <a:ext cx="8143875" cy="56324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La stadimétrie est une méthode moins précise. Elle permet la mesure indirecte d’une distance horizontale en lisant la longueur interceptée sur une mire par les fils stadimétriques du réticule de visée.</a:t>
            </a: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Le point A, centre optique d’un théodolite, est situé à la verticale du point stationné en S ; l’opérateur vise une mire posée en P et effectue la lecture interceptée par chaque fil sur la mire soit </a:t>
            </a:r>
            <a:r>
              <a:rPr lang="fr-FR" sz="1600" i="1">
                <a:latin typeface="Tahoma" pitchFamily="34" charset="0"/>
                <a:cs typeface="Tahoma" pitchFamily="34" charset="0"/>
              </a:rPr>
              <a:t>m</a:t>
            </a:r>
            <a:r>
              <a:rPr lang="fr-FR" sz="1600" i="1" baseline="-25000">
                <a:latin typeface="Tahoma" pitchFamily="34" charset="0"/>
                <a:cs typeface="Tahoma" pitchFamily="34" charset="0"/>
              </a:rPr>
              <a:t>1</a:t>
            </a:r>
            <a:r>
              <a:rPr lang="fr-FR" sz="1600" i="1">
                <a:latin typeface="Tahoma" pitchFamily="34" charset="0"/>
                <a:cs typeface="Tahoma" pitchFamily="34" charset="0"/>
              </a:rPr>
              <a:t> et m</a:t>
            </a:r>
            <a:r>
              <a:rPr lang="fr-FR" sz="1600" i="1" baseline="-25000">
                <a:latin typeface="Tahoma" pitchFamily="34" charset="0"/>
                <a:cs typeface="Tahoma" pitchFamily="34" charset="0"/>
              </a:rPr>
              <a:t>2</a:t>
            </a:r>
            <a:r>
              <a:rPr lang="fr-FR" sz="1600" i="1">
                <a:latin typeface="Tahoma" pitchFamily="34" charset="0"/>
                <a:cs typeface="Tahoma" pitchFamily="34" charset="0"/>
              </a:rPr>
              <a:t>.</a:t>
            </a:r>
          </a:p>
        </p:txBody>
      </p:sp>
      <p:pic>
        <p:nvPicPr>
          <p:cNvPr id="1026" name="Picture 2"/>
          <p:cNvPicPr>
            <a:picLocks noChangeAspect="1" noChangeArrowheads="1"/>
          </p:cNvPicPr>
          <p:nvPr/>
        </p:nvPicPr>
        <p:blipFill>
          <a:blip r:embed="rId2" cstate="print"/>
          <a:srcRect/>
          <a:stretch>
            <a:fillRect/>
          </a:stretch>
        </p:blipFill>
        <p:spPr bwMode="auto">
          <a:xfrm>
            <a:off x="3357563" y="2000250"/>
            <a:ext cx="4714875" cy="3457575"/>
          </a:xfrm>
          <a:prstGeom prst="rect">
            <a:avLst/>
          </a:prstGeom>
          <a:noFill/>
          <a:ln w="9525">
            <a:solidFill>
              <a:schemeClr val="accent1"/>
            </a:solidFill>
            <a:miter lim="800000"/>
            <a:headEnd/>
            <a:tailEnd/>
          </a:ln>
        </p:spPr>
      </p:pic>
      <p:sp>
        <p:nvSpPr>
          <p:cNvPr id="15" name="Rectangle 14"/>
          <p:cNvSpPr/>
          <p:nvPr/>
        </p:nvSpPr>
        <p:spPr>
          <a:xfrm>
            <a:off x="142875" y="3714750"/>
            <a:ext cx="3214688" cy="569913"/>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Fig.40 : Mesure par </a:t>
            </a:r>
            <a:r>
              <a:rPr lang="fr-FR" sz="1550" b="1" i="1" dirty="0" err="1">
                <a:solidFill>
                  <a:schemeClr val="tx2">
                    <a:lumMod val="75000"/>
                  </a:schemeClr>
                </a:solidFill>
                <a:latin typeface="Tahoma" pitchFamily="34" charset="0"/>
                <a:cs typeface="Tahoma" pitchFamily="34" charset="0"/>
              </a:rPr>
              <a:t>stadimétrie</a:t>
            </a:r>
            <a:endParaRPr lang="fr-FR" sz="1550" b="1" i="1" dirty="0">
              <a:solidFill>
                <a:schemeClr val="tx2">
                  <a:lumMod val="75000"/>
                </a:schemeClr>
              </a:solidFill>
              <a:latin typeface="Tahoma" pitchFamily="34" charset="0"/>
              <a:cs typeface="Tahoma" pitchFamily="34" charset="0"/>
            </a:endParaRPr>
          </a:p>
        </p:txBody>
      </p:sp>
      <p:sp>
        <p:nvSpPr>
          <p:cNvPr id="9" name="Rectangle 8"/>
          <p:cNvSpPr/>
          <p:nvPr/>
        </p:nvSpPr>
        <p:spPr>
          <a:xfrm>
            <a:off x="1071563" y="642938"/>
            <a:ext cx="4470400"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MESURES STADIMÉTRIQUES</a:t>
            </a:r>
          </a:p>
        </p:txBody>
      </p:sp>
      <p:sp>
        <p:nvSpPr>
          <p:cNvPr id="10" name="Espace réservé du numéro de diapositive 9"/>
          <p:cNvSpPr>
            <a:spLocks noGrp="1"/>
          </p:cNvSpPr>
          <p:nvPr>
            <p:ph type="sldNum" sz="quarter" idx="12"/>
          </p:nvPr>
        </p:nvSpPr>
        <p:spPr/>
        <p:txBody>
          <a:bodyPr/>
          <a:lstStyle/>
          <a:p>
            <a:pPr>
              <a:defRPr/>
            </a:pPr>
            <a:fld id="{6F275BA3-710A-4A55-B497-E812B8967202}" type="slidenum">
              <a:rPr lang="fr-FR"/>
              <a:pPr>
                <a:defRPr/>
              </a:pPr>
              <a:t>55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15" name="Rectangle 14"/>
          <p:cNvSpPr/>
          <p:nvPr/>
        </p:nvSpPr>
        <p:spPr>
          <a:xfrm>
            <a:off x="5143500" y="2928938"/>
            <a:ext cx="4000500"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Fig.40 : Mesure par </a:t>
            </a:r>
            <a:r>
              <a:rPr lang="fr-FR" sz="1550" b="1" i="1" dirty="0" err="1">
                <a:solidFill>
                  <a:schemeClr val="tx2">
                    <a:lumMod val="75000"/>
                  </a:schemeClr>
                </a:solidFill>
                <a:latin typeface="Tahoma" pitchFamily="34" charset="0"/>
                <a:cs typeface="Tahoma" pitchFamily="34" charset="0"/>
              </a:rPr>
              <a:t>stadimétrie</a:t>
            </a:r>
            <a:endParaRPr lang="fr-FR" sz="1550" b="1" i="1" dirty="0">
              <a:solidFill>
                <a:schemeClr val="tx2">
                  <a:lumMod val="75000"/>
                </a:schemeClr>
              </a:solidFill>
              <a:latin typeface="Tahoma" pitchFamily="34" charset="0"/>
              <a:cs typeface="Tahoma" pitchFamily="34" charset="0"/>
            </a:endParaRPr>
          </a:p>
        </p:txBody>
      </p:sp>
      <p:pic>
        <p:nvPicPr>
          <p:cNvPr id="9" name="Picture 6"/>
          <p:cNvPicPr>
            <a:picLocks noChangeAspect="1" noChangeArrowheads="1"/>
          </p:cNvPicPr>
          <p:nvPr/>
        </p:nvPicPr>
        <p:blipFill>
          <a:blip r:embed="rId2" cstate="print"/>
          <a:srcRect l="1973" t="4527" r="3331" b="13983"/>
          <a:stretch>
            <a:fillRect/>
          </a:stretch>
        </p:blipFill>
        <p:spPr bwMode="auto">
          <a:xfrm>
            <a:off x="500063" y="1357313"/>
            <a:ext cx="3429000" cy="1285875"/>
          </a:xfrm>
          <a:prstGeom prst="rect">
            <a:avLst/>
          </a:prstGeom>
          <a:noFill/>
          <a:ln w="9525">
            <a:solidFill>
              <a:schemeClr val="accent1"/>
            </a:solidFill>
            <a:miter lim="800000"/>
            <a:headEnd/>
            <a:tailEnd/>
          </a:ln>
        </p:spPr>
      </p:pic>
      <p:sp>
        <p:nvSpPr>
          <p:cNvPr id="10" name="Rectangle 9"/>
          <p:cNvSpPr>
            <a:spLocks noChangeArrowheads="1"/>
          </p:cNvSpPr>
          <p:nvPr/>
        </p:nvSpPr>
        <p:spPr bwMode="auto">
          <a:xfrm>
            <a:off x="71438" y="3233738"/>
            <a:ext cx="7643812" cy="338137"/>
          </a:xfrm>
          <a:prstGeom prst="rect">
            <a:avLst/>
          </a:prstGeom>
          <a:noFill/>
          <a:ln w="9525">
            <a:noFill/>
            <a:miter lim="800000"/>
            <a:headEnd/>
            <a:tailEnd/>
          </a:ln>
        </p:spPr>
        <p:txBody>
          <a:bodyPr>
            <a:spAutoFit/>
          </a:bodyPr>
          <a:lstStyle/>
          <a:p>
            <a:r>
              <a:rPr lang="fr-FR" sz="1600">
                <a:latin typeface="Tahoma" pitchFamily="34" charset="0"/>
                <a:cs typeface="Tahoma" pitchFamily="34" charset="0"/>
              </a:rPr>
              <a:t>Si la visée est horizontale, (</a:t>
            </a:r>
            <a:r>
              <a:rPr lang="fr-FR" sz="1600" i="1">
                <a:latin typeface="Tahoma" pitchFamily="34" charset="0"/>
                <a:cs typeface="Tahoma" pitchFamily="34" charset="0"/>
              </a:rPr>
              <a:t>V = 100 gon) ; on obtient :</a:t>
            </a:r>
            <a:endParaRPr lang="fr-FR" sz="1600">
              <a:latin typeface="Tahoma" pitchFamily="34" charset="0"/>
              <a:cs typeface="Tahoma"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373438" y="3571875"/>
            <a:ext cx="2397125" cy="1295400"/>
          </a:xfrm>
          <a:prstGeom prst="rect">
            <a:avLst/>
          </a:prstGeom>
          <a:noFill/>
          <a:ln w="9525">
            <a:solidFill>
              <a:schemeClr val="accent1"/>
            </a:solidFill>
            <a:miter lim="800000"/>
            <a:headEnd/>
            <a:tailEnd/>
          </a:ln>
        </p:spPr>
      </p:pic>
      <p:sp>
        <p:nvSpPr>
          <p:cNvPr id="17" name="Rectangle 16"/>
          <p:cNvSpPr>
            <a:spLocks noChangeArrowheads="1"/>
          </p:cNvSpPr>
          <p:nvPr/>
        </p:nvSpPr>
        <p:spPr bwMode="auto">
          <a:xfrm>
            <a:off x="71438" y="4948238"/>
            <a:ext cx="7643812" cy="338137"/>
          </a:xfrm>
          <a:prstGeom prst="rect">
            <a:avLst/>
          </a:prstGeom>
          <a:noFill/>
          <a:ln w="9525">
            <a:noFill/>
            <a:miter lim="800000"/>
            <a:headEnd/>
            <a:tailEnd/>
          </a:ln>
        </p:spPr>
        <p:txBody>
          <a:bodyPr>
            <a:spAutoFit/>
          </a:bodyPr>
          <a:lstStyle/>
          <a:p>
            <a:r>
              <a:rPr lang="fr-FR" sz="1600">
                <a:latin typeface="Tahoma" pitchFamily="34" charset="0"/>
                <a:cs typeface="Tahoma" pitchFamily="34" charset="0"/>
              </a:rPr>
              <a:t>Si l’angle </a:t>
            </a:r>
            <a:r>
              <a:rPr lang="el-GR" sz="1600">
                <a:latin typeface="Calibri" pitchFamily="34" charset="0"/>
                <a:cs typeface="Tahoma" pitchFamily="34" charset="0"/>
              </a:rPr>
              <a:t>α</a:t>
            </a:r>
            <a:r>
              <a:rPr lang="fr-FR" sz="1600">
                <a:latin typeface="Tahoma" pitchFamily="34" charset="0"/>
                <a:cs typeface="Tahoma" pitchFamily="34" charset="0"/>
              </a:rPr>
              <a:t> est constant dans l’appareil utilisé, l’expression de </a:t>
            </a:r>
            <a:r>
              <a:rPr lang="fr-FR" sz="1600" i="1">
                <a:latin typeface="Tahoma" pitchFamily="34" charset="0"/>
                <a:cs typeface="Tahoma" pitchFamily="34" charset="0"/>
              </a:rPr>
              <a:t>Dh devient :</a:t>
            </a:r>
            <a:endParaRPr lang="fr-FR" sz="1600">
              <a:latin typeface="Tahoma" pitchFamily="34" charset="0"/>
              <a:cs typeface="Tahoma" pitchFamily="34" charset="0"/>
            </a:endParaRPr>
          </a:p>
        </p:txBody>
      </p:sp>
      <p:pic>
        <p:nvPicPr>
          <p:cNvPr id="2052" name="Picture 4"/>
          <p:cNvPicPr>
            <a:picLocks noChangeAspect="1" noChangeArrowheads="1"/>
          </p:cNvPicPr>
          <p:nvPr/>
        </p:nvPicPr>
        <p:blipFill>
          <a:blip r:embed="rId4" cstate="print"/>
          <a:srcRect/>
          <a:stretch>
            <a:fillRect/>
          </a:stretch>
        </p:blipFill>
        <p:spPr bwMode="auto">
          <a:xfrm>
            <a:off x="2916238" y="5429250"/>
            <a:ext cx="3311525" cy="431800"/>
          </a:xfrm>
          <a:prstGeom prst="rect">
            <a:avLst/>
          </a:prstGeom>
          <a:noFill/>
          <a:ln w="9525">
            <a:solidFill>
              <a:schemeClr val="accent1"/>
            </a:solidFill>
            <a:miter lim="800000"/>
            <a:headEnd/>
            <a:tailEnd/>
          </a:ln>
        </p:spPr>
      </p:pic>
      <p:sp>
        <p:nvSpPr>
          <p:cNvPr id="18" name="Rectangle 17"/>
          <p:cNvSpPr>
            <a:spLocks noChangeArrowheads="1"/>
          </p:cNvSpPr>
          <p:nvPr/>
        </p:nvSpPr>
        <p:spPr bwMode="auto">
          <a:xfrm>
            <a:off x="71438" y="5948363"/>
            <a:ext cx="7643812" cy="338137"/>
          </a:xfrm>
          <a:prstGeom prst="rect">
            <a:avLst/>
          </a:prstGeom>
          <a:noFill/>
          <a:ln w="9525">
            <a:noFill/>
            <a:miter lim="800000"/>
            <a:headEnd/>
            <a:tailEnd/>
          </a:ln>
        </p:spPr>
        <p:txBody>
          <a:bodyPr>
            <a:spAutoFit/>
          </a:bodyPr>
          <a:lstStyle/>
          <a:p>
            <a:r>
              <a:rPr lang="fr-FR" sz="1600">
                <a:latin typeface="Tahoma" pitchFamily="34" charset="0"/>
                <a:cs typeface="Tahoma" pitchFamily="34" charset="0"/>
              </a:rPr>
              <a:t>Alors, p</a:t>
            </a:r>
            <a:r>
              <a:rPr lang="fr-FR" sz="1600">
                <a:latin typeface="Calibri" pitchFamily="34" charset="0"/>
              </a:rPr>
              <a:t>our un niveau, </a:t>
            </a:r>
            <a:r>
              <a:rPr lang="fr-FR" sz="1600" i="1">
                <a:latin typeface="Calibri" pitchFamily="34" charset="0"/>
              </a:rPr>
              <a:t>V = 100 gon et </a:t>
            </a:r>
            <a:r>
              <a:rPr lang="el-GR" sz="1600" i="1">
                <a:latin typeface="Calibri" pitchFamily="34" charset="0"/>
              </a:rPr>
              <a:t>α</a:t>
            </a:r>
            <a:r>
              <a:rPr lang="fr-FR" sz="1600" i="1">
                <a:latin typeface="Calibri" pitchFamily="34" charset="0"/>
              </a:rPr>
              <a:t> = cte d’où :</a:t>
            </a:r>
            <a:endParaRPr lang="fr-FR" sz="1600">
              <a:latin typeface="Tahoma" pitchFamily="34" charset="0"/>
              <a:cs typeface="Tahoma" pitchFamily="34" charset="0"/>
            </a:endParaRPr>
          </a:p>
        </p:txBody>
      </p:sp>
      <p:pic>
        <p:nvPicPr>
          <p:cNvPr id="2053" name="Picture 5"/>
          <p:cNvPicPr>
            <a:picLocks noChangeAspect="1" noChangeArrowheads="1"/>
          </p:cNvPicPr>
          <p:nvPr/>
        </p:nvPicPr>
        <p:blipFill>
          <a:blip r:embed="rId5" cstate="print"/>
          <a:srcRect/>
          <a:stretch>
            <a:fillRect/>
          </a:stretch>
        </p:blipFill>
        <p:spPr bwMode="auto">
          <a:xfrm>
            <a:off x="2909888" y="6357938"/>
            <a:ext cx="3324225" cy="395287"/>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5143500" y="0"/>
            <a:ext cx="4000500" cy="2933700"/>
          </a:xfrm>
          <a:prstGeom prst="rect">
            <a:avLst/>
          </a:prstGeom>
          <a:noFill/>
          <a:ln w="9525">
            <a:solidFill>
              <a:schemeClr val="accent1"/>
            </a:solidFill>
            <a:miter lim="800000"/>
            <a:headEnd/>
            <a:tailEnd/>
          </a:ln>
        </p:spPr>
      </p:pic>
      <p:sp>
        <p:nvSpPr>
          <p:cNvPr id="19" name="Rectangle 18"/>
          <p:cNvSpPr/>
          <p:nvPr/>
        </p:nvSpPr>
        <p:spPr>
          <a:xfrm>
            <a:off x="1071563" y="642938"/>
            <a:ext cx="4470400"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MESURES STADIMÉTRIQUES</a:t>
            </a:r>
          </a:p>
        </p:txBody>
      </p:sp>
      <p:sp>
        <p:nvSpPr>
          <p:cNvPr id="16" name="Espace réservé du numéro de diapositive 15"/>
          <p:cNvSpPr>
            <a:spLocks noGrp="1"/>
          </p:cNvSpPr>
          <p:nvPr>
            <p:ph type="sldNum" sz="quarter" idx="12"/>
          </p:nvPr>
        </p:nvSpPr>
        <p:spPr/>
        <p:txBody>
          <a:bodyPr/>
          <a:lstStyle/>
          <a:p>
            <a:pPr>
              <a:defRPr/>
            </a:pPr>
            <a:fld id="{FC9E13F1-7C21-474A-84CC-6C0C937FF5DE}" type="slidenum">
              <a:rPr lang="fr-FR"/>
              <a:pPr>
                <a:defRPr/>
              </a:pPr>
              <a:t>56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8" name="Rectangle 7"/>
          <p:cNvSpPr/>
          <p:nvPr/>
        </p:nvSpPr>
        <p:spPr>
          <a:xfrm>
            <a:off x="1071563" y="642938"/>
            <a:ext cx="4470400" cy="400050"/>
          </a:xfrm>
          <a:prstGeom prst="rect">
            <a:avLst/>
          </a:prstGeom>
        </p:spPr>
        <p:txBody>
          <a:bodyPr>
            <a:spAutoFit/>
          </a:bodyPr>
          <a:lstStyle/>
          <a:p>
            <a:pPr marL="457200" indent="-457200" fontAlgn="auto">
              <a:spcBef>
                <a:spcPts val="0"/>
              </a:spcBef>
              <a:spcAft>
                <a:spcPts val="0"/>
              </a:spcAft>
              <a:buFont typeface="+mj-lt"/>
              <a:buAutoNum type="arabicParenR" startAt="4"/>
              <a:defRPr/>
            </a:pPr>
            <a:r>
              <a:rPr lang="fr-FR" sz="2000" dirty="0">
                <a:solidFill>
                  <a:schemeClr val="accent1">
                    <a:lumMod val="75000"/>
                  </a:schemeClr>
                </a:solidFill>
                <a:latin typeface="Tahoma" pitchFamily="34" charset="0"/>
                <a:cs typeface="Tahoma" pitchFamily="34" charset="0"/>
              </a:rPr>
              <a:t>MESURE AU MOYEN D’UN IMEL :</a:t>
            </a:r>
          </a:p>
        </p:txBody>
      </p:sp>
      <p:sp>
        <p:nvSpPr>
          <p:cNvPr id="12" name="Rectangle 7"/>
          <p:cNvSpPr>
            <a:spLocks noChangeArrowheads="1"/>
          </p:cNvSpPr>
          <p:nvPr/>
        </p:nvSpPr>
        <p:spPr bwMode="auto">
          <a:xfrm>
            <a:off x="71438" y="1346200"/>
            <a:ext cx="8358187" cy="12001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Un IMEL, </a:t>
            </a:r>
            <a:r>
              <a:rPr lang="fr-FR" sz="1600" b="1" i="1" u="sng">
                <a:latin typeface="Tahoma" pitchFamily="34" charset="0"/>
                <a:cs typeface="Tahoma" pitchFamily="34" charset="0"/>
              </a:rPr>
              <a:t>Instrument de Mesure Électronique des Longueurs </a:t>
            </a:r>
            <a:r>
              <a:rPr lang="fr-FR" sz="1600">
                <a:latin typeface="Tahoma" pitchFamily="34" charset="0"/>
                <a:cs typeface="Tahoma" pitchFamily="34" charset="0"/>
              </a:rPr>
              <a:t>ou</a:t>
            </a:r>
            <a:r>
              <a:rPr lang="fr-FR" sz="1600" b="1">
                <a:latin typeface="Tahoma" pitchFamily="34" charset="0"/>
                <a:cs typeface="Tahoma" pitchFamily="34" charset="0"/>
              </a:rPr>
              <a:t> </a:t>
            </a:r>
            <a:r>
              <a:rPr lang="fr-FR" sz="1600" b="1" i="1" u="sng">
                <a:latin typeface="Tahoma" pitchFamily="34" charset="0"/>
                <a:cs typeface="Tahoma" pitchFamily="34" charset="0"/>
              </a:rPr>
              <a:t>Distancemètre</a:t>
            </a:r>
            <a:r>
              <a:rPr lang="fr-FR" sz="1600">
                <a:latin typeface="Tahoma" pitchFamily="34" charset="0"/>
                <a:cs typeface="Tahoma" pitchFamily="34" charset="0"/>
              </a:rPr>
              <a:t>,</a:t>
            </a:r>
            <a:r>
              <a:rPr lang="fr-FR" sz="1600" b="1">
                <a:latin typeface="Tahoma" pitchFamily="34" charset="0"/>
                <a:cs typeface="Tahoma" pitchFamily="34" charset="0"/>
              </a:rPr>
              <a:t> </a:t>
            </a:r>
            <a:r>
              <a:rPr lang="fr-FR" sz="1600">
                <a:latin typeface="Tahoma" pitchFamily="34" charset="0"/>
                <a:cs typeface="Tahoma" pitchFamily="34" charset="0"/>
              </a:rPr>
              <a:t>est un appareil qui fonctionne le plus souvent par émission d’une onde électromagnétique, qui permet la mesure du déphasage de l’écho de cette onde renvoyée par un réflecteur.</a:t>
            </a:r>
          </a:p>
        </p:txBody>
      </p:sp>
      <p:pic>
        <p:nvPicPr>
          <p:cNvPr id="3074" name="Picture 2"/>
          <p:cNvPicPr>
            <a:picLocks noChangeAspect="1" noChangeArrowheads="1"/>
          </p:cNvPicPr>
          <p:nvPr/>
        </p:nvPicPr>
        <p:blipFill>
          <a:blip r:embed="rId2" cstate="print"/>
          <a:srcRect/>
          <a:stretch>
            <a:fillRect/>
          </a:stretch>
        </p:blipFill>
        <p:spPr bwMode="auto">
          <a:xfrm>
            <a:off x="3929063" y="2500313"/>
            <a:ext cx="5214937" cy="4357687"/>
          </a:xfrm>
          <a:prstGeom prst="rect">
            <a:avLst/>
          </a:prstGeom>
          <a:noFill/>
          <a:ln w="9525">
            <a:solidFill>
              <a:schemeClr val="accent1"/>
            </a:solidFill>
            <a:miter lim="800000"/>
            <a:headEnd/>
            <a:tailEnd/>
          </a:ln>
        </p:spPr>
      </p:pic>
      <p:sp>
        <p:nvSpPr>
          <p:cNvPr id="10" name="Rectangle 7"/>
          <p:cNvSpPr>
            <a:spLocks noChangeArrowheads="1"/>
          </p:cNvSpPr>
          <p:nvPr/>
        </p:nvSpPr>
        <p:spPr bwMode="auto">
          <a:xfrm>
            <a:off x="71438" y="3633788"/>
            <a:ext cx="3786187" cy="2008187"/>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Ces appareils peuvent être intégrés à l’optique d’un théodolite ou être montés en externe sur des bases de théodolites optico-mécaniques classiques ou électroniques .</a:t>
            </a:r>
          </a:p>
        </p:txBody>
      </p:sp>
      <p:sp>
        <p:nvSpPr>
          <p:cNvPr id="11" name="Espace réservé du numéro de diapositive 10"/>
          <p:cNvSpPr>
            <a:spLocks noGrp="1"/>
          </p:cNvSpPr>
          <p:nvPr>
            <p:ph type="sldNum" sz="quarter" idx="12"/>
          </p:nvPr>
        </p:nvSpPr>
        <p:spPr/>
        <p:txBody>
          <a:bodyPr/>
          <a:lstStyle/>
          <a:p>
            <a:pPr>
              <a:defRPr/>
            </a:pPr>
            <a:fld id="{6D653485-9057-48C4-B68C-2552B71C9C8D}" type="slidenum">
              <a:rPr lang="fr-FR"/>
              <a:pPr>
                <a:defRPr/>
              </a:pPr>
              <a:t>57</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8" name="Rectangle 7"/>
          <p:cNvSpPr/>
          <p:nvPr/>
        </p:nvSpPr>
        <p:spPr>
          <a:xfrm>
            <a:off x="1071563" y="642938"/>
            <a:ext cx="4470400" cy="400050"/>
          </a:xfrm>
          <a:prstGeom prst="rect">
            <a:avLst/>
          </a:prstGeom>
        </p:spPr>
        <p:txBody>
          <a:bodyPr>
            <a:spAutoFit/>
          </a:bodyPr>
          <a:lstStyle/>
          <a:p>
            <a:pPr marL="457200" indent="-457200" fontAlgn="auto">
              <a:spcBef>
                <a:spcPts val="0"/>
              </a:spcBef>
              <a:spcAft>
                <a:spcPts val="0"/>
              </a:spcAft>
              <a:buFont typeface="+mj-lt"/>
              <a:buAutoNum type="arabicParenR" startAt="4"/>
              <a:defRPr/>
            </a:pPr>
            <a:r>
              <a:rPr lang="fr-FR" sz="2000" dirty="0">
                <a:solidFill>
                  <a:schemeClr val="accent1">
                    <a:lumMod val="75000"/>
                  </a:schemeClr>
                </a:solidFill>
                <a:latin typeface="Tahoma" pitchFamily="34" charset="0"/>
                <a:cs typeface="Tahoma" pitchFamily="34" charset="0"/>
              </a:rPr>
              <a:t>MESURE AU MOYEN D’UN IMEL :</a:t>
            </a:r>
          </a:p>
        </p:txBody>
      </p:sp>
      <p:sp>
        <p:nvSpPr>
          <p:cNvPr id="12" name="Rectangle 7"/>
          <p:cNvSpPr>
            <a:spLocks noChangeArrowheads="1"/>
          </p:cNvSpPr>
          <p:nvPr/>
        </p:nvSpPr>
        <p:spPr bwMode="auto">
          <a:xfrm>
            <a:off x="71438" y="1346200"/>
            <a:ext cx="8358187" cy="15684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Pour mesurer une distance </a:t>
            </a:r>
            <a:r>
              <a:rPr lang="fr-FR" sz="1600" i="1">
                <a:latin typeface="Tahoma" pitchFamily="34" charset="0"/>
                <a:cs typeface="Tahoma" pitchFamily="34" charset="0"/>
              </a:rPr>
              <a:t>Di </a:t>
            </a:r>
            <a:r>
              <a:rPr lang="fr-FR" sz="1600">
                <a:latin typeface="Tahoma" pitchFamily="34" charset="0"/>
                <a:cs typeface="Tahoma" pitchFamily="34" charset="0"/>
              </a:rPr>
              <a:t>entre deux points au moyen d’un IMEL, l’opérateur stationne l’appareil sur le point A et on place un miroir à la verticale du point B (fig. 41.). </a:t>
            </a:r>
          </a:p>
          <a:p>
            <a:pPr algn="just">
              <a:lnSpc>
                <a:spcPct val="150000"/>
              </a:lnSpc>
            </a:pPr>
            <a:r>
              <a:rPr lang="fr-FR" sz="1600">
                <a:latin typeface="Tahoma" pitchFamily="34" charset="0"/>
                <a:cs typeface="Tahoma" pitchFamily="34" charset="0"/>
              </a:rPr>
              <a:t>Un train d’ondes est envoyé de A’ vers B’ : c’est son retour au point A’ après réflexion sur le miroir B’ qui permet de calculer la distance </a:t>
            </a:r>
            <a:r>
              <a:rPr lang="fr-FR" sz="1600" i="1">
                <a:latin typeface="Tahoma" pitchFamily="34" charset="0"/>
                <a:cs typeface="Tahoma" pitchFamily="34" charset="0"/>
              </a:rPr>
              <a:t>Di </a:t>
            </a:r>
            <a:r>
              <a:rPr lang="fr-FR" sz="1600">
                <a:latin typeface="Tahoma" pitchFamily="34" charset="0"/>
                <a:cs typeface="Tahoma" pitchFamily="34" charset="0"/>
              </a:rPr>
              <a:t>parcourue.</a:t>
            </a:r>
          </a:p>
        </p:txBody>
      </p:sp>
      <p:pic>
        <p:nvPicPr>
          <p:cNvPr id="4098" name="Picture 2"/>
          <p:cNvPicPr>
            <a:picLocks noChangeAspect="1" noChangeArrowheads="1"/>
          </p:cNvPicPr>
          <p:nvPr/>
        </p:nvPicPr>
        <p:blipFill>
          <a:blip r:embed="rId2" cstate="print"/>
          <a:srcRect/>
          <a:stretch>
            <a:fillRect/>
          </a:stretch>
        </p:blipFill>
        <p:spPr bwMode="auto">
          <a:xfrm>
            <a:off x="1857375" y="2857500"/>
            <a:ext cx="5429250" cy="3641725"/>
          </a:xfrm>
          <a:prstGeom prst="rect">
            <a:avLst/>
          </a:prstGeom>
          <a:noFill/>
          <a:ln w="9525">
            <a:solidFill>
              <a:schemeClr val="accent1"/>
            </a:solidFill>
            <a:miter lim="800000"/>
            <a:headEnd/>
            <a:tailEnd/>
          </a:ln>
        </p:spPr>
      </p:pic>
      <p:sp>
        <p:nvSpPr>
          <p:cNvPr id="11" name="Rectangle 10"/>
          <p:cNvSpPr/>
          <p:nvPr/>
        </p:nvSpPr>
        <p:spPr>
          <a:xfrm>
            <a:off x="1857375" y="6527800"/>
            <a:ext cx="5429250"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Fig.41 : Mesure de distance avec un IMEL</a:t>
            </a:r>
          </a:p>
        </p:txBody>
      </p:sp>
      <p:sp>
        <p:nvSpPr>
          <p:cNvPr id="10" name="Espace réservé du numéro de diapositive 9"/>
          <p:cNvSpPr>
            <a:spLocks noGrp="1"/>
          </p:cNvSpPr>
          <p:nvPr>
            <p:ph type="sldNum" sz="quarter" idx="12"/>
          </p:nvPr>
        </p:nvSpPr>
        <p:spPr/>
        <p:txBody>
          <a:bodyPr/>
          <a:lstStyle/>
          <a:p>
            <a:pPr>
              <a:defRPr/>
            </a:pPr>
            <a:fld id="{9C15DDA2-D37D-452C-8E2B-AA5339563E9D}" type="slidenum">
              <a:rPr lang="fr-FR"/>
              <a:pPr>
                <a:defRPr/>
              </a:pPr>
              <a:t>58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71438" y="2714625"/>
            <a:ext cx="4500562" cy="4154488"/>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Pour une précision optimale, on peut utiliser la formule suivante qui donne le passage directe de Di à Do’:</a:t>
            </a:r>
            <a:endParaRPr lang="fr-FR" sz="1600" i="1">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Étant donné la valeur du rayon moyen terrestre R</a:t>
            </a:r>
            <a:r>
              <a:rPr lang="fr-FR" sz="1600" baseline="-25000">
                <a:latin typeface="Tahoma" pitchFamily="34" charset="0"/>
                <a:cs typeface="Tahoma" pitchFamily="34" charset="0"/>
              </a:rPr>
              <a:t>N</a:t>
            </a:r>
            <a:r>
              <a:rPr lang="fr-FR" sz="1600">
                <a:latin typeface="Tahoma" pitchFamily="34" charset="0"/>
                <a:cs typeface="Tahoma" pitchFamily="34" charset="0"/>
              </a:rPr>
              <a:t> par rapport aux altitudes courantes, il suffit de connaître</a:t>
            </a:r>
            <a:r>
              <a:rPr lang="fr-FR" sz="1600" i="1">
                <a:latin typeface="Tahoma" pitchFamily="34" charset="0"/>
                <a:cs typeface="Tahoma" pitchFamily="34" charset="0"/>
              </a:rPr>
              <a:t> h</a:t>
            </a:r>
            <a:r>
              <a:rPr lang="fr-FR" sz="1600" i="1" baseline="-25000">
                <a:latin typeface="Tahoma" pitchFamily="34" charset="0"/>
                <a:cs typeface="Tahoma" pitchFamily="34" charset="0"/>
              </a:rPr>
              <a:t>a</a:t>
            </a:r>
            <a:r>
              <a:rPr lang="fr-FR" sz="1600" i="1">
                <a:latin typeface="Tahoma" pitchFamily="34" charset="0"/>
                <a:cs typeface="Tahoma" pitchFamily="34" charset="0"/>
              </a:rPr>
              <a:t> et h</a:t>
            </a:r>
            <a:r>
              <a:rPr lang="fr-FR" sz="1600" i="1" baseline="-25000">
                <a:latin typeface="Tahoma" pitchFamily="34" charset="0"/>
                <a:cs typeface="Tahoma" pitchFamily="34" charset="0"/>
              </a:rPr>
              <a:t>b</a:t>
            </a:r>
            <a:r>
              <a:rPr lang="fr-FR" sz="1600" i="1">
                <a:latin typeface="Tahoma" pitchFamily="34" charset="0"/>
                <a:cs typeface="Tahoma" pitchFamily="34" charset="0"/>
              </a:rPr>
              <a:t> au mètre près.</a:t>
            </a: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8" name="Rectangle 7"/>
          <p:cNvSpPr/>
          <p:nvPr/>
        </p:nvSpPr>
        <p:spPr>
          <a:xfrm>
            <a:off x="1071563" y="642938"/>
            <a:ext cx="7643812" cy="400050"/>
          </a:xfrm>
          <a:prstGeom prst="rect">
            <a:avLst/>
          </a:prstGeom>
        </p:spPr>
        <p:txBody>
          <a:bodyPr>
            <a:spAutoFit/>
          </a:bodyPr>
          <a:lstStyle/>
          <a:p>
            <a:pPr marL="457200" indent="-457200" fontAlgn="auto">
              <a:spcBef>
                <a:spcPts val="0"/>
              </a:spcBef>
              <a:spcAft>
                <a:spcPts val="0"/>
              </a:spcAft>
              <a:buFont typeface="+mj-lt"/>
              <a:buAutoNum type="arabicParenR" startAt="5"/>
              <a:defRPr/>
            </a:pPr>
            <a:r>
              <a:rPr lang="fr-FR" sz="2000" dirty="0">
                <a:solidFill>
                  <a:schemeClr val="accent1">
                    <a:lumMod val="75000"/>
                  </a:schemeClr>
                </a:solidFill>
                <a:latin typeface="Tahoma" pitchFamily="34" charset="0"/>
                <a:cs typeface="Tahoma" pitchFamily="34" charset="0"/>
              </a:rPr>
              <a:t>RÉDUCTION À LA PROJECTION DES DISTANCES MESURÉES</a:t>
            </a:r>
          </a:p>
        </p:txBody>
      </p:sp>
      <p:sp>
        <p:nvSpPr>
          <p:cNvPr id="12" name="Rectangle 7"/>
          <p:cNvSpPr>
            <a:spLocks noChangeArrowheads="1"/>
          </p:cNvSpPr>
          <p:nvPr/>
        </p:nvSpPr>
        <p:spPr bwMode="auto">
          <a:xfrm>
            <a:off x="71438" y="1571625"/>
            <a:ext cx="8358187" cy="12001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Toutes les distances mesurées par les techniques vues précédemment doivent être transformées avant d’être retranscrites sur une carte en raison des problèmes de représentation plane de l’ellipsoïde</a:t>
            </a:r>
          </a:p>
        </p:txBody>
      </p:sp>
      <p:sp>
        <p:nvSpPr>
          <p:cNvPr id="11" name="Rectangle 10"/>
          <p:cNvSpPr/>
          <p:nvPr/>
        </p:nvSpPr>
        <p:spPr>
          <a:xfrm>
            <a:off x="4714875" y="6527800"/>
            <a:ext cx="4000500"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Fig.42 : Passage de Di à Do’</a:t>
            </a:r>
          </a:p>
        </p:txBody>
      </p:sp>
      <p:pic>
        <p:nvPicPr>
          <p:cNvPr id="10" name="Picture 6"/>
          <p:cNvPicPr>
            <a:picLocks noChangeAspect="1" noChangeArrowheads="1"/>
          </p:cNvPicPr>
          <p:nvPr/>
        </p:nvPicPr>
        <p:blipFill>
          <a:blip r:embed="rId3" cstate="print"/>
          <a:srcRect/>
          <a:stretch>
            <a:fillRect/>
          </a:stretch>
        </p:blipFill>
        <p:spPr bwMode="auto">
          <a:xfrm>
            <a:off x="4722813" y="2357438"/>
            <a:ext cx="3992562" cy="4138612"/>
          </a:xfrm>
          <a:prstGeom prst="rect">
            <a:avLst/>
          </a:prstGeom>
          <a:noFill/>
          <a:ln w="9525">
            <a:solidFill>
              <a:schemeClr val="accent1"/>
            </a:solidFill>
            <a:miter lim="800000"/>
            <a:headEnd/>
            <a:tailEnd/>
          </a:ln>
        </p:spPr>
      </p:pic>
      <p:pic>
        <p:nvPicPr>
          <p:cNvPr id="13" name="Picture 7"/>
          <p:cNvPicPr>
            <a:picLocks noChangeAspect="1" noChangeArrowheads="1"/>
          </p:cNvPicPr>
          <p:nvPr/>
        </p:nvPicPr>
        <p:blipFill>
          <a:blip r:embed="rId4" cstate="print"/>
          <a:srcRect l="3494" t="11749" r="5667" b="6004"/>
          <a:stretch>
            <a:fillRect/>
          </a:stretch>
        </p:blipFill>
        <p:spPr bwMode="auto">
          <a:xfrm>
            <a:off x="500063" y="3857625"/>
            <a:ext cx="3714750" cy="1500188"/>
          </a:xfrm>
          <a:prstGeom prst="rect">
            <a:avLst/>
          </a:prstGeom>
          <a:noFill/>
          <a:ln w="9525">
            <a:solidFill>
              <a:schemeClr val="accent1"/>
            </a:solidFill>
            <a:miter lim="800000"/>
            <a:headEnd/>
            <a:tailEnd/>
          </a:ln>
        </p:spPr>
      </p:pic>
      <p:sp>
        <p:nvSpPr>
          <p:cNvPr id="15" name="Espace réservé du contenu 2"/>
          <p:cNvSpPr txBox="1">
            <a:spLocks/>
          </p:cNvSpPr>
          <p:nvPr/>
        </p:nvSpPr>
        <p:spPr bwMode="auto">
          <a:xfrm>
            <a:off x="152400" y="1143000"/>
            <a:ext cx="8205788" cy="588963"/>
          </a:xfrm>
          <a:prstGeom prst="rect">
            <a:avLst/>
          </a:prstGeom>
          <a:noFill/>
          <a:ln w="9525">
            <a:noFill/>
            <a:miter lim="800000"/>
            <a:headEnd/>
            <a:tailEnd/>
          </a:ln>
        </p:spPr>
        <p:txBody>
          <a:bodyPr/>
          <a:lstStyle/>
          <a:p>
            <a:pPr marL="457200" indent="-457200" algn="just">
              <a:lnSpc>
                <a:spcPct val="150000"/>
              </a:lnSpc>
            </a:pPr>
            <a:r>
              <a:rPr lang="fr-FR" sz="2000" b="1" i="1">
                <a:latin typeface="Tahoma" pitchFamily="34" charset="0"/>
                <a:cs typeface="Tahoma" pitchFamily="34" charset="0"/>
              </a:rPr>
              <a:t>Réduction à l’ellipsoïde :</a:t>
            </a:r>
          </a:p>
          <a:p>
            <a:pPr marL="457200" indent="-457200" algn="just">
              <a:lnSpc>
                <a:spcPct val="150000"/>
              </a:lnSpc>
            </a:pPr>
            <a:endParaRPr lang="fr-FR" sz="2000" b="1" i="1">
              <a:latin typeface="Tahoma" pitchFamily="34" charset="0"/>
              <a:cs typeface="Tahoma" pitchFamily="34" charset="0"/>
            </a:endParaRPr>
          </a:p>
        </p:txBody>
      </p:sp>
      <p:sp>
        <p:nvSpPr>
          <p:cNvPr id="17" name="Espace réservé du numéro de diapositive 16"/>
          <p:cNvSpPr>
            <a:spLocks noGrp="1"/>
          </p:cNvSpPr>
          <p:nvPr>
            <p:ph type="sldNum" sz="quarter" idx="12"/>
          </p:nvPr>
        </p:nvSpPr>
        <p:spPr/>
        <p:txBody>
          <a:bodyPr/>
          <a:lstStyle/>
          <a:p>
            <a:pPr>
              <a:defRPr/>
            </a:pPr>
            <a:fld id="{686CC2A4-9B81-49B7-B403-C055B80CC7BA}" type="slidenum">
              <a:rPr lang="fr-FR"/>
              <a:pPr>
                <a:defRPr/>
              </a:pPr>
              <a:t>59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strips(down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marL="857250" indent="-857250">
              <a:buFont typeface="Calibri" pitchFamily="34" charset="0"/>
              <a:buAutoNum type="romanUcPeriod"/>
            </a:pPr>
            <a:r>
              <a:rPr lang="fr-FR" smtClean="0"/>
              <a:t>GENERALITES</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B1F428C0-BAEA-46B7-BA07-10F2E86B2F32}" type="slidenum">
              <a:rPr lang="fr-FR"/>
              <a:pPr>
                <a:defRPr/>
              </a:pPr>
              <a:t>6</a:t>
            </a:fld>
            <a:endParaRPr lang="fr-FR"/>
          </a:p>
        </p:txBody>
      </p:sp>
      <p:sp>
        <p:nvSpPr>
          <p:cNvPr id="3" name="Espace réservé du contenu 2"/>
          <p:cNvSpPr>
            <a:spLocks noGrp="1"/>
          </p:cNvSpPr>
          <p:nvPr>
            <p:ph sz="quarter" idx="1"/>
          </p:nvPr>
        </p:nvSpPr>
        <p:spPr>
          <a:xfrm>
            <a:off x="428625" y="1928813"/>
            <a:ext cx="8329613" cy="4357687"/>
          </a:xfrm>
          <a:ln>
            <a:solidFill>
              <a:srgbClr val="FF0000">
                <a:alpha val="46000"/>
              </a:srgbClr>
            </a:solidFill>
          </a:ln>
        </p:spPr>
        <p:txBody>
          <a:bodyPr rtlCol="0">
            <a:normAutofit fontScale="85000" lnSpcReduction="10000"/>
          </a:bodyPr>
          <a:lstStyle/>
          <a:p>
            <a:pPr marL="514350" indent="-514350" fontAlgn="auto">
              <a:spcAft>
                <a:spcPts val="0"/>
              </a:spcAft>
              <a:buFont typeface="Arial" pitchFamily="34" charset="0"/>
              <a:buNone/>
              <a:defRPr/>
            </a:pPr>
            <a:r>
              <a:rPr lang="fr-FR" b="1" u="sng" dirty="0" smtClean="0">
                <a:solidFill>
                  <a:srgbClr val="FF0000"/>
                </a:solidFill>
              </a:rPr>
              <a:t>DÉFINITIONS</a:t>
            </a:r>
          </a:p>
          <a:p>
            <a:pPr marL="514350" indent="-514350" fontAlgn="auto">
              <a:spcAft>
                <a:spcPts val="0"/>
              </a:spcAft>
              <a:buFont typeface="Arial" pitchFamily="34" charset="0"/>
              <a:buNone/>
              <a:defRPr/>
            </a:pPr>
            <a:endParaRPr lang="fr-FR" dirty="0" smtClean="0"/>
          </a:p>
          <a:p>
            <a:pPr marL="514350" indent="-514350" algn="just" fontAlgn="auto">
              <a:lnSpc>
                <a:spcPct val="170000"/>
              </a:lnSpc>
              <a:spcAft>
                <a:spcPts val="0"/>
              </a:spcAft>
              <a:buFont typeface="+mj-lt"/>
              <a:buAutoNum type="arabicPeriod" startAt="5"/>
              <a:defRPr/>
            </a:pPr>
            <a:r>
              <a:rPr lang="fr-FR" sz="2400" b="1" i="1" u="sng" dirty="0" smtClean="0"/>
              <a:t>L’</a:t>
            </a:r>
            <a:r>
              <a:rPr lang="fr-FR" sz="2400" b="1" i="1" u="sng" dirty="0" err="1" smtClean="0"/>
              <a:t>éllipsoide</a:t>
            </a:r>
            <a:r>
              <a:rPr lang="fr-FR" sz="2400" b="1" i="1" u="sng" dirty="0" smtClean="0"/>
              <a:t>:</a:t>
            </a:r>
            <a:r>
              <a:rPr lang="fr-FR" sz="2400" dirty="0" smtClean="0"/>
              <a:t> est une surface géométrique permettant de représenter assez fidèlement la forme du géoïde. Il s’obtient en faisant  tourner une ellipse par rapport  à un de ses deux axes. </a:t>
            </a:r>
          </a:p>
          <a:p>
            <a:pPr marL="514350" indent="-514350" algn="just" fontAlgn="auto">
              <a:lnSpc>
                <a:spcPct val="170000"/>
              </a:lnSpc>
              <a:spcAft>
                <a:spcPts val="0"/>
              </a:spcAft>
              <a:buFont typeface="Arial" pitchFamily="34" charset="0"/>
              <a:buNone/>
              <a:defRPr/>
            </a:pPr>
            <a:r>
              <a:rPr lang="fr-FR" sz="2400" dirty="0" smtClean="0"/>
              <a:t>         Il se définit par son demi grand axe (a) et son demi  petit axe (b).</a:t>
            </a:r>
          </a:p>
          <a:p>
            <a:pPr marL="514350" indent="-514350" algn="just" fontAlgn="auto">
              <a:lnSpc>
                <a:spcPct val="170000"/>
              </a:lnSpc>
              <a:spcAft>
                <a:spcPts val="0"/>
              </a:spcAft>
              <a:buFont typeface="Arial" pitchFamily="34" charset="0"/>
              <a:buChar char="•"/>
              <a:defRPr/>
            </a:pPr>
            <a:r>
              <a:rPr lang="fr-FR" sz="2400" dirty="0" smtClean="0"/>
              <a:t>L’aplatissement d’un ellipsoïde est égal à f=(a-b)/a. </a:t>
            </a:r>
          </a:p>
          <a:p>
            <a:pPr fontAlgn="auto">
              <a:spcAft>
                <a:spcPts val="0"/>
              </a:spcAft>
              <a:buFont typeface="Arial" pitchFamily="34" charset="0"/>
              <a:buChar char="•"/>
              <a:defRPr/>
            </a:pPr>
            <a:endParaRPr lang="fr-FR" sz="3100" dirty="0" smtClean="0"/>
          </a:p>
          <a:p>
            <a:pPr fontAlgn="auto">
              <a:spcAft>
                <a:spcPts val="0"/>
              </a:spcAft>
              <a:buFont typeface="Arial" pitchFamily="34" charset="0"/>
              <a:buChar char="•"/>
              <a:defRPr/>
            </a:pPr>
            <a:endParaRPr lang="fr-FR" sz="3100" dirty="0" smtClean="0"/>
          </a:p>
          <a:p>
            <a:pPr fontAlgn="auto">
              <a:spcAft>
                <a:spcPts val="0"/>
              </a:spcAft>
              <a:buFont typeface="Arial" pitchFamily="34" charset="0"/>
              <a:buChar char="•"/>
              <a:defRPr/>
            </a:pPr>
            <a:endParaRPr lang="fr-FR" dirty="0" smtClean="0"/>
          </a:p>
          <a:p>
            <a:pPr fontAlgn="auto">
              <a:spcAft>
                <a:spcPts val="0"/>
              </a:spcAft>
              <a:buFont typeface="Arial" pitchFamily="34" charset="0"/>
              <a:buNone/>
              <a:defRPr/>
            </a:pPr>
            <a:endParaRPr lang="fr-FR" dirty="0" smtClean="0"/>
          </a:p>
          <a:p>
            <a:pPr fontAlgn="auto">
              <a:spcAft>
                <a:spcPts val="0"/>
              </a:spcAft>
              <a:buFont typeface="Arial" pitchFamily="34" charset="0"/>
              <a:buNone/>
              <a:defRPr/>
            </a:pPr>
            <a:endParaRPr lang="fr-FR" dirty="0" smtClean="0"/>
          </a:p>
          <a:p>
            <a:pPr fontAlgn="auto">
              <a:spcAft>
                <a:spcPts val="0"/>
              </a:spcAft>
              <a:buFont typeface="Arial" pitchFamily="34" charset="0"/>
              <a:buChar char="•"/>
              <a:defRPr/>
            </a:pPr>
            <a:endParaRPr lang="fr-FR" dirty="0"/>
          </a:p>
        </p:txBody>
      </p:sp>
      <p:sp>
        <p:nvSpPr>
          <p:cNvPr id="4" name="Titre 1"/>
          <p:cNvSpPr txBox="1">
            <a:spLocks/>
          </p:cNvSpPr>
          <p:nvPr/>
        </p:nvSpPr>
        <p:spPr>
          <a:xfrm>
            <a:off x="609600" y="427038"/>
            <a:ext cx="8229600" cy="858837"/>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a:defRPr/>
            </a:pPr>
            <a:r>
              <a:rPr lang="fr-FR" sz="4400">
                <a:latin typeface="+mj-lt"/>
                <a:ea typeface="+mj-ea"/>
                <a:cs typeface="+mj-cs"/>
              </a:rPr>
              <a:t>GENERALITES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5"/>
              <a:defRPr/>
            </a:pPr>
            <a:r>
              <a:rPr lang="fr-FR" sz="2400" b="1" cap="small" dirty="0">
                <a:solidFill>
                  <a:schemeClr val="tx2"/>
                </a:solidFill>
                <a:latin typeface="Tahoma" pitchFamily="34" charset="0"/>
                <a:ea typeface="+mj-ea"/>
                <a:cs typeface="Tahoma" pitchFamily="34" charset="0"/>
              </a:rPr>
              <a:t>Mesures de distances :</a:t>
            </a:r>
          </a:p>
        </p:txBody>
      </p:sp>
      <p:sp>
        <p:nvSpPr>
          <p:cNvPr id="8" name="Rectangle 7"/>
          <p:cNvSpPr/>
          <p:nvPr/>
        </p:nvSpPr>
        <p:spPr>
          <a:xfrm>
            <a:off x="1071563" y="642938"/>
            <a:ext cx="7643812" cy="400050"/>
          </a:xfrm>
          <a:prstGeom prst="rect">
            <a:avLst/>
          </a:prstGeom>
        </p:spPr>
        <p:txBody>
          <a:bodyPr>
            <a:spAutoFit/>
          </a:bodyPr>
          <a:lstStyle/>
          <a:p>
            <a:pPr marL="457200" indent="-457200" fontAlgn="auto">
              <a:spcBef>
                <a:spcPts val="0"/>
              </a:spcBef>
              <a:spcAft>
                <a:spcPts val="0"/>
              </a:spcAft>
              <a:buFont typeface="+mj-lt"/>
              <a:buAutoNum type="arabicParenR" startAt="6"/>
              <a:defRPr/>
            </a:pPr>
            <a:r>
              <a:rPr lang="fr-FR" sz="2000" dirty="0">
                <a:solidFill>
                  <a:schemeClr val="accent1">
                    <a:lumMod val="75000"/>
                  </a:schemeClr>
                </a:solidFill>
                <a:latin typeface="Tahoma" pitchFamily="34" charset="0"/>
                <a:cs typeface="Tahoma" pitchFamily="34" charset="0"/>
              </a:rPr>
              <a:t>MESURE ASSISTÉE PAR SATELLITE (GPS)</a:t>
            </a:r>
          </a:p>
        </p:txBody>
      </p:sp>
      <p:sp>
        <p:nvSpPr>
          <p:cNvPr id="12" name="Rectangle 7"/>
          <p:cNvSpPr>
            <a:spLocks noChangeArrowheads="1"/>
          </p:cNvSpPr>
          <p:nvPr/>
        </p:nvSpPr>
        <p:spPr bwMode="auto">
          <a:xfrm>
            <a:off x="71438" y="1143000"/>
            <a:ext cx="8358187" cy="2008188"/>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La technologie GPS (</a:t>
            </a:r>
            <a:r>
              <a:rPr lang="fr-FR" sz="1600" i="1">
                <a:latin typeface="Tahoma" pitchFamily="34" charset="0"/>
                <a:cs typeface="Tahoma" pitchFamily="34" charset="0"/>
              </a:rPr>
              <a:t>Global Positionning System</a:t>
            </a:r>
            <a:r>
              <a:rPr lang="fr-FR" sz="1600">
                <a:latin typeface="Tahoma" pitchFamily="34" charset="0"/>
                <a:cs typeface="Tahoma" pitchFamily="34" charset="0"/>
              </a:rPr>
              <a:t>), en plein développement, permet d’obtenir directement les coordonnées géodésiques d’un point stationné (une seule antenne sur un point) mais avec une précision médiocre, inutilisable en topographie. </a:t>
            </a:r>
          </a:p>
          <a:p>
            <a:pPr algn="just">
              <a:lnSpc>
                <a:spcPct val="150000"/>
              </a:lnSpc>
            </a:pPr>
            <a:r>
              <a:rPr lang="fr-FR" sz="1600">
                <a:latin typeface="Tahoma" pitchFamily="34" charset="0"/>
                <a:cs typeface="Tahoma" pitchFamily="34" charset="0"/>
              </a:rPr>
              <a:t>Si l’on dispose de deux antennes, on obtient avec précision la </a:t>
            </a:r>
            <a:r>
              <a:rPr lang="fr-FR" sz="1600" b="1">
                <a:latin typeface="Tahoma" pitchFamily="34" charset="0"/>
                <a:cs typeface="Tahoma" pitchFamily="34" charset="0"/>
              </a:rPr>
              <a:t>distance </a:t>
            </a:r>
            <a:r>
              <a:rPr lang="fr-FR" sz="1600">
                <a:latin typeface="Tahoma" pitchFamily="34" charset="0"/>
                <a:cs typeface="Tahoma" pitchFamily="34" charset="0"/>
              </a:rPr>
              <a:t>entre les deux points et </a:t>
            </a:r>
            <a:r>
              <a:rPr lang="fr-FR" sz="1600" b="1">
                <a:latin typeface="Tahoma" pitchFamily="34" charset="0"/>
                <a:cs typeface="Tahoma" pitchFamily="34" charset="0"/>
              </a:rPr>
              <a:t>l’orientation du vecteur </a:t>
            </a:r>
            <a:r>
              <a:rPr lang="fr-FR" sz="1600">
                <a:latin typeface="Tahoma" pitchFamily="34" charset="0"/>
                <a:cs typeface="Tahoma" pitchFamily="34" charset="0"/>
              </a:rPr>
              <a:t>mesuré</a:t>
            </a:r>
          </a:p>
        </p:txBody>
      </p:sp>
      <p:sp>
        <p:nvSpPr>
          <p:cNvPr id="11" name="Rectangle 10"/>
          <p:cNvSpPr/>
          <p:nvPr/>
        </p:nvSpPr>
        <p:spPr>
          <a:xfrm>
            <a:off x="2500313" y="6527800"/>
            <a:ext cx="4143375"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Fig.43 : Mesure GPS</a:t>
            </a:r>
          </a:p>
        </p:txBody>
      </p:sp>
      <p:pic>
        <p:nvPicPr>
          <p:cNvPr id="16" name="Picture 7"/>
          <p:cNvPicPr>
            <a:picLocks noChangeAspect="1" noChangeArrowheads="1"/>
          </p:cNvPicPr>
          <p:nvPr/>
        </p:nvPicPr>
        <p:blipFill>
          <a:blip r:embed="rId2" cstate="print"/>
          <a:srcRect/>
          <a:stretch>
            <a:fillRect/>
          </a:stretch>
        </p:blipFill>
        <p:spPr bwMode="auto">
          <a:xfrm>
            <a:off x="2524125" y="3073400"/>
            <a:ext cx="4095750" cy="3400425"/>
          </a:xfrm>
          <a:prstGeom prst="rect">
            <a:avLst/>
          </a:prstGeom>
          <a:noFill/>
          <a:ln w="9525">
            <a:solidFill>
              <a:schemeClr val="accent1"/>
            </a:solidFill>
            <a:miter lim="800000"/>
            <a:headEnd/>
            <a:tailEnd/>
          </a:ln>
        </p:spPr>
      </p:pic>
      <p:sp>
        <p:nvSpPr>
          <p:cNvPr id="10" name="Espace réservé du numéro de diapositive 9"/>
          <p:cNvSpPr>
            <a:spLocks noGrp="1"/>
          </p:cNvSpPr>
          <p:nvPr>
            <p:ph type="sldNum" sz="quarter" idx="12"/>
          </p:nvPr>
        </p:nvSpPr>
        <p:spPr/>
        <p:txBody>
          <a:bodyPr/>
          <a:lstStyle/>
          <a:p>
            <a:pPr>
              <a:defRPr/>
            </a:pPr>
            <a:fld id="{5C252250-A069-468E-A855-69488AC8B543}" type="slidenum">
              <a:rPr lang="fr-FR"/>
              <a:pPr>
                <a:defRPr/>
              </a:pPr>
              <a:t>60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8" name="Titre 1"/>
          <p:cNvSpPr>
            <a:spLocks noGrp="1"/>
          </p:cNvSpPr>
          <p:nvPr>
            <p:ph type="title"/>
          </p:nvPr>
        </p:nvSpPr>
        <p:spPr/>
        <p:txBody>
          <a:bodyPr/>
          <a:lstStyle/>
          <a:p>
            <a:pPr marL="857250" indent="-857250">
              <a:buFont typeface="Calibri" pitchFamily="34" charset="0"/>
              <a:buAutoNum type="romanUcPeriod" startAt="4"/>
            </a:pPr>
            <a:r>
              <a:rPr lang="fr-FR" smtClean="0"/>
              <a:t>CALCULS TOPOGRAPHIQUES</a:t>
            </a:r>
          </a:p>
        </p:txBody>
      </p:sp>
      <p:sp>
        <p:nvSpPr>
          <p:cNvPr id="19" name="Espace réservé du numéro de diapositive 18"/>
          <p:cNvSpPr>
            <a:spLocks noGrp="1"/>
          </p:cNvSpPr>
          <p:nvPr>
            <p:ph type="sldNum" sz="quarter" idx="12"/>
          </p:nvPr>
        </p:nvSpPr>
        <p:spPr/>
        <p:txBody>
          <a:bodyPr/>
          <a:lstStyle/>
          <a:p>
            <a:pPr>
              <a:defRPr/>
            </a:pPr>
            <a:fld id="{E14FC27C-65F7-4626-8F4B-3D632B8FEB38}" type="slidenum">
              <a:rPr lang="fr-FR"/>
              <a:pPr>
                <a:defRPr/>
              </a:pPr>
              <a:t>61</a:t>
            </a:fld>
            <a:endParaRPr lang="fr-FR"/>
          </a:p>
        </p:txBody>
      </p:sp>
      <p:sp>
        <p:nvSpPr>
          <p:cNvPr id="4" name="Espace réservé du contenu 3"/>
          <p:cNvSpPr>
            <a:spLocks noGrp="1"/>
          </p:cNvSpPr>
          <p:nvPr>
            <p:ph sz="quarter" idx="1"/>
          </p:nvPr>
        </p:nvSpPr>
        <p:spPr>
          <a:ln>
            <a:solidFill>
              <a:srgbClr val="FF0000"/>
            </a:solidFill>
          </a:ln>
        </p:spPr>
        <p:txBody>
          <a:bodyPr rtlCol="0">
            <a:normAutofit fontScale="92500" lnSpcReduction="20000"/>
          </a:bodyPr>
          <a:lstStyle/>
          <a:p>
            <a:pPr marL="742950" indent="-742950" fontAlgn="auto">
              <a:spcAft>
                <a:spcPts val="0"/>
              </a:spcAft>
              <a:buFont typeface="+mj-lt"/>
              <a:buAutoNum type="arabicPeriod"/>
              <a:defRPr/>
            </a:pPr>
            <a:r>
              <a:rPr lang="fr-FR" sz="2600" b="1" dirty="0" smtClean="0"/>
              <a:t>Calcul de gisement</a:t>
            </a:r>
          </a:p>
          <a:p>
            <a:pPr fontAlgn="auto">
              <a:spcAft>
                <a:spcPts val="0"/>
              </a:spcAft>
              <a:buFont typeface="Arial" pitchFamily="34" charset="0"/>
              <a:buNone/>
              <a:defRPr/>
            </a:pPr>
            <a:r>
              <a:rPr lang="fr-FR" dirty="0" smtClean="0"/>
              <a:t> </a:t>
            </a:r>
          </a:p>
          <a:p>
            <a:pPr fontAlgn="auto">
              <a:spcAft>
                <a:spcPts val="0"/>
              </a:spcAft>
              <a:buFont typeface="Arial" pitchFamily="34" charset="0"/>
              <a:buNone/>
              <a:defRPr/>
            </a:pPr>
            <a:r>
              <a:rPr lang="fr-FR" sz="2200" b="1" i="1" u="sng" dirty="0" smtClean="0"/>
              <a:t>Conversion Polaire --&gt; Rectangulaire</a:t>
            </a:r>
          </a:p>
          <a:p>
            <a:pPr fontAlgn="auto">
              <a:spcAft>
                <a:spcPts val="0"/>
              </a:spcAft>
              <a:buFont typeface="Arial" pitchFamily="34" charset="0"/>
              <a:buNone/>
              <a:defRPr/>
            </a:pPr>
            <a:endParaRPr lang="fr-FR" sz="2600" b="1" dirty="0" smtClean="0"/>
          </a:p>
          <a:p>
            <a:pPr fontAlgn="auto">
              <a:spcAft>
                <a:spcPts val="0"/>
              </a:spcAft>
              <a:buFont typeface="Arial" pitchFamily="34" charset="0"/>
              <a:buNone/>
              <a:defRPr/>
            </a:pPr>
            <a:r>
              <a:rPr lang="fr-FR" sz="2600" b="1" dirty="0" smtClean="0"/>
              <a:t>Soient:</a:t>
            </a:r>
          </a:p>
          <a:p>
            <a:pPr fontAlgn="auto">
              <a:spcAft>
                <a:spcPts val="0"/>
              </a:spcAft>
              <a:buFont typeface="Arial" pitchFamily="34" charset="0"/>
              <a:buNone/>
              <a:defRPr/>
            </a:pPr>
            <a:endParaRPr lang="fr-FR" sz="2600" b="1" dirty="0" smtClean="0"/>
          </a:p>
          <a:p>
            <a:pPr fontAlgn="auto">
              <a:spcAft>
                <a:spcPts val="0"/>
              </a:spcAft>
              <a:buFont typeface="Arial" pitchFamily="34" charset="0"/>
              <a:buNone/>
              <a:defRPr/>
            </a:pPr>
            <a:r>
              <a:rPr lang="fr-FR" sz="2600" dirty="0" smtClean="0"/>
              <a:t> A (X</a:t>
            </a:r>
            <a:r>
              <a:rPr lang="fr-FR" sz="2600" baseline="-25000" dirty="0" smtClean="0"/>
              <a:t>A</a:t>
            </a:r>
            <a:r>
              <a:rPr lang="fr-FR" sz="2600" dirty="0" smtClean="0"/>
              <a:t>,Y</a:t>
            </a:r>
            <a:r>
              <a:rPr lang="fr-FR" sz="2600" baseline="-25000" dirty="0" smtClean="0"/>
              <a:t>A</a:t>
            </a:r>
            <a:r>
              <a:rPr lang="fr-FR" sz="2600" dirty="0" smtClean="0"/>
              <a:t>), D</a:t>
            </a:r>
            <a:r>
              <a:rPr lang="fr-FR" sz="2600" baseline="-25000" dirty="0" smtClean="0"/>
              <a:t>AB</a:t>
            </a:r>
            <a:r>
              <a:rPr lang="fr-FR" sz="2600" dirty="0" smtClean="0"/>
              <a:t> et G</a:t>
            </a:r>
            <a:r>
              <a:rPr lang="fr-FR" sz="2600" baseline="-25000" dirty="0" smtClean="0"/>
              <a:t>AB </a:t>
            </a:r>
            <a:r>
              <a:rPr lang="fr-FR" sz="2600" dirty="0" smtClean="0"/>
              <a:t>connus</a:t>
            </a:r>
          </a:p>
          <a:p>
            <a:pPr fontAlgn="auto">
              <a:spcAft>
                <a:spcPts val="0"/>
              </a:spcAft>
              <a:buFont typeface="Arial" pitchFamily="34" charset="0"/>
              <a:buNone/>
              <a:defRPr/>
            </a:pPr>
            <a:endParaRPr lang="fr-FR" sz="2600" baseline="30000" dirty="0" smtClean="0"/>
          </a:p>
          <a:p>
            <a:pPr fontAlgn="auto">
              <a:spcAft>
                <a:spcPts val="0"/>
              </a:spcAft>
              <a:buFont typeface="Arial" pitchFamily="34" charset="0"/>
              <a:buNone/>
              <a:defRPr/>
            </a:pPr>
            <a:r>
              <a:rPr lang="fr-FR" sz="2600" dirty="0" smtClean="0"/>
              <a:t> B (X</a:t>
            </a:r>
            <a:r>
              <a:rPr lang="fr-FR" sz="2600" baseline="-25000" dirty="0" smtClean="0"/>
              <a:t>B</a:t>
            </a:r>
            <a:r>
              <a:rPr lang="fr-FR" sz="2600" dirty="0" smtClean="0"/>
              <a:t>,Y</a:t>
            </a:r>
            <a:r>
              <a:rPr lang="fr-FR" sz="2600" baseline="-25000" dirty="0" smtClean="0"/>
              <a:t>B</a:t>
            </a:r>
            <a:r>
              <a:rPr lang="fr-FR" sz="2600" dirty="0" smtClean="0"/>
              <a:t>) est à déterminer</a:t>
            </a:r>
          </a:p>
          <a:p>
            <a:pPr fontAlgn="auto">
              <a:spcAft>
                <a:spcPts val="0"/>
              </a:spcAft>
              <a:buFont typeface="Arial" pitchFamily="34" charset="0"/>
              <a:buNone/>
              <a:defRPr/>
            </a:pPr>
            <a:endParaRPr lang="fr-FR" sz="2600" dirty="0" smtClean="0"/>
          </a:p>
          <a:p>
            <a:pPr fontAlgn="auto">
              <a:spcAft>
                <a:spcPts val="0"/>
              </a:spcAft>
              <a:buFont typeface="Arial" pitchFamily="34" charset="0"/>
              <a:buNone/>
              <a:defRPr/>
            </a:pPr>
            <a:r>
              <a:rPr lang="fr-FR" sz="2600" dirty="0" smtClean="0"/>
              <a:t>  X</a:t>
            </a:r>
            <a:r>
              <a:rPr lang="fr-FR" sz="2600" baseline="-25000" dirty="0" smtClean="0"/>
              <a:t>B</a:t>
            </a:r>
            <a:r>
              <a:rPr lang="fr-FR" sz="2600" dirty="0" smtClean="0"/>
              <a:t>=X</a:t>
            </a:r>
            <a:r>
              <a:rPr lang="fr-FR" sz="2600" baseline="-25000" dirty="0" smtClean="0"/>
              <a:t>A</a:t>
            </a:r>
            <a:r>
              <a:rPr lang="fr-FR" sz="2600" dirty="0" smtClean="0"/>
              <a:t>+D</a:t>
            </a:r>
            <a:r>
              <a:rPr lang="fr-FR" sz="2600" baseline="-25000" dirty="0" smtClean="0"/>
              <a:t>AB</a:t>
            </a:r>
            <a:r>
              <a:rPr lang="fr-FR" sz="2600" dirty="0" smtClean="0"/>
              <a:t>.SING</a:t>
            </a:r>
            <a:r>
              <a:rPr lang="fr-FR" sz="2600" baseline="-25000" dirty="0" smtClean="0"/>
              <a:t>AB</a:t>
            </a:r>
          </a:p>
          <a:p>
            <a:pPr fontAlgn="auto">
              <a:spcAft>
                <a:spcPts val="0"/>
              </a:spcAft>
              <a:buFont typeface="Arial" pitchFamily="34" charset="0"/>
              <a:buNone/>
              <a:defRPr/>
            </a:pPr>
            <a:r>
              <a:rPr lang="fr-FR" sz="2600" dirty="0" smtClean="0"/>
              <a:t>  Y</a:t>
            </a:r>
            <a:r>
              <a:rPr lang="fr-FR" sz="2600" baseline="-25000" dirty="0" smtClean="0"/>
              <a:t>B</a:t>
            </a:r>
            <a:r>
              <a:rPr lang="fr-FR" sz="2600" dirty="0" smtClean="0"/>
              <a:t>=Y</a:t>
            </a:r>
            <a:r>
              <a:rPr lang="fr-FR" sz="2600" baseline="-25000" dirty="0" smtClean="0"/>
              <a:t>A</a:t>
            </a:r>
            <a:r>
              <a:rPr lang="fr-FR" sz="2600" dirty="0" smtClean="0"/>
              <a:t>+D</a:t>
            </a:r>
            <a:r>
              <a:rPr lang="fr-FR" sz="2600" baseline="-25000" dirty="0" smtClean="0"/>
              <a:t>AB</a:t>
            </a:r>
            <a:r>
              <a:rPr lang="fr-FR" sz="2600" dirty="0" smtClean="0"/>
              <a:t>.COSG</a:t>
            </a:r>
            <a:r>
              <a:rPr lang="fr-FR" sz="2600" baseline="-25000" dirty="0" smtClean="0"/>
              <a:t>AB</a:t>
            </a:r>
          </a:p>
          <a:p>
            <a:pPr fontAlgn="auto">
              <a:spcAft>
                <a:spcPts val="0"/>
              </a:spcAft>
              <a:buFont typeface="Arial" pitchFamily="34" charset="0"/>
              <a:buNone/>
              <a:defRPr/>
            </a:pPr>
            <a:endParaRPr lang="fr-FR" baseline="-25000" dirty="0" smtClean="0"/>
          </a:p>
          <a:p>
            <a:pPr fontAlgn="auto">
              <a:spcAft>
                <a:spcPts val="0"/>
              </a:spcAft>
              <a:buFont typeface="Arial" pitchFamily="34" charset="0"/>
              <a:buNone/>
              <a:defRPr/>
            </a:pPr>
            <a:endParaRPr lang="fr-FR" baseline="-25000" dirty="0" smtClean="0"/>
          </a:p>
          <a:p>
            <a:pPr fontAlgn="auto">
              <a:spcAft>
                <a:spcPts val="0"/>
              </a:spcAft>
              <a:buFont typeface="Arial" pitchFamily="34" charset="0"/>
              <a:buChar char="•"/>
              <a:defRPr/>
            </a:pPr>
            <a:endParaRPr lang="fr-FR" dirty="0"/>
          </a:p>
        </p:txBody>
      </p:sp>
      <p:pic>
        <p:nvPicPr>
          <p:cNvPr id="83970" name="Espace réservé du contenu 4" descr="GAB.jpg"/>
          <p:cNvPicPr>
            <a:picLocks noChangeAspect="1"/>
          </p:cNvPicPr>
          <p:nvPr/>
        </p:nvPicPr>
        <p:blipFill>
          <a:blip r:embed="rId2" cstate="print"/>
          <a:srcRect/>
          <a:stretch>
            <a:fillRect/>
          </a:stretch>
        </p:blipFill>
        <p:spPr bwMode="auto">
          <a:xfrm>
            <a:off x="5000625" y="1928813"/>
            <a:ext cx="3852863" cy="3917950"/>
          </a:xfrm>
          <a:prstGeom prst="rect">
            <a:avLst/>
          </a:prstGeom>
          <a:noFill/>
          <a:ln w="0">
            <a:solidFill>
              <a:schemeClr val="bg1"/>
            </a:solidFill>
            <a:miter lim="800000"/>
            <a:headEnd/>
            <a:tailEnd/>
          </a:ln>
        </p:spPr>
      </p:pic>
      <p:sp>
        <p:nvSpPr>
          <p:cNvPr id="83971" name="ZoneTexte 5"/>
          <p:cNvSpPr txBox="1">
            <a:spLocks noChangeArrowheads="1"/>
          </p:cNvSpPr>
          <p:nvPr/>
        </p:nvSpPr>
        <p:spPr bwMode="auto">
          <a:xfrm>
            <a:off x="5929313" y="5572125"/>
            <a:ext cx="571500" cy="369888"/>
          </a:xfrm>
          <a:prstGeom prst="rect">
            <a:avLst/>
          </a:prstGeom>
          <a:noFill/>
          <a:ln w="9525">
            <a:noFill/>
            <a:miter lim="800000"/>
            <a:headEnd/>
            <a:tailEnd/>
          </a:ln>
        </p:spPr>
        <p:txBody>
          <a:bodyPr>
            <a:spAutoFit/>
          </a:bodyPr>
          <a:lstStyle/>
          <a:p>
            <a:r>
              <a:rPr lang="fr-FR">
                <a:latin typeface="Calibri" pitchFamily="34" charset="0"/>
              </a:rPr>
              <a:t>X</a:t>
            </a:r>
            <a:r>
              <a:rPr lang="fr-FR" baseline="-25000">
                <a:latin typeface="Calibri" pitchFamily="34" charset="0"/>
              </a:rPr>
              <a:t>A</a:t>
            </a:r>
          </a:p>
        </p:txBody>
      </p:sp>
      <p:sp>
        <p:nvSpPr>
          <p:cNvPr id="83972" name="ZoneTexte 7"/>
          <p:cNvSpPr txBox="1">
            <a:spLocks noChangeArrowheads="1"/>
          </p:cNvSpPr>
          <p:nvPr/>
        </p:nvSpPr>
        <p:spPr bwMode="auto">
          <a:xfrm>
            <a:off x="7143750" y="5572125"/>
            <a:ext cx="571500" cy="369888"/>
          </a:xfrm>
          <a:prstGeom prst="rect">
            <a:avLst/>
          </a:prstGeom>
          <a:noFill/>
          <a:ln w="9525">
            <a:noFill/>
            <a:miter lim="800000"/>
            <a:headEnd/>
            <a:tailEnd/>
          </a:ln>
        </p:spPr>
        <p:txBody>
          <a:bodyPr>
            <a:spAutoFit/>
          </a:bodyPr>
          <a:lstStyle/>
          <a:p>
            <a:r>
              <a:rPr lang="fr-FR">
                <a:latin typeface="Calibri" pitchFamily="34" charset="0"/>
              </a:rPr>
              <a:t>X</a:t>
            </a:r>
            <a:r>
              <a:rPr lang="fr-FR" baseline="-25000">
                <a:latin typeface="Calibri" pitchFamily="34" charset="0"/>
              </a:rPr>
              <a:t>B</a:t>
            </a:r>
          </a:p>
        </p:txBody>
      </p:sp>
      <p:sp>
        <p:nvSpPr>
          <p:cNvPr id="83973" name="ZoneTexte 8"/>
          <p:cNvSpPr txBox="1">
            <a:spLocks noChangeArrowheads="1"/>
          </p:cNvSpPr>
          <p:nvPr/>
        </p:nvSpPr>
        <p:spPr bwMode="auto">
          <a:xfrm>
            <a:off x="5000625" y="4357688"/>
            <a:ext cx="571500" cy="369887"/>
          </a:xfrm>
          <a:prstGeom prst="rect">
            <a:avLst/>
          </a:prstGeom>
          <a:noFill/>
          <a:ln w="9525">
            <a:noFill/>
            <a:miter lim="800000"/>
            <a:headEnd/>
            <a:tailEnd/>
          </a:ln>
        </p:spPr>
        <p:txBody>
          <a:bodyPr>
            <a:spAutoFit/>
          </a:bodyPr>
          <a:lstStyle/>
          <a:p>
            <a:r>
              <a:rPr lang="fr-FR">
                <a:latin typeface="Calibri" pitchFamily="34" charset="0"/>
              </a:rPr>
              <a:t>Y</a:t>
            </a:r>
            <a:r>
              <a:rPr lang="fr-FR" baseline="-25000">
                <a:latin typeface="Calibri" pitchFamily="34" charset="0"/>
              </a:rPr>
              <a:t>A</a:t>
            </a:r>
          </a:p>
        </p:txBody>
      </p:sp>
      <p:sp>
        <p:nvSpPr>
          <p:cNvPr id="83974" name="ZoneTexte 9"/>
          <p:cNvSpPr txBox="1">
            <a:spLocks noChangeArrowheads="1"/>
          </p:cNvSpPr>
          <p:nvPr/>
        </p:nvSpPr>
        <p:spPr bwMode="auto">
          <a:xfrm>
            <a:off x="4929188" y="2928938"/>
            <a:ext cx="571500" cy="369887"/>
          </a:xfrm>
          <a:prstGeom prst="rect">
            <a:avLst/>
          </a:prstGeom>
          <a:noFill/>
          <a:ln w="9525">
            <a:noFill/>
            <a:miter lim="800000"/>
            <a:headEnd/>
            <a:tailEnd/>
          </a:ln>
        </p:spPr>
        <p:txBody>
          <a:bodyPr>
            <a:spAutoFit/>
          </a:bodyPr>
          <a:lstStyle/>
          <a:p>
            <a:r>
              <a:rPr lang="fr-FR">
                <a:latin typeface="Calibri" pitchFamily="34" charset="0"/>
              </a:rPr>
              <a:t>Y</a:t>
            </a:r>
            <a:r>
              <a:rPr lang="fr-FR" baseline="-25000">
                <a:latin typeface="Calibri" pitchFamily="34" charset="0"/>
              </a:rPr>
              <a:t>B</a:t>
            </a:r>
          </a:p>
        </p:txBody>
      </p:sp>
      <p:cxnSp>
        <p:nvCxnSpPr>
          <p:cNvPr id="12" name="Connecteur droit 11"/>
          <p:cNvCxnSpPr/>
          <p:nvPr/>
        </p:nvCxnSpPr>
        <p:spPr>
          <a:xfrm rot="10800000">
            <a:off x="5357813" y="3143250"/>
            <a:ext cx="18573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5357813" y="4572000"/>
            <a:ext cx="7143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83977" name="ZoneTexte 14"/>
          <p:cNvSpPr txBox="1">
            <a:spLocks noChangeArrowheads="1"/>
          </p:cNvSpPr>
          <p:nvPr/>
        </p:nvSpPr>
        <p:spPr bwMode="auto">
          <a:xfrm>
            <a:off x="6715125" y="3714750"/>
            <a:ext cx="571500" cy="369888"/>
          </a:xfrm>
          <a:prstGeom prst="rect">
            <a:avLst/>
          </a:prstGeom>
          <a:noFill/>
          <a:ln w="9525">
            <a:noFill/>
            <a:miter lim="800000"/>
            <a:headEnd/>
            <a:tailEnd/>
          </a:ln>
        </p:spPr>
        <p:txBody>
          <a:bodyPr>
            <a:spAutoFit/>
          </a:bodyPr>
          <a:lstStyle/>
          <a:p>
            <a:r>
              <a:rPr lang="fr-FR">
                <a:latin typeface="Calibri" pitchFamily="34" charset="0"/>
              </a:rPr>
              <a:t>D</a:t>
            </a:r>
            <a:r>
              <a:rPr lang="fr-FR" baseline="-25000">
                <a:latin typeface="Calibri" pitchFamily="34" charset="0"/>
              </a:rPr>
              <a:t>AB</a:t>
            </a:r>
          </a:p>
        </p:txBody>
      </p:sp>
      <p:sp>
        <p:nvSpPr>
          <p:cNvPr id="13" name="Titre 1"/>
          <p:cNvSpPr txBox="1">
            <a:spLocks/>
          </p:cNvSpPr>
          <p:nvPr/>
        </p:nvSpPr>
        <p:spPr>
          <a:xfrm>
            <a:off x="457200" y="274638"/>
            <a:ext cx="8229600" cy="939800"/>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startAt="4"/>
              <a:defRPr/>
            </a:pPr>
            <a:r>
              <a:rPr lang="fr-FR" sz="4400">
                <a:latin typeface="+mj-lt"/>
                <a:ea typeface="+mj-ea"/>
                <a:cs typeface="+mj-cs"/>
              </a:rPr>
              <a:t>CALCULS TOPOGRAPHIQUES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71563" y="642938"/>
            <a:ext cx="7358062" cy="400050"/>
          </a:xfrm>
          <a:prstGeom prst="rect">
            <a:avLst/>
          </a:prstGeom>
          <a:noFill/>
          <a:ln w="9525">
            <a:noFill/>
            <a:miter lim="800000"/>
            <a:headEnd/>
            <a:tailEnd/>
          </a:ln>
        </p:spPr>
        <p:txBody>
          <a:bodyPr>
            <a:spAutoFit/>
          </a:bodyPr>
          <a:lstStyle/>
          <a:p>
            <a:pPr marL="457200" indent="-457200">
              <a:buFont typeface="Calibri" pitchFamily="34" charset="0"/>
              <a:buAutoNum type="arabicPeriod"/>
            </a:pPr>
            <a:r>
              <a:rPr lang="fr-FR" sz="2000">
                <a:latin typeface="Tahoma" pitchFamily="34" charset="0"/>
                <a:cs typeface="Tahoma" pitchFamily="34" charset="0"/>
              </a:rPr>
              <a:t>Calcul de gisement :</a:t>
            </a:r>
          </a:p>
        </p:txBody>
      </p:sp>
      <p:sp>
        <p:nvSpPr>
          <p:cNvPr id="16" name="Rectangle 15"/>
          <p:cNvSpPr/>
          <p:nvPr/>
        </p:nvSpPr>
        <p:spPr>
          <a:xfrm>
            <a:off x="4714875" y="6519863"/>
            <a:ext cx="4357688" cy="338137"/>
          </a:xfrm>
          <a:prstGeom prst="rect">
            <a:avLst/>
          </a:prstGeom>
          <a:noFill/>
          <a:ln>
            <a:noFill/>
          </a:ln>
        </p:spPr>
        <p:txBody>
          <a:bodyPr>
            <a:spAutoFit/>
          </a:bodyPr>
          <a:lstStyle/>
          <a:p>
            <a:pPr algn="ctr" fontAlgn="auto">
              <a:spcBef>
                <a:spcPts val="0"/>
              </a:spcBef>
              <a:spcAft>
                <a:spcPts val="0"/>
              </a:spcAft>
              <a:defRPr/>
            </a:pPr>
            <a:r>
              <a:rPr lang="fr-FR" sz="1600" b="1" i="1" dirty="0">
                <a:solidFill>
                  <a:schemeClr val="tx2">
                    <a:lumMod val="75000"/>
                  </a:schemeClr>
                </a:solidFill>
                <a:latin typeface="Tahoma" pitchFamily="34" charset="0"/>
                <a:cs typeface="Tahoma" pitchFamily="34" charset="0"/>
              </a:rPr>
              <a:t>Fig.30 : Différents quadrants</a:t>
            </a:r>
          </a:p>
        </p:txBody>
      </p:sp>
      <p:pic>
        <p:nvPicPr>
          <p:cNvPr id="8194" name="Picture 2"/>
          <p:cNvPicPr>
            <a:picLocks noChangeAspect="1" noChangeArrowheads="1"/>
          </p:cNvPicPr>
          <p:nvPr/>
        </p:nvPicPr>
        <p:blipFill>
          <a:blip r:embed="rId2" cstate="print"/>
          <a:srcRect/>
          <a:stretch>
            <a:fillRect/>
          </a:stretch>
        </p:blipFill>
        <p:spPr bwMode="auto">
          <a:xfrm>
            <a:off x="4476750" y="1804988"/>
            <a:ext cx="4667250" cy="4643437"/>
          </a:xfrm>
          <a:prstGeom prst="rect">
            <a:avLst/>
          </a:prstGeom>
          <a:noFill/>
          <a:ln w="9525">
            <a:solidFill>
              <a:schemeClr val="accent1"/>
            </a:solidFill>
            <a:miter lim="800000"/>
            <a:headEnd/>
            <a:tailEnd/>
          </a:ln>
        </p:spPr>
      </p:pic>
      <p:sp>
        <p:nvSpPr>
          <p:cNvPr id="13" name="Rectangle 7"/>
          <p:cNvSpPr>
            <a:spLocks noChangeArrowheads="1"/>
          </p:cNvSpPr>
          <p:nvPr/>
        </p:nvSpPr>
        <p:spPr bwMode="auto">
          <a:xfrm>
            <a:off x="71438" y="2060575"/>
            <a:ext cx="4357687" cy="4224338"/>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Quadrant 1 : B est à l'est et au nord de A</a:t>
            </a:r>
          </a:p>
          <a:p>
            <a:pPr algn="ctr">
              <a:lnSpc>
                <a:spcPct val="150000"/>
              </a:lnSpc>
            </a:pPr>
            <a:r>
              <a:rPr lang="fr-FR" sz="1600" b="1" i="1">
                <a:latin typeface="Tahoma" pitchFamily="34" charset="0"/>
                <a:cs typeface="Tahoma" pitchFamily="34" charset="0"/>
              </a:rPr>
              <a:t>G</a:t>
            </a:r>
            <a:r>
              <a:rPr lang="fr-FR" sz="1600" b="1" baseline="-25000">
                <a:latin typeface="Tahoma" pitchFamily="34" charset="0"/>
                <a:cs typeface="Tahoma" pitchFamily="34" charset="0"/>
              </a:rPr>
              <a:t>AB</a:t>
            </a:r>
            <a:r>
              <a:rPr lang="fr-FR" sz="1600" b="1">
                <a:latin typeface="Tahoma" pitchFamily="34" charset="0"/>
                <a:cs typeface="Tahoma" pitchFamily="34" charset="0"/>
              </a:rPr>
              <a:t> = </a:t>
            </a:r>
            <a:r>
              <a:rPr lang="fr-FR" sz="1600" b="1" i="1">
                <a:latin typeface="Tahoma" pitchFamily="34" charset="0"/>
                <a:cs typeface="Tahoma" pitchFamily="34" charset="0"/>
              </a:rPr>
              <a:t>artan(</a:t>
            </a:r>
            <a:r>
              <a:rPr lang="el-GR" sz="1600" b="1" i="1">
                <a:latin typeface="Tahoma" pitchFamily="34" charset="0"/>
                <a:cs typeface="Tahoma" pitchFamily="34" charset="0"/>
              </a:rPr>
              <a:t>Δ</a:t>
            </a:r>
            <a:r>
              <a:rPr lang="fr-FR" sz="1600" b="1" i="1">
                <a:latin typeface="Tahoma" pitchFamily="34" charset="0"/>
                <a:cs typeface="Tahoma" pitchFamily="34" charset="0"/>
              </a:rPr>
              <a:t>X/DY)</a:t>
            </a:r>
          </a:p>
          <a:p>
            <a:pPr algn="just">
              <a:lnSpc>
                <a:spcPct val="150000"/>
              </a:lnSpc>
            </a:pPr>
            <a:endParaRPr lang="fr-FR" sz="1600" b="1" i="1">
              <a:latin typeface="Tahoma" pitchFamily="34" charset="0"/>
              <a:cs typeface="Tahoma" pitchFamily="34" charset="0"/>
            </a:endParaRPr>
          </a:p>
          <a:p>
            <a:pPr algn="just">
              <a:lnSpc>
                <a:spcPct val="150000"/>
              </a:lnSpc>
            </a:pPr>
            <a:r>
              <a:rPr lang="fr-FR" sz="1600">
                <a:latin typeface="Tahoma" pitchFamily="34" charset="0"/>
                <a:cs typeface="Tahoma" pitchFamily="34" charset="0"/>
              </a:rPr>
              <a:t>Quadrant 2 : B est à l'est et au sud de A</a:t>
            </a:r>
          </a:p>
          <a:p>
            <a:pPr algn="ctr">
              <a:lnSpc>
                <a:spcPct val="150000"/>
              </a:lnSpc>
            </a:pPr>
            <a:r>
              <a:rPr lang="fr-FR" sz="1600" b="1" i="1">
                <a:latin typeface="Tahoma" pitchFamily="34" charset="0"/>
                <a:cs typeface="Tahoma" pitchFamily="34" charset="0"/>
              </a:rPr>
              <a:t>G</a:t>
            </a:r>
            <a:r>
              <a:rPr lang="fr-FR" sz="1600" b="1" baseline="-25000">
                <a:latin typeface="Tahoma" pitchFamily="34" charset="0"/>
                <a:cs typeface="Tahoma" pitchFamily="34" charset="0"/>
              </a:rPr>
              <a:t>AB</a:t>
            </a:r>
            <a:r>
              <a:rPr lang="fr-FR" sz="1600" b="1">
                <a:latin typeface="Tahoma" pitchFamily="34" charset="0"/>
                <a:cs typeface="Tahoma" pitchFamily="34" charset="0"/>
              </a:rPr>
              <a:t> = 200 + </a:t>
            </a:r>
            <a:r>
              <a:rPr lang="fr-FR" sz="1600" b="1" i="1">
                <a:latin typeface="Tahoma" pitchFamily="34" charset="0"/>
                <a:cs typeface="Tahoma" pitchFamily="34" charset="0"/>
              </a:rPr>
              <a:t>artan(</a:t>
            </a:r>
            <a:r>
              <a:rPr lang="el-GR" sz="1600" b="1" i="1">
                <a:latin typeface="Tahoma" pitchFamily="34" charset="0"/>
                <a:cs typeface="Tahoma" pitchFamily="34" charset="0"/>
              </a:rPr>
              <a:t>Δ</a:t>
            </a:r>
            <a:r>
              <a:rPr lang="fr-FR" sz="1600" b="1" i="1">
                <a:latin typeface="Tahoma" pitchFamily="34" charset="0"/>
                <a:cs typeface="Tahoma" pitchFamily="34" charset="0"/>
              </a:rPr>
              <a:t>X/DY)</a:t>
            </a:r>
          </a:p>
          <a:p>
            <a:pPr>
              <a:lnSpc>
                <a:spcPct val="150000"/>
              </a:lnSpc>
            </a:pPr>
            <a:endParaRPr lang="fr-FR" sz="1600">
              <a:latin typeface="Tahoma" pitchFamily="34" charset="0"/>
              <a:cs typeface="Tahoma" pitchFamily="34" charset="0"/>
            </a:endParaRPr>
          </a:p>
          <a:p>
            <a:pPr>
              <a:lnSpc>
                <a:spcPct val="150000"/>
              </a:lnSpc>
            </a:pPr>
            <a:r>
              <a:rPr lang="fr-FR" sz="1600">
                <a:latin typeface="Tahoma" pitchFamily="34" charset="0"/>
                <a:cs typeface="Tahoma" pitchFamily="34" charset="0"/>
              </a:rPr>
              <a:t>Quadrant 3 : B est à l'ouest et au sud de A </a:t>
            </a:r>
          </a:p>
          <a:p>
            <a:pPr algn="ctr">
              <a:lnSpc>
                <a:spcPct val="150000"/>
              </a:lnSpc>
            </a:pPr>
            <a:r>
              <a:rPr lang="fr-FR" sz="1600" b="1" i="1">
                <a:latin typeface="Tahoma" pitchFamily="34" charset="0"/>
                <a:cs typeface="Tahoma" pitchFamily="34" charset="0"/>
              </a:rPr>
              <a:t>G</a:t>
            </a:r>
            <a:r>
              <a:rPr lang="fr-FR" sz="1600" b="1" baseline="-25000">
                <a:latin typeface="Tahoma" pitchFamily="34" charset="0"/>
                <a:cs typeface="Tahoma" pitchFamily="34" charset="0"/>
              </a:rPr>
              <a:t>AB</a:t>
            </a:r>
            <a:r>
              <a:rPr lang="fr-FR" sz="1600" b="1">
                <a:latin typeface="Tahoma" pitchFamily="34" charset="0"/>
                <a:cs typeface="Tahoma" pitchFamily="34" charset="0"/>
              </a:rPr>
              <a:t> = 200 + </a:t>
            </a:r>
            <a:r>
              <a:rPr lang="fr-FR" sz="1600" b="1" i="1">
                <a:latin typeface="Tahoma" pitchFamily="34" charset="0"/>
                <a:cs typeface="Tahoma" pitchFamily="34" charset="0"/>
              </a:rPr>
              <a:t>artan(</a:t>
            </a:r>
            <a:r>
              <a:rPr lang="el-GR" sz="1600" b="1" i="1">
                <a:latin typeface="Tahoma" pitchFamily="34" charset="0"/>
                <a:cs typeface="Tahoma" pitchFamily="34" charset="0"/>
              </a:rPr>
              <a:t>Δ</a:t>
            </a:r>
            <a:r>
              <a:rPr lang="fr-FR" sz="1600" b="1" i="1">
                <a:latin typeface="Tahoma" pitchFamily="34" charset="0"/>
                <a:cs typeface="Tahoma" pitchFamily="34" charset="0"/>
              </a:rPr>
              <a:t>X/DY)</a:t>
            </a:r>
          </a:p>
          <a:p>
            <a:pPr>
              <a:lnSpc>
                <a:spcPct val="150000"/>
              </a:lnSpc>
            </a:pPr>
            <a:endParaRPr lang="fr-FR" sz="1600">
              <a:latin typeface="Tahoma" pitchFamily="34" charset="0"/>
              <a:cs typeface="Tahoma" pitchFamily="34" charset="0"/>
            </a:endParaRPr>
          </a:p>
          <a:p>
            <a:pPr>
              <a:lnSpc>
                <a:spcPct val="150000"/>
              </a:lnSpc>
            </a:pPr>
            <a:r>
              <a:rPr lang="fr-FR" sz="1600">
                <a:latin typeface="Tahoma" pitchFamily="34" charset="0"/>
                <a:cs typeface="Tahoma" pitchFamily="34" charset="0"/>
              </a:rPr>
              <a:t>Quadrant 4 :  B à l'ouest et au nord de A</a:t>
            </a:r>
          </a:p>
          <a:p>
            <a:pPr algn="ctr">
              <a:lnSpc>
                <a:spcPct val="150000"/>
              </a:lnSpc>
            </a:pPr>
            <a:r>
              <a:rPr lang="fr-FR" sz="1600" b="1" i="1">
                <a:latin typeface="Tahoma" pitchFamily="34" charset="0"/>
                <a:cs typeface="Tahoma" pitchFamily="34" charset="0"/>
              </a:rPr>
              <a:t>G</a:t>
            </a:r>
            <a:r>
              <a:rPr lang="fr-FR" sz="1600" b="1" baseline="-25000">
                <a:latin typeface="Tahoma" pitchFamily="34" charset="0"/>
                <a:cs typeface="Tahoma" pitchFamily="34" charset="0"/>
              </a:rPr>
              <a:t>AB</a:t>
            </a:r>
            <a:r>
              <a:rPr lang="fr-FR" sz="1600" b="1">
                <a:latin typeface="Tahoma" pitchFamily="34" charset="0"/>
                <a:cs typeface="Tahoma" pitchFamily="34" charset="0"/>
              </a:rPr>
              <a:t> = 400 + </a:t>
            </a:r>
            <a:r>
              <a:rPr lang="fr-FR" sz="1600" b="1" i="1">
                <a:latin typeface="Tahoma" pitchFamily="34" charset="0"/>
                <a:cs typeface="Tahoma" pitchFamily="34" charset="0"/>
              </a:rPr>
              <a:t>artan(</a:t>
            </a:r>
            <a:r>
              <a:rPr lang="el-GR" sz="1600" b="1" i="1">
                <a:latin typeface="Tahoma" pitchFamily="34" charset="0"/>
                <a:cs typeface="Tahoma" pitchFamily="34" charset="0"/>
              </a:rPr>
              <a:t>Δ</a:t>
            </a:r>
            <a:r>
              <a:rPr lang="fr-FR" sz="1600" b="1" i="1">
                <a:latin typeface="Tahoma" pitchFamily="34" charset="0"/>
                <a:cs typeface="Tahoma" pitchFamily="34" charset="0"/>
              </a:rPr>
              <a:t>X/DY)</a:t>
            </a:r>
          </a:p>
        </p:txBody>
      </p:sp>
      <p:sp>
        <p:nvSpPr>
          <p:cNvPr id="12" name="Titre 1"/>
          <p:cNvSpPr txBox="1">
            <a:spLocks/>
          </p:cNvSpPr>
          <p:nvPr/>
        </p:nvSpPr>
        <p:spPr>
          <a:xfrm>
            <a:off x="357188" y="0"/>
            <a:ext cx="8229600" cy="582613"/>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fontScale="85000" lnSpcReduction="20000"/>
          </a:bodyPr>
          <a:lstStyle/>
          <a:p>
            <a:pPr marL="857250" indent="-857250" algn="ctr" fontAlgn="auto">
              <a:spcAft>
                <a:spcPts val="0"/>
              </a:spcAft>
              <a:buFont typeface="+mj-lt"/>
              <a:buAutoNum type="romanUcPeriod" startAt="4"/>
              <a:defRPr/>
            </a:pPr>
            <a:r>
              <a:rPr lang="fr-FR" sz="4400" dirty="0">
                <a:latin typeface="+mj-lt"/>
                <a:ea typeface="+mj-ea"/>
                <a:cs typeface="+mj-cs"/>
              </a:rPr>
              <a:t>CALCULS TOPOGRAPHIQUES</a:t>
            </a:r>
          </a:p>
        </p:txBody>
      </p:sp>
      <p:sp>
        <p:nvSpPr>
          <p:cNvPr id="17" name="Espace réservé du numéro de diapositive 16"/>
          <p:cNvSpPr>
            <a:spLocks noGrp="1"/>
          </p:cNvSpPr>
          <p:nvPr>
            <p:ph type="sldNum" sz="quarter" idx="12"/>
          </p:nvPr>
        </p:nvSpPr>
        <p:spPr/>
        <p:txBody>
          <a:bodyPr/>
          <a:lstStyle/>
          <a:p>
            <a:pPr>
              <a:defRPr/>
            </a:pPr>
            <a:fld id="{89AA84D2-E8C1-48BD-AD14-F4CE9F9D248E}" type="slidenum">
              <a:rPr lang="fr-FR"/>
              <a:pPr>
                <a:defRPr/>
              </a:pPr>
              <a:t>62</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5"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p:cNvSpPr>
            <a:spLocks noGrp="1"/>
          </p:cNvSpPr>
          <p:nvPr>
            <p:ph type="title"/>
          </p:nvPr>
        </p:nvSpPr>
        <p:spPr/>
        <p:txBody>
          <a:bodyPr/>
          <a:lstStyle/>
          <a:p>
            <a:pPr marL="857250" indent="-857250">
              <a:buFont typeface="Calibri" pitchFamily="34" charset="0"/>
              <a:buAutoNum type="romanUcPeriod" startAt="4"/>
            </a:pPr>
            <a:r>
              <a:rPr lang="fr-FR" smtClean="0"/>
              <a:t>CALCULS TOPOGRAPHIQUES</a:t>
            </a:r>
          </a:p>
        </p:txBody>
      </p:sp>
      <p:sp>
        <p:nvSpPr>
          <p:cNvPr id="4" name="Espace réservé du contenu 3"/>
          <p:cNvSpPr>
            <a:spLocks noGrp="1"/>
          </p:cNvSpPr>
          <p:nvPr>
            <p:ph sz="quarter" idx="1"/>
          </p:nvPr>
        </p:nvSpPr>
        <p:spPr>
          <a:xfrm>
            <a:off x="214313" y="1600200"/>
            <a:ext cx="4786312" cy="4900613"/>
          </a:xfrm>
          <a:ln>
            <a:solidFill>
              <a:srgbClr val="FF0000"/>
            </a:solidFill>
          </a:ln>
        </p:spPr>
        <p:txBody>
          <a:bodyPr rtlCol="0">
            <a:normAutofit fontScale="25000" lnSpcReduction="20000"/>
          </a:bodyPr>
          <a:lstStyle/>
          <a:p>
            <a:pPr marL="540000" indent="0" fontAlgn="auto">
              <a:spcAft>
                <a:spcPts val="0"/>
              </a:spcAft>
              <a:buFont typeface="+mj-lt"/>
              <a:buAutoNum type="arabicPeriod" startAt="3"/>
              <a:defRPr/>
            </a:pPr>
            <a:r>
              <a:rPr lang="fr-FR" sz="8000" b="1" dirty="0" smtClean="0"/>
              <a:t>   G</a:t>
            </a:r>
            <a:r>
              <a:rPr lang="fr-FR" sz="8000" b="1" baseline="-25000" dirty="0" smtClean="0"/>
              <a:t>0</a:t>
            </a:r>
            <a:r>
              <a:rPr lang="fr-FR" sz="8000" b="1" dirty="0" smtClean="0"/>
              <a:t> et Rayonnement</a:t>
            </a:r>
          </a:p>
          <a:p>
            <a:pPr indent="0" fontAlgn="auto">
              <a:spcAft>
                <a:spcPts val="0"/>
              </a:spcAft>
              <a:buFont typeface="Arial" pitchFamily="34" charset="0"/>
              <a:buNone/>
              <a:defRPr/>
            </a:pPr>
            <a:endParaRPr lang="fr-FR" sz="8000" b="1" i="1" u="sng" dirty="0" smtClean="0"/>
          </a:p>
          <a:p>
            <a:pPr marL="0" indent="0" fontAlgn="auto">
              <a:spcAft>
                <a:spcPts val="0"/>
              </a:spcAft>
              <a:buFont typeface="Arial" pitchFamily="34" charset="0"/>
              <a:buNone/>
              <a:defRPr/>
            </a:pPr>
            <a:r>
              <a:rPr lang="fr-FR" sz="8000" b="1" i="1" u="sng" dirty="0" smtClean="0"/>
              <a:t>Orientation du limbe</a:t>
            </a:r>
          </a:p>
          <a:p>
            <a:pPr marL="0" indent="0" fontAlgn="auto">
              <a:spcAft>
                <a:spcPts val="0"/>
              </a:spcAft>
              <a:buFont typeface="Arial" pitchFamily="34" charset="0"/>
              <a:buNone/>
              <a:defRPr/>
            </a:pPr>
            <a:endParaRPr lang="fr-FR" sz="2000" dirty="0" smtClean="0"/>
          </a:p>
          <a:p>
            <a:pPr marL="0" indent="0" fontAlgn="auto">
              <a:lnSpc>
                <a:spcPct val="120000"/>
              </a:lnSpc>
              <a:spcAft>
                <a:spcPts val="0"/>
              </a:spcAft>
              <a:buFont typeface="Arial" pitchFamily="34" charset="0"/>
              <a:buChar char="•"/>
              <a:defRPr/>
            </a:pPr>
            <a:r>
              <a:rPr lang="fr-FR" sz="6200" dirty="0" smtClean="0"/>
              <a:t> </a:t>
            </a:r>
            <a:r>
              <a:rPr lang="fr-FR" sz="7200" dirty="0" smtClean="0"/>
              <a:t>Un théodolite permet d'effectuer des lectures d'angles horizontaux. Ces lectures sont comptées positivement dans le sens des aiguilles d'une montre par rapport à une direction origine correspondant à la lecture « zéro ».</a:t>
            </a:r>
          </a:p>
          <a:p>
            <a:pPr marL="0" indent="0" fontAlgn="auto">
              <a:lnSpc>
                <a:spcPct val="120000"/>
              </a:lnSpc>
              <a:spcAft>
                <a:spcPts val="0"/>
              </a:spcAft>
              <a:buFont typeface="Arial" pitchFamily="34" charset="0"/>
              <a:buChar char="•"/>
              <a:defRPr/>
            </a:pPr>
            <a:r>
              <a:rPr lang="fr-FR" sz="7200" dirty="0" smtClean="0"/>
              <a:t> Le gisement d'une direction peut se déduire du gisement de l'origine des lectures d'angles horizontaux mesurées lors du tour 'horizon. Celui ci appelé G</a:t>
            </a:r>
            <a:r>
              <a:rPr lang="fr-FR" sz="7200" baseline="-25000" dirty="0" smtClean="0"/>
              <a:t>0</a:t>
            </a:r>
            <a:r>
              <a:rPr lang="fr-FR" sz="7200" dirty="0" smtClean="0"/>
              <a:t> d'orientation peut se calculer à partir de l'observation de points connus en coordonnées.</a:t>
            </a:r>
            <a:endParaRPr lang="fr-FR" sz="8000" b="1" dirty="0" smtClean="0"/>
          </a:p>
          <a:p>
            <a:pPr marL="0" indent="0" fontAlgn="auto">
              <a:lnSpc>
                <a:spcPct val="120000"/>
              </a:lnSpc>
              <a:spcAft>
                <a:spcPts val="0"/>
              </a:spcAft>
              <a:buFont typeface="Arial" pitchFamily="34" charset="0"/>
              <a:buNone/>
              <a:defRPr/>
            </a:pPr>
            <a:r>
              <a:rPr lang="fr-FR" sz="7200" dirty="0" smtClean="0"/>
              <a:t> le G</a:t>
            </a:r>
            <a:r>
              <a:rPr lang="fr-FR" sz="7200" baseline="-25000" dirty="0" smtClean="0"/>
              <a:t>0</a:t>
            </a:r>
            <a:r>
              <a:rPr lang="fr-FR" sz="7200" dirty="0" smtClean="0"/>
              <a:t> individuel en A sur le point visé i est </a:t>
            </a:r>
            <a:r>
              <a:rPr lang="fr-FR" sz="8000" b="1" dirty="0" smtClean="0"/>
              <a:t>G</a:t>
            </a:r>
            <a:r>
              <a:rPr lang="fr-FR" sz="8000" b="1" baseline="-25000" dirty="0" smtClean="0"/>
              <a:t>0i</a:t>
            </a:r>
            <a:r>
              <a:rPr lang="fr-FR" sz="8000" b="1" dirty="0" smtClean="0"/>
              <a:t>=</a:t>
            </a:r>
            <a:r>
              <a:rPr lang="fr-FR" sz="8000" b="1" dirty="0" err="1" smtClean="0"/>
              <a:t>GAi</a:t>
            </a:r>
            <a:r>
              <a:rPr lang="fr-FR" sz="8000" b="1" dirty="0" smtClean="0"/>
              <a:t>-li</a:t>
            </a:r>
          </a:p>
        </p:txBody>
      </p:sp>
      <p:sp>
        <p:nvSpPr>
          <p:cNvPr id="16" name="Espace réservé du contenu 15"/>
          <p:cNvSpPr>
            <a:spLocks noGrp="1"/>
          </p:cNvSpPr>
          <p:nvPr>
            <p:ph sz="quarter" idx="2"/>
          </p:nvPr>
        </p:nvSpPr>
        <p:spPr>
          <a:xfrm>
            <a:off x="5000625" y="1857375"/>
            <a:ext cx="4143375" cy="4525963"/>
          </a:xfrm>
        </p:spPr>
        <p:txBody>
          <a:bodyPr rtlCol="0">
            <a:normAutofit fontScale="25000" lnSpcReduction="20000"/>
          </a:bodyPr>
          <a:lstStyle/>
          <a:p>
            <a:pPr fontAlgn="auto">
              <a:spcAft>
                <a:spcPts val="0"/>
              </a:spcAft>
              <a:buFont typeface="Arial" pitchFamily="34" charset="0"/>
              <a:buNone/>
              <a:defRPr/>
            </a:pPr>
            <a:endParaRPr lang="fr-FR" dirty="0"/>
          </a:p>
        </p:txBody>
      </p:sp>
      <p:sp>
        <p:nvSpPr>
          <p:cNvPr id="9" name="Espace réservé du numéro de diapositive 8"/>
          <p:cNvSpPr>
            <a:spLocks noGrp="1"/>
          </p:cNvSpPr>
          <p:nvPr>
            <p:ph type="sldNum" sz="quarter" idx="16"/>
          </p:nvPr>
        </p:nvSpPr>
        <p:spPr/>
        <p:txBody>
          <a:bodyPr/>
          <a:lstStyle/>
          <a:p>
            <a:pPr>
              <a:defRPr/>
            </a:pPr>
            <a:fld id="{7483A7F3-DE9C-498D-B72D-3787F6C07B8A}" type="slidenum">
              <a:rPr lang="fr-FR"/>
              <a:pPr>
                <a:defRPr/>
              </a:pPr>
              <a:t>63</a:t>
            </a:fld>
            <a:endParaRPr lang="fr-FR"/>
          </a:p>
        </p:txBody>
      </p:sp>
      <p:pic>
        <p:nvPicPr>
          <p:cNvPr id="86020" name="Image 12" descr="G0.jpg"/>
          <p:cNvPicPr>
            <a:picLocks noChangeAspect="1"/>
          </p:cNvPicPr>
          <p:nvPr/>
        </p:nvPicPr>
        <p:blipFill>
          <a:blip r:embed="rId3" cstate="print"/>
          <a:srcRect/>
          <a:stretch>
            <a:fillRect/>
          </a:stretch>
        </p:blipFill>
        <p:spPr bwMode="auto">
          <a:xfrm>
            <a:off x="5143500" y="1857375"/>
            <a:ext cx="4000500" cy="4572000"/>
          </a:xfrm>
          <a:prstGeom prst="rect">
            <a:avLst/>
          </a:prstGeom>
          <a:noFill/>
          <a:ln w="9525">
            <a:noFill/>
            <a:miter lim="800000"/>
            <a:headEnd/>
            <a:tailEnd/>
          </a:ln>
        </p:spPr>
      </p:pic>
      <p:sp>
        <p:nvSpPr>
          <p:cNvPr id="6" name="Titre 1"/>
          <p:cNvSpPr txBox="1">
            <a:spLocks/>
          </p:cNvSpPr>
          <p:nvPr/>
        </p:nvSpPr>
        <p:spPr>
          <a:xfrm>
            <a:off x="457200" y="274638"/>
            <a:ext cx="8229600" cy="939800"/>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startAt="4"/>
              <a:defRPr/>
            </a:pPr>
            <a:r>
              <a:rPr lang="fr-FR" sz="4400">
                <a:latin typeface="+mj-lt"/>
                <a:ea typeface="+mj-ea"/>
                <a:cs typeface="+mj-cs"/>
              </a:rPr>
              <a:t>CALCULS TOPOGRAPHIQUES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p:cNvSpPr>
            <a:spLocks noGrp="1"/>
          </p:cNvSpPr>
          <p:nvPr>
            <p:ph type="title"/>
          </p:nvPr>
        </p:nvSpPr>
        <p:spPr/>
        <p:txBody>
          <a:bodyPr/>
          <a:lstStyle/>
          <a:p>
            <a:pPr marL="857250" indent="-857250">
              <a:buFont typeface="Calibri" pitchFamily="34" charset="0"/>
              <a:buAutoNum type="romanUcPeriod" startAt="4"/>
            </a:pPr>
            <a:r>
              <a:rPr lang="fr-FR" smtClean="0"/>
              <a:t>CALCULS TOPOGRAPHIQUES</a:t>
            </a:r>
          </a:p>
        </p:txBody>
      </p:sp>
      <p:sp>
        <p:nvSpPr>
          <p:cNvPr id="4" name="Espace réservé du contenu 3"/>
          <p:cNvSpPr>
            <a:spLocks noGrp="1"/>
          </p:cNvSpPr>
          <p:nvPr>
            <p:ph sz="quarter" idx="1"/>
          </p:nvPr>
        </p:nvSpPr>
        <p:spPr>
          <a:xfrm>
            <a:off x="214313" y="1600200"/>
            <a:ext cx="4857750" cy="4900613"/>
          </a:xfrm>
          <a:ln>
            <a:solidFill>
              <a:srgbClr val="FF0000"/>
            </a:solidFill>
          </a:ln>
        </p:spPr>
        <p:txBody>
          <a:bodyPr rtlCol="0">
            <a:normAutofit/>
          </a:bodyPr>
          <a:lstStyle/>
          <a:p>
            <a:pPr marL="540000" indent="0" fontAlgn="auto">
              <a:spcAft>
                <a:spcPts val="0"/>
              </a:spcAft>
              <a:buFont typeface="+mj-lt"/>
              <a:buAutoNum type="arabicPeriod" startAt="3"/>
              <a:defRPr/>
            </a:pPr>
            <a:r>
              <a:rPr lang="fr-FR" sz="3200" b="1" dirty="0" smtClean="0"/>
              <a:t>   </a:t>
            </a:r>
            <a:r>
              <a:rPr lang="fr-FR" sz="2200" b="1" dirty="0" smtClean="0"/>
              <a:t>G</a:t>
            </a:r>
            <a:r>
              <a:rPr lang="fr-FR" sz="2200" b="1" baseline="-25000" dirty="0" smtClean="0"/>
              <a:t>0</a:t>
            </a:r>
            <a:r>
              <a:rPr lang="fr-FR" sz="2200" b="1" dirty="0" smtClean="0"/>
              <a:t> et Rayonnement</a:t>
            </a:r>
          </a:p>
          <a:p>
            <a:pPr marL="0" indent="0" algn="just" fontAlgn="auto">
              <a:spcAft>
                <a:spcPts val="0"/>
              </a:spcAft>
              <a:buFont typeface="Arial" pitchFamily="34" charset="0"/>
              <a:buNone/>
              <a:defRPr/>
            </a:pPr>
            <a:r>
              <a:rPr lang="fr-FR" sz="1800" dirty="0" smtClean="0"/>
              <a:t>L'analyse des écarts entre les G0 individuels et</a:t>
            </a:r>
          </a:p>
          <a:p>
            <a:pPr marL="0" indent="0" algn="just" fontAlgn="auto">
              <a:spcAft>
                <a:spcPts val="0"/>
              </a:spcAft>
              <a:buFont typeface="Arial" pitchFamily="34" charset="0"/>
              <a:buNone/>
              <a:defRPr/>
            </a:pPr>
            <a:r>
              <a:rPr lang="fr-FR" sz="1800" dirty="0" smtClean="0"/>
              <a:t>ce gisement moyen d'orientation permet </a:t>
            </a:r>
          </a:p>
          <a:p>
            <a:pPr marL="0" indent="0" algn="just" fontAlgn="auto">
              <a:spcAft>
                <a:spcPts val="0"/>
              </a:spcAft>
              <a:buFont typeface="Arial" pitchFamily="34" charset="0"/>
              <a:buNone/>
              <a:defRPr/>
            </a:pPr>
            <a:r>
              <a:rPr lang="fr-FR" sz="1800" dirty="0" smtClean="0"/>
              <a:t>de déceler les éventuelles erreurs de calculs</a:t>
            </a:r>
          </a:p>
          <a:p>
            <a:pPr marL="0" indent="0" algn="just" fontAlgn="auto">
              <a:spcAft>
                <a:spcPts val="0"/>
              </a:spcAft>
              <a:buFont typeface="Arial" pitchFamily="34" charset="0"/>
              <a:buNone/>
              <a:defRPr/>
            </a:pPr>
            <a:r>
              <a:rPr lang="fr-FR" sz="1800" dirty="0" smtClean="0"/>
              <a:t> et d'observations et aussi de montrer </a:t>
            </a:r>
          </a:p>
          <a:p>
            <a:pPr marL="0" indent="0" algn="just" fontAlgn="auto">
              <a:spcAft>
                <a:spcPts val="0"/>
              </a:spcAft>
              <a:buFont typeface="Arial" pitchFamily="34" charset="0"/>
              <a:buNone/>
              <a:defRPr/>
            </a:pPr>
            <a:r>
              <a:rPr lang="fr-FR" sz="1800" dirty="0" smtClean="0"/>
              <a:t>Les éventuels déplacements des points connus </a:t>
            </a:r>
          </a:p>
          <a:p>
            <a:pPr marL="0" indent="0" algn="just" fontAlgn="auto">
              <a:spcAft>
                <a:spcPts val="0"/>
              </a:spcAft>
              <a:buFont typeface="Arial" pitchFamily="34" charset="0"/>
              <a:buNone/>
              <a:defRPr/>
            </a:pPr>
            <a:r>
              <a:rPr lang="fr-FR" sz="1800" dirty="0" smtClean="0"/>
              <a:t>en coordonnées (borne déplacée,</a:t>
            </a:r>
          </a:p>
          <a:p>
            <a:pPr marL="0" indent="0" algn="just" fontAlgn="auto">
              <a:spcAft>
                <a:spcPts val="0"/>
              </a:spcAft>
              <a:buFont typeface="Arial" pitchFamily="34" charset="0"/>
              <a:buNone/>
              <a:defRPr/>
            </a:pPr>
            <a:r>
              <a:rPr lang="fr-FR" sz="1800" dirty="0" smtClean="0"/>
              <a:t>mauvaise identification de points visés...).</a:t>
            </a:r>
          </a:p>
          <a:p>
            <a:pPr marL="0" indent="0" algn="just" fontAlgn="auto">
              <a:spcAft>
                <a:spcPts val="0"/>
              </a:spcAft>
              <a:buFont typeface="Arial" pitchFamily="34" charset="0"/>
              <a:buNone/>
              <a:defRPr/>
            </a:pPr>
            <a:r>
              <a:rPr lang="fr-FR" sz="1800" dirty="0" smtClean="0"/>
              <a:t>Le gisement d'une direction à déterminer est:</a:t>
            </a:r>
          </a:p>
          <a:p>
            <a:pPr marL="0" indent="0" algn="just" fontAlgn="auto">
              <a:spcAft>
                <a:spcPts val="0"/>
              </a:spcAft>
              <a:buFont typeface="Arial" pitchFamily="34" charset="0"/>
              <a:buNone/>
              <a:defRPr/>
            </a:pPr>
            <a:endParaRPr lang="fr-FR" sz="1800" b="1" dirty="0" smtClean="0"/>
          </a:p>
          <a:p>
            <a:pPr marL="0" indent="0" algn="just" fontAlgn="auto">
              <a:spcAft>
                <a:spcPts val="0"/>
              </a:spcAft>
              <a:buFont typeface="Arial" pitchFamily="34" charset="0"/>
              <a:buNone/>
              <a:defRPr/>
            </a:pPr>
            <a:r>
              <a:rPr lang="fr-FR" sz="2000" b="1" i="1" dirty="0" smtClean="0"/>
              <a:t>G</a:t>
            </a:r>
            <a:r>
              <a:rPr lang="fr-FR" sz="2000" b="1" i="1" baseline="-25000" dirty="0" smtClean="0"/>
              <a:t>AM </a:t>
            </a:r>
            <a:r>
              <a:rPr lang="fr-FR" sz="2000" b="1" i="1" dirty="0" smtClean="0"/>
              <a:t>= G</a:t>
            </a:r>
            <a:r>
              <a:rPr lang="fr-FR" sz="2000" b="1" i="1" baseline="-25000" dirty="0" smtClean="0"/>
              <a:t>0(moyen) </a:t>
            </a:r>
            <a:r>
              <a:rPr lang="fr-FR" sz="2000" b="1" i="1" dirty="0" smtClean="0"/>
              <a:t>+ L</a:t>
            </a:r>
            <a:r>
              <a:rPr lang="fr-FR" sz="2000" b="1" i="1" baseline="-25000" dirty="0" smtClean="0"/>
              <a:t>M </a:t>
            </a:r>
            <a:r>
              <a:rPr lang="fr-FR" sz="1800" dirty="0" smtClean="0"/>
              <a:t>avec </a:t>
            </a:r>
          </a:p>
        </p:txBody>
      </p:sp>
      <p:pic>
        <p:nvPicPr>
          <p:cNvPr id="88067" name="Espace réservé du contenu 6" descr="G0MOYEN.jpg"/>
          <p:cNvPicPr>
            <a:picLocks noGrp="1" noChangeAspect="1"/>
          </p:cNvPicPr>
          <p:nvPr>
            <p:ph sz="quarter" idx="2"/>
          </p:nvPr>
        </p:nvPicPr>
        <p:blipFill>
          <a:blip r:embed="rId3" cstate="print"/>
          <a:srcRect/>
          <a:stretch>
            <a:fillRect/>
          </a:stretch>
        </p:blipFill>
        <p:spPr>
          <a:xfrm>
            <a:off x="2714625" y="5000625"/>
            <a:ext cx="2214563" cy="754063"/>
          </a:xfrm>
        </p:spPr>
      </p:pic>
      <p:sp>
        <p:nvSpPr>
          <p:cNvPr id="10" name="Espace réservé du numéro de diapositive 9"/>
          <p:cNvSpPr>
            <a:spLocks noGrp="1"/>
          </p:cNvSpPr>
          <p:nvPr>
            <p:ph type="sldNum" sz="quarter" idx="16"/>
          </p:nvPr>
        </p:nvSpPr>
        <p:spPr/>
        <p:txBody>
          <a:bodyPr/>
          <a:lstStyle/>
          <a:p>
            <a:pPr>
              <a:defRPr/>
            </a:pPr>
            <a:fld id="{EBF808FC-82CF-4F55-8E23-2F58F01AB6B0}" type="slidenum">
              <a:rPr lang="fr-FR"/>
              <a:pPr>
                <a:defRPr/>
              </a:pPr>
              <a:t>64</a:t>
            </a:fld>
            <a:endParaRPr lang="fr-FR"/>
          </a:p>
        </p:txBody>
      </p:sp>
      <p:pic>
        <p:nvPicPr>
          <p:cNvPr id="88068" name="Image 12" descr="G0.jpg"/>
          <p:cNvPicPr>
            <a:picLocks noChangeAspect="1"/>
          </p:cNvPicPr>
          <p:nvPr/>
        </p:nvPicPr>
        <p:blipFill>
          <a:blip r:embed="rId4" cstate="print"/>
          <a:srcRect/>
          <a:stretch>
            <a:fillRect/>
          </a:stretch>
        </p:blipFill>
        <p:spPr bwMode="auto">
          <a:xfrm>
            <a:off x="4794250" y="1571625"/>
            <a:ext cx="4349750" cy="4572000"/>
          </a:xfrm>
          <a:prstGeom prst="rect">
            <a:avLst/>
          </a:prstGeom>
          <a:noFill/>
          <a:ln w="9525">
            <a:noFill/>
            <a:miter lim="800000"/>
            <a:headEnd/>
            <a:tailEnd/>
          </a:ln>
        </p:spPr>
      </p:pic>
      <p:sp>
        <p:nvSpPr>
          <p:cNvPr id="6" name="Titre 1"/>
          <p:cNvSpPr txBox="1">
            <a:spLocks/>
          </p:cNvSpPr>
          <p:nvPr/>
        </p:nvSpPr>
        <p:spPr>
          <a:xfrm>
            <a:off x="457200" y="274638"/>
            <a:ext cx="8229600" cy="939800"/>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startAt="4"/>
              <a:defRPr/>
            </a:pPr>
            <a:r>
              <a:rPr lang="fr-FR" sz="4400">
                <a:latin typeface="+mj-lt"/>
                <a:ea typeface="+mj-ea"/>
                <a:cs typeface="+mj-cs"/>
              </a:rPr>
              <a:t>CALCULS TOPOGRAPHIQUES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2" name="Rectangle 7"/>
          <p:cNvSpPr>
            <a:spLocks noChangeArrowheads="1"/>
          </p:cNvSpPr>
          <p:nvPr/>
        </p:nvSpPr>
        <p:spPr bwMode="auto">
          <a:xfrm>
            <a:off x="71438" y="858838"/>
            <a:ext cx="8358187" cy="1570037"/>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Déterminer un point (ou une direction) c’est relier ce point à des points connus, au moyen  de mesures.</a:t>
            </a:r>
          </a:p>
          <a:p>
            <a:pPr algn="just">
              <a:lnSpc>
                <a:spcPct val="150000"/>
              </a:lnSpc>
            </a:pPr>
            <a:r>
              <a:rPr lang="fr-FR" sz="1600">
                <a:latin typeface="Tahoma" pitchFamily="34" charset="0"/>
                <a:cs typeface="Tahoma" pitchFamily="34" charset="0"/>
              </a:rPr>
              <a:t>Ces mesures peuvent être des angles, des distances ou combinaison des angles et distances.</a:t>
            </a:r>
          </a:p>
        </p:txBody>
      </p:sp>
      <p:sp>
        <p:nvSpPr>
          <p:cNvPr id="11" name="Rectangle 10"/>
          <p:cNvSpPr/>
          <p:nvPr/>
        </p:nvSpPr>
        <p:spPr>
          <a:xfrm>
            <a:off x="1071563" y="2541588"/>
            <a:ext cx="7643812"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Procédés n’utilisant que des mesures linéaires :</a:t>
            </a:r>
          </a:p>
        </p:txBody>
      </p:sp>
      <p:sp>
        <p:nvSpPr>
          <p:cNvPr id="13" name="Rectangle 7"/>
          <p:cNvSpPr>
            <a:spLocks noChangeArrowheads="1"/>
          </p:cNvSpPr>
          <p:nvPr/>
        </p:nvSpPr>
        <p:spPr bwMode="auto">
          <a:xfrm>
            <a:off x="71438" y="3160713"/>
            <a:ext cx="8358187" cy="830262"/>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Trilatération</a:t>
            </a:r>
          </a:p>
          <a:p>
            <a:pPr algn="just">
              <a:lnSpc>
                <a:spcPct val="150000"/>
              </a:lnSpc>
            </a:pPr>
            <a:r>
              <a:rPr lang="fr-FR" sz="1600">
                <a:latin typeface="Tahoma" pitchFamily="34" charset="0"/>
                <a:cs typeface="Tahoma" pitchFamily="34" charset="0"/>
              </a:rPr>
              <a:t>Multilatération</a:t>
            </a:r>
          </a:p>
        </p:txBody>
      </p:sp>
      <p:sp>
        <p:nvSpPr>
          <p:cNvPr id="8" name="Espace réservé du numéro de diapositive 7"/>
          <p:cNvSpPr>
            <a:spLocks noGrp="1"/>
          </p:cNvSpPr>
          <p:nvPr>
            <p:ph type="sldNum" sz="quarter" idx="12"/>
          </p:nvPr>
        </p:nvSpPr>
        <p:spPr/>
        <p:txBody>
          <a:bodyPr/>
          <a:lstStyle/>
          <a:p>
            <a:pPr>
              <a:defRPr/>
            </a:pPr>
            <a:fld id="{4C766546-3234-4DC2-ACD2-779B8B743A43}" type="slidenum">
              <a:rPr lang="fr-FR"/>
              <a:pPr>
                <a:defRPr/>
              </a:pPr>
              <a:t>65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3" name="Rectangle 7"/>
          <p:cNvSpPr>
            <a:spLocks noChangeArrowheads="1"/>
          </p:cNvSpPr>
          <p:nvPr/>
        </p:nvSpPr>
        <p:spPr bwMode="auto">
          <a:xfrm>
            <a:off x="71438" y="1458913"/>
            <a:ext cx="8358187" cy="830262"/>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Rayonnement</a:t>
            </a:r>
          </a:p>
          <a:p>
            <a:pPr algn="just">
              <a:lnSpc>
                <a:spcPct val="150000"/>
              </a:lnSpc>
            </a:pPr>
            <a:r>
              <a:rPr lang="fr-FR" sz="1600">
                <a:latin typeface="Tahoma" pitchFamily="34" charset="0"/>
                <a:cs typeface="Tahoma" pitchFamily="34" charset="0"/>
              </a:rPr>
              <a:t>Cheminement</a:t>
            </a:r>
          </a:p>
        </p:txBody>
      </p:sp>
      <p:sp>
        <p:nvSpPr>
          <p:cNvPr id="14" name="Rectangle 13"/>
          <p:cNvSpPr/>
          <p:nvPr/>
        </p:nvSpPr>
        <p:spPr>
          <a:xfrm>
            <a:off x="1071563" y="857250"/>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7" name="Rectangle 6"/>
          <p:cNvSpPr/>
          <p:nvPr/>
        </p:nvSpPr>
        <p:spPr>
          <a:xfrm>
            <a:off x="1071563" y="2671763"/>
            <a:ext cx="7643812"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8" name="Rectangle 7"/>
          <p:cNvSpPr>
            <a:spLocks noChangeArrowheads="1"/>
          </p:cNvSpPr>
          <p:nvPr/>
        </p:nvSpPr>
        <p:spPr bwMode="auto">
          <a:xfrm>
            <a:off x="71438" y="3300413"/>
            <a:ext cx="8358187" cy="12001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Intersection</a:t>
            </a:r>
          </a:p>
          <a:p>
            <a:pPr algn="just">
              <a:lnSpc>
                <a:spcPct val="150000"/>
              </a:lnSpc>
            </a:pPr>
            <a:r>
              <a:rPr lang="fr-FR" sz="1600">
                <a:latin typeface="Tahoma" pitchFamily="34" charset="0"/>
                <a:cs typeface="Tahoma" pitchFamily="34" charset="0"/>
              </a:rPr>
              <a:t>Relèvement</a:t>
            </a:r>
          </a:p>
          <a:p>
            <a:pPr algn="just">
              <a:lnSpc>
                <a:spcPct val="150000"/>
              </a:lnSpc>
            </a:pPr>
            <a:r>
              <a:rPr lang="fr-FR" sz="1600">
                <a:latin typeface="Tahoma" pitchFamily="34" charset="0"/>
                <a:cs typeface="Tahoma" pitchFamily="34" charset="0"/>
              </a:rPr>
              <a:t>Recoupement</a:t>
            </a:r>
          </a:p>
        </p:txBody>
      </p:sp>
      <p:sp>
        <p:nvSpPr>
          <p:cNvPr id="10" name="Espace réservé du numéro de diapositive 9"/>
          <p:cNvSpPr>
            <a:spLocks noGrp="1"/>
          </p:cNvSpPr>
          <p:nvPr>
            <p:ph type="sldNum" sz="quarter" idx="12"/>
          </p:nvPr>
        </p:nvSpPr>
        <p:spPr/>
        <p:txBody>
          <a:bodyPr/>
          <a:lstStyle/>
          <a:p>
            <a:pPr>
              <a:defRPr/>
            </a:pPr>
            <a:fld id="{35E102A3-4761-48CD-8892-31CF9DA9535B}" type="slidenum">
              <a:rPr lang="fr-FR"/>
              <a:pPr>
                <a:defRPr/>
              </a:pPr>
              <a:t>66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Procédés n’utilisant que des mesures linéaires :</a:t>
            </a:r>
          </a:p>
        </p:txBody>
      </p:sp>
      <p:sp>
        <p:nvSpPr>
          <p:cNvPr id="13" name="Rectangle 7"/>
          <p:cNvSpPr>
            <a:spLocks noChangeArrowheads="1"/>
          </p:cNvSpPr>
          <p:nvPr/>
        </p:nvSpPr>
        <p:spPr bwMode="auto">
          <a:xfrm>
            <a:off x="71438" y="1404938"/>
            <a:ext cx="8358187" cy="4570412"/>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Tx/>
              <a:buAutoNum type="alphaLcParenR"/>
              <a:defRPr/>
            </a:pPr>
            <a:r>
              <a:rPr lang="fr-FR" b="1" i="1" dirty="0" err="1">
                <a:latin typeface="Tahoma" pitchFamily="34" charset="0"/>
                <a:cs typeface="Tahoma" pitchFamily="34" charset="0"/>
              </a:rPr>
              <a:t>Trilatération</a:t>
            </a:r>
            <a:endParaRPr lang="fr-FR" b="1" i="1" dirty="0">
              <a:latin typeface="Tahoma" pitchFamily="34" charset="0"/>
              <a:cs typeface="Tahoma" pitchFamily="34" charset="0"/>
            </a:endParaRP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En mesure les distances d’un point M à deux points connus A et B.</a:t>
            </a:r>
          </a:p>
          <a:p>
            <a:pPr algn="just" fontAlgn="auto">
              <a:lnSpc>
                <a:spcPct val="150000"/>
              </a:lnSpc>
              <a:spcBef>
                <a:spcPts val="0"/>
              </a:spcBef>
              <a:spcAft>
                <a:spcPts val="0"/>
              </a:spcAft>
              <a:defRPr/>
            </a:pPr>
            <a:r>
              <a:rPr lang="fr-FR" sz="1600" dirty="0">
                <a:latin typeface="Tahoma" pitchFamily="34" charset="0"/>
                <a:cs typeface="Tahoma" pitchFamily="34" charset="0"/>
              </a:rPr>
              <a:t>Si l’on veut les coordonnées de M, il faut résoudre le triangle AMB.</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Tel que :</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200000"/>
              </a:lnSpc>
              <a:spcBef>
                <a:spcPts val="0"/>
              </a:spcBef>
              <a:spcAft>
                <a:spcPts val="0"/>
              </a:spcAft>
              <a:defRPr/>
            </a:pPr>
            <a:r>
              <a:rPr lang="fr-FR" b="1" dirty="0">
                <a:latin typeface="Tahoma" pitchFamily="34" charset="0"/>
                <a:cs typeface="Tahoma" pitchFamily="34" charset="0"/>
              </a:rPr>
              <a:t>cos Â = (b² + m² - a²) / (2 b m)</a:t>
            </a:r>
          </a:p>
          <a:p>
            <a:pPr algn="just" fontAlgn="auto">
              <a:lnSpc>
                <a:spcPct val="200000"/>
              </a:lnSpc>
              <a:spcBef>
                <a:spcPts val="0"/>
              </a:spcBef>
              <a:spcAft>
                <a:spcPts val="0"/>
              </a:spcAft>
              <a:defRPr/>
            </a:pPr>
            <a:r>
              <a:rPr lang="fr-FR" b="1" dirty="0">
                <a:latin typeface="Tahoma" pitchFamily="34" charset="0"/>
                <a:cs typeface="Tahoma" pitchFamily="34" charset="0"/>
              </a:rPr>
              <a:t>cos B = (a² + m² - b²) / (2 a m)</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err="1">
                <a:latin typeface="Tahoma" pitchFamily="34" charset="0"/>
                <a:cs typeface="Tahoma" pitchFamily="34" charset="0"/>
              </a:rPr>
              <a:t>Etc</a:t>
            </a:r>
            <a:r>
              <a:rPr lang="fr-FR" sz="1600" dirty="0">
                <a:latin typeface="Tahoma" pitchFamily="34" charset="0"/>
                <a:cs typeface="Tahoma" pitchFamily="34" charset="0"/>
              </a:rPr>
              <a:t>…</a:t>
            </a:r>
          </a:p>
        </p:txBody>
      </p:sp>
      <p:pic>
        <p:nvPicPr>
          <p:cNvPr id="1027" name="Picture 3"/>
          <p:cNvPicPr>
            <a:picLocks noChangeAspect="1" noChangeArrowheads="1"/>
          </p:cNvPicPr>
          <p:nvPr/>
        </p:nvPicPr>
        <p:blipFill>
          <a:blip r:embed="rId2" cstate="print"/>
          <a:srcRect l="10397" r="11208"/>
          <a:stretch>
            <a:fillRect/>
          </a:stretch>
        </p:blipFill>
        <p:spPr bwMode="auto">
          <a:xfrm>
            <a:off x="4554538" y="3071813"/>
            <a:ext cx="4589462" cy="3205162"/>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01E25BD1-1B2C-487B-9BB8-57899A9DD570}" type="slidenum">
              <a:rPr lang="fr-FR"/>
              <a:pPr>
                <a:defRPr/>
              </a:pPr>
              <a:t>67</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a:defRPr/>
            </a:pPr>
            <a:r>
              <a:rPr lang="fr-FR" sz="2000" dirty="0">
                <a:solidFill>
                  <a:schemeClr val="accent1">
                    <a:lumMod val="75000"/>
                  </a:schemeClr>
                </a:solidFill>
                <a:latin typeface="Tahoma" pitchFamily="34" charset="0"/>
                <a:cs typeface="Tahoma" pitchFamily="34" charset="0"/>
              </a:rPr>
              <a:t>Procédés n’utilisant que des mesures linéaires :</a:t>
            </a:r>
          </a:p>
        </p:txBody>
      </p:sp>
      <p:sp>
        <p:nvSpPr>
          <p:cNvPr id="13" name="Rectangle 7"/>
          <p:cNvSpPr>
            <a:spLocks noChangeArrowheads="1"/>
          </p:cNvSpPr>
          <p:nvPr/>
        </p:nvSpPr>
        <p:spPr bwMode="auto">
          <a:xfrm>
            <a:off x="71438" y="1404938"/>
            <a:ext cx="8358187" cy="2724150"/>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Multilatération</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La multilatération est la détermination des coordonnées d’un point, en utilisant les distances  qui le séparent de 4 ou 5 points connus.</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Comme en trilatération il faut calculer des éléments d’un triangle après avoir mesuré la longueur des trois cotés</a:t>
            </a:r>
          </a:p>
        </p:txBody>
      </p:sp>
      <p:sp>
        <p:nvSpPr>
          <p:cNvPr id="8" name="Espace réservé du numéro de diapositive 7"/>
          <p:cNvSpPr>
            <a:spLocks noGrp="1"/>
          </p:cNvSpPr>
          <p:nvPr>
            <p:ph type="sldNum" sz="quarter" idx="12"/>
          </p:nvPr>
        </p:nvSpPr>
        <p:spPr/>
        <p:txBody>
          <a:bodyPr/>
          <a:lstStyle/>
          <a:p>
            <a:pPr>
              <a:defRPr/>
            </a:pPr>
            <a:fld id="{9E4C0CCB-D647-4DAA-864B-8BAE35837ED8}" type="slidenum">
              <a:rPr lang="fr-FR"/>
              <a:pPr>
                <a:defRPr/>
              </a:pPr>
              <a:t>68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5000625" cy="3094037"/>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a) Rayonnement</a:t>
            </a:r>
            <a:r>
              <a:rPr lang="fr-FR">
                <a:latin typeface="Tahoma" pitchFamily="34" charset="0"/>
                <a:cs typeface="Tahoma" pitchFamily="34" charset="0"/>
              </a:rPr>
              <a:t> </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On stationne en un point connu A, et on vise un point connu B pour déterminer la position de M.</a:t>
            </a:r>
          </a:p>
          <a:p>
            <a:pPr algn="just">
              <a:lnSpc>
                <a:spcPct val="150000"/>
              </a:lnSpc>
            </a:pPr>
            <a:r>
              <a:rPr lang="fr-FR" sz="1600">
                <a:latin typeface="Tahoma" pitchFamily="34" charset="0"/>
                <a:cs typeface="Tahoma" pitchFamily="34" charset="0"/>
              </a:rPr>
              <a:t>Par visée de M, on détermine le gisement G</a:t>
            </a:r>
            <a:r>
              <a:rPr lang="fr-FR" sz="1600" baseline="-25000">
                <a:latin typeface="Tahoma" pitchFamily="34" charset="0"/>
                <a:cs typeface="Tahoma" pitchFamily="34" charset="0"/>
              </a:rPr>
              <a:t>AM</a:t>
            </a:r>
            <a:r>
              <a:rPr lang="fr-FR" sz="1600">
                <a:latin typeface="Tahoma" pitchFamily="34" charset="0"/>
                <a:cs typeface="Tahoma" pitchFamily="34" charset="0"/>
              </a:rPr>
              <a:t>.</a:t>
            </a:r>
            <a:endParaRPr lang="fr-FR" sz="1600" baseline="-25000">
              <a:latin typeface="Tahoma" pitchFamily="34" charset="0"/>
              <a:cs typeface="Tahoma" pitchFamily="34" charset="0"/>
            </a:endParaRPr>
          </a:p>
          <a:p>
            <a:pPr algn="just">
              <a:lnSpc>
                <a:spcPct val="150000"/>
              </a:lnSpc>
            </a:pPr>
            <a:r>
              <a:rPr lang="fr-FR" sz="1600">
                <a:latin typeface="Tahoma" pitchFamily="34" charset="0"/>
                <a:cs typeface="Tahoma" pitchFamily="34" charset="0"/>
              </a:rPr>
              <a:t>Par visée sur B G</a:t>
            </a:r>
            <a:r>
              <a:rPr lang="fr-FR" sz="1600" baseline="-25000">
                <a:latin typeface="Tahoma" pitchFamily="34" charset="0"/>
                <a:cs typeface="Tahoma" pitchFamily="34" charset="0"/>
              </a:rPr>
              <a:t>AM </a:t>
            </a:r>
            <a:r>
              <a:rPr lang="fr-FR" sz="1600">
                <a:latin typeface="Tahoma" pitchFamily="34" charset="0"/>
                <a:cs typeface="Tahoma" pitchFamily="34" charset="0"/>
              </a:rPr>
              <a:t>= G</a:t>
            </a:r>
            <a:r>
              <a:rPr lang="fr-FR" sz="1600" baseline="-25000">
                <a:latin typeface="Tahoma" pitchFamily="34" charset="0"/>
                <a:cs typeface="Tahoma" pitchFamily="34" charset="0"/>
              </a:rPr>
              <a:t>AB</a:t>
            </a:r>
            <a:r>
              <a:rPr lang="fr-FR" sz="1600">
                <a:latin typeface="Tahoma" pitchFamily="34" charset="0"/>
                <a:cs typeface="Tahoma" pitchFamily="34" charset="0"/>
              </a:rPr>
              <a:t>+ BÂM</a:t>
            </a:r>
          </a:p>
          <a:p>
            <a:pPr algn="just">
              <a:lnSpc>
                <a:spcPct val="150000"/>
              </a:lnSpc>
            </a:pPr>
            <a:r>
              <a:rPr lang="fr-FR" sz="1600">
                <a:latin typeface="Tahoma" pitchFamily="34" charset="0"/>
                <a:cs typeface="Tahoma" pitchFamily="34" charset="0"/>
              </a:rPr>
              <a:t>La distance D</a:t>
            </a:r>
            <a:r>
              <a:rPr lang="fr-FR" sz="1600" baseline="-25000">
                <a:latin typeface="Tahoma" pitchFamily="34" charset="0"/>
                <a:cs typeface="Tahoma" pitchFamily="34" charset="0"/>
              </a:rPr>
              <a:t>AM </a:t>
            </a:r>
            <a:r>
              <a:rPr lang="fr-FR" sz="1600">
                <a:latin typeface="Tahoma" pitchFamily="34" charset="0"/>
                <a:cs typeface="Tahoma" pitchFamily="34" charset="0"/>
              </a:rPr>
              <a:t>est  mesurée  soit au ruban, soit à un IMEL.</a:t>
            </a:r>
          </a:p>
        </p:txBody>
      </p:sp>
      <p:pic>
        <p:nvPicPr>
          <p:cNvPr id="2050" name="Picture 2"/>
          <p:cNvPicPr>
            <a:picLocks noChangeAspect="1" noChangeArrowheads="1"/>
          </p:cNvPicPr>
          <p:nvPr/>
        </p:nvPicPr>
        <p:blipFill>
          <a:blip r:embed="rId2" cstate="print"/>
          <a:srcRect l="33524" t="1283" r="34659" b="3612"/>
          <a:stretch>
            <a:fillRect/>
          </a:stretch>
        </p:blipFill>
        <p:spPr bwMode="auto">
          <a:xfrm>
            <a:off x="5143500" y="1214438"/>
            <a:ext cx="4000500" cy="5643562"/>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6180FEE8-EE22-4CA9-AFEF-D091D5BC1E84}" type="slidenum">
              <a:rPr lang="fr-FR"/>
              <a:pPr>
                <a:defRPr/>
              </a:pPr>
              <a:t>69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marL="857250" indent="-857250">
              <a:buFont typeface="Calibri" pitchFamily="34" charset="0"/>
              <a:buAutoNum type="romanUcPeriod"/>
            </a:pPr>
            <a:r>
              <a:rPr lang="fr-FR" smtClean="0"/>
              <a:t>GENERALITES</a:t>
            </a:r>
          </a:p>
        </p:txBody>
      </p:sp>
      <p:sp>
        <p:nvSpPr>
          <p:cNvPr id="8" name="Espace réservé du numéro de diapositive 7"/>
          <p:cNvSpPr>
            <a:spLocks noGrp="1"/>
          </p:cNvSpPr>
          <p:nvPr>
            <p:ph type="sldNum" sz="quarter" idx="12"/>
          </p:nvPr>
        </p:nvSpPr>
        <p:spPr/>
        <p:txBody>
          <a:bodyPr>
            <a:normAutofit fontScale="85000" lnSpcReduction="20000"/>
          </a:bodyPr>
          <a:lstStyle/>
          <a:p>
            <a:pPr>
              <a:defRPr/>
            </a:pPr>
            <a:fld id="{AA8DAE2F-125D-4A71-AA31-DBC72D77318E}" type="slidenum">
              <a:rPr lang="fr-FR"/>
              <a:pPr>
                <a:defRPr/>
              </a:pPr>
              <a:t>7</a:t>
            </a:fld>
            <a:endParaRPr lang="fr-FR"/>
          </a:p>
        </p:txBody>
      </p:sp>
      <p:sp>
        <p:nvSpPr>
          <p:cNvPr id="3" name="Espace réservé du contenu 2"/>
          <p:cNvSpPr>
            <a:spLocks noGrp="1"/>
          </p:cNvSpPr>
          <p:nvPr>
            <p:ph sz="quarter" idx="1"/>
          </p:nvPr>
        </p:nvSpPr>
        <p:spPr>
          <a:xfrm>
            <a:off x="457200" y="1600200"/>
            <a:ext cx="8329613" cy="4829175"/>
          </a:xfrm>
        </p:spPr>
        <p:txBody>
          <a:bodyPr rtlCol="0">
            <a:normAutofit lnSpcReduction="10000"/>
          </a:bodyPr>
          <a:lstStyle/>
          <a:p>
            <a:pPr marL="514350" indent="-514350" fontAlgn="auto">
              <a:spcAft>
                <a:spcPts val="0"/>
              </a:spcAft>
              <a:buFont typeface="Arial" pitchFamily="34" charset="0"/>
              <a:buNone/>
              <a:defRPr/>
            </a:pPr>
            <a:r>
              <a:rPr lang="fr-FR" b="1" u="sng" dirty="0" smtClean="0">
                <a:solidFill>
                  <a:srgbClr val="FF0000"/>
                </a:solidFill>
              </a:rPr>
              <a:t>DÉFINITIONS</a:t>
            </a:r>
          </a:p>
          <a:p>
            <a:pPr marL="514350" indent="-514350" fontAlgn="auto">
              <a:spcAft>
                <a:spcPts val="0"/>
              </a:spcAft>
              <a:buFont typeface="Arial" pitchFamily="34" charset="0"/>
              <a:buNone/>
              <a:defRPr/>
            </a:pPr>
            <a:endParaRPr lang="fr-FR" dirty="0" smtClean="0"/>
          </a:p>
          <a:p>
            <a:pPr fontAlgn="auto">
              <a:spcAft>
                <a:spcPts val="0"/>
              </a:spcAft>
              <a:buFont typeface="Arial" pitchFamily="34" charset="0"/>
              <a:buChar char="•"/>
              <a:defRPr/>
            </a:pPr>
            <a:endParaRPr lang="fr-FR" sz="3100" dirty="0" smtClean="0"/>
          </a:p>
          <a:p>
            <a:pPr fontAlgn="auto">
              <a:spcAft>
                <a:spcPts val="0"/>
              </a:spcAft>
              <a:buFont typeface="Arial" pitchFamily="34" charset="0"/>
              <a:buChar char="•"/>
              <a:defRPr/>
            </a:pPr>
            <a:endParaRPr lang="fr-FR" sz="31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sz="3100" dirty="0" smtClean="0"/>
          </a:p>
          <a:p>
            <a:pPr fontAlgn="auto">
              <a:spcAft>
                <a:spcPts val="0"/>
              </a:spcAft>
              <a:buFont typeface="Arial" pitchFamily="34" charset="0"/>
              <a:buNone/>
              <a:defRPr/>
            </a:pPr>
            <a:endParaRPr lang="fr-FR" dirty="0" smtClean="0"/>
          </a:p>
          <a:p>
            <a:pPr fontAlgn="auto">
              <a:spcAft>
                <a:spcPts val="0"/>
              </a:spcAft>
              <a:buFont typeface="Arial" pitchFamily="34" charset="0"/>
              <a:buNone/>
              <a:defRPr/>
            </a:pPr>
            <a:r>
              <a:rPr lang="fr-FR" sz="2000" dirty="0" smtClean="0"/>
              <a:t>1. Océan — 2. Ellipsoïde — 3. Déformation locale — 4. Continent — 5. Géoïde</a:t>
            </a:r>
          </a:p>
          <a:p>
            <a:pPr fontAlgn="auto">
              <a:spcAft>
                <a:spcPts val="0"/>
              </a:spcAft>
              <a:buFont typeface="Arial" pitchFamily="34" charset="0"/>
              <a:buNone/>
              <a:defRPr/>
            </a:pPr>
            <a:endParaRPr lang="fr-FR" dirty="0" smtClean="0"/>
          </a:p>
          <a:p>
            <a:pPr fontAlgn="auto">
              <a:spcAft>
                <a:spcPts val="0"/>
              </a:spcAft>
              <a:buFont typeface="Arial" pitchFamily="34" charset="0"/>
              <a:buChar char="•"/>
              <a:defRPr/>
            </a:pPr>
            <a:endParaRPr lang="fr-FR" dirty="0"/>
          </a:p>
        </p:txBody>
      </p:sp>
      <p:pic>
        <p:nvPicPr>
          <p:cNvPr id="22531" name="Image 3" descr="350px-Geoida.png"/>
          <p:cNvPicPr>
            <a:picLocks noChangeAspect="1"/>
          </p:cNvPicPr>
          <p:nvPr/>
        </p:nvPicPr>
        <p:blipFill>
          <a:blip r:embed="rId2" cstate="print"/>
          <a:srcRect/>
          <a:stretch>
            <a:fillRect/>
          </a:stretch>
        </p:blipFill>
        <p:spPr bwMode="auto">
          <a:xfrm>
            <a:off x="785813" y="2143125"/>
            <a:ext cx="7408862" cy="3429000"/>
          </a:xfrm>
          <a:prstGeom prst="rect">
            <a:avLst/>
          </a:prstGeom>
          <a:noFill/>
          <a:ln w="9525">
            <a:noFill/>
            <a:miter lim="800000"/>
            <a:headEnd/>
            <a:tailEnd/>
          </a:ln>
        </p:spPr>
      </p:pic>
      <p:sp>
        <p:nvSpPr>
          <p:cNvPr id="5" name="Titre 1"/>
          <p:cNvSpPr txBox="1">
            <a:spLocks/>
          </p:cNvSpPr>
          <p:nvPr/>
        </p:nvSpPr>
        <p:spPr>
          <a:xfrm>
            <a:off x="609600" y="427038"/>
            <a:ext cx="8229600" cy="715962"/>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lnSpcReduction="10000"/>
          </a:bodyPr>
          <a:lstStyle/>
          <a:p>
            <a:pPr marL="857250" indent="-857250" algn="ctr" fontAlgn="auto">
              <a:spcAft>
                <a:spcPts val="0"/>
              </a:spcAft>
              <a:buFont typeface="+mj-lt"/>
              <a:buAutoNum type="romanUcPeriod"/>
              <a:defRPr/>
            </a:pPr>
            <a:r>
              <a:rPr lang="fr-FR" sz="4400" dirty="0">
                <a:latin typeface="+mj-lt"/>
                <a:ea typeface="+mj-ea"/>
                <a:cs typeface="+mj-cs"/>
              </a:rPr>
              <a:t>GENERALITES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5000625" cy="4940300"/>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a) Rayonnement</a:t>
            </a:r>
            <a:r>
              <a:rPr lang="fr-FR">
                <a:latin typeface="Tahoma" pitchFamily="34" charset="0"/>
                <a:cs typeface="Tahoma" pitchFamily="34" charset="0"/>
              </a:rPr>
              <a:t> </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G</a:t>
            </a:r>
            <a:r>
              <a:rPr lang="fr-FR" sz="1600" baseline="-25000">
                <a:latin typeface="Tahoma" pitchFamily="34" charset="0"/>
                <a:cs typeface="Tahoma" pitchFamily="34" charset="0"/>
              </a:rPr>
              <a:t>AM</a:t>
            </a:r>
            <a:r>
              <a:rPr lang="fr-FR" sz="1600">
                <a:latin typeface="Tahoma" pitchFamily="34" charset="0"/>
                <a:cs typeface="Tahoma" pitchFamily="34" charset="0"/>
              </a:rPr>
              <a:t> et D</a:t>
            </a:r>
            <a:r>
              <a:rPr lang="fr-FR" sz="1600" baseline="-25000">
                <a:latin typeface="Tahoma" pitchFamily="34" charset="0"/>
                <a:cs typeface="Tahoma" pitchFamily="34" charset="0"/>
              </a:rPr>
              <a:t>AM</a:t>
            </a:r>
            <a:r>
              <a:rPr lang="fr-FR" sz="1600">
                <a:latin typeface="Tahoma" pitchFamily="34" charset="0"/>
                <a:cs typeface="Tahoma" pitchFamily="34" charset="0"/>
              </a:rPr>
              <a:t> s’appellent les coordonnées polaires de M par rapport à A.</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En projetant le vecteur AM sur les axes, on obtient les coordonnées rectangulaires de M relatives à A</a:t>
            </a:r>
          </a:p>
          <a:p>
            <a:pPr algn="ctr">
              <a:lnSpc>
                <a:spcPct val="150000"/>
              </a:lnSpc>
            </a:pPr>
            <a:r>
              <a:rPr lang="fr-FR" sz="1600" b="1">
                <a:latin typeface="Tahoma" pitchFamily="34" charset="0"/>
                <a:cs typeface="Tahoma" pitchFamily="34" charset="0"/>
              </a:rPr>
              <a:t>Δx = D sin G</a:t>
            </a:r>
            <a:r>
              <a:rPr lang="fr-FR" sz="1600" b="1" baseline="-25000">
                <a:latin typeface="Tahoma" pitchFamily="34" charset="0"/>
                <a:cs typeface="Tahoma" pitchFamily="34" charset="0"/>
              </a:rPr>
              <a:t>AM</a:t>
            </a:r>
          </a:p>
          <a:p>
            <a:pPr algn="ctr">
              <a:lnSpc>
                <a:spcPct val="150000"/>
              </a:lnSpc>
            </a:pPr>
            <a:r>
              <a:rPr lang="fr-FR" sz="1600" b="1">
                <a:latin typeface="Tahoma" pitchFamily="34" charset="0"/>
                <a:cs typeface="Tahoma" pitchFamily="34" charset="0"/>
              </a:rPr>
              <a:t>Δy = D cos G</a:t>
            </a:r>
            <a:r>
              <a:rPr lang="fr-FR" sz="1600" b="1" baseline="-25000">
                <a:latin typeface="Tahoma" pitchFamily="34" charset="0"/>
                <a:cs typeface="Tahoma" pitchFamily="34" charset="0"/>
              </a:rPr>
              <a:t>AM</a:t>
            </a:r>
            <a:r>
              <a:rPr lang="fr-FR" sz="1600" b="1">
                <a:latin typeface="Tahoma" pitchFamily="34" charset="0"/>
                <a:cs typeface="Tahoma" pitchFamily="34" charset="0"/>
              </a:rPr>
              <a:t> </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En effet,</a:t>
            </a:r>
          </a:p>
          <a:p>
            <a:pPr algn="ctr">
              <a:lnSpc>
                <a:spcPct val="150000"/>
              </a:lnSpc>
            </a:pPr>
            <a:r>
              <a:rPr lang="fr-FR" sz="1600" b="1">
                <a:latin typeface="Tahoma" pitchFamily="34" charset="0"/>
                <a:cs typeface="Tahoma" pitchFamily="34" charset="0"/>
              </a:rPr>
              <a:t>X</a:t>
            </a:r>
            <a:r>
              <a:rPr lang="fr-FR" sz="1600" b="1" baseline="-25000">
                <a:latin typeface="Tahoma" pitchFamily="34" charset="0"/>
                <a:cs typeface="Tahoma" pitchFamily="34" charset="0"/>
              </a:rPr>
              <a:t>M</a:t>
            </a:r>
            <a:r>
              <a:rPr lang="fr-FR" sz="1600" b="1">
                <a:latin typeface="Tahoma" pitchFamily="34" charset="0"/>
                <a:cs typeface="Tahoma" pitchFamily="34" charset="0"/>
              </a:rPr>
              <a:t> = X</a:t>
            </a:r>
            <a:r>
              <a:rPr lang="fr-FR" sz="1600" b="1" baseline="-25000">
                <a:latin typeface="Tahoma" pitchFamily="34" charset="0"/>
                <a:cs typeface="Tahoma" pitchFamily="34" charset="0"/>
              </a:rPr>
              <a:t>A</a:t>
            </a:r>
            <a:r>
              <a:rPr lang="fr-FR" sz="1600" b="1">
                <a:latin typeface="Tahoma" pitchFamily="34" charset="0"/>
                <a:cs typeface="Tahoma" pitchFamily="34" charset="0"/>
              </a:rPr>
              <a:t> + Δx</a:t>
            </a:r>
          </a:p>
          <a:p>
            <a:pPr algn="ctr">
              <a:lnSpc>
                <a:spcPct val="150000"/>
              </a:lnSpc>
            </a:pPr>
            <a:r>
              <a:rPr lang="fr-FR" sz="1600" b="1">
                <a:latin typeface="Tahoma" pitchFamily="34" charset="0"/>
                <a:cs typeface="Tahoma" pitchFamily="34" charset="0"/>
              </a:rPr>
              <a:t>Y</a:t>
            </a:r>
            <a:r>
              <a:rPr lang="fr-FR" sz="1600" b="1" baseline="-25000">
                <a:latin typeface="Tahoma" pitchFamily="34" charset="0"/>
                <a:cs typeface="Tahoma" pitchFamily="34" charset="0"/>
              </a:rPr>
              <a:t>M</a:t>
            </a:r>
            <a:r>
              <a:rPr lang="fr-FR" sz="1600" b="1">
                <a:latin typeface="Tahoma" pitchFamily="34" charset="0"/>
                <a:cs typeface="Tahoma" pitchFamily="34" charset="0"/>
              </a:rPr>
              <a:t> = Y</a:t>
            </a:r>
            <a:r>
              <a:rPr lang="fr-FR" sz="1600" b="1" baseline="-25000">
                <a:latin typeface="Tahoma" pitchFamily="34" charset="0"/>
                <a:cs typeface="Tahoma" pitchFamily="34" charset="0"/>
              </a:rPr>
              <a:t>A</a:t>
            </a:r>
            <a:r>
              <a:rPr lang="fr-FR" sz="1600" b="1">
                <a:latin typeface="Tahoma" pitchFamily="34" charset="0"/>
                <a:cs typeface="Tahoma" pitchFamily="34" charset="0"/>
              </a:rPr>
              <a:t> + Δy</a:t>
            </a:r>
          </a:p>
        </p:txBody>
      </p:sp>
      <p:pic>
        <p:nvPicPr>
          <p:cNvPr id="95236" name="Picture 2"/>
          <p:cNvPicPr>
            <a:picLocks noChangeAspect="1" noChangeArrowheads="1"/>
          </p:cNvPicPr>
          <p:nvPr/>
        </p:nvPicPr>
        <p:blipFill>
          <a:blip r:embed="rId2" cstate="print"/>
          <a:srcRect l="33524" t="1283" r="34659" b="3612"/>
          <a:stretch>
            <a:fillRect/>
          </a:stretch>
        </p:blipFill>
        <p:spPr bwMode="auto">
          <a:xfrm>
            <a:off x="5143500" y="1214438"/>
            <a:ext cx="4000500" cy="5643562"/>
          </a:xfrm>
          <a:prstGeom prst="rect">
            <a:avLst/>
          </a:prstGeom>
          <a:noFill/>
          <a:ln w="9525">
            <a:solidFill>
              <a:schemeClr val="accent1"/>
            </a:solidFill>
            <a:miter lim="800000"/>
            <a:headEnd/>
            <a:tailEnd/>
          </a:ln>
        </p:spPr>
      </p:pic>
      <p:sp>
        <p:nvSpPr>
          <p:cNvPr id="9" name="Espace réservé du numéro de diapositive 8"/>
          <p:cNvSpPr>
            <a:spLocks noGrp="1"/>
          </p:cNvSpPr>
          <p:nvPr>
            <p:ph type="sldNum" sz="quarter" idx="12"/>
          </p:nvPr>
        </p:nvSpPr>
        <p:spPr/>
        <p:txBody>
          <a:bodyPr/>
          <a:lstStyle/>
          <a:p>
            <a:pPr>
              <a:defRPr/>
            </a:pPr>
            <a:fld id="{38946E69-D38F-42F5-8ACA-DF585C8EC403}" type="slidenum">
              <a:rPr lang="fr-FR"/>
              <a:pPr>
                <a:defRPr/>
              </a:pPr>
              <a:t>70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4500562" cy="4202112"/>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a) Rayonnement</a:t>
            </a:r>
            <a:r>
              <a:rPr lang="fr-FR">
                <a:latin typeface="Tahoma" pitchFamily="34" charset="0"/>
                <a:cs typeface="Tahoma" pitchFamily="34" charset="0"/>
              </a:rPr>
              <a:t> </a:t>
            </a:r>
          </a:p>
          <a:p>
            <a:pPr algn="just">
              <a:lnSpc>
                <a:spcPct val="150000"/>
              </a:lnSpc>
            </a:pPr>
            <a:r>
              <a:rPr lang="fr-FR" sz="1600" b="1" u="sng">
                <a:latin typeface="Tahoma" pitchFamily="34" charset="0"/>
                <a:cs typeface="Tahoma" pitchFamily="34" charset="0"/>
              </a:rPr>
              <a:t>Contrôle d’un rayonnement :</a:t>
            </a:r>
          </a:p>
          <a:p>
            <a:pPr algn="just">
              <a:lnSpc>
                <a:spcPct val="150000"/>
              </a:lnSpc>
              <a:buFontTx/>
              <a:buChar char="-"/>
            </a:pPr>
            <a:endParaRPr lang="fr-FR" sz="1600">
              <a:latin typeface="Tahoma" pitchFamily="34" charset="0"/>
              <a:cs typeface="Tahoma" pitchFamily="34" charset="0"/>
            </a:endParaRPr>
          </a:p>
          <a:p>
            <a:pPr algn="just">
              <a:lnSpc>
                <a:spcPct val="150000"/>
              </a:lnSpc>
              <a:buFontTx/>
              <a:buChar char="-"/>
            </a:pPr>
            <a:r>
              <a:rPr lang="fr-FR" sz="1600">
                <a:latin typeface="Tahoma" pitchFamily="34" charset="0"/>
                <a:cs typeface="Tahoma" pitchFamily="34" charset="0"/>
              </a:rPr>
              <a:t>Par un 2</a:t>
            </a:r>
            <a:r>
              <a:rPr lang="fr-FR" sz="1600" baseline="30000">
                <a:latin typeface="Tahoma" pitchFamily="34" charset="0"/>
                <a:cs typeface="Tahoma" pitchFamily="34" charset="0"/>
              </a:rPr>
              <a:t>ème</a:t>
            </a:r>
            <a:r>
              <a:rPr lang="fr-FR" sz="1600">
                <a:latin typeface="Tahoma" pitchFamily="34" charset="0"/>
                <a:cs typeface="Tahoma" pitchFamily="34" charset="0"/>
              </a:rPr>
              <a:t> rayonnement issu d’une station B. c’est le contrôle le plus complet.</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Dans ce cas on adopte pour ses coordonnées X</a:t>
            </a:r>
            <a:r>
              <a:rPr lang="fr-FR" sz="1600" baseline="-25000">
                <a:latin typeface="Tahoma" pitchFamily="34" charset="0"/>
                <a:cs typeface="Tahoma" pitchFamily="34" charset="0"/>
              </a:rPr>
              <a:t>M</a:t>
            </a:r>
            <a:r>
              <a:rPr lang="fr-FR" sz="1600">
                <a:latin typeface="Tahoma" pitchFamily="34" charset="0"/>
                <a:cs typeface="Tahoma" pitchFamily="34" charset="0"/>
              </a:rPr>
              <a:t> et Y</a:t>
            </a:r>
            <a:r>
              <a:rPr lang="fr-FR" sz="1600" baseline="-25000">
                <a:latin typeface="Tahoma" pitchFamily="34" charset="0"/>
                <a:cs typeface="Tahoma" pitchFamily="34" charset="0"/>
              </a:rPr>
              <a:t>M</a:t>
            </a:r>
            <a:r>
              <a:rPr lang="fr-FR" sz="1600">
                <a:latin typeface="Tahoma" pitchFamily="34" charset="0"/>
                <a:cs typeface="Tahoma" pitchFamily="34" charset="0"/>
              </a:rPr>
              <a:t>  la moyenne pondérée des valeurs obtenues, en donnant à chaque rayonnement un poids inversement proportionnel à la distance</a:t>
            </a:r>
          </a:p>
        </p:txBody>
      </p:sp>
      <p:pic>
        <p:nvPicPr>
          <p:cNvPr id="3076" name="Picture 4"/>
          <p:cNvPicPr>
            <a:picLocks noChangeAspect="1" noChangeArrowheads="1"/>
          </p:cNvPicPr>
          <p:nvPr/>
        </p:nvPicPr>
        <p:blipFill>
          <a:blip r:embed="rId2" cstate="print"/>
          <a:srcRect l="36365" t="36757" r="11363" b="7864"/>
          <a:stretch>
            <a:fillRect/>
          </a:stretch>
        </p:blipFill>
        <p:spPr bwMode="auto">
          <a:xfrm>
            <a:off x="4572000" y="2214563"/>
            <a:ext cx="4572000" cy="2571750"/>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B238F093-4957-454C-9653-BAE6E40CA14F}" type="slidenum">
              <a:rPr lang="fr-FR"/>
              <a:pPr>
                <a:defRPr/>
              </a:pPr>
              <a:t>71</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8429625" cy="1985962"/>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Cheminement</a:t>
            </a:r>
          </a:p>
          <a:p>
            <a:pPr algn="just">
              <a:lnSpc>
                <a:spcPct val="150000"/>
              </a:lnSpc>
            </a:pPr>
            <a:r>
              <a:rPr lang="fr-FR" sz="1600">
                <a:latin typeface="Tahoma" pitchFamily="34" charset="0"/>
                <a:cs typeface="Tahoma" pitchFamily="34" charset="0"/>
              </a:rPr>
              <a:t>Le point B, rayonné de A, peut à son tour servir à rayonner le point 1, puis de 1 on rayonne 2, et ainsi de suite.</a:t>
            </a:r>
          </a:p>
          <a:p>
            <a:pPr algn="just">
              <a:lnSpc>
                <a:spcPct val="150000"/>
              </a:lnSpc>
            </a:pPr>
            <a:endParaRPr lang="fr-FR" sz="1600">
              <a:latin typeface="Tahoma" pitchFamily="34" charset="0"/>
              <a:cs typeface="Tahoma" pitchFamily="34" charset="0"/>
            </a:endParaRPr>
          </a:p>
          <a:p>
            <a:pPr algn="just">
              <a:lnSpc>
                <a:spcPct val="150000"/>
              </a:lnSpc>
            </a:pPr>
            <a:r>
              <a:rPr lang="fr-FR" sz="1600" b="1">
                <a:latin typeface="Tahoma" pitchFamily="34" charset="0"/>
                <a:cs typeface="Tahoma" pitchFamily="34" charset="0"/>
              </a:rPr>
              <a:t>Le cheminement alors est une suite de rayonnements successifs.</a:t>
            </a:r>
          </a:p>
        </p:txBody>
      </p:sp>
      <p:pic>
        <p:nvPicPr>
          <p:cNvPr id="1026" name="Picture 2"/>
          <p:cNvPicPr>
            <a:picLocks noChangeAspect="1" noChangeArrowheads="1"/>
          </p:cNvPicPr>
          <p:nvPr/>
        </p:nvPicPr>
        <p:blipFill>
          <a:blip r:embed="rId2" cstate="print"/>
          <a:srcRect/>
          <a:stretch>
            <a:fillRect/>
          </a:stretch>
        </p:blipFill>
        <p:spPr bwMode="auto">
          <a:xfrm>
            <a:off x="1677988" y="3667125"/>
            <a:ext cx="5788025" cy="3190875"/>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FD6B34FF-0D93-48E7-B3CB-A7FDCEBA73BF}" type="slidenum">
              <a:rPr lang="fr-FR"/>
              <a:pPr>
                <a:defRPr/>
              </a:pPr>
              <a:t>72</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8429625" cy="2724150"/>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Cheminement</a:t>
            </a:r>
          </a:p>
          <a:p>
            <a:pPr algn="just">
              <a:lnSpc>
                <a:spcPct val="150000"/>
              </a:lnSpc>
            </a:pPr>
            <a:r>
              <a:rPr lang="fr-FR" sz="1600" b="1" i="1" u="sng">
                <a:latin typeface="Tahoma" pitchFamily="34" charset="0"/>
                <a:cs typeface="Tahoma" pitchFamily="34" charset="0"/>
              </a:rPr>
              <a:t>Formes des cheminements</a:t>
            </a:r>
            <a:r>
              <a:rPr lang="fr-FR" sz="1600" b="1" u="sng">
                <a:latin typeface="Tahoma" pitchFamily="34" charset="0"/>
                <a:cs typeface="Tahoma" pitchFamily="34" charset="0"/>
              </a:rPr>
              <a:t> :</a:t>
            </a:r>
          </a:p>
          <a:p>
            <a:pPr algn="just">
              <a:lnSpc>
                <a:spcPct val="150000"/>
              </a:lnSpc>
              <a:buFontTx/>
              <a:buChar char="-"/>
            </a:pPr>
            <a:r>
              <a:rPr lang="fr-FR" sz="1600" u="sng">
                <a:latin typeface="Tahoma" pitchFamily="34" charset="0"/>
                <a:cs typeface="Tahoma" pitchFamily="34" charset="0"/>
              </a:rPr>
              <a:t>Cheminement tendu (ou encadré)</a:t>
            </a:r>
          </a:p>
          <a:p>
            <a:pPr algn="just">
              <a:lnSpc>
                <a:spcPct val="150000"/>
              </a:lnSpc>
            </a:pPr>
            <a:r>
              <a:rPr lang="fr-FR" sz="1600">
                <a:latin typeface="Tahoma" pitchFamily="34" charset="0"/>
                <a:cs typeface="Tahoma" pitchFamily="34" charset="0"/>
              </a:rPr>
              <a:t>C’est une ligne polygonale qui relie deux points connus en coordonnées. C’est la meilleur forme de cheminement.</a:t>
            </a:r>
          </a:p>
          <a:p>
            <a:pPr algn="just">
              <a:lnSpc>
                <a:spcPct val="150000"/>
              </a:lnSpc>
            </a:pPr>
            <a:r>
              <a:rPr lang="fr-FR" sz="1600" b="1">
                <a:latin typeface="Tahoma" pitchFamily="34" charset="0"/>
                <a:cs typeface="Tahoma" pitchFamily="34" charset="0"/>
              </a:rPr>
              <a:t>Un cheminement qui arrive sur un point connu différent du point de départ est encadré</a:t>
            </a:r>
          </a:p>
        </p:txBody>
      </p:sp>
      <p:pic>
        <p:nvPicPr>
          <p:cNvPr id="4098" name="Picture 2"/>
          <p:cNvPicPr>
            <a:picLocks noChangeAspect="1" noChangeArrowheads="1"/>
          </p:cNvPicPr>
          <p:nvPr/>
        </p:nvPicPr>
        <p:blipFill>
          <a:blip r:embed="rId2" cstate="print"/>
          <a:srcRect/>
          <a:stretch>
            <a:fillRect/>
          </a:stretch>
        </p:blipFill>
        <p:spPr bwMode="auto">
          <a:xfrm>
            <a:off x="2268538" y="3673475"/>
            <a:ext cx="4606925" cy="3184525"/>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416A4A39-63FF-4F35-9DFD-001CCD7E6ACF}" type="slidenum">
              <a:rPr lang="fr-FR"/>
              <a:pPr>
                <a:defRPr/>
              </a:pPr>
              <a:t>73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8358187" cy="2724150"/>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Cheminement</a:t>
            </a:r>
          </a:p>
          <a:p>
            <a:pPr algn="just">
              <a:lnSpc>
                <a:spcPct val="150000"/>
              </a:lnSpc>
            </a:pPr>
            <a:r>
              <a:rPr lang="fr-FR" sz="1600" b="1" i="1" u="sng">
                <a:latin typeface="Tahoma" pitchFamily="34" charset="0"/>
                <a:cs typeface="Tahoma" pitchFamily="34" charset="0"/>
              </a:rPr>
              <a:t>Formes des cheminements</a:t>
            </a:r>
            <a:r>
              <a:rPr lang="fr-FR" sz="1600" b="1" u="sng">
                <a:latin typeface="Tahoma" pitchFamily="34" charset="0"/>
                <a:cs typeface="Tahoma" pitchFamily="34" charset="0"/>
              </a:rPr>
              <a:t> :</a:t>
            </a:r>
          </a:p>
          <a:p>
            <a:pPr algn="just">
              <a:lnSpc>
                <a:spcPct val="150000"/>
              </a:lnSpc>
              <a:buFontTx/>
              <a:buChar char="-"/>
            </a:pPr>
            <a:r>
              <a:rPr lang="fr-FR" sz="1600" u="sng">
                <a:latin typeface="Tahoma" pitchFamily="34" charset="0"/>
                <a:cs typeface="Tahoma" pitchFamily="34" charset="0"/>
              </a:rPr>
              <a:t>Cheminement fermé</a:t>
            </a:r>
          </a:p>
          <a:p>
            <a:pPr algn="just">
              <a:lnSpc>
                <a:spcPct val="150000"/>
              </a:lnSpc>
            </a:pPr>
            <a:r>
              <a:rPr lang="fr-FR" sz="1600">
                <a:latin typeface="Tahoma" pitchFamily="34" charset="0"/>
                <a:cs typeface="Tahoma" pitchFamily="34" charset="0"/>
              </a:rPr>
              <a:t>C’est une ligne polygonale qui se boucle sur elle-même. Souvent employé bien qu’il présente des défauts. Il doit être utilisé de préférence lorsque la surface à lever est peu étendue.</a:t>
            </a:r>
          </a:p>
          <a:p>
            <a:pPr algn="just">
              <a:lnSpc>
                <a:spcPct val="150000"/>
              </a:lnSpc>
            </a:pPr>
            <a:r>
              <a:rPr lang="fr-FR" sz="1600" b="1">
                <a:latin typeface="Tahoma" pitchFamily="34" charset="0"/>
                <a:cs typeface="Tahoma" pitchFamily="34" charset="0"/>
              </a:rPr>
              <a:t>Un cheminement qui revient sur son point de départ est fermé.</a:t>
            </a:r>
          </a:p>
        </p:txBody>
      </p:sp>
      <p:pic>
        <p:nvPicPr>
          <p:cNvPr id="5122" name="Picture 2"/>
          <p:cNvPicPr>
            <a:picLocks noChangeAspect="1" noChangeArrowheads="1"/>
          </p:cNvPicPr>
          <p:nvPr/>
        </p:nvPicPr>
        <p:blipFill>
          <a:blip r:embed="rId2" cstate="print"/>
          <a:srcRect/>
          <a:stretch>
            <a:fillRect/>
          </a:stretch>
        </p:blipFill>
        <p:spPr bwMode="auto">
          <a:xfrm>
            <a:off x="3071813" y="4048125"/>
            <a:ext cx="3268662" cy="2809875"/>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C45ECE92-CB63-4503-AEC1-26C574404DA0}" type="slidenum">
              <a:rPr lang="fr-FR"/>
              <a:pPr>
                <a:defRPr/>
              </a:pPr>
              <a:t>74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8072437" cy="3094037"/>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Cheminement</a:t>
            </a:r>
          </a:p>
          <a:p>
            <a:pPr algn="just">
              <a:lnSpc>
                <a:spcPct val="150000"/>
              </a:lnSpc>
            </a:pPr>
            <a:r>
              <a:rPr lang="fr-FR" sz="1600" b="1" i="1" u="sng">
                <a:latin typeface="Tahoma" pitchFamily="34" charset="0"/>
                <a:cs typeface="Tahoma" pitchFamily="34" charset="0"/>
              </a:rPr>
              <a:t>Formes des cheminements</a:t>
            </a:r>
            <a:r>
              <a:rPr lang="fr-FR" sz="1600" b="1" u="sng">
                <a:latin typeface="Tahoma" pitchFamily="34" charset="0"/>
                <a:cs typeface="Tahoma" pitchFamily="34" charset="0"/>
              </a:rPr>
              <a:t> :</a:t>
            </a:r>
          </a:p>
          <a:p>
            <a:pPr algn="just">
              <a:lnSpc>
                <a:spcPct val="150000"/>
              </a:lnSpc>
              <a:buFontTx/>
              <a:buChar char="-"/>
            </a:pPr>
            <a:r>
              <a:rPr lang="fr-FR" sz="1600" u="sng">
                <a:latin typeface="Tahoma" pitchFamily="34" charset="0"/>
                <a:cs typeface="Tahoma" pitchFamily="34" charset="0"/>
              </a:rPr>
              <a:t>L’antenne</a:t>
            </a:r>
          </a:p>
          <a:p>
            <a:pPr algn="just">
              <a:lnSpc>
                <a:spcPct val="150000"/>
              </a:lnSpc>
            </a:pPr>
            <a:r>
              <a:rPr lang="fr-FR" sz="1600">
                <a:latin typeface="Tahoma" pitchFamily="34" charset="0"/>
                <a:cs typeface="Tahoma" pitchFamily="34" charset="0"/>
              </a:rPr>
              <a:t>C’est une ligne polygonale qui ne se referme pas sur un point connu. Procédé à éviter ou à observer aller et retour.</a:t>
            </a:r>
          </a:p>
          <a:p>
            <a:pPr algn="just">
              <a:lnSpc>
                <a:spcPct val="150000"/>
              </a:lnSpc>
            </a:pPr>
            <a:r>
              <a:rPr lang="fr-FR" sz="1600" b="1">
                <a:latin typeface="Tahoma" pitchFamily="34" charset="0"/>
                <a:cs typeface="Tahoma" pitchFamily="34" charset="0"/>
              </a:rPr>
              <a:t>Un cheminement ni fermé ni encadré est une antenne.</a:t>
            </a:r>
          </a:p>
          <a:p>
            <a:pPr algn="just">
              <a:lnSpc>
                <a:spcPct val="150000"/>
              </a:lnSpc>
            </a:pPr>
            <a:endParaRPr lang="fr-FR" sz="1600">
              <a:latin typeface="Tahoma" pitchFamily="34" charset="0"/>
              <a:cs typeface="Tahoma" pitchFamily="34" charset="0"/>
            </a:endParaRPr>
          </a:p>
          <a:p>
            <a:pPr algn="just">
              <a:lnSpc>
                <a:spcPct val="150000"/>
              </a:lnSpc>
            </a:pPr>
            <a:endParaRPr lang="fr-FR" sz="1600">
              <a:latin typeface="Tahoma" pitchFamily="34" charset="0"/>
              <a:cs typeface="Tahoma" pitchFamily="34" charset="0"/>
            </a:endParaRPr>
          </a:p>
        </p:txBody>
      </p:sp>
      <p:pic>
        <p:nvPicPr>
          <p:cNvPr id="6146" name="Picture 2"/>
          <p:cNvPicPr>
            <a:picLocks noChangeAspect="1" noChangeArrowheads="1"/>
          </p:cNvPicPr>
          <p:nvPr/>
        </p:nvPicPr>
        <p:blipFill>
          <a:blip r:embed="rId2" cstate="print"/>
          <a:srcRect l="11029" t="5618" r="2940" b="7303"/>
          <a:stretch>
            <a:fillRect/>
          </a:stretch>
        </p:blipFill>
        <p:spPr bwMode="auto">
          <a:xfrm>
            <a:off x="3178175" y="3929063"/>
            <a:ext cx="2787650" cy="2214562"/>
          </a:xfrm>
          <a:prstGeom prst="rect">
            <a:avLst/>
          </a:prstGeom>
          <a:noFill/>
          <a:ln w="9525">
            <a:solidFill>
              <a:schemeClr val="accent1"/>
            </a:solidFill>
            <a:miter lim="800000"/>
            <a:headEnd/>
            <a:tailEnd/>
          </a:ln>
        </p:spPr>
      </p:pic>
      <p:sp>
        <p:nvSpPr>
          <p:cNvPr id="8" name="ZoneTexte 7"/>
          <p:cNvSpPr txBox="1">
            <a:spLocks noChangeArrowheads="1"/>
          </p:cNvSpPr>
          <p:nvPr/>
        </p:nvSpPr>
        <p:spPr bwMode="auto">
          <a:xfrm>
            <a:off x="5286375" y="4143375"/>
            <a:ext cx="500063" cy="523875"/>
          </a:xfrm>
          <a:prstGeom prst="rect">
            <a:avLst/>
          </a:prstGeom>
          <a:solidFill>
            <a:schemeClr val="bg1"/>
          </a:solidFill>
          <a:ln w="9525">
            <a:noFill/>
            <a:miter lim="800000"/>
            <a:headEnd/>
            <a:tailEnd/>
          </a:ln>
        </p:spPr>
        <p:txBody>
          <a:bodyPr>
            <a:spAutoFit/>
          </a:bodyPr>
          <a:lstStyle/>
          <a:p>
            <a:r>
              <a:rPr lang="fr-FR" sz="2800">
                <a:latin typeface="Calibri" pitchFamily="34" charset="0"/>
              </a:rPr>
              <a:t>A</a:t>
            </a:r>
          </a:p>
        </p:txBody>
      </p:sp>
      <p:sp>
        <p:nvSpPr>
          <p:cNvPr id="10" name="Espace réservé du numéro de diapositive 9"/>
          <p:cNvSpPr>
            <a:spLocks noGrp="1"/>
          </p:cNvSpPr>
          <p:nvPr>
            <p:ph type="sldNum" sz="quarter" idx="12"/>
          </p:nvPr>
        </p:nvSpPr>
        <p:spPr/>
        <p:txBody>
          <a:bodyPr/>
          <a:lstStyle/>
          <a:p>
            <a:pPr>
              <a:defRPr/>
            </a:pPr>
            <a:fld id="{05ABBB23-C255-4AA5-84DB-9CEAB77E7723}" type="slidenum">
              <a:rPr lang="fr-FR"/>
              <a:pPr>
                <a:defRPr/>
              </a:pPr>
              <a:t>75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8072437" cy="2354262"/>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Cheminement</a:t>
            </a:r>
          </a:p>
          <a:p>
            <a:pPr algn="just">
              <a:lnSpc>
                <a:spcPct val="150000"/>
              </a:lnSpc>
            </a:pPr>
            <a:r>
              <a:rPr lang="fr-FR" sz="1600" b="1" i="1" u="sng">
                <a:latin typeface="Tahoma" pitchFamily="34" charset="0"/>
                <a:cs typeface="Tahoma" pitchFamily="34" charset="0"/>
              </a:rPr>
              <a:t>Formes des cheminements</a:t>
            </a:r>
            <a:r>
              <a:rPr lang="fr-FR" sz="1600" b="1" u="sng">
                <a:latin typeface="Tahoma" pitchFamily="34" charset="0"/>
                <a:cs typeface="Tahoma" pitchFamily="34" charset="0"/>
              </a:rPr>
              <a:t> :</a:t>
            </a:r>
          </a:p>
          <a:p>
            <a:pPr algn="just">
              <a:lnSpc>
                <a:spcPct val="150000"/>
              </a:lnSpc>
              <a:buFontTx/>
              <a:buChar char="-"/>
            </a:pPr>
            <a:r>
              <a:rPr lang="fr-FR" sz="1600" u="sng">
                <a:latin typeface="Tahoma" pitchFamily="34" charset="0"/>
                <a:cs typeface="Tahoma" pitchFamily="34" charset="0"/>
              </a:rPr>
              <a:t>Point nodal</a:t>
            </a:r>
          </a:p>
          <a:p>
            <a:pPr algn="just">
              <a:lnSpc>
                <a:spcPct val="150000"/>
              </a:lnSpc>
            </a:pPr>
            <a:r>
              <a:rPr lang="fr-FR" sz="1600">
                <a:latin typeface="Tahoma" pitchFamily="34" charset="0"/>
                <a:cs typeface="Tahoma" pitchFamily="34" charset="0"/>
              </a:rPr>
              <a:t>C’est le point de convergence de plusieurs antennes,  ou encore le nœud de plusieurs cheminements encadrés. C’est une solution à rechercher, qui donne des résultats très homogènes.</a:t>
            </a:r>
          </a:p>
        </p:txBody>
      </p:sp>
      <p:pic>
        <p:nvPicPr>
          <p:cNvPr id="7170" name="Picture 2"/>
          <p:cNvPicPr>
            <a:picLocks noChangeAspect="1" noChangeArrowheads="1"/>
          </p:cNvPicPr>
          <p:nvPr/>
        </p:nvPicPr>
        <p:blipFill>
          <a:blip r:embed="rId2" cstate="print"/>
          <a:srcRect/>
          <a:stretch>
            <a:fillRect/>
          </a:stretch>
        </p:blipFill>
        <p:spPr bwMode="auto">
          <a:xfrm>
            <a:off x="1654175" y="3319463"/>
            <a:ext cx="5835650" cy="3538537"/>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5F5B570E-1E93-4752-A6F5-2AC4C29CF72C}" type="slidenum">
              <a:rPr lang="fr-FR"/>
              <a:pPr>
                <a:defRPr/>
              </a:pPr>
              <a:t>76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3" name="Rectangle 7"/>
          <p:cNvSpPr>
            <a:spLocks noChangeArrowheads="1"/>
          </p:cNvSpPr>
          <p:nvPr/>
        </p:nvSpPr>
        <p:spPr bwMode="auto">
          <a:xfrm>
            <a:off x="71438" y="1404938"/>
            <a:ext cx="8715375" cy="5494337"/>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Cheminement</a:t>
            </a:r>
          </a:p>
          <a:p>
            <a:pPr algn="just">
              <a:lnSpc>
                <a:spcPct val="150000"/>
              </a:lnSpc>
            </a:pPr>
            <a:r>
              <a:rPr lang="fr-FR" sz="1600" b="1" i="1" u="sng">
                <a:latin typeface="Tahoma" pitchFamily="34" charset="0"/>
                <a:cs typeface="Tahoma" pitchFamily="34" charset="0"/>
              </a:rPr>
              <a:t>Autres terminologie</a:t>
            </a:r>
          </a:p>
          <a:p>
            <a:pPr algn="just">
              <a:lnSpc>
                <a:spcPct val="150000"/>
              </a:lnSpc>
              <a:buFontTx/>
              <a:buChar char="-"/>
            </a:pPr>
            <a:r>
              <a:rPr lang="fr-FR" sz="1600">
                <a:latin typeface="Tahoma" pitchFamily="34" charset="0"/>
                <a:cs typeface="Tahoma" pitchFamily="34" charset="0"/>
              </a:rPr>
              <a:t>Si on mesure les angles entre côtés successifs, le cheminement est dit </a:t>
            </a:r>
            <a:r>
              <a:rPr lang="fr-FR" sz="1600" b="1">
                <a:latin typeface="Tahoma" pitchFamily="34" charset="0"/>
                <a:cs typeface="Tahoma" pitchFamily="34" charset="0"/>
              </a:rPr>
              <a:t>goniométrique</a:t>
            </a:r>
            <a:r>
              <a:rPr lang="fr-FR" sz="1600">
                <a:latin typeface="Tahoma" pitchFamily="34" charset="0"/>
                <a:cs typeface="Tahoma" pitchFamily="34" charset="0"/>
              </a:rPr>
              <a:t>.</a:t>
            </a:r>
          </a:p>
          <a:p>
            <a:pPr algn="just">
              <a:lnSpc>
                <a:spcPct val="150000"/>
              </a:lnSpc>
              <a:buFontTx/>
              <a:buChar char="-"/>
            </a:pPr>
            <a:r>
              <a:rPr lang="fr-FR" sz="1600">
                <a:latin typeface="Tahoma" pitchFamily="34" charset="0"/>
                <a:cs typeface="Tahoma" pitchFamily="34" charset="0"/>
              </a:rPr>
              <a:t>Si on mesure directement les gisements des côtés, le cheminement est dit </a:t>
            </a:r>
            <a:r>
              <a:rPr lang="fr-FR" sz="1600" b="1">
                <a:latin typeface="Tahoma" pitchFamily="34" charset="0"/>
                <a:cs typeface="Tahoma" pitchFamily="34" charset="0"/>
              </a:rPr>
              <a:t>décliné</a:t>
            </a:r>
            <a:r>
              <a:rPr lang="fr-FR" sz="1600">
                <a:latin typeface="Tahoma" pitchFamily="34" charset="0"/>
                <a:cs typeface="Tahoma" pitchFamily="34" charset="0"/>
              </a:rPr>
              <a:t>.</a:t>
            </a:r>
          </a:p>
          <a:p>
            <a:pPr algn="just">
              <a:lnSpc>
                <a:spcPct val="150000"/>
              </a:lnSpc>
              <a:buFontTx/>
              <a:buChar char="-"/>
            </a:pPr>
            <a:r>
              <a:rPr lang="fr-FR" sz="1600">
                <a:latin typeface="Tahoma" pitchFamily="34" charset="0"/>
                <a:cs typeface="Tahoma" pitchFamily="34" charset="0"/>
              </a:rPr>
              <a:t>Un </a:t>
            </a:r>
            <a:r>
              <a:rPr lang="fr-FR" sz="1600" b="1">
                <a:latin typeface="Tahoma" pitchFamily="34" charset="0"/>
                <a:cs typeface="Tahoma" pitchFamily="34" charset="0"/>
              </a:rPr>
              <a:t>point lancé</a:t>
            </a:r>
            <a:r>
              <a:rPr lang="fr-FR" sz="1600">
                <a:latin typeface="Tahoma" pitchFamily="34" charset="0"/>
                <a:cs typeface="Tahoma" pitchFamily="34" charset="0"/>
              </a:rPr>
              <a:t> (ou </a:t>
            </a:r>
            <a:r>
              <a:rPr lang="fr-FR" sz="1600" b="1">
                <a:latin typeface="Tahoma" pitchFamily="34" charset="0"/>
                <a:cs typeface="Tahoma" pitchFamily="34" charset="0"/>
              </a:rPr>
              <a:t>point rayonné</a:t>
            </a:r>
            <a:r>
              <a:rPr lang="fr-FR" sz="1600">
                <a:latin typeface="Tahoma" pitchFamily="34" charset="0"/>
                <a:cs typeface="Tahoma" pitchFamily="34" charset="0"/>
              </a:rPr>
              <a:t>) est un point hors cheminement, visé directement depuis un point connu.</a:t>
            </a:r>
          </a:p>
          <a:p>
            <a:pPr algn="just">
              <a:lnSpc>
                <a:spcPct val="150000"/>
              </a:lnSpc>
              <a:buFontTx/>
              <a:buChar char="-"/>
            </a:pPr>
            <a:r>
              <a:rPr lang="fr-FR" sz="1600">
                <a:latin typeface="Tahoma" pitchFamily="34" charset="0"/>
                <a:cs typeface="Tahoma" pitchFamily="34" charset="0"/>
              </a:rPr>
              <a:t>Si les coordonnées des sommets sont calculées dans le système Lambert général, le cheminement est qualifié de </a:t>
            </a:r>
            <a:r>
              <a:rPr lang="fr-FR" sz="1600" b="1">
                <a:latin typeface="Tahoma" pitchFamily="34" charset="0"/>
                <a:cs typeface="Tahoma" pitchFamily="34" charset="0"/>
              </a:rPr>
              <a:t>rattaché</a:t>
            </a:r>
            <a:r>
              <a:rPr lang="fr-FR" sz="1600">
                <a:latin typeface="Tahoma" pitchFamily="34" charset="0"/>
                <a:cs typeface="Tahoma" pitchFamily="34" charset="0"/>
              </a:rPr>
              <a:t>.</a:t>
            </a:r>
          </a:p>
          <a:p>
            <a:pPr algn="just">
              <a:lnSpc>
                <a:spcPct val="150000"/>
              </a:lnSpc>
              <a:buFontTx/>
              <a:buChar char="-"/>
            </a:pPr>
            <a:r>
              <a:rPr lang="fr-FR" sz="1600">
                <a:latin typeface="Tahoma" pitchFamily="34" charset="0"/>
                <a:cs typeface="Tahoma" pitchFamily="34" charset="0"/>
              </a:rPr>
              <a:t>S’il n'est pas rattaché, un cheminement est </a:t>
            </a:r>
            <a:r>
              <a:rPr lang="fr-FR" sz="1600" b="1">
                <a:latin typeface="Tahoma" pitchFamily="34" charset="0"/>
                <a:cs typeface="Tahoma" pitchFamily="34" charset="0"/>
              </a:rPr>
              <a:t>indépendant</a:t>
            </a:r>
            <a:r>
              <a:rPr lang="fr-FR" sz="1600">
                <a:latin typeface="Tahoma" pitchFamily="34" charset="0"/>
                <a:cs typeface="Tahoma" pitchFamily="34" charset="0"/>
              </a:rPr>
              <a:t>.</a:t>
            </a:r>
          </a:p>
          <a:p>
            <a:pPr algn="just">
              <a:lnSpc>
                <a:spcPct val="150000"/>
              </a:lnSpc>
            </a:pPr>
            <a:endParaRPr lang="fr-FR" sz="800" b="1" i="1" u="sng">
              <a:latin typeface="Tahoma" pitchFamily="34" charset="0"/>
              <a:cs typeface="Tahoma" pitchFamily="34" charset="0"/>
            </a:endParaRPr>
          </a:p>
          <a:p>
            <a:pPr algn="just">
              <a:lnSpc>
                <a:spcPct val="150000"/>
              </a:lnSpc>
            </a:pPr>
            <a:r>
              <a:rPr lang="fr-FR" sz="1600" b="1" i="1" u="sng">
                <a:latin typeface="Tahoma" pitchFamily="34" charset="0"/>
                <a:cs typeface="Tahoma" pitchFamily="34" charset="0"/>
              </a:rPr>
              <a:t>Caractéristiques des cheminements :</a:t>
            </a:r>
          </a:p>
          <a:p>
            <a:pPr algn="just">
              <a:lnSpc>
                <a:spcPct val="150000"/>
              </a:lnSpc>
              <a:buFontTx/>
              <a:buChar char="-"/>
            </a:pPr>
            <a:r>
              <a:rPr lang="fr-FR" sz="1600">
                <a:latin typeface="Tahoma" pitchFamily="34" charset="0"/>
                <a:cs typeface="Tahoma" pitchFamily="34" charset="0"/>
              </a:rPr>
              <a:t>Proches des détails à lever,</a:t>
            </a:r>
          </a:p>
          <a:p>
            <a:pPr algn="just">
              <a:lnSpc>
                <a:spcPct val="150000"/>
              </a:lnSpc>
              <a:buFontTx/>
              <a:buChar char="-"/>
            </a:pPr>
            <a:r>
              <a:rPr lang="fr-FR" sz="1600">
                <a:latin typeface="Tahoma" pitchFamily="34" charset="0"/>
                <a:cs typeface="Tahoma" pitchFamily="34" charset="0"/>
              </a:rPr>
              <a:t>Homogènes (côtés sensiblement de même longueur, éviter les côtés courts),</a:t>
            </a:r>
          </a:p>
          <a:p>
            <a:pPr algn="just">
              <a:lnSpc>
                <a:spcPct val="150000"/>
              </a:lnSpc>
              <a:buFontTx/>
              <a:buChar char="-"/>
            </a:pPr>
            <a:r>
              <a:rPr lang="fr-FR" sz="1600">
                <a:latin typeface="Tahoma" pitchFamily="34" charset="0"/>
                <a:cs typeface="Tahoma" pitchFamily="34" charset="0"/>
              </a:rPr>
              <a:t>Les cheminements encadrés seront aussi tendus que possible,</a:t>
            </a:r>
          </a:p>
          <a:p>
            <a:pPr algn="just">
              <a:lnSpc>
                <a:spcPct val="150000"/>
              </a:lnSpc>
              <a:buFontTx/>
              <a:buChar char="-"/>
            </a:pPr>
            <a:r>
              <a:rPr lang="fr-FR" sz="1600">
                <a:latin typeface="Tahoma" pitchFamily="34" charset="0"/>
                <a:cs typeface="Tahoma" pitchFamily="34" charset="0"/>
              </a:rPr>
              <a:t>Le nombre de côtés seront limités à 10 ou 12.</a:t>
            </a:r>
          </a:p>
        </p:txBody>
      </p:sp>
      <p:sp>
        <p:nvSpPr>
          <p:cNvPr id="8" name="Espace réservé du numéro de diapositive 7"/>
          <p:cNvSpPr>
            <a:spLocks noGrp="1"/>
          </p:cNvSpPr>
          <p:nvPr>
            <p:ph type="sldNum" sz="quarter" idx="12"/>
          </p:nvPr>
        </p:nvSpPr>
        <p:spPr/>
        <p:txBody>
          <a:bodyPr/>
          <a:lstStyle/>
          <a:p>
            <a:pPr>
              <a:defRPr/>
            </a:pPr>
            <a:fld id="{C3223AAC-9FFE-4D9F-B40B-C6ED4AD0EA4F}" type="slidenum">
              <a:rPr lang="fr-FR"/>
              <a:pPr>
                <a:defRPr/>
              </a:pPr>
              <a:t>77</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715375" cy="5078413"/>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b="1" i="1" dirty="0">
                <a:latin typeface="Tahoma" pitchFamily="34" charset="0"/>
                <a:cs typeface="Tahoma" pitchFamily="34" charset="0"/>
              </a:rPr>
              <a:t>b) Cheminement</a:t>
            </a:r>
          </a:p>
          <a:p>
            <a:pPr algn="just" fontAlgn="auto">
              <a:lnSpc>
                <a:spcPct val="150000"/>
              </a:lnSpc>
              <a:spcBef>
                <a:spcPts val="0"/>
              </a:spcBef>
              <a:spcAft>
                <a:spcPts val="0"/>
              </a:spcAft>
              <a:defRPr/>
            </a:pPr>
            <a:r>
              <a:rPr lang="fr-FR" sz="1600" b="1" i="1" dirty="0">
                <a:latin typeface="Tahoma" pitchFamily="34" charset="0"/>
                <a:cs typeface="Tahoma" pitchFamily="34" charset="0"/>
              </a:rPr>
              <a:t>b.1) </a:t>
            </a:r>
            <a:r>
              <a:rPr lang="fr-FR" sz="1600" b="1" i="1" u="sng" dirty="0">
                <a:latin typeface="Tahoma" pitchFamily="34" charset="0"/>
                <a:cs typeface="Tahoma" pitchFamily="34" charset="0"/>
              </a:rPr>
              <a:t>Calcul d’un cheminement encadré :</a:t>
            </a:r>
            <a:r>
              <a:rPr lang="fr-FR" sz="1600" dirty="0">
                <a:latin typeface="+mn-lt"/>
                <a:cs typeface="+mn-cs"/>
              </a:rPr>
              <a:t> </a:t>
            </a: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Transmission des gisements</a:t>
            </a:r>
          </a:p>
          <a:p>
            <a:pPr algn="just" fontAlgn="auto">
              <a:lnSpc>
                <a:spcPct val="150000"/>
              </a:lnSpc>
              <a:spcBef>
                <a:spcPts val="0"/>
              </a:spcBef>
              <a:spcAft>
                <a:spcPts val="0"/>
              </a:spcAft>
              <a:defRPr/>
            </a:pPr>
            <a:r>
              <a:rPr lang="fr-FR" sz="1600" dirty="0">
                <a:latin typeface="Tahoma" pitchFamily="34" charset="0"/>
                <a:cs typeface="Tahoma" pitchFamily="34" charset="0"/>
              </a:rPr>
              <a:t>Ce calcul consiste à déterminer les gisements de tous les côtés du parcours à partir du gisement de la direction de référence et des angles mesurés aux sommets. </a:t>
            </a:r>
          </a:p>
          <a:p>
            <a:pPr algn="just" fontAlgn="auto">
              <a:lnSpc>
                <a:spcPct val="150000"/>
              </a:lnSpc>
              <a:spcBef>
                <a:spcPts val="0"/>
              </a:spcBef>
              <a:spcAft>
                <a:spcPts val="0"/>
              </a:spcAft>
              <a:defRPr/>
            </a:pPr>
            <a:r>
              <a:rPr lang="fr-FR" sz="1600" dirty="0">
                <a:latin typeface="Tahoma" pitchFamily="34" charset="0"/>
                <a:cs typeface="Tahoma" pitchFamily="34" charset="0"/>
              </a:rPr>
              <a:t>Au sommet </a:t>
            </a:r>
            <a:r>
              <a:rPr lang="fr-FR" sz="1600" i="1" dirty="0">
                <a:latin typeface="Tahoma" pitchFamily="34" charset="0"/>
                <a:cs typeface="Tahoma" pitchFamily="34" charset="0"/>
              </a:rPr>
              <a:t>j (fig. 44) et à partir </a:t>
            </a:r>
            <a:r>
              <a:rPr lang="fr-FR" sz="1600" dirty="0">
                <a:latin typeface="Tahoma" pitchFamily="34" charset="0"/>
                <a:cs typeface="Tahoma" pitchFamily="34" charset="0"/>
              </a:rPr>
              <a:t>de l’angle de gauche, on peut écrire :</a:t>
            </a:r>
          </a:p>
          <a:p>
            <a:pPr fontAlgn="auto">
              <a:lnSpc>
                <a:spcPct val="150000"/>
              </a:lnSpc>
              <a:spcBef>
                <a:spcPts val="0"/>
              </a:spcBef>
              <a:spcAft>
                <a:spcPts val="0"/>
              </a:spcAft>
              <a:defRPr/>
            </a:pPr>
            <a:r>
              <a:rPr lang="fr-FR" b="1" i="1" dirty="0" err="1">
                <a:latin typeface="Tahoma" pitchFamily="34" charset="0"/>
                <a:cs typeface="Tahoma" pitchFamily="34" charset="0"/>
              </a:rPr>
              <a:t>G</a:t>
            </a:r>
            <a:r>
              <a:rPr lang="fr-FR" b="1" i="1" baseline="-25000" dirty="0" err="1">
                <a:latin typeface="Tahoma" pitchFamily="34" charset="0"/>
                <a:cs typeface="Tahoma" pitchFamily="34" charset="0"/>
              </a:rPr>
              <a:t>jk</a:t>
            </a:r>
            <a:r>
              <a:rPr lang="fr-FR" b="1" i="1" dirty="0">
                <a:latin typeface="Tahoma" pitchFamily="34" charset="0"/>
                <a:cs typeface="Tahoma" pitchFamily="34" charset="0"/>
              </a:rPr>
              <a:t> = </a:t>
            </a:r>
            <a:r>
              <a:rPr lang="fr-FR" b="1" i="1" dirty="0" err="1">
                <a:latin typeface="Tahoma" pitchFamily="34" charset="0"/>
                <a:cs typeface="Tahoma" pitchFamily="34" charset="0"/>
              </a:rPr>
              <a:t>G</a:t>
            </a:r>
            <a:r>
              <a:rPr lang="fr-FR" b="1" i="1" baseline="-25000" dirty="0" err="1">
                <a:latin typeface="Tahoma" pitchFamily="34" charset="0"/>
                <a:cs typeface="Tahoma" pitchFamily="34" charset="0"/>
              </a:rPr>
              <a:t>ij</a:t>
            </a:r>
            <a:r>
              <a:rPr lang="fr-FR" b="1" i="1" dirty="0">
                <a:latin typeface="Tahoma" pitchFamily="34" charset="0"/>
                <a:cs typeface="Tahoma" pitchFamily="34" charset="0"/>
              </a:rPr>
              <a:t> + </a:t>
            </a:r>
            <a:r>
              <a:rPr lang="fr-FR" b="1" i="1" dirty="0" err="1">
                <a:latin typeface="Tahoma" pitchFamily="34" charset="0"/>
                <a:cs typeface="Tahoma" pitchFamily="34" charset="0"/>
              </a:rPr>
              <a:t>H</a:t>
            </a:r>
            <a:r>
              <a:rPr lang="fr-FR" b="1" i="1" baseline="-25000" dirty="0" err="1">
                <a:latin typeface="Tahoma" pitchFamily="34" charset="0"/>
                <a:cs typeface="Tahoma" pitchFamily="34" charset="0"/>
              </a:rPr>
              <a:t>gj</a:t>
            </a:r>
            <a:r>
              <a:rPr lang="fr-FR" b="1" i="1" baseline="-25000" dirty="0">
                <a:latin typeface="Tahoma" pitchFamily="34" charset="0"/>
                <a:cs typeface="Tahoma" pitchFamily="34" charset="0"/>
              </a:rPr>
              <a:t> </a:t>
            </a:r>
            <a:r>
              <a:rPr lang="fr-FR" b="1" i="1" dirty="0">
                <a:latin typeface="Tahoma" pitchFamily="34" charset="0"/>
                <a:cs typeface="Tahoma" pitchFamily="34" charset="0"/>
              </a:rPr>
              <a:t>+ 200</a:t>
            </a:r>
          </a:p>
          <a:p>
            <a:pPr algn="just" fontAlgn="auto">
              <a:lnSpc>
                <a:spcPct val="150000"/>
              </a:lnSpc>
              <a:spcBef>
                <a:spcPts val="0"/>
              </a:spcBef>
              <a:spcAft>
                <a:spcPts val="0"/>
              </a:spcAft>
              <a:defRPr/>
            </a:pPr>
            <a:r>
              <a:rPr lang="fr-FR" sz="1600" dirty="0">
                <a:latin typeface="Tahoma" pitchFamily="34" charset="0"/>
                <a:cs typeface="Tahoma" pitchFamily="34" charset="0"/>
              </a:rPr>
              <a:t>Si l’on considère la figure 45., la formule devient :</a:t>
            </a:r>
          </a:p>
          <a:p>
            <a:pPr fontAlgn="auto">
              <a:lnSpc>
                <a:spcPct val="150000"/>
              </a:lnSpc>
              <a:spcBef>
                <a:spcPts val="0"/>
              </a:spcBef>
              <a:spcAft>
                <a:spcPts val="0"/>
              </a:spcAft>
              <a:defRPr/>
            </a:pPr>
            <a:r>
              <a:rPr lang="fr-FR" b="1" i="1" dirty="0" err="1">
                <a:latin typeface="Tahoma" pitchFamily="34" charset="0"/>
                <a:cs typeface="Tahoma" pitchFamily="34" charset="0"/>
              </a:rPr>
              <a:t>G</a:t>
            </a:r>
            <a:r>
              <a:rPr lang="fr-FR" b="1" i="1" baseline="-25000" dirty="0" err="1">
                <a:latin typeface="Tahoma" pitchFamily="34" charset="0"/>
                <a:cs typeface="Tahoma" pitchFamily="34" charset="0"/>
              </a:rPr>
              <a:t>jk</a:t>
            </a:r>
            <a:r>
              <a:rPr lang="fr-FR" b="1" i="1" dirty="0">
                <a:latin typeface="Tahoma" pitchFamily="34" charset="0"/>
                <a:cs typeface="Tahoma" pitchFamily="34" charset="0"/>
              </a:rPr>
              <a:t> = </a:t>
            </a:r>
            <a:r>
              <a:rPr lang="fr-FR" b="1" i="1" dirty="0" err="1">
                <a:latin typeface="Tahoma" pitchFamily="34" charset="0"/>
                <a:cs typeface="Tahoma" pitchFamily="34" charset="0"/>
              </a:rPr>
              <a:t>G</a:t>
            </a:r>
            <a:r>
              <a:rPr lang="fr-FR" b="1" i="1" baseline="-25000" dirty="0" err="1">
                <a:latin typeface="Tahoma" pitchFamily="34" charset="0"/>
                <a:cs typeface="Tahoma" pitchFamily="34" charset="0"/>
              </a:rPr>
              <a:t>ij</a:t>
            </a:r>
            <a:r>
              <a:rPr lang="fr-FR" b="1" i="1" dirty="0">
                <a:latin typeface="Tahoma" pitchFamily="34" charset="0"/>
                <a:cs typeface="Tahoma" pitchFamily="34" charset="0"/>
              </a:rPr>
              <a:t> + </a:t>
            </a:r>
            <a:r>
              <a:rPr lang="fr-FR" b="1" i="1" dirty="0" err="1">
                <a:latin typeface="Tahoma" pitchFamily="34" charset="0"/>
                <a:cs typeface="Tahoma" pitchFamily="34" charset="0"/>
              </a:rPr>
              <a:t>H</a:t>
            </a:r>
            <a:r>
              <a:rPr lang="fr-FR" b="1" i="1" baseline="-25000" dirty="0" err="1">
                <a:latin typeface="Tahoma" pitchFamily="34" charset="0"/>
                <a:cs typeface="Tahoma" pitchFamily="34" charset="0"/>
              </a:rPr>
              <a:t>gj</a:t>
            </a:r>
            <a:r>
              <a:rPr lang="fr-FR" b="1" i="1" dirty="0">
                <a:latin typeface="Tahoma" pitchFamily="34" charset="0"/>
                <a:cs typeface="Tahoma" pitchFamily="34" charset="0"/>
              </a:rPr>
              <a:t> – 200</a:t>
            </a:r>
          </a:p>
          <a:p>
            <a:pPr algn="just" fontAlgn="auto">
              <a:lnSpc>
                <a:spcPct val="150000"/>
              </a:lnSpc>
              <a:spcBef>
                <a:spcPts val="0"/>
              </a:spcBef>
              <a:spcAft>
                <a:spcPts val="0"/>
              </a:spcAft>
              <a:defRPr/>
            </a:pPr>
            <a:r>
              <a:rPr lang="fr-FR" sz="1600" dirty="0">
                <a:latin typeface="Tahoma" pitchFamily="34" charset="0"/>
                <a:cs typeface="Tahoma" pitchFamily="34" charset="0"/>
              </a:rPr>
              <a:t>Dans la pratique, on utilise l’une ou l’autre des formules et on ajoute 400 gon à tout résultat négatif, ou on retranche 400 gon à tout résultat supérieur à 400 gon.</a:t>
            </a:r>
          </a:p>
          <a:p>
            <a:pPr algn="just" fontAlgn="auto">
              <a:lnSpc>
                <a:spcPct val="150000"/>
              </a:lnSpc>
              <a:spcBef>
                <a:spcPts val="0"/>
              </a:spcBef>
              <a:spcAft>
                <a:spcPts val="0"/>
              </a:spcAft>
              <a:defRPr/>
            </a:pPr>
            <a:r>
              <a:rPr lang="fr-FR" sz="1600" dirty="0">
                <a:latin typeface="Tahoma" pitchFamily="34" charset="0"/>
                <a:cs typeface="Tahoma" pitchFamily="34" charset="0"/>
              </a:rPr>
              <a:t>La formule générale est donc :</a:t>
            </a:r>
          </a:p>
          <a:p>
            <a:pPr fontAlgn="auto">
              <a:lnSpc>
                <a:spcPct val="150000"/>
              </a:lnSpc>
              <a:spcBef>
                <a:spcPts val="0"/>
              </a:spcBef>
              <a:spcAft>
                <a:spcPts val="0"/>
              </a:spcAft>
              <a:defRPr/>
            </a:pPr>
            <a:r>
              <a:rPr lang="fr-FR" b="1" dirty="0" err="1">
                <a:latin typeface="Tahoma" pitchFamily="34" charset="0"/>
                <a:cs typeface="Tahoma" pitchFamily="34" charset="0"/>
              </a:rPr>
              <a:t>G</a:t>
            </a:r>
            <a:r>
              <a:rPr lang="fr-FR" b="1" i="1" baseline="-25000" dirty="0" err="1">
                <a:latin typeface="Tahoma" pitchFamily="34" charset="0"/>
                <a:cs typeface="Tahoma" pitchFamily="34" charset="0"/>
              </a:rPr>
              <a:t>jk</a:t>
            </a:r>
            <a:r>
              <a:rPr lang="fr-FR" b="1" dirty="0">
                <a:latin typeface="Tahoma" pitchFamily="34" charset="0"/>
                <a:cs typeface="Tahoma" pitchFamily="34" charset="0"/>
              </a:rPr>
              <a:t> = </a:t>
            </a:r>
            <a:r>
              <a:rPr lang="fr-FR" b="1" dirty="0" err="1">
                <a:latin typeface="Tahoma" pitchFamily="34" charset="0"/>
                <a:cs typeface="Tahoma" pitchFamily="34" charset="0"/>
              </a:rPr>
              <a:t>G</a:t>
            </a:r>
            <a:r>
              <a:rPr lang="fr-FR" b="1" i="1" baseline="-25000" dirty="0" err="1">
                <a:latin typeface="Tahoma" pitchFamily="34" charset="0"/>
                <a:cs typeface="Tahoma" pitchFamily="34" charset="0"/>
              </a:rPr>
              <a:t>ij</a:t>
            </a:r>
            <a:r>
              <a:rPr lang="fr-FR" b="1" dirty="0">
                <a:latin typeface="Tahoma" pitchFamily="34" charset="0"/>
                <a:cs typeface="Tahoma" pitchFamily="34" charset="0"/>
              </a:rPr>
              <a:t> + </a:t>
            </a:r>
            <a:r>
              <a:rPr lang="fr-FR" b="1" dirty="0" err="1">
                <a:latin typeface="Tahoma" pitchFamily="34" charset="0"/>
                <a:cs typeface="Tahoma" pitchFamily="34" charset="0"/>
              </a:rPr>
              <a:t>H</a:t>
            </a:r>
            <a:r>
              <a:rPr lang="fr-FR" b="1" i="1" baseline="-25000" dirty="0" err="1">
                <a:latin typeface="Tahoma" pitchFamily="34" charset="0"/>
                <a:cs typeface="Tahoma" pitchFamily="34" charset="0"/>
              </a:rPr>
              <a:t>gj</a:t>
            </a:r>
            <a:r>
              <a:rPr lang="fr-FR" b="1" dirty="0">
                <a:latin typeface="Tahoma" pitchFamily="34" charset="0"/>
                <a:cs typeface="Tahoma" pitchFamily="34" charset="0"/>
              </a:rPr>
              <a:t> ± 200</a:t>
            </a:r>
          </a:p>
        </p:txBody>
      </p:sp>
      <p:pic>
        <p:nvPicPr>
          <p:cNvPr id="12" name="Picture 3"/>
          <p:cNvPicPr>
            <a:picLocks noChangeAspect="1" noChangeArrowheads="1"/>
          </p:cNvPicPr>
          <p:nvPr/>
        </p:nvPicPr>
        <p:blipFill>
          <a:blip r:embed="rId2" cstate="print"/>
          <a:srcRect/>
          <a:stretch>
            <a:fillRect/>
          </a:stretch>
        </p:blipFill>
        <p:spPr bwMode="auto">
          <a:xfrm>
            <a:off x="4629150" y="3617913"/>
            <a:ext cx="4514850" cy="3240087"/>
          </a:xfrm>
          <a:prstGeom prst="rect">
            <a:avLst/>
          </a:prstGeom>
          <a:noFill/>
          <a:ln w="9525">
            <a:solidFill>
              <a:schemeClr val="accent1"/>
            </a:solidFill>
            <a:miter lim="800000"/>
            <a:headEnd/>
            <a:tailEnd/>
          </a:ln>
        </p:spPr>
      </p:pic>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pic>
        <p:nvPicPr>
          <p:cNvPr id="9" name="Picture 2"/>
          <p:cNvPicPr>
            <a:picLocks noChangeAspect="1" noChangeArrowheads="1"/>
          </p:cNvPicPr>
          <p:nvPr/>
        </p:nvPicPr>
        <p:blipFill>
          <a:blip r:embed="rId3" cstate="print"/>
          <a:srcRect/>
          <a:stretch>
            <a:fillRect/>
          </a:stretch>
        </p:blipFill>
        <p:spPr bwMode="auto">
          <a:xfrm>
            <a:off x="5046663" y="0"/>
            <a:ext cx="4097337" cy="3600450"/>
          </a:xfrm>
          <a:prstGeom prst="rect">
            <a:avLst/>
          </a:prstGeom>
          <a:noFill/>
          <a:ln w="9525">
            <a:solidFill>
              <a:schemeClr val="accent1"/>
            </a:solidFill>
            <a:miter lim="800000"/>
            <a:headEnd/>
            <a:tailEnd/>
          </a:ln>
        </p:spPr>
      </p:pic>
      <p:sp>
        <p:nvSpPr>
          <p:cNvPr id="7" name="Rectangle 6"/>
          <p:cNvSpPr/>
          <p:nvPr/>
        </p:nvSpPr>
        <p:spPr>
          <a:xfrm>
            <a:off x="6786563" y="2716213"/>
            <a:ext cx="2357437" cy="569912"/>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Fig.44 : Transmission de gisement</a:t>
            </a:r>
          </a:p>
        </p:txBody>
      </p:sp>
      <p:sp>
        <p:nvSpPr>
          <p:cNvPr id="10" name="Rectangle 9"/>
          <p:cNvSpPr/>
          <p:nvPr/>
        </p:nvSpPr>
        <p:spPr>
          <a:xfrm>
            <a:off x="4572000" y="3714750"/>
            <a:ext cx="2357438" cy="569913"/>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Fig.45 : Transmission de gisement</a:t>
            </a:r>
          </a:p>
        </p:txBody>
      </p:sp>
      <p:sp>
        <p:nvSpPr>
          <p:cNvPr id="15" name="Espace réservé du numéro de diapositive 14"/>
          <p:cNvSpPr>
            <a:spLocks noGrp="1"/>
          </p:cNvSpPr>
          <p:nvPr>
            <p:ph type="sldNum" sz="quarter" idx="12"/>
          </p:nvPr>
        </p:nvSpPr>
        <p:spPr/>
        <p:txBody>
          <a:bodyPr/>
          <a:lstStyle/>
          <a:p>
            <a:pPr>
              <a:defRPr/>
            </a:pPr>
            <a:fld id="{71EC6190-E923-4EB4-9196-3DDC63024DDF}" type="slidenum">
              <a:rPr lang="fr-FR"/>
              <a:pPr>
                <a:defRPr/>
              </a:pPr>
              <a:t>78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643937" cy="2354263"/>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b="1" i="1" dirty="0">
                <a:latin typeface="Tahoma" pitchFamily="34" charset="0"/>
                <a:cs typeface="Tahoma" pitchFamily="34" charset="0"/>
              </a:rPr>
              <a:t>b) Cheminement</a:t>
            </a:r>
          </a:p>
          <a:p>
            <a:pPr algn="just" fontAlgn="auto">
              <a:lnSpc>
                <a:spcPct val="150000"/>
              </a:lnSpc>
              <a:spcBef>
                <a:spcPts val="0"/>
              </a:spcBef>
              <a:spcAft>
                <a:spcPts val="0"/>
              </a:spcAft>
              <a:defRPr/>
            </a:pPr>
            <a:r>
              <a:rPr lang="fr-FR" sz="1600" b="1" i="1" dirty="0">
                <a:latin typeface="Tahoma" pitchFamily="34" charset="0"/>
                <a:cs typeface="Tahoma" pitchFamily="34" charset="0"/>
              </a:rPr>
              <a:t>b.1) </a:t>
            </a:r>
            <a:r>
              <a:rPr lang="fr-FR" sz="1600" b="1" i="1" u="sng" dirty="0">
                <a:latin typeface="Tahoma" pitchFamily="34" charset="0"/>
                <a:cs typeface="Tahoma" pitchFamily="34" charset="0"/>
              </a:rPr>
              <a:t>Calcul d’un cheminement encadré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Fermeture angulaire (fa)</a:t>
            </a:r>
          </a:p>
          <a:p>
            <a:pPr fontAlgn="auto">
              <a:lnSpc>
                <a:spcPct val="150000"/>
              </a:lnSpc>
              <a:spcBef>
                <a:spcPts val="0"/>
              </a:spcBef>
              <a:spcAft>
                <a:spcPts val="0"/>
              </a:spcAft>
              <a:defRPr/>
            </a:pPr>
            <a:r>
              <a:rPr lang="fr-FR" sz="1600" dirty="0">
                <a:latin typeface="Tahoma" pitchFamily="34" charset="0"/>
                <a:cs typeface="Tahoma" pitchFamily="34" charset="0"/>
              </a:rPr>
              <a:t>On calcule de proche en proche tous les gisements de tous les côtés pour arriver au gisement d’arrivée </a:t>
            </a:r>
            <a:r>
              <a:rPr lang="fr-FR" sz="1600" i="1" dirty="0">
                <a:latin typeface="Tahoma" pitchFamily="34" charset="0"/>
                <a:cs typeface="Tahoma" pitchFamily="34" charset="0"/>
              </a:rPr>
              <a:t>G</a:t>
            </a:r>
            <a:r>
              <a:rPr lang="fr-FR" sz="1600" i="1" baseline="-25000" dirty="0">
                <a:latin typeface="Tahoma" pitchFamily="34" charset="0"/>
                <a:cs typeface="Tahoma" pitchFamily="34" charset="0"/>
              </a:rPr>
              <a:t>CD</a:t>
            </a:r>
            <a:r>
              <a:rPr lang="fr-FR" sz="1600" i="1" dirty="0">
                <a:latin typeface="Tahoma" pitchFamily="34" charset="0"/>
                <a:cs typeface="Tahoma" pitchFamily="34" charset="0"/>
              </a:rPr>
              <a:t> connu qui sert de contrôle des erreurs de lecture d’angles (voir </a:t>
            </a:r>
            <a:r>
              <a:rPr lang="fr-FR" sz="1600" dirty="0">
                <a:latin typeface="Tahoma" pitchFamily="34" charset="0"/>
                <a:cs typeface="Tahoma" pitchFamily="34" charset="0"/>
              </a:rPr>
              <a:t>fig. 47).</a:t>
            </a:r>
          </a:p>
          <a:p>
            <a:pPr fontAlgn="auto">
              <a:lnSpc>
                <a:spcPct val="150000"/>
              </a:lnSpc>
              <a:spcBef>
                <a:spcPts val="0"/>
              </a:spcBef>
              <a:spcAft>
                <a:spcPts val="0"/>
              </a:spcAft>
              <a:defRPr/>
            </a:pPr>
            <a:r>
              <a:rPr lang="fr-FR" sz="1600" i="1" dirty="0">
                <a:latin typeface="Tahoma" pitchFamily="34" charset="0"/>
                <a:cs typeface="Tahoma" pitchFamily="34" charset="0"/>
              </a:rPr>
              <a:t>G</a:t>
            </a:r>
            <a:r>
              <a:rPr lang="fr-FR" sz="1600" i="1" baseline="-25000" dirty="0">
                <a:latin typeface="Tahoma" pitchFamily="34" charset="0"/>
                <a:cs typeface="Tahoma" pitchFamily="34" charset="0"/>
              </a:rPr>
              <a:t>AB</a:t>
            </a:r>
            <a:r>
              <a:rPr lang="fr-FR" sz="1600" i="1" dirty="0">
                <a:latin typeface="Tahoma" pitchFamily="34" charset="0"/>
                <a:cs typeface="Tahoma" pitchFamily="34" charset="0"/>
              </a:rPr>
              <a:t> noté G</a:t>
            </a:r>
            <a:r>
              <a:rPr lang="fr-FR" sz="1600" i="1" baseline="-25000" dirty="0">
                <a:latin typeface="Tahoma" pitchFamily="34" charset="0"/>
                <a:cs typeface="Tahoma" pitchFamily="34" charset="0"/>
              </a:rPr>
              <a:t>d</a:t>
            </a:r>
            <a:r>
              <a:rPr lang="fr-FR" sz="1600" i="1" dirty="0">
                <a:latin typeface="Tahoma" pitchFamily="34" charset="0"/>
                <a:cs typeface="Tahoma" pitchFamily="34" charset="0"/>
              </a:rPr>
              <a:t>, et G</a:t>
            </a:r>
            <a:r>
              <a:rPr lang="fr-FR" sz="1600" i="1" baseline="-25000" dirty="0">
                <a:latin typeface="Tahoma" pitchFamily="34" charset="0"/>
                <a:cs typeface="Tahoma" pitchFamily="34" charset="0"/>
              </a:rPr>
              <a:t>CD</a:t>
            </a:r>
            <a:r>
              <a:rPr lang="fr-FR" sz="1600" i="1" dirty="0">
                <a:latin typeface="Tahoma" pitchFamily="34" charset="0"/>
                <a:cs typeface="Tahoma" pitchFamily="34" charset="0"/>
              </a:rPr>
              <a:t> noté G</a:t>
            </a:r>
            <a:r>
              <a:rPr lang="fr-FR" sz="1600" i="1" baseline="-25000" dirty="0">
                <a:latin typeface="Tahoma" pitchFamily="34" charset="0"/>
                <a:cs typeface="Tahoma" pitchFamily="34" charset="0"/>
              </a:rPr>
              <a:t>f</a:t>
            </a: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10" name="Rectangle 9"/>
          <p:cNvSpPr/>
          <p:nvPr/>
        </p:nvSpPr>
        <p:spPr>
          <a:xfrm>
            <a:off x="1857375" y="6527800"/>
            <a:ext cx="5429250" cy="330200"/>
          </a:xfrm>
          <a:prstGeom prst="rect">
            <a:avLst/>
          </a:prstGeom>
          <a:noFill/>
          <a:ln>
            <a:noFill/>
          </a:ln>
        </p:spPr>
        <p:txBody>
          <a:bodyPr>
            <a:spAutoFit/>
          </a:bodyPr>
          <a:lstStyle/>
          <a:p>
            <a:pPr algn="ctr" fontAlgn="auto">
              <a:spcBef>
                <a:spcPts val="0"/>
              </a:spcBef>
              <a:spcAft>
                <a:spcPts val="0"/>
              </a:spcAft>
              <a:defRPr/>
            </a:pPr>
            <a:r>
              <a:rPr lang="fr-FR" sz="1550" b="1" i="1" dirty="0">
                <a:solidFill>
                  <a:schemeClr val="tx2">
                    <a:lumMod val="75000"/>
                  </a:schemeClr>
                </a:solidFill>
                <a:latin typeface="Tahoma" pitchFamily="34" charset="0"/>
                <a:cs typeface="Tahoma" pitchFamily="34" charset="0"/>
              </a:rPr>
              <a:t>Fig.47 : Cheminement encadré</a:t>
            </a:r>
          </a:p>
        </p:txBody>
      </p:sp>
      <p:pic>
        <p:nvPicPr>
          <p:cNvPr id="10242" name="Picture 2"/>
          <p:cNvPicPr>
            <a:picLocks noChangeAspect="1" noChangeArrowheads="1"/>
          </p:cNvPicPr>
          <p:nvPr/>
        </p:nvPicPr>
        <p:blipFill>
          <a:blip r:embed="rId2" cstate="print"/>
          <a:srcRect/>
          <a:stretch>
            <a:fillRect/>
          </a:stretch>
        </p:blipFill>
        <p:spPr bwMode="auto">
          <a:xfrm>
            <a:off x="214313" y="3357563"/>
            <a:ext cx="8542337" cy="3143250"/>
          </a:xfrm>
          <a:prstGeom prst="rect">
            <a:avLst/>
          </a:prstGeom>
          <a:noFill/>
          <a:ln w="9525">
            <a:solidFill>
              <a:schemeClr val="accent1"/>
            </a:solidFill>
            <a:miter lim="800000"/>
            <a:headEnd/>
            <a:tailEnd/>
          </a:ln>
        </p:spPr>
      </p:pic>
      <p:sp>
        <p:nvSpPr>
          <p:cNvPr id="9" name="Espace réservé du numéro de diapositive 8"/>
          <p:cNvSpPr>
            <a:spLocks noGrp="1"/>
          </p:cNvSpPr>
          <p:nvPr>
            <p:ph type="sldNum" sz="quarter" idx="12"/>
          </p:nvPr>
        </p:nvSpPr>
        <p:spPr/>
        <p:txBody>
          <a:bodyPr/>
          <a:lstStyle/>
          <a:p>
            <a:pPr>
              <a:defRPr/>
            </a:pPr>
            <a:fld id="{83974E05-3DC3-4BDE-92F9-CEFFB6D32803}" type="slidenum">
              <a:rPr lang="fr-FR"/>
              <a:pPr>
                <a:defRPr/>
              </a:pPr>
              <a:t>79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4"/>
          <p:cNvSpPr>
            <a:spLocks noGrp="1"/>
          </p:cNvSpPr>
          <p:nvPr>
            <p:ph type="title"/>
          </p:nvPr>
        </p:nvSpPr>
        <p:spPr/>
        <p:txBody>
          <a:bodyPr/>
          <a:lstStyle/>
          <a:p>
            <a:pPr marL="857250" indent="-857250">
              <a:buFont typeface="Calibri" pitchFamily="34" charset="0"/>
              <a:buAutoNum type="romanUcPeriod"/>
            </a:pPr>
            <a:r>
              <a:rPr lang="fr-FR" smtClean="0"/>
              <a:t>GENERALITES</a:t>
            </a:r>
          </a:p>
        </p:txBody>
      </p:sp>
      <p:sp>
        <p:nvSpPr>
          <p:cNvPr id="9" name="Espace réservé du numéro de diapositive 8"/>
          <p:cNvSpPr>
            <a:spLocks noGrp="1"/>
          </p:cNvSpPr>
          <p:nvPr>
            <p:ph type="sldNum" sz="quarter" idx="12"/>
          </p:nvPr>
        </p:nvSpPr>
        <p:spPr/>
        <p:txBody>
          <a:bodyPr>
            <a:normAutofit fontScale="85000" lnSpcReduction="20000"/>
          </a:bodyPr>
          <a:lstStyle/>
          <a:p>
            <a:pPr>
              <a:defRPr/>
            </a:pPr>
            <a:fld id="{89C565B6-9FE9-4708-9BFE-365FD8F5D82A}" type="slidenum">
              <a:rPr lang="fr-FR"/>
              <a:pPr>
                <a:defRPr/>
              </a:pPr>
              <a:t>8</a:t>
            </a:fld>
            <a:endParaRPr lang="fr-FR"/>
          </a:p>
        </p:txBody>
      </p:sp>
      <p:sp>
        <p:nvSpPr>
          <p:cNvPr id="23554" name="Espace réservé du contenu 5"/>
          <p:cNvSpPr>
            <a:spLocks noGrp="1"/>
          </p:cNvSpPr>
          <p:nvPr>
            <p:ph sz="quarter" idx="1"/>
          </p:nvPr>
        </p:nvSpPr>
        <p:spPr>
          <a:xfrm>
            <a:off x="571500" y="1571625"/>
            <a:ext cx="8229600" cy="4714875"/>
          </a:xfrm>
          <a:ln>
            <a:solidFill>
              <a:srgbClr val="FF0000"/>
            </a:solidFill>
          </a:ln>
        </p:spPr>
        <p:txBody>
          <a:bodyPr>
            <a:normAutofit fontScale="92500" lnSpcReduction="10000"/>
          </a:bodyPr>
          <a:lstStyle/>
          <a:p>
            <a:pPr marL="71438" indent="0" algn="just">
              <a:lnSpc>
                <a:spcPct val="150000"/>
              </a:lnSpc>
              <a:buFont typeface="Arial" charset="0"/>
              <a:buNone/>
            </a:pPr>
            <a:r>
              <a:rPr lang="fr-FR" sz="2000" b="1" i="1" u="sng" smtClean="0"/>
              <a:t>5.1. L’Ellipsoïde global:</a:t>
            </a:r>
            <a:r>
              <a:rPr lang="fr-FR" sz="2000" smtClean="0"/>
              <a:t> est utilisé pour des cartographies couvrant l'ensemble ou une grande partie de la surface terrestre.</a:t>
            </a:r>
          </a:p>
          <a:p>
            <a:pPr marL="71438" indent="0" algn="just">
              <a:lnSpc>
                <a:spcPct val="150000"/>
              </a:lnSpc>
              <a:spcBef>
                <a:spcPts val="2400"/>
              </a:spcBef>
              <a:buFont typeface="Arial" charset="0"/>
              <a:buNone/>
            </a:pPr>
            <a:r>
              <a:rPr lang="fr-FR" sz="2000" b="1" u="sng" smtClean="0"/>
              <a:t>5.2. L’</a:t>
            </a:r>
            <a:r>
              <a:rPr lang="fr-FR" sz="2000" b="1" i="1" u="sng" smtClean="0"/>
              <a:t>Ellipsoïde local:</a:t>
            </a:r>
            <a:r>
              <a:rPr lang="fr-FR" sz="2000" b="1" i="1" smtClean="0"/>
              <a:t> </a:t>
            </a:r>
            <a:r>
              <a:rPr lang="fr-FR" sz="2000" smtClean="0"/>
              <a:t>est défini de manière à "épouser" au mieux la forme du géoïde sur une zone restreinte de la surface terrestre (une région ou un pays). </a:t>
            </a:r>
          </a:p>
          <a:p>
            <a:pPr marL="71438" indent="0" algn="just">
              <a:lnSpc>
                <a:spcPct val="150000"/>
              </a:lnSpc>
              <a:buFont typeface="Arial" charset="0"/>
              <a:buNone/>
            </a:pPr>
            <a:r>
              <a:rPr lang="fr-FR" sz="2000" smtClean="0"/>
              <a:t>Localement, afin de mieux suivre la forme du géoïde, la forme de l'ellipsoïde local est modifiée et son centre est décalé par rapport au centre des ellipsoïdes globaux. Les ellipsoïdes diffèrent d ’un pays à l’autre.</a:t>
            </a:r>
            <a:br>
              <a:rPr lang="fr-FR" sz="2000" smtClean="0"/>
            </a:br>
            <a:endParaRPr lang="fr-FR" sz="2000" smtClean="0"/>
          </a:p>
        </p:txBody>
      </p:sp>
      <p:sp>
        <p:nvSpPr>
          <p:cNvPr id="4" name="Titre 1"/>
          <p:cNvSpPr txBox="1">
            <a:spLocks/>
          </p:cNvSpPr>
          <p:nvPr/>
        </p:nvSpPr>
        <p:spPr>
          <a:xfrm>
            <a:off x="609600" y="427038"/>
            <a:ext cx="8229600" cy="715962"/>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lnSpcReduction="10000"/>
          </a:bodyPr>
          <a:lstStyle/>
          <a:p>
            <a:pPr marL="857250" indent="-857250" algn="ctr" fontAlgn="auto">
              <a:spcAft>
                <a:spcPts val="0"/>
              </a:spcAft>
              <a:buFont typeface="+mj-lt"/>
              <a:buAutoNum type="romanUcPeriod"/>
              <a:defRPr/>
            </a:pPr>
            <a:r>
              <a:rPr lang="fr-FR" sz="4400">
                <a:latin typeface="+mj-lt"/>
                <a:ea typeface="+mj-ea"/>
                <a:cs typeface="+mj-cs"/>
              </a:rPr>
              <a:t>GENERALITES</a:t>
            </a:r>
            <a:endParaRPr lang="fr-FR" sz="44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2" cstate="print"/>
          <a:srcRect/>
          <a:stretch>
            <a:fillRect/>
          </a:stretch>
        </p:blipFill>
        <p:spPr bwMode="auto">
          <a:xfrm>
            <a:off x="0" y="0"/>
            <a:ext cx="9144000" cy="2643188"/>
          </a:xfrm>
          <a:prstGeom prst="rect">
            <a:avLst/>
          </a:prstGeom>
          <a:noFill/>
          <a:ln w="9525">
            <a:solidFill>
              <a:schemeClr val="accent1"/>
            </a:solidFill>
            <a:miter lim="800000"/>
            <a:headEnd/>
            <a:tailEnd/>
          </a:ln>
        </p:spPr>
      </p:pic>
      <p:sp>
        <p:nvSpPr>
          <p:cNvPr id="6" name="Rectangle 5"/>
          <p:cNvSpPr/>
          <p:nvPr/>
        </p:nvSpPr>
        <p:spPr>
          <a:xfrm>
            <a:off x="1857375" y="0"/>
            <a:ext cx="5429250" cy="450850"/>
          </a:xfrm>
          <a:prstGeom prst="rect">
            <a:avLst/>
          </a:prstGeom>
          <a:noFill/>
          <a:ln>
            <a:noFill/>
          </a:ln>
        </p:spPr>
        <p:txBody>
          <a:bodyPr>
            <a:spAutoFit/>
          </a:bodyPr>
          <a:lstStyle/>
          <a:p>
            <a:pPr algn="just" fontAlgn="auto">
              <a:lnSpc>
                <a:spcPct val="150000"/>
              </a:lnSpc>
              <a:spcBef>
                <a:spcPts val="0"/>
              </a:spcBef>
              <a:spcAft>
                <a:spcPts val="0"/>
              </a:spcAft>
              <a:defRPr/>
            </a:pPr>
            <a:r>
              <a:rPr lang="fr-FR" sz="1550" b="1" i="1" dirty="0">
                <a:solidFill>
                  <a:schemeClr val="tx2">
                    <a:lumMod val="75000"/>
                  </a:schemeClr>
                </a:solidFill>
                <a:latin typeface="Tahoma" pitchFamily="34" charset="0"/>
                <a:cs typeface="Tahoma" pitchFamily="34" charset="0"/>
              </a:rPr>
              <a:t>Fig.47 : Cheminement encadré</a:t>
            </a:r>
          </a:p>
        </p:txBody>
      </p:sp>
      <p:sp>
        <p:nvSpPr>
          <p:cNvPr id="8" name="Rectangle 7"/>
          <p:cNvSpPr>
            <a:spLocks noChangeArrowheads="1"/>
          </p:cNvSpPr>
          <p:nvPr/>
        </p:nvSpPr>
        <p:spPr bwMode="auto">
          <a:xfrm>
            <a:off x="131763" y="2611438"/>
            <a:ext cx="8583612" cy="4246562"/>
          </a:xfrm>
          <a:prstGeom prst="rect">
            <a:avLst/>
          </a:prstGeom>
          <a:noFill/>
          <a:ln w="9525">
            <a:noFill/>
            <a:miter lim="800000"/>
            <a:headEnd/>
            <a:tailEnd/>
          </a:ln>
        </p:spPr>
        <p:txBody>
          <a:bodyPr>
            <a:spAutoFit/>
          </a:bodyPr>
          <a:lstStyle/>
          <a:p>
            <a:pPr algn="just">
              <a:lnSpc>
                <a:spcPct val="150000"/>
              </a:lnSpc>
            </a:pPr>
            <a:r>
              <a:rPr lang="fr-FR">
                <a:latin typeface="Tahoma" pitchFamily="34" charset="0"/>
                <a:cs typeface="Tahoma" pitchFamily="34" charset="0"/>
              </a:rPr>
              <a:t>On peut écrire :</a:t>
            </a:r>
          </a:p>
          <a:p>
            <a:pPr algn="just">
              <a:lnSpc>
                <a:spcPct val="150000"/>
              </a:lnSpc>
            </a:pPr>
            <a:endParaRPr lang="fr-FR">
              <a:latin typeface="Tahoma" pitchFamily="34" charset="0"/>
              <a:cs typeface="Tahoma" pitchFamily="34" charset="0"/>
            </a:endParaRPr>
          </a:p>
          <a:p>
            <a:pPr algn="just">
              <a:lnSpc>
                <a:spcPct val="150000"/>
              </a:lnSpc>
            </a:pPr>
            <a:endParaRPr lang="fr-FR">
              <a:latin typeface="Tahoma" pitchFamily="34" charset="0"/>
              <a:cs typeface="Tahoma" pitchFamily="34" charset="0"/>
            </a:endParaRPr>
          </a:p>
          <a:p>
            <a:pPr algn="just">
              <a:lnSpc>
                <a:spcPct val="150000"/>
              </a:lnSpc>
            </a:pPr>
            <a:r>
              <a:rPr lang="fr-FR" i="1">
                <a:latin typeface="Tahoma" pitchFamily="34" charset="0"/>
                <a:cs typeface="Tahoma" pitchFamily="34" charset="0"/>
              </a:rPr>
              <a:t>G’</a:t>
            </a:r>
            <a:r>
              <a:rPr lang="fr-FR" sz="1600" i="1" baseline="-25000">
                <a:latin typeface="Tahoma" pitchFamily="34" charset="0"/>
                <a:cs typeface="Tahoma" pitchFamily="34" charset="0"/>
              </a:rPr>
              <a:t>f</a:t>
            </a:r>
            <a:r>
              <a:rPr lang="fr-FR" i="1">
                <a:latin typeface="Tahoma" pitchFamily="34" charset="0"/>
                <a:cs typeface="Tahoma" pitchFamily="34" charset="0"/>
              </a:rPr>
              <a:t>  </a:t>
            </a:r>
            <a:r>
              <a:rPr lang="fr-FR">
                <a:latin typeface="Tahoma" pitchFamily="34" charset="0"/>
                <a:cs typeface="Tahoma" pitchFamily="34" charset="0"/>
              </a:rPr>
              <a:t>est le gisement d’arrivée observé </a:t>
            </a:r>
            <a:r>
              <a:rPr lang="fr-FR" i="1">
                <a:latin typeface="Tahoma" pitchFamily="34" charset="0"/>
                <a:cs typeface="Tahoma" pitchFamily="34" charset="0"/>
              </a:rPr>
              <a:t>(G’</a:t>
            </a:r>
            <a:r>
              <a:rPr lang="fr-FR" sz="1600" i="1" baseline="-25000">
                <a:latin typeface="Tahoma" pitchFamily="34" charset="0"/>
                <a:cs typeface="Tahoma" pitchFamily="34" charset="0"/>
              </a:rPr>
              <a:t>CD</a:t>
            </a:r>
            <a:r>
              <a:rPr lang="fr-FR" i="1">
                <a:latin typeface="Tahoma" pitchFamily="34" charset="0"/>
                <a:cs typeface="Tahoma" pitchFamily="34" charset="0"/>
              </a:rPr>
              <a:t>)</a:t>
            </a:r>
          </a:p>
          <a:p>
            <a:pPr algn="just">
              <a:lnSpc>
                <a:spcPct val="150000"/>
              </a:lnSpc>
            </a:pPr>
            <a:r>
              <a:rPr lang="fr-FR">
                <a:latin typeface="Tahoma" pitchFamily="34" charset="0"/>
                <a:cs typeface="Tahoma" pitchFamily="34" charset="0"/>
              </a:rPr>
              <a:t>Si l’on fait la somme de ces équations membre à membre, on obtient :</a:t>
            </a:r>
          </a:p>
          <a:p>
            <a:pPr algn="just">
              <a:lnSpc>
                <a:spcPct val="150000"/>
              </a:lnSpc>
            </a:pPr>
            <a:endParaRPr lang="fr-FR">
              <a:latin typeface="Tahoma" pitchFamily="34" charset="0"/>
              <a:cs typeface="Tahoma" pitchFamily="34" charset="0"/>
            </a:endParaRPr>
          </a:p>
          <a:p>
            <a:pPr algn="just">
              <a:lnSpc>
                <a:spcPct val="150000"/>
              </a:lnSpc>
            </a:pPr>
            <a:endParaRPr lang="fr-FR" i="1">
              <a:latin typeface="Tahoma" pitchFamily="34" charset="0"/>
              <a:cs typeface="Tahoma" pitchFamily="34" charset="0"/>
            </a:endParaRPr>
          </a:p>
          <a:p>
            <a:pPr algn="just">
              <a:lnSpc>
                <a:spcPct val="150000"/>
              </a:lnSpc>
            </a:pPr>
            <a:r>
              <a:rPr lang="fr-FR" i="1">
                <a:latin typeface="Tahoma" pitchFamily="34" charset="0"/>
                <a:cs typeface="Tahoma" pitchFamily="34" charset="0"/>
              </a:rPr>
              <a:t>n </a:t>
            </a:r>
            <a:r>
              <a:rPr lang="fr-FR">
                <a:latin typeface="Tahoma" pitchFamily="34" charset="0"/>
                <a:cs typeface="Tahoma" pitchFamily="34" charset="0"/>
              </a:rPr>
              <a:t>étant le nombre de côtés de la polygonale.</a:t>
            </a:r>
          </a:p>
          <a:p>
            <a:pPr algn="just">
              <a:lnSpc>
                <a:spcPct val="150000"/>
              </a:lnSpc>
            </a:pPr>
            <a:r>
              <a:rPr lang="el-GR">
                <a:latin typeface="Tahoma" pitchFamily="34" charset="0"/>
                <a:cs typeface="Tahoma" pitchFamily="34" charset="0"/>
              </a:rPr>
              <a:t>Σ</a:t>
            </a:r>
            <a:r>
              <a:rPr lang="fr-FR">
                <a:latin typeface="Tahoma" pitchFamily="34" charset="0"/>
                <a:cs typeface="Tahoma" pitchFamily="34" charset="0"/>
              </a:rPr>
              <a:t>(</a:t>
            </a:r>
            <a:r>
              <a:rPr lang="fr-FR" i="1">
                <a:latin typeface="Tahoma" pitchFamily="34" charset="0"/>
                <a:cs typeface="Tahoma" pitchFamily="34" charset="0"/>
              </a:rPr>
              <a:t>Hg</a:t>
            </a:r>
            <a:r>
              <a:rPr lang="fr-FR" sz="1600" i="1" baseline="-25000">
                <a:latin typeface="Tahoma" pitchFamily="34" charset="0"/>
                <a:cs typeface="Tahoma" pitchFamily="34" charset="0"/>
              </a:rPr>
              <a:t>j </a:t>
            </a:r>
            <a:r>
              <a:rPr lang="fr-FR" i="1">
                <a:latin typeface="Tahoma" pitchFamily="34" charset="0"/>
                <a:cs typeface="Tahoma" pitchFamily="34" charset="0"/>
              </a:rPr>
              <a:t>) </a:t>
            </a:r>
            <a:r>
              <a:rPr lang="fr-FR">
                <a:latin typeface="Tahoma" pitchFamily="34" charset="0"/>
                <a:cs typeface="Tahoma" pitchFamily="34" charset="0"/>
              </a:rPr>
              <a:t>représente la somme de tous les angles de gauche.</a:t>
            </a:r>
          </a:p>
          <a:p>
            <a:pPr algn="just">
              <a:lnSpc>
                <a:spcPct val="150000"/>
              </a:lnSpc>
            </a:pPr>
            <a:r>
              <a:rPr lang="fr-FR">
                <a:latin typeface="Tahoma" pitchFamily="34" charset="0"/>
                <a:cs typeface="Tahoma" pitchFamily="34" charset="0"/>
              </a:rPr>
              <a:t>Si le résultat </a:t>
            </a:r>
            <a:r>
              <a:rPr lang="fr-FR" i="1">
                <a:latin typeface="Tahoma" pitchFamily="34" charset="0"/>
                <a:cs typeface="Tahoma" pitchFamily="34" charset="0"/>
              </a:rPr>
              <a:t>G’</a:t>
            </a:r>
            <a:r>
              <a:rPr lang="fr-FR" sz="1600" i="1" baseline="-25000">
                <a:latin typeface="Tahoma" pitchFamily="34" charset="0"/>
                <a:cs typeface="Tahoma" pitchFamily="34" charset="0"/>
              </a:rPr>
              <a:t>f</a:t>
            </a:r>
            <a:r>
              <a:rPr lang="fr-FR" i="1">
                <a:latin typeface="Tahoma" pitchFamily="34" charset="0"/>
                <a:cs typeface="Tahoma" pitchFamily="34" charset="0"/>
              </a:rPr>
              <a:t> </a:t>
            </a:r>
            <a:r>
              <a:rPr lang="fr-FR">
                <a:latin typeface="Tahoma" pitchFamily="34" charset="0"/>
                <a:cs typeface="Tahoma" pitchFamily="34" charset="0"/>
              </a:rPr>
              <a:t>est négatif, ajoutez 400 gon autant de fois nécessaires.</a:t>
            </a:r>
          </a:p>
        </p:txBody>
      </p:sp>
      <p:pic>
        <p:nvPicPr>
          <p:cNvPr id="11266" name="Picture 2"/>
          <p:cNvPicPr>
            <a:picLocks noChangeAspect="1" noChangeArrowheads="1"/>
          </p:cNvPicPr>
          <p:nvPr/>
        </p:nvPicPr>
        <p:blipFill>
          <a:blip r:embed="rId3" cstate="print"/>
          <a:srcRect b="73077"/>
          <a:stretch>
            <a:fillRect/>
          </a:stretch>
        </p:blipFill>
        <p:spPr bwMode="auto">
          <a:xfrm>
            <a:off x="0" y="3317875"/>
            <a:ext cx="2843213" cy="468313"/>
          </a:xfrm>
          <a:prstGeom prst="rect">
            <a:avLst/>
          </a:prstGeom>
          <a:noFill/>
          <a:ln w="9525">
            <a:solidFill>
              <a:schemeClr val="accent1"/>
            </a:solid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2214563" y="4810125"/>
            <a:ext cx="4714875" cy="476250"/>
          </a:xfrm>
          <a:prstGeom prst="rect">
            <a:avLst/>
          </a:prstGeom>
          <a:noFill/>
          <a:ln w="9525">
            <a:solidFill>
              <a:schemeClr val="accent1"/>
            </a:solidFill>
            <a:miter lim="800000"/>
            <a:headEnd/>
            <a:tailEnd/>
          </a:ln>
        </p:spPr>
      </p:pic>
      <p:pic>
        <p:nvPicPr>
          <p:cNvPr id="11" name="Picture 2"/>
          <p:cNvPicPr>
            <a:picLocks noChangeAspect="1" noChangeArrowheads="1"/>
          </p:cNvPicPr>
          <p:nvPr/>
        </p:nvPicPr>
        <p:blipFill>
          <a:blip r:embed="rId3" cstate="print"/>
          <a:srcRect t="22565" b="50513"/>
          <a:stretch>
            <a:fillRect/>
          </a:stretch>
        </p:blipFill>
        <p:spPr bwMode="auto">
          <a:xfrm>
            <a:off x="2943225" y="3317875"/>
            <a:ext cx="2843213" cy="468313"/>
          </a:xfrm>
          <a:prstGeom prst="rect">
            <a:avLst/>
          </a:prstGeom>
          <a:noFill/>
          <a:ln w="9525">
            <a:solidFill>
              <a:schemeClr val="accent1"/>
            </a:solidFill>
            <a:miter lim="800000"/>
            <a:headEnd/>
            <a:tailEnd/>
          </a:ln>
        </p:spPr>
      </p:pic>
      <p:pic>
        <p:nvPicPr>
          <p:cNvPr id="12" name="Picture 2"/>
          <p:cNvPicPr>
            <a:picLocks noChangeAspect="1" noChangeArrowheads="1"/>
          </p:cNvPicPr>
          <p:nvPr/>
        </p:nvPicPr>
        <p:blipFill>
          <a:blip r:embed="rId3" cstate="print">
            <a:clrChange>
              <a:clrFrom>
                <a:srgbClr val="FFFFFF"/>
              </a:clrFrom>
              <a:clrTo>
                <a:srgbClr val="FFFFFF">
                  <a:alpha val="0"/>
                </a:srgbClr>
              </a:clrTo>
            </a:clrChange>
          </a:blip>
          <a:srcRect t="50000" r="75227" b="26923"/>
          <a:stretch>
            <a:fillRect/>
          </a:stretch>
        </p:blipFill>
        <p:spPr bwMode="auto">
          <a:xfrm>
            <a:off x="5816600" y="3389313"/>
            <a:ext cx="684213" cy="390525"/>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t="73077"/>
          <a:stretch>
            <a:fillRect/>
          </a:stretch>
        </p:blipFill>
        <p:spPr bwMode="auto">
          <a:xfrm>
            <a:off x="6286500" y="3317875"/>
            <a:ext cx="2844800" cy="468313"/>
          </a:xfrm>
          <a:prstGeom prst="rect">
            <a:avLst/>
          </a:prstGeom>
          <a:noFill/>
          <a:ln w="9525">
            <a:solidFill>
              <a:schemeClr val="accent1"/>
            </a:solidFill>
            <a:miter lim="800000"/>
            <a:headEnd/>
            <a:tailEnd/>
          </a:ln>
        </p:spPr>
      </p:pic>
      <p:sp>
        <p:nvSpPr>
          <p:cNvPr id="15" name="Espace réservé du numéro de diapositive 14"/>
          <p:cNvSpPr>
            <a:spLocks noGrp="1"/>
          </p:cNvSpPr>
          <p:nvPr>
            <p:ph type="sldNum" sz="quarter" idx="12"/>
          </p:nvPr>
        </p:nvSpPr>
        <p:spPr/>
        <p:txBody>
          <a:bodyPr/>
          <a:lstStyle/>
          <a:p>
            <a:pPr>
              <a:defRPr/>
            </a:pPr>
            <a:fld id="{1FCC4725-C5F5-454A-8E95-D428063AF466}" type="slidenum">
              <a:rPr lang="fr-FR"/>
              <a:pPr>
                <a:defRPr/>
              </a:pPr>
              <a:t>80</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2" cstate="print"/>
          <a:srcRect/>
          <a:stretch>
            <a:fillRect/>
          </a:stretch>
        </p:blipFill>
        <p:spPr bwMode="auto">
          <a:xfrm>
            <a:off x="0" y="0"/>
            <a:ext cx="9144000" cy="2643188"/>
          </a:xfrm>
          <a:prstGeom prst="rect">
            <a:avLst/>
          </a:prstGeom>
          <a:noFill/>
          <a:ln w="9525">
            <a:solidFill>
              <a:schemeClr val="accent1"/>
            </a:solidFill>
            <a:miter lim="800000"/>
            <a:headEnd/>
            <a:tailEnd/>
          </a:ln>
        </p:spPr>
      </p:pic>
      <p:sp>
        <p:nvSpPr>
          <p:cNvPr id="6" name="Rectangle 5"/>
          <p:cNvSpPr/>
          <p:nvPr/>
        </p:nvSpPr>
        <p:spPr>
          <a:xfrm>
            <a:off x="1857375" y="0"/>
            <a:ext cx="5429250" cy="450850"/>
          </a:xfrm>
          <a:prstGeom prst="rect">
            <a:avLst/>
          </a:prstGeom>
          <a:noFill/>
          <a:ln>
            <a:noFill/>
          </a:ln>
        </p:spPr>
        <p:txBody>
          <a:bodyPr>
            <a:spAutoFit/>
          </a:bodyPr>
          <a:lstStyle/>
          <a:p>
            <a:pPr algn="just" fontAlgn="auto">
              <a:lnSpc>
                <a:spcPct val="150000"/>
              </a:lnSpc>
              <a:spcBef>
                <a:spcPts val="0"/>
              </a:spcBef>
              <a:spcAft>
                <a:spcPts val="0"/>
              </a:spcAft>
              <a:defRPr/>
            </a:pPr>
            <a:r>
              <a:rPr lang="fr-FR" sz="1550" b="1" i="1" dirty="0">
                <a:solidFill>
                  <a:schemeClr val="tx2">
                    <a:lumMod val="75000"/>
                  </a:schemeClr>
                </a:solidFill>
                <a:latin typeface="Tahoma" pitchFamily="34" charset="0"/>
                <a:cs typeface="Tahoma" pitchFamily="34" charset="0"/>
              </a:rPr>
              <a:t>Fig.47 : Cheminement encadré</a:t>
            </a:r>
          </a:p>
        </p:txBody>
      </p:sp>
      <p:sp>
        <p:nvSpPr>
          <p:cNvPr id="8" name="Rectangle 7"/>
          <p:cNvSpPr>
            <a:spLocks noChangeArrowheads="1"/>
          </p:cNvSpPr>
          <p:nvPr/>
        </p:nvSpPr>
        <p:spPr bwMode="auto">
          <a:xfrm>
            <a:off x="131763" y="3300413"/>
            <a:ext cx="8583612" cy="1200150"/>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L’erreur de fermeture angulaire </a:t>
            </a:r>
            <a:r>
              <a:rPr lang="fr-FR" sz="1600" i="1">
                <a:latin typeface="Tahoma" pitchFamily="34" charset="0"/>
                <a:cs typeface="Tahoma" pitchFamily="34" charset="0"/>
              </a:rPr>
              <a:t>fa est alors la différence entre ce gisement de fermeture </a:t>
            </a:r>
            <a:r>
              <a:rPr lang="fr-FR" sz="1600">
                <a:latin typeface="Tahoma" pitchFamily="34" charset="0"/>
                <a:cs typeface="Tahoma" pitchFamily="34" charset="0"/>
              </a:rPr>
              <a:t>observé et le gisement de fermeture théorique </a:t>
            </a:r>
            <a:r>
              <a:rPr lang="fr-FR" sz="1600" i="1">
                <a:latin typeface="Tahoma" pitchFamily="34" charset="0"/>
                <a:cs typeface="Tahoma" pitchFamily="34" charset="0"/>
              </a:rPr>
              <a:t>G</a:t>
            </a:r>
            <a:r>
              <a:rPr lang="fr-FR" sz="1600" i="1" baseline="-25000">
                <a:latin typeface="Tahoma" pitchFamily="34" charset="0"/>
                <a:cs typeface="Tahoma" pitchFamily="34" charset="0"/>
              </a:rPr>
              <a:t>CD</a:t>
            </a:r>
            <a:r>
              <a:rPr lang="fr-FR" sz="1600" i="1">
                <a:latin typeface="Tahoma" pitchFamily="34" charset="0"/>
                <a:cs typeface="Tahoma" pitchFamily="34" charset="0"/>
              </a:rPr>
              <a:t>, noté G</a:t>
            </a:r>
            <a:r>
              <a:rPr lang="fr-FR" sz="1600" i="1" baseline="-25000">
                <a:latin typeface="Tahoma" pitchFamily="34" charset="0"/>
                <a:cs typeface="Tahoma" pitchFamily="34" charset="0"/>
              </a:rPr>
              <a:t>f</a:t>
            </a:r>
            <a:r>
              <a:rPr lang="fr-FR" sz="1600" i="1">
                <a:latin typeface="Tahoma" pitchFamily="34" charset="0"/>
                <a:cs typeface="Tahoma" pitchFamily="34" charset="0"/>
              </a:rPr>
              <a:t> , issu des coordonnées des </a:t>
            </a:r>
            <a:r>
              <a:rPr lang="fr-FR" sz="1600">
                <a:latin typeface="Tahoma" pitchFamily="34" charset="0"/>
                <a:cs typeface="Tahoma" pitchFamily="34" charset="0"/>
              </a:rPr>
              <a:t>points connus C et D.</a:t>
            </a:r>
          </a:p>
        </p:txBody>
      </p:sp>
      <p:pic>
        <p:nvPicPr>
          <p:cNvPr id="106500" name="Picture 3"/>
          <p:cNvPicPr>
            <a:picLocks noChangeAspect="1" noChangeArrowheads="1"/>
          </p:cNvPicPr>
          <p:nvPr/>
        </p:nvPicPr>
        <p:blipFill>
          <a:blip r:embed="rId3" cstate="print"/>
          <a:srcRect/>
          <a:stretch>
            <a:fillRect/>
          </a:stretch>
        </p:blipFill>
        <p:spPr bwMode="auto">
          <a:xfrm>
            <a:off x="2214563" y="2714625"/>
            <a:ext cx="4714875" cy="476250"/>
          </a:xfrm>
          <a:prstGeom prst="rect">
            <a:avLst/>
          </a:prstGeom>
          <a:noFill/>
          <a:ln w="9525">
            <a:solidFill>
              <a:schemeClr val="accent1"/>
            </a:solid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3160713" y="4565650"/>
            <a:ext cx="2822575" cy="720725"/>
          </a:xfrm>
          <a:prstGeom prst="rect">
            <a:avLst/>
          </a:prstGeom>
          <a:noFill/>
          <a:ln w="9525">
            <a:solidFill>
              <a:schemeClr val="accent1"/>
            </a:solidFill>
            <a:miter lim="800000"/>
            <a:headEnd/>
            <a:tailEnd/>
          </a:ln>
        </p:spPr>
      </p:pic>
      <p:sp>
        <p:nvSpPr>
          <p:cNvPr id="10" name="Espace réservé du numéro de diapositive 9"/>
          <p:cNvSpPr>
            <a:spLocks noGrp="1"/>
          </p:cNvSpPr>
          <p:nvPr>
            <p:ph type="sldNum" sz="quarter" idx="12"/>
          </p:nvPr>
        </p:nvSpPr>
        <p:spPr/>
        <p:txBody>
          <a:bodyPr/>
          <a:lstStyle/>
          <a:p>
            <a:pPr>
              <a:defRPr/>
            </a:pPr>
            <a:fld id="{9DCB5E3E-292B-4D1C-9BFA-1D02951845F8}" type="slidenum">
              <a:rPr lang="fr-FR"/>
              <a:pPr>
                <a:defRPr/>
              </a:pPr>
              <a:t>81</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643937" cy="5724525"/>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b="1" i="1" dirty="0">
                <a:latin typeface="Tahoma" pitchFamily="34" charset="0"/>
                <a:cs typeface="Tahoma" pitchFamily="34" charset="0"/>
              </a:rPr>
              <a:t>b) Cheminement</a:t>
            </a:r>
          </a:p>
          <a:p>
            <a:pPr algn="just" fontAlgn="auto">
              <a:lnSpc>
                <a:spcPct val="150000"/>
              </a:lnSpc>
              <a:spcBef>
                <a:spcPts val="0"/>
              </a:spcBef>
              <a:spcAft>
                <a:spcPts val="0"/>
              </a:spcAft>
              <a:defRPr/>
            </a:pPr>
            <a:r>
              <a:rPr lang="fr-FR" sz="1600" b="1" i="1" dirty="0">
                <a:latin typeface="Tahoma" pitchFamily="34" charset="0"/>
                <a:cs typeface="Tahoma" pitchFamily="34" charset="0"/>
              </a:rPr>
              <a:t>b.2) </a:t>
            </a:r>
            <a:r>
              <a:rPr lang="fr-FR" sz="1600" b="1" i="1" u="sng" dirty="0">
                <a:latin typeface="Tahoma" pitchFamily="34" charset="0"/>
                <a:cs typeface="Tahoma" pitchFamily="34" charset="0"/>
              </a:rPr>
              <a:t>Calcul d’un cheminement fermé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Fermeture angulaire</a:t>
            </a:r>
          </a:p>
          <a:p>
            <a:pPr algn="just" fontAlgn="auto">
              <a:lnSpc>
                <a:spcPct val="150000"/>
              </a:lnSpc>
              <a:spcBef>
                <a:spcPts val="0"/>
              </a:spcBef>
              <a:spcAft>
                <a:spcPts val="0"/>
              </a:spcAft>
              <a:defRPr/>
            </a:pPr>
            <a:r>
              <a:rPr lang="fr-FR" sz="1600" dirty="0">
                <a:latin typeface="Tahoma" pitchFamily="34" charset="0"/>
                <a:cs typeface="Tahoma" pitchFamily="34" charset="0"/>
              </a:rPr>
              <a:t>On adoptera solution qui consiste à compenser les angles.</a:t>
            </a:r>
          </a:p>
          <a:p>
            <a:pPr algn="just" fontAlgn="auto">
              <a:lnSpc>
                <a:spcPct val="150000"/>
              </a:lnSpc>
              <a:spcBef>
                <a:spcPts val="0"/>
              </a:spcBef>
              <a:spcAft>
                <a:spcPts val="0"/>
              </a:spcAft>
              <a:defRPr/>
            </a:pPr>
            <a:r>
              <a:rPr lang="fr-FR" sz="1600" dirty="0">
                <a:latin typeface="Tahoma" pitchFamily="34" charset="0"/>
                <a:cs typeface="Tahoma" pitchFamily="34" charset="0"/>
              </a:rPr>
              <a:t>La somme des angles d’un polygone est connue.</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Si n est le nombre d’angles, on a :</a:t>
            </a:r>
          </a:p>
          <a:p>
            <a:pPr algn="ctr" fontAlgn="auto">
              <a:lnSpc>
                <a:spcPct val="150000"/>
              </a:lnSpc>
              <a:spcBef>
                <a:spcPts val="0"/>
              </a:spcBef>
              <a:spcAft>
                <a:spcPts val="0"/>
              </a:spcAft>
              <a:defRPr/>
            </a:pPr>
            <a:r>
              <a:rPr lang="fr-FR" sz="1600" b="1" dirty="0">
                <a:latin typeface="Tahoma" pitchFamily="34" charset="0"/>
                <a:cs typeface="Tahoma" pitchFamily="34" charset="0"/>
              </a:rPr>
              <a:t>Somme des angles extérieurs = (n+2) 200</a:t>
            </a:r>
          </a:p>
          <a:p>
            <a:pPr algn="ctr" fontAlgn="auto">
              <a:lnSpc>
                <a:spcPct val="150000"/>
              </a:lnSpc>
              <a:spcBef>
                <a:spcPts val="0"/>
              </a:spcBef>
              <a:spcAft>
                <a:spcPts val="0"/>
              </a:spcAft>
              <a:defRPr/>
            </a:pPr>
            <a:r>
              <a:rPr lang="fr-FR" sz="1600" b="1" dirty="0">
                <a:latin typeface="Tahoma" pitchFamily="34" charset="0"/>
                <a:cs typeface="Tahoma" pitchFamily="34" charset="0"/>
              </a:rPr>
              <a:t>Somme des angles intérieurs = (n - 2) 200</a:t>
            </a:r>
          </a:p>
          <a:p>
            <a:pPr algn="ctr" fontAlgn="auto">
              <a:lnSpc>
                <a:spcPct val="150000"/>
              </a:lnSpc>
              <a:spcBef>
                <a:spcPts val="0"/>
              </a:spcBef>
              <a:spcAft>
                <a:spcPts val="0"/>
              </a:spcAft>
              <a:defRPr/>
            </a:pPr>
            <a:endParaRPr lang="fr-FR" sz="1600" b="1"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La compensation de la fermeture angulaire fa se fera uniformément sur tous les angles, </a:t>
            </a:r>
          </a:p>
          <a:p>
            <a:pPr algn="just" fontAlgn="auto">
              <a:lnSpc>
                <a:spcPct val="150000"/>
              </a:lnSpc>
              <a:spcBef>
                <a:spcPts val="0"/>
              </a:spcBef>
              <a:spcAft>
                <a:spcPts val="0"/>
              </a:spcAft>
              <a:defRPr/>
            </a:pPr>
            <a:r>
              <a:rPr lang="fr-FR" sz="1600" dirty="0">
                <a:latin typeface="Tahoma" pitchFamily="34" charset="0"/>
                <a:cs typeface="Tahoma" pitchFamily="34" charset="0"/>
              </a:rPr>
              <a:t>soit : </a:t>
            </a:r>
            <a:r>
              <a:rPr lang="fr-FR" b="1" dirty="0">
                <a:latin typeface="Tahoma" pitchFamily="34" charset="0"/>
                <a:cs typeface="Tahoma" pitchFamily="34" charset="0"/>
              </a:rPr>
              <a:t>-fa / n </a:t>
            </a:r>
            <a:r>
              <a:rPr lang="fr-FR" sz="1600" dirty="0">
                <a:latin typeface="Tahoma" pitchFamily="34" charset="0"/>
                <a:cs typeface="Tahoma" pitchFamily="34" charset="0"/>
              </a:rPr>
              <a:t>sur chaque angle.</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Calcul des coordonnées et ajustement</a:t>
            </a:r>
          </a:p>
          <a:p>
            <a:pPr algn="just" fontAlgn="auto">
              <a:lnSpc>
                <a:spcPct val="150000"/>
              </a:lnSpc>
              <a:spcBef>
                <a:spcPts val="0"/>
              </a:spcBef>
              <a:spcAft>
                <a:spcPts val="0"/>
              </a:spcAft>
              <a:defRPr/>
            </a:pPr>
            <a:r>
              <a:rPr lang="fr-FR" sz="1600" dirty="0">
                <a:latin typeface="Tahoma" pitchFamily="34" charset="0"/>
                <a:cs typeface="Tahoma" pitchFamily="34" charset="0"/>
              </a:rPr>
              <a:t>Le calcul des coordonnées et l’ajustement se font comme pour un cheminement encadré.</a:t>
            </a: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sp>
        <p:nvSpPr>
          <p:cNvPr id="8" name="Espace réservé du numéro de diapositive 7"/>
          <p:cNvSpPr>
            <a:spLocks noGrp="1"/>
          </p:cNvSpPr>
          <p:nvPr>
            <p:ph type="sldNum" sz="quarter" idx="12"/>
          </p:nvPr>
        </p:nvSpPr>
        <p:spPr/>
        <p:txBody>
          <a:bodyPr/>
          <a:lstStyle/>
          <a:p>
            <a:pPr>
              <a:defRPr/>
            </a:pPr>
            <a:fld id="{96E215F0-77AC-45CB-A00B-4C0B9A0881C8}" type="slidenum">
              <a:rPr lang="fr-FR"/>
              <a:pPr>
                <a:defRPr/>
              </a:pPr>
              <a:t>82</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643937" cy="4200525"/>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b="1" i="1" dirty="0">
                <a:latin typeface="Tahoma" pitchFamily="34" charset="0"/>
                <a:cs typeface="Tahoma" pitchFamily="34" charset="0"/>
              </a:rPr>
              <a:t>b) Cheminement</a:t>
            </a:r>
          </a:p>
          <a:p>
            <a:pPr algn="just" fontAlgn="auto">
              <a:lnSpc>
                <a:spcPct val="150000"/>
              </a:lnSpc>
              <a:spcBef>
                <a:spcPts val="0"/>
              </a:spcBef>
              <a:spcAft>
                <a:spcPts val="0"/>
              </a:spcAft>
              <a:defRPr/>
            </a:pPr>
            <a:r>
              <a:rPr lang="fr-FR" sz="1600" b="1" i="1" dirty="0">
                <a:latin typeface="Tahoma" pitchFamily="34" charset="0"/>
                <a:cs typeface="Tahoma" pitchFamily="34" charset="0"/>
              </a:rPr>
              <a:t>b.3) </a:t>
            </a:r>
            <a:r>
              <a:rPr lang="fr-FR" sz="1600" b="1" i="1" u="sng" dirty="0">
                <a:latin typeface="Tahoma" pitchFamily="34" charset="0"/>
                <a:cs typeface="Tahoma" pitchFamily="34" charset="0"/>
              </a:rPr>
              <a:t>Tolérance de fermeture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Tolérances théoriques</a:t>
            </a:r>
          </a:p>
          <a:p>
            <a:pPr fontAlgn="auto">
              <a:lnSpc>
                <a:spcPct val="150000"/>
              </a:lnSpc>
              <a:spcBef>
                <a:spcPts val="0"/>
              </a:spcBef>
              <a:spcAft>
                <a:spcPts val="0"/>
              </a:spcAft>
              <a:defRPr/>
            </a:pPr>
            <a:r>
              <a:rPr lang="fr-FR" sz="1600" dirty="0">
                <a:latin typeface="Tahoma" pitchFamily="34" charset="0"/>
                <a:cs typeface="Tahoma" pitchFamily="34" charset="0"/>
              </a:rPr>
              <a:t>Soit </a:t>
            </a:r>
            <a:r>
              <a:rPr lang="el-GR" sz="1600" i="1" dirty="0">
                <a:latin typeface="Tahoma" pitchFamily="34" charset="0"/>
                <a:cs typeface="Tahoma" pitchFamily="34" charset="0"/>
              </a:rPr>
              <a:t>σ</a:t>
            </a:r>
            <a:r>
              <a:rPr lang="fr-FR" sz="1600" i="1" dirty="0">
                <a:latin typeface="Tahoma" pitchFamily="34" charset="0"/>
                <a:cs typeface="Tahoma" pitchFamily="34" charset="0"/>
              </a:rPr>
              <a:t>a </a:t>
            </a:r>
            <a:r>
              <a:rPr lang="fr-FR" sz="1600" dirty="0">
                <a:latin typeface="Tahoma" pitchFamily="34" charset="0"/>
                <a:cs typeface="Tahoma" pitchFamily="34" charset="0"/>
              </a:rPr>
              <a:t>l'écart type angulaire par station dépendant du théodolite utilisé ; on obtient</a:t>
            </a:r>
          </a:p>
          <a:p>
            <a:pPr fontAlgn="auto">
              <a:lnSpc>
                <a:spcPct val="150000"/>
              </a:lnSpc>
              <a:spcBef>
                <a:spcPts val="0"/>
              </a:spcBef>
              <a:spcAft>
                <a:spcPts val="0"/>
              </a:spcAft>
              <a:defRPr/>
            </a:pPr>
            <a:r>
              <a:rPr lang="fr-FR" sz="1600" dirty="0">
                <a:latin typeface="Tahoma" pitchFamily="34" charset="0"/>
                <a:cs typeface="Tahoma" pitchFamily="34" charset="0"/>
              </a:rPr>
              <a:t>comme tolérance angulaire </a:t>
            </a:r>
            <a:r>
              <a:rPr lang="fr-FR" sz="1600" i="1" dirty="0">
                <a:latin typeface="Tahoma" pitchFamily="34" charset="0"/>
                <a:cs typeface="Tahoma" pitchFamily="34" charset="0"/>
              </a:rPr>
              <a:t>Ta </a:t>
            </a:r>
            <a:r>
              <a:rPr lang="fr-FR" sz="1600" dirty="0">
                <a:latin typeface="Tahoma" pitchFamily="34" charset="0"/>
                <a:cs typeface="Tahoma" pitchFamily="34" charset="0"/>
              </a:rPr>
              <a:t>pour un cheminement de n côtés :</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pour un cheminement fermé :</a:t>
            </a: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pour un cheminement encadré :</a:t>
            </a: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pic>
        <p:nvPicPr>
          <p:cNvPr id="16386" name="Picture 2"/>
          <p:cNvPicPr>
            <a:picLocks noChangeAspect="1" noChangeArrowheads="1"/>
          </p:cNvPicPr>
          <p:nvPr/>
        </p:nvPicPr>
        <p:blipFill>
          <a:blip r:embed="rId2" cstate="print"/>
          <a:srcRect r="15540" b="48668"/>
          <a:stretch>
            <a:fillRect/>
          </a:stretch>
        </p:blipFill>
        <p:spPr bwMode="auto">
          <a:xfrm>
            <a:off x="3082925" y="3357563"/>
            <a:ext cx="2978150" cy="571500"/>
          </a:xfrm>
          <a:prstGeom prst="rect">
            <a:avLst/>
          </a:prstGeom>
          <a:noFill/>
          <a:ln w="9525">
            <a:solidFill>
              <a:schemeClr val="accent1"/>
            </a:solidFill>
            <a:miter lim="800000"/>
            <a:headEnd/>
            <a:tailEnd/>
          </a:ln>
        </p:spPr>
      </p:pic>
      <p:pic>
        <p:nvPicPr>
          <p:cNvPr id="8" name="Picture 2"/>
          <p:cNvPicPr>
            <a:picLocks noChangeAspect="1" noChangeArrowheads="1"/>
          </p:cNvPicPr>
          <p:nvPr/>
        </p:nvPicPr>
        <p:blipFill>
          <a:blip r:embed="rId2" cstate="print"/>
          <a:srcRect t="48668"/>
          <a:stretch>
            <a:fillRect/>
          </a:stretch>
        </p:blipFill>
        <p:spPr bwMode="auto">
          <a:xfrm>
            <a:off x="2809875" y="4857750"/>
            <a:ext cx="3524250" cy="571500"/>
          </a:xfrm>
          <a:prstGeom prst="rect">
            <a:avLst/>
          </a:prstGeom>
          <a:noFill/>
          <a:ln w="9525">
            <a:solidFill>
              <a:schemeClr val="accent1"/>
            </a:solidFill>
            <a:miter lim="800000"/>
            <a:headEnd/>
            <a:tailEnd/>
          </a:ln>
        </p:spPr>
      </p:pic>
      <p:sp>
        <p:nvSpPr>
          <p:cNvPr id="10" name="Espace réservé du numéro de diapositive 9"/>
          <p:cNvSpPr>
            <a:spLocks noGrp="1"/>
          </p:cNvSpPr>
          <p:nvPr>
            <p:ph type="sldNum" sz="quarter" idx="12"/>
          </p:nvPr>
        </p:nvSpPr>
        <p:spPr/>
        <p:txBody>
          <a:bodyPr/>
          <a:lstStyle/>
          <a:p>
            <a:pPr>
              <a:defRPr/>
            </a:pPr>
            <a:fld id="{E2732076-6333-44B2-8EB6-2DEEB79F8A5D}" type="slidenum">
              <a:rPr lang="fr-FR"/>
              <a:pPr>
                <a:defRPr/>
              </a:pPr>
              <a:t>83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643937" cy="3462338"/>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b="1" i="1" dirty="0">
                <a:latin typeface="Tahoma" pitchFamily="34" charset="0"/>
                <a:cs typeface="Tahoma" pitchFamily="34" charset="0"/>
              </a:rPr>
              <a:t>b) Cheminement</a:t>
            </a:r>
          </a:p>
          <a:p>
            <a:pPr algn="just" fontAlgn="auto">
              <a:lnSpc>
                <a:spcPct val="150000"/>
              </a:lnSpc>
              <a:spcBef>
                <a:spcPts val="0"/>
              </a:spcBef>
              <a:spcAft>
                <a:spcPts val="0"/>
              </a:spcAft>
              <a:defRPr/>
            </a:pPr>
            <a:r>
              <a:rPr lang="fr-FR" sz="1600" b="1" i="1" dirty="0">
                <a:latin typeface="Tahoma" pitchFamily="34" charset="0"/>
                <a:cs typeface="Tahoma" pitchFamily="34" charset="0"/>
              </a:rPr>
              <a:t>b.3) </a:t>
            </a:r>
            <a:r>
              <a:rPr lang="fr-FR" sz="1600" b="1" i="1" u="sng" dirty="0">
                <a:latin typeface="Tahoma" pitchFamily="34" charset="0"/>
                <a:cs typeface="Tahoma" pitchFamily="34" charset="0"/>
              </a:rPr>
              <a:t>Tolérance de fermeture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Tolérances théoriques</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Par exemple, pour un parcours fermé de six stations mesuré au moyen d’un T16 (valeur</a:t>
            </a:r>
          </a:p>
          <a:p>
            <a:pPr algn="just" fontAlgn="auto">
              <a:lnSpc>
                <a:spcPct val="150000"/>
              </a:lnSpc>
              <a:spcBef>
                <a:spcPts val="0"/>
              </a:spcBef>
              <a:spcAft>
                <a:spcPts val="0"/>
              </a:spcAft>
              <a:defRPr/>
            </a:pPr>
            <a:r>
              <a:rPr lang="fr-FR" sz="1600" dirty="0">
                <a:latin typeface="Tahoma" pitchFamily="34" charset="0"/>
                <a:cs typeface="Tahoma" pitchFamily="34" charset="0"/>
              </a:rPr>
              <a:t>usuelle de l’écart type angulaire : </a:t>
            </a:r>
            <a:r>
              <a:rPr lang="el-GR" sz="1600" i="1" dirty="0">
                <a:latin typeface="Tahoma" pitchFamily="34" charset="0"/>
                <a:cs typeface="Tahoma" pitchFamily="34" charset="0"/>
              </a:rPr>
              <a:t>σ </a:t>
            </a:r>
            <a:r>
              <a:rPr lang="fr-FR" sz="1600" dirty="0">
                <a:latin typeface="Tahoma" pitchFamily="34" charset="0"/>
                <a:cs typeface="Tahoma" pitchFamily="34" charset="0"/>
              </a:rPr>
              <a:t>= ± 2,5 </a:t>
            </a:r>
            <a:r>
              <a:rPr lang="fr-FR" sz="1600" dirty="0" err="1">
                <a:latin typeface="Tahoma" pitchFamily="34" charset="0"/>
                <a:cs typeface="Tahoma" pitchFamily="34" charset="0"/>
              </a:rPr>
              <a:t>mgon</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dirty="0">
                <a:latin typeface="Tahoma" pitchFamily="34" charset="0"/>
                <a:cs typeface="Tahoma" pitchFamily="34" charset="0"/>
              </a:rPr>
              <a:t>on a : </a:t>
            </a:r>
            <a:r>
              <a:rPr lang="el-GR" sz="1600" dirty="0">
                <a:latin typeface="Tahoma" pitchFamily="34" charset="0"/>
                <a:cs typeface="Tahoma" pitchFamily="34" charset="0"/>
              </a:rPr>
              <a:t>σ </a:t>
            </a:r>
            <a:r>
              <a:rPr lang="fr-FR" sz="1600" dirty="0">
                <a:latin typeface="Tahoma" pitchFamily="34" charset="0"/>
                <a:cs typeface="Tahoma" pitchFamily="34" charset="0"/>
              </a:rPr>
              <a:t>a = ± 2,5.√2 (deux lectures angulaires pour un angle) </a:t>
            </a:r>
          </a:p>
          <a:p>
            <a:pPr algn="just" fontAlgn="auto">
              <a:lnSpc>
                <a:spcPct val="150000"/>
              </a:lnSpc>
              <a:spcBef>
                <a:spcPts val="0"/>
              </a:spcBef>
              <a:spcAft>
                <a:spcPts val="0"/>
              </a:spcAft>
              <a:defRPr/>
            </a:pPr>
            <a:r>
              <a:rPr lang="fr-FR" sz="1600" dirty="0">
                <a:latin typeface="Tahoma" pitchFamily="34" charset="0"/>
                <a:cs typeface="Tahoma" pitchFamily="34" charset="0"/>
              </a:rPr>
              <a:t>donc : </a:t>
            </a:r>
            <a:r>
              <a:rPr lang="fr-FR" sz="1600" b="1" i="1" dirty="0">
                <a:latin typeface="Tahoma" pitchFamily="34" charset="0"/>
                <a:cs typeface="Tahoma" pitchFamily="34" charset="0"/>
              </a:rPr>
              <a:t>Ta = ± 9,5.</a:t>
            </a:r>
            <a:r>
              <a:rPr lang="fr-FR" sz="1600" b="1" dirty="0">
                <a:latin typeface="Tahoma" pitchFamily="34" charset="0"/>
                <a:cs typeface="Tahoma" pitchFamily="34" charset="0"/>
              </a:rPr>
              <a:t> √6 = ± 23 </a:t>
            </a:r>
            <a:r>
              <a:rPr lang="fr-FR" sz="1600" b="1" dirty="0" err="1">
                <a:latin typeface="Tahoma" pitchFamily="34" charset="0"/>
                <a:cs typeface="Tahoma" pitchFamily="34" charset="0"/>
              </a:rPr>
              <a:t>mgon</a:t>
            </a:r>
            <a:r>
              <a:rPr lang="fr-FR" sz="1600" b="1" dirty="0">
                <a:latin typeface="Tahoma" pitchFamily="34" charset="0"/>
                <a:cs typeface="Tahoma" pitchFamily="34" charset="0"/>
              </a:rPr>
              <a:t>.</a:t>
            </a: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pic>
        <p:nvPicPr>
          <p:cNvPr id="109572" name="Picture 2"/>
          <p:cNvPicPr>
            <a:picLocks noChangeAspect="1" noChangeArrowheads="1"/>
          </p:cNvPicPr>
          <p:nvPr/>
        </p:nvPicPr>
        <p:blipFill>
          <a:blip r:embed="rId2" cstate="print"/>
          <a:srcRect r="15540" b="48668"/>
          <a:stretch>
            <a:fillRect/>
          </a:stretch>
        </p:blipFill>
        <p:spPr bwMode="auto">
          <a:xfrm>
            <a:off x="3082925" y="2286000"/>
            <a:ext cx="2978150" cy="571500"/>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FC9990C4-EDBF-4055-A5B0-E859E377C939}" type="slidenum">
              <a:rPr lang="fr-FR"/>
              <a:pPr>
                <a:defRPr/>
              </a:pPr>
              <a:t>84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072437" cy="5262563"/>
          </a:xfrm>
          <a:prstGeom prst="rect">
            <a:avLst/>
          </a:prstGeom>
          <a:noFill/>
          <a:ln w="9525">
            <a:noFill/>
            <a:miter lim="800000"/>
            <a:headEnd/>
            <a:tailEnd/>
          </a:ln>
        </p:spPr>
        <p:txBody>
          <a:bodyPr>
            <a:spAutoFit/>
          </a:bodyPr>
          <a:lstStyle/>
          <a:p>
            <a:pPr algn="just">
              <a:lnSpc>
                <a:spcPct val="150000"/>
              </a:lnSpc>
            </a:pPr>
            <a:r>
              <a:rPr lang="fr-FR" b="1" i="1">
                <a:latin typeface="Tahoma" pitchFamily="34" charset="0"/>
                <a:cs typeface="Tahoma" pitchFamily="34" charset="0"/>
              </a:rPr>
              <a:t>b) Cheminement</a:t>
            </a:r>
          </a:p>
          <a:p>
            <a:pPr algn="just">
              <a:lnSpc>
                <a:spcPct val="150000"/>
              </a:lnSpc>
            </a:pPr>
            <a:r>
              <a:rPr lang="fr-FR" sz="1600" b="1" i="1">
                <a:latin typeface="Tahoma" pitchFamily="34" charset="0"/>
                <a:cs typeface="Tahoma" pitchFamily="34" charset="0"/>
              </a:rPr>
              <a:t>b.4) </a:t>
            </a:r>
            <a:r>
              <a:rPr lang="fr-FR" sz="1600" b="1" i="1" u="sng">
                <a:latin typeface="Tahoma" pitchFamily="34" charset="0"/>
                <a:cs typeface="Tahoma" pitchFamily="34" charset="0"/>
              </a:rPr>
              <a:t>Compensation angulaire :</a:t>
            </a:r>
            <a:r>
              <a:rPr lang="fr-FR" sz="1600">
                <a:latin typeface="Tahoma" pitchFamily="34" charset="0"/>
                <a:cs typeface="Tahoma" pitchFamily="34" charset="0"/>
              </a:rPr>
              <a:t> </a:t>
            </a:r>
          </a:p>
          <a:p>
            <a:pPr algn="just">
              <a:lnSpc>
                <a:spcPct val="150000"/>
              </a:lnSpc>
            </a:pPr>
            <a:r>
              <a:rPr lang="fr-FR" sz="1600">
                <a:latin typeface="Tahoma" pitchFamily="34" charset="0"/>
                <a:cs typeface="Tahoma" pitchFamily="34" charset="0"/>
              </a:rPr>
              <a:t>C’est l’opération qui consiste à répartir l'écart de fermeture angulaire sur tous les angles observés. On ne peut compenser angulairement un cheminement que si l'écart de fermeture angulaire est inférieur à la tolérance réglementaire.</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Si ce n’est pas le cas, la manipulation doit être reprise en entier car il s’agit d’une faute.</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La compensation angulaire est la quantité à répartir sur les différentes mesures ; c’est donc l’opposé de la fermeture angulaire :</a:t>
            </a:r>
          </a:p>
          <a:p>
            <a:pPr algn="just">
              <a:lnSpc>
                <a:spcPct val="150000"/>
              </a:lnSpc>
            </a:pPr>
            <a:endParaRPr lang="fr-FR" sz="1600" b="1">
              <a:latin typeface="Tahoma" pitchFamily="34" charset="0"/>
              <a:cs typeface="Tahoma" pitchFamily="34" charset="0"/>
            </a:endParaRPr>
          </a:p>
          <a:p>
            <a:pPr algn="just">
              <a:lnSpc>
                <a:spcPct val="150000"/>
              </a:lnSpc>
            </a:pPr>
            <a:endParaRPr lang="fr-FR" sz="1600" b="1">
              <a:latin typeface="Tahoma" pitchFamily="34" charset="0"/>
              <a:cs typeface="Tahoma" pitchFamily="34" charset="0"/>
            </a:endParaRPr>
          </a:p>
          <a:p>
            <a:pPr algn="just">
              <a:lnSpc>
                <a:spcPct val="150000"/>
              </a:lnSpc>
            </a:pPr>
            <a:r>
              <a:rPr lang="fr-FR" sz="1600">
                <a:latin typeface="Tahoma" pitchFamily="34" charset="0"/>
                <a:cs typeface="Tahoma" pitchFamily="34" charset="0"/>
              </a:rPr>
              <a:t>Suivant le type de cheminement effectué et suivant la valeur de la fermeture angulaire, on compense de deux manières différentes.</a:t>
            </a:r>
            <a:endParaRPr lang="fr-FR" sz="1600" b="1">
              <a:latin typeface="Tahoma" pitchFamily="34" charset="0"/>
              <a:cs typeface="Tahoma" pitchFamily="34" charset="0"/>
            </a:endParaRP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pic>
        <p:nvPicPr>
          <p:cNvPr id="18434" name="Picture 2"/>
          <p:cNvPicPr>
            <a:picLocks noChangeAspect="1" noChangeArrowheads="1"/>
          </p:cNvPicPr>
          <p:nvPr/>
        </p:nvPicPr>
        <p:blipFill>
          <a:blip r:embed="rId2" cstate="print"/>
          <a:srcRect/>
          <a:stretch>
            <a:fillRect/>
          </a:stretch>
        </p:blipFill>
        <p:spPr bwMode="auto">
          <a:xfrm>
            <a:off x="3619500" y="4857750"/>
            <a:ext cx="1905000" cy="504825"/>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39D3C880-7947-46D9-A021-EC41BA16451A}" type="slidenum">
              <a:rPr lang="fr-FR"/>
              <a:pPr>
                <a:defRPr/>
              </a:pPr>
              <a:t>85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001000" cy="3832225"/>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b="1" i="1" dirty="0">
                <a:latin typeface="Tahoma" pitchFamily="34" charset="0"/>
                <a:cs typeface="Tahoma" pitchFamily="34" charset="0"/>
              </a:rPr>
              <a:t>b) Cheminement</a:t>
            </a:r>
          </a:p>
          <a:p>
            <a:pPr algn="just" fontAlgn="auto">
              <a:lnSpc>
                <a:spcPct val="150000"/>
              </a:lnSpc>
              <a:spcBef>
                <a:spcPts val="0"/>
              </a:spcBef>
              <a:spcAft>
                <a:spcPts val="0"/>
              </a:spcAft>
              <a:defRPr/>
            </a:pPr>
            <a:r>
              <a:rPr lang="fr-FR" sz="1600" b="1" i="1" dirty="0">
                <a:latin typeface="Tahoma" pitchFamily="34" charset="0"/>
                <a:cs typeface="Tahoma" pitchFamily="34" charset="0"/>
              </a:rPr>
              <a:t>b.4) </a:t>
            </a:r>
            <a:r>
              <a:rPr lang="fr-FR" sz="1600" b="1" i="1" u="sng" dirty="0">
                <a:latin typeface="Tahoma" pitchFamily="34" charset="0"/>
                <a:cs typeface="Tahoma" pitchFamily="34" charset="0"/>
              </a:rPr>
              <a:t>Compensation angulaire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Compensation proportionnelle au nombre de stations</a:t>
            </a:r>
          </a:p>
          <a:p>
            <a:pPr algn="just" fontAlgn="auto">
              <a:lnSpc>
                <a:spcPct val="150000"/>
              </a:lnSpc>
              <a:spcBef>
                <a:spcPts val="0"/>
              </a:spcBef>
              <a:spcAft>
                <a:spcPts val="0"/>
              </a:spcAft>
              <a:defRPr/>
            </a:pPr>
            <a:r>
              <a:rPr lang="fr-FR" sz="1600" dirty="0">
                <a:latin typeface="Tahoma" pitchFamily="34" charset="0"/>
                <a:cs typeface="Tahoma" pitchFamily="34" charset="0"/>
              </a:rPr>
              <a:t>Si les distances de visées sont homogènes, on répartit l’écart de fermeture </a:t>
            </a:r>
            <a:r>
              <a:rPr lang="fr-FR" sz="1600" i="1" dirty="0">
                <a:latin typeface="Tahoma" pitchFamily="34" charset="0"/>
                <a:cs typeface="Tahoma" pitchFamily="34" charset="0"/>
              </a:rPr>
              <a:t>fa </a:t>
            </a:r>
            <a:r>
              <a:rPr lang="fr-FR" sz="1600" dirty="0">
                <a:latin typeface="Tahoma" pitchFamily="34" charset="0"/>
                <a:cs typeface="Tahoma" pitchFamily="34" charset="0"/>
              </a:rPr>
              <a:t>de manière égale sur chaque station. Donc, pour un cheminement de </a:t>
            </a:r>
            <a:r>
              <a:rPr lang="fr-FR" sz="1600" i="1" dirty="0">
                <a:latin typeface="Tahoma" pitchFamily="34" charset="0"/>
                <a:cs typeface="Tahoma" pitchFamily="34" charset="0"/>
              </a:rPr>
              <a:t>n </a:t>
            </a:r>
            <a:r>
              <a:rPr lang="fr-FR" sz="1600" dirty="0">
                <a:latin typeface="Tahoma" pitchFamily="34" charset="0"/>
                <a:cs typeface="Tahoma" pitchFamily="34" charset="0"/>
              </a:rPr>
              <a:t>côtés, la compensation angulaire </a:t>
            </a:r>
            <a:r>
              <a:rPr lang="fr-FR" sz="1600" i="1" dirty="0" err="1">
                <a:latin typeface="Tahoma" pitchFamily="34" charset="0"/>
                <a:cs typeface="Tahoma" pitchFamily="34" charset="0"/>
              </a:rPr>
              <a:t>Cj</a:t>
            </a:r>
            <a:r>
              <a:rPr lang="fr-FR" sz="1600" i="1" dirty="0">
                <a:latin typeface="Tahoma" pitchFamily="34" charset="0"/>
                <a:cs typeface="Tahoma" pitchFamily="34" charset="0"/>
              </a:rPr>
              <a:t> </a:t>
            </a:r>
            <a:r>
              <a:rPr lang="fr-FR" sz="1600" dirty="0">
                <a:latin typeface="Tahoma" pitchFamily="34" charset="0"/>
                <a:cs typeface="Tahoma" pitchFamily="34" charset="0"/>
              </a:rPr>
              <a:t>sur chaque lecture est :</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Compensation proportionnelle à l’inverse des distances de visées</a:t>
            </a: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pic>
        <p:nvPicPr>
          <p:cNvPr id="19458" name="Picture 2"/>
          <p:cNvPicPr>
            <a:picLocks noChangeAspect="1" noChangeArrowheads="1"/>
          </p:cNvPicPr>
          <p:nvPr/>
        </p:nvPicPr>
        <p:blipFill>
          <a:blip r:embed="rId2" cstate="print"/>
          <a:srcRect/>
          <a:stretch>
            <a:fillRect/>
          </a:stretch>
        </p:blipFill>
        <p:spPr bwMode="auto">
          <a:xfrm>
            <a:off x="3495675" y="3357563"/>
            <a:ext cx="2152650" cy="1000125"/>
          </a:xfrm>
          <a:prstGeom prst="rect">
            <a:avLst/>
          </a:prstGeom>
          <a:noFill/>
          <a:ln w="9525">
            <a:solidFill>
              <a:schemeClr val="accent1"/>
            </a:solidFill>
            <a:miter lim="800000"/>
            <a:headEnd/>
            <a:tailEnd/>
          </a:ln>
        </p:spPr>
      </p:pic>
      <p:pic>
        <p:nvPicPr>
          <p:cNvPr id="19459" name="Picture 3"/>
          <p:cNvPicPr>
            <a:picLocks noChangeAspect="1" noChangeArrowheads="1"/>
          </p:cNvPicPr>
          <p:nvPr/>
        </p:nvPicPr>
        <p:blipFill>
          <a:blip r:embed="rId3" cstate="print"/>
          <a:srcRect l="3703" b="6834"/>
          <a:stretch>
            <a:fillRect/>
          </a:stretch>
        </p:blipFill>
        <p:spPr bwMode="auto">
          <a:xfrm>
            <a:off x="5884863" y="4786313"/>
            <a:ext cx="3259137" cy="2071687"/>
          </a:xfrm>
          <a:prstGeom prst="rect">
            <a:avLst/>
          </a:prstGeom>
          <a:noFill/>
          <a:ln w="9525">
            <a:solidFill>
              <a:schemeClr val="accent1"/>
            </a:solidFill>
            <a:miter lim="800000"/>
            <a:headEnd/>
            <a:tailEnd/>
          </a:ln>
        </p:spPr>
      </p:pic>
      <p:sp>
        <p:nvSpPr>
          <p:cNvPr id="10" name="Rectangle 9"/>
          <p:cNvSpPr>
            <a:spLocks noChangeArrowheads="1"/>
          </p:cNvSpPr>
          <p:nvPr/>
        </p:nvSpPr>
        <p:spPr bwMode="auto">
          <a:xfrm>
            <a:off x="71438" y="4787900"/>
            <a:ext cx="5786437" cy="2008188"/>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Si les distances de visée ne sont pas homogènes, on répartit l’écart de fermeture </a:t>
            </a:r>
            <a:r>
              <a:rPr lang="fr-FR" sz="1600" i="1">
                <a:latin typeface="Tahoma" pitchFamily="34" charset="0"/>
                <a:cs typeface="Tahoma" pitchFamily="34" charset="0"/>
              </a:rPr>
              <a:t>fa </a:t>
            </a:r>
            <a:r>
              <a:rPr lang="fr-FR" sz="1600">
                <a:latin typeface="Tahoma" pitchFamily="34" charset="0"/>
                <a:cs typeface="Tahoma" pitchFamily="34" charset="0"/>
              </a:rPr>
              <a:t>en considérant que l’on commet plus d’erreur en angle sur une visée courte que sur une visée longue. Comme à chaque station intervient la distance de la visée arrière et celle de la visée avant (voir fig. 49.), </a:t>
            </a:r>
          </a:p>
        </p:txBody>
      </p:sp>
      <p:sp>
        <p:nvSpPr>
          <p:cNvPr id="12" name="Espace réservé du numéro de diapositive 11"/>
          <p:cNvSpPr>
            <a:spLocks noGrp="1"/>
          </p:cNvSpPr>
          <p:nvPr>
            <p:ph type="sldNum" sz="quarter" idx="12"/>
          </p:nvPr>
        </p:nvSpPr>
        <p:spPr/>
        <p:txBody>
          <a:bodyPr/>
          <a:lstStyle/>
          <a:p>
            <a:pPr>
              <a:defRPr/>
            </a:pPr>
            <a:fld id="{5DC0A88D-A3E6-497E-9EEC-87547B905983}" type="slidenum">
              <a:rPr lang="fr-FR"/>
              <a:pPr>
                <a:defRPr/>
              </a:pPr>
              <a:t>86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71438" y="1041400"/>
            <a:ext cx="8001000" cy="1246188"/>
          </a:xfrm>
          <a:prstGeom prst="rect">
            <a:avLst/>
          </a:prstGeom>
          <a:noFill/>
          <a:ln w="9525">
            <a:noFill/>
            <a:miter lim="800000"/>
            <a:headEnd/>
            <a:tailEnd/>
          </a:ln>
          <a:effectLst/>
        </p:spPr>
        <p:txBody>
          <a:bodyPr>
            <a:spAutoFit/>
          </a:bodyPr>
          <a:lstStyle/>
          <a:p>
            <a:pPr algn="just" fontAlgn="auto">
              <a:lnSpc>
                <a:spcPct val="150000"/>
              </a:lnSpc>
              <a:spcBef>
                <a:spcPts val="0"/>
              </a:spcBef>
              <a:spcAft>
                <a:spcPts val="0"/>
              </a:spcAft>
              <a:defRPr/>
            </a:pPr>
            <a:r>
              <a:rPr lang="fr-FR" b="1" i="1" dirty="0">
                <a:latin typeface="Tahoma" pitchFamily="34" charset="0"/>
                <a:cs typeface="Tahoma" pitchFamily="34" charset="0"/>
              </a:rPr>
              <a:t>b) Cheminement</a:t>
            </a:r>
          </a:p>
          <a:p>
            <a:pPr algn="just" fontAlgn="auto">
              <a:lnSpc>
                <a:spcPct val="150000"/>
              </a:lnSpc>
              <a:spcBef>
                <a:spcPts val="0"/>
              </a:spcBef>
              <a:spcAft>
                <a:spcPts val="0"/>
              </a:spcAft>
              <a:defRPr/>
            </a:pPr>
            <a:r>
              <a:rPr lang="fr-FR" sz="1600" b="1" i="1" dirty="0">
                <a:latin typeface="Tahoma" pitchFamily="34" charset="0"/>
                <a:cs typeface="Tahoma" pitchFamily="34" charset="0"/>
              </a:rPr>
              <a:t>b.4) </a:t>
            </a:r>
            <a:r>
              <a:rPr lang="fr-FR" sz="1600" b="1" i="1" u="sng" dirty="0">
                <a:latin typeface="Tahoma" pitchFamily="34" charset="0"/>
                <a:cs typeface="Tahoma" pitchFamily="34" charset="0"/>
              </a:rPr>
              <a:t>Compensation angulaire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b="1" i="1" u="sng" dirty="0">
                <a:solidFill>
                  <a:schemeClr val="accent1">
                    <a:lumMod val="50000"/>
                  </a:schemeClr>
                </a:solidFill>
                <a:latin typeface="Tahoma" pitchFamily="34" charset="0"/>
                <a:cs typeface="Tahoma" pitchFamily="34" charset="0"/>
              </a:rPr>
              <a:t>Compensation proportionnelle à l’inverse des distances de visées</a:t>
            </a:r>
          </a:p>
        </p:txBody>
      </p:sp>
      <p:sp>
        <p:nvSpPr>
          <p:cNvPr id="6" name="Titre 1"/>
          <p:cNvSpPr txBox="1">
            <a:spLocks/>
          </p:cNvSpPr>
          <p:nvPr/>
        </p:nvSpPr>
        <p:spPr>
          <a:xfrm>
            <a:off x="457200" y="2746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2"/>
              <a:defRPr/>
            </a:pPr>
            <a:r>
              <a:rPr lang="fr-FR" sz="2000" dirty="0">
                <a:solidFill>
                  <a:schemeClr val="accent1">
                    <a:lumMod val="75000"/>
                  </a:schemeClr>
                </a:solidFill>
                <a:latin typeface="Tahoma" pitchFamily="34" charset="0"/>
                <a:cs typeface="Tahoma" pitchFamily="34" charset="0"/>
              </a:rPr>
              <a:t>Procédés combinant des mesures angulaires et linéaires :</a:t>
            </a:r>
          </a:p>
        </p:txBody>
      </p:sp>
      <p:pic>
        <p:nvPicPr>
          <p:cNvPr id="19459" name="Picture 3"/>
          <p:cNvPicPr>
            <a:picLocks noChangeAspect="1" noChangeArrowheads="1"/>
          </p:cNvPicPr>
          <p:nvPr/>
        </p:nvPicPr>
        <p:blipFill>
          <a:blip r:embed="rId2" cstate="print"/>
          <a:srcRect l="3703" b="6834"/>
          <a:stretch>
            <a:fillRect/>
          </a:stretch>
        </p:blipFill>
        <p:spPr bwMode="auto">
          <a:xfrm>
            <a:off x="5884863" y="2286000"/>
            <a:ext cx="3259137" cy="2071688"/>
          </a:xfrm>
          <a:prstGeom prst="rect">
            <a:avLst/>
          </a:prstGeom>
          <a:noFill/>
          <a:ln w="9525">
            <a:solidFill>
              <a:schemeClr val="accent1"/>
            </a:solidFill>
            <a:miter lim="800000"/>
            <a:headEnd/>
            <a:tailEnd/>
          </a:ln>
        </p:spPr>
      </p:pic>
      <p:sp>
        <p:nvSpPr>
          <p:cNvPr id="10" name="Rectangle 9"/>
          <p:cNvSpPr>
            <a:spLocks noChangeArrowheads="1"/>
          </p:cNvSpPr>
          <p:nvPr/>
        </p:nvSpPr>
        <p:spPr bwMode="auto">
          <a:xfrm>
            <a:off x="142875" y="2295525"/>
            <a:ext cx="5786438" cy="2554288"/>
          </a:xfrm>
          <a:prstGeom prst="rect">
            <a:avLst/>
          </a:prstGeom>
          <a:noFill/>
          <a:ln w="9525">
            <a:noFill/>
            <a:miter lim="800000"/>
            <a:headEnd/>
            <a:tailEnd/>
          </a:ln>
        </p:spPr>
        <p:txBody>
          <a:bodyPr>
            <a:spAutoFit/>
          </a:bodyPr>
          <a:lstStyle/>
          <a:p>
            <a:r>
              <a:rPr lang="fr-FR" sz="1600">
                <a:latin typeface="Tahoma" pitchFamily="34" charset="0"/>
                <a:cs typeface="Tahoma" pitchFamily="34" charset="0"/>
              </a:rPr>
              <a:t>on fait intervenir des poids </a:t>
            </a:r>
            <a:r>
              <a:rPr lang="fr-FR" sz="1600" i="1">
                <a:latin typeface="Tahoma" pitchFamily="34" charset="0"/>
                <a:cs typeface="Tahoma" pitchFamily="34" charset="0"/>
              </a:rPr>
              <a:t>pj tels que, au sommet j :</a:t>
            </a:r>
          </a:p>
          <a:p>
            <a:endParaRPr lang="fr-FR" sz="1600" i="1">
              <a:latin typeface="Tahoma" pitchFamily="34" charset="0"/>
              <a:cs typeface="Tahoma" pitchFamily="34" charset="0"/>
            </a:endParaRPr>
          </a:p>
          <a:p>
            <a:endParaRPr lang="fr-FR" sz="1600" i="1">
              <a:latin typeface="Tahoma" pitchFamily="34" charset="0"/>
              <a:cs typeface="Tahoma" pitchFamily="34" charset="0"/>
            </a:endParaRPr>
          </a:p>
          <a:p>
            <a:endParaRPr lang="fr-FR" sz="1600" i="1">
              <a:latin typeface="Tahoma" pitchFamily="34" charset="0"/>
              <a:cs typeface="Tahoma" pitchFamily="34" charset="0"/>
            </a:endParaRPr>
          </a:p>
          <a:p>
            <a:endParaRPr lang="fr-FR" sz="1600" i="1">
              <a:latin typeface="Tahoma" pitchFamily="34" charset="0"/>
              <a:cs typeface="Tahoma" pitchFamily="34" charset="0"/>
            </a:endParaRPr>
          </a:p>
          <a:p>
            <a:endParaRPr lang="fr-FR" sz="1600" i="1">
              <a:latin typeface="Tahoma" pitchFamily="34" charset="0"/>
              <a:cs typeface="Tahoma" pitchFamily="34" charset="0"/>
            </a:endParaRPr>
          </a:p>
          <a:p>
            <a:endParaRPr lang="fr-FR" sz="1600" i="1">
              <a:latin typeface="Tahoma" pitchFamily="34" charset="0"/>
              <a:cs typeface="Tahoma" pitchFamily="34" charset="0"/>
            </a:endParaRPr>
          </a:p>
          <a:p>
            <a:endParaRPr lang="fr-FR" sz="1600" i="1">
              <a:latin typeface="Tahoma" pitchFamily="34" charset="0"/>
              <a:cs typeface="Tahoma" pitchFamily="34" charset="0"/>
            </a:endParaRPr>
          </a:p>
          <a:p>
            <a:endParaRPr lang="fr-FR" sz="1600" i="1">
              <a:latin typeface="Tahoma" pitchFamily="34" charset="0"/>
              <a:cs typeface="Tahoma" pitchFamily="34" charset="0"/>
            </a:endParaRPr>
          </a:p>
          <a:p>
            <a:r>
              <a:rPr lang="fr-FR" sz="1600">
                <a:latin typeface="Tahoma" pitchFamily="34" charset="0"/>
                <a:cs typeface="Tahoma" pitchFamily="34" charset="0"/>
              </a:rPr>
              <a:t>La compensation angulaire </a:t>
            </a:r>
            <a:r>
              <a:rPr lang="fr-FR" sz="1600" i="1">
                <a:latin typeface="Tahoma" pitchFamily="34" charset="0"/>
                <a:cs typeface="Tahoma" pitchFamily="34" charset="0"/>
              </a:rPr>
              <a:t>Cj sur chaque lecture est alors :</a:t>
            </a:r>
            <a:endParaRPr lang="fr-FR" sz="1600">
              <a:latin typeface="Tahoma" pitchFamily="34" charset="0"/>
              <a:cs typeface="Tahoma" pitchFamily="34" charset="0"/>
            </a:endParaRPr>
          </a:p>
        </p:txBody>
      </p:sp>
      <p:pic>
        <p:nvPicPr>
          <p:cNvPr id="19460" name="Picture 4"/>
          <p:cNvPicPr>
            <a:picLocks noChangeAspect="1" noChangeArrowheads="1"/>
          </p:cNvPicPr>
          <p:nvPr/>
        </p:nvPicPr>
        <p:blipFill>
          <a:blip r:embed="rId3" cstate="print"/>
          <a:srcRect/>
          <a:stretch>
            <a:fillRect/>
          </a:stretch>
        </p:blipFill>
        <p:spPr bwMode="auto">
          <a:xfrm>
            <a:off x="1643063" y="2643188"/>
            <a:ext cx="2428875" cy="854075"/>
          </a:xfrm>
          <a:prstGeom prst="rect">
            <a:avLst/>
          </a:prstGeom>
          <a:noFill/>
          <a:ln w="9525">
            <a:solidFill>
              <a:schemeClr val="accent1"/>
            </a:solidFill>
            <a:miter lim="800000"/>
            <a:headEnd/>
            <a:tailEnd/>
          </a:ln>
        </p:spPr>
      </p:pic>
      <p:pic>
        <p:nvPicPr>
          <p:cNvPr id="20482" name="Picture 2"/>
          <p:cNvPicPr>
            <a:picLocks noChangeAspect="1" noChangeArrowheads="1"/>
          </p:cNvPicPr>
          <p:nvPr/>
        </p:nvPicPr>
        <p:blipFill>
          <a:blip r:embed="rId4" cstate="print"/>
          <a:srcRect/>
          <a:stretch>
            <a:fillRect/>
          </a:stretch>
        </p:blipFill>
        <p:spPr bwMode="auto">
          <a:xfrm>
            <a:off x="3081338" y="4957763"/>
            <a:ext cx="2981325" cy="1400175"/>
          </a:xfrm>
          <a:prstGeom prst="rect">
            <a:avLst/>
          </a:prstGeom>
          <a:noFill/>
          <a:ln w="9525">
            <a:solidFill>
              <a:schemeClr val="accent1"/>
            </a:solidFill>
            <a:miter lim="800000"/>
            <a:headEnd/>
            <a:tailEnd/>
          </a:ln>
        </p:spPr>
      </p:pic>
      <p:sp>
        <p:nvSpPr>
          <p:cNvPr id="14" name="Espace réservé du numéro de diapositive 13"/>
          <p:cNvSpPr>
            <a:spLocks noGrp="1"/>
          </p:cNvSpPr>
          <p:nvPr>
            <p:ph type="sldNum" sz="quarter" idx="12"/>
          </p:nvPr>
        </p:nvSpPr>
        <p:spPr/>
        <p:txBody>
          <a:bodyPr/>
          <a:lstStyle/>
          <a:p>
            <a:pPr>
              <a:defRPr/>
            </a:pPr>
            <a:fld id="{B73F88A8-6917-4171-9FDA-4451B06101CD}" type="slidenum">
              <a:rPr lang="fr-FR"/>
              <a:pPr>
                <a:defRPr/>
              </a:pPr>
              <a:t>87</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76225" y="436563"/>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950" y="785813"/>
            <a:ext cx="7643813" cy="701675"/>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Application :</a:t>
            </a:r>
          </a:p>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Calcul des coordonnées d’un point par </a:t>
            </a:r>
            <a:r>
              <a:rPr lang="fr-FR" sz="2000" dirty="0" err="1">
                <a:solidFill>
                  <a:schemeClr val="accent1">
                    <a:lumMod val="75000"/>
                  </a:schemeClr>
                </a:solidFill>
                <a:latin typeface="Tahoma" pitchFamily="34" charset="0"/>
                <a:cs typeface="Tahoma" pitchFamily="34" charset="0"/>
              </a:rPr>
              <a:t>Multilatération</a:t>
            </a:r>
            <a:r>
              <a:rPr lang="fr-FR" sz="2000" dirty="0">
                <a:solidFill>
                  <a:schemeClr val="accent1">
                    <a:lumMod val="75000"/>
                  </a:schemeClr>
                </a:solidFill>
                <a:latin typeface="Tahoma" pitchFamily="34" charset="0"/>
                <a:cs typeface="Tahoma" pitchFamily="34" charset="0"/>
              </a:rPr>
              <a:t>:</a:t>
            </a:r>
          </a:p>
        </p:txBody>
      </p:sp>
      <p:sp>
        <p:nvSpPr>
          <p:cNvPr id="8" name="Rectangle 7"/>
          <p:cNvSpPr>
            <a:spLocks noChangeArrowheads="1"/>
          </p:cNvSpPr>
          <p:nvPr/>
        </p:nvSpPr>
        <p:spPr bwMode="auto">
          <a:xfrm>
            <a:off x="107950" y="1700213"/>
            <a:ext cx="8286750" cy="4745037"/>
          </a:xfrm>
          <a:prstGeom prst="rect">
            <a:avLst/>
          </a:prstGeom>
          <a:noFill/>
          <a:ln w="9525">
            <a:noFill/>
            <a:miter lim="800000"/>
            <a:headEnd/>
            <a:tailEnd/>
          </a:ln>
        </p:spPr>
        <p:txBody>
          <a:bodyPr>
            <a:spAutoFit/>
          </a:bodyPr>
          <a:lstStyle/>
          <a:p>
            <a:pPr algn="just">
              <a:lnSpc>
                <a:spcPct val="150000"/>
              </a:lnSpc>
            </a:pPr>
            <a:r>
              <a:rPr lang="fr-FR" sz="1600">
                <a:latin typeface="Tahoma" pitchFamily="34" charset="0"/>
                <a:cs typeface="Tahoma" pitchFamily="34" charset="0"/>
              </a:rPr>
              <a:t>Données :</a:t>
            </a:r>
          </a:p>
          <a:p>
            <a:pPr algn="just">
              <a:lnSpc>
                <a:spcPct val="150000"/>
              </a:lnSpc>
            </a:pPr>
            <a:r>
              <a:rPr lang="fr-FR" sz="1600">
                <a:latin typeface="Tahoma" pitchFamily="34" charset="0"/>
                <a:cs typeface="Tahoma" pitchFamily="34" charset="0"/>
              </a:rPr>
              <a:t>Distances AM = 2367.33</a:t>
            </a:r>
          </a:p>
          <a:p>
            <a:pPr algn="just">
              <a:lnSpc>
                <a:spcPct val="150000"/>
              </a:lnSpc>
            </a:pPr>
            <a:r>
              <a:rPr lang="fr-FR" sz="1600">
                <a:latin typeface="Tahoma" pitchFamily="34" charset="0"/>
                <a:cs typeface="Tahoma" pitchFamily="34" charset="0"/>
              </a:rPr>
              <a:t>	BM = 1265.14</a:t>
            </a:r>
          </a:p>
          <a:p>
            <a:pPr algn="just">
              <a:lnSpc>
                <a:spcPct val="150000"/>
              </a:lnSpc>
            </a:pPr>
            <a:r>
              <a:rPr lang="fr-FR" sz="1600">
                <a:latin typeface="Tahoma" pitchFamily="34" charset="0"/>
                <a:cs typeface="Tahoma" pitchFamily="34" charset="0"/>
              </a:rPr>
              <a:t>	CM = 3406.45</a:t>
            </a:r>
          </a:p>
          <a:p>
            <a:pPr algn="just">
              <a:lnSpc>
                <a:spcPct val="150000"/>
              </a:lnSpc>
            </a:pPr>
            <a:r>
              <a:rPr lang="fr-FR" sz="1600">
                <a:latin typeface="Tahoma" pitchFamily="34" charset="0"/>
                <a:cs typeface="Tahoma" pitchFamily="34" charset="0"/>
              </a:rPr>
              <a:t>	DM = 2658.10</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Coordonnées des point d’appui </a:t>
            </a:r>
          </a:p>
          <a:p>
            <a:pPr algn="just">
              <a:lnSpc>
                <a:spcPct val="150000"/>
              </a:lnSpc>
            </a:pPr>
            <a:r>
              <a:rPr lang="fr-FR" sz="1600">
                <a:latin typeface="Tahoma" pitchFamily="34" charset="0"/>
                <a:cs typeface="Tahoma" pitchFamily="34" charset="0"/>
              </a:rPr>
              <a:t>	X</a:t>
            </a:r>
            <a:r>
              <a:rPr lang="fr-FR" sz="1600" baseline="-25000">
                <a:latin typeface="Tahoma" pitchFamily="34" charset="0"/>
                <a:cs typeface="Tahoma" pitchFamily="34" charset="0"/>
              </a:rPr>
              <a:t>A</a:t>
            </a:r>
            <a:r>
              <a:rPr lang="fr-FR" sz="1600">
                <a:latin typeface="Tahoma" pitchFamily="34" charset="0"/>
                <a:cs typeface="Tahoma" pitchFamily="34" charset="0"/>
              </a:rPr>
              <a:t> = 619 399.47		X</a:t>
            </a:r>
            <a:r>
              <a:rPr lang="fr-FR" sz="1600" baseline="-25000">
                <a:latin typeface="Tahoma" pitchFamily="34" charset="0"/>
                <a:cs typeface="Tahoma" pitchFamily="34" charset="0"/>
              </a:rPr>
              <a:t>B</a:t>
            </a:r>
            <a:r>
              <a:rPr lang="fr-FR" sz="1600">
                <a:latin typeface="Tahoma" pitchFamily="34" charset="0"/>
                <a:cs typeface="Tahoma" pitchFamily="34" charset="0"/>
              </a:rPr>
              <a:t> = 619 034.35</a:t>
            </a:r>
          </a:p>
          <a:p>
            <a:pPr algn="just">
              <a:lnSpc>
                <a:spcPct val="150000"/>
              </a:lnSpc>
            </a:pPr>
            <a:r>
              <a:rPr lang="fr-FR" sz="1600" baseline="-25000">
                <a:latin typeface="Tahoma" pitchFamily="34" charset="0"/>
                <a:cs typeface="Tahoma" pitchFamily="34" charset="0"/>
              </a:rPr>
              <a:t>	</a:t>
            </a:r>
            <a:r>
              <a:rPr lang="fr-FR" sz="1600">
                <a:latin typeface="Tahoma" pitchFamily="34" charset="0"/>
                <a:cs typeface="Tahoma" pitchFamily="34" charset="0"/>
              </a:rPr>
              <a:t>Y</a:t>
            </a:r>
            <a:r>
              <a:rPr lang="fr-FR" sz="1600" baseline="-25000">
                <a:latin typeface="Tahoma" pitchFamily="34" charset="0"/>
                <a:cs typeface="Tahoma" pitchFamily="34" charset="0"/>
              </a:rPr>
              <a:t>A</a:t>
            </a:r>
            <a:r>
              <a:rPr lang="fr-FR" sz="1600">
                <a:latin typeface="Tahoma" pitchFamily="34" charset="0"/>
                <a:cs typeface="Tahoma" pitchFamily="34" charset="0"/>
              </a:rPr>
              <a:t> = 125 108.81		Y</a:t>
            </a:r>
            <a:r>
              <a:rPr lang="fr-FR" sz="1600" baseline="-25000">
                <a:latin typeface="Tahoma" pitchFamily="34" charset="0"/>
                <a:cs typeface="Tahoma" pitchFamily="34" charset="0"/>
              </a:rPr>
              <a:t>B</a:t>
            </a:r>
            <a:r>
              <a:rPr lang="fr-FR" sz="1600">
                <a:latin typeface="Tahoma" pitchFamily="34" charset="0"/>
                <a:cs typeface="Tahoma" pitchFamily="34" charset="0"/>
              </a:rPr>
              <a:t> = 122 043.70</a:t>
            </a:r>
          </a:p>
          <a:p>
            <a:pPr algn="just">
              <a:lnSpc>
                <a:spcPct val="150000"/>
              </a:lnSpc>
            </a:pPr>
            <a:endParaRPr lang="fr-FR" sz="1600">
              <a:latin typeface="Tahoma" pitchFamily="34" charset="0"/>
              <a:cs typeface="Tahoma" pitchFamily="34" charset="0"/>
            </a:endParaRPr>
          </a:p>
          <a:p>
            <a:pPr algn="just">
              <a:lnSpc>
                <a:spcPct val="150000"/>
              </a:lnSpc>
            </a:pPr>
            <a:r>
              <a:rPr lang="fr-FR" sz="1600">
                <a:latin typeface="Tahoma" pitchFamily="34" charset="0"/>
                <a:cs typeface="Tahoma" pitchFamily="34" charset="0"/>
              </a:rPr>
              <a:t>	X</a:t>
            </a:r>
            <a:r>
              <a:rPr lang="fr-FR" sz="1600" baseline="-25000">
                <a:latin typeface="Tahoma" pitchFamily="34" charset="0"/>
                <a:cs typeface="Tahoma" pitchFamily="34" charset="0"/>
              </a:rPr>
              <a:t>C</a:t>
            </a:r>
            <a:r>
              <a:rPr lang="fr-FR" sz="1600">
                <a:latin typeface="Tahoma" pitchFamily="34" charset="0"/>
                <a:cs typeface="Tahoma" pitchFamily="34" charset="0"/>
              </a:rPr>
              <a:t> = 615 444.78		X</a:t>
            </a:r>
            <a:r>
              <a:rPr lang="fr-FR" sz="1600" baseline="-25000">
                <a:latin typeface="Tahoma" pitchFamily="34" charset="0"/>
                <a:cs typeface="Tahoma" pitchFamily="34" charset="0"/>
              </a:rPr>
              <a:t>D</a:t>
            </a:r>
            <a:r>
              <a:rPr lang="fr-FR" sz="1600">
                <a:latin typeface="Tahoma" pitchFamily="34" charset="0"/>
                <a:cs typeface="Tahoma" pitchFamily="34" charset="0"/>
              </a:rPr>
              <a:t> = 615 603.20</a:t>
            </a:r>
          </a:p>
          <a:p>
            <a:pPr algn="just">
              <a:lnSpc>
                <a:spcPct val="150000"/>
              </a:lnSpc>
            </a:pPr>
            <a:r>
              <a:rPr lang="fr-FR" sz="1600" baseline="-25000">
                <a:latin typeface="Tahoma" pitchFamily="34" charset="0"/>
                <a:cs typeface="Tahoma" pitchFamily="34" charset="0"/>
              </a:rPr>
              <a:t>	</a:t>
            </a:r>
            <a:r>
              <a:rPr lang="fr-FR" sz="1600">
                <a:latin typeface="Tahoma" pitchFamily="34" charset="0"/>
                <a:cs typeface="Tahoma" pitchFamily="34" charset="0"/>
              </a:rPr>
              <a:t>Y</a:t>
            </a:r>
            <a:r>
              <a:rPr lang="fr-FR" sz="1600" baseline="-25000">
                <a:latin typeface="Tahoma" pitchFamily="34" charset="0"/>
                <a:cs typeface="Tahoma" pitchFamily="34" charset="0"/>
              </a:rPr>
              <a:t>C</a:t>
            </a:r>
            <a:r>
              <a:rPr lang="fr-FR" sz="1600">
                <a:latin typeface="Tahoma" pitchFamily="34" charset="0"/>
                <a:cs typeface="Tahoma" pitchFamily="34" charset="0"/>
              </a:rPr>
              <a:t> = 121 108.91		Y</a:t>
            </a:r>
            <a:r>
              <a:rPr lang="fr-FR" sz="1600" baseline="-25000">
                <a:latin typeface="Tahoma" pitchFamily="34" charset="0"/>
                <a:cs typeface="Tahoma" pitchFamily="34" charset="0"/>
              </a:rPr>
              <a:t>D</a:t>
            </a:r>
            <a:r>
              <a:rPr lang="fr-FR" sz="1600">
                <a:latin typeface="Tahoma" pitchFamily="34" charset="0"/>
                <a:cs typeface="Tahoma" pitchFamily="34" charset="0"/>
              </a:rPr>
              <a:t> = 123 256.823.70</a:t>
            </a:r>
          </a:p>
          <a:p>
            <a:pPr algn="just">
              <a:lnSpc>
                <a:spcPct val="150000"/>
              </a:lnSpc>
            </a:pPr>
            <a:r>
              <a:rPr lang="fr-FR" sz="1600" baseline="-25000">
                <a:latin typeface="Tahoma" pitchFamily="34" charset="0"/>
                <a:cs typeface="Tahoma" pitchFamily="34" charset="0"/>
              </a:rPr>
              <a:t>	</a:t>
            </a:r>
          </a:p>
        </p:txBody>
      </p:sp>
      <p:pic>
        <p:nvPicPr>
          <p:cNvPr id="1027" name="Picture 3"/>
          <p:cNvPicPr>
            <a:picLocks noChangeAspect="1" noChangeArrowheads="1"/>
          </p:cNvPicPr>
          <p:nvPr/>
        </p:nvPicPr>
        <p:blipFill>
          <a:blip r:embed="rId2" cstate="print"/>
          <a:srcRect l="27570" t="17821" r="37346" b="33911"/>
          <a:stretch>
            <a:fillRect/>
          </a:stretch>
        </p:blipFill>
        <p:spPr bwMode="auto">
          <a:xfrm>
            <a:off x="4500563" y="1628775"/>
            <a:ext cx="3952875" cy="2527300"/>
          </a:xfrm>
          <a:prstGeom prst="rect">
            <a:avLst/>
          </a:prstGeom>
          <a:noFill/>
          <a:ln w="9525">
            <a:solidFill>
              <a:schemeClr val="accent1"/>
            </a:solidFill>
            <a:miter lim="800000"/>
            <a:headEnd/>
            <a:tailEnd/>
          </a:ln>
        </p:spPr>
      </p:pic>
      <p:sp>
        <p:nvSpPr>
          <p:cNvPr id="9" name="Espace réservé du numéro de diapositive 8"/>
          <p:cNvSpPr>
            <a:spLocks noGrp="1"/>
          </p:cNvSpPr>
          <p:nvPr>
            <p:ph type="sldNum" sz="quarter" idx="12"/>
          </p:nvPr>
        </p:nvSpPr>
        <p:spPr/>
        <p:txBody>
          <a:bodyPr/>
          <a:lstStyle/>
          <a:p>
            <a:pPr>
              <a:defRPr/>
            </a:pPr>
            <a:fld id="{2E2D5950-DFEC-4C12-8586-B1F7014C58B0}" type="slidenum">
              <a:rPr lang="fr-FR"/>
              <a:pPr>
                <a:defRPr/>
              </a:pPr>
              <a:t>88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3981" t="4208" r="5547" b="1091"/>
          <a:stretch>
            <a:fillRect/>
          </a:stretch>
        </p:blipFill>
        <p:spPr bwMode="auto">
          <a:xfrm>
            <a:off x="971550" y="476250"/>
            <a:ext cx="8172450" cy="6129338"/>
          </a:xfrm>
          <a:prstGeom prst="rect">
            <a:avLst/>
          </a:prstGeom>
          <a:noFill/>
          <a:ln w="9525">
            <a:noFill/>
            <a:miter lim="800000"/>
            <a:headEnd/>
            <a:tailEnd/>
          </a:ln>
        </p:spPr>
      </p:pic>
      <p:sp>
        <p:nvSpPr>
          <p:cNvPr id="6" name="Titre 1"/>
          <p:cNvSpPr txBox="1">
            <a:spLocks/>
          </p:cNvSpPr>
          <p:nvPr/>
        </p:nvSpPr>
        <p:spPr>
          <a:xfrm>
            <a:off x="468313" y="412750"/>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214313" y="785813"/>
            <a:ext cx="6589712" cy="701675"/>
          </a:xfrm>
          <a:prstGeom prst="rect">
            <a:avLst/>
          </a:prstGeom>
        </p:spPr>
        <p:txBody>
          <a:bodyPr>
            <a:spAutoFit/>
          </a:bodyPr>
          <a:lstStyle/>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Application :</a:t>
            </a:r>
          </a:p>
          <a:p>
            <a:pPr marL="457200" indent="-457200" fontAlgn="auto">
              <a:spcBef>
                <a:spcPts val="0"/>
              </a:spcBef>
              <a:spcAft>
                <a:spcPts val="0"/>
              </a:spcAft>
              <a:defRPr/>
            </a:pPr>
            <a:r>
              <a:rPr lang="fr-FR" sz="2000" dirty="0">
                <a:solidFill>
                  <a:schemeClr val="accent1">
                    <a:lumMod val="75000"/>
                  </a:schemeClr>
                </a:solidFill>
                <a:latin typeface="Tahoma" pitchFamily="34" charset="0"/>
                <a:cs typeface="Tahoma" pitchFamily="34" charset="0"/>
              </a:rPr>
              <a:t>Calcul des coordonnées d’un point par Cheminement :</a:t>
            </a:r>
          </a:p>
        </p:txBody>
      </p:sp>
      <p:pic>
        <p:nvPicPr>
          <p:cNvPr id="8" name="Picture 2"/>
          <p:cNvPicPr>
            <a:picLocks noChangeAspect="1" noChangeArrowheads="1"/>
          </p:cNvPicPr>
          <p:nvPr/>
        </p:nvPicPr>
        <p:blipFill>
          <a:blip r:embed="rId3" cstate="print"/>
          <a:srcRect l="12743" t="13330" r="13911" b="72659"/>
          <a:stretch>
            <a:fillRect/>
          </a:stretch>
        </p:blipFill>
        <p:spPr bwMode="auto">
          <a:xfrm>
            <a:off x="1403350" y="2420938"/>
            <a:ext cx="6553200" cy="1730375"/>
          </a:xfrm>
          <a:prstGeom prst="rect">
            <a:avLst/>
          </a:prstGeom>
          <a:noFill/>
          <a:ln w="9525">
            <a:solidFill>
              <a:schemeClr val="accent1"/>
            </a:solidFill>
            <a:miter lim="800000"/>
            <a:headEnd/>
            <a:tailEnd/>
          </a:ln>
        </p:spPr>
      </p:pic>
      <p:sp>
        <p:nvSpPr>
          <p:cNvPr id="9" name="Espace réservé du numéro de diapositive 8"/>
          <p:cNvSpPr>
            <a:spLocks noGrp="1"/>
          </p:cNvSpPr>
          <p:nvPr>
            <p:ph type="sldNum" sz="quarter" idx="12"/>
          </p:nvPr>
        </p:nvSpPr>
        <p:spPr/>
        <p:txBody>
          <a:bodyPr/>
          <a:lstStyle/>
          <a:p>
            <a:pPr>
              <a:defRPr/>
            </a:pPr>
            <a:fld id="{911753C9-6A85-4621-B092-07910E2969CB}" type="slidenum">
              <a:rPr lang="fr-FR"/>
              <a:pPr>
                <a:defRPr/>
              </a:pPr>
              <a:t>89</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4"/>
          <p:cNvSpPr>
            <a:spLocks noGrp="1"/>
          </p:cNvSpPr>
          <p:nvPr>
            <p:ph type="title"/>
          </p:nvPr>
        </p:nvSpPr>
        <p:spPr/>
        <p:txBody>
          <a:bodyPr/>
          <a:lstStyle/>
          <a:p>
            <a:pPr marL="857250" indent="-857250">
              <a:buFont typeface="Calibri" pitchFamily="34" charset="0"/>
              <a:buAutoNum type="romanUcPeriod"/>
            </a:pPr>
            <a:r>
              <a:rPr lang="fr-FR" smtClean="0"/>
              <a:t>GENERALITES</a:t>
            </a:r>
          </a:p>
        </p:txBody>
      </p:sp>
      <p:sp>
        <p:nvSpPr>
          <p:cNvPr id="10" name="Espace réservé du numéro de diapositive 9"/>
          <p:cNvSpPr>
            <a:spLocks noGrp="1"/>
          </p:cNvSpPr>
          <p:nvPr>
            <p:ph type="sldNum" sz="quarter" idx="12"/>
          </p:nvPr>
        </p:nvSpPr>
        <p:spPr/>
        <p:txBody>
          <a:bodyPr>
            <a:normAutofit fontScale="85000" lnSpcReduction="20000"/>
          </a:bodyPr>
          <a:lstStyle/>
          <a:p>
            <a:pPr>
              <a:defRPr/>
            </a:pPr>
            <a:fld id="{39BB747A-81AF-47A7-A6F7-728B785CC199}" type="slidenum">
              <a:rPr lang="fr-FR"/>
              <a:pPr>
                <a:defRPr/>
              </a:pPr>
              <a:t>9</a:t>
            </a:fld>
            <a:endParaRPr lang="fr-FR"/>
          </a:p>
        </p:txBody>
      </p:sp>
      <p:sp>
        <p:nvSpPr>
          <p:cNvPr id="24578" name="Espace réservé du contenu 5"/>
          <p:cNvSpPr>
            <a:spLocks noGrp="1"/>
          </p:cNvSpPr>
          <p:nvPr>
            <p:ph sz="quarter" idx="1"/>
          </p:nvPr>
        </p:nvSpPr>
        <p:spPr>
          <a:xfrm>
            <a:off x="457200" y="1600200"/>
            <a:ext cx="8229600" cy="4900613"/>
          </a:xfrm>
          <a:ln>
            <a:solidFill>
              <a:srgbClr val="FF0000"/>
            </a:solidFill>
          </a:ln>
        </p:spPr>
        <p:txBody>
          <a:bodyPr/>
          <a:lstStyle/>
          <a:p>
            <a:pPr indent="0" algn="just">
              <a:lnSpc>
                <a:spcPct val="150000"/>
              </a:lnSpc>
              <a:buFont typeface="Arial" charset="0"/>
              <a:buNone/>
            </a:pPr>
            <a:r>
              <a:rPr lang="fr-FR" sz="2000" b="1" i="1" u="sng" smtClean="0"/>
              <a:t>5.3. Système de référence géodésique (datum):</a:t>
            </a:r>
          </a:p>
          <a:p>
            <a:pPr indent="0" algn="just">
              <a:buFont typeface="Arial" charset="0"/>
              <a:buNone/>
            </a:pPr>
            <a:r>
              <a:rPr lang="fr-FR" sz="2000" smtClean="0"/>
              <a:t>Il est défini par son ellipsoïde et par sa position par rapport au centre de la terre. </a:t>
            </a:r>
          </a:p>
          <a:p>
            <a:pPr indent="0" algn="just">
              <a:buFont typeface="Arial" charset="0"/>
              <a:buNone/>
            </a:pPr>
            <a:r>
              <a:rPr lang="fr-FR" sz="2000" smtClean="0"/>
              <a:t>Pour les calculs géodésiques, par convention, on utilise le centre du système géodésique WGS84 (World Geodetic System 1984) pour définir la position des autres systèmes géodésiques.</a:t>
            </a:r>
          </a:p>
          <a:p>
            <a:pPr indent="0" algn="just">
              <a:lnSpc>
                <a:spcPct val="150000"/>
              </a:lnSpc>
              <a:buFont typeface="Arial" charset="0"/>
              <a:buNone/>
            </a:pPr>
            <a:endParaRPr lang="fr-FR" sz="2000" smtClean="0"/>
          </a:p>
        </p:txBody>
      </p:sp>
      <p:pic>
        <p:nvPicPr>
          <p:cNvPr id="24579" name="Image 3" descr="ellipsoide_geoide.png"/>
          <p:cNvPicPr>
            <a:picLocks noChangeAspect="1"/>
          </p:cNvPicPr>
          <p:nvPr/>
        </p:nvPicPr>
        <p:blipFill>
          <a:blip r:embed="rId2" cstate="print"/>
          <a:srcRect/>
          <a:stretch>
            <a:fillRect/>
          </a:stretch>
        </p:blipFill>
        <p:spPr bwMode="auto">
          <a:xfrm>
            <a:off x="2571750" y="3857625"/>
            <a:ext cx="4891088" cy="2565400"/>
          </a:xfrm>
          <a:prstGeom prst="rect">
            <a:avLst/>
          </a:prstGeom>
          <a:noFill/>
          <a:ln w="9525">
            <a:noFill/>
            <a:miter lim="800000"/>
            <a:headEnd/>
            <a:tailEnd/>
          </a:ln>
        </p:spPr>
      </p:pic>
      <p:sp>
        <p:nvSpPr>
          <p:cNvPr id="7" name="Titre 1"/>
          <p:cNvSpPr txBox="1">
            <a:spLocks/>
          </p:cNvSpPr>
          <p:nvPr/>
        </p:nvSpPr>
        <p:spPr>
          <a:xfrm>
            <a:off x="500063" y="428625"/>
            <a:ext cx="8229600" cy="858838"/>
          </a:xfrm>
          <a:prstGeom prst="rect">
            <a:avLst/>
          </a:prstGeom>
          <a:gradFill>
            <a:gsLst>
              <a:gs pos="0">
                <a:srgbClr val="5E9EFF"/>
              </a:gs>
              <a:gs pos="39999">
                <a:srgbClr val="85C2FF"/>
              </a:gs>
              <a:gs pos="70000">
                <a:srgbClr val="C4D6EB"/>
              </a:gs>
              <a:gs pos="100000">
                <a:srgbClr val="FFEBFA"/>
              </a:gs>
            </a:gsLst>
            <a:lin ang="5400000" scaled="0"/>
          </a:gradFill>
          <a:ln>
            <a:solidFill>
              <a:schemeClr val="tx1">
                <a:alpha val="72000"/>
              </a:schemeClr>
            </a:solidFill>
          </a:ln>
        </p:spPr>
        <p:txBody>
          <a:bodyPr anchor="ctr">
            <a:normAutofit/>
          </a:bodyPr>
          <a:lstStyle/>
          <a:p>
            <a:pPr marL="857250" indent="-857250" algn="ctr" fontAlgn="auto">
              <a:spcAft>
                <a:spcPts val="0"/>
              </a:spcAft>
              <a:buFont typeface="+mj-lt"/>
              <a:buAutoNum type="romanUcPeriod"/>
              <a:defRPr/>
            </a:pPr>
            <a:r>
              <a:rPr lang="fr-FR" sz="4400" dirty="0">
                <a:latin typeface="+mj-lt"/>
                <a:ea typeface="+mj-ea"/>
                <a:cs typeface="+mj-cs"/>
              </a:rPr>
              <a:t>GENERALITES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noChangeAspect="1" noChangeArrowheads="1"/>
          </p:cNvPicPr>
          <p:nvPr/>
        </p:nvPicPr>
        <p:blipFill>
          <a:blip r:embed="rId2" cstate="print"/>
          <a:srcRect l="2814" t="8018" r="8377" b="9131"/>
          <a:stretch>
            <a:fillRect/>
          </a:stretch>
        </p:blipFill>
        <p:spPr bwMode="auto">
          <a:xfrm>
            <a:off x="500063" y="0"/>
            <a:ext cx="7358062" cy="6858000"/>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842EAC86-EE27-4FA0-A1B6-73CCE495431B}" type="slidenum">
              <a:rPr lang="fr-FR"/>
              <a:pPr>
                <a:defRPr/>
              </a:pPr>
              <a:t>90</a:t>
            </a:fld>
            <a:endParaRPr lang="fr-F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142875" y="2547938"/>
            <a:ext cx="8358188" cy="4171950"/>
          </a:xfrm>
          <a:prstGeom prst="rect">
            <a:avLst/>
          </a:prstGeom>
          <a:noFill/>
          <a:ln w="9525">
            <a:noFill/>
            <a:miter lim="800000"/>
            <a:headEnd/>
            <a:tailEnd/>
          </a:ln>
          <a:effectLst/>
        </p:spPr>
        <p:txBody>
          <a:bodyPr>
            <a:spAutoFit/>
          </a:bodyPr>
          <a:lstStyle/>
          <a:p>
            <a:pPr marL="342900" indent="-342900" algn="just">
              <a:lnSpc>
                <a:spcPct val="150000"/>
              </a:lnSpc>
              <a:buFontTx/>
              <a:buAutoNum type="alphaLcParenR"/>
            </a:pPr>
            <a:r>
              <a:rPr lang="fr-FR" b="1" i="1">
                <a:latin typeface="Tahoma" pitchFamily="34" charset="0"/>
                <a:cs typeface="Tahoma" pitchFamily="34" charset="0"/>
              </a:rPr>
              <a:t>Intersections :</a:t>
            </a:r>
          </a:p>
          <a:p>
            <a:pPr marL="342900" indent="-342900" algn="just">
              <a:lnSpc>
                <a:spcPct val="150000"/>
              </a:lnSpc>
            </a:pPr>
            <a:r>
              <a:rPr lang="fr-FR" sz="1600" b="1">
                <a:solidFill>
                  <a:srgbClr val="FF0000"/>
                </a:solidFill>
                <a:latin typeface="Tahoma" pitchFamily="34" charset="0"/>
                <a:cs typeface="Tahoma" pitchFamily="34" charset="0"/>
              </a:rPr>
              <a:t>Un point intersecté est un point non stationné</a:t>
            </a:r>
            <a:r>
              <a:rPr lang="fr-FR" sz="1600">
                <a:latin typeface="Tahoma" pitchFamily="34" charset="0"/>
                <a:cs typeface="Tahoma" pitchFamily="34" charset="0"/>
              </a:rPr>
              <a:t> que l’on vise à partir de points connus en coordonnées (point d’appui)</a:t>
            </a:r>
          </a:p>
          <a:p>
            <a:pPr marL="342900" indent="-342900" algn="just">
              <a:lnSpc>
                <a:spcPct val="150000"/>
              </a:lnSpc>
            </a:pPr>
            <a:r>
              <a:rPr lang="fr-FR" sz="1600" b="1" i="1">
                <a:latin typeface="Tahoma" pitchFamily="34" charset="0"/>
                <a:cs typeface="Tahoma" pitchFamily="34" charset="0"/>
              </a:rPr>
              <a:t>a.1) </a:t>
            </a:r>
            <a:r>
              <a:rPr lang="fr-FR" sz="1600" b="1" i="1" u="sng">
                <a:latin typeface="Tahoma" pitchFamily="34" charset="0"/>
                <a:cs typeface="Tahoma" pitchFamily="34" charset="0"/>
              </a:rPr>
              <a:t>Détermination des gisements des visées d’intersections :</a:t>
            </a:r>
            <a:r>
              <a:rPr lang="fr-FR" sz="1600">
                <a:latin typeface="Tahoma" pitchFamily="34" charset="0"/>
                <a:cs typeface="Tahoma" pitchFamily="34" charset="0"/>
              </a:rPr>
              <a:t> </a:t>
            </a:r>
          </a:p>
          <a:p>
            <a:pPr marL="342900" indent="-342900" algn="just">
              <a:lnSpc>
                <a:spcPct val="150000"/>
              </a:lnSpc>
            </a:pPr>
            <a:r>
              <a:rPr lang="fr-FR" sz="1600">
                <a:latin typeface="Tahoma" pitchFamily="34" charset="0"/>
                <a:cs typeface="Tahoma" pitchFamily="34" charset="0"/>
              </a:rPr>
              <a:t>Soit : 	A le point d’appui stationné;</a:t>
            </a:r>
          </a:p>
          <a:p>
            <a:pPr marL="342900" indent="-342900" algn="just">
              <a:lnSpc>
                <a:spcPct val="150000"/>
              </a:lnSpc>
            </a:pPr>
            <a:r>
              <a:rPr lang="fr-FR" sz="1600">
                <a:latin typeface="Tahoma" pitchFamily="34" charset="0"/>
                <a:cs typeface="Tahoma" pitchFamily="34" charset="0"/>
              </a:rPr>
              <a:t>	B, C, D des points connus en coordonnées</a:t>
            </a:r>
          </a:p>
          <a:p>
            <a:pPr marL="342900" indent="-342900" algn="just">
              <a:lnSpc>
                <a:spcPct val="150000"/>
              </a:lnSpc>
            </a:pPr>
            <a:r>
              <a:rPr lang="fr-FR" sz="1600">
                <a:latin typeface="Tahoma" pitchFamily="34" charset="0"/>
                <a:cs typeface="Tahoma" pitchFamily="34" charset="0"/>
              </a:rPr>
              <a:t>	M le point intersecté à déterminer.</a:t>
            </a:r>
          </a:p>
          <a:p>
            <a:pPr marL="342900" indent="-342900" algn="just">
              <a:lnSpc>
                <a:spcPct val="150000"/>
              </a:lnSpc>
            </a:pPr>
            <a:r>
              <a:rPr lang="fr-FR" sz="1600">
                <a:latin typeface="Tahoma" pitchFamily="34" charset="0"/>
                <a:cs typeface="Tahoma" pitchFamily="34" charset="0"/>
              </a:rPr>
              <a:t>Mode opératoire :</a:t>
            </a:r>
          </a:p>
          <a:p>
            <a:pPr marL="342900" indent="-342900" algn="just">
              <a:lnSpc>
                <a:spcPct val="150000"/>
              </a:lnSpc>
              <a:buFontTx/>
              <a:buChar char="-"/>
            </a:pPr>
            <a:r>
              <a:rPr lang="fr-FR" sz="1600">
                <a:latin typeface="Tahoma" pitchFamily="34" charset="0"/>
                <a:cs typeface="Tahoma" pitchFamily="34" charset="0"/>
              </a:rPr>
              <a:t>En station en A on vise les points B, C, D, M</a:t>
            </a:r>
          </a:p>
          <a:p>
            <a:pPr marL="342900" indent="-342900" algn="just">
              <a:lnSpc>
                <a:spcPct val="150000"/>
              </a:lnSpc>
              <a:buFontTx/>
              <a:buChar char="-"/>
            </a:pPr>
            <a:r>
              <a:rPr lang="fr-FR" sz="1600">
                <a:latin typeface="Tahoma" pitchFamily="34" charset="0"/>
                <a:cs typeface="Tahoma" pitchFamily="34" charset="0"/>
              </a:rPr>
              <a:t>On calcule les gisements G</a:t>
            </a:r>
            <a:r>
              <a:rPr lang="fr-FR" sz="1600" baseline="-25000">
                <a:latin typeface="Tahoma" pitchFamily="34" charset="0"/>
                <a:cs typeface="Tahoma" pitchFamily="34" charset="0"/>
              </a:rPr>
              <a:t>AB</a:t>
            </a:r>
            <a:r>
              <a:rPr lang="fr-FR" sz="1600">
                <a:latin typeface="Tahoma" pitchFamily="34" charset="0"/>
                <a:cs typeface="Tahoma" pitchFamily="34" charset="0"/>
              </a:rPr>
              <a:t>, G</a:t>
            </a:r>
            <a:r>
              <a:rPr lang="fr-FR" sz="1600" baseline="-25000">
                <a:latin typeface="Tahoma" pitchFamily="34" charset="0"/>
                <a:cs typeface="Tahoma" pitchFamily="34" charset="0"/>
              </a:rPr>
              <a:t>AC</a:t>
            </a:r>
            <a:r>
              <a:rPr lang="fr-FR" sz="1600">
                <a:latin typeface="Tahoma" pitchFamily="34" charset="0"/>
                <a:cs typeface="Tahoma" pitchFamily="34" charset="0"/>
              </a:rPr>
              <a:t>, G</a:t>
            </a:r>
            <a:r>
              <a:rPr lang="fr-FR" sz="1600" baseline="-25000">
                <a:latin typeface="Tahoma" pitchFamily="34" charset="0"/>
                <a:cs typeface="Tahoma" pitchFamily="34" charset="0"/>
              </a:rPr>
              <a:t>AD</a:t>
            </a:r>
            <a:r>
              <a:rPr lang="fr-FR" sz="1600">
                <a:latin typeface="Tahoma" pitchFamily="34" charset="0"/>
                <a:cs typeface="Tahoma" pitchFamily="34" charset="0"/>
              </a:rPr>
              <a:t> et on détermine une constante d’orientation appelée V</a:t>
            </a:r>
            <a:r>
              <a:rPr lang="fr-FR" sz="1600" baseline="-25000">
                <a:latin typeface="Tahoma" pitchFamily="34" charset="0"/>
                <a:cs typeface="Tahoma" pitchFamily="34" charset="0"/>
              </a:rPr>
              <a:t>O</a:t>
            </a:r>
            <a:r>
              <a:rPr lang="fr-FR" sz="1600">
                <a:latin typeface="Tahoma" pitchFamily="34" charset="0"/>
                <a:cs typeface="Tahoma" pitchFamily="34" charset="0"/>
              </a:rPr>
              <a:t> de la façon suivante :</a:t>
            </a:r>
            <a:endParaRPr lang="fr-FR" sz="1600" baseline="-25000">
              <a:latin typeface="Tahoma" pitchFamily="34" charset="0"/>
              <a:cs typeface="Tahoma" pitchFamily="34" charset="0"/>
            </a:endParaRPr>
          </a:p>
        </p:txBody>
      </p:sp>
      <p:sp>
        <p:nvSpPr>
          <p:cNvPr id="6" name="Titre 1"/>
          <p:cNvSpPr txBox="1">
            <a:spLocks/>
          </p:cNvSpPr>
          <p:nvPr/>
        </p:nvSpPr>
        <p:spPr>
          <a:xfrm>
            <a:off x="266700" y="40798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950" y="1125538"/>
            <a:ext cx="5595938" cy="701675"/>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8" name="Espace réservé du numéro de diapositive 7"/>
          <p:cNvSpPr>
            <a:spLocks noGrp="1"/>
          </p:cNvSpPr>
          <p:nvPr>
            <p:ph type="sldNum" sz="quarter" idx="12"/>
          </p:nvPr>
        </p:nvSpPr>
        <p:spPr/>
        <p:txBody>
          <a:bodyPr/>
          <a:lstStyle/>
          <a:p>
            <a:pPr>
              <a:defRPr/>
            </a:pPr>
            <a:fld id="{82BAF5C8-295C-4930-8AA6-0B0D75E94B77}" type="slidenum">
              <a:rPr lang="fr-FR"/>
              <a:pPr>
                <a:defRPr/>
              </a:pPr>
              <a:t>91</a:t>
            </a:fld>
            <a:endParaRPr lang="fr-FR"/>
          </a:p>
        </p:txBody>
      </p:sp>
      <p:pic>
        <p:nvPicPr>
          <p:cNvPr id="9218" name="Picture 2" descr="http://aft.labo-lsm.com/images/lexique/chap03/image45.gif"/>
          <p:cNvPicPr>
            <a:picLocks noChangeAspect="1" noChangeArrowheads="1"/>
          </p:cNvPicPr>
          <p:nvPr/>
        </p:nvPicPr>
        <p:blipFill>
          <a:blip r:embed="rId2" cstate="print"/>
          <a:srcRect l="5417" t="11450" r="9325" b="6490"/>
          <a:stretch>
            <a:fillRect/>
          </a:stretch>
        </p:blipFill>
        <p:spPr bwMode="auto">
          <a:xfrm>
            <a:off x="5651500" y="765175"/>
            <a:ext cx="3311525" cy="2225675"/>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2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ChangeArrowheads="1"/>
          </p:cNvSpPr>
          <p:nvPr/>
        </p:nvSpPr>
        <p:spPr bwMode="auto">
          <a:xfrm>
            <a:off x="142875" y="1404938"/>
            <a:ext cx="8358188" cy="5310187"/>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Tx/>
              <a:buAutoNum type="alphaLcParenR"/>
              <a:defRPr/>
            </a:pPr>
            <a:r>
              <a:rPr lang="fr-FR" b="1" i="1" dirty="0">
                <a:latin typeface="Tahoma" pitchFamily="34" charset="0"/>
                <a:cs typeface="Tahoma" pitchFamily="34" charset="0"/>
              </a:rPr>
              <a:t>Intersections :</a:t>
            </a:r>
          </a:p>
          <a:p>
            <a:pPr algn="just" fontAlgn="auto">
              <a:lnSpc>
                <a:spcPct val="150000"/>
              </a:lnSpc>
              <a:spcBef>
                <a:spcPts val="0"/>
              </a:spcBef>
              <a:spcAft>
                <a:spcPts val="0"/>
              </a:spcAft>
              <a:defRPr/>
            </a:pPr>
            <a:r>
              <a:rPr lang="fr-FR" sz="1600" b="1" i="1" dirty="0">
                <a:latin typeface="Tahoma" pitchFamily="34" charset="0"/>
                <a:cs typeface="Tahoma" pitchFamily="34" charset="0"/>
              </a:rPr>
              <a:t>a.1) </a:t>
            </a:r>
            <a:r>
              <a:rPr lang="fr-FR" sz="1600" b="1" i="1" u="sng" dirty="0">
                <a:latin typeface="Tahoma" pitchFamily="34" charset="0"/>
                <a:cs typeface="Tahoma" pitchFamily="34" charset="0"/>
              </a:rPr>
              <a:t>Détermination des gisements </a:t>
            </a:r>
          </a:p>
          <a:p>
            <a:pPr algn="just" fontAlgn="auto">
              <a:lnSpc>
                <a:spcPct val="150000"/>
              </a:lnSpc>
              <a:spcBef>
                <a:spcPts val="0"/>
              </a:spcBef>
              <a:spcAft>
                <a:spcPts val="0"/>
              </a:spcAft>
              <a:defRPr/>
            </a:pPr>
            <a:r>
              <a:rPr lang="fr-FR" sz="1600" dirty="0">
                <a:latin typeface="Tahoma" pitchFamily="34" charset="0"/>
                <a:cs typeface="Tahoma" pitchFamily="34" charset="0"/>
              </a:rPr>
              <a:t>       </a:t>
            </a:r>
            <a:r>
              <a:rPr lang="fr-FR" sz="1600" b="1" i="1" u="sng" dirty="0">
                <a:latin typeface="Tahoma" pitchFamily="34" charset="0"/>
                <a:cs typeface="Tahoma" pitchFamily="34" charset="0"/>
              </a:rPr>
              <a:t>des visées d’intersections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dirty="0">
                <a:latin typeface="Tahoma" pitchFamily="34" charset="0"/>
                <a:cs typeface="Tahoma" pitchFamily="34" charset="0"/>
              </a:rPr>
              <a:t>	G</a:t>
            </a:r>
            <a:r>
              <a:rPr lang="fr-FR" sz="1600" baseline="-25000" dirty="0">
                <a:latin typeface="Tahoma" pitchFamily="34" charset="0"/>
                <a:cs typeface="Tahoma" pitchFamily="34" charset="0"/>
              </a:rPr>
              <a:t>AB</a:t>
            </a:r>
            <a:r>
              <a:rPr lang="fr-FR" sz="1600" dirty="0">
                <a:latin typeface="Tahoma" pitchFamily="34" charset="0"/>
                <a:cs typeface="Tahoma" pitchFamily="34" charset="0"/>
              </a:rPr>
              <a:t> – lecture sur B = V</a:t>
            </a:r>
            <a:r>
              <a:rPr lang="fr-FR" sz="1600" baseline="-25000" dirty="0">
                <a:latin typeface="Tahoma" pitchFamily="34" charset="0"/>
                <a:cs typeface="Tahoma" pitchFamily="34" charset="0"/>
              </a:rPr>
              <a:t>O1</a:t>
            </a:r>
          </a:p>
          <a:p>
            <a:pPr algn="just" fontAlgn="auto">
              <a:lnSpc>
                <a:spcPct val="150000"/>
              </a:lnSpc>
              <a:spcBef>
                <a:spcPts val="0"/>
              </a:spcBef>
              <a:spcAft>
                <a:spcPts val="0"/>
              </a:spcAft>
              <a:defRPr/>
            </a:pPr>
            <a:r>
              <a:rPr lang="fr-FR" sz="1600" dirty="0">
                <a:latin typeface="Tahoma" pitchFamily="34" charset="0"/>
                <a:cs typeface="Tahoma" pitchFamily="34" charset="0"/>
              </a:rPr>
              <a:t>	G</a:t>
            </a:r>
            <a:r>
              <a:rPr lang="fr-FR" sz="1600" baseline="-25000" dirty="0">
                <a:latin typeface="Tahoma" pitchFamily="34" charset="0"/>
                <a:cs typeface="Tahoma" pitchFamily="34" charset="0"/>
              </a:rPr>
              <a:t>AC</a:t>
            </a:r>
            <a:r>
              <a:rPr lang="fr-FR" sz="1600" dirty="0">
                <a:latin typeface="Tahoma" pitchFamily="34" charset="0"/>
                <a:cs typeface="Tahoma" pitchFamily="34" charset="0"/>
              </a:rPr>
              <a:t> – lecture sur C = V</a:t>
            </a:r>
            <a:r>
              <a:rPr lang="fr-FR" sz="1600" baseline="-25000" dirty="0">
                <a:latin typeface="Tahoma" pitchFamily="34" charset="0"/>
                <a:cs typeface="Tahoma" pitchFamily="34" charset="0"/>
              </a:rPr>
              <a:t>O2</a:t>
            </a:r>
          </a:p>
          <a:p>
            <a:pPr algn="just" fontAlgn="auto">
              <a:lnSpc>
                <a:spcPct val="150000"/>
              </a:lnSpc>
              <a:spcBef>
                <a:spcPts val="0"/>
              </a:spcBef>
              <a:spcAft>
                <a:spcPts val="0"/>
              </a:spcAft>
              <a:defRPr/>
            </a:pPr>
            <a:r>
              <a:rPr lang="fr-FR" sz="1600" dirty="0">
                <a:latin typeface="Tahoma" pitchFamily="34" charset="0"/>
                <a:cs typeface="Tahoma" pitchFamily="34" charset="0"/>
              </a:rPr>
              <a:t>	G</a:t>
            </a:r>
            <a:r>
              <a:rPr lang="fr-FR" sz="1600" baseline="-25000" dirty="0">
                <a:latin typeface="Tahoma" pitchFamily="34" charset="0"/>
                <a:cs typeface="Tahoma" pitchFamily="34" charset="0"/>
              </a:rPr>
              <a:t>AD</a:t>
            </a:r>
            <a:r>
              <a:rPr lang="fr-FR" sz="1600" dirty="0">
                <a:latin typeface="Tahoma" pitchFamily="34" charset="0"/>
                <a:cs typeface="Tahoma" pitchFamily="34" charset="0"/>
              </a:rPr>
              <a:t> – lecture sur D = V</a:t>
            </a:r>
            <a:r>
              <a:rPr lang="fr-FR" sz="1600" baseline="-25000" dirty="0">
                <a:latin typeface="Tahoma" pitchFamily="34" charset="0"/>
                <a:cs typeface="Tahoma" pitchFamily="34" charset="0"/>
              </a:rPr>
              <a:t>O3</a:t>
            </a:r>
          </a:p>
          <a:p>
            <a:pPr algn="just" fontAlgn="auto">
              <a:lnSpc>
                <a:spcPct val="150000"/>
              </a:lnSpc>
              <a:spcBef>
                <a:spcPts val="0"/>
              </a:spcBef>
              <a:spcAft>
                <a:spcPts val="0"/>
              </a:spcAft>
              <a:defRPr/>
            </a:pPr>
            <a:r>
              <a:rPr lang="fr-FR" sz="1600" dirty="0">
                <a:latin typeface="Tahoma" pitchFamily="34" charset="0"/>
                <a:cs typeface="Tahoma" pitchFamily="34" charset="0"/>
              </a:rPr>
              <a:t>La moyenne des 3 V</a:t>
            </a:r>
            <a:r>
              <a:rPr lang="fr-FR" sz="1600" baseline="-25000" dirty="0">
                <a:latin typeface="Tahoma" pitchFamily="34" charset="0"/>
                <a:cs typeface="Tahoma" pitchFamily="34" charset="0"/>
              </a:rPr>
              <a:t>O moyen</a:t>
            </a:r>
            <a:r>
              <a:rPr lang="fr-FR" sz="1600" dirty="0">
                <a:latin typeface="Tahoma" pitchFamily="34" charset="0"/>
                <a:cs typeface="Tahoma" pitchFamily="34" charset="0"/>
              </a:rPr>
              <a:t> qui permet d’orienter la visée d’intersection AM :</a:t>
            </a:r>
          </a:p>
          <a:p>
            <a:pPr algn="just" fontAlgn="auto">
              <a:lnSpc>
                <a:spcPct val="150000"/>
              </a:lnSpc>
              <a:spcBef>
                <a:spcPts val="0"/>
              </a:spcBef>
              <a:spcAft>
                <a:spcPts val="0"/>
              </a:spcAft>
              <a:defRPr/>
            </a:pPr>
            <a:r>
              <a:rPr lang="fr-FR" sz="1600" dirty="0">
                <a:latin typeface="Tahoma" pitchFamily="34" charset="0"/>
                <a:cs typeface="Tahoma" pitchFamily="34" charset="0"/>
              </a:rPr>
              <a:t>	 V</a:t>
            </a:r>
            <a:r>
              <a:rPr lang="fr-FR" sz="1600" baseline="-25000" dirty="0">
                <a:latin typeface="Tahoma" pitchFamily="34" charset="0"/>
                <a:cs typeface="Tahoma" pitchFamily="34" charset="0"/>
              </a:rPr>
              <a:t>O moyen</a:t>
            </a:r>
            <a:r>
              <a:rPr lang="fr-FR" sz="1600" dirty="0">
                <a:latin typeface="Tahoma" pitchFamily="34" charset="0"/>
                <a:cs typeface="Tahoma" pitchFamily="34" charset="0"/>
              </a:rPr>
              <a:t> + lecture sur M = G</a:t>
            </a:r>
            <a:r>
              <a:rPr lang="fr-FR" sz="1600" baseline="-25000" dirty="0">
                <a:latin typeface="Tahoma" pitchFamily="34" charset="0"/>
                <a:cs typeface="Tahoma" pitchFamily="34" charset="0"/>
              </a:rPr>
              <a:t>AM</a:t>
            </a:r>
          </a:p>
          <a:p>
            <a:pPr algn="just" fontAlgn="auto">
              <a:lnSpc>
                <a:spcPct val="150000"/>
              </a:lnSpc>
              <a:spcBef>
                <a:spcPts val="0"/>
              </a:spcBef>
              <a:spcAft>
                <a:spcPts val="0"/>
              </a:spcAft>
              <a:defRPr/>
            </a:pPr>
            <a:r>
              <a:rPr lang="fr-FR" sz="1600" dirty="0">
                <a:latin typeface="Tahoma" pitchFamily="34" charset="0"/>
                <a:cs typeface="Tahoma" pitchFamily="34" charset="0"/>
              </a:rPr>
              <a:t>La différence entre le V</a:t>
            </a:r>
            <a:r>
              <a:rPr lang="fr-FR" sz="1600" baseline="-25000" dirty="0">
                <a:latin typeface="Tahoma" pitchFamily="34" charset="0"/>
                <a:cs typeface="Tahoma" pitchFamily="34" charset="0"/>
              </a:rPr>
              <a:t>O moyen</a:t>
            </a:r>
            <a:r>
              <a:rPr lang="fr-FR" sz="1600" dirty="0">
                <a:latin typeface="Tahoma" pitchFamily="34" charset="0"/>
                <a:cs typeface="Tahoma" pitchFamily="34" charset="0"/>
              </a:rPr>
              <a:t> et le V</a:t>
            </a:r>
            <a:r>
              <a:rPr lang="fr-FR" sz="1600" baseline="-25000" dirty="0">
                <a:latin typeface="Tahoma" pitchFamily="34" charset="0"/>
                <a:cs typeface="Tahoma" pitchFamily="34" charset="0"/>
              </a:rPr>
              <a:t>O</a:t>
            </a:r>
            <a:r>
              <a:rPr lang="fr-FR" sz="1600" dirty="0">
                <a:latin typeface="Tahoma" pitchFamily="34" charset="0"/>
                <a:cs typeface="Tahoma" pitchFamily="34" charset="0"/>
              </a:rPr>
              <a:t> particulier (V</a:t>
            </a:r>
            <a:r>
              <a:rPr lang="fr-FR" sz="1600" baseline="-25000" dirty="0">
                <a:latin typeface="Tahoma" pitchFamily="34" charset="0"/>
                <a:cs typeface="Tahoma" pitchFamily="34" charset="0"/>
              </a:rPr>
              <a:t>O1</a:t>
            </a:r>
            <a:r>
              <a:rPr lang="fr-FR" sz="1600" dirty="0">
                <a:latin typeface="Tahoma" pitchFamily="34" charset="0"/>
                <a:cs typeface="Tahoma" pitchFamily="34" charset="0"/>
              </a:rPr>
              <a:t> , V</a:t>
            </a:r>
            <a:r>
              <a:rPr lang="fr-FR" sz="1600" baseline="-25000" dirty="0">
                <a:latin typeface="Tahoma" pitchFamily="34" charset="0"/>
                <a:cs typeface="Tahoma" pitchFamily="34" charset="0"/>
              </a:rPr>
              <a:t>O2</a:t>
            </a:r>
            <a:r>
              <a:rPr lang="fr-FR" sz="1600" dirty="0">
                <a:latin typeface="Tahoma" pitchFamily="34" charset="0"/>
                <a:cs typeface="Tahoma" pitchFamily="34" charset="0"/>
              </a:rPr>
              <a:t> , V</a:t>
            </a:r>
            <a:r>
              <a:rPr lang="fr-FR" sz="1600" baseline="-25000" dirty="0">
                <a:latin typeface="Tahoma" pitchFamily="34" charset="0"/>
                <a:cs typeface="Tahoma" pitchFamily="34" charset="0"/>
              </a:rPr>
              <a:t>O3</a:t>
            </a:r>
            <a:r>
              <a:rPr lang="fr-FR" sz="1600" dirty="0">
                <a:latin typeface="Tahoma" pitchFamily="34" charset="0"/>
                <a:cs typeface="Tahoma" pitchFamily="34" charset="0"/>
              </a:rPr>
              <a:t>) doit être la plus faible possible, elle donne une indication sur l’homogénéité des points d’appui. </a:t>
            </a:r>
          </a:p>
          <a:p>
            <a:pPr algn="just" fontAlgn="auto">
              <a:lnSpc>
                <a:spcPct val="150000"/>
              </a:lnSpc>
              <a:spcBef>
                <a:spcPts val="0"/>
              </a:spcBef>
              <a:spcAft>
                <a:spcPts val="0"/>
              </a:spcAft>
              <a:defRPr/>
            </a:pPr>
            <a:r>
              <a:rPr lang="fr-FR" sz="1600" dirty="0">
                <a:latin typeface="Tahoma" pitchFamily="34" charset="0"/>
                <a:cs typeface="Tahoma" pitchFamily="34" charset="0"/>
              </a:rPr>
              <a:t>En général</a:t>
            </a:r>
            <a:r>
              <a:rPr lang="fr-FR" sz="1600" baseline="-25000" dirty="0">
                <a:latin typeface="Tahoma" pitchFamily="34" charset="0"/>
                <a:cs typeface="Tahoma" pitchFamily="34" charset="0"/>
              </a:rPr>
              <a:t>,</a:t>
            </a:r>
            <a:r>
              <a:rPr lang="fr-FR" sz="1600" dirty="0">
                <a:latin typeface="Tahoma" pitchFamily="34" charset="0"/>
                <a:cs typeface="Tahoma" pitchFamily="34" charset="0"/>
              </a:rPr>
              <a:t> il faut au moins deux points d’appui pour déterminer un V</a:t>
            </a:r>
            <a:r>
              <a:rPr lang="fr-FR" sz="1600" baseline="-25000" dirty="0">
                <a:latin typeface="Tahoma" pitchFamily="34" charset="0"/>
                <a:cs typeface="Tahoma" pitchFamily="34" charset="0"/>
              </a:rPr>
              <a:t>O</a:t>
            </a:r>
            <a:r>
              <a:rPr lang="fr-FR" sz="1600" dirty="0">
                <a:latin typeface="Tahoma" pitchFamily="34" charset="0"/>
                <a:cs typeface="Tahoma" pitchFamily="34" charset="0"/>
              </a:rPr>
              <a:t>.</a:t>
            </a:r>
            <a:endParaRPr lang="fr-FR" sz="1600" baseline="-250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On procède de la même manière pour déterminer les V</a:t>
            </a:r>
            <a:r>
              <a:rPr lang="fr-FR" sz="1600" baseline="-25000" dirty="0">
                <a:latin typeface="Tahoma" pitchFamily="34" charset="0"/>
                <a:cs typeface="Tahoma" pitchFamily="34" charset="0"/>
              </a:rPr>
              <a:t>O</a:t>
            </a:r>
            <a:r>
              <a:rPr lang="fr-FR" sz="1600" dirty="0">
                <a:latin typeface="Tahoma" pitchFamily="34" charset="0"/>
                <a:cs typeface="Tahoma" pitchFamily="34" charset="0"/>
              </a:rPr>
              <a:t> des autres points d’appui ayant visé le point intersecté M.</a:t>
            </a:r>
          </a:p>
          <a:p>
            <a:pPr algn="just" fontAlgn="auto">
              <a:lnSpc>
                <a:spcPct val="150000"/>
              </a:lnSpc>
              <a:spcBef>
                <a:spcPts val="0"/>
              </a:spcBef>
              <a:spcAft>
                <a:spcPts val="0"/>
              </a:spcAft>
              <a:defRPr/>
            </a:pPr>
            <a:r>
              <a:rPr lang="fr-FR" sz="1600" dirty="0">
                <a:latin typeface="Tahoma" pitchFamily="34" charset="0"/>
                <a:cs typeface="Tahoma" pitchFamily="34" charset="0"/>
              </a:rPr>
              <a:t>Le nombre de visées d’intersections est en général limité à 4 ou 5.</a:t>
            </a:r>
          </a:p>
        </p:txBody>
      </p:sp>
      <p:sp>
        <p:nvSpPr>
          <p:cNvPr id="6" name="Titre 1"/>
          <p:cNvSpPr txBox="1">
            <a:spLocks/>
          </p:cNvSpPr>
          <p:nvPr/>
        </p:nvSpPr>
        <p:spPr>
          <a:xfrm>
            <a:off x="266700" y="5032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9538" y="957263"/>
            <a:ext cx="7643812" cy="396875"/>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9" name="Espace réservé du numéro de diapositive 8"/>
          <p:cNvSpPr>
            <a:spLocks noGrp="1"/>
          </p:cNvSpPr>
          <p:nvPr>
            <p:ph type="sldNum" sz="quarter" idx="12"/>
          </p:nvPr>
        </p:nvSpPr>
        <p:spPr/>
        <p:txBody>
          <a:bodyPr/>
          <a:lstStyle/>
          <a:p>
            <a:pPr>
              <a:defRPr/>
            </a:pPr>
            <a:fld id="{D449A6ED-EBF2-43EE-AC5C-F56BF8923669}" type="slidenum">
              <a:rPr lang="fr-FR"/>
              <a:pPr>
                <a:defRPr/>
              </a:pPr>
              <a:t>92</a:t>
            </a:fld>
            <a:endParaRPr lang="fr-FR"/>
          </a:p>
        </p:txBody>
      </p:sp>
      <p:pic>
        <p:nvPicPr>
          <p:cNvPr id="117764" name="Picture 2" descr="http://aft.labo-lsm.com/images/lexique/chap03/image45.gif"/>
          <p:cNvPicPr>
            <a:picLocks noChangeAspect="1" noChangeArrowheads="1"/>
          </p:cNvPicPr>
          <p:nvPr/>
        </p:nvPicPr>
        <p:blipFill>
          <a:blip r:embed="rId2" cstate="print"/>
          <a:srcRect l="5417" t="11450" r="9325" b="6490"/>
          <a:stretch>
            <a:fillRect/>
          </a:stretch>
        </p:blipFill>
        <p:spPr bwMode="auto">
          <a:xfrm>
            <a:off x="5508625" y="1412875"/>
            <a:ext cx="3455988" cy="2320925"/>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361950" y="474663"/>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1100138"/>
            <a:ext cx="7643812" cy="396875"/>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13" name="Rectangle 7"/>
          <p:cNvSpPr>
            <a:spLocks noChangeArrowheads="1"/>
          </p:cNvSpPr>
          <p:nvPr/>
        </p:nvSpPr>
        <p:spPr bwMode="auto">
          <a:xfrm>
            <a:off x="142875" y="1852613"/>
            <a:ext cx="8358188" cy="3071812"/>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Tx/>
              <a:buAutoNum type="alphaLcParenR"/>
              <a:defRPr/>
            </a:pPr>
            <a:r>
              <a:rPr lang="fr-FR" b="1" i="1" dirty="0">
                <a:latin typeface="Tahoma" pitchFamily="34" charset="0"/>
                <a:cs typeface="Tahoma" pitchFamily="34" charset="0"/>
              </a:rPr>
              <a:t>Intersections :</a:t>
            </a:r>
          </a:p>
          <a:p>
            <a:pPr algn="just" fontAlgn="auto">
              <a:lnSpc>
                <a:spcPct val="150000"/>
              </a:lnSpc>
              <a:spcBef>
                <a:spcPts val="0"/>
              </a:spcBef>
              <a:spcAft>
                <a:spcPts val="0"/>
              </a:spcAft>
              <a:defRPr/>
            </a:pPr>
            <a:r>
              <a:rPr lang="fr-FR" sz="1600" b="1" i="1" dirty="0">
                <a:latin typeface="Tahoma" pitchFamily="34" charset="0"/>
                <a:cs typeface="Tahoma" pitchFamily="34" charset="0"/>
              </a:rPr>
              <a:t>a.2) </a:t>
            </a:r>
            <a:r>
              <a:rPr lang="fr-FR" sz="1600" b="1" i="1" u="sng" dirty="0">
                <a:latin typeface="Tahoma" pitchFamily="34" charset="0"/>
                <a:cs typeface="Tahoma" pitchFamily="34" charset="0"/>
              </a:rPr>
              <a:t>Calcul des coordonnées approchées :</a:t>
            </a:r>
            <a:r>
              <a:rPr lang="fr-FR" sz="1600" dirty="0">
                <a:latin typeface="Tahoma" pitchFamily="34" charset="0"/>
                <a:cs typeface="Tahoma" pitchFamily="34" charset="0"/>
              </a:rPr>
              <a:t> </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Deux visées d’intersection déterminent géométriquement un point. Il est utile avant tout calcul d’établir un croquis orienté à grande échelle.</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Le calcul du point approché peut s’effectuer par différentes méthodes. Nous utiliserons la plus simple qui consiste à résoudre un triangle.</a:t>
            </a:r>
          </a:p>
        </p:txBody>
      </p:sp>
      <p:sp>
        <p:nvSpPr>
          <p:cNvPr id="8" name="Espace réservé du numéro de diapositive 7"/>
          <p:cNvSpPr>
            <a:spLocks noGrp="1"/>
          </p:cNvSpPr>
          <p:nvPr>
            <p:ph type="sldNum" sz="quarter" idx="12"/>
          </p:nvPr>
        </p:nvSpPr>
        <p:spPr/>
        <p:txBody>
          <a:bodyPr/>
          <a:lstStyle/>
          <a:p>
            <a:pPr>
              <a:defRPr/>
            </a:pPr>
            <a:fld id="{1DAA7139-BEAC-4139-A1B7-70234BA326C1}" type="slidenum">
              <a:rPr lang="fr-FR"/>
              <a:pPr>
                <a:defRPr/>
              </a:pPr>
              <a:t>93</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4360863" y="3643313"/>
            <a:ext cx="4783137" cy="3214687"/>
          </a:xfrm>
          <a:prstGeom prst="rect">
            <a:avLst/>
          </a:prstGeom>
          <a:noFill/>
          <a:ln w="9525">
            <a:noFill/>
            <a:miter lim="800000"/>
            <a:headEnd/>
            <a:tailEnd/>
          </a:ln>
        </p:spPr>
      </p:pic>
      <p:sp>
        <p:nvSpPr>
          <p:cNvPr id="6" name="Titre 1"/>
          <p:cNvSpPr txBox="1">
            <a:spLocks/>
          </p:cNvSpPr>
          <p:nvPr/>
        </p:nvSpPr>
        <p:spPr>
          <a:xfrm>
            <a:off x="47625" y="417513"/>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950" y="765175"/>
            <a:ext cx="5040313" cy="701675"/>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13" name="Rectangle 7"/>
          <p:cNvSpPr>
            <a:spLocks noChangeArrowheads="1"/>
          </p:cNvSpPr>
          <p:nvPr/>
        </p:nvSpPr>
        <p:spPr bwMode="auto">
          <a:xfrm>
            <a:off x="142875" y="1404938"/>
            <a:ext cx="8358188" cy="5678487"/>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Tx/>
              <a:buAutoNum type="alphaLcParenR"/>
              <a:defRPr/>
            </a:pPr>
            <a:r>
              <a:rPr lang="fr-FR" b="1" i="1" dirty="0">
                <a:latin typeface="Tahoma" pitchFamily="34" charset="0"/>
                <a:cs typeface="Tahoma" pitchFamily="34" charset="0"/>
              </a:rPr>
              <a:t>Intersections :</a:t>
            </a:r>
          </a:p>
          <a:p>
            <a:pPr algn="just" fontAlgn="auto">
              <a:lnSpc>
                <a:spcPct val="150000"/>
              </a:lnSpc>
              <a:spcBef>
                <a:spcPts val="0"/>
              </a:spcBef>
              <a:spcAft>
                <a:spcPts val="0"/>
              </a:spcAft>
              <a:defRPr/>
            </a:pPr>
            <a:r>
              <a:rPr lang="fr-FR" sz="1600" b="1" i="1" dirty="0">
                <a:latin typeface="Tahoma" pitchFamily="34" charset="0"/>
                <a:cs typeface="Tahoma" pitchFamily="34" charset="0"/>
              </a:rPr>
              <a:t>a.2) </a:t>
            </a:r>
            <a:r>
              <a:rPr lang="fr-FR" sz="1600" b="1" i="1" u="sng" dirty="0">
                <a:latin typeface="Tahoma" pitchFamily="34" charset="0"/>
                <a:cs typeface="Tahoma" pitchFamily="34" charset="0"/>
              </a:rPr>
              <a:t>Calcul des coordonnées </a:t>
            </a:r>
          </a:p>
          <a:p>
            <a:pPr algn="just" fontAlgn="auto">
              <a:lnSpc>
                <a:spcPct val="150000"/>
              </a:lnSpc>
              <a:spcBef>
                <a:spcPts val="0"/>
              </a:spcBef>
              <a:spcAft>
                <a:spcPts val="0"/>
              </a:spcAft>
              <a:defRPr/>
            </a:pPr>
            <a:r>
              <a:rPr lang="fr-FR" sz="1600" dirty="0">
                <a:latin typeface="Tahoma" pitchFamily="34" charset="0"/>
                <a:cs typeface="Tahoma" pitchFamily="34" charset="0"/>
              </a:rPr>
              <a:t>        </a:t>
            </a:r>
            <a:r>
              <a:rPr lang="fr-FR" sz="1600" b="1" i="1" u="sng" dirty="0">
                <a:latin typeface="Tahoma" pitchFamily="34" charset="0"/>
                <a:cs typeface="Tahoma" pitchFamily="34" charset="0"/>
              </a:rPr>
              <a:t>approchées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dirty="0">
                <a:latin typeface="Tahoma" pitchFamily="34" charset="0"/>
                <a:cs typeface="Tahoma" pitchFamily="34" charset="0"/>
              </a:rPr>
              <a:t>Résoudre un triangle ADM par exemple :</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Calcul du gisement et de la distance AD par coordonnées</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Calcul des angles A et D</a:t>
            </a:r>
          </a:p>
          <a:p>
            <a:pPr algn="just" fontAlgn="auto">
              <a:lnSpc>
                <a:spcPct val="150000"/>
              </a:lnSpc>
              <a:spcBef>
                <a:spcPts val="0"/>
              </a:spcBef>
              <a:spcAft>
                <a:spcPts val="0"/>
              </a:spcAft>
              <a:defRPr/>
            </a:pPr>
            <a:r>
              <a:rPr lang="fr-FR" sz="1600" dirty="0">
                <a:latin typeface="Tahoma" pitchFamily="34" charset="0"/>
                <a:cs typeface="Tahoma" pitchFamily="34" charset="0"/>
              </a:rPr>
              <a:t>	G</a:t>
            </a:r>
            <a:r>
              <a:rPr lang="fr-FR" sz="1600" baseline="-25000" dirty="0">
                <a:latin typeface="Tahoma" pitchFamily="34" charset="0"/>
                <a:cs typeface="Tahoma" pitchFamily="34" charset="0"/>
              </a:rPr>
              <a:t>AD</a:t>
            </a:r>
            <a:r>
              <a:rPr lang="fr-FR" sz="1600" dirty="0">
                <a:latin typeface="Tahoma" pitchFamily="34" charset="0"/>
                <a:cs typeface="Tahoma" pitchFamily="34" charset="0"/>
              </a:rPr>
              <a:t> – G</a:t>
            </a:r>
            <a:r>
              <a:rPr lang="fr-FR" sz="1600" baseline="-25000" dirty="0">
                <a:latin typeface="Tahoma" pitchFamily="34" charset="0"/>
                <a:cs typeface="Tahoma" pitchFamily="34" charset="0"/>
              </a:rPr>
              <a:t>AM</a:t>
            </a:r>
            <a:r>
              <a:rPr lang="fr-FR" sz="1600" dirty="0">
                <a:latin typeface="Tahoma" pitchFamily="34" charset="0"/>
                <a:cs typeface="Tahoma" pitchFamily="34" charset="0"/>
              </a:rPr>
              <a:t> = A</a:t>
            </a:r>
            <a:endParaRPr lang="fr-FR" sz="1600" baseline="-250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	G</a:t>
            </a:r>
            <a:r>
              <a:rPr lang="fr-FR" sz="1600" baseline="-25000" dirty="0">
                <a:latin typeface="Tahoma" pitchFamily="34" charset="0"/>
                <a:cs typeface="Tahoma" pitchFamily="34" charset="0"/>
              </a:rPr>
              <a:t>DM</a:t>
            </a:r>
            <a:r>
              <a:rPr lang="fr-FR" sz="1600" dirty="0">
                <a:latin typeface="Tahoma" pitchFamily="34" charset="0"/>
                <a:cs typeface="Tahoma" pitchFamily="34" charset="0"/>
              </a:rPr>
              <a:t> – G</a:t>
            </a:r>
            <a:r>
              <a:rPr lang="fr-FR" sz="1600" baseline="-25000" dirty="0">
                <a:latin typeface="Tahoma" pitchFamily="34" charset="0"/>
                <a:cs typeface="Tahoma" pitchFamily="34" charset="0"/>
              </a:rPr>
              <a:t>DA</a:t>
            </a:r>
            <a:r>
              <a:rPr lang="fr-FR" sz="1600" dirty="0">
                <a:latin typeface="Tahoma" pitchFamily="34" charset="0"/>
                <a:cs typeface="Tahoma" pitchFamily="34" charset="0"/>
              </a:rPr>
              <a:t> = D</a:t>
            </a:r>
            <a:endParaRPr lang="fr-FR" sz="1600" baseline="-250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	tel que : G</a:t>
            </a:r>
            <a:r>
              <a:rPr lang="fr-FR" sz="1600" baseline="-25000" dirty="0">
                <a:latin typeface="Tahoma" pitchFamily="34" charset="0"/>
                <a:cs typeface="Tahoma" pitchFamily="34" charset="0"/>
              </a:rPr>
              <a:t>AM</a:t>
            </a:r>
            <a:r>
              <a:rPr lang="fr-FR" sz="1600" dirty="0">
                <a:latin typeface="Tahoma" pitchFamily="34" charset="0"/>
                <a:cs typeface="Tahoma" pitchFamily="34" charset="0"/>
              </a:rPr>
              <a:t> et G</a:t>
            </a:r>
            <a:r>
              <a:rPr lang="fr-FR" sz="1600" baseline="-25000" dirty="0">
                <a:latin typeface="Tahoma" pitchFamily="34" charset="0"/>
                <a:cs typeface="Tahoma" pitchFamily="34" charset="0"/>
              </a:rPr>
              <a:t>DM</a:t>
            </a:r>
            <a:r>
              <a:rPr lang="fr-FR" sz="1600" dirty="0">
                <a:latin typeface="Tahoma" pitchFamily="34" charset="0"/>
                <a:cs typeface="Tahoma" pitchFamily="34" charset="0"/>
              </a:rPr>
              <a:t> = V</a:t>
            </a:r>
            <a:r>
              <a:rPr lang="fr-FR" sz="1600" baseline="-25000" dirty="0">
                <a:latin typeface="Tahoma" pitchFamily="34" charset="0"/>
                <a:cs typeface="Tahoma" pitchFamily="34" charset="0"/>
              </a:rPr>
              <a:t>O</a:t>
            </a:r>
            <a:r>
              <a:rPr lang="fr-FR" sz="1600" dirty="0">
                <a:latin typeface="Tahoma" pitchFamily="34" charset="0"/>
                <a:cs typeface="Tahoma" pitchFamily="34" charset="0"/>
              </a:rPr>
              <a:t> + lecture</a:t>
            </a:r>
            <a:endParaRPr lang="fr-FR" sz="1600" baseline="-25000" dirty="0">
              <a:latin typeface="Tahoma" pitchFamily="34" charset="0"/>
              <a:cs typeface="Tahoma" pitchFamily="34" charset="0"/>
            </a:endParaRP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Détermination de l’angle M</a:t>
            </a:r>
          </a:p>
          <a:p>
            <a:pPr lvl="2" algn="just" fontAlgn="auto">
              <a:lnSpc>
                <a:spcPct val="150000"/>
              </a:lnSpc>
              <a:spcBef>
                <a:spcPts val="0"/>
              </a:spcBef>
              <a:spcAft>
                <a:spcPts val="0"/>
              </a:spcAft>
              <a:defRPr/>
            </a:pPr>
            <a:r>
              <a:rPr lang="fr-FR" sz="1600" dirty="0">
                <a:latin typeface="Tahoma" pitchFamily="34" charset="0"/>
                <a:cs typeface="Tahoma" pitchFamily="34" charset="0"/>
              </a:rPr>
              <a:t>M = 200 – ( A + B )</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Calcul des distances AM et DM</a:t>
            </a:r>
          </a:p>
          <a:p>
            <a:pPr algn="just" fontAlgn="auto">
              <a:lnSpc>
                <a:spcPct val="150000"/>
              </a:lnSpc>
              <a:spcBef>
                <a:spcPts val="0"/>
              </a:spcBef>
              <a:spcAft>
                <a:spcPts val="0"/>
              </a:spcAft>
              <a:defRPr/>
            </a:pPr>
            <a:r>
              <a:rPr lang="fr-FR" sz="1600" dirty="0">
                <a:latin typeface="Tahoma" pitchFamily="34" charset="0"/>
                <a:cs typeface="Tahoma" pitchFamily="34" charset="0"/>
              </a:rPr>
              <a:t>	AM = AD sin D / sin M</a:t>
            </a:r>
          </a:p>
          <a:p>
            <a:pPr algn="just" fontAlgn="auto">
              <a:lnSpc>
                <a:spcPct val="150000"/>
              </a:lnSpc>
              <a:spcBef>
                <a:spcPts val="0"/>
              </a:spcBef>
              <a:spcAft>
                <a:spcPts val="0"/>
              </a:spcAft>
              <a:defRPr/>
            </a:pPr>
            <a:r>
              <a:rPr lang="fr-FR" sz="1600" dirty="0">
                <a:latin typeface="Tahoma" pitchFamily="34" charset="0"/>
                <a:cs typeface="Tahoma" pitchFamily="34" charset="0"/>
              </a:rPr>
              <a:t>	DM = AD sin A / sin M</a:t>
            </a:r>
          </a:p>
          <a:p>
            <a:pPr algn="just" fontAlgn="auto">
              <a:lnSpc>
                <a:spcPct val="150000"/>
              </a:lnSpc>
              <a:spcBef>
                <a:spcPts val="0"/>
              </a:spcBef>
              <a:spcAft>
                <a:spcPts val="0"/>
              </a:spcAft>
              <a:defRPr/>
            </a:pPr>
            <a:endParaRPr lang="fr-FR" sz="1600" dirty="0">
              <a:latin typeface="Tahoma" pitchFamily="34" charset="0"/>
              <a:cs typeface="Tahoma" pitchFamily="34" charset="0"/>
            </a:endParaRPr>
          </a:p>
        </p:txBody>
      </p:sp>
      <p:pic>
        <p:nvPicPr>
          <p:cNvPr id="119813" name="Picture 2" descr="http://aft.labo-lsm.com/images/lexique/chap03/image45.gif"/>
          <p:cNvPicPr>
            <a:picLocks noChangeAspect="1" noChangeArrowheads="1"/>
          </p:cNvPicPr>
          <p:nvPr/>
        </p:nvPicPr>
        <p:blipFill>
          <a:blip r:embed="rId3" cstate="print"/>
          <a:srcRect l="5417" t="11450" r="9325" b="6490"/>
          <a:stretch>
            <a:fillRect/>
          </a:stretch>
        </p:blipFill>
        <p:spPr bwMode="auto">
          <a:xfrm>
            <a:off x="5364163" y="455613"/>
            <a:ext cx="3529012" cy="2370137"/>
          </a:xfrm>
          <a:prstGeom prst="rect">
            <a:avLst/>
          </a:prstGeom>
          <a:noFill/>
          <a:ln w="9525">
            <a:solidFill>
              <a:schemeClr val="accent1"/>
            </a:solidFill>
            <a:miter lim="800000"/>
            <a:headEnd/>
            <a:tailEnd/>
          </a:ln>
        </p:spPr>
      </p:pic>
      <p:sp>
        <p:nvSpPr>
          <p:cNvPr id="9" name="Espace réservé du numéro de diapositive 8"/>
          <p:cNvSpPr>
            <a:spLocks noGrp="1"/>
          </p:cNvSpPr>
          <p:nvPr>
            <p:ph type="sldNum" sz="quarter" idx="12"/>
          </p:nvPr>
        </p:nvSpPr>
        <p:spPr/>
        <p:txBody>
          <a:bodyPr/>
          <a:lstStyle/>
          <a:p>
            <a:pPr>
              <a:defRPr/>
            </a:pPr>
            <a:fld id="{792C6CD1-2F13-4BC0-9746-C0C44B20D028}" type="slidenum">
              <a:rPr lang="fr-FR"/>
              <a:pPr>
                <a:defRPr/>
              </a:pPr>
              <a:t>94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3889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13" name="Rectangle 7"/>
          <p:cNvSpPr>
            <a:spLocks noChangeArrowheads="1"/>
          </p:cNvSpPr>
          <p:nvPr/>
        </p:nvSpPr>
        <p:spPr bwMode="auto">
          <a:xfrm>
            <a:off x="142875" y="1404938"/>
            <a:ext cx="8358188" cy="2724150"/>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Tx/>
              <a:buAutoNum type="alphaLcParenR"/>
              <a:defRPr/>
            </a:pPr>
            <a:r>
              <a:rPr lang="fr-FR" b="1" i="1" dirty="0">
                <a:latin typeface="Tahoma" pitchFamily="34" charset="0"/>
                <a:cs typeface="Tahoma" pitchFamily="34" charset="0"/>
              </a:rPr>
              <a:t>Intersections :</a:t>
            </a:r>
          </a:p>
          <a:p>
            <a:pPr algn="just" fontAlgn="auto">
              <a:lnSpc>
                <a:spcPct val="150000"/>
              </a:lnSpc>
              <a:spcBef>
                <a:spcPts val="0"/>
              </a:spcBef>
              <a:spcAft>
                <a:spcPts val="0"/>
              </a:spcAft>
              <a:defRPr/>
            </a:pPr>
            <a:r>
              <a:rPr lang="fr-FR" sz="1600" b="1" i="1" dirty="0">
                <a:latin typeface="Tahoma" pitchFamily="34" charset="0"/>
                <a:cs typeface="Tahoma" pitchFamily="34" charset="0"/>
              </a:rPr>
              <a:t>a.2) </a:t>
            </a:r>
            <a:r>
              <a:rPr lang="fr-FR" sz="1600" b="1" i="1" u="sng" dirty="0">
                <a:latin typeface="Tahoma" pitchFamily="34" charset="0"/>
                <a:cs typeface="Tahoma" pitchFamily="34" charset="0"/>
              </a:rPr>
              <a:t>Calcul des coordonnées approchées :</a:t>
            </a:r>
            <a:r>
              <a:rPr lang="fr-FR" sz="1600" dirty="0">
                <a:latin typeface="Tahoma" pitchFamily="34" charset="0"/>
                <a:cs typeface="Tahoma" pitchFamily="34" charset="0"/>
              </a:rPr>
              <a:t> </a:t>
            </a:r>
          </a:p>
          <a:p>
            <a:pPr marL="93663" indent="-93663" algn="just" fontAlgn="auto">
              <a:lnSpc>
                <a:spcPct val="150000"/>
              </a:lnSpc>
              <a:spcBef>
                <a:spcPts val="0"/>
              </a:spcBef>
              <a:spcAft>
                <a:spcPts val="0"/>
              </a:spcAft>
              <a:buFontTx/>
              <a:buChar char="-"/>
              <a:defRPr/>
            </a:pPr>
            <a:r>
              <a:rPr lang="fr-FR" sz="1600" dirty="0">
                <a:latin typeface="Tahoma" pitchFamily="34" charset="0"/>
                <a:cs typeface="Tahoma" pitchFamily="34" charset="0"/>
              </a:rPr>
              <a:t>Connaissant le gisement AM et la distance AM on peut calculer les coordonnées approchées de M via la transformation de coordonnées polaire en rectangulaires)</a:t>
            </a:r>
          </a:p>
          <a:p>
            <a:pPr algn="just" fontAlgn="auto">
              <a:lnSpc>
                <a:spcPct val="150000"/>
              </a:lnSpc>
              <a:spcBef>
                <a:spcPts val="0"/>
              </a:spcBef>
              <a:spcAft>
                <a:spcPts val="0"/>
              </a:spcAft>
              <a:defRPr/>
            </a:pPr>
            <a:r>
              <a:rPr lang="fr-FR" sz="1600" dirty="0">
                <a:latin typeface="Tahoma" pitchFamily="34" charset="0"/>
                <a:cs typeface="Tahoma" pitchFamily="34" charset="0"/>
              </a:rPr>
              <a:t>	</a:t>
            </a:r>
            <a:r>
              <a:rPr lang="fr-FR" sz="1600" dirty="0">
                <a:latin typeface="Calibri"/>
                <a:cs typeface="Tahoma" pitchFamily="34" charset="0"/>
              </a:rPr>
              <a:t>∆X = D sin G</a:t>
            </a:r>
          </a:p>
          <a:p>
            <a:pPr algn="just" fontAlgn="auto">
              <a:lnSpc>
                <a:spcPct val="150000"/>
              </a:lnSpc>
              <a:spcBef>
                <a:spcPts val="0"/>
              </a:spcBef>
              <a:spcAft>
                <a:spcPts val="0"/>
              </a:spcAft>
              <a:defRPr/>
            </a:pPr>
            <a:r>
              <a:rPr lang="fr-FR" sz="1600" dirty="0">
                <a:latin typeface="Calibri"/>
                <a:cs typeface="Tahoma" pitchFamily="34" charset="0"/>
              </a:rPr>
              <a:t>	∆Y = D cos G</a:t>
            </a: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Vérifier, en calculant M à partir de D</a:t>
            </a:r>
          </a:p>
        </p:txBody>
      </p:sp>
      <p:pic>
        <p:nvPicPr>
          <p:cNvPr id="7" name="Picture 1"/>
          <p:cNvPicPr>
            <a:picLocks noChangeAspect="1" noChangeArrowheads="1"/>
          </p:cNvPicPr>
          <p:nvPr/>
        </p:nvPicPr>
        <p:blipFill>
          <a:blip r:embed="rId2" cstate="print"/>
          <a:srcRect/>
          <a:stretch>
            <a:fillRect/>
          </a:stretch>
        </p:blipFill>
        <p:spPr bwMode="auto">
          <a:xfrm>
            <a:off x="4360863" y="3643313"/>
            <a:ext cx="4783137" cy="3214687"/>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1633011D-F688-4926-9321-6FF7D946E6FB}" type="slidenum">
              <a:rPr lang="fr-FR"/>
              <a:pPr>
                <a:defRPr/>
              </a:pPr>
              <a:t>95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52228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1062038"/>
            <a:ext cx="7643812" cy="396875"/>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13" name="Rectangle 7"/>
          <p:cNvSpPr>
            <a:spLocks noChangeArrowheads="1"/>
          </p:cNvSpPr>
          <p:nvPr/>
        </p:nvSpPr>
        <p:spPr bwMode="auto">
          <a:xfrm>
            <a:off x="142875" y="1404938"/>
            <a:ext cx="8358188" cy="2724150"/>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Tx/>
              <a:buAutoNum type="alphaLcParenR"/>
              <a:defRPr/>
            </a:pPr>
            <a:r>
              <a:rPr lang="fr-FR" b="1" i="1" dirty="0">
                <a:latin typeface="Tahoma" pitchFamily="34" charset="0"/>
                <a:cs typeface="Tahoma" pitchFamily="34" charset="0"/>
              </a:rPr>
              <a:t>Intersections :</a:t>
            </a:r>
          </a:p>
          <a:p>
            <a:pPr algn="just" fontAlgn="auto">
              <a:lnSpc>
                <a:spcPct val="150000"/>
              </a:lnSpc>
              <a:spcBef>
                <a:spcPts val="0"/>
              </a:spcBef>
              <a:spcAft>
                <a:spcPts val="0"/>
              </a:spcAft>
              <a:defRPr/>
            </a:pPr>
            <a:r>
              <a:rPr lang="fr-FR" sz="1600" b="1" i="1" dirty="0">
                <a:latin typeface="Tahoma" pitchFamily="34" charset="0"/>
                <a:cs typeface="Tahoma" pitchFamily="34" charset="0"/>
              </a:rPr>
              <a:t>a.3) </a:t>
            </a:r>
            <a:r>
              <a:rPr lang="fr-FR" sz="1600" b="1" i="1" u="sng" dirty="0">
                <a:latin typeface="Tahoma" pitchFamily="34" charset="0"/>
                <a:cs typeface="Tahoma" pitchFamily="34" charset="0"/>
              </a:rPr>
              <a:t>Calcul du point définitif :</a:t>
            </a:r>
            <a:r>
              <a:rPr lang="fr-FR" sz="1600" dirty="0">
                <a:latin typeface="Tahoma" pitchFamily="34" charset="0"/>
                <a:cs typeface="Tahoma" pitchFamily="34" charset="0"/>
              </a:rPr>
              <a:t> </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Les gisements obtenus à partir des observations s’appellent « Gisements observés </a:t>
            </a:r>
            <a:r>
              <a:rPr lang="fr-FR" sz="1600" dirty="0" err="1">
                <a:latin typeface="Tahoma" pitchFamily="34" charset="0"/>
                <a:cs typeface="Tahoma" pitchFamily="34" charset="0"/>
              </a:rPr>
              <a:t>G</a:t>
            </a:r>
            <a:r>
              <a:rPr lang="fr-FR" sz="1600" baseline="-25000" dirty="0" err="1">
                <a:latin typeface="Tahoma" pitchFamily="34" charset="0"/>
                <a:cs typeface="Tahoma" pitchFamily="34" charset="0"/>
              </a:rPr>
              <a:t>obs</a:t>
            </a:r>
            <a:r>
              <a:rPr lang="fr-FR" sz="1600" dirty="0">
                <a:latin typeface="Tahoma" pitchFamily="34" charset="0"/>
                <a:cs typeface="Tahoma" pitchFamily="34" charset="0"/>
              </a:rPr>
              <a:t> »</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Les gisements calculés à l’aide des coordonnées approchées de M s’appellent « gisement calculé </a:t>
            </a:r>
            <a:r>
              <a:rPr lang="fr-FR" sz="1600" dirty="0" err="1">
                <a:latin typeface="Tahoma" pitchFamily="34" charset="0"/>
                <a:cs typeface="Tahoma" pitchFamily="34" charset="0"/>
              </a:rPr>
              <a:t>G</a:t>
            </a:r>
            <a:r>
              <a:rPr lang="fr-FR" sz="1600" baseline="-25000" dirty="0" err="1">
                <a:latin typeface="Tahoma" pitchFamily="34" charset="0"/>
                <a:cs typeface="Tahoma" pitchFamily="34" charset="0"/>
              </a:rPr>
              <a:t>calc</a:t>
            </a:r>
            <a:r>
              <a:rPr lang="fr-FR" sz="1600" baseline="-25000" dirty="0">
                <a:latin typeface="Tahoma" pitchFamily="34" charset="0"/>
                <a:cs typeface="Tahoma" pitchFamily="34" charset="0"/>
              </a:rPr>
              <a:t> </a:t>
            </a:r>
            <a:r>
              <a:rPr lang="fr-FR" sz="1600" dirty="0">
                <a:latin typeface="Tahoma" pitchFamily="34" charset="0"/>
                <a:cs typeface="Tahoma" pitchFamily="34" charset="0"/>
              </a:rPr>
              <a:t>»</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Le point définitif est obtenu par un graphique tracé à l’échelle 1/1 ou 1/2.</a:t>
            </a:r>
          </a:p>
        </p:txBody>
      </p:sp>
      <p:sp>
        <p:nvSpPr>
          <p:cNvPr id="8" name="Espace réservé du numéro de diapositive 7"/>
          <p:cNvSpPr>
            <a:spLocks noGrp="1"/>
          </p:cNvSpPr>
          <p:nvPr>
            <p:ph type="sldNum" sz="quarter" idx="12"/>
          </p:nvPr>
        </p:nvSpPr>
        <p:spPr/>
        <p:txBody>
          <a:bodyPr/>
          <a:lstStyle/>
          <a:p>
            <a:pPr>
              <a:defRPr/>
            </a:pPr>
            <a:fld id="{5930790F-A7F1-48BF-8030-89EC6375DB3D}" type="slidenum">
              <a:rPr lang="fr-FR"/>
              <a:pPr>
                <a:defRPr/>
              </a:pPr>
              <a:t>96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42703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13" name="Rectangle 7"/>
          <p:cNvSpPr>
            <a:spLocks noChangeArrowheads="1"/>
          </p:cNvSpPr>
          <p:nvPr/>
        </p:nvSpPr>
        <p:spPr bwMode="auto">
          <a:xfrm>
            <a:off x="142875" y="1133475"/>
            <a:ext cx="8358188" cy="4538663"/>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 typeface="+mj-lt"/>
              <a:buAutoNum type="alphaLcParenR" startAt="2"/>
              <a:defRPr/>
            </a:pPr>
            <a:r>
              <a:rPr lang="fr-FR" b="1" i="1" dirty="0">
                <a:latin typeface="Tahoma" pitchFamily="34" charset="0"/>
                <a:cs typeface="Tahoma" pitchFamily="34" charset="0"/>
              </a:rPr>
              <a:t>Relèvement :</a:t>
            </a:r>
          </a:p>
          <a:p>
            <a:pPr algn="just" fontAlgn="auto">
              <a:lnSpc>
                <a:spcPct val="150000"/>
              </a:lnSpc>
              <a:spcBef>
                <a:spcPts val="0"/>
              </a:spcBef>
              <a:spcAft>
                <a:spcPts val="0"/>
              </a:spcAft>
              <a:defRPr/>
            </a:pPr>
            <a:r>
              <a:rPr lang="fr-FR" sz="1600" b="1" dirty="0">
                <a:solidFill>
                  <a:srgbClr val="FF0000"/>
                </a:solidFill>
                <a:latin typeface="Tahoma" pitchFamily="34" charset="0"/>
                <a:cs typeface="Tahoma" pitchFamily="34" charset="0"/>
              </a:rPr>
              <a:t>Un point relevé est un point stationné</a:t>
            </a:r>
            <a:r>
              <a:rPr lang="fr-FR" sz="1600" dirty="0">
                <a:latin typeface="Tahoma" pitchFamily="34" charset="0"/>
                <a:cs typeface="Tahoma" pitchFamily="34" charset="0"/>
              </a:rPr>
              <a:t> depuis lequel on effectue un tour d’horizon sur des points connus.</a:t>
            </a:r>
          </a:p>
          <a:p>
            <a:pPr algn="just" fontAlgn="auto">
              <a:lnSpc>
                <a:spcPct val="150000"/>
              </a:lnSpc>
              <a:spcBef>
                <a:spcPts val="0"/>
              </a:spcBef>
              <a:spcAft>
                <a:spcPts val="0"/>
              </a:spcAft>
              <a:defRPr/>
            </a:pPr>
            <a:r>
              <a:rPr lang="fr-FR" sz="1600" dirty="0">
                <a:latin typeface="Tahoma" pitchFamily="34" charset="0"/>
                <a:cs typeface="Tahoma" pitchFamily="34" charset="0"/>
              </a:rPr>
              <a:t>Comme pour l’intersection, le calcul des coordonnées d’un point par relèvement passe par le calcul d’un point approché.</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NB: Précisons qu’un point approché n’est pas un point imprécis mais un point déterminé par un minimum de visées : 2 visées pour l’intersection et trois pour le relèvement.</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dirty="0">
                <a:latin typeface="Tahoma" pitchFamily="34" charset="0"/>
                <a:cs typeface="Tahoma" pitchFamily="34" charset="0"/>
              </a:rPr>
              <a:t>En topométrie les relèvements sont peu fréquents, il est souvent possible d’effectuer deux visées d’intersection sur le point à déterminer, il est alors plus simple de calculer le point approché par intersections.</a:t>
            </a:r>
          </a:p>
        </p:txBody>
      </p:sp>
      <p:pic>
        <p:nvPicPr>
          <p:cNvPr id="64514" name="Picture 2" descr="http://aft.labo-lsm.com/images/lexique/chap03/image44.gif"/>
          <p:cNvPicPr>
            <a:picLocks noChangeAspect="1" noChangeArrowheads="1"/>
          </p:cNvPicPr>
          <p:nvPr/>
        </p:nvPicPr>
        <p:blipFill>
          <a:blip r:embed="rId2" cstate="print"/>
          <a:srcRect/>
          <a:stretch>
            <a:fillRect/>
          </a:stretch>
        </p:blipFill>
        <p:spPr bwMode="auto">
          <a:xfrm>
            <a:off x="6659563" y="5229225"/>
            <a:ext cx="1511300" cy="1495425"/>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D82715F2-BDEA-4518-AFDB-73F5829A954F}" type="slidenum">
              <a:rPr lang="fr-FR"/>
              <a:pPr>
                <a:defRPr/>
              </a:pPr>
              <a:t>97</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45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57200" y="407988"/>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1" name="Rectangle 10"/>
          <p:cNvSpPr/>
          <p:nvPr/>
        </p:nvSpPr>
        <p:spPr>
          <a:xfrm>
            <a:off x="1071563" y="785813"/>
            <a:ext cx="7643812" cy="400050"/>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
        <p:nvSpPr>
          <p:cNvPr id="13" name="Rectangle 7"/>
          <p:cNvSpPr>
            <a:spLocks noChangeArrowheads="1"/>
          </p:cNvSpPr>
          <p:nvPr/>
        </p:nvSpPr>
        <p:spPr bwMode="auto">
          <a:xfrm>
            <a:off x="142875" y="1404938"/>
            <a:ext cx="8358188" cy="5310187"/>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 typeface="+mj-lt"/>
              <a:buAutoNum type="alphaLcParenR" startAt="2"/>
              <a:defRPr/>
            </a:pPr>
            <a:r>
              <a:rPr lang="fr-FR" b="1" i="1" dirty="0">
                <a:latin typeface="Tahoma" pitchFamily="34" charset="0"/>
                <a:cs typeface="Tahoma" pitchFamily="34" charset="0"/>
              </a:rPr>
              <a:t>Relèvement :</a:t>
            </a:r>
          </a:p>
          <a:p>
            <a:pPr algn="just" fontAlgn="auto">
              <a:lnSpc>
                <a:spcPct val="150000"/>
              </a:lnSpc>
              <a:spcBef>
                <a:spcPts val="0"/>
              </a:spcBef>
              <a:spcAft>
                <a:spcPts val="0"/>
              </a:spcAft>
              <a:defRPr/>
            </a:pPr>
            <a:r>
              <a:rPr lang="fr-FR" sz="1600" dirty="0">
                <a:latin typeface="Tahoma" pitchFamily="34" charset="0"/>
                <a:cs typeface="Tahoma" pitchFamily="34" charset="0"/>
              </a:rPr>
              <a:t>On peut obtenir le point M relevé soit par :</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Une construction graphique ou géométrique</a:t>
            </a: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Un calcul trigonométrique qui s’appelle problème de la carte.</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defRPr/>
            </a:pPr>
            <a:r>
              <a:rPr lang="fr-FR" sz="1600" b="1" i="1" dirty="0">
                <a:latin typeface="Tahoma" pitchFamily="34" charset="0"/>
                <a:cs typeface="Tahoma" pitchFamily="34" charset="0"/>
              </a:rPr>
              <a:t>b.1) </a:t>
            </a:r>
            <a:r>
              <a:rPr lang="fr-FR" sz="1600" b="1" i="1" u="sng" dirty="0">
                <a:latin typeface="Tahoma" pitchFamily="34" charset="0"/>
                <a:cs typeface="Tahoma" pitchFamily="34" charset="0"/>
              </a:rPr>
              <a:t>Rappel de la solution trigonométrique :</a:t>
            </a:r>
            <a:r>
              <a:rPr lang="fr-FR" sz="1600" dirty="0">
                <a:latin typeface="Tahoma" pitchFamily="34" charset="0"/>
                <a:cs typeface="Tahoma" pitchFamily="34" charset="0"/>
              </a:rPr>
              <a:t> </a:t>
            </a:r>
          </a:p>
          <a:p>
            <a:pPr algn="just" fontAlgn="auto">
              <a:lnSpc>
                <a:spcPct val="150000"/>
              </a:lnSpc>
              <a:spcBef>
                <a:spcPts val="0"/>
              </a:spcBef>
              <a:spcAft>
                <a:spcPts val="0"/>
              </a:spcAft>
              <a:defRPr/>
            </a:pPr>
            <a:r>
              <a:rPr lang="fr-FR" sz="1600" dirty="0">
                <a:latin typeface="Tahoma" pitchFamily="34" charset="0"/>
                <a:cs typeface="Tahoma" pitchFamily="34" charset="0"/>
              </a:rPr>
              <a:t>On connait AB=a , BC=b et l’angle ABC = B,  ainsi que </a:t>
            </a:r>
            <a:r>
              <a:rPr lang="el-GR" sz="1600" dirty="0">
                <a:latin typeface="Calibri"/>
                <a:cs typeface="Tahoma" pitchFamily="34" charset="0"/>
              </a:rPr>
              <a:t>α</a:t>
            </a:r>
            <a:r>
              <a:rPr lang="fr-FR" sz="1600" dirty="0">
                <a:latin typeface="Calibri"/>
                <a:cs typeface="Tahoma" pitchFamily="34" charset="0"/>
              </a:rPr>
              <a:t> et </a:t>
            </a:r>
            <a:r>
              <a:rPr lang="el-GR" sz="1600" dirty="0">
                <a:latin typeface="Calibri"/>
                <a:cs typeface="Tahoma" pitchFamily="34" charset="0"/>
              </a:rPr>
              <a:t>γ</a:t>
            </a:r>
            <a:endParaRPr lang="fr-FR" sz="1600" dirty="0">
              <a:latin typeface="Calibri"/>
              <a:cs typeface="Tahoma" pitchFamily="34" charset="0"/>
            </a:endParaRPr>
          </a:p>
          <a:p>
            <a:pPr algn="just" fontAlgn="auto">
              <a:lnSpc>
                <a:spcPct val="150000"/>
              </a:lnSpc>
              <a:spcBef>
                <a:spcPts val="0"/>
              </a:spcBef>
              <a:spcAft>
                <a:spcPts val="0"/>
              </a:spcAft>
              <a:defRPr/>
            </a:pPr>
            <a:r>
              <a:rPr lang="fr-FR" sz="1600" dirty="0">
                <a:latin typeface="Calibri"/>
                <a:cs typeface="Tahoma" pitchFamily="34" charset="0"/>
              </a:rPr>
              <a:t>Les angles indiqués x et y dans les triangles AMB et BMC sont calculés par la résolution du système suivant :</a:t>
            </a:r>
          </a:p>
          <a:p>
            <a:pPr algn="just" fontAlgn="auto">
              <a:lnSpc>
                <a:spcPct val="150000"/>
              </a:lnSpc>
              <a:spcBef>
                <a:spcPts val="0"/>
              </a:spcBef>
              <a:spcAft>
                <a:spcPts val="0"/>
              </a:spcAft>
              <a:defRPr/>
            </a:pPr>
            <a:r>
              <a:rPr lang="fr-FR" sz="1600" dirty="0">
                <a:latin typeface="Calibri"/>
                <a:cs typeface="Tahoma" pitchFamily="34" charset="0"/>
              </a:rPr>
              <a:t>	x + y = 400gr – (</a:t>
            </a:r>
            <a:r>
              <a:rPr lang="el-GR" sz="1600" dirty="0">
                <a:latin typeface="Calibri"/>
                <a:cs typeface="Tahoma" pitchFamily="34" charset="0"/>
              </a:rPr>
              <a:t>α</a:t>
            </a:r>
            <a:r>
              <a:rPr lang="fr-FR" sz="1600" dirty="0">
                <a:latin typeface="Calibri"/>
                <a:cs typeface="Tahoma" pitchFamily="34" charset="0"/>
              </a:rPr>
              <a:t> + </a:t>
            </a:r>
            <a:r>
              <a:rPr lang="el-GR" sz="1600" dirty="0">
                <a:latin typeface="Calibri"/>
                <a:cs typeface="Tahoma" pitchFamily="34" charset="0"/>
              </a:rPr>
              <a:t>γ</a:t>
            </a:r>
            <a:r>
              <a:rPr lang="fr-FR" sz="1600" dirty="0">
                <a:latin typeface="Calibri"/>
                <a:cs typeface="Tahoma" pitchFamily="34" charset="0"/>
              </a:rPr>
              <a:t> + B)</a:t>
            </a:r>
          </a:p>
          <a:p>
            <a:pPr algn="just" fontAlgn="auto">
              <a:lnSpc>
                <a:spcPct val="150000"/>
              </a:lnSpc>
              <a:spcBef>
                <a:spcPts val="0"/>
              </a:spcBef>
              <a:spcAft>
                <a:spcPts val="0"/>
              </a:spcAft>
              <a:defRPr/>
            </a:pPr>
            <a:r>
              <a:rPr lang="fr-FR" sz="1600" dirty="0">
                <a:latin typeface="Calibri"/>
                <a:cs typeface="Tahoma" pitchFamily="34" charset="0"/>
              </a:rPr>
              <a:t>et	MB / sin x = a / sin </a:t>
            </a:r>
            <a:r>
              <a:rPr lang="el-GR" sz="1600" dirty="0">
                <a:latin typeface="Calibri"/>
                <a:cs typeface="Tahoma" pitchFamily="34" charset="0"/>
              </a:rPr>
              <a:t>γ</a:t>
            </a:r>
            <a:endParaRPr lang="fr-FR" sz="1600" dirty="0">
              <a:latin typeface="Calibri"/>
              <a:cs typeface="Tahoma" pitchFamily="34" charset="0"/>
            </a:endParaRPr>
          </a:p>
          <a:p>
            <a:pPr algn="just" fontAlgn="auto">
              <a:lnSpc>
                <a:spcPct val="150000"/>
              </a:lnSpc>
              <a:spcBef>
                <a:spcPts val="0"/>
              </a:spcBef>
              <a:spcAft>
                <a:spcPts val="0"/>
              </a:spcAft>
              <a:defRPr/>
            </a:pPr>
            <a:r>
              <a:rPr lang="fr-FR" sz="1600" dirty="0">
                <a:latin typeface="Calibri"/>
                <a:cs typeface="Tahoma" pitchFamily="34" charset="0"/>
              </a:rPr>
              <a:t>	MB / sin y = b / sin </a:t>
            </a:r>
            <a:r>
              <a:rPr lang="el-GR" sz="1600" dirty="0">
                <a:latin typeface="Calibri"/>
                <a:cs typeface="Tahoma" pitchFamily="34" charset="0"/>
              </a:rPr>
              <a:t>α</a:t>
            </a:r>
            <a:endParaRPr lang="fr-FR" sz="1600" dirty="0">
              <a:latin typeface="Calibri"/>
              <a:cs typeface="Tahoma" pitchFamily="34" charset="0"/>
            </a:endParaRPr>
          </a:p>
          <a:p>
            <a:pPr algn="just" fontAlgn="auto">
              <a:lnSpc>
                <a:spcPct val="150000"/>
              </a:lnSpc>
              <a:spcBef>
                <a:spcPts val="0"/>
              </a:spcBef>
              <a:spcAft>
                <a:spcPts val="0"/>
              </a:spcAft>
              <a:defRPr/>
            </a:pPr>
            <a:r>
              <a:rPr lang="fr-FR" sz="1600" dirty="0">
                <a:latin typeface="Calibri"/>
                <a:cs typeface="Tahoma" pitchFamily="34" charset="0"/>
              </a:rPr>
              <a:t>D’où	x + y = 400gr – (</a:t>
            </a:r>
            <a:r>
              <a:rPr lang="el-GR" sz="1600" dirty="0">
                <a:latin typeface="Calibri"/>
                <a:cs typeface="Tahoma" pitchFamily="34" charset="0"/>
              </a:rPr>
              <a:t>α</a:t>
            </a:r>
            <a:r>
              <a:rPr lang="fr-FR" sz="1600" dirty="0">
                <a:latin typeface="Calibri"/>
                <a:cs typeface="Tahoma" pitchFamily="34" charset="0"/>
              </a:rPr>
              <a:t> + </a:t>
            </a:r>
            <a:r>
              <a:rPr lang="el-GR" sz="1600" dirty="0">
                <a:latin typeface="Calibri"/>
                <a:cs typeface="Tahoma" pitchFamily="34" charset="0"/>
              </a:rPr>
              <a:t>γ</a:t>
            </a:r>
            <a:r>
              <a:rPr lang="fr-FR" sz="1600" dirty="0">
                <a:latin typeface="Calibri"/>
                <a:cs typeface="Tahoma" pitchFamily="34" charset="0"/>
              </a:rPr>
              <a:t> + B)</a:t>
            </a:r>
          </a:p>
          <a:p>
            <a:pPr algn="just" fontAlgn="auto">
              <a:lnSpc>
                <a:spcPct val="150000"/>
              </a:lnSpc>
              <a:spcBef>
                <a:spcPts val="0"/>
              </a:spcBef>
              <a:spcAft>
                <a:spcPts val="0"/>
              </a:spcAft>
              <a:defRPr/>
            </a:pPr>
            <a:r>
              <a:rPr lang="fr-FR" sz="1600" dirty="0">
                <a:latin typeface="Calibri"/>
                <a:cs typeface="Tahoma" pitchFamily="34" charset="0"/>
              </a:rPr>
              <a:t>	sin y / sin x = a sin </a:t>
            </a:r>
            <a:r>
              <a:rPr lang="el-GR" sz="1600" dirty="0">
                <a:latin typeface="Calibri"/>
                <a:cs typeface="Tahoma" pitchFamily="34" charset="0"/>
              </a:rPr>
              <a:t>α</a:t>
            </a:r>
            <a:r>
              <a:rPr lang="fr-FR" sz="1600" dirty="0">
                <a:latin typeface="Calibri"/>
                <a:cs typeface="Tahoma" pitchFamily="34" charset="0"/>
              </a:rPr>
              <a:t> / b sin </a:t>
            </a:r>
            <a:r>
              <a:rPr lang="el-GR" sz="1600" dirty="0">
                <a:latin typeface="Calibri"/>
                <a:cs typeface="Tahoma" pitchFamily="34" charset="0"/>
              </a:rPr>
              <a:t>γ</a:t>
            </a:r>
            <a:endParaRPr lang="fr-FR" sz="1600" dirty="0">
              <a:latin typeface="Tahoma" pitchFamily="34" charset="0"/>
              <a:cs typeface="Tahoma" pitchFamily="34" charset="0"/>
            </a:endParaRPr>
          </a:p>
        </p:txBody>
      </p:sp>
      <p:sp>
        <p:nvSpPr>
          <p:cNvPr id="8" name="Accolade ouvrante 7"/>
          <p:cNvSpPr/>
          <p:nvPr/>
        </p:nvSpPr>
        <p:spPr>
          <a:xfrm>
            <a:off x="1000125" y="5929313"/>
            <a:ext cx="142875" cy="714375"/>
          </a:xfrm>
          <a:prstGeom prst="leftBrace">
            <a:avLst/>
          </a:prstGeom>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fr-FR" dirty="0">
              <a:ln>
                <a:solidFill>
                  <a:sysClr val="windowText" lastClr="000000"/>
                </a:solidFill>
              </a:ln>
              <a:solidFill>
                <a:sysClr val="windowText" lastClr="000000"/>
              </a:solidFill>
            </a:endParaRPr>
          </a:p>
        </p:txBody>
      </p:sp>
      <p:pic>
        <p:nvPicPr>
          <p:cNvPr id="2051" name="Picture 3"/>
          <p:cNvPicPr>
            <a:picLocks noChangeAspect="1" noChangeArrowheads="1"/>
          </p:cNvPicPr>
          <p:nvPr/>
        </p:nvPicPr>
        <p:blipFill>
          <a:blip r:embed="rId2" cstate="print"/>
          <a:srcRect l="18895" r="19331" b="-562"/>
          <a:stretch>
            <a:fillRect/>
          </a:stretch>
        </p:blipFill>
        <p:spPr bwMode="auto">
          <a:xfrm>
            <a:off x="5643563" y="0"/>
            <a:ext cx="3500437" cy="3440113"/>
          </a:xfrm>
          <a:prstGeom prst="rect">
            <a:avLst/>
          </a:prstGeom>
          <a:noFill/>
          <a:ln w="9525">
            <a:solidFill>
              <a:schemeClr val="accent1"/>
            </a:solidFill>
            <a:miter lim="800000"/>
            <a:headEnd/>
            <a:tailEnd/>
          </a:ln>
        </p:spPr>
      </p:pic>
      <p:pic>
        <p:nvPicPr>
          <p:cNvPr id="12" name="Picture 2" descr="http://aft.labo-lsm.com/images/lexique/chap03/image44.gif"/>
          <p:cNvPicPr>
            <a:picLocks noChangeAspect="1" noChangeArrowheads="1"/>
          </p:cNvPicPr>
          <p:nvPr/>
        </p:nvPicPr>
        <p:blipFill>
          <a:blip r:embed="rId3" cstate="print"/>
          <a:srcRect l="44684" t="49615" r="49620" b="42711"/>
          <a:stretch>
            <a:fillRect/>
          </a:stretch>
        </p:blipFill>
        <p:spPr bwMode="auto">
          <a:xfrm>
            <a:off x="7358063" y="1225550"/>
            <a:ext cx="214312" cy="285750"/>
          </a:xfrm>
          <a:prstGeom prst="rect">
            <a:avLst/>
          </a:prstGeom>
          <a:noFill/>
          <a:ln w="9525">
            <a:noFill/>
            <a:miter lim="800000"/>
            <a:headEnd/>
            <a:tailEnd/>
          </a:ln>
        </p:spPr>
      </p:pic>
      <p:pic>
        <p:nvPicPr>
          <p:cNvPr id="14" name="Picture 2" descr="http://aft.labo-lsm.com/images/lexique/chap03/image44.gif"/>
          <p:cNvPicPr>
            <a:picLocks noChangeAspect="1" noChangeArrowheads="1"/>
          </p:cNvPicPr>
          <p:nvPr/>
        </p:nvPicPr>
        <p:blipFill>
          <a:blip r:embed="rId3" cstate="print"/>
          <a:srcRect l="40887" t="26598" r="51518" b="63812"/>
          <a:stretch>
            <a:fillRect/>
          </a:stretch>
        </p:blipFill>
        <p:spPr bwMode="auto">
          <a:xfrm>
            <a:off x="6929438" y="1225550"/>
            <a:ext cx="285750" cy="357188"/>
          </a:xfrm>
          <a:prstGeom prst="rect">
            <a:avLst/>
          </a:prstGeom>
          <a:noFill/>
          <a:ln w="9525">
            <a:noFill/>
            <a:miter lim="800000"/>
            <a:headEnd/>
            <a:tailEnd/>
          </a:ln>
        </p:spPr>
      </p:pic>
      <p:sp>
        <p:nvSpPr>
          <p:cNvPr id="15" name="Espace réservé du numéro de diapositive 14"/>
          <p:cNvSpPr>
            <a:spLocks noGrp="1"/>
          </p:cNvSpPr>
          <p:nvPr>
            <p:ph type="sldNum" sz="quarter" idx="12"/>
          </p:nvPr>
        </p:nvSpPr>
        <p:spPr/>
        <p:txBody>
          <a:bodyPr/>
          <a:lstStyle/>
          <a:p>
            <a:pPr>
              <a:defRPr/>
            </a:pPr>
            <a:fld id="{0734E38A-DD28-4829-9492-C9ECA3514B0E}" type="slidenum">
              <a:rPr lang="fr-FR"/>
              <a:pPr>
                <a:defRPr/>
              </a:pPr>
              <a:t>98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47675" y="379413"/>
            <a:ext cx="8229600" cy="368300"/>
          </a:xfrm>
          <a:prstGeom prst="rect">
            <a:avLst/>
          </a:prstGeom>
        </p:spPr>
        <p:txBody>
          <a:bodyPr anchor="b"/>
          <a:lstStyle/>
          <a:p>
            <a:pPr marL="514350" indent="-514350" fontAlgn="auto">
              <a:spcAft>
                <a:spcPts val="0"/>
              </a:spcAft>
              <a:buFont typeface="+mj-lt"/>
              <a:buAutoNum type="romanUcPeriod" startAt="6"/>
              <a:defRPr/>
            </a:pPr>
            <a:r>
              <a:rPr lang="fr-FR" sz="2400" b="1" cap="small" dirty="0">
                <a:solidFill>
                  <a:schemeClr val="tx2"/>
                </a:solidFill>
                <a:latin typeface="Tahoma" pitchFamily="34" charset="0"/>
                <a:ea typeface="+mj-ea"/>
                <a:cs typeface="Tahoma" pitchFamily="34" charset="0"/>
              </a:rPr>
              <a:t>Procédés de déterminations planimétriques :</a:t>
            </a:r>
          </a:p>
        </p:txBody>
      </p:sp>
      <p:sp>
        <p:nvSpPr>
          <p:cNvPr id="13" name="Rectangle 7"/>
          <p:cNvSpPr>
            <a:spLocks noChangeArrowheads="1"/>
          </p:cNvSpPr>
          <p:nvPr/>
        </p:nvSpPr>
        <p:spPr bwMode="auto">
          <a:xfrm>
            <a:off x="142875" y="1404938"/>
            <a:ext cx="8358188" cy="5310187"/>
          </a:xfrm>
          <a:prstGeom prst="rect">
            <a:avLst/>
          </a:prstGeom>
          <a:noFill/>
          <a:ln w="9525">
            <a:noFill/>
            <a:miter lim="800000"/>
            <a:headEnd/>
            <a:tailEnd/>
          </a:ln>
          <a:effectLst/>
        </p:spPr>
        <p:txBody>
          <a:bodyPr>
            <a:spAutoFit/>
          </a:bodyPr>
          <a:lstStyle/>
          <a:p>
            <a:pPr marL="342900" indent="-342900" algn="just" fontAlgn="auto">
              <a:lnSpc>
                <a:spcPct val="150000"/>
              </a:lnSpc>
              <a:spcBef>
                <a:spcPts val="0"/>
              </a:spcBef>
              <a:spcAft>
                <a:spcPts val="0"/>
              </a:spcAft>
              <a:buFont typeface="+mj-lt"/>
              <a:buAutoNum type="alphaLcParenR" startAt="2"/>
              <a:defRPr/>
            </a:pPr>
            <a:r>
              <a:rPr lang="fr-FR" b="1" i="1" dirty="0">
                <a:latin typeface="Tahoma" pitchFamily="34" charset="0"/>
                <a:cs typeface="Tahoma" pitchFamily="34" charset="0"/>
              </a:rPr>
              <a:t>Relèvement :</a:t>
            </a:r>
          </a:p>
          <a:p>
            <a:pPr algn="just" fontAlgn="auto">
              <a:lnSpc>
                <a:spcPct val="150000"/>
              </a:lnSpc>
              <a:spcBef>
                <a:spcPts val="0"/>
              </a:spcBef>
              <a:spcAft>
                <a:spcPts val="0"/>
              </a:spcAft>
              <a:defRPr/>
            </a:pPr>
            <a:r>
              <a:rPr lang="fr-FR" sz="1600" b="1" i="1" dirty="0">
                <a:latin typeface="Tahoma" pitchFamily="34" charset="0"/>
                <a:cs typeface="Tahoma" pitchFamily="34" charset="0"/>
              </a:rPr>
              <a:t>b.2) </a:t>
            </a:r>
            <a:r>
              <a:rPr lang="fr-FR" sz="1600" b="1" i="1" u="sng" dirty="0">
                <a:latin typeface="Tahoma" pitchFamily="34" charset="0"/>
                <a:cs typeface="Tahoma" pitchFamily="34" charset="0"/>
              </a:rPr>
              <a:t>Arcs capable :</a:t>
            </a:r>
            <a:r>
              <a:rPr lang="fr-FR" sz="1600" dirty="0">
                <a:latin typeface="Tahoma" pitchFamily="34" charset="0"/>
                <a:cs typeface="Tahoma" pitchFamily="34" charset="0"/>
              </a:rPr>
              <a:t> </a:t>
            </a: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Un angle observé à partir d’un point inconnu M sur deux points connus A et B fournit un lieu de M (arc capable de l’angle AMB passant par A et B)</a:t>
            </a:r>
          </a:p>
          <a:p>
            <a:pPr algn="just" fontAlgn="auto">
              <a:lnSpc>
                <a:spcPct val="150000"/>
              </a:lnSpc>
              <a:spcBef>
                <a:spcPts val="0"/>
              </a:spcBef>
              <a:spcAft>
                <a:spcPts val="0"/>
              </a:spcAft>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r>
              <a:rPr lang="fr-FR" sz="1600" dirty="0">
                <a:latin typeface="Tahoma" pitchFamily="34" charset="0"/>
                <a:cs typeface="Tahoma" pitchFamily="34" charset="0"/>
              </a:rPr>
              <a:t>Un relèvement effectué sur trois points A B C comporte trois angles observés </a:t>
            </a:r>
            <a:r>
              <a:rPr lang="el-GR" sz="1600" dirty="0">
                <a:latin typeface="Calibri"/>
                <a:cs typeface="Tahoma" pitchFamily="34" charset="0"/>
              </a:rPr>
              <a:t>α</a:t>
            </a:r>
            <a:r>
              <a:rPr lang="fr-FR" sz="1600" dirty="0">
                <a:latin typeface="Calibri"/>
                <a:cs typeface="Tahoma" pitchFamily="34" charset="0"/>
              </a:rPr>
              <a:t>, </a:t>
            </a:r>
            <a:r>
              <a:rPr lang="el-GR" sz="1600" dirty="0">
                <a:latin typeface="Calibri"/>
                <a:cs typeface="Tahoma" pitchFamily="34" charset="0"/>
              </a:rPr>
              <a:t>β</a:t>
            </a:r>
            <a:r>
              <a:rPr lang="fr-FR" sz="1600" dirty="0">
                <a:latin typeface="Calibri"/>
                <a:cs typeface="Tahoma" pitchFamily="34" charset="0"/>
              </a:rPr>
              <a:t>, </a:t>
            </a:r>
            <a:r>
              <a:rPr lang="el-GR" sz="1600" dirty="0">
                <a:latin typeface="Calibri"/>
                <a:cs typeface="Tahoma" pitchFamily="34" charset="0"/>
              </a:rPr>
              <a:t>γ</a:t>
            </a:r>
            <a:r>
              <a:rPr lang="fr-FR" sz="1600" dirty="0">
                <a:latin typeface="Calibri"/>
                <a:cs typeface="Tahoma" pitchFamily="34" charset="0"/>
              </a:rPr>
              <a:t> et se trouve donc à l’intersection de trois arcs capables, ce qui est insuffisant, les trois arcs n’étant pas indépendants puisque </a:t>
            </a:r>
            <a:r>
              <a:rPr lang="el-GR" sz="1600" dirty="0">
                <a:latin typeface="Calibri"/>
                <a:cs typeface="Tahoma" pitchFamily="34" charset="0"/>
              </a:rPr>
              <a:t>α</a:t>
            </a:r>
            <a:r>
              <a:rPr lang="fr-FR" sz="1600" dirty="0">
                <a:latin typeface="Calibri"/>
                <a:cs typeface="Tahoma" pitchFamily="34" charset="0"/>
              </a:rPr>
              <a:t> + </a:t>
            </a:r>
            <a:r>
              <a:rPr lang="el-GR" sz="1600" dirty="0">
                <a:latin typeface="Calibri"/>
                <a:cs typeface="Tahoma" pitchFamily="34" charset="0"/>
              </a:rPr>
              <a:t>β</a:t>
            </a:r>
            <a:r>
              <a:rPr lang="fr-FR" sz="1600" dirty="0">
                <a:latin typeface="Calibri"/>
                <a:cs typeface="Tahoma" pitchFamily="34" charset="0"/>
              </a:rPr>
              <a:t> + </a:t>
            </a:r>
            <a:r>
              <a:rPr lang="el-GR" sz="1600" dirty="0">
                <a:latin typeface="Calibri"/>
                <a:cs typeface="Tahoma" pitchFamily="34" charset="0"/>
              </a:rPr>
              <a:t>γ</a:t>
            </a:r>
            <a:r>
              <a:rPr lang="fr-FR" sz="1600" dirty="0">
                <a:latin typeface="Calibri"/>
                <a:cs typeface="Tahoma" pitchFamily="34" charset="0"/>
              </a:rPr>
              <a:t> = 400 gr.</a:t>
            </a:r>
            <a:r>
              <a:rPr lang="fr-FR" sz="1600" dirty="0">
                <a:latin typeface="Tahoma" pitchFamily="34" charset="0"/>
                <a:cs typeface="Tahoma" pitchFamily="34" charset="0"/>
              </a:rPr>
              <a:t> Il faut donc viser au minimum </a:t>
            </a:r>
            <a:r>
              <a:rPr lang="fr-FR" sz="1600" b="1" dirty="0">
                <a:latin typeface="Tahoma" pitchFamily="34" charset="0"/>
                <a:cs typeface="Tahoma" pitchFamily="34" charset="0"/>
              </a:rPr>
              <a:t>quatre points </a:t>
            </a:r>
            <a:r>
              <a:rPr lang="fr-FR" sz="1600" dirty="0">
                <a:latin typeface="Tahoma" pitchFamily="34" charset="0"/>
                <a:cs typeface="Tahoma" pitchFamily="34" charset="0"/>
              </a:rPr>
              <a:t>connus pour obtenir trois arcs capables indépendants.</a:t>
            </a:r>
          </a:p>
          <a:p>
            <a:pPr algn="just" fontAlgn="auto">
              <a:lnSpc>
                <a:spcPct val="150000"/>
              </a:lnSpc>
              <a:spcBef>
                <a:spcPts val="0"/>
              </a:spcBef>
              <a:spcAft>
                <a:spcPts val="0"/>
              </a:spcAft>
              <a:buFontTx/>
              <a:buChar char="-"/>
              <a:defRPr/>
            </a:pPr>
            <a:endParaRPr lang="fr-FR" sz="1600" dirty="0">
              <a:latin typeface="Tahoma" pitchFamily="34" charset="0"/>
              <a:cs typeface="Tahoma" pitchFamily="34" charset="0"/>
            </a:endParaRPr>
          </a:p>
          <a:p>
            <a:pPr algn="just" fontAlgn="auto">
              <a:lnSpc>
                <a:spcPct val="150000"/>
              </a:lnSpc>
              <a:spcBef>
                <a:spcPts val="0"/>
              </a:spcBef>
              <a:spcAft>
                <a:spcPts val="0"/>
              </a:spcAft>
              <a:buFontTx/>
              <a:buChar char="-"/>
              <a:defRPr/>
            </a:pPr>
            <a:endParaRPr lang="fr-FR" sz="1600" dirty="0">
              <a:latin typeface="Calibri"/>
              <a:cs typeface="Tahoma" pitchFamily="34" charset="0"/>
            </a:endParaRPr>
          </a:p>
        </p:txBody>
      </p:sp>
      <p:pic>
        <p:nvPicPr>
          <p:cNvPr id="63490" name="Picture 2" descr="http://aft.labo-lsm.com/images/lexique/chap10/image38.gif"/>
          <p:cNvPicPr>
            <a:picLocks noChangeAspect="1" noChangeArrowheads="1"/>
          </p:cNvPicPr>
          <p:nvPr/>
        </p:nvPicPr>
        <p:blipFill>
          <a:blip r:embed="rId2" cstate="print"/>
          <a:srcRect t="8711" r="4788" b="8949"/>
          <a:stretch>
            <a:fillRect/>
          </a:stretch>
        </p:blipFill>
        <p:spPr bwMode="auto">
          <a:xfrm>
            <a:off x="5003800" y="404813"/>
            <a:ext cx="3765550" cy="3036887"/>
          </a:xfrm>
          <a:prstGeom prst="rect">
            <a:avLst/>
          </a:prstGeom>
          <a:noFill/>
          <a:ln w="9525">
            <a:solidFill>
              <a:schemeClr val="accent1"/>
            </a:solidFill>
            <a:miter lim="800000"/>
            <a:headEnd/>
            <a:tailEnd/>
          </a:ln>
        </p:spPr>
      </p:pic>
      <p:sp>
        <p:nvSpPr>
          <p:cNvPr id="8" name="Espace réservé du numéro de diapositive 7"/>
          <p:cNvSpPr>
            <a:spLocks noGrp="1"/>
          </p:cNvSpPr>
          <p:nvPr>
            <p:ph type="sldNum" sz="quarter" idx="12"/>
          </p:nvPr>
        </p:nvSpPr>
        <p:spPr/>
        <p:txBody>
          <a:bodyPr/>
          <a:lstStyle/>
          <a:p>
            <a:pPr>
              <a:defRPr/>
            </a:pPr>
            <a:fld id="{AEAA1075-3C61-4979-B970-B126180FB39D}" type="slidenum">
              <a:rPr lang="fr-FR"/>
              <a:pPr>
                <a:defRPr/>
              </a:pPr>
              <a:t>99</a:t>
            </a:fld>
            <a:endParaRPr lang="fr-FR"/>
          </a:p>
        </p:txBody>
      </p:sp>
      <p:sp>
        <p:nvSpPr>
          <p:cNvPr id="11" name="Rectangle 10"/>
          <p:cNvSpPr/>
          <p:nvPr/>
        </p:nvSpPr>
        <p:spPr>
          <a:xfrm>
            <a:off x="250825" y="765175"/>
            <a:ext cx="6265863" cy="396875"/>
          </a:xfrm>
          <a:prstGeom prst="rect">
            <a:avLst/>
          </a:prstGeom>
        </p:spPr>
        <p:txBody>
          <a:bodyPr>
            <a:spAutoFit/>
          </a:bodyPr>
          <a:lstStyle/>
          <a:p>
            <a:pPr marL="457200" indent="-457200" fontAlgn="auto">
              <a:spcBef>
                <a:spcPts val="0"/>
              </a:spcBef>
              <a:spcAft>
                <a:spcPts val="0"/>
              </a:spcAft>
              <a:buFont typeface="+mj-lt"/>
              <a:buAutoNum type="arabicParenR" startAt="3"/>
              <a:defRPr/>
            </a:pPr>
            <a:r>
              <a:rPr lang="fr-FR" sz="2000" dirty="0">
                <a:solidFill>
                  <a:schemeClr val="accent1">
                    <a:lumMod val="75000"/>
                  </a:schemeClr>
                </a:solidFill>
                <a:latin typeface="Tahoma" pitchFamily="34" charset="0"/>
                <a:cs typeface="Tahoma" pitchFamily="34" charset="0"/>
              </a:rPr>
              <a:t>Procédés n’utilisant que des mesures angulaires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34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2331</TotalTime>
  <Words>7990</Words>
  <Application>Microsoft Office PowerPoint</Application>
  <PresentationFormat>Affichage à l'écran (4:3)</PresentationFormat>
  <Paragraphs>1038</Paragraphs>
  <Slides>102</Slides>
  <Notes>11</Notes>
  <HiddenSlides>3</HiddenSlides>
  <MMClips>0</MMClips>
  <ScaleCrop>false</ScaleCrop>
  <HeadingPairs>
    <vt:vector size="4" baseType="variant">
      <vt:variant>
        <vt:lpstr>Thème</vt:lpstr>
      </vt:variant>
      <vt:variant>
        <vt:i4>1</vt:i4>
      </vt:variant>
      <vt:variant>
        <vt:lpstr>Titres des diapositives</vt:lpstr>
      </vt:variant>
      <vt:variant>
        <vt:i4>102</vt:i4>
      </vt:variant>
    </vt:vector>
  </HeadingPairs>
  <TitlesOfParts>
    <vt:vector size="103" baseType="lpstr">
      <vt:lpstr>Médian</vt:lpstr>
      <vt:lpstr> PLAN  </vt:lpstr>
      <vt:lpstr>GENERALITES</vt:lpstr>
      <vt:lpstr>GENERALITES</vt:lpstr>
      <vt:lpstr>GENERALITES</vt:lpstr>
      <vt:lpstr>GENERALITES</vt:lpstr>
      <vt:lpstr>GENERALITES</vt:lpstr>
      <vt:lpstr>GENERALITES</vt:lpstr>
      <vt:lpstr>GENERALITES</vt:lpstr>
      <vt:lpstr>GENERALITES</vt:lpstr>
      <vt:lpstr>SYSTÈMES DE COORDONNES</vt:lpstr>
      <vt:lpstr>SYSTÈMES DE COORDONNES</vt:lpstr>
      <vt:lpstr>SYSTÈMES DE COORDONNES</vt:lpstr>
      <vt:lpstr>SYSTÈMES DE COORDONNES</vt:lpstr>
      <vt:lpstr>LES PROJECTIONS</vt:lpstr>
      <vt:lpstr>LES DIFFERENTES PROJECTIONS</vt:lpstr>
      <vt:lpstr>LES DIFFERENTES PROJECTIONS</vt:lpstr>
      <vt:lpstr>LES DIFFERENTES PROJECTIONS</vt:lpstr>
      <vt:lpstr>Diapositive 18</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RELEVES TOPOGRAPHIQUES</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CALCULS TOPOGRAPHIQUES</vt:lpstr>
      <vt:lpstr>Diapositive 62</vt:lpstr>
      <vt:lpstr>CALCULS TOPOGRAPHIQUES</vt:lpstr>
      <vt:lpstr>CALCULS TOPOGRAPHIQUES</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topographie</dc:title>
  <dc:creator>moumayiz2</dc:creator>
  <cp:lastModifiedBy>fatima</cp:lastModifiedBy>
  <cp:revision>227</cp:revision>
  <dcterms:created xsi:type="dcterms:W3CDTF">2012-12-29T17:09:32Z</dcterms:created>
  <dcterms:modified xsi:type="dcterms:W3CDTF">2016-09-19T16:07:45Z</dcterms:modified>
</cp:coreProperties>
</file>