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95" r:id="rId4"/>
    <p:sldId id="296" r:id="rId5"/>
    <p:sldId id="297" r:id="rId6"/>
    <p:sldId id="298" r:id="rId7"/>
    <p:sldId id="299" r:id="rId8"/>
    <p:sldId id="300" r:id="rId9"/>
    <p:sldId id="301" r:id="rId10"/>
    <p:sldId id="302" r:id="rId11"/>
    <p:sldId id="303"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559805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04430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76893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77849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6574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9/21/2025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87065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9/21/2025</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722905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9/21/2025</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71069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9/21/2025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40489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9/21/2025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93503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9/21/2025</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91745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9/21/2025</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0942976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1151831" y="35449"/>
            <a:ext cx="6840334" cy="461665"/>
          </a:xfrm>
          <a:prstGeom prst="rect">
            <a:avLst/>
          </a:prstGeom>
          <a:noFill/>
        </p:spPr>
        <p:txBody>
          <a:bodyPr wrap="none" lIns="91440" tIns="45720" rIns="91440" bIns="45720">
            <a:spAutoFit/>
          </a:bodyPr>
          <a:lstStyle/>
          <a:p>
            <a:pPr algn="ctr"/>
            <a:r>
              <a:rPr lang="fr-FR" sz="2400" b="1" spc="50" dirty="0" err="1"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University</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of Larbi </a:t>
            </a:r>
            <a:r>
              <a:rPr lang="fr-FR"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Ben M'hidi Oum El </a:t>
            </a:r>
            <a:r>
              <a:rPr lang="fr-FR"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Bouaghi</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6" name="Rectangle 5"/>
          <p:cNvSpPr/>
          <p:nvPr/>
        </p:nvSpPr>
        <p:spPr>
          <a:xfrm>
            <a:off x="1526580" y="565795"/>
            <a:ext cx="6090834"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Faculty of Earth Sciences and Architecture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7" name="Rectangle 6"/>
          <p:cNvSpPr/>
          <p:nvPr/>
        </p:nvSpPr>
        <p:spPr>
          <a:xfrm>
            <a:off x="2874257" y="1088309"/>
            <a:ext cx="3395481" cy="461665"/>
          </a:xfrm>
          <a:prstGeom prst="rect">
            <a:avLst/>
          </a:prstGeom>
          <a:noFill/>
        </p:spPr>
        <p:txBody>
          <a:bodyPr wrap="none" lIns="91440" tIns="45720" rIns="91440" bIns="45720">
            <a:spAutoFit/>
          </a:bodyPr>
          <a:lstStyle/>
          <a:p>
            <a:pPr algn="ct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Department of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8" name="Rectangle 7"/>
          <p:cNvSpPr/>
          <p:nvPr/>
        </p:nvSpPr>
        <p:spPr>
          <a:xfrm>
            <a:off x="323528" y="2210961"/>
            <a:ext cx="3873176" cy="707886"/>
          </a:xfrm>
          <a:prstGeom prst="rect">
            <a:avLst/>
          </a:prstGeom>
          <a:noFill/>
        </p:spPr>
        <p:txBody>
          <a:bodyPr wrap="none" lIns="91440" tIns="45720" rIns="91440" bIns="45720">
            <a:spAutoFit/>
          </a:bodyPr>
          <a:lstStyle/>
          <a:p>
            <a:pPr algn="ctr"/>
            <a:r>
              <a:rPr lang="en-US" sz="40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Crystallography</a:t>
            </a:r>
            <a:endParaRPr lang="fr-FR" sz="4000" b="1" cap="none"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9" name="Rectangle 8"/>
          <p:cNvSpPr/>
          <p:nvPr/>
        </p:nvSpPr>
        <p:spPr>
          <a:xfrm>
            <a:off x="425983" y="5631631"/>
            <a:ext cx="2440092" cy="461665"/>
          </a:xfrm>
          <a:prstGeom prst="rect">
            <a:avLst/>
          </a:prstGeom>
          <a:noFill/>
        </p:spPr>
        <p:txBody>
          <a:bodyPr wrap="none" lIns="91440" tIns="45720" rIns="91440" bIns="45720">
            <a:spAutoFit/>
          </a:bodyPr>
          <a:lstStyle/>
          <a:p>
            <a:pPr algn="ctr"/>
            <a:r>
              <a:rPr lang="en-US" sz="2400" b="1" spc="50" dirty="0" err="1">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Licence</a:t>
            </a:r>
            <a:r>
              <a:rPr lang="en-US" sz="2400" b="1"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Geology</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0" name="Rectangle 9"/>
          <p:cNvSpPr/>
          <p:nvPr/>
        </p:nvSpPr>
        <p:spPr>
          <a:xfrm>
            <a:off x="34798" y="5949280"/>
            <a:ext cx="3267881"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2</a:t>
            </a:r>
            <a:r>
              <a:rPr lang="en-US" sz="2400" b="1" spc="50" baseline="3000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nd</a:t>
            </a:r>
            <a:r>
              <a:rPr lang="en-US" sz="2400" b="1" spc="50" dirty="0" smtClean="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rPr>
              <a:t> year Common core</a:t>
            </a:r>
            <a:endParaRPr lang="fr-FR" sz="2400" b="1" cap="none" spc="50" dirty="0">
              <a:ln w="13500">
                <a:solidFill>
                  <a:schemeClr val="accent1">
                    <a:shade val="2500"/>
                    <a:alpha val="6500"/>
                  </a:schemeClr>
                </a:solidFill>
                <a:prstDash val="solid"/>
              </a:ln>
              <a:solidFill>
                <a:schemeClr val="bg1">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1" name="Rectangle 10"/>
          <p:cNvSpPr/>
          <p:nvPr/>
        </p:nvSpPr>
        <p:spPr>
          <a:xfrm>
            <a:off x="818212" y="2844224"/>
            <a:ext cx="3753785" cy="461665"/>
          </a:xfrm>
          <a:prstGeom prst="rect">
            <a:avLst/>
          </a:prstGeom>
          <a:noFill/>
        </p:spPr>
        <p:txBody>
          <a:bodyPr wrap="none" lIns="91440" tIns="45720" rIns="91440" bIns="45720">
            <a:spAutoFit/>
          </a:bodyPr>
          <a:lstStyle/>
          <a:p>
            <a:pPr algn="ctr"/>
            <a:r>
              <a:rPr lang="en-US" sz="2400" b="1" spc="50" dirty="0" smtClean="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rPr>
              <a:t>By SAADALI Badreddine</a:t>
            </a:r>
            <a:endParaRPr lang="fr-FR" sz="2400" b="1" cap="none" spc="50" dirty="0">
              <a:ln w="13500">
                <a:solidFill>
                  <a:schemeClr val="accent1">
                    <a:shade val="2500"/>
                    <a:alpha val="6500"/>
                  </a:schemeClr>
                </a:solidFill>
                <a:prstDash val="solid"/>
              </a:ln>
              <a:solidFill>
                <a:schemeClr val="accent3">
                  <a:lumMod val="60000"/>
                  <a:lumOff val="40000"/>
                  <a:alpha val="95000"/>
                </a:schemeClr>
              </a:solidFill>
              <a:effectLst>
                <a:innerShdw blurRad="50900" dist="38500" dir="13500000">
                  <a:srgbClr val="000000">
                    <a:alpha val="60000"/>
                  </a:srgbClr>
                </a:innerShdw>
              </a:effectLst>
              <a:latin typeface="Times New Roman" pitchFamily="18" charset="0"/>
              <a:cs typeface="Times New Roman" pitchFamily="18" charset="0"/>
            </a:endParaRPr>
          </a:p>
        </p:txBody>
      </p:sp>
      <p:sp>
        <p:nvSpPr>
          <p:cNvPr id="12" name="Rectangle 11"/>
          <p:cNvSpPr/>
          <p:nvPr/>
        </p:nvSpPr>
        <p:spPr>
          <a:xfrm>
            <a:off x="-136029" y="3585790"/>
            <a:ext cx="3564117" cy="923330"/>
          </a:xfrm>
          <a:prstGeom prst="rect">
            <a:avLst/>
          </a:prstGeom>
          <a:noFill/>
        </p:spPr>
        <p:txBody>
          <a:bodyPr wrap="none" lIns="91440" tIns="45720" rIns="91440" bIns="45720">
            <a:spAutoFit/>
          </a:bodyPr>
          <a:lstStyle/>
          <a:p>
            <a:pPr algn="ctr"/>
            <a:r>
              <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Course </a:t>
            </a:r>
            <a:r>
              <a:rPr lang="fr-FR" sz="5400" b="1" spc="50" dirty="0" smtClean="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rPr>
              <a:t>VII</a:t>
            </a:r>
            <a:endParaRPr lang="fr-FR" sz="5400" b="1" spc="50" dirty="0">
              <a:ln w="13500">
                <a:solidFill>
                  <a:schemeClr val="accent1">
                    <a:shade val="2500"/>
                    <a:alpha val="6500"/>
                  </a:schemeClr>
                </a:solidFill>
                <a:prstDash val="solid"/>
              </a:ln>
              <a:solidFill>
                <a:srgbClr val="FFFF00">
                  <a:alpha val="95000"/>
                </a:srgbClr>
              </a:solidFill>
              <a:effectLst>
                <a:innerShdw blurRad="50900" dist="38500" dir="13500000">
                  <a:srgbClr val="000000">
                    <a:alpha val="60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49552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Vertical)">
                                      <p:cBhvr>
                                        <p:cTn id="19" dur="500"/>
                                        <p:tgtEl>
                                          <p:spTgt spid="8"/>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6" presetClass="entr" presetSubtype="32"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out)">
                                      <p:cBhvr>
                                        <p:cTn id="29" dur="2000"/>
                                        <p:tgtEl>
                                          <p:spTgt spid="12"/>
                                        </p:tgtEl>
                                      </p:cBhvr>
                                    </p:animEffect>
                                  </p:childTnLst>
                                </p:cTn>
                              </p:par>
                            </p:childTnLst>
                          </p:cTn>
                        </p:par>
                        <p:par>
                          <p:cTn id="30" fill="hold">
                            <p:stCondLst>
                              <p:cond delay="5000"/>
                            </p:stCondLst>
                            <p:childTnLst>
                              <p:par>
                                <p:cTn id="31" presetID="14" presetClass="entr" presetSubtype="1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500"/>
                                        <p:tgtEl>
                                          <p:spTgt spid="9"/>
                                        </p:tgtEl>
                                      </p:cBhvr>
                                    </p:animEffect>
                                  </p:childTnLst>
                                </p:cTn>
                              </p:par>
                            </p:childTnLst>
                          </p:cTn>
                        </p:par>
                        <p:par>
                          <p:cTn id="34" fill="hold">
                            <p:stCondLst>
                              <p:cond delay="5500"/>
                            </p:stCondLst>
                            <p:childTnLst>
                              <p:par>
                                <p:cTn id="35" presetID="14" presetClass="entr" presetSubtype="1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3909" y="33505"/>
            <a:ext cx="5936177"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Light propagation in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crystals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0" y="3717032"/>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This can be visualized as the transverse vibration of a string showing the wave's amplitude and wavelength. Vibrations represent the motion of matter while the wave itself is the propagation of energy. This analogy helps explain how waves transfer energy without permanently displacing the medium through which they travel.</a:t>
            </a:r>
          </a:p>
        </p:txBody>
      </p:sp>
      <p:sp>
        <p:nvSpPr>
          <p:cNvPr id="6" name="Rectangle 5"/>
          <p:cNvSpPr/>
          <p:nvPr/>
        </p:nvSpPr>
        <p:spPr>
          <a:xfrm>
            <a:off x="0" y="559279"/>
            <a:ext cx="4569443" cy="2862322"/>
          </a:xfrm>
          <a:prstGeom prst="rect">
            <a:avLst/>
          </a:prstGeom>
        </p:spPr>
        <p:txBody>
          <a:bodyPr wrap="square">
            <a:spAutoFit/>
          </a:bodyPr>
          <a:lstStyle/>
          <a:p>
            <a:pPr algn="ctr"/>
            <a:r>
              <a:rPr lang="en-US" sz="2000" dirty="0">
                <a:latin typeface="Times New Roman" pitchFamily="18" charset="0"/>
                <a:cs typeface="Times New Roman" pitchFamily="18" charset="0"/>
              </a:rPr>
              <a:t>Waves and their propagation can be illustrated by throwing a stone into a calm pond with a floating piece of wood: circular ripples appear and spread outward. These are waves. The floating wood moves up and down vibrating perpendicularly to the direction of the wave representing the propagation of transverse waves.</a:t>
            </a:r>
            <a:endParaRPr lang="fr-FR" sz="2000" dirty="0">
              <a:latin typeface="Times New Roman" pitchFamily="18" charset="0"/>
              <a:cs typeface="Times New Roman" pitchFamily="18" charset="0"/>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559280"/>
            <a:ext cx="4541912" cy="2862322"/>
          </a:xfrm>
          <a:prstGeom prst="rect">
            <a:avLst/>
          </a:prstGeom>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3" y="5229200"/>
            <a:ext cx="8580597" cy="142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36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out)">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6"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07526" y="33505"/>
            <a:ext cx="2928943"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rPr>
              <a:t>Birefringence</a:t>
            </a:r>
            <a:endPar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8802" y="2564904"/>
            <a:ext cx="9144000" cy="1446550"/>
          </a:xfrm>
          <a:prstGeom prst="rect">
            <a:avLst/>
          </a:prstGeom>
        </p:spPr>
        <p:txBody>
          <a:bodyPr wrap="square">
            <a:spAutoFit/>
          </a:bodyPr>
          <a:lstStyle/>
          <a:p>
            <a:pPr algn="ctr"/>
            <a:r>
              <a:rPr lang="en-US" sz="2200" dirty="0">
                <a:latin typeface="Times New Roman" pitchFamily="18" charset="0"/>
                <a:cs typeface="Times New Roman" pitchFamily="18" charset="0"/>
              </a:rPr>
              <a:t>The extraordinary ray ne is polarized in the plane containing the birefringence axis while the ordinary ray no is polarized orthogonally to this axis. Both indices depend on the wavelength λ of the light. This phenomenon is widely observed in materials like calcite and quartz.</a:t>
            </a:r>
          </a:p>
        </p:txBody>
      </p:sp>
      <p:sp>
        <p:nvSpPr>
          <p:cNvPr id="6" name="Rectangle 5"/>
          <p:cNvSpPr/>
          <p:nvPr/>
        </p:nvSpPr>
        <p:spPr>
          <a:xfrm>
            <a:off x="0" y="559279"/>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Birefringence is a property of certain anisotropic transparent crystals that can split light into two rays with crossed polarizations. This double refraction is due to the presence of a specific direction in the crystal (the birefringence axis), where the extraordinary index differs from the ordinary index no only in perpendicular directions.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834" y="4221088"/>
            <a:ext cx="8575646" cy="2323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796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barn(outVertical)">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78246" y="53667"/>
            <a:ext cx="2706511" cy="707886"/>
          </a:xfrm>
          <a:prstGeom prst="rect">
            <a:avLst/>
          </a:prstGeom>
          <a:noFill/>
        </p:spPr>
        <p:txBody>
          <a:bodyPr wrap="none" lIns="91440" tIns="45720" rIns="91440" bIns="45720">
            <a:spAutoFit/>
          </a:bodyPr>
          <a:lstStyle/>
          <a:p>
            <a:pPr algn="ctr"/>
            <a:r>
              <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Course </a:t>
            </a:r>
            <a:r>
              <a:rPr lang="fr-FR" sz="40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VII</a:t>
            </a:r>
            <a:endParaRPr lang="fr-FR" sz="40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9" name="Rectangle 8"/>
          <p:cNvSpPr/>
          <p:nvPr/>
        </p:nvSpPr>
        <p:spPr>
          <a:xfrm>
            <a:off x="1923977" y="4860449"/>
            <a:ext cx="3296095"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Crystal optics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sp>
        <p:nvSpPr>
          <p:cNvPr id="8" name="Rectangle 7"/>
          <p:cNvSpPr/>
          <p:nvPr/>
        </p:nvSpPr>
        <p:spPr>
          <a:xfrm>
            <a:off x="1885610" y="5580529"/>
            <a:ext cx="5998758" cy="584775"/>
          </a:xfrm>
          <a:prstGeom prst="rect">
            <a:avLst/>
          </a:prstGeom>
          <a:noFill/>
        </p:spPr>
        <p:txBody>
          <a:bodyPr wrap="none" lIns="91440" tIns="45720" rIns="91440" bIns="45720">
            <a:spAutoFit/>
          </a:bodyPr>
          <a:lstStyle/>
          <a:p>
            <a:pPr marL="571500" indent="-571500" algn="ctr">
              <a:buFont typeface="Arial" pitchFamily="34" charset="0"/>
              <a:buChar char="•"/>
            </a:pPr>
            <a:r>
              <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rPr>
              <a:t>Light propagation in crystals</a:t>
            </a:r>
            <a:endParaRPr lang="en-US" sz="3200" b="1" spc="50" dirty="0">
              <a:ln w="12700" cmpd="sng">
                <a:solidFill>
                  <a:srgbClr val="FF0000"/>
                </a:solidFill>
                <a:prstDash val="solid"/>
              </a:ln>
              <a:solidFill>
                <a:srgbClr val="FFFF00"/>
              </a:solidFill>
              <a:effectLst>
                <a:glow rad="53100">
                  <a:schemeClr val="accent6">
                    <a:satMod val="180000"/>
                    <a:alpha val="30000"/>
                  </a:schemeClr>
                </a:glow>
              </a:effectLst>
              <a:latin typeface="Times New Roman" pitchFamily="18" charset="0"/>
              <a:cs typeface="Times New Roman" pitchFamily="18" charset="0"/>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1712982"/>
            <a:ext cx="4149841" cy="3137804"/>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033" y="761553"/>
            <a:ext cx="4056527" cy="3042395"/>
          </a:xfrm>
          <a:prstGeom prst="rect">
            <a:avLst/>
          </a:prstGeom>
        </p:spPr>
      </p:pic>
    </p:spTree>
    <p:extLst>
      <p:ext uri="{BB962C8B-B14F-4D97-AF65-F5344CB8AC3E}">
        <p14:creationId xmlns:p14="http://schemas.microsoft.com/office/powerpoint/2010/main" val="292707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par>
                          <p:cTn id="18" fill="hold">
                            <p:stCondLst>
                              <p:cond delay="2000"/>
                            </p:stCondLst>
                            <p:childTnLst>
                              <p:par>
                                <p:cTn id="19" presetID="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0-#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2190495"/>
            <a:ext cx="3546773" cy="2862322"/>
          </a:xfrm>
          <a:prstGeom prst="rect">
            <a:avLst/>
          </a:prstGeom>
        </p:spPr>
        <p:txBody>
          <a:bodyPr wrap="square">
            <a:spAutoFit/>
          </a:bodyPr>
          <a:lstStyle/>
          <a:p>
            <a:pPr algn="ct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an incident light ray reaches a surface separating </a:t>
            </a:r>
            <a:r>
              <a:rPr lang="en-US" sz="2000" dirty="0" smtClean="0">
                <a:latin typeface="Times New Roman" pitchFamily="18" charset="0"/>
                <a:cs typeface="Times New Roman" pitchFamily="18" charset="0"/>
              </a:rPr>
              <a:t>two </a:t>
            </a:r>
            <a:r>
              <a:rPr lang="en-US" sz="2000" dirty="0">
                <a:latin typeface="Times New Roman" pitchFamily="18" charset="0"/>
                <a:cs typeface="Times New Roman" pitchFamily="18" charset="0"/>
              </a:rPr>
              <a:t>transparent media, it splits into two parts: one part is reflected back </a:t>
            </a:r>
            <a:r>
              <a:rPr lang="en-US" sz="2000" dirty="0" smtClean="0">
                <a:latin typeface="Times New Roman" pitchFamily="18" charset="0"/>
                <a:cs typeface="Times New Roman" pitchFamily="18" charset="0"/>
              </a:rPr>
              <a:t>into </a:t>
            </a:r>
            <a:r>
              <a:rPr lang="en-US" sz="2000" dirty="0">
                <a:latin typeface="Times New Roman" pitchFamily="18" charset="0"/>
                <a:cs typeface="Times New Roman" pitchFamily="18" charset="0"/>
              </a:rPr>
              <a:t>the first </a:t>
            </a:r>
            <a:r>
              <a:rPr lang="en-US" sz="2000" dirty="0" smtClean="0">
                <a:latin typeface="Times New Roman" pitchFamily="18" charset="0"/>
                <a:cs typeface="Times New Roman" pitchFamily="18" charset="0"/>
              </a:rPr>
              <a:t>medium and </a:t>
            </a:r>
            <a:r>
              <a:rPr lang="en-US" sz="2000" dirty="0">
                <a:latin typeface="Times New Roman" pitchFamily="18" charset="0"/>
                <a:cs typeface="Times New Roman" pitchFamily="18" charset="0"/>
              </a:rPr>
              <a:t>the other is deviated from its original direction into the second medium, known as refracted light.</a:t>
            </a:r>
            <a:endParaRPr lang="en-US" sz="2000" dirty="0">
              <a:latin typeface="Times New Roman" pitchFamily="18" charset="0"/>
              <a:cs typeface="Times New Roman" pitchFamily="18" charset="0"/>
            </a:endParaRPr>
          </a:p>
        </p:txBody>
      </p:sp>
      <p:sp>
        <p:nvSpPr>
          <p:cNvPr id="5" name="Rectangle 4"/>
          <p:cNvSpPr/>
          <p:nvPr/>
        </p:nvSpPr>
        <p:spPr>
          <a:xfrm>
            <a:off x="3076234" y="33505"/>
            <a:ext cx="2991525"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Crystal optics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0" y="5182160"/>
            <a:ext cx="9144000" cy="1631216"/>
          </a:xfrm>
          <a:prstGeom prst="rect">
            <a:avLst/>
          </a:prstGeom>
        </p:spPr>
        <p:txBody>
          <a:bodyPr wrap="square">
            <a:spAutoFit/>
          </a:bodyPr>
          <a:lstStyle/>
          <a:p>
            <a:pPr algn="ctr"/>
            <a:r>
              <a:rPr lang="en-US" sz="2000" dirty="0">
                <a:latin typeface="Times New Roman" pitchFamily="18" charset="0"/>
                <a:cs typeface="Times New Roman" pitchFamily="18" charset="0"/>
              </a:rPr>
              <a:t>As light propagates through, a material </a:t>
            </a:r>
            <a:r>
              <a:rPr lang="en-US" sz="2000" dirty="0" smtClean="0">
                <a:latin typeface="Times New Roman" pitchFamily="18" charset="0"/>
                <a:cs typeface="Times New Roman" pitchFamily="18" charset="0"/>
              </a:rPr>
              <a:t>medium </a:t>
            </a:r>
            <a:r>
              <a:rPr lang="en-US" sz="2000" dirty="0">
                <a:latin typeface="Times New Roman" pitchFamily="18" charset="0"/>
                <a:cs typeface="Times New Roman" pitchFamily="18" charset="0"/>
              </a:rPr>
              <a:t>it may retain its intensity regardless of the distance traveled; such a medium is then </a:t>
            </a:r>
            <a:r>
              <a:rPr lang="en-US" sz="2000" dirty="0" smtClean="0">
                <a:latin typeface="Times New Roman" pitchFamily="18" charset="0"/>
                <a:cs typeface="Times New Roman" pitchFamily="18" charset="0"/>
              </a:rPr>
              <a:t>called </a:t>
            </a:r>
            <a:r>
              <a:rPr lang="en-US" sz="2000" dirty="0">
                <a:latin typeface="Times New Roman" pitchFamily="18" charset="0"/>
                <a:cs typeface="Times New Roman" pitchFamily="18" charset="0"/>
              </a:rPr>
              <a:t>transparent</a:t>
            </a:r>
            <a:r>
              <a:rPr lang="en-US" sz="2000" dirty="0" smtClean="0">
                <a:latin typeface="Times New Roman" pitchFamily="18" charset="0"/>
                <a:cs typeface="Times New Roman" pitchFamily="18" charset="0"/>
              </a:rPr>
              <a:t>.</a:t>
            </a:r>
          </a:p>
          <a:p>
            <a:pPr algn="ctr"/>
            <a:r>
              <a:rPr lang="en-US" sz="2000" dirty="0">
                <a:latin typeface="Times New Roman" pitchFamily="18" charset="0"/>
                <a:cs typeface="Times New Roman" pitchFamily="18" charset="0"/>
              </a:rPr>
              <a:t>Since absorption typically, diminishes rays of different oscillation periods at varying </a:t>
            </a:r>
            <a:r>
              <a:rPr lang="en-US" sz="2000" dirty="0" smtClean="0">
                <a:latin typeface="Times New Roman" pitchFamily="18" charset="0"/>
                <a:cs typeface="Times New Roman" pitchFamily="18" charset="0"/>
              </a:rPr>
              <a:t>rates </a:t>
            </a:r>
            <a:r>
              <a:rPr lang="en-US" sz="2000" dirty="0">
                <a:latin typeface="Times New Roman" pitchFamily="18" charset="0"/>
                <a:cs typeface="Times New Roman" pitchFamily="18" charset="0"/>
              </a:rPr>
              <a:t>white light passing, through absorbing media often becomes </a:t>
            </a:r>
            <a:r>
              <a:rPr lang="en-US" sz="2000" dirty="0" smtClean="0">
                <a:latin typeface="Times New Roman" pitchFamily="18" charset="0"/>
                <a:cs typeface="Times New Roman" pitchFamily="18" charset="0"/>
              </a:rPr>
              <a:t>colored </a:t>
            </a:r>
            <a:r>
              <a:rPr lang="en-US" sz="2000" dirty="0">
                <a:latin typeface="Times New Roman" pitchFamily="18" charset="0"/>
                <a:cs typeface="Times New Roman" pitchFamily="18" charset="0"/>
              </a:rPr>
              <a:t>and the medium itself may appear colored.</a:t>
            </a:r>
            <a:endParaRPr lang="fr-FR" sz="2000" dirty="0">
              <a:latin typeface="Times New Roman" pitchFamily="18" charset="0"/>
              <a:cs typeface="Times New Roman" pitchFamily="18" charset="0"/>
            </a:endParaRPr>
          </a:p>
        </p:txBody>
      </p:sp>
      <p:sp>
        <p:nvSpPr>
          <p:cNvPr id="2" name="Rectangle 1"/>
          <p:cNvSpPr/>
          <p:nvPr/>
        </p:nvSpPr>
        <p:spPr>
          <a:xfrm>
            <a:off x="0" y="559279"/>
            <a:ext cx="9144000" cy="1631216"/>
          </a:xfrm>
          <a:prstGeom prst="rect">
            <a:avLst/>
          </a:prstGeom>
        </p:spPr>
        <p:txBody>
          <a:bodyPr wrap="square">
            <a:spAutoFit/>
          </a:bodyPr>
          <a:lstStyle/>
          <a:p>
            <a:pPr algn="ctr"/>
            <a:r>
              <a:rPr lang="en-US" sz="2000" dirty="0">
                <a:latin typeface="Times New Roman" pitchFamily="18" charset="0"/>
                <a:cs typeface="Times New Roman" pitchFamily="18" charset="0"/>
              </a:rPr>
              <a:t>Light is a transverse electromagnetic radiation </a:t>
            </a:r>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a wave-like nature, characterized by a frequency (υ) that corresponds to the ratio of the speed of light (ς)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the wavelength (λ) propagated in a vacuum. It consists of two perpendicular </a:t>
            </a:r>
            <a:r>
              <a:rPr lang="en-US" sz="2000" dirty="0" smtClean="0">
                <a:latin typeface="Times New Roman" pitchFamily="18" charset="0"/>
                <a:cs typeface="Times New Roman" pitchFamily="18" charset="0"/>
              </a:rPr>
              <a:t>fields </a:t>
            </a:r>
            <a:r>
              <a:rPr lang="en-US" sz="2000" dirty="0">
                <a:latin typeface="Times New Roman" pitchFamily="18" charset="0"/>
                <a:cs typeface="Times New Roman" pitchFamily="18" charset="0"/>
              </a:rPr>
              <a:t>electric and </a:t>
            </a:r>
            <a:r>
              <a:rPr lang="en-US" sz="2000" dirty="0" smtClean="0">
                <a:latin typeface="Times New Roman" pitchFamily="18" charset="0"/>
                <a:cs typeface="Times New Roman" pitchFamily="18" charset="0"/>
              </a:rPr>
              <a:t>magnetic </a:t>
            </a:r>
            <a:r>
              <a:rPr lang="en-US" sz="2000" dirty="0">
                <a:latin typeface="Times New Roman" pitchFamily="18" charset="0"/>
                <a:cs typeface="Times New Roman" pitchFamily="18" charset="0"/>
              </a:rPr>
              <a:t>which are also perpendicular to the direction </a:t>
            </a:r>
            <a:r>
              <a:rPr lang="en-US" sz="2000" dirty="0" smtClean="0">
                <a:latin typeface="Times New Roman" pitchFamily="18" charset="0"/>
                <a:cs typeface="Times New Roman" pitchFamily="18" charset="0"/>
              </a:rPr>
              <a:t>of propagation </a:t>
            </a:r>
            <a:r>
              <a:rPr lang="en-US" sz="2000" dirty="0">
                <a:latin typeface="Times New Roman" pitchFamily="18" charset="0"/>
                <a:cs typeface="Times New Roman" pitchFamily="18" charset="0"/>
              </a:rPr>
              <a:t>and it is not preferentially oriented.</a:t>
            </a:r>
            <a:endParaRPr lang="fr-FR" sz="20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190494"/>
            <a:ext cx="5004690" cy="299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81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1027"/>
                                        </p:tgtEl>
                                        <p:attrNameLst>
                                          <p:attrName>style.visibility</p:attrName>
                                        </p:attrNameLst>
                                      </p:cBhvr>
                                      <p:to>
                                        <p:strVal val="visible"/>
                                      </p:to>
                                    </p:set>
                                    <p:animEffect transition="in" filter="randombar(horizontal)">
                                      <p:cBhvr>
                                        <p:cTn id="2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115" y="1988840"/>
            <a:ext cx="9132091" cy="1323439"/>
          </a:xfrm>
          <a:prstGeom prst="rect">
            <a:avLst/>
          </a:prstGeom>
        </p:spPr>
        <p:txBody>
          <a:bodyPr wrap="square">
            <a:spAutoFit/>
          </a:bodyPr>
          <a:lstStyle/>
          <a:p>
            <a:pPr algn="ctr"/>
            <a:r>
              <a:rPr lang="en-US" sz="2000" dirty="0">
                <a:latin typeface="Times New Roman" pitchFamily="18" charset="0"/>
                <a:cs typeface="Times New Roman" pitchFamily="18" charset="0"/>
              </a:rPr>
              <a:t>This theory visualized the </a:t>
            </a:r>
            <a:r>
              <a:rPr lang="en-US" sz="2000" dirty="0" smtClean="0">
                <a:latin typeface="Times New Roman" pitchFamily="18" charset="0"/>
                <a:cs typeface="Times New Roman" pitchFamily="18" charset="0"/>
              </a:rPr>
              <a:t>law </a:t>
            </a:r>
            <a:r>
              <a:rPr lang="en-US" sz="2000" dirty="0">
                <a:latin typeface="Times New Roman" pitchFamily="18" charset="0"/>
                <a:cs typeface="Times New Roman" pitchFamily="18" charset="0"/>
              </a:rPr>
              <a:t>of reflection. Newton explained that white sunlight is composed of heterogeneous </a:t>
            </a:r>
            <a:r>
              <a:rPr lang="en-US" sz="2000" dirty="0" smtClean="0">
                <a:latin typeface="Times New Roman" pitchFamily="18" charset="0"/>
                <a:cs typeface="Times New Roman" pitchFamily="18" charset="0"/>
              </a:rPr>
              <a:t>rays </a:t>
            </a:r>
            <a:r>
              <a:rPr lang="en-US" sz="2000" dirty="0">
                <a:latin typeface="Times New Roman" pitchFamily="18" charset="0"/>
                <a:cs typeface="Times New Roman" pitchFamily="18" charset="0"/>
              </a:rPr>
              <a:t>which are a mixture of various corpuscles. When </a:t>
            </a:r>
            <a:r>
              <a:rPr lang="en-US" sz="2000" dirty="0" smtClean="0">
                <a:latin typeface="Times New Roman" pitchFamily="18" charset="0"/>
                <a:cs typeface="Times New Roman" pitchFamily="18" charset="0"/>
              </a:rPr>
              <a:t>light </a:t>
            </a:r>
            <a:r>
              <a:rPr lang="en-US" sz="2000" dirty="0">
                <a:latin typeface="Times New Roman" pitchFamily="18" charset="0"/>
                <a:cs typeface="Times New Roman" pitchFamily="18" charset="0"/>
              </a:rPr>
              <a:t>passes from one transparent medium to </a:t>
            </a:r>
            <a:r>
              <a:rPr lang="en-US" sz="2000" dirty="0" smtClean="0">
                <a:latin typeface="Times New Roman" pitchFamily="18" charset="0"/>
                <a:cs typeface="Times New Roman" pitchFamily="18" charset="0"/>
              </a:rPr>
              <a:t>another </a:t>
            </a:r>
            <a:r>
              <a:rPr lang="en-US" sz="2000" dirty="0">
                <a:latin typeface="Times New Roman" pitchFamily="18" charset="0"/>
                <a:cs typeface="Times New Roman" pitchFamily="18" charset="0"/>
              </a:rPr>
              <a:t>each </a:t>
            </a:r>
            <a:r>
              <a:rPr lang="en-US" sz="2000" dirty="0" err="1">
                <a:latin typeface="Times New Roman" pitchFamily="18" charset="0"/>
                <a:cs typeface="Times New Roman" pitchFamily="18" charset="0"/>
              </a:rPr>
              <a:t>corpuscule</a:t>
            </a:r>
            <a:r>
              <a:rPr lang="en-US" sz="2000" dirty="0">
                <a:latin typeface="Times New Roman" pitchFamily="18" charset="0"/>
                <a:cs typeface="Times New Roman" pitchFamily="18" charset="0"/>
              </a:rPr>
              <a:t> is </a:t>
            </a:r>
            <a:r>
              <a:rPr lang="en-US" sz="2000" dirty="0" smtClean="0">
                <a:latin typeface="Times New Roman" pitchFamily="18" charset="0"/>
                <a:cs typeface="Times New Roman" pitchFamily="18" charset="0"/>
              </a:rPr>
              <a:t>deflected </a:t>
            </a:r>
            <a:r>
              <a:rPr lang="en-US" sz="2000" dirty="0">
                <a:latin typeface="Times New Roman" pitchFamily="18" charset="0"/>
                <a:cs typeface="Times New Roman" pitchFamily="18" charset="0"/>
              </a:rPr>
              <a:t>according to its </a:t>
            </a:r>
            <a:r>
              <a:rPr lang="en-US" sz="2000" dirty="0" err="1" smtClean="0">
                <a:latin typeface="Times New Roman" pitchFamily="18" charset="0"/>
                <a:cs typeface="Times New Roman" pitchFamily="18" charset="0"/>
              </a:rPr>
              <a:t>refrangibilit</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leading to dispersion as the corpuscles separate.</a:t>
            </a:r>
            <a:endParaRPr lang="en-US" sz="2000" dirty="0">
              <a:latin typeface="Times New Roman" pitchFamily="18" charset="0"/>
              <a:cs typeface="Times New Roman" pitchFamily="18" charset="0"/>
            </a:endParaRPr>
          </a:p>
        </p:txBody>
      </p:sp>
      <p:sp>
        <p:nvSpPr>
          <p:cNvPr id="5" name="Rectangle 4"/>
          <p:cNvSpPr/>
          <p:nvPr/>
        </p:nvSpPr>
        <p:spPr>
          <a:xfrm>
            <a:off x="2816548" y="33505"/>
            <a:ext cx="3510898"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Crystal </a:t>
            </a:r>
            <a:r>
              <a:rPr lang="en-US" sz="2800" b="1" spc="50" dirty="0" smtClean="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optics (2)</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206" y="5561945"/>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Newton used </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term "continuous spectrum" to describe the decomposition of a beam of white </a:t>
            </a:r>
            <a:r>
              <a:rPr lang="en-US" sz="2000" dirty="0" smtClean="0">
                <a:latin typeface="Times New Roman" pitchFamily="18" charset="0"/>
                <a:cs typeface="Times New Roman" pitchFamily="18" charset="0"/>
              </a:rPr>
              <a:t>sunlight </a:t>
            </a:r>
            <a:r>
              <a:rPr lang="en-US" sz="2000" dirty="0">
                <a:latin typeface="Times New Roman" pitchFamily="18" charset="0"/>
                <a:cs typeface="Times New Roman" pitchFamily="18" charset="0"/>
              </a:rPr>
              <a:t>into a multitude of colored lights when </a:t>
            </a:r>
            <a:r>
              <a:rPr lang="en-US" sz="2000" dirty="0" smtClean="0">
                <a:latin typeface="Times New Roman" pitchFamily="18" charset="0"/>
                <a:cs typeface="Times New Roman" pitchFamily="18" charset="0"/>
              </a:rPr>
              <a:t>passing </a:t>
            </a:r>
            <a:r>
              <a:rPr lang="en-US" sz="2000" dirty="0">
                <a:latin typeface="Times New Roman" pitchFamily="18" charset="0"/>
                <a:cs typeface="Times New Roman" pitchFamily="18" charset="0"/>
              </a:rPr>
              <a:t>through a prism. If these colored lights are </a:t>
            </a:r>
            <a:r>
              <a:rPr lang="en-US" sz="2000" dirty="0" smtClean="0">
                <a:latin typeface="Times New Roman" pitchFamily="18" charset="0"/>
                <a:cs typeface="Times New Roman" pitchFamily="18" charset="0"/>
              </a:rPr>
              <a:t>passed </a:t>
            </a:r>
            <a:r>
              <a:rPr lang="en-US" sz="2000" dirty="0">
                <a:latin typeface="Times New Roman" pitchFamily="18" charset="0"/>
                <a:cs typeface="Times New Roman" pitchFamily="18" charset="0"/>
              </a:rPr>
              <a:t>through a second </a:t>
            </a:r>
            <a:r>
              <a:rPr lang="en-US" sz="2000" dirty="0" smtClean="0">
                <a:latin typeface="Times New Roman" pitchFamily="18" charset="0"/>
                <a:cs typeface="Times New Roman" pitchFamily="18" charset="0"/>
              </a:rPr>
              <a:t>prism </a:t>
            </a:r>
            <a:r>
              <a:rPr lang="en-US" sz="2000" dirty="0">
                <a:latin typeface="Times New Roman" pitchFamily="18" charset="0"/>
                <a:cs typeface="Times New Roman" pitchFamily="18" charset="0"/>
              </a:rPr>
              <a:t>inverted and properly </a:t>
            </a:r>
            <a:r>
              <a:rPr lang="en-US" sz="2000" dirty="0" smtClean="0">
                <a:latin typeface="Times New Roman" pitchFamily="18" charset="0"/>
                <a:cs typeface="Times New Roman" pitchFamily="18" charset="0"/>
              </a:rPr>
              <a:t>positioned white </a:t>
            </a:r>
            <a:r>
              <a:rPr lang="en-US" sz="2000" dirty="0">
                <a:latin typeface="Times New Roman" pitchFamily="18" charset="0"/>
                <a:cs typeface="Times New Roman" pitchFamily="18" charset="0"/>
              </a:rPr>
              <a:t>light is reconstituted.</a:t>
            </a:r>
            <a:endParaRPr lang="en-US" sz="2000" dirty="0">
              <a:latin typeface="Times New Roman" pitchFamily="18" charset="0"/>
              <a:cs typeface="Times New Roman" pitchFamily="18" charset="0"/>
            </a:endParaRPr>
          </a:p>
        </p:txBody>
      </p:sp>
      <p:sp>
        <p:nvSpPr>
          <p:cNvPr id="7" name="Rectangle 6"/>
          <p:cNvSpPr/>
          <p:nvPr/>
        </p:nvSpPr>
        <p:spPr>
          <a:xfrm>
            <a:off x="0" y="559279"/>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Newton developed his corpuscular </a:t>
            </a:r>
            <a:r>
              <a:rPr lang="en-US" sz="2000" dirty="0" smtClean="0">
                <a:latin typeface="Times New Roman" pitchFamily="18" charset="0"/>
                <a:cs typeface="Times New Roman" pitchFamily="18" charset="0"/>
              </a:rPr>
              <a:t>theory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light </a:t>
            </a:r>
            <a:r>
              <a:rPr lang="en-US" sz="2000" dirty="0">
                <a:latin typeface="Times New Roman" pitchFamily="18" charset="0"/>
                <a:cs typeface="Times New Roman" pitchFamily="18" charset="0"/>
              </a:rPr>
              <a:t>concluding that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"luminous bodies (sources of light) emit particles or corpuscles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light (grains of an imprecise nature)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that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in an isotropic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medium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propagate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in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straight lines with a finite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speed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striking our eyes to produce the sensation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of </a:t>
            </a:r>
            <a:r>
              <a:rPr lang="en-US" sz="2000" b="1" dirty="0">
                <a:effectLst>
                  <a:outerShdw blurRad="38100" dist="38100" dir="2700000" algn="tl">
                    <a:srgbClr val="000000">
                      <a:alpha val="43137"/>
                    </a:srgbClr>
                  </a:outerShdw>
                </a:effectLst>
                <a:latin typeface="Times New Roman" pitchFamily="18" charset="0"/>
                <a:cs typeface="Times New Roman" pitchFamily="18" charset="0"/>
              </a:rPr>
              <a:t>light</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429000"/>
            <a:ext cx="7107699"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67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randombar(horizontal)">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51251" y="33505"/>
            <a:ext cx="2641492"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rPr>
              <a:t>Wavelength</a:t>
            </a:r>
            <a:endPar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5206" y="5777388"/>
            <a:ext cx="9144000" cy="769441"/>
          </a:xfrm>
          <a:prstGeom prst="rect">
            <a:avLst/>
          </a:prstGeom>
        </p:spPr>
        <p:txBody>
          <a:bodyPr wrap="square">
            <a:spAutoFit/>
          </a:bodyPr>
          <a:lstStyle/>
          <a:p>
            <a:pPr algn="ctr"/>
            <a:r>
              <a:rPr lang="en-US" sz="2200" dirty="0">
                <a:latin typeface="Times New Roman" pitchFamily="18" charset="0"/>
                <a:cs typeface="Times New Roman" pitchFamily="18" charset="0"/>
              </a:rPr>
              <a:t>This equation </a:t>
            </a:r>
            <a:r>
              <a:rPr lang="en-US" sz="2200" dirty="0" smtClean="0">
                <a:latin typeface="Times New Roman" pitchFamily="18" charset="0"/>
                <a:cs typeface="Times New Roman" pitchFamily="18" charset="0"/>
              </a:rPr>
              <a:t>highlights </a:t>
            </a:r>
            <a:r>
              <a:rPr lang="en-US" sz="2200" dirty="0">
                <a:latin typeface="Times New Roman" pitchFamily="18" charset="0"/>
                <a:cs typeface="Times New Roman" pitchFamily="18" charset="0"/>
              </a:rPr>
              <a:t>the connection between </a:t>
            </a:r>
            <a:r>
              <a:rPr lang="en-US" sz="2200" dirty="0" smtClean="0">
                <a:latin typeface="Times New Roman" pitchFamily="18" charset="0"/>
                <a:cs typeface="Times New Roman" pitchFamily="18" charset="0"/>
              </a:rPr>
              <a:t>wavelength </a:t>
            </a:r>
            <a:r>
              <a:rPr lang="en-US" sz="2200" dirty="0">
                <a:latin typeface="Times New Roman" pitchFamily="18" charset="0"/>
                <a:cs typeface="Times New Roman" pitchFamily="18" charset="0"/>
              </a:rPr>
              <a:t>wave </a:t>
            </a:r>
            <a:r>
              <a:rPr lang="en-US" sz="2200" dirty="0" smtClean="0">
                <a:latin typeface="Times New Roman" pitchFamily="18" charset="0"/>
                <a:cs typeface="Times New Roman" pitchFamily="18" charset="0"/>
              </a:rPr>
              <a:t>speed period </a:t>
            </a:r>
            <a:r>
              <a:rPr lang="en-US" sz="2200" dirty="0">
                <a:latin typeface="Times New Roman" pitchFamily="18" charset="0"/>
                <a:cs typeface="Times New Roman" pitchFamily="18" charset="0"/>
              </a:rPr>
              <a:t>and </a:t>
            </a:r>
            <a:r>
              <a:rPr lang="en-US" sz="2200" dirty="0" smtClean="0">
                <a:latin typeface="Times New Roman" pitchFamily="18" charset="0"/>
                <a:cs typeface="Times New Roman" pitchFamily="18" charset="0"/>
              </a:rPr>
              <a:t>frequency </a:t>
            </a:r>
            <a:r>
              <a:rPr lang="en-US" sz="2200" dirty="0">
                <a:latin typeface="Times New Roman" pitchFamily="18" charset="0"/>
                <a:cs typeface="Times New Roman" pitchFamily="18" charset="0"/>
              </a:rPr>
              <a:t>which </a:t>
            </a:r>
            <a:r>
              <a:rPr lang="en-US" sz="2200" dirty="0" smtClean="0">
                <a:latin typeface="Times New Roman" pitchFamily="18" charset="0"/>
                <a:cs typeface="Times New Roman" pitchFamily="18" charset="0"/>
              </a:rPr>
              <a:t>are </a:t>
            </a:r>
            <a:r>
              <a:rPr lang="en-US" sz="2200" dirty="0">
                <a:latin typeface="Times New Roman" pitchFamily="18" charset="0"/>
                <a:cs typeface="Times New Roman" pitchFamily="18" charset="0"/>
              </a:rPr>
              <a:t>fundamental parameters in the study of wave behavior.</a:t>
            </a:r>
            <a:endParaRPr lang="en-US" sz="2200" dirty="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7" name="Rectangle 6"/>
              <p:cNvSpPr/>
              <p:nvPr/>
            </p:nvSpPr>
            <p:spPr>
              <a:xfrm>
                <a:off x="0" y="559279"/>
                <a:ext cx="9144000" cy="2292166"/>
              </a:xfrm>
              <a:prstGeom prst="rect">
                <a:avLst/>
              </a:prstGeom>
            </p:spPr>
            <p:txBody>
              <a:bodyPr wrap="square">
                <a:spAutoFit/>
              </a:bodyPr>
              <a:lstStyle/>
              <a:p>
                <a:pPr algn="ctr"/>
                <a:r>
                  <a:rPr lang="en-US" sz="2200" dirty="0" smtClean="0">
                    <a:latin typeface="Times New Roman" pitchFamily="18" charset="0"/>
                    <a:cs typeface="Times New Roman" pitchFamily="18" charset="0"/>
                  </a:rPr>
                  <a:t>The formation of a progressive wave occurs over a time period (</a:t>
                </a:r>
                <a14:m>
                  <m:oMath xmlns:m="http://schemas.openxmlformats.org/officeDocument/2006/math">
                    <m:r>
                      <a:rPr lang="fr-FR" sz="2200" b="0" i="1" smtClean="0">
                        <a:latin typeface="Cambria Math"/>
                        <a:cs typeface="Times New Roman" pitchFamily="18" charset="0"/>
                      </a:rPr>
                      <m:t>𝑇</m:t>
                    </m:r>
                  </m:oMath>
                </a14:m>
                <a:r>
                  <a:rPr lang="en-US" sz="2200" dirty="0" smtClean="0">
                    <a:latin typeface="Times New Roman" pitchFamily="18" charset="0"/>
                    <a:cs typeface="Times New Roman" pitchFamily="18" charset="0"/>
                  </a:rPr>
                  <a:t>) and </a:t>
                </a:r>
                <a:r>
                  <a:rPr lang="en-US" sz="2200" dirty="0">
                    <a:latin typeface="Times New Roman" pitchFamily="18" charset="0"/>
                    <a:cs typeface="Times New Roman" pitchFamily="18" charset="0"/>
                  </a:rPr>
                  <a:t>repeats over a distance </a:t>
                </a:r>
                <a:r>
                  <a:rPr lang="en-US" sz="2200" dirty="0" smtClean="0">
                    <a:latin typeface="Times New Roman" pitchFamily="18" charset="0"/>
                    <a:cs typeface="Times New Roman" pitchFamily="18" charset="0"/>
                  </a:rPr>
                  <a:t>traveled </a:t>
                </a:r>
                <a:r>
                  <a:rPr lang="en-US" sz="2200" dirty="0">
                    <a:latin typeface="Times New Roman" pitchFamily="18" charset="0"/>
                    <a:cs typeface="Times New Roman" pitchFamily="18" charset="0"/>
                  </a:rPr>
                  <a:t>known as the wavelength </a:t>
                </a:r>
                <a:r>
                  <a:rPr lang="en-US" sz="2200" dirty="0" smtClean="0">
                    <a:latin typeface="Times New Roman" pitchFamily="18" charset="0"/>
                    <a:cs typeface="Times New Roman" pitchFamily="18" charset="0"/>
                  </a:rPr>
                  <a:t>(</a:t>
                </a:r>
                <a14:m>
                  <m:oMath xmlns:m="http://schemas.openxmlformats.org/officeDocument/2006/math">
                    <m:r>
                      <m:rPr>
                        <m:sty m:val="p"/>
                      </m:rPr>
                      <a:rPr lang="el-GR" sz="2200" i="1" smtClean="0">
                        <a:latin typeface="Cambria Math"/>
                        <a:cs typeface="Times New Roman" pitchFamily="18" charset="0"/>
                      </a:rPr>
                      <m:t>λ</m:t>
                    </m:r>
                  </m:oMath>
                </a14:m>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This relationship is expressed as: </a:t>
                </a:r>
                <a:endParaRPr lang="en-US" sz="2200" dirty="0" smtClean="0">
                  <a:latin typeface="Times New Roman" pitchFamily="18" charset="0"/>
                  <a:cs typeface="Times New Roman" pitchFamily="18" charset="0"/>
                </a:endParaRPr>
              </a:p>
              <a:p>
                <a:pPr algn="ctr"/>
                <a14:m>
                  <m:oMath xmlns:m="http://schemas.openxmlformats.org/officeDocument/2006/math">
                    <m:r>
                      <m:rPr>
                        <m:sty m:val="p"/>
                      </m:rPr>
                      <a:rPr lang="el-GR" sz="2200" i="1" smtClean="0">
                        <a:latin typeface="Cambria Math"/>
                        <a:cs typeface="Times New Roman" pitchFamily="18" charset="0"/>
                      </a:rPr>
                      <m:t>λ</m:t>
                    </m:r>
                    <m:r>
                      <a:rPr lang="fr-FR" sz="2200" b="0" i="1" smtClean="0">
                        <a:latin typeface="Cambria Math"/>
                        <a:cs typeface="Times New Roman" pitchFamily="18" charset="0"/>
                      </a:rPr>
                      <m:t>=</m:t>
                    </m:r>
                    <m:r>
                      <a:rPr lang="fr-FR" sz="2200" b="0" i="1" smtClean="0">
                        <a:latin typeface="Cambria Math"/>
                        <a:ea typeface="Cambria Math"/>
                        <a:cs typeface="Times New Roman" pitchFamily="18" charset="0"/>
                      </a:rPr>
                      <m:t>∪</m:t>
                    </m:r>
                    <m:r>
                      <a:rPr lang="fr-FR" sz="2200" b="0" i="1" smtClean="0">
                        <a:latin typeface="Cambria Math"/>
                        <a:ea typeface="Cambria Math"/>
                        <a:cs typeface="Times New Roman" pitchFamily="18" charset="0"/>
                      </a:rPr>
                      <m:t>𝑇</m:t>
                    </m:r>
                    <m:r>
                      <a:rPr lang="fr-FR" sz="2200" b="0" i="1" smtClean="0">
                        <a:latin typeface="Cambria Math"/>
                        <a:ea typeface="Cambria Math"/>
                        <a:cs typeface="Times New Roman" pitchFamily="18" charset="0"/>
                      </a:rPr>
                      <m:t>=</m:t>
                    </m:r>
                    <m:f>
                      <m:fPr>
                        <m:ctrlPr>
                          <a:rPr lang="fr-FR" sz="2200" b="0" i="1" smtClean="0">
                            <a:latin typeface="Cambria Math"/>
                            <a:ea typeface="Cambria Math"/>
                            <a:cs typeface="Times New Roman" pitchFamily="18" charset="0"/>
                          </a:rPr>
                        </m:ctrlPr>
                      </m:fPr>
                      <m:num>
                        <m:r>
                          <a:rPr lang="fr-FR" sz="2200" b="0" i="1" smtClean="0">
                            <a:latin typeface="Cambria Math"/>
                            <a:ea typeface="Cambria Math"/>
                            <a:cs typeface="Times New Roman" pitchFamily="18" charset="0"/>
                          </a:rPr>
                          <m:t>∪</m:t>
                        </m:r>
                      </m:num>
                      <m:den>
                        <m:r>
                          <a:rPr lang="fr-FR" sz="2200" b="0" i="1" smtClean="0">
                            <a:latin typeface="Cambria Math"/>
                            <a:ea typeface="Cambria Math"/>
                            <a:cs typeface="Times New Roman" pitchFamily="18" charset="0"/>
                          </a:rPr>
                          <m:t>𝑓</m:t>
                        </m:r>
                      </m:den>
                    </m:f>
                  </m:oMath>
                </a14:m>
                <a:r>
                  <a:rPr lang="en-US" sz="2200" dirty="0" smtClean="0">
                    <a:latin typeface="Times New Roman" pitchFamily="18" charset="0"/>
                    <a:cs typeface="Times New Roman" pitchFamily="18" charset="0"/>
                  </a:rPr>
                  <a:t> </a:t>
                </a:r>
                <a:endParaRPr lang="en-US" sz="2200" dirty="0">
                  <a:latin typeface="Times New Roman" pitchFamily="18" charset="0"/>
                  <a:cs typeface="Times New Roman" pitchFamily="18" charset="0"/>
                </a:endParaRPr>
              </a:p>
              <a:p>
                <a:pPr algn="ctr"/>
                <a14:m>
                  <m:oMath xmlns:m="http://schemas.openxmlformats.org/officeDocument/2006/math">
                    <m:r>
                      <a:rPr lang="en-US" sz="2200" i="1" smtClean="0">
                        <a:latin typeface="Cambria Math"/>
                        <a:ea typeface="Cambria Math"/>
                        <a:cs typeface="Times New Roman" pitchFamily="18" charset="0"/>
                      </a:rPr>
                      <m:t>∪</m:t>
                    </m:r>
                    <m:r>
                      <a:rPr lang="fr-FR" sz="2200" b="0" i="1" smtClean="0">
                        <a:latin typeface="Cambria Math"/>
                        <a:ea typeface="Cambria Math"/>
                        <a:cs typeface="Times New Roman" pitchFamily="18" charset="0"/>
                      </a:rPr>
                      <m:t> </m:t>
                    </m:r>
                  </m:oMath>
                </a14:m>
                <a:r>
                  <a:rPr lang="en-US"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Magnitude of the </a:t>
                </a:r>
                <a:r>
                  <a:rPr lang="en-US" sz="2200" dirty="0" smtClean="0">
                    <a:latin typeface="Times New Roman" pitchFamily="18" charset="0"/>
                    <a:cs typeface="Times New Roman" pitchFamily="18" charset="0"/>
                  </a:rPr>
                  <a:t>wave </a:t>
                </a:r>
                <a:r>
                  <a:rPr lang="en-US" sz="2200" dirty="0">
                    <a:latin typeface="Times New Roman" pitchFamily="18" charset="0"/>
                    <a:cs typeface="Times New Roman" pitchFamily="18" charset="0"/>
                  </a:rPr>
                  <a:t>propagation </a:t>
                </a:r>
                <a:r>
                  <a:rPr lang="en-US" sz="2200" dirty="0" smtClean="0">
                    <a:latin typeface="Times New Roman" pitchFamily="18" charset="0"/>
                    <a:cs typeface="Times New Roman" pitchFamily="18" charset="0"/>
                  </a:rPr>
                  <a:t>velocity; </a:t>
                </a:r>
                <a14:m>
                  <m:oMath xmlns:m="http://schemas.openxmlformats.org/officeDocument/2006/math">
                    <m:r>
                      <a:rPr lang="fr-FR" sz="2200" i="1">
                        <a:latin typeface="Cambria Math"/>
                        <a:cs typeface="Times New Roman" pitchFamily="18" charset="0"/>
                      </a:rPr>
                      <m:t>𝑇</m:t>
                    </m:r>
                  </m:oMath>
                </a14:m>
                <a:r>
                  <a:rPr lang="en-US" sz="2200" dirty="0">
                    <a:latin typeface="Times New Roman" pitchFamily="18" charset="0"/>
                    <a:cs typeface="Times New Roman" pitchFamily="18" charset="0"/>
                  </a:rPr>
                  <a:t>: Period of the </a:t>
                </a:r>
                <a:r>
                  <a:rPr lang="en-US" sz="2200" dirty="0" smtClean="0">
                    <a:latin typeface="Times New Roman" pitchFamily="18" charset="0"/>
                    <a:cs typeface="Times New Roman" pitchFamily="18" charset="0"/>
                  </a:rPr>
                  <a:t>wave; </a:t>
                </a:r>
                <a14:m>
                  <m:oMath xmlns:m="http://schemas.openxmlformats.org/officeDocument/2006/math">
                    <m:r>
                      <a:rPr lang="fr-FR" sz="2200" b="0" i="1" smtClean="0">
                        <a:latin typeface="Cambria Math"/>
                        <a:cs typeface="Times New Roman" pitchFamily="18" charset="0"/>
                      </a:rPr>
                      <m:t>𝑓</m:t>
                    </m:r>
                  </m:oMath>
                </a14:m>
                <a:r>
                  <a:rPr lang="en-US" sz="2200" dirty="0">
                    <a:latin typeface="Times New Roman" pitchFamily="18" charset="0"/>
                    <a:cs typeface="Times New Roman" pitchFamily="18" charset="0"/>
                  </a:rPr>
                  <a:t>: Frequency, which is the inverse of the period (</a:t>
                </a:r>
                <a14:m>
                  <m:oMath xmlns:m="http://schemas.openxmlformats.org/officeDocument/2006/math">
                    <m:r>
                      <a:rPr lang="fr-FR" sz="2200" i="1">
                        <a:latin typeface="Cambria Math"/>
                        <a:cs typeface="Times New Roman" pitchFamily="18" charset="0"/>
                      </a:rPr>
                      <m:t>𝑇</m:t>
                    </m:r>
                  </m:oMath>
                </a14:m>
                <a:r>
                  <a:rPr lang="en-US" sz="2200" dirty="0" smtClean="0">
                    <a:latin typeface="Times New Roman" pitchFamily="18" charset="0"/>
                    <a:cs typeface="Times New Roman" pitchFamily="18" charset="0"/>
                  </a:rPr>
                  <a:t>).</a:t>
                </a:r>
                <a:endParaRPr lang="en-US" sz="2200" dirty="0">
                  <a:latin typeface="Times New Roman" pitchFamily="18" charset="0"/>
                  <a:cs typeface="Times New Roman"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0" y="559279"/>
                <a:ext cx="9144000" cy="2292166"/>
              </a:xfrm>
              <a:prstGeom prst="rect">
                <a:avLst/>
              </a:prstGeom>
              <a:blipFill rotWithShape="1">
                <a:blip r:embed="rId2"/>
                <a:stretch>
                  <a:fillRect t="-1596" r="-800" b="-4521"/>
                </a:stretch>
              </a:blipFill>
            </p:spPr>
            <p:txBody>
              <a:bodyPr/>
              <a:lstStyle/>
              <a:p>
                <a:r>
                  <a:rPr lang="fr-FR">
                    <a:noFill/>
                  </a:rPr>
                  <a:t> </a:t>
                </a:r>
              </a:p>
            </p:txBody>
          </p:sp>
        </mc:Fallback>
      </mc:AlternateContent>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883" y="3515097"/>
            <a:ext cx="8580597" cy="1426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134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2034" y="33505"/>
            <a:ext cx="323992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rPr>
              <a:t>Light reflection</a:t>
            </a:r>
            <a:endPar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8802" y="5028272"/>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The incident ray is perpendicular to the incident </a:t>
            </a:r>
            <a:r>
              <a:rPr lang="en-US" sz="2200" dirty="0" err="1">
                <a:latin typeface="Times New Roman" pitchFamily="18" charset="0"/>
                <a:cs typeface="Times New Roman" pitchFamily="18" charset="0"/>
              </a:rPr>
              <a:t>wavefront</a:t>
            </a:r>
            <a:r>
              <a:rPr lang="en-US" sz="2200" dirty="0">
                <a:latin typeface="Times New Roman" pitchFamily="18" charset="0"/>
                <a:cs typeface="Times New Roman" pitchFamily="18" charset="0"/>
              </a:rPr>
              <a:t> and the reflected ray is perpendicular to the reflected </a:t>
            </a:r>
            <a:r>
              <a:rPr lang="en-US" sz="2200" dirty="0" err="1">
                <a:latin typeface="Times New Roman" pitchFamily="18" charset="0"/>
                <a:cs typeface="Times New Roman" pitchFamily="18" charset="0"/>
              </a:rPr>
              <a:t>wavefront</a:t>
            </a:r>
            <a:r>
              <a:rPr lang="en-US" sz="2200" dirty="0">
                <a:latin typeface="Times New Roman" pitchFamily="18" charset="0"/>
                <a:cs typeface="Times New Roman" pitchFamily="18" charset="0"/>
              </a:rPr>
              <a:t>. The normal the incident ray and the reflected ray all lie in the same plane with the angle of incidence </a:t>
            </a:r>
            <a:r>
              <a:rPr lang="en-US" sz="2200" i="1" dirty="0" err="1">
                <a:latin typeface="Times New Roman" pitchFamily="18" charset="0"/>
                <a:cs typeface="Times New Roman" pitchFamily="18" charset="0"/>
              </a:rPr>
              <a:t>i</a:t>
            </a:r>
            <a:r>
              <a:rPr lang="en-US" sz="2200" dirty="0">
                <a:latin typeface="Times New Roman" pitchFamily="18" charset="0"/>
                <a:cs typeface="Times New Roman" pitchFamily="18" charset="0"/>
              </a:rPr>
              <a:t> being equal to the angle of reflection : </a:t>
            </a:r>
            <a:r>
              <a:rPr lang="en-US" sz="2200" i="1" dirty="0" err="1">
                <a:latin typeface="Times New Roman" pitchFamily="18" charset="0"/>
                <a:cs typeface="Times New Roman" pitchFamily="18" charset="0"/>
              </a:rPr>
              <a:t>i</a:t>
            </a:r>
            <a:r>
              <a:rPr lang="en-US" sz="2200" i="1" dirty="0">
                <a:latin typeface="Times New Roman" pitchFamily="18" charset="0"/>
                <a:cs typeface="Times New Roman" pitchFamily="18" charset="0"/>
              </a:rPr>
              <a:t>' = -</a:t>
            </a:r>
            <a:r>
              <a:rPr lang="en-US" sz="2200" i="1" dirty="0" err="1">
                <a:latin typeface="Times New Roman" pitchFamily="18" charset="0"/>
                <a:cs typeface="Times New Roman" pitchFamily="18" charset="0"/>
              </a:rPr>
              <a:t>i</a:t>
            </a:r>
            <a:r>
              <a:rPr lang="en-US" sz="2200" dirty="0">
                <a:latin typeface="Times New Roman" pitchFamily="18" charset="0"/>
                <a:cs typeface="Times New Roman" pitchFamily="18" charset="0"/>
              </a:rPr>
              <a:t>. This principle is fundamental to understanding the behavior of light during reflection.</a:t>
            </a:r>
            <a:endParaRPr lang="en-US" sz="2200" dirty="0">
              <a:latin typeface="Times New Roman" pitchFamily="18" charset="0"/>
              <a:cs typeface="Times New Roman" pitchFamily="18" charset="0"/>
            </a:endParaRPr>
          </a:p>
        </p:txBody>
      </p:sp>
      <p:sp>
        <p:nvSpPr>
          <p:cNvPr id="6" name="Rectangle 5"/>
          <p:cNvSpPr/>
          <p:nvPr/>
        </p:nvSpPr>
        <p:spPr>
          <a:xfrm>
            <a:off x="0" y="559279"/>
            <a:ext cx="9144000" cy="769441"/>
          </a:xfrm>
          <a:prstGeom prst="rect">
            <a:avLst/>
          </a:prstGeom>
        </p:spPr>
        <p:txBody>
          <a:bodyPr wrap="square">
            <a:spAutoFit/>
          </a:bodyPr>
          <a:lstStyle/>
          <a:p>
            <a:pPr algn="ctr"/>
            <a:r>
              <a:rPr lang="en-US" sz="2200" dirty="0">
                <a:latin typeface="Times New Roman" pitchFamily="18" charset="0"/>
                <a:cs typeface="Times New Roman" pitchFamily="18" charset="0"/>
              </a:rPr>
              <a:t>When light reaches a </a:t>
            </a:r>
            <a:r>
              <a:rPr lang="en-US" sz="2200" dirty="0" smtClean="0">
                <a:latin typeface="Times New Roman" pitchFamily="18" charset="0"/>
                <a:cs typeface="Times New Roman" pitchFamily="18" charset="0"/>
              </a:rPr>
              <a:t>surface </a:t>
            </a:r>
            <a:r>
              <a:rPr lang="en-US" sz="2200" dirty="0">
                <a:latin typeface="Times New Roman" pitchFamily="18" charset="0"/>
                <a:cs typeface="Times New Roman" pitchFamily="18" charset="0"/>
              </a:rPr>
              <a:t>separating two media with different optical </a:t>
            </a:r>
            <a:r>
              <a:rPr lang="en-US" sz="2200" dirty="0" smtClean="0">
                <a:latin typeface="Times New Roman" pitchFamily="18" charset="0"/>
                <a:cs typeface="Times New Roman" pitchFamily="18" charset="0"/>
              </a:rPr>
              <a:t>indices </a:t>
            </a:r>
            <a:r>
              <a:rPr lang="en-US" sz="2200" dirty="0">
                <a:latin typeface="Times New Roman" pitchFamily="18" charset="0"/>
                <a:cs typeface="Times New Roman" pitchFamily="18" charset="0"/>
              </a:rPr>
              <a:t>it is either fully or partially </a:t>
            </a:r>
            <a:r>
              <a:rPr lang="en-US" sz="2200" dirty="0" smtClean="0">
                <a:latin typeface="Times New Roman" pitchFamily="18" charset="0"/>
                <a:cs typeface="Times New Roman" pitchFamily="18" charset="0"/>
              </a:rPr>
              <a:t>reflected </a:t>
            </a:r>
            <a:r>
              <a:rPr lang="en-US" sz="2200" dirty="0">
                <a:latin typeface="Times New Roman" pitchFamily="18" charset="0"/>
                <a:cs typeface="Times New Roman" pitchFamily="18" charset="0"/>
              </a:rPr>
              <a:t>back into the incident medium.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375" y="1556792"/>
            <a:ext cx="6425961" cy="3218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0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circle(in)">
                                      <p:cBhvr>
                                        <p:cTn id="19"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1959" y="33505"/>
            <a:ext cx="332007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rPr>
              <a:t>Light refraction</a:t>
            </a:r>
            <a:endPar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8802" y="5561945"/>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The speed of light depends on the composition of the medium it enters. When transitioning from one medium to another light propagates at different speeds and undergoes a deviation. This phenomenon occurs because light changes velocity as it moves between media with varying optical properties.</a:t>
            </a:r>
          </a:p>
        </p:txBody>
      </p:sp>
      <p:sp>
        <p:nvSpPr>
          <p:cNvPr id="6" name="Rectangle 5"/>
          <p:cNvSpPr/>
          <p:nvPr/>
        </p:nvSpPr>
        <p:spPr>
          <a:xfrm>
            <a:off x="0" y="559279"/>
            <a:ext cx="9144000" cy="1323439"/>
          </a:xfrm>
          <a:prstGeom prst="rect">
            <a:avLst/>
          </a:prstGeom>
        </p:spPr>
        <p:txBody>
          <a:bodyPr wrap="square">
            <a:spAutoFit/>
          </a:bodyPr>
          <a:lstStyle/>
          <a:p>
            <a:pPr algn="ctr"/>
            <a:r>
              <a:rPr lang="en-US" sz="2000" dirty="0">
                <a:latin typeface="Times New Roman" pitchFamily="18" charset="0"/>
                <a:cs typeface="Times New Roman" pitchFamily="18" charset="0"/>
              </a:rPr>
              <a:t>The refraction of light is the abrupt and instantaneous deviation or change in its direction when it passes through different media known as refractive media. It can be said that a vacuum is a refractive medium where light refracts as a geometric broken line when passing through it.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2538" y="1988840"/>
            <a:ext cx="6638925"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28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arn(inVertical)">
                                      <p:cBhvr>
                                        <p:cTn id="19"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07869" y="33505"/>
            <a:ext cx="2528256"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rPr>
              <a:t>Diffraction</a:t>
            </a:r>
            <a:endParaRPr lang="en-US" sz="2800" b="1" spc="50" dirty="0">
              <a:ln w="12700" cmpd="sng">
                <a:solidFill>
                  <a:srgbClr val="FF0000"/>
                </a:solidFill>
                <a:prstDash val="solid"/>
              </a:ln>
              <a:solidFill>
                <a:srgbClr val="00B050"/>
              </a:solidFill>
              <a:effectLst>
                <a:glow rad="53100">
                  <a:schemeClr val="accent6">
                    <a:satMod val="180000"/>
                    <a:alpha val="30000"/>
                  </a:schemeClr>
                </a:glow>
              </a:effectLst>
              <a:latin typeface="Times New Roman" pitchFamily="18" charset="0"/>
              <a:cs typeface="Times New Roman" pitchFamily="18" charset="0"/>
            </a:endParaRPr>
          </a:p>
        </p:txBody>
      </p:sp>
      <p:sp>
        <p:nvSpPr>
          <p:cNvPr id="5" name="Rectangle 4"/>
          <p:cNvSpPr/>
          <p:nvPr/>
        </p:nvSpPr>
        <p:spPr>
          <a:xfrm>
            <a:off x="-8802" y="5085184"/>
            <a:ext cx="9144000" cy="1785104"/>
          </a:xfrm>
          <a:prstGeom prst="rect">
            <a:avLst/>
          </a:prstGeom>
        </p:spPr>
        <p:txBody>
          <a:bodyPr wrap="square">
            <a:spAutoFit/>
          </a:bodyPr>
          <a:lstStyle/>
          <a:p>
            <a:pPr algn="ctr"/>
            <a:r>
              <a:rPr lang="en-US" sz="2200" dirty="0">
                <a:latin typeface="Times New Roman" pitchFamily="18" charset="0"/>
                <a:cs typeface="Times New Roman" pitchFamily="18" charset="0"/>
              </a:rPr>
              <a:t>For radiation of wavelength λ, the angular spread of the diffracted beam by an opening of characteristic dimension d is approximately λ/d. Diffraction is more pronounced when λ is large compared to the size of the diffracting object. This phenomenon highlights the wave nature of light and its interaction with small-scale structures.</a:t>
            </a:r>
          </a:p>
        </p:txBody>
      </p:sp>
      <p:sp>
        <p:nvSpPr>
          <p:cNvPr id="6" name="Rectangle 5"/>
          <p:cNvSpPr/>
          <p:nvPr/>
        </p:nvSpPr>
        <p:spPr>
          <a:xfrm>
            <a:off x="0" y="559279"/>
            <a:ext cx="9144000" cy="2123658"/>
          </a:xfrm>
          <a:prstGeom prst="rect">
            <a:avLst/>
          </a:prstGeom>
        </p:spPr>
        <p:txBody>
          <a:bodyPr wrap="square">
            <a:spAutoFit/>
          </a:bodyPr>
          <a:lstStyle/>
          <a:p>
            <a:pPr algn="ctr"/>
            <a:r>
              <a:rPr lang="en-US" sz="2200" dirty="0">
                <a:latin typeface="Times New Roman" pitchFamily="18" charset="0"/>
                <a:cs typeface="Times New Roman" pitchFamily="18" charset="0"/>
              </a:rPr>
              <a:t>Light diffraction is defined as a random deflection that cannot be explained solely by a geometric theory of light and shadow. Waves propagating on the surface of water change direction when passing by a dock or any obstacle. The phenomenon of diffraction occurs when a light wave encounters an opening or an obstacle of small dimensions. The wave then behaves as a secondary source re-emitting light in all available directions.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8564717"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31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6146"/>
                                        </p:tgtEl>
                                        <p:attrNameLst>
                                          <p:attrName>style.visibility</p:attrName>
                                        </p:attrNameLst>
                                      </p:cBhvr>
                                      <p:to>
                                        <p:strVal val="visible"/>
                                      </p:to>
                                    </p:set>
                                    <p:animEffect transition="in" filter="wheel(1)">
                                      <p:cBhvr>
                                        <p:cTn id="19"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71610" y="33505"/>
            <a:ext cx="5400774" cy="523220"/>
          </a:xfrm>
          <a:prstGeom prst="rect">
            <a:avLst/>
          </a:prstGeom>
          <a:noFill/>
        </p:spPr>
        <p:txBody>
          <a:bodyPr wrap="none" lIns="91440" tIns="45720" rIns="91440" bIns="45720">
            <a:spAutoFit/>
          </a:bodyPr>
          <a:lstStyle/>
          <a:p>
            <a:pPr marL="571500" indent="-571500" algn="ctr">
              <a:buFont typeface="Arial" pitchFamily="34" charset="0"/>
              <a:buChar char="•"/>
            </a:pPr>
            <a:r>
              <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Light propagation in crystals</a:t>
            </a:r>
            <a:endParaRPr lang="en-US" sz="2800" b="1" spc="50" dirty="0">
              <a:ln w="12700" cmpd="sng">
                <a:solidFill>
                  <a:srgbClr val="FF0000"/>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6" name="Rectangle 5"/>
          <p:cNvSpPr/>
          <p:nvPr/>
        </p:nvSpPr>
        <p:spPr>
          <a:xfrm>
            <a:off x="0" y="5725705"/>
            <a:ext cx="9144000" cy="1015663"/>
          </a:xfrm>
          <a:prstGeom prst="rect">
            <a:avLst/>
          </a:prstGeom>
        </p:spPr>
        <p:txBody>
          <a:bodyPr wrap="square">
            <a:spAutoFit/>
          </a:bodyPr>
          <a:lstStyle/>
          <a:p>
            <a:pPr algn="ctr"/>
            <a:r>
              <a:rPr lang="en-US" sz="2000" dirty="0">
                <a:latin typeface="Times New Roman" pitchFamily="18" charset="0"/>
                <a:cs typeface="Times New Roman" pitchFamily="18" charset="0"/>
              </a:rPr>
              <a:t>The refractive index of a medium (η) is the ratio of the speed of light in a vacuum (ʗ) to the speed of light in the medium (υ), given by: ƞ= ʗ/ υ. The refractive index of water is approximately 1.33, while that of ordinary glass is 1.5.</a:t>
            </a:r>
            <a:endParaRPr lang="fr-FR" sz="2000" dirty="0">
              <a:latin typeface="Times New Roman" pitchFamily="18" charset="0"/>
              <a:cs typeface="Times New Roman" pitchFamily="18" charset="0"/>
            </a:endParaRPr>
          </a:p>
        </p:txBody>
      </p:sp>
      <p:sp>
        <p:nvSpPr>
          <p:cNvPr id="7" name="Rectangle 6"/>
          <p:cNvSpPr/>
          <p:nvPr/>
        </p:nvSpPr>
        <p:spPr>
          <a:xfrm>
            <a:off x="0" y="559279"/>
            <a:ext cx="9144000" cy="2123658"/>
          </a:xfrm>
          <a:prstGeom prst="rect">
            <a:avLst/>
          </a:prstGeom>
        </p:spPr>
        <p:txBody>
          <a:bodyPr wrap="square">
            <a:spAutoFit/>
          </a:bodyPr>
          <a:lstStyle/>
          <a:p>
            <a:pPr algn="ctr"/>
            <a:r>
              <a:rPr lang="en-US" sz="2200" dirty="0">
                <a:latin typeface="Times New Roman" pitchFamily="18" charset="0"/>
                <a:cs typeface="Times New Roman" pitchFamily="18" charset="0"/>
              </a:rPr>
              <a:t>"Light propagates through vacuum and transparent environments. Some of these environments are homogeneous and isotropic". Light rays represent the direction of propagation of the light wave. In a vacuum, light travels in a straight line at a speed of approximately 3×108 m/s-1. In a homogeneous and isotropic transparent medium, light also travels in a straight line but its speed depend on the medium's refractive index.</a:t>
            </a:r>
            <a:endParaRPr lang="fr-FR" sz="22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6813" y="2636912"/>
            <a:ext cx="6810375" cy="306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1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47" presetClass="entr" presetSubtype="0"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fade">
                                      <p:cBhvr>
                                        <p:cTn id="19" dur="500"/>
                                        <p:tgtEl>
                                          <p:spTgt spid="7170"/>
                                        </p:tgtEl>
                                      </p:cBhvr>
                                    </p:animEffect>
                                    <p:anim calcmode="lin" valueType="num">
                                      <p:cBhvr>
                                        <p:cTn id="20" dur="500" fill="hold"/>
                                        <p:tgtEl>
                                          <p:spTgt spid="7170"/>
                                        </p:tgtEl>
                                        <p:attrNameLst>
                                          <p:attrName>ppt_x</p:attrName>
                                        </p:attrNameLst>
                                      </p:cBhvr>
                                      <p:tavLst>
                                        <p:tav tm="0">
                                          <p:val>
                                            <p:strVal val="#ppt_x"/>
                                          </p:val>
                                        </p:tav>
                                        <p:tav tm="100000">
                                          <p:val>
                                            <p:strVal val="#ppt_x"/>
                                          </p:val>
                                        </p:tav>
                                      </p:tavLst>
                                    </p:anim>
                                    <p:anim calcmode="lin" valueType="num">
                                      <p:cBhvr>
                                        <p:cTn id="21" dur="500" fill="hold"/>
                                        <p:tgtEl>
                                          <p:spTgt spid="7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663</TotalTime>
  <Words>1148</Words>
  <Application>Microsoft Office PowerPoint</Application>
  <PresentationFormat>Affichage à l'écran (4:3)</PresentationFormat>
  <Paragraphs>43</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189</cp:revision>
  <dcterms:created xsi:type="dcterms:W3CDTF">2025-07-11T18:18:10Z</dcterms:created>
  <dcterms:modified xsi:type="dcterms:W3CDTF">2025-09-21T19:41:09Z</dcterms:modified>
</cp:coreProperties>
</file>