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76F443-E53E-4156-956D-A9BEE78F0DF5}"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63850-8168-485A-A8D9-4B6A7DC182F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6F443-E53E-4156-956D-A9BEE78F0DF5}" type="datetimeFigureOut">
              <a:rPr lang="fr-FR" smtClean="0"/>
              <a:pPr/>
              <a:t>26/03/2020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63850-8168-485A-A8D9-4B6A7DC182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357290" y="4344423"/>
            <a:ext cx="6072230" cy="584775"/>
          </a:xfrm>
          <a:prstGeom prst="rect">
            <a:avLst/>
          </a:prstGeom>
          <a:noFill/>
        </p:spPr>
        <p:txBody>
          <a:bodyPr wrap="square" rtlCol="0">
            <a:spAutoFit/>
          </a:bodyPr>
          <a:lstStyle/>
          <a:p>
            <a:r>
              <a:rPr lang="fr-FR" sz="3200" dirty="0" smtClean="0">
                <a:solidFill>
                  <a:srgbClr val="FF0000"/>
                </a:solidFill>
              </a:rPr>
              <a:t>Méthodes numériques appliquées</a:t>
            </a:r>
            <a:endParaRPr lang="fr-FR" sz="2000" dirty="0" smtClean="0">
              <a:solidFill>
                <a:schemeClr val="accent1"/>
              </a:solidFill>
            </a:endParaRPr>
          </a:p>
        </p:txBody>
      </p:sp>
      <p:sp>
        <p:nvSpPr>
          <p:cNvPr id="7" name="ZoneTexte 6"/>
          <p:cNvSpPr txBox="1"/>
          <p:nvPr/>
        </p:nvSpPr>
        <p:spPr>
          <a:xfrm>
            <a:off x="1714480" y="2857496"/>
            <a:ext cx="5357850" cy="984885"/>
          </a:xfrm>
          <a:prstGeom prst="rect">
            <a:avLst/>
          </a:prstGeom>
          <a:noFill/>
        </p:spPr>
        <p:txBody>
          <a:bodyPr wrap="square" rtlCol="0">
            <a:spAutoFit/>
          </a:bodyPr>
          <a:lstStyle/>
          <a:p>
            <a:pPr algn="ctr"/>
            <a:r>
              <a:rPr lang="fr-FR" sz="4000" b="1" dirty="0" smtClean="0">
                <a:latin typeface="Arial Rounded MT Bold" pitchFamily="34" charset="0"/>
              </a:rPr>
              <a:t>Master:  Physique</a:t>
            </a:r>
          </a:p>
          <a:p>
            <a:endParaRPr lang="fr-FR" dirty="0"/>
          </a:p>
        </p:txBody>
      </p:sp>
      <p:sp>
        <p:nvSpPr>
          <p:cNvPr id="8" name="Rectangle 5"/>
          <p:cNvSpPr>
            <a:spLocks noChangeArrowheads="1"/>
          </p:cNvSpPr>
          <p:nvPr/>
        </p:nvSpPr>
        <p:spPr bwMode="auto">
          <a:xfrm>
            <a:off x="714348" y="500042"/>
            <a:ext cx="4929222" cy="1200329"/>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r>
              <a:rPr lang="en-US" dirty="0" smtClean="0">
                <a:solidFill>
                  <a:schemeClr val="tx1"/>
                </a:solidFill>
                <a:latin typeface="Arial" pitchFamily="34" charset="0"/>
                <a:ea typeface="Times New Roman" pitchFamily="18" charset="0"/>
                <a:cs typeface="Arial" pitchFamily="34" charset="0"/>
              </a:rPr>
              <a:t>Prof.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Abdelkader</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NOUIRI</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r>
              <a:rPr lang="fr-FR" dirty="0" smtClean="0"/>
              <a:t>Département de sciences de la matière</a:t>
            </a:r>
            <a:r>
              <a:rPr lang="fr-FR" dirty="0" smtClean="0"/>
              <a:t>,</a:t>
            </a:r>
          </a:p>
          <a:p>
            <a:r>
              <a:rPr lang="fr-FR" dirty="0" smtClean="0"/>
              <a:t> </a:t>
            </a:r>
            <a:r>
              <a:rPr lang="fr-FR" dirty="0" smtClean="0"/>
              <a:t>Université  Oum El-</a:t>
            </a:r>
            <a:r>
              <a:rPr lang="fr-FR" dirty="0" err="1" smtClean="0"/>
              <a:t>Bouaghi</a:t>
            </a:r>
            <a:r>
              <a:rPr lang="fr-FR" dirty="0" smtClean="0"/>
              <a:t>,   Algérie</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fr-F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Email</a:t>
            </a:r>
            <a:r>
              <a:rPr kumimoji="0" lang="fr-F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fr-F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nouiri_kader@yahoo.fr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071538" y="5715016"/>
            <a:ext cx="7289175" cy="584775"/>
          </a:xfrm>
          <a:prstGeom prst="rect">
            <a:avLst/>
          </a:prstGeom>
        </p:spPr>
        <p:txBody>
          <a:bodyPr wrap="none">
            <a:spAutoFit/>
          </a:bodyPr>
          <a:lstStyle/>
          <a:p>
            <a:r>
              <a:rPr lang="fr-FR" sz="3200" dirty="0" smtClean="0">
                <a:solidFill>
                  <a:srgbClr val="000000"/>
                </a:solidFill>
                <a:latin typeface="Arial" pitchFamily="34" charset="0"/>
                <a:ea typeface="Times New Roman" pitchFamily="18" charset="0"/>
                <a:cs typeface="Arial" pitchFamily="34" charset="0"/>
              </a:rPr>
              <a:t>http://sites.google.com/site/nouirikader/</a:t>
            </a:r>
            <a:endParaRPr lang="ar-DZ"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00496" y="142852"/>
            <a:ext cx="1500198" cy="36933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fr-FR" dirty="0" smtClean="0"/>
              <a:t>Programme</a:t>
            </a:r>
            <a:endParaRPr lang="fr-FR" dirty="0"/>
          </a:p>
        </p:txBody>
      </p:sp>
      <p:sp>
        <p:nvSpPr>
          <p:cNvPr id="12" name="ZoneTexte 11"/>
          <p:cNvSpPr txBox="1"/>
          <p:nvPr/>
        </p:nvSpPr>
        <p:spPr>
          <a:xfrm>
            <a:off x="642910" y="785794"/>
            <a:ext cx="8286808" cy="518667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ct val="150000"/>
              </a:lnSpc>
              <a:buFontTx/>
              <a:buChar char="-"/>
            </a:pPr>
            <a:r>
              <a:rPr lang="fr-FR" sz="3200" dirty="0" smtClean="0"/>
              <a:t>Programmation scientifique</a:t>
            </a:r>
          </a:p>
          <a:p>
            <a:pPr>
              <a:lnSpc>
                <a:spcPct val="150000"/>
              </a:lnSpc>
              <a:buFontTx/>
              <a:buChar char="-"/>
            </a:pPr>
            <a:r>
              <a:rPr lang="fr-FR" sz="3200" dirty="0" smtClean="0"/>
              <a:t>Méthodologie de programmation</a:t>
            </a:r>
          </a:p>
          <a:p>
            <a:pPr>
              <a:lnSpc>
                <a:spcPct val="150000"/>
              </a:lnSpc>
              <a:buFontTx/>
              <a:buChar char="-"/>
            </a:pPr>
            <a:r>
              <a:rPr lang="fr-FR" sz="3200" dirty="0" smtClean="0"/>
              <a:t>Modélisation numérique</a:t>
            </a:r>
          </a:p>
          <a:p>
            <a:pPr>
              <a:lnSpc>
                <a:spcPct val="150000"/>
              </a:lnSpc>
              <a:buFontTx/>
              <a:buChar char="-"/>
            </a:pPr>
            <a:r>
              <a:rPr lang="fr-FR" sz="3200" dirty="0" smtClean="0"/>
              <a:t> </a:t>
            </a:r>
            <a:r>
              <a:rPr lang="fr-FR" sz="3200" dirty="0" smtClean="0">
                <a:solidFill>
                  <a:schemeClr val="tx2">
                    <a:lumMod val="75000"/>
                  </a:schemeClr>
                </a:solidFill>
              </a:rPr>
              <a:t>Résolution d’équations différentielles</a:t>
            </a:r>
          </a:p>
          <a:p>
            <a:pPr>
              <a:lnSpc>
                <a:spcPct val="150000"/>
              </a:lnSpc>
              <a:buFontTx/>
              <a:buChar char="-"/>
            </a:pPr>
            <a:r>
              <a:rPr lang="fr-FR" sz="3200" dirty="0" smtClean="0">
                <a:solidFill>
                  <a:schemeClr val="tx2">
                    <a:lumMod val="75000"/>
                  </a:schemeClr>
                </a:solidFill>
              </a:rPr>
              <a:t>Méthode des moindres carrés</a:t>
            </a:r>
          </a:p>
          <a:p>
            <a:pPr>
              <a:lnSpc>
                <a:spcPct val="150000"/>
              </a:lnSpc>
              <a:buFontTx/>
              <a:buChar char="-"/>
            </a:pPr>
            <a:r>
              <a:rPr lang="fr-FR" sz="3200" dirty="0" smtClean="0">
                <a:solidFill>
                  <a:schemeClr val="tx2">
                    <a:lumMod val="75000"/>
                  </a:schemeClr>
                </a:solidFill>
              </a:rPr>
              <a:t>Calcul d’intégrale (Simpson et trapèzes)</a:t>
            </a:r>
          </a:p>
          <a:p>
            <a:pPr>
              <a:lnSpc>
                <a:spcPct val="150000"/>
              </a:lnSpc>
              <a:buFontTx/>
              <a:buChar char="-"/>
            </a:pPr>
            <a:r>
              <a:rPr lang="fr-FR" sz="3200" dirty="0" smtClean="0">
                <a:solidFill>
                  <a:schemeClr val="tx2">
                    <a:lumMod val="75000"/>
                  </a:schemeClr>
                </a:solidFill>
              </a:rPr>
              <a:t>Approximation successives (Newton </a:t>
            </a:r>
            <a:r>
              <a:rPr lang="fr-FR" sz="3200" dirty="0" err="1" smtClean="0">
                <a:solidFill>
                  <a:schemeClr val="tx2">
                    <a:lumMod val="75000"/>
                  </a:schemeClr>
                </a:solidFill>
              </a:rPr>
              <a:t>Raphson</a:t>
            </a:r>
            <a:r>
              <a:rPr lang="fr-FR" sz="3200" dirty="0" smtClean="0">
                <a:solidFill>
                  <a:schemeClr val="tx2">
                    <a:lumMod val="75000"/>
                  </a:schemeClr>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928670"/>
            <a:ext cx="7786742" cy="1323439"/>
          </a:xfrm>
          <a:prstGeom prst="rect">
            <a:avLst/>
          </a:prstGeom>
        </p:spPr>
        <p:txBody>
          <a:bodyPr wrap="square">
            <a:spAutoFit/>
          </a:bodyPr>
          <a:lstStyle/>
          <a:p>
            <a:pPr algn="just"/>
            <a:r>
              <a:rPr lang="fr-FR" sz="2000" dirty="0" smtClean="0">
                <a:solidFill>
                  <a:schemeClr val="accent1"/>
                </a:solidFill>
              </a:rPr>
              <a:t>L'analyse numérique </a:t>
            </a:r>
            <a:r>
              <a:rPr lang="fr-FR" sz="2000" dirty="0" smtClean="0"/>
              <a:t>est une discipline des mathématiques. Elle s'intéresse à la mise en pratique des méthodes permettant de résoudre, par des calculs purement numériques, des problèmes d'analyse mathématique</a:t>
            </a:r>
            <a:endParaRPr lang="fr-FR" sz="2000" dirty="0"/>
          </a:p>
        </p:txBody>
      </p:sp>
      <p:sp>
        <p:nvSpPr>
          <p:cNvPr id="3" name="ZoneTexte 2"/>
          <p:cNvSpPr txBox="1"/>
          <p:nvPr/>
        </p:nvSpPr>
        <p:spPr>
          <a:xfrm>
            <a:off x="3857620" y="285728"/>
            <a:ext cx="1357322"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fr-FR" dirty="0" smtClean="0">
                <a:solidFill>
                  <a:schemeClr val="bg1"/>
                </a:solidFill>
              </a:rPr>
              <a:t>Introduction</a:t>
            </a:r>
            <a:endParaRPr lang="fr-FR" dirty="0">
              <a:solidFill>
                <a:schemeClr val="bg1"/>
              </a:solidFill>
            </a:endParaRPr>
          </a:p>
        </p:txBody>
      </p:sp>
      <p:sp>
        <p:nvSpPr>
          <p:cNvPr id="5" name="ZoneTexte 4"/>
          <p:cNvSpPr txBox="1"/>
          <p:nvPr/>
        </p:nvSpPr>
        <p:spPr>
          <a:xfrm>
            <a:off x="642910" y="2285992"/>
            <a:ext cx="1357322"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fr-FR" dirty="0" smtClean="0">
                <a:solidFill>
                  <a:schemeClr val="bg1"/>
                </a:solidFill>
              </a:rPr>
              <a:t>Définitions</a:t>
            </a:r>
            <a:endParaRPr lang="fr-FR" dirty="0">
              <a:solidFill>
                <a:schemeClr val="bg1"/>
              </a:solidFill>
            </a:endParaRPr>
          </a:p>
        </p:txBody>
      </p:sp>
      <p:sp>
        <p:nvSpPr>
          <p:cNvPr id="6" name="Rectangle 5"/>
          <p:cNvSpPr/>
          <p:nvPr/>
        </p:nvSpPr>
        <p:spPr>
          <a:xfrm>
            <a:off x="571472" y="2857496"/>
            <a:ext cx="8001056" cy="1477328"/>
          </a:xfrm>
          <a:prstGeom prst="rect">
            <a:avLst/>
          </a:prstGeom>
        </p:spPr>
        <p:txBody>
          <a:bodyPr wrap="square">
            <a:spAutoFit/>
          </a:bodyPr>
          <a:lstStyle/>
          <a:p>
            <a:pPr algn="just"/>
            <a:r>
              <a:rPr lang="fr-FR" dirty="0" smtClean="0"/>
              <a:t>Un "</a:t>
            </a:r>
            <a:r>
              <a:rPr lang="fr-FR" dirty="0" smtClean="0">
                <a:solidFill>
                  <a:schemeClr val="accent1"/>
                </a:solidFill>
              </a:rPr>
              <a:t>algorithme</a:t>
            </a:r>
            <a:r>
              <a:rPr lang="fr-FR" dirty="0" smtClean="0"/>
              <a:t>" est une suite finie de règles à appliquer dans un ordre déterminé à un nombre fini de données pour arriver, en un nombre fini d'étapes à un certain résultat</a:t>
            </a:r>
          </a:p>
          <a:p>
            <a:pPr algn="just"/>
            <a:r>
              <a:rPr lang="fr-FR" dirty="0" smtClean="0"/>
              <a:t>Les algorithmes sont intégrés dans des calculateurs par l'intermédiaire de "</a:t>
            </a:r>
            <a:r>
              <a:rPr lang="fr-FR" dirty="0" smtClean="0">
                <a:solidFill>
                  <a:srgbClr val="FF0000"/>
                </a:solidFill>
              </a:rPr>
              <a:t>programmes</a:t>
            </a:r>
            <a:r>
              <a:rPr lang="fr-FR" dirty="0" smtClean="0"/>
              <a:t>".</a:t>
            </a:r>
            <a:endParaRPr lang="fr-FR" dirty="0"/>
          </a:p>
        </p:txBody>
      </p:sp>
      <p:sp>
        <p:nvSpPr>
          <p:cNvPr id="7" name="Rectangle 6"/>
          <p:cNvSpPr/>
          <p:nvPr/>
        </p:nvSpPr>
        <p:spPr>
          <a:xfrm>
            <a:off x="571472" y="5000636"/>
            <a:ext cx="8072494" cy="646331"/>
          </a:xfrm>
          <a:prstGeom prst="rect">
            <a:avLst/>
          </a:prstGeom>
        </p:spPr>
        <p:txBody>
          <a:bodyPr wrap="square">
            <a:spAutoFit/>
          </a:bodyPr>
          <a:lstStyle/>
          <a:p>
            <a:r>
              <a:rPr lang="fr-FR" dirty="0" smtClean="0"/>
              <a:t>Un "</a:t>
            </a:r>
            <a:r>
              <a:rPr lang="fr-FR" dirty="0" smtClean="0">
                <a:solidFill>
                  <a:schemeClr val="accent1"/>
                </a:solidFill>
              </a:rPr>
              <a:t>programme</a:t>
            </a:r>
            <a:r>
              <a:rPr lang="fr-FR" dirty="0" smtClean="0"/>
              <a:t>" est la réalisation (l'implémentation) d'un algorithme au moyen d'un langage donné (Fortran, Basic, C++, Pascal,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85728"/>
            <a:ext cx="8429684" cy="6247864"/>
          </a:xfrm>
          <a:prstGeom prst="rect">
            <a:avLst/>
          </a:prstGeom>
        </p:spPr>
        <p:txBody>
          <a:bodyPr wrap="square">
            <a:spAutoFit/>
          </a:bodyPr>
          <a:lstStyle/>
          <a:p>
            <a:pPr algn="just"/>
            <a:r>
              <a:rPr lang="fr-FR" sz="1600" dirty="0"/>
              <a:t>Depuis une vingtaines d’années, la puissance croissante des ordinateurs a permis d’aborder, puis de résoudre complètement des problèmes de plus en plus nombreux et de plus en plus difficiles, par leur complexité propre et par le nombre des informations à traiter, l’ingénieur d’aujourd’hui ne doit pas ignorer ces techniques, ni les situations nouvelles qu’elles permettent de considérer . </a:t>
            </a:r>
          </a:p>
          <a:p>
            <a:pPr algn="just"/>
            <a:r>
              <a:rPr lang="fr-FR" sz="1600" dirty="0"/>
              <a:t>Les principaux problèmes rencontrés dans les domaines scientifiques et techniques ont souvent une origine dans une des grandes branches de la science de la matière (physique et chimie) ou de la mécanique où les équations différentielles, intégral, </a:t>
            </a:r>
            <a:r>
              <a:rPr lang="fr-FR" sz="1600" dirty="0" err="1"/>
              <a:t>intégro</a:t>
            </a:r>
            <a:r>
              <a:rPr lang="fr-FR" sz="1600" dirty="0"/>
              <a:t>-différentielles jouent un rôle tout à fait fondamental. </a:t>
            </a:r>
          </a:p>
          <a:p>
            <a:pPr algn="just"/>
            <a:r>
              <a:rPr lang="fr-FR" sz="1600" dirty="0"/>
              <a:t>On peut citer, par exemple, en: </a:t>
            </a:r>
          </a:p>
          <a:p>
            <a:pPr marL="361950" indent="9525">
              <a:buFont typeface="Arial" pitchFamily="34" charset="0"/>
              <a:buChar char="•"/>
            </a:pPr>
            <a:r>
              <a:rPr lang="fr-FR" sz="1600" dirty="0" smtClean="0">
                <a:solidFill>
                  <a:srgbClr val="C00000"/>
                </a:solidFill>
              </a:rPr>
              <a:t>Génie </a:t>
            </a:r>
            <a:r>
              <a:rPr lang="fr-FR" sz="1600" dirty="0">
                <a:solidFill>
                  <a:srgbClr val="C00000"/>
                </a:solidFill>
              </a:rPr>
              <a:t>atomique, les problèmes de transfert de chaleur et de transfert de neutrons</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Sciences </a:t>
            </a:r>
            <a:r>
              <a:rPr lang="fr-FR" sz="1600" dirty="0">
                <a:solidFill>
                  <a:srgbClr val="C00000"/>
                </a:solidFill>
              </a:rPr>
              <a:t>des matériaux, les problèmes de diffusion</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Mécanique </a:t>
            </a:r>
            <a:r>
              <a:rPr lang="fr-FR" sz="1600" dirty="0">
                <a:solidFill>
                  <a:srgbClr val="C00000"/>
                </a:solidFill>
              </a:rPr>
              <a:t>quantique, les problèmes de propagations des </a:t>
            </a:r>
            <a:r>
              <a:rPr lang="fr-FR" sz="1600" dirty="0" smtClean="0">
                <a:solidFill>
                  <a:srgbClr val="C00000"/>
                </a:solidFill>
              </a:rPr>
              <a:t>ondes(Equation </a:t>
            </a:r>
            <a:r>
              <a:rPr lang="fr-FR" sz="1600" dirty="0">
                <a:solidFill>
                  <a:srgbClr val="C00000"/>
                </a:solidFill>
              </a:rPr>
              <a:t>de SCHRODINGER). </a:t>
            </a:r>
          </a:p>
          <a:p>
            <a:pPr marL="361950" indent="9525">
              <a:buFont typeface="Arial" pitchFamily="34" charset="0"/>
              <a:buChar char="•"/>
            </a:pPr>
            <a:r>
              <a:rPr lang="fr-FR" sz="1600" dirty="0" smtClean="0">
                <a:solidFill>
                  <a:srgbClr val="C00000"/>
                </a:solidFill>
              </a:rPr>
              <a:t>Génie </a:t>
            </a:r>
            <a:r>
              <a:rPr lang="fr-FR" sz="1600" dirty="0">
                <a:solidFill>
                  <a:srgbClr val="C00000"/>
                </a:solidFill>
              </a:rPr>
              <a:t>civil, les problèmes de résistance des matériaux et de mécanique des sols</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Bâtiments</a:t>
            </a:r>
            <a:r>
              <a:rPr lang="fr-FR" sz="1600" dirty="0">
                <a:solidFill>
                  <a:srgbClr val="C00000"/>
                </a:solidFill>
              </a:rPr>
              <a:t>, les problèmes de mécanique des structures et d’acoustique</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Automobile </a:t>
            </a:r>
            <a:r>
              <a:rPr lang="fr-FR" sz="1600" dirty="0">
                <a:solidFill>
                  <a:srgbClr val="C00000"/>
                </a:solidFill>
              </a:rPr>
              <a:t>et Aviation, les problèmes de lissage des carrosseries et des cellules</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Electrotechnique</a:t>
            </a:r>
            <a:r>
              <a:rPr lang="fr-FR" sz="1600" dirty="0">
                <a:solidFill>
                  <a:srgbClr val="C00000"/>
                </a:solidFill>
              </a:rPr>
              <a:t>, l’étude des réseaux complexes de distribution</a:t>
            </a:r>
            <a:r>
              <a:rPr lang="fr-FR" sz="1600" dirty="0" smtClean="0">
                <a:solidFill>
                  <a:srgbClr val="C00000"/>
                </a:solidFill>
              </a:rPr>
              <a:t>.</a:t>
            </a:r>
          </a:p>
          <a:p>
            <a:pPr marL="361950" indent="9525">
              <a:buFont typeface="Arial" pitchFamily="34" charset="0"/>
              <a:buChar char="•"/>
            </a:pPr>
            <a:r>
              <a:rPr lang="fr-FR" sz="1600" dirty="0" smtClean="0">
                <a:solidFill>
                  <a:srgbClr val="C00000"/>
                </a:solidFill>
              </a:rPr>
              <a:t>Hydraulique</a:t>
            </a:r>
            <a:r>
              <a:rPr lang="fr-FR" sz="1600" dirty="0">
                <a:solidFill>
                  <a:srgbClr val="C00000"/>
                </a:solidFill>
              </a:rPr>
              <a:t>, les écoulements permanents et transitoires, la propagation d’ondes, les coups de bélier. </a:t>
            </a:r>
          </a:p>
          <a:p>
            <a:pPr algn="just"/>
            <a:r>
              <a:rPr lang="fr-FR" sz="1600" dirty="0"/>
              <a:t>Par ailleurs, dans toutes les branches d’activités industrielles et économiques, en particulier dans les génies (chimique, civil, électrique, mécanique, métallurgique,...), les ingénieurs sont amenés à résoudre des problèmes d’optimisation c’est-à-dire à choisir, entre plusieurs solutions possibles, celle qui est la meilleure. Il s’agit donc de minimiser, ou de maximiser, un critère (coût, profit, distance, temps, masse, énergie, rendement,…) sur l’ensemble est définit par un système d’équation et/ou d’inéquation qui traduisent les contraintes imposées aux paramètres soit par des raisons techniques, soit par des règlements.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amond(in)">
                                      <p:cBhvr>
                                        <p:cTn id="18" dur="20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amond(in)">
                                      <p:cBhvr>
                                        <p:cTn id="23" dur="2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diamond(in)">
                                      <p:cBhvr>
                                        <p:cTn id="28" dur="2000"/>
                                        <p:tgtEl>
                                          <p:spTgt spid="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diamond(in)">
                                      <p:cBhvr>
                                        <p:cTn id="33" dur="20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diamond(in)">
                                      <p:cBhvr>
                                        <p:cTn id="38" dur="2000"/>
                                        <p:tgtEl>
                                          <p:spTgt spid="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Effect transition="in" filter="diamond(in)">
                                      <p:cBhvr>
                                        <p:cTn id="43" dur="2000"/>
                                        <p:tgtEl>
                                          <p:spTgt spid="2">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8" presetClass="entr" presetSubtype="16"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Effect transition="in" filter="diamond(in)">
                                      <p:cBhvr>
                                        <p:cTn id="48" dur="2000"/>
                                        <p:tgtEl>
                                          <p:spTgt spid="2">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8" presetClass="entr" presetSubtype="16" fill="hold" nodeType="click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diamond(in)">
                                      <p:cBhvr>
                                        <p:cTn id="53" dur="2000"/>
                                        <p:tgtEl>
                                          <p:spTgt spid="2">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nodeType="clickEffect">
                                  <p:stCondLst>
                                    <p:cond delay="0"/>
                                  </p:stCondLst>
                                  <p:childTnLst>
                                    <p:set>
                                      <p:cBhvr>
                                        <p:cTn id="57" dur="1" fill="hold">
                                          <p:stCondLst>
                                            <p:cond delay="0"/>
                                          </p:stCondLst>
                                        </p:cTn>
                                        <p:tgtEl>
                                          <p:spTgt spid="2">
                                            <p:txEl>
                                              <p:pRg st="11" end="11"/>
                                            </p:txEl>
                                          </p:spTgt>
                                        </p:tgtEl>
                                        <p:attrNameLst>
                                          <p:attrName>style.visibility</p:attrName>
                                        </p:attrNameLst>
                                      </p:cBhvr>
                                      <p:to>
                                        <p:strVal val="visible"/>
                                      </p:to>
                                    </p:set>
                                    <p:animEffect transition="in" filter="box(in)">
                                      <p:cBhvr>
                                        <p:cTn id="58"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85728"/>
            <a:ext cx="2000264"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fr-FR" b="1" dirty="0"/>
              <a:t>Calcul numérique</a:t>
            </a:r>
            <a:endParaRPr lang="fr-FR" dirty="0"/>
          </a:p>
        </p:txBody>
      </p:sp>
      <p:sp>
        <p:nvSpPr>
          <p:cNvPr id="16385" name="Rectangle 1"/>
          <p:cNvSpPr>
            <a:spLocks noChangeArrowheads="1"/>
          </p:cNvSpPr>
          <p:nvPr/>
        </p:nvSpPr>
        <p:spPr bwMode="auto">
          <a:xfrm>
            <a:off x="500034" y="1071546"/>
            <a:ext cx="842968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calcul numérique intervient quand on ne peut pas trouver une solution analytique.</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 :</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L’équation     </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2x+3=0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on peut trouver une solution analytique  qui est </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x=-3/2</a:t>
            </a:r>
            <a:endParaRPr kumimoji="0" lang="fr-FR" sz="1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L’équation     </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x-e</a:t>
            </a:r>
            <a:r>
              <a:rPr kumimoji="0" lang="fr-FR" sz="16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-x</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pas de solution analytique, donc, on cherche la solution numérique en élaborant un programme qui calcule le point d’intersection entre les deux fonctions</a:t>
            </a:r>
          </a:p>
          <a:p>
            <a:pPr marL="0" marR="0" lvl="0" indent="0" algn="l" defTabSz="914400" rtl="0" eaLnBrk="0" fontAlgn="base" latinLnBrk="0" hangingPunct="0">
              <a:lnSpc>
                <a:spcPct val="100000"/>
              </a:lnSpc>
              <a:spcBef>
                <a:spcPct val="0"/>
              </a:spcBef>
              <a:spcAft>
                <a:spcPct val="0"/>
              </a:spcAft>
              <a:buClrTx/>
              <a:buSzTx/>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a:t>
            </a:r>
            <a:r>
              <a:rPr kumimoji="0" lang="fr-FR" sz="16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(x)=x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a:t>
            </a:r>
            <a:r>
              <a:rPr kumimoji="0" lang="fr-FR" sz="16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(x)=e</a:t>
            </a:r>
            <a:r>
              <a:rPr kumimoji="0" lang="fr-FR" sz="16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-x</a:t>
            </a:r>
            <a:r>
              <a:rPr kumimoji="0" lang="fr-FR" sz="16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la solution est  x=0.56587537</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Image 3"/>
          <p:cNvPicPr/>
          <p:nvPr/>
        </p:nvPicPr>
        <p:blipFill>
          <a:blip r:embed="rId2"/>
          <a:srcRect/>
          <a:stretch>
            <a:fillRect/>
          </a:stretch>
        </p:blipFill>
        <p:spPr bwMode="auto">
          <a:xfrm>
            <a:off x="1500166" y="2571744"/>
            <a:ext cx="5072098" cy="4000528"/>
          </a:xfrm>
          <a:prstGeom prst="rect">
            <a:avLst/>
          </a:prstGeom>
          <a:noFill/>
          <a:ln w="9525">
            <a:noFill/>
            <a:miter lim="800000"/>
            <a:headEnd/>
            <a:tailEnd/>
          </a:ln>
        </p:spPr>
      </p:pic>
      <p:cxnSp>
        <p:nvCxnSpPr>
          <p:cNvPr id="6" name="Connecteur droit 5"/>
          <p:cNvCxnSpPr/>
          <p:nvPr/>
        </p:nvCxnSpPr>
        <p:spPr>
          <a:xfrm rot="5400000">
            <a:off x="3786182" y="5142718"/>
            <a:ext cx="1571636" cy="1588"/>
          </a:xfrm>
          <a:prstGeom prst="line">
            <a:avLst/>
          </a:prstGeom>
          <a:ln>
            <a:prstDash val="dash"/>
            <a:tailEnd type="arrow"/>
          </a:ln>
        </p:spPr>
        <p:style>
          <a:lnRef idx="2">
            <a:schemeClr val="accent2"/>
          </a:lnRef>
          <a:fillRef idx="0">
            <a:schemeClr val="accent2"/>
          </a:fillRef>
          <a:effectRef idx="1">
            <a:schemeClr val="accent2"/>
          </a:effectRef>
          <a:fontRef idx="minor">
            <a:schemeClr val="tx1"/>
          </a:fontRef>
        </p:style>
      </p:cxnSp>
      <p:sp>
        <p:nvSpPr>
          <p:cNvPr id="7" name="ZoneTexte 6"/>
          <p:cNvSpPr txBox="1"/>
          <p:nvPr/>
        </p:nvSpPr>
        <p:spPr>
          <a:xfrm>
            <a:off x="6572264" y="4214818"/>
            <a:ext cx="200026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fr-FR" b="1" dirty="0" smtClean="0">
                <a:solidFill>
                  <a:srgbClr val="FF0000"/>
                </a:solidFill>
              </a:rPr>
              <a:t>Exemple</a:t>
            </a: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5">
                                            <p:txEl>
                                              <p:pRg st="0" end="0"/>
                                            </p:txEl>
                                          </p:spTgt>
                                        </p:tgtEl>
                                        <p:attrNameLst>
                                          <p:attrName>style.visibility</p:attrName>
                                        </p:attrNameLst>
                                      </p:cBhvr>
                                      <p:to>
                                        <p:strVal val="visible"/>
                                      </p:to>
                                    </p:set>
                                    <p:animEffect transition="in" filter="checkerboard(across)">
                                      <p:cBhvr>
                                        <p:cTn id="7" dur="500"/>
                                        <p:tgtEl>
                                          <p:spTgt spid="16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6385">
                                            <p:txEl>
                                              <p:pRg st="1" end="1"/>
                                            </p:txEl>
                                          </p:spTgt>
                                        </p:tgtEl>
                                        <p:attrNameLst>
                                          <p:attrName>style.visibility</p:attrName>
                                        </p:attrNameLst>
                                      </p:cBhvr>
                                      <p:to>
                                        <p:strVal val="visible"/>
                                      </p:to>
                                    </p:set>
                                    <p:animEffect transition="in" filter="circle(in)">
                                      <p:cBhvr>
                                        <p:cTn id="12" dur="2000"/>
                                        <p:tgtEl>
                                          <p:spTgt spid="16385">
                                            <p:txEl>
                                              <p:pRg st="1" end="1"/>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ircle(in)">
                                      <p:cBhvr>
                                        <p:cTn id="15" dur="2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6385">
                                            <p:txEl>
                                              <p:pRg st="2" end="2"/>
                                            </p:txEl>
                                          </p:spTgt>
                                        </p:tgtEl>
                                        <p:attrNameLst>
                                          <p:attrName>style.visibility</p:attrName>
                                        </p:attrNameLst>
                                      </p:cBhvr>
                                      <p:to>
                                        <p:strVal val="visible"/>
                                      </p:to>
                                    </p:set>
                                    <p:animEffect transition="in" filter="box(in)">
                                      <p:cBhvr>
                                        <p:cTn id="20" dur="500"/>
                                        <p:tgtEl>
                                          <p:spTgt spid="1638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6385">
                                            <p:txEl>
                                              <p:pRg st="3" end="3"/>
                                            </p:txEl>
                                          </p:spTgt>
                                        </p:tgtEl>
                                        <p:attrNameLst>
                                          <p:attrName>style.visibility</p:attrName>
                                        </p:attrNameLst>
                                      </p:cBhvr>
                                      <p:to>
                                        <p:strVal val="visible"/>
                                      </p:to>
                                    </p:set>
                                    <p:animEffect transition="in" filter="blinds(horizontal)">
                                      <p:cBhvr>
                                        <p:cTn id="25" dur="500"/>
                                        <p:tgtEl>
                                          <p:spTgt spid="1638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6385">
                                            <p:txEl>
                                              <p:pRg st="4" end="4"/>
                                            </p:txEl>
                                          </p:spTgt>
                                        </p:tgtEl>
                                        <p:attrNameLst>
                                          <p:attrName>style.visibility</p:attrName>
                                        </p:attrNameLst>
                                      </p:cBhvr>
                                      <p:to>
                                        <p:strVal val="visible"/>
                                      </p:to>
                                    </p:set>
                                    <p:animEffect transition="in" filter="blinds(horizontal)">
                                      <p:cBhvr>
                                        <p:cTn id="30" dur="500"/>
                                        <p:tgtEl>
                                          <p:spTgt spid="1638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5"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2000"/>
                                        <p:tgtEl>
                                          <p:spTgt spid="4"/>
                                        </p:tgtEl>
                                      </p:cBhvr>
                                    </p:animEffect>
                                    <p:anim calcmode="lin" valueType="num">
                                      <p:cBhvr>
                                        <p:cTn id="36" dur="2000" fill="hold"/>
                                        <p:tgtEl>
                                          <p:spTgt spid="4"/>
                                        </p:tgtEl>
                                        <p:attrNameLst>
                                          <p:attrName>style.rotation</p:attrName>
                                        </p:attrNameLst>
                                      </p:cBhvr>
                                      <p:tavLst>
                                        <p:tav tm="0">
                                          <p:val>
                                            <p:fltVal val="720"/>
                                          </p:val>
                                        </p:tav>
                                        <p:tav tm="100000">
                                          <p:val>
                                            <p:fltVal val="0"/>
                                          </p:val>
                                        </p:tav>
                                      </p:tavLst>
                                    </p:anim>
                                    <p:anim calcmode="lin" valueType="num">
                                      <p:cBhvr>
                                        <p:cTn id="37" dur="2000" fill="hold"/>
                                        <p:tgtEl>
                                          <p:spTgt spid="4"/>
                                        </p:tgtEl>
                                        <p:attrNameLst>
                                          <p:attrName>ppt_h</p:attrName>
                                        </p:attrNameLst>
                                      </p:cBhvr>
                                      <p:tavLst>
                                        <p:tav tm="0">
                                          <p:val>
                                            <p:fltVal val="0"/>
                                          </p:val>
                                        </p:tav>
                                        <p:tav tm="100000">
                                          <p:val>
                                            <p:strVal val="#ppt_h"/>
                                          </p:val>
                                        </p:tav>
                                      </p:tavLst>
                                    </p:anim>
                                    <p:anim calcmode="lin" valueType="num">
                                      <p:cBhvr>
                                        <p:cTn id="38"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0" fill="hold"/>
                                        <p:tgtEl>
                                          <p:spTgt spid="6"/>
                                        </p:tgtEl>
                                        <p:attrNameLst>
                                          <p:attrName>ppt_x</p:attrName>
                                        </p:attrNameLst>
                                      </p:cBhvr>
                                      <p:tavLst>
                                        <p:tav tm="0">
                                          <p:val>
                                            <p:strVal val="#ppt_x"/>
                                          </p:val>
                                        </p:tav>
                                        <p:tav tm="100000">
                                          <p:val>
                                            <p:strVal val="#ppt_x"/>
                                          </p:val>
                                        </p:tav>
                                      </p:tavLst>
                                    </p:anim>
                                    <p:anim calcmode="lin" valueType="num">
                                      <p:cBhvr additive="base">
                                        <p:cTn id="44" dur="5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512</Words>
  <Application>Microsoft Office PowerPoint</Application>
  <PresentationFormat>Affichage à l'écran (4:3)</PresentationFormat>
  <Paragraphs>39</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Company>Conseil FSESNV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Nouiri</dc:creator>
  <cp:lastModifiedBy>nouiri</cp:lastModifiedBy>
  <cp:revision>41</cp:revision>
  <dcterms:created xsi:type="dcterms:W3CDTF">2011-10-03T13:30:57Z</dcterms:created>
  <dcterms:modified xsi:type="dcterms:W3CDTF">2020-03-26T13:45:30Z</dcterms:modified>
</cp:coreProperties>
</file>